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6"/>
  </p:notesMasterIdLst>
  <p:sldIdLst>
    <p:sldId id="320" r:id="rId2"/>
    <p:sldId id="400" r:id="rId3"/>
    <p:sldId id="433" r:id="rId4"/>
    <p:sldId id="432" r:id="rId5"/>
    <p:sldId id="404" r:id="rId6"/>
    <p:sldId id="401" r:id="rId7"/>
    <p:sldId id="402" r:id="rId8"/>
    <p:sldId id="434" r:id="rId9"/>
    <p:sldId id="403" r:id="rId10"/>
    <p:sldId id="405" r:id="rId11"/>
    <p:sldId id="424" r:id="rId12"/>
    <p:sldId id="425" r:id="rId13"/>
    <p:sldId id="442" r:id="rId14"/>
    <p:sldId id="440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23" r:id="rId26"/>
    <p:sldId id="421" r:id="rId27"/>
    <p:sldId id="419" r:id="rId28"/>
    <p:sldId id="444" r:id="rId29"/>
    <p:sldId id="443" r:id="rId30"/>
    <p:sldId id="420" r:id="rId31"/>
    <p:sldId id="426" r:id="rId32"/>
    <p:sldId id="430" r:id="rId33"/>
    <p:sldId id="427" r:id="rId34"/>
    <p:sldId id="44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17"/>
    <p:restoredTop sz="96053"/>
  </p:normalViewPr>
  <p:slideViewPr>
    <p:cSldViewPr snapToGrid="0" snapToObjects="1">
      <p:cViewPr varScale="1">
        <p:scale>
          <a:sx n="90" d="100"/>
          <a:sy n="90" d="100"/>
        </p:scale>
        <p:origin x="9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90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D62D8-7911-A145-A61F-536DD22DB86D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3A18E-CA20-8F42-9556-942D363B2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44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62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30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57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604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75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02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6895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07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951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107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62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1661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31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5498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50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00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420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000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097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8615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71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571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13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009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075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157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633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897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4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34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85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32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700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53A18E-CA20-8F42-9556-942D363B2D3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69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38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25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19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65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4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 userDrawn="1"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38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04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7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2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57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8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Rev (Dr) Jonathan Ang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02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fibc1983@gmail.co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451579" y="1193800"/>
            <a:ext cx="9603275" cy="659954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>
                <a:solidFill>
                  <a:srgbClr val="993300"/>
                </a:solidFill>
                <a:latin typeface="+mj-lt"/>
              </a:rPr>
              <a:t>A. It Is A</a:t>
            </a:r>
            <a:r>
              <a:rPr lang="en-GB" sz="4000" u="sng" dirty="0">
                <a:solidFill>
                  <a:srgbClr val="993300"/>
                </a:solidFill>
                <a:latin typeface="+mj-lt"/>
              </a:rPr>
              <a:t> Covenant</a:t>
            </a:r>
            <a:r>
              <a:rPr lang="en-GB" sz="4000" dirty="0">
                <a:solidFill>
                  <a:srgbClr val="993300"/>
                </a:solidFill>
                <a:latin typeface="+mj-lt"/>
              </a:rPr>
              <a:t> Relationship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1888733"/>
            <a:ext cx="9603275" cy="176886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baseline="30000" dirty="0"/>
              <a:t>Gen 2:24</a:t>
            </a:r>
            <a:r>
              <a:rPr lang="en-US" sz="3200" dirty="0"/>
              <a:t>Therefore shall a man leave his father and his mother, and shall cleave unto his wife: and they shall be one flesh.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D5AE83D-25C1-B94E-9A21-949C8EE536DF}"/>
              </a:ext>
            </a:extLst>
          </p:cNvPr>
          <p:cNvSpPr txBox="1">
            <a:spLocks/>
          </p:cNvSpPr>
          <p:nvPr/>
        </p:nvSpPr>
        <p:spPr>
          <a:xfrm>
            <a:off x="1451579" y="1888733"/>
            <a:ext cx="9603275" cy="17688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aseline="30000" dirty="0"/>
              <a:t>Gen 2:24</a:t>
            </a:r>
            <a:r>
              <a:rPr lang="en-US" sz="3200" dirty="0"/>
              <a:t>Therefore shall a man </a:t>
            </a:r>
            <a:r>
              <a:rPr lang="en-US" sz="3200" dirty="0">
                <a:highlight>
                  <a:srgbClr val="FFFF00"/>
                </a:highlight>
              </a:rPr>
              <a:t>leave</a:t>
            </a:r>
            <a:r>
              <a:rPr lang="en-US" sz="3200" dirty="0"/>
              <a:t> his father and his mother, and shall </a:t>
            </a:r>
            <a:r>
              <a:rPr lang="en-US" sz="3200" dirty="0">
                <a:highlight>
                  <a:srgbClr val="FFFF00"/>
                </a:highlight>
              </a:rPr>
              <a:t>cleave</a:t>
            </a:r>
            <a:r>
              <a:rPr lang="en-US" sz="3200" dirty="0"/>
              <a:t> unto his wife: and they shall be one flesh.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37C5E54-E97A-824C-BA7D-6E310D7BD85E}"/>
              </a:ext>
            </a:extLst>
          </p:cNvPr>
          <p:cNvSpPr txBox="1">
            <a:spLocks/>
          </p:cNvSpPr>
          <p:nvPr/>
        </p:nvSpPr>
        <p:spPr>
          <a:xfrm>
            <a:off x="1451579" y="3450833"/>
            <a:ext cx="9603275" cy="25816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594600" lvl="1" indent="-5334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3200" dirty="0"/>
              <a:t>In the OT “</a:t>
            </a:r>
            <a:r>
              <a:rPr lang="en-US" sz="3200" u="sng" dirty="0"/>
              <a:t>leaving</a:t>
            </a:r>
            <a:r>
              <a:rPr lang="en-US" sz="3200" dirty="0"/>
              <a:t>” and “</a:t>
            </a:r>
            <a:r>
              <a:rPr lang="en-US" sz="3200" u="sng" dirty="0"/>
              <a:t>cleaving</a:t>
            </a:r>
            <a:r>
              <a:rPr lang="en-US" sz="3200" dirty="0"/>
              <a:t>” are covenant terms:</a:t>
            </a:r>
          </a:p>
          <a:p>
            <a:pPr marL="594600" lvl="1" indent="-5334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3200" dirty="0"/>
              <a:t>When Israel </a:t>
            </a:r>
            <a:r>
              <a:rPr lang="en-US" sz="3200" i="1" u="sng" dirty="0"/>
              <a:t>forsakes</a:t>
            </a:r>
            <a:r>
              <a:rPr lang="en-US" sz="3200" dirty="0"/>
              <a:t> God's covenant, she “</a:t>
            </a:r>
            <a:r>
              <a:rPr lang="en-US" sz="3200" u="sng" dirty="0"/>
              <a:t>leaves</a:t>
            </a:r>
            <a:r>
              <a:rPr lang="en-US" sz="3200" dirty="0"/>
              <a:t>” Him.  And when Israel is </a:t>
            </a:r>
            <a:r>
              <a:rPr lang="en-US" sz="3200" u="sng" dirty="0"/>
              <a:t>obedient</a:t>
            </a:r>
            <a:r>
              <a:rPr lang="en-US" sz="3200" dirty="0"/>
              <a:t> to God's covenant she “</a:t>
            </a:r>
            <a:r>
              <a:rPr lang="en-US" sz="3200" u="sng" dirty="0"/>
              <a:t>cleaves</a:t>
            </a:r>
            <a:r>
              <a:rPr lang="en-US" sz="3200" dirty="0"/>
              <a:t>” to Him.</a:t>
            </a:r>
            <a:endParaRPr lang="en-GB" sz="32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ED8B17F-6E42-3F46-9963-C1B4A9C768B5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FF84182F-F5C0-6D47-8056-6679A1464BA5}"/>
              </a:ext>
            </a:extLst>
          </p:cNvPr>
          <p:cNvSpPr txBox="1">
            <a:spLocks/>
          </p:cNvSpPr>
          <p:nvPr/>
        </p:nvSpPr>
        <p:spPr>
          <a:xfrm>
            <a:off x="2417779" y="274320"/>
            <a:ext cx="8637073" cy="7529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b="1">
                <a:solidFill>
                  <a:srgbClr val="993300"/>
                </a:solidFill>
                <a:latin typeface="+mj-lt"/>
              </a:rPr>
              <a:t>I. </a:t>
            </a:r>
            <a:r>
              <a:rPr lang="en-GB" sz="4000" b="1">
                <a:solidFill>
                  <a:srgbClr val="993300"/>
                </a:solidFill>
                <a:latin typeface="+mj-lt"/>
              </a:rPr>
              <a:t>The Nature of Marriage</a:t>
            </a:r>
            <a:r>
              <a:rPr lang="en-US" sz="4000">
                <a:solidFill>
                  <a:srgbClr val="993300"/>
                </a:solidFill>
                <a:latin typeface="+mj-lt"/>
              </a:rPr>
              <a:t> 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D.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US" altLang="zh-CN" sz="4000" dirty="0">
                <a:solidFill>
                  <a:srgbClr val="993300"/>
                </a:solidFill>
              </a:rPr>
              <a:t>CONCLUSION</a:t>
            </a:r>
            <a:r>
              <a:rPr lang="en-GB" sz="4000" dirty="0">
                <a:solidFill>
                  <a:srgbClr val="993300"/>
                </a:solidFill>
              </a:rPr>
              <a:t>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1901432"/>
            <a:ext cx="9603275" cy="4042167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GB" altLang="zh-CN" sz="3200" dirty="0"/>
              <a:t>A Contract is written to </a:t>
            </a:r>
            <a:r>
              <a:rPr lang="en-GB" altLang="zh-CN" sz="3200" u="sng" dirty="0"/>
              <a:t>limit</a:t>
            </a:r>
            <a:r>
              <a:rPr lang="en-GB" altLang="zh-CN" sz="3200" dirty="0"/>
              <a:t> Liability, and often written with Loopholes to provide escape from the terms. 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GB" altLang="zh-CN" sz="3200" dirty="0"/>
              <a:t>A Covenant carries </a:t>
            </a:r>
            <a:r>
              <a:rPr lang="en-GB" altLang="zh-CN" sz="3200" u="sng" dirty="0"/>
              <a:t>unlimited</a:t>
            </a:r>
            <a:r>
              <a:rPr lang="en-GB" altLang="zh-CN" sz="3200" dirty="0"/>
              <a:t> Liability and there are </a:t>
            </a:r>
            <a:br>
              <a:rPr lang="en-GB" altLang="zh-CN" sz="3200" dirty="0"/>
            </a:br>
            <a:r>
              <a:rPr lang="en-GB" altLang="zh-CN" sz="3200" dirty="0"/>
              <a:t>No Loopholes</a:t>
            </a:r>
            <a:r>
              <a:rPr lang="en-US" altLang="zh-CN" sz="3200" dirty="0"/>
              <a:t> </a:t>
            </a:r>
            <a:endParaRPr lang="en-US" sz="32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B4C3DF1-3847-7E47-9CA1-168A69A80AEE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Rev (Dr) Jonathan Ang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270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D.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US" altLang="zh-CN" sz="4000" dirty="0">
                <a:solidFill>
                  <a:srgbClr val="993300"/>
                </a:solidFill>
              </a:rPr>
              <a:t>CONCLUSION</a:t>
            </a:r>
            <a:r>
              <a:rPr lang="en-GB" sz="4000" dirty="0">
                <a:solidFill>
                  <a:srgbClr val="993300"/>
                </a:solidFill>
              </a:rPr>
              <a:t>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1901432"/>
            <a:ext cx="9603275" cy="404216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3200" dirty="0"/>
              <a:t>Your </a:t>
            </a:r>
            <a:r>
              <a:rPr lang="en-US" altLang="en-US" sz="3200" u="sng" dirty="0"/>
              <a:t>commitments</a:t>
            </a:r>
            <a:r>
              <a:rPr lang="en-US" altLang="en-US" sz="3200" dirty="0"/>
              <a:t> define your </a:t>
            </a:r>
            <a:r>
              <a:rPr lang="en-US" altLang="en-US" sz="3200" u="sng" dirty="0"/>
              <a:t>life!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3200" dirty="0"/>
              <a:t>Weak people: directed by their </a:t>
            </a:r>
            <a:r>
              <a:rPr lang="en-US" altLang="en-US" sz="3200" u="sng" dirty="0"/>
              <a:t>circumstances!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3200" dirty="0"/>
              <a:t>Strong people: directed by their </a:t>
            </a:r>
            <a:r>
              <a:rPr lang="en-US" altLang="en-US" sz="3200" u="sng" dirty="0"/>
              <a:t>commitments!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3200" dirty="0"/>
              <a:t>Wise people </a:t>
            </a:r>
            <a:r>
              <a:rPr lang="en-US" altLang="en-US" sz="3200" u="sng" dirty="0"/>
              <a:t>choose</a:t>
            </a:r>
            <a:r>
              <a:rPr lang="en-US" altLang="en-US" sz="3200" dirty="0"/>
              <a:t> their commitments!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8F800CE-8810-A148-98B3-E71FF31F38E3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5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D.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US" altLang="zh-CN" sz="4000" dirty="0">
                <a:solidFill>
                  <a:srgbClr val="993300"/>
                </a:solidFill>
              </a:rPr>
              <a:t>CONCLUSION</a:t>
            </a:r>
            <a:r>
              <a:rPr lang="en-GB" sz="4000" dirty="0">
                <a:solidFill>
                  <a:srgbClr val="993300"/>
                </a:solidFill>
              </a:rPr>
              <a:t>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1901432"/>
            <a:ext cx="9603275" cy="404216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3200" dirty="0"/>
              <a:t>Commitments: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GB" altLang="zh-CN" sz="3200" dirty="0">
                <a:ea typeface="SimSun" panose="02010600030101010101" pitchFamily="2" charset="-122"/>
              </a:rPr>
              <a:t>Commitment to </a:t>
            </a:r>
            <a:r>
              <a:rPr lang="en-GB" altLang="zh-CN" sz="3200" u="sng" dirty="0">
                <a:ea typeface="SimSun" panose="02010600030101010101" pitchFamily="2" charset="-122"/>
              </a:rPr>
              <a:t>stay married</a:t>
            </a:r>
            <a:r>
              <a:rPr lang="en-GB" altLang="zh-CN" sz="3200" dirty="0">
                <a:ea typeface="SimSun" panose="02010600030101010101" pitchFamily="2" charset="-122"/>
              </a:rPr>
              <a:t> no matter what!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GB" altLang="zh-CN" sz="3200" dirty="0">
                <a:ea typeface="SimSun" panose="02010600030101010101" pitchFamily="2" charset="-122"/>
              </a:rPr>
              <a:t>Commitment to </a:t>
            </a:r>
            <a:r>
              <a:rPr lang="en-GB" altLang="zh-CN" sz="3200" u="sng" dirty="0">
                <a:ea typeface="SimSun" panose="02010600030101010101" pitchFamily="2" charset="-122"/>
              </a:rPr>
              <a:t>love your spouse</a:t>
            </a:r>
            <a:r>
              <a:rPr lang="en-GB" altLang="zh-CN" sz="3200" dirty="0">
                <a:ea typeface="SimSun" panose="02010600030101010101" pitchFamily="2" charset="-122"/>
              </a:rPr>
              <a:t> sacrificially!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GB" altLang="zh-CN" sz="3200" dirty="0">
                <a:ea typeface="SimSun" panose="02010600030101010101" pitchFamily="2" charset="-122"/>
              </a:rPr>
              <a:t>Commitment to </a:t>
            </a:r>
            <a:r>
              <a:rPr lang="en-GB" altLang="zh-CN" sz="3200" u="sng" dirty="0">
                <a:ea typeface="SimSun" panose="02010600030101010101" pitchFamily="2" charset="-122"/>
              </a:rPr>
              <a:t>learn how to love</a:t>
            </a:r>
            <a:r>
              <a:rPr lang="en-GB" altLang="zh-CN" sz="3200" dirty="0">
                <a:ea typeface="SimSun" panose="02010600030101010101" pitchFamily="2" charset="-122"/>
              </a:rPr>
              <a:t> your spouse!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9CDBB95-EC14-7F49-A4AC-09722BE72091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5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D.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US" altLang="zh-CN" sz="4000" dirty="0">
                <a:solidFill>
                  <a:srgbClr val="993300"/>
                </a:solidFill>
              </a:rPr>
              <a:t>CONCLUSION</a:t>
            </a:r>
            <a:r>
              <a:rPr lang="en-GB" sz="4000" dirty="0">
                <a:solidFill>
                  <a:srgbClr val="993300"/>
                </a:solidFill>
              </a:rPr>
              <a:t>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1901432"/>
            <a:ext cx="9603275" cy="404216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3200" dirty="0"/>
              <a:t>Commitments:</a:t>
            </a: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GB" altLang="zh-CN" sz="3200" dirty="0">
                <a:ea typeface="SimSun" panose="02010600030101010101" pitchFamily="2" charset="-122"/>
              </a:rPr>
              <a:t>Commitment to </a:t>
            </a:r>
            <a:r>
              <a:rPr lang="en-GB" altLang="zh-CN" sz="3200" u="sng" dirty="0">
                <a:ea typeface="SimSun" panose="02010600030101010101" pitchFamily="2" charset="-122"/>
              </a:rPr>
              <a:t>change and adjust yourself</a:t>
            </a:r>
            <a:r>
              <a:rPr lang="en-GB" altLang="zh-CN" sz="3200" dirty="0">
                <a:ea typeface="SimSun" panose="02010600030101010101" pitchFamily="2" charset="-122"/>
              </a:rPr>
              <a:t> in order to make your spouse happy – and meet his or her needs!</a:t>
            </a: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GB" altLang="zh-CN" sz="3200" dirty="0">
                <a:ea typeface="SimSun" panose="02010600030101010101" pitchFamily="2" charset="-122"/>
              </a:rPr>
              <a:t>Commitment to </a:t>
            </a:r>
            <a:r>
              <a:rPr lang="en-GB" altLang="zh-CN" sz="3200" u="sng" dirty="0">
                <a:ea typeface="SimSun" panose="02010600030101010101" pitchFamily="2" charset="-122"/>
              </a:rPr>
              <a:t>keep working at it</a:t>
            </a:r>
            <a:r>
              <a:rPr lang="en-GB" altLang="zh-CN" sz="3200" dirty="0">
                <a:ea typeface="SimSun" panose="02010600030101010101" pitchFamily="2" charset="-122"/>
              </a:rPr>
              <a:t> and keep working at it until you become the kind of husband or wife God desires! </a:t>
            </a:r>
          </a:p>
          <a:p>
            <a:pPr marL="514350" indent="-514350">
              <a:lnSpc>
                <a:spcPct val="9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en-GB" altLang="zh-CN" sz="3200" dirty="0">
                <a:ea typeface="SimSun" panose="02010600030101010101" pitchFamily="2" charset="-122"/>
              </a:rPr>
              <a:t>Commitment to never, never, never, </a:t>
            </a:r>
            <a:r>
              <a:rPr lang="en-GB" altLang="zh-CN" sz="3200" u="sng" dirty="0">
                <a:ea typeface="SimSun" panose="02010600030101010101" pitchFamily="2" charset="-122"/>
              </a:rPr>
              <a:t>never give up</a:t>
            </a:r>
            <a:r>
              <a:rPr lang="en-GB" altLang="zh-CN" sz="3200" dirty="0">
                <a:ea typeface="SimSun" panose="02010600030101010101" pitchFamily="2" charset="-122"/>
              </a:rPr>
              <a:t>!</a:t>
            </a:r>
            <a:endParaRPr lang="en-US" altLang="en-US" sz="32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BC0AFD4-192B-5F4A-B4C3-0D6C1FA683FE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7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D.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US" altLang="zh-CN" sz="4000" dirty="0">
                <a:solidFill>
                  <a:srgbClr val="993300"/>
                </a:solidFill>
              </a:rPr>
              <a:t>CONCLUSION</a:t>
            </a:r>
            <a:r>
              <a:rPr lang="en-GB" sz="4000" dirty="0">
                <a:solidFill>
                  <a:srgbClr val="993300"/>
                </a:solidFill>
              </a:rPr>
              <a:t>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1901432"/>
            <a:ext cx="9603275" cy="4042167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GB" altLang="zh-CN" sz="3200" dirty="0">
                <a:solidFill>
                  <a:prstClr val="black"/>
                </a:solidFill>
              </a:rPr>
              <a:t>God </a:t>
            </a:r>
            <a:r>
              <a:rPr lang="en-GB" altLang="zh-CN" sz="3200" u="sng" dirty="0">
                <a:solidFill>
                  <a:prstClr val="black"/>
                </a:solidFill>
              </a:rPr>
              <a:t>modelled</a:t>
            </a:r>
            <a:r>
              <a:rPr lang="en-GB" altLang="zh-CN" sz="3200" dirty="0">
                <a:solidFill>
                  <a:prstClr val="black"/>
                </a:solidFill>
              </a:rPr>
              <a:t> the covenant relationship with believers:  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GB" altLang="zh-CN" sz="3200" dirty="0">
                <a:solidFill>
                  <a:prstClr val="black"/>
                </a:solidFill>
              </a:rPr>
              <a:t>“If we believe not, yet he </a:t>
            </a:r>
            <a:r>
              <a:rPr lang="en-GB" altLang="zh-CN" sz="3200" dirty="0" err="1">
                <a:solidFill>
                  <a:prstClr val="black"/>
                </a:solidFill>
              </a:rPr>
              <a:t>abideth</a:t>
            </a:r>
            <a:r>
              <a:rPr lang="en-GB" altLang="zh-CN" sz="3200" dirty="0">
                <a:solidFill>
                  <a:prstClr val="black"/>
                </a:solidFill>
              </a:rPr>
              <a:t> faithful: </a:t>
            </a:r>
            <a:br>
              <a:rPr lang="en-GB" altLang="zh-CN" sz="3200" dirty="0">
                <a:solidFill>
                  <a:prstClr val="black"/>
                </a:solidFill>
              </a:rPr>
            </a:br>
            <a:r>
              <a:rPr lang="en-GB" altLang="zh-CN" sz="3200" dirty="0">
                <a:solidFill>
                  <a:prstClr val="black"/>
                </a:solidFill>
              </a:rPr>
              <a:t>he cannot deny himself.”(2 Tim. 2:13)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GB" altLang="zh-CN" sz="3200" dirty="0">
                <a:solidFill>
                  <a:prstClr val="black"/>
                </a:solidFill>
              </a:rPr>
              <a:t>God</a:t>
            </a:r>
            <a:r>
              <a:rPr lang="en-SG" altLang="zh-CN" sz="3200" dirty="0">
                <a:solidFill>
                  <a:prstClr val="black"/>
                </a:solidFill>
              </a:rPr>
              <a:t> remains </a:t>
            </a:r>
            <a:r>
              <a:rPr lang="en-SG" altLang="zh-CN" sz="3200" u="sng" dirty="0">
                <a:solidFill>
                  <a:prstClr val="black"/>
                </a:solidFill>
              </a:rPr>
              <a:t>faithful</a:t>
            </a:r>
            <a:r>
              <a:rPr lang="en-SG" altLang="zh-CN" sz="3200" dirty="0">
                <a:solidFill>
                  <a:prstClr val="black"/>
                </a:solidFill>
              </a:rPr>
              <a:t>, even when His people are not. </a:t>
            </a:r>
            <a:endParaRPr lang="en-GB" altLang="zh-CN" sz="3200" dirty="0">
              <a:solidFill>
                <a:prstClr val="black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3F6C14F-5E96-A646-8F27-9B7FD633EF65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5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CEAC-C42A-5D49-9BF1-C25D71DF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34440"/>
            <a:ext cx="9603275" cy="7107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  <a:latin typeface="+mj-lt"/>
              </a:rPr>
              <a:t>A.	</a:t>
            </a:r>
            <a:r>
              <a:rPr lang="en-GB" sz="4000" u="sng" dirty="0">
                <a:solidFill>
                  <a:srgbClr val="993300"/>
                </a:solidFill>
                <a:latin typeface="+mj-lt"/>
              </a:rPr>
              <a:t>Companionship</a:t>
            </a:r>
            <a:endParaRPr lang="en-GB" sz="4000" u="sng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41FB-A34F-0649-A45E-5F0E9A20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210068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GB" sz="3200" baseline="30000" dirty="0"/>
              <a:t>Gen 2:18</a:t>
            </a:r>
            <a:r>
              <a:rPr lang="en-GB" sz="3200" dirty="0"/>
              <a:t>And the Lord God said, It is not good that the man should be alone; I will make him an help meet for him.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A0762B-0FE5-624A-9F86-2CA18E1AE8B4}"/>
              </a:ext>
            </a:extLst>
          </p:cNvPr>
          <p:cNvSpPr txBox="1">
            <a:spLocks/>
          </p:cNvSpPr>
          <p:nvPr/>
        </p:nvSpPr>
        <p:spPr>
          <a:xfrm>
            <a:off x="1451579" y="2028433"/>
            <a:ext cx="9603275" cy="12100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en-GB" sz="3200" baseline="30000" dirty="0"/>
              <a:t>Gen 2:18</a:t>
            </a:r>
            <a:r>
              <a:rPr lang="en-GB" sz="3200" dirty="0"/>
              <a:t>And the Lord God said, It is </a:t>
            </a:r>
            <a:r>
              <a:rPr lang="en-GB" sz="3200" dirty="0">
                <a:highlight>
                  <a:srgbClr val="FFFF00"/>
                </a:highlight>
              </a:rPr>
              <a:t>not good</a:t>
            </a:r>
            <a:r>
              <a:rPr lang="en-GB" sz="3200" dirty="0"/>
              <a:t> that the </a:t>
            </a:r>
            <a:r>
              <a:rPr lang="en-GB" sz="3200" dirty="0">
                <a:highlight>
                  <a:srgbClr val="FFFF00"/>
                </a:highlight>
              </a:rPr>
              <a:t>man</a:t>
            </a:r>
            <a:r>
              <a:rPr lang="en-GB" sz="3200" dirty="0"/>
              <a:t> should be </a:t>
            </a:r>
            <a:r>
              <a:rPr lang="en-GB" sz="3200" dirty="0">
                <a:highlight>
                  <a:srgbClr val="FFFF00"/>
                </a:highlight>
              </a:rPr>
              <a:t>alone</a:t>
            </a:r>
            <a:r>
              <a:rPr lang="en-GB" sz="3200" dirty="0"/>
              <a:t>; I will make him an help meet for him.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989C2B-6F6C-0242-B8CB-CCFDD83E5107}"/>
              </a:ext>
            </a:extLst>
          </p:cNvPr>
          <p:cNvSpPr txBox="1">
            <a:spLocks/>
          </p:cNvSpPr>
          <p:nvPr/>
        </p:nvSpPr>
        <p:spPr>
          <a:xfrm>
            <a:off x="1451579" y="3438133"/>
            <a:ext cx="9603275" cy="7909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GB" sz="3200" u="sng" dirty="0"/>
              <a:t>God</a:t>
            </a:r>
            <a:r>
              <a:rPr lang="en-GB" sz="3200" dirty="0"/>
              <a:t> determined that man needed a companion.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GB" sz="3200" dirty="0"/>
              <a:t>It should be the </a:t>
            </a:r>
            <a:r>
              <a:rPr lang="en-GB" sz="3200" u="sng" dirty="0"/>
              <a:t>Lord</a:t>
            </a:r>
            <a:r>
              <a:rPr lang="en-GB" sz="3200" dirty="0"/>
              <a:t> in each life who determines if marriage is to take place.</a:t>
            </a:r>
          </a:p>
          <a:p>
            <a:endParaRPr lang="en-GB" sz="32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7FFF566-F593-634F-847D-33EC872A4563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EF3D7D2-5092-024E-8B97-959504F55BD9}"/>
              </a:ext>
            </a:extLst>
          </p:cNvPr>
          <p:cNvSpPr txBox="1">
            <a:spLocks/>
          </p:cNvSpPr>
          <p:nvPr/>
        </p:nvSpPr>
        <p:spPr>
          <a:xfrm>
            <a:off x="2097739" y="167640"/>
            <a:ext cx="8637073" cy="114916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993300"/>
                </a:solidFill>
                <a:latin typeface="+mj-lt"/>
              </a:rPr>
              <a:t>II. The Reasons / Purposes of Marriage</a:t>
            </a:r>
            <a:endParaRPr lang="fr-FR" sz="4000" b="1" dirty="0">
              <a:solidFill>
                <a:srgbClr val="F1689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909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CEAC-C42A-5D49-9BF1-C25D71DF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43000"/>
            <a:ext cx="9603275" cy="710754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993300"/>
                </a:solidFill>
                <a:latin typeface="+mj-lt"/>
              </a:rPr>
              <a:t>B.</a:t>
            </a:r>
            <a:r>
              <a:rPr lang="en-GB" sz="3600" b="1" dirty="0">
                <a:solidFill>
                  <a:srgbClr val="993300"/>
                </a:solidFill>
                <a:latin typeface="+mj-lt"/>
              </a:rPr>
              <a:t>	</a:t>
            </a:r>
            <a:r>
              <a:rPr lang="en-US" sz="3600" u="sng" dirty="0">
                <a:solidFill>
                  <a:srgbClr val="993300"/>
                </a:solidFill>
              </a:rPr>
              <a:t>Consummation</a:t>
            </a:r>
            <a:r>
              <a:rPr lang="en-US" sz="3600" dirty="0">
                <a:solidFill>
                  <a:srgbClr val="993300"/>
                </a:solidFill>
              </a:rPr>
              <a:t> in sexual intimacy</a:t>
            </a:r>
            <a:endParaRPr lang="en-GB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41FB-A34F-0649-A45E-5F0E9A20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1679967"/>
          </a:xfrm>
        </p:spPr>
        <p:txBody>
          <a:bodyPr>
            <a:normAutofit fontScale="4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GB" sz="6700" baseline="30000" dirty="0"/>
              <a:t>Gen 2:24</a:t>
            </a:r>
            <a:r>
              <a:rPr lang="en-GB" sz="8000" dirty="0"/>
              <a:t>Therefore shall a man leave his father and his mother, and shall cleave unto his wife: and they shall be one flesh.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989C2B-6F6C-0242-B8CB-CCFDD83E5107}"/>
              </a:ext>
            </a:extLst>
          </p:cNvPr>
          <p:cNvSpPr txBox="1">
            <a:spLocks/>
          </p:cNvSpPr>
          <p:nvPr/>
        </p:nvSpPr>
        <p:spPr>
          <a:xfrm>
            <a:off x="1451579" y="3730233"/>
            <a:ext cx="9603275" cy="7909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GB" sz="3200" dirty="0"/>
              <a:t>There is a sequence of </a:t>
            </a:r>
            <a:r>
              <a:rPr lang="en-GB" sz="3200" u="sng" dirty="0"/>
              <a:t>leave</a:t>
            </a:r>
            <a:r>
              <a:rPr lang="en-GB" sz="3200" dirty="0"/>
              <a:t> → </a:t>
            </a:r>
            <a:r>
              <a:rPr lang="en-GB" sz="3200" u="sng" dirty="0"/>
              <a:t>cleave</a:t>
            </a:r>
            <a:r>
              <a:rPr lang="en-GB" sz="3200" dirty="0"/>
              <a:t> → </a:t>
            </a:r>
            <a:r>
              <a:rPr lang="en-GB" sz="3200" u="sng" dirty="0"/>
              <a:t>one flesh</a:t>
            </a:r>
          </a:p>
          <a:p>
            <a:endParaRPr lang="en-GB" sz="3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72709D-3C7E-0F4C-B622-2BF56676B997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16799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en-GB" sz="6700" baseline="30000" dirty="0"/>
              <a:t>Gen 2:24</a:t>
            </a:r>
            <a:r>
              <a:rPr lang="en-GB" sz="8000" dirty="0"/>
              <a:t>Therefore shall a man </a:t>
            </a:r>
            <a:r>
              <a:rPr lang="en-GB" sz="8000" dirty="0">
                <a:highlight>
                  <a:srgbClr val="FFFF00"/>
                </a:highlight>
              </a:rPr>
              <a:t>leave</a:t>
            </a:r>
            <a:r>
              <a:rPr lang="en-GB" sz="8000" dirty="0"/>
              <a:t> his father and his mother, and shall </a:t>
            </a:r>
            <a:r>
              <a:rPr lang="en-GB" sz="8000" dirty="0">
                <a:highlight>
                  <a:srgbClr val="FFFF00"/>
                </a:highlight>
              </a:rPr>
              <a:t>cleave</a:t>
            </a:r>
            <a:r>
              <a:rPr lang="en-GB" sz="8000" dirty="0"/>
              <a:t> unto his wife: and they shall be </a:t>
            </a:r>
            <a:r>
              <a:rPr lang="en-GB" sz="8000" dirty="0">
                <a:highlight>
                  <a:srgbClr val="FFFF00"/>
                </a:highlight>
              </a:rPr>
              <a:t>one flesh</a:t>
            </a:r>
            <a:r>
              <a:rPr lang="en-GB" sz="8000" dirty="0"/>
              <a:t>.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112384-4CA3-C549-ADFD-27356BACB864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5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CEAC-C42A-5D49-9BF1-C25D71DF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43000"/>
            <a:ext cx="9603275" cy="710754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B.</a:t>
            </a:r>
            <a:r>
              <a:rPr lang="en-GB" sz="4000" b="1" dirty="0">
                <a:solidFill>
                  <a:srgbClr val="993300"/>
                </a:solidFill>
              </a:rPr>
              <a:t>	</a:t>
            </a:r>
            <a:r>
              <a:rPr lang="en-US" sz="4000" u="sng" dirty="0">
                <a:solidFill>
                  <a:srgbClr val="993300"/>
                </a:solidFill>
              </a:rPr>
              <a:t>Consummation</a:t>
            </a:r>
            <a:r>
              <a:rPr lang="en-US" sz="4000" dirty="0">
                <a:solidFill>
                  <a:srgbClr val="993300"/>
                </a:solidFill>
              </a:rPr>
              <a:t> in sexual intimacy</a:t>
            </a:r>
            <a:endParaRPr lang="en-GB" sz="40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41FB-A34F-0649-A45E-5F0E9A20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72268"/>
          </a:xfrm>
        </p:spPr>
        <p:txBody>
          <a:bodyPr>
            <a:normAutofit fontScale="92500" lnSpcReduction="10000"/>
          </a:bodyPr>
          <a:lstStyle/>
          <a:p>
            <a:pPr marL="660400" indent="-660400">
              <a:lnSpc>
                <a:spcPct val="11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GB" sz="3200" dirty="0">
                <a:solidFill>
                  <a:prstClr val="black"/>
                </a:solidFill>
              </a:rPr>
              <a:t>“</a:t>
            </a:r>
            <a:r>
              <a:rPr lang="en-GB" sz="3200" u="sng" dirty="0">
                <a:solidFill>
                  <a:prstClr val="black"/>
                </a:solidFill>
                <a:highlight>
                  <a:srgbClr val="FFFF00"/>
                </a:highlight>
              </a:rPr>
              <a:t>Leave</a:t>
            </a:r>
            <a:r>
              <a:rPr lang="en-GB" sz="3200" dirty="0">
                <a:solidFill>
                  <a:prstClr val="black"/>
                </a:solidFill>
              </a:rPr>
              <a:t>” = cut primary relationship; 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</a:pPr>
            <a:r>
              <a:rPr lang="en-GB" sz="3200" dirty="0">
                <a:solidFill>
                  <a:prstClr val="black"/>
                </a:solidFill>
              </a:rPr>
              <a:t>	= break ties of dependence with.</a:t>
            </a:r>
          </a:p>
          <a:p>
            <a:pPr marL="0" lvl="3" indent="0">
              <a:lnSpc>
                <a:spcPct val="110000"/>
              </a:lnSpc>
              <a:buNone/>
            </a:pPr>
            <a:r>
              <a:rPr lang="en-GB" sz="3600" dirty="0">
                <a:solidFill>
                  <a:prstClr val="black"/>
                </a:solidFill>
              </a:rPr>
              <a:t>	leave life where </a:t>
            </a:r>
            <a:r>
              <a:rPr lang="en-GB" sz="3600" u="sng" dirty="0">
                <a:solidFill>
                  <a:prstClr val="black"/>
                </a:solidFill>
              </a:rPr>
              <a:t>needs</a:t>
            </a:r>
            <a:r>
              <a:rPr lang="en-GB" sz="3600" dirty="0">
                <a:solidFill>
                  <a:prstClr val="black"/>
                </a:solidFill>
              </a:rPr>
              <a:t> are </a:t>
            </a:r>
            <a:r>
              <a:rPr lang="en-GB" sz="3600" u="sng" dirty="0">
                <a:solidFill>
                  <a:prstClr val="black"/>
                </a:solidFill>
              </a:rPr>
              <a:t>met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u="sng" dirty="0">
                <a:solidFill>
                  <a:prstClr val="black"/>
                </a:solidFill>
              </a:rPr>
              <a:t>by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u="sng" dirty="0">
                <a:solidFill>
                  <a:prstClr val="black"/>
                </a:solidFill>
              </a:rPr>
              <a:t>parents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</a:p>
          <a:p>
            <a:pPr marL="0" lvl="3" indent="0">
              <a:lnSpc>
                <a:spcPct val="110000"/>
              </a:lnSpc>
              <a:buNone/>
            </a:pPr>
            <a:r>
              <a:rPr lang="en-GB" sz="3600" dirty="0">
                <a:solidFill>
                  <a:prstClr val="black"/>
                </a:solidFill>
              </a:rPr>
              <a:t>	                         to</a:t>
            </a:r>
          </a:p>
          <a:p>
            <a:pPr marL="0" lvl="3" indent="0">
              <a:lnSpc>
                <a:spcPct val="110000"/>
              </a:lnSpc>
              <a:buNone/>
            </a:pPr>
            <a:r>
              <a:rPr lang="en-GB" sz="3600" dirty="0">
                <a:solidFill>
                  <a:prstClr val="black"/>
                </a:solidFill>
              </a:rPr>
              <a:t>	start new life where </a:t>
            </a:r>
            <a:r>
              <a:rPr lang="en-GB" sz="3600" u="sng" dirty="0">
                <a:solidFill>
                  <a:prstClr val="black"/>
                </a:solidFill>
              </a:rPr>
              <a:t>you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u="sng" dirty="0">
                <a:solidFill>
                  <a:prstClr val="black"/>
                </a:solidFill>
              </a:rPr>
              <a:t>meet</a:t>
            </a:r>
            <a:r>
              <a:rPr lang="en-GB" sz="3600" dirty="0">
                <a:solidFill>
                  <a:prstClr val="black"/>
                </a:solidFill>
              </a:rPr>
              <a:t> </a:t>
            </a:r>
            <a:r>
              <a:rPr lang="en-GB" sz="3600" u="sng" dirty="0">
                <a:solidFill>
                  <a:prstClr val="black"/>
                </a:solidFill>
              </a:rPr>
              <a:t>needs</a:t>
            </a:r>
          </a:p>
          <a:p>
            <a:pPr marL="658800" lvl="3" indent="-658800">
              <a:lnSpc>
                <a:spcPct val="110000"/>
              </a:lnSpc>
              <a:buNone/>
            </a:pPr>
            <a:r>
              <a:rPr lang="en-GB" sz="3600" dirty="0">
                <a:solidFill>
                  <a:prstClr val="black"/>
                </a:solidFill>
              </a:rPr>
              <a:t>	   = move from </a:t>
            </a:r>
            <a:r>
              <a:rPr lang="en-GB" sz="3600" u="sng" dirty="0">
                <a:solidFill>
                  <a:prstClr val="black"/>
                </a:solidFill>
              </a:rPr>
              <a:t>receiving</a:t>
            </a:r>
            <a:r>
              <a:rPr lang="en-GB" sz="3600" dirty="0">
                <a:solidFill>
                  <a:prstClr val="black"/>
                </a:solidFill>
              </a:rPr>
              <a:t> to </a:t>
            </a:r>
            <a:r>
              <a:rPr lang="en-GB" sz="3600" u="sng" dirty="0">
                <a:solidFill>
                  <a:prstClr val="black"/>
                </a:solidFill>
              </a:rPr>
              <a:t>meeting</a:t>
            </a:r>
            <a:r>
              <a:rPr lang="en-GB" sz="3600" dirty="0">
                <a:solidFill>
                  <a:prstClr val="black"/>
                </a:solidFill>
              </a:rPr>
              <a:t> needs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DE23EF8-748D-6A48-81B8-228D2548C215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4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CEAC-C42A-5D49-9BF1-C25D71DF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43000"/>
            <a:ext cx="9603275" cy="710754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B.</a:t>
            </a:r>
            <a:r>
              <a:rPr lang="en-GB" sz="4000" b="1" dirty="0">
                <a:solidFill>
                  <a:srgbClr val="993300"/>
                </a:solidFill>
              </a:rPr>
              <a:t>	</a:t>
            </a:r>
            <a:r>
              <a:rPr lang="en-US" sz="4000" u="sng" dirty="0">
                <a:solidFill>
                  <a:srgbClr val="993300"/>
                </a:solidFill>
              </a:rPr>
              <a:t>Consummation</a:t>
            </a:r>
            <a:r>
              <a:rPr lang="en-US" sz="4000" dirty="0">
                <a:solidFill>
                  <a:srgbClr val="993300"/>
                </a:solidFill>
              </a:rPr>
              <a:t> in sexual intimacy</a:t>
            </a:r>
            <a:endParaRPr lang="en-GB" sz="40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41FB-A34F-0649-A45E-5F0E9A20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72268"/>
          </a:xfrm>
        </p:spPr>
        <p:txBody>
          <a:bodyPr>
            <a:normAutofit fontScale="85000" lnSpcReduction="20000"/>
          </a:bodyPr>
          <a:lstStyle/>
          <a:p>
            <a:pPr marL="660400" indent="-660400">
              <a:buClr>
                <a:schemeClr val="tx1"/>
              </a:buClr>
              <a:buFont typeface="+mj-lt"/>
              <a:buAutoNum type="arabicPeriod"/>
            </a:pPr>
            <a:r>
              <a:rPr lang="en-GB" sz="3200" dirty="0">
                <a:solidFill>
                  <a:prstClr val="black"/>
                </a:solidFill>
              </a:rPr>
              <a:t>“</a:t>
            </a:r>
            <a:r>
              <a:rPr lang="en-GB" sz="3200" u="sng" dirty="0">
                <a:solidFill>
                  <a:prstClr val="black"/>
                </a:solidFill>
                <a:highlight>
                  <a:srgbClr val="FFFF00"/>
                </a:highlight>
              </a:rPr>
              <a:t>Leave</a:t>
            </a:r>
            <a:r>
              <a:rPr lang="en-GB" sz="3200" dirty="0">
                <a:solidFill>
                  <a:prstClr val="black"/>
                </a:solidFill>
              </a:rPr>
              <a:t>” = cut primary relationship; </a:t>
            </a:r>
          </a:p>
          <a:p>
            <a:pPr marL="658800" indent="0">
              <a:buClr>
                <a:schemeClr val="tx1"/>
              </a:buClr>
              <a:buNone/>
            </a:pPr>
            <a:r>
              <a:rPr lang="en-GB" altLang="zh-CN" sz="3200" dirty="0">
                <a:solidFill>
                  <a:prstClr val="black"/>
                </a:solidFill>
              </a:rPr>
              <a:t>The male </a:t>
            </a:r>
            <a:r>
              <a:rPr lang="en-GB" altLang="zh-CN" sz="3200" u="sng" dirty="0">
                <a:solidFill>
                  <a:prstClr val="black"/>
                </a:solidFill>
              </a:rPr>
              <a:t>leaves</a:t>
            </a:r>
            <a:r>
              <a:rPr lang="en-GB" altLang="zh-CN" sz="3200" dirty="0">
                <a:solidFill>
                  <a:prstClr val="black"/>
                </a:solidFill>
              </a:rPr>
              <a:t> the </a:t>
            </a:r>
            <a:r>
              <a:rPr lang="en-GB" altLang="zh-CN" sz="3200" u="sng" dirty="0">
                <a:solidFill>
                  <a:prstClr val="black"/>
                </a:solidFill>
              </a:rPr>
              <a:t>authority</a:t>
            </a:r>
            <a:r>
              <a:rPr lang="en-GB" altLang="zh-CN" sz="3200" dirty="0">
                <a:solidFill>
                  <a:prstClr val="black"/>
                </a:solidFill>
              </a:rPr>
              <a:t> of his </a:t>
            </a:r>
            <a:r>
              <a:rPr lang="en-GB" altLang="zh-CN" sz="3200" u="sng" dirty="0">
                <a:solidFill>
                  <a:prstClr val="black"/>
                </a:solidFill>
              </a:rPr>
              <a:t>parents</a:t>
            </a:r>
            <a:r>
              <a:rPr lang="en-GB" altLang="zh-CN" sz="3200" dirty="0">
                <a:solidFill>
                  <a:prstClr val="black"/>
                </a:solidFill>
              </a:rPr>
              <a:t> to </a:t>
            </a:r>
            <a:r>
              <a:rPr lang="en-GB" altLang="zh-CN" sz="3200" u="sng" dirty="0">
                <a:solidFill>
                  <a:prstClr val="black"/>
                </a:solidFill>
              </a:rPr>
              <a:t>establish</a:t>
            </a:r>
            <a:r>
              <a:rPr lang="en-GB" altLang="zh-CN" sz="3200" dirty="0">
                <a:solidFill>
                  <a:prstClr val="black"/>
                </a:solidFill>
              </a:rPr>
              <a:t> </a:t>
            </a:r>
            <a:r>
              <a:rPr lang="en-GB" altLang="zh-CN" sz="3200" u="sng" dirty="0">
                <a:solidFill>
                  <a:prstClr val="black"/>
                </a:solidFill>
              </a:rPr>
              <a:t>his</a:t>
            </a:r>
            <a:r>
              <a:rPr lang="en-GB" altLang="zh-CN" sz="3200" dirty="0">
                <a:solidFill>
                  <a:prstClr val="black"/>
                </a:solidFill>
              </a:rPr>
              <a:t> </a:t>
            </a:r>
            <a:r>
              <a:rPr lang="en-GB" altLang="zh-CN" sz="3200" u="sng" dirty="0">
                <a:solidFill>
                  <a:prstClr val="black"/>
                </a:solidFill>
              </a:rPr>
              <a:t>own</a:t>
            </a:r>
            <a:r>
              <a:rPr lang="en-GB" altLang="zh-CN" sz="3200" dirty="0">
                <a:solidFill>
                  <a:prstClr val="black"/>
                </a:solidFill>
              </a:rPr>
              <a:t> </a:t>
            </a:r>
            <a:r>
              <a:rPr lang="en-GB" altLang="zh-CN" sz="3200" u="sng" dirty="0">
                <a:solidFill>
                  <a:prstClr val="black"/>
                </a:solidFill>
              </a:rPr>
              <a:t>authority</a:t>
            </a:r>
            <a:r>
              <a:rPr lang="en-GB" altLang="zh-CN" sz="3200" dirty="0">
                <a:solidFill>
                  <a:prstClr val="black"/>
                </a:solidFill>
              </a:rPr>
              <a:t>:</a:t>
            </a:r>
            <a:endParaRPr lang="en-GB" sz="3200" dirty="0">
              <a:solidFill>
                <a:prstClr val="black"/>
              </a:solidFill>
            </a:endParaRPr>
          </a:p>
          <a:p>
            <a:pPr marL="1409700" lvl="2" indent="-495300">
              <a:buClr>
                <a:schemeClr val="tx1"/>
              </a:buClr>
              <a:buFontTx/>
              <a:buAutoNum type="romanLcPeriod"/>
            </a:pPr>
            <a:r>
              <a:rPr lang="en-GB" sz="3200" u="sng" dirty="0">
                <a:solidFill>
                  <a:prstClr val="black"/>
                </a:solidFill>
              </a:rPr>
              <a:t>Economically</a:t>
            </a:r>
          </a:p>
          <a:p>
            <a:pPr marL="1409700" lvl="2" indent="-495300">
              <a:buClr>
                <a:schemeClr val="tx1"/>
              </a:buClr>
              <a:buFontTx/>
              <a:buAutoNum type="romanLcPeriod"/>
            </a:pPr>
            <a:r>
              <a:rPr lang="en-GB" sz="3200" u="sng" dirty="0">
                <a:solidFill>
                  <a:prstClr val="black"/>
                </a:solidFill>
              </a:rPr>
              <a:t>Emotionally</a:t>
            </a:r>
          </a:p>
          <a:p>
            <a:pPr marL="1409700" lvl="2" indent="-495300">
              <a:buClr>
                <a:schemeClr val="tx1"/>
              </a:buClr>
              <a:buFontTx/>
              <a:buAutoNum type="romanLcPeriod"/>
            </a:pPr>
            <a:r>
              <a:rPr lang="en-GB" sz="3200" u="sng" dirty="0">
                <a:solidFill>
                  <a:prstClr val="black"/>
                </a:solidFill>
              </a:rPr>
              <a:t>Governmentally</a:t>
            </a:r>
          </a:p>
          <a:p>
            <a:pPr marL="1409700" lvl="2" indent="-495300">
              <a:buClr>
                <a:schemeClr val="tx1"/>
              </a:buClr>
              <a:buFontTx/>
              <a:buAutoNum type="romanLcPeriod"/>
            </a:pPr>
            <a:r>
              <a:rPr lang="en-GB" sz="3200" u="sng" dirty="0">
                <a:solidFill>
                  <a:prstClr val="black"/>
                </a:solidFill>
              </a:rPr>
              <a:t>Geographically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C1DF0BB-8AA3-864E-803B-E9487F6FEBF3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9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CEAC-C42A-5D49-9BF1-C25D71DF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43000"/>
            <a:ext cx="9603275" cy="710754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B .</a:t>
            </a:r>
            <a:r>
              <a:rPr lang="en-GB" sz="4000" b="1" dirty="0">
                <a:solidFill>
                  <a:srgbClr val="993300"/>
                </a:solidFill>
              </a:rPr>
              <a:t>	</a:t>
            </a:r>
            <a:r>
              <a:rPr lang="en-US" sz="4000" u="sng" dirty="0">
                <a:solidFill>
                  <a:srgbClr val="993300"/>
                </a:solidFill>
              </a:rPr>
              <a:t>Consummation</a:t>
            </a:r>
            <a:r>
              <a:rPr lang="en-US" sz="4000" dirty="0">
                <a:solidFill>
                  <a:srgbClr val="993300"/>
                </a:solidFill>
              </a:rPr>
              <a:t> in sexual intimacy</a:t>
            </a:r>
            <a:endParaRPr lang="en-GB" sz="40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41FB-A34F-0649-A45E-5F0E9A20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72268"/>
          </a:xfrm>
        </p:spPr>
        <p:txBody>
          <a:bodyPr>
            <a:normAutofit/>
          </a:bodyPr>
          <a:lstStyle/>
          <a:p>
            <a:pPr marL="660400" indent="-6604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GB" sz="3200" dirty="0">
                <a:solidFill>
                  <a:prstClr val="black"/>
                </a:solidFill>
              </a:rPr>
              <a:t>“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Cleave</a:t>
            </a:r>
            <a:r>
              <a:rPr lang="en-GB" sz="3200" dirty="0">
                <a:solidFill>
                  <a:prstClr val="black"/>
                </a:solidFill>
              </a:rPr>
              <a:t>” =</a:t>
            </a:r>
          </a:p>
          <a:p>
            <a:pPr marL="1035050" lvl="1" indent="-577850">
              <a:buClr>
                <a:schemeClr val="tx1"/>
              </a:buClr>
              <a:buFontTx/>
              <a:buAutoNum type="romanLcPeriod"/>
            </a:pPr>
            <a:r>
              <a:rPr lang="en-US" sz="3200" dirty="0">
                <a:solidFill>
                  <a:prstClr val="black"/>
                </a:solidFill>
              </a:rPr>
              <a:t>Hebrew word may also be translated </a:t>
            </a:r>
            <a:r>
              <a:rPr lang="en-US" sz="3200" u="sng" dirty="0">
                <a:solidFill>
                  <a:prstClr val="black"/>
                </a:solidFill>
              </a:rPr>
              <a:t>to stick</a:t>
            </a:r>
            <a:r>
              <a:rPr lang="en-US" sz="3200" dirty="0">
                <a:solidFill>
                  <a:prstClr val="black"/>
                </a:solidFill>
              </a:rPr>
              <a:t>, </a:t>
            </a:r>
            <a:r>
              <a:rPr lang="en-US" sz="3200" u="sng" dirty="0">
                <a:solidFill>
                  <a:prstClr val="black"/>
                </a:solidFill>
              </a:rPr>
              <a:t>to cling</a:t>
            </a:r>
            <a:r>
              <a:rPr lang="en-US" sz="3200" dirty="0">
                <a:solidFill>
                  <a:prstClr val="black"/>
                </a:solidFill>
              </a:rPr>
              <a:t>, </a:t>
            </a:r>
            <a:r>
              <a:rPr lang="en-US" sz="3200" u="sng" dirty="0">
                <a:solidFill>
                  <a:prstClr val="black"/>
                </a:solidFill>
              </a:rPr>
              <a:t>to adhere</a:t>
            </a:r>
            <a:r>
              <a:rPr lang="en-US" sz="3200" dirty="0">
                <a:solidFill>
                  <a:prstClr val="black"/>
                </a:solidFill>
              </a:rPr>
              <a:t>, or </a:t>
            </a:r>
            <a:r>
              <a:rPr lang="en-US" sz="3200" u="sng" dirty="0">
                <a:solidFill>
                  <a:prstClr val="black"/>
                </a:solidFill>
              </a:rPr>
              <a:t>to be attached</a:t>
            </a:r>
            <a:r>
              <a:rPr lang="en-US" sz="3200" dirty="0">
                <a:solidFill>
                  <a:prstClr val="black"/>
                </a:solidFill>
              </a:rPr>
              <a:t>.</a:t>
            </a:r>
          </a:p>
          <a:p>
            <a:pPr marL="1035050" lvl="1" indent="-577850">
              <a:buClr>
                <a:schemeClr val="tx1"/>
              </a:buClr>
              <a:buFontTx/>
              <a:buAutoNum type="romanLcPeriod"/>
            </a:pPr>
            <a:r>
              <a:rPr lang="en-US" sz="3200" dirty="0">
                <a:solidFill>
                  <a:prstClr val="black"/>
                </a:solidFill>
              </a:rPr>
              <a:t>Greek word may also be translated </a:t>
            </a:r>
            <a:r>
              <a:rPr lang="en-US" sz="3200" u="sng" dirty="0">
                <a:solidFill>
                  <a:prstClr val="black"/>
                </a:solidFill>
              </a:rPr>
              <a:t>to glue</a:t>
            </a:r>
            <a:r>
              <a:rPr lang="en-US" sz="3200" dirty="0">
                <a:solidFill>
                  <a:prstClr val="black"/>
                </a:solidFill>
              </a:rPr>
              <a:t> or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u="sng" dirty="0">
                <a:solidFill>
                  <a:prstClr val="black"/>
                </a:solidFill>
              </a:rPr>
              <a:t>shall be joined</a:t>
            </a:r>
            <a:r>
              <a:rPr lang="en-US" sz="3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5B2AB5-95C7-394E-8B46-D77844D93B3F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6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451579" y="1193800"/>
            <a:ext cx="9603275" cy="659954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>
                <a:solidFill>
                  <a:srgbClr val="993300"/>
                </a:solidFill>
                <a:latin typeface="+mj-lt"/>
              </a:rPr>
              <a:t>A. It Is A</a:t>
            </a:r>
            <a:r>
              <a:rPr lang="en-GB" sz="4000" u="sng" dirty="0">
                <a:solidFill>
                  <a:srgbClr val="993300"/>
                </a:solidFill>
                <a:latin typeface="+mj-lt"/>
              </a:rPr>
              <a:t> Covenant</a:t>
            </a:r>
            <a:r>
              <a:rPr lang="en-GB" sz="4000" dirty="0">
                <a:solidFill>
                  <a:srgbClr val="993300"/>
                </a:solidFill>
                <a:latin typeface="+mj-lt"/>
              </a:rPr>
              <a:t> Relationship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1888733"/>
            <a:ext cx="9603275" cy="176886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3200" baseline="30000" dirty="0"/>
              <a:t>Proverbs 2:17</a:t>
            </a:r>
            <a:r>
              <a:rPr lang="en-GB" sz="3200" dirty="0"/>
              <a:t>Which </a:t>
            </a:r>
            <a:r>
              <a:rPr lang="en-GB" sz="3200" dirty="0" err="1">
                <a:highlight>
                  <a:srgbClr val="FFFF00"/>
                </a:highlight>
              </a:rPr>
              <a:t>forsaketh</a:t>
            </a:r>
            <a:r>
              <a:rPr lang="en-GB" sz="3200" dirty="0"/>
              <a:t> the guide of her youth, and </a:t>
            </a:r>
            <a:r>
              <a:rPr lang="en-GB" sz="3200" dirty="0" err="1"/>
              <a:t>forgetteth</a:t>
            </a:r>
            <a:r>
              <a:rPr lang="en-GB" sz="3200" dirty="0"/>
              <a:t> the </a:t>
            </a:r>
            <a:r>
              <a:rPr lang="en-GB" sz="3200" dirty="0">
                <a:highlight>
                  <a:srgbClr val="FFFF00"/>
                </a:highlight>
              </a:rPr>
              <a:t>covenant</a:t>
            </a:r>
            <a:r>
              <a:rPr lang="en-GB" sz="3200" dirty="0"/>
              <a:t> of her God.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3200" baseline="30000" dirty="0"/>
              <a:t>Malachi  2:14</a:t>
            </a:r>
            <a:r>
              <a:rPr lang="en-GB" sz="3200" dirty="0"/>
              <a:t>… Because the Lord hath been witness between thee and the wife of thy youth, against whom thou hast dealt treacherously: yet is she thy companion, and the wife of thy </a:t>
            </a:r>
            <a:r>
              <a:rPr lang="en-GB" sz="3200" dirty="0">
                <a:highlight>
                  <a:srgbClr val="FFFF00"/>
                </a:highlight>
              </a:rPr>
              <a:t>covenant</a:t>
            </a:r>
            <a:r>
              <a:rPr lang="en-GB" sz="3200" dirty="0"/>
              <a:t>.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32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939C24B-F428-9C4F-91A4-DBDC835AF06D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2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CEAC-C42A-5D49-9BF1-C25D71DF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43000"/>
            <a:ext cx="9603275" cy="710754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B.</a:t>
            </a:r>
            <a:r>
              <a:rPr lang="en-GB" sz="4000" b="1" dirty="0">
                <a:solidFill>
                  <a:srgbClr val="993300"/>
                </a:solidFill>
              </a:rPr>
              <a:t>	</a:t>
            </a:r>
            <a:r>
              <a:rPr lang="en-US" sz="4000" u="sng" dirty="0">
                <a:solidFill>
                  <a:srgbClr val="993300"/>
                </a:solidFill>
              </a:rPr>
              <a:t>Consummation</a:t>
            </a:r>
            <a:r>
              <a:rPr lang="en-US" sz="4000" dirty="0">
                <a:solidFill>
                  <a:srgbClr val="993300"/>
                </a:solidFill>
              </a:rPr>
              <a:t> in sexual intimacy</a:t>
            </a:r>
            <a:endParaRPr lang="en-GB" sz="40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41FB-A34F-0649-A45E-5F0E9A20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72268"/>
          </a:xfrm>
        </p:spPr>
        <p:txBody>
          <a:bodyPr>
            <a:normAutofit/>
          </a:bodyPr>
          <a:lstStyle/>
          <a:p>
            <a:pPr marL="660400" indent="-660400">
              <a:lnSpc>
                <a:spcPct val="11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GB" sz="3200" dirty="0">
                <a:solidFill>
                  <a:prstClr val="black"/>
                </a:solidFill>
              </a:rPr>
              <a:t>“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Cleave</a:t>
            </a:r>
            <a:r>
              <a:rPr lang="en-GB" sz="3200" dirty="0">
                <a:solidFill>
                  <a:prstClr val="black"/>
                </a:solidFill>
              </a:rPr>
              <a:t>” = </a:t>
            </a:r>
            <a:r>
              <a:rPr lang="en-US" sz="3200" dirty="0">
                <a:solidFill>
                  <a:prstClr val="black"/>
                </a:solidFill>
              </a:rPr>
              <a:t>Idea of cleaving:</a:t>
            </a:r>
            <a:endParaRPr lang="en-GB" sz="3200" dirty="0">
              <a:solidFill>
                <a:prstClr val="black"/>
              </a:solidFill>
            </a:endParaRPr>
          </a:p>
          <a:p>
            <a:pPr marL="658800" lvl="1" indent="-658800">
              <a:buClr>
                <a:schemeClr val="tx1"/>
              </a:buClr>
              <a:buNone/>
            </a:pPr>
            <a:r>
              <a:rPr lang="en-US" sz="3200" dirty="0">
                <a:solidFill>
                  <a:prstClr val="black"/>
                </a:solidFill>
              </a:rPr>
              <a:t>	 = a wholehearted </a:t>
            </a:r>
            <a:r>
              <a:rPr lang="en-US" sz="3200" u="sng" dirty="0">
                <a:solidFill>
                  <a:prstClr val="black"/>
                </a:solidFill>
              </a:rPr>
              <a:t>commitment</a:t>
            </a:r>
            <a:r>
              <a:rPr lang="en-US" sz="3200" dirty="0">
                <a:solidFill>
                  <a:prstClr val="black"/>
                </a:solidFill>
              </a:rPr>
              <a:t> to another in an </a:t>
            </a:r>
            <a:r>
              <a:rPr lang="en-US" sz="3200" u="sng" dirty="0">
                <a:solidFill>
                  <a:prstClr val="black"/>
                </a:solidFill>
              </a:rPr>
              <a:t>inseparable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u="sng" dirty="0">
                <a:solidFill>
                  <a:prstClr val="black"/>
                </a:solidFill>
              </a:rPr>
              <a:t>union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AD8F821-3B73-5C4F-AFA2-3F5976EFB296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7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CEAC-C42A-5D49-9BF1-C25D71DF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43000"/>
            <a:ext cx="9603275" cy="710754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B.</a:t>
            </a:r>
            <a:r>
              <a:rPr lang="en-GB" sz="4000" b="1" dirty="0">
                <a:solidFill>
                  <a:srgbClr val="993300"/>
                </a:solidFill>
              </a:rPr>
              <a:t>	</a:t>
            </a:r>
            <a:r>
              <a:rPr lang="en-US" sz="4000" u="sng" dirty="0">
                <a:solidFill>
                  <a:srgbClr val="993300"/>
                </a:solidFill>
              </a:rPr>
              <a:t>Consummation</a:t>
            </a:r>
            <a:r>
              <a:rPr lang="en-US" sz="4000" dirty="0">
                <a:solidFill>
                  <a:srgbClr val="993300"/>
                </a:solidFill>
              </a:rPr>
              <a:t> in sexual intimacy</a:t>
            </a:r>
            <a:endParaRPr lang="en-GB" sz="40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41FB-A34F-0649-A45E-5F0E9A20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72268"/>
          </a:xfrm>
        </p:spPr>
        <p:txBody>
          <a:bodyPr>
            <a:normAutofit/>
          </a:bodyPr>
          <a:lstStyle/>
          <a:p>
            <a:pPr marL="660400" indent="-660400">
              <a:buClr>
                <a:schemeClr val="tx1"/>
              </a:buClr>
              <a:buFont typeface="+mj-lt"/>
              <a:buAutoNum type="arabicPeriod" startAt="3"/>
            </a:pPr>
            <a:r>
              <a:rPr lang="en-GB" sz="3200" dirty="0">
                <a:solidFill>
                  <a:prstClr val="black"/>
                </a:solidFill>
              </a:rPr>
              <a:t>“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one flesh</a:t>
            </a:r>
            <a:r>
              <a:rPr lang="en-GB" sz="3200" dirty="0">
                <a:solidFill>
                  <a:prstClr val="black"/>
                </a:solidFill>
              </a:rPr>
              <a:t>” = </a:t>
            </a:r>
            <a:r>
              <a:rPr lang="en-US" altLang="zh-CN" sz="3200" dirty="0">
                <a:solidFill>
                  <a:prstClr val="black"/>
                </a:solidFill>
              </a:rPr>
              <a:t>i.e. sexual union … but more than this:</a:t>
            </a:r>
            <a:endParaRPr lang="en-GB" sz="3200" dirty="0">
              <a:solidFill>
                <a:prstClr val="black"/>
              </a:solidFill>
            </a:endParaRPr>
          </a:p>
          <a:p>
            <a:pPr marL="1035050" lvl="1" indent="-577850">
              <a:buClr>
                <a:schemeClr val="tx1"/>
              </a:buClr>
              <a:buFont typeface="Arial" charset="0"/>
              <a:buChar char="•"/>
            </a:pPr>
            <a:r>
              <a:rPr lang="en-US" sz="3200" u="sng" dirty="0"/>
              <a:t>Oneness</a:t>
            </a:r>
            <a:r>
              <a:rPr lang="en-US" sz="3200" dirty="0">
                <a:solidFill>
                  <a:prstClr val="black"/>
                </a:solidFill>
              </a:rPr>
              <a:t> of bodies and souls, of thoughts, desires, ambitions, hopes</a:t>
            </a:r>
          </a:p>
          <a:p>
            <a:pPr marL="1035050" lvl="1" indent="-577850">
              <a:buClr>
                <a:schemeClr val="tx1"/>
              </a:buClr>
              <a:buFont typeface="Arial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A </a:t>
            </a:r>
            <a:r>
              <a:rPr lang="en-US" sz="3200" u="sng" dirty="0"/>
              <a:t>oneness</a:t>
            </a:r>
            <a:r>
              <a:rPr lang="en-US" sz="3200" dirty="0">
                <a:solidFill>
                  <a:prstClr val="black"/>
                </a:solidFill>
              </a:rPr>
              <a:t> of the whole of earthly life; 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>
                <a:solidFill>
                  <a:prstClr val="black"/>
                </a:solidFill>
              </a:rPr>
              <a:t>the husband and wife share one life.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E454799-5B5A-224D-822A-6FB52507461F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8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CEAC-C42A-5D49-9BF1-C25D71DF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43000"/>
            <a:ext cx="9603275" cy="710754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993300"/>
                </a:solidFill>
                <a:latin typeface="+mj-lt"/>
              </a:rPr>
              <a:t>C.</a:t>
            </a:r>
            <a:r>
              <a:rPr lang="en-GB" sz="3600" b="1" dirty="0">
                <a:solidFill>
                  <a:srgbClr val="993300"/>
                </a:solidFill>
                <a:latin typeface="+mj-lt"/>
              </a:rPr>
              <a:t>	</a:t>
            </a:r>
            <a:r>
              <a:rPr lang="en-US" sz="3600" u="sng" dirty="0">
                <a:solidFill>
                  <a:srgbClr val="993300"/>
                </a:solidFill>
              </a:rPr>
              <a:t>Procreation</a:t>
            </a:r>
            <a:r>
              <a:rPr lang="en-US" sz="3600" dirty="0">
                <a:solidFill>
                  <a:srgbClr val="993300"/>
                </a:solidFill>
              </a:rPr>
              <a:t> of godly </a:t>
            </a:r>
            <a:r>
              <a:rPr lang="en-US" sz="3600" u="sng" dirty="0">
                <a:solidFill>
                  <a:srgbClr val="993300"/>
                </a:solidFill>
              </a:rPr>
              <a:t>children</a:t>
            </a:r>
            <a:endParaRPr lang="en-GB" sz="3600" u="sng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41FB-A34F-0649-A45E-5F0E9A20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1883168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GB" sz="3200" baseline="30000" dirty="0">
                <a:solidFill>
                  <a:prstClr val="black"/>
                </a:solidFill>
              </a:rPr>
              <a:t>Gen1:28a </a:t>
            </a:r>
            <a:r>
              <a:rPr lang="en-GB" sz="3200" dirty="0">
                <a:solidFill>
                  <a:prstClr val="black"/>
                </a:solidFill>
              </a:rPr>
              <a:t>And God blessed them, and God said unto them, Be fruitful, and multiply, and replenish the earth, and subdue it: …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8E089D2-B439-B142-A653-0EE0408E48D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1883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en-GB" sz="3200" baseline="30000" dirty="0">
                <a:solidFill>
                  <a:prstClr val="black"/>
                </a:solidFill>
              </a:rPr>
              <a:t>Gen1:28a </a:t>
            </a:r>
            <a:r>
              <a:rPr lang="en-GB" sz="3200" dirty="0">
                <a:solidFill>
                  <a:prstClr val="black"/>
                </a:solidFill>
              </a:rPr>
              <a:t>And God blessed them, and God said unto them,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Be fruitful</a:t>
            </a:r>
            <a:r>
              <a:rPr lang="en-GB" sz="3200" dirty="0">
                <a:solidFill>
                  <a:prstClr val="black"/>
                </a:solidFill>
              </a:rPr>
              <a:t>, and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multiply</a:t>
            </a:r>
            <a:r>
              <a:rPr lang="en-GB" sz="3200" dirty="0">
                <a:solidFill>
                  <a:prstClr val="black"/>
                </a:solidFill>
              </a:rPr>
              <a:t>, and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replenish</a:t>
            </a:r>
            <a:r>
              <a:rPr lang="en-GB" sz="3200" dirty="0">
                <a:solidFill>
                  <a:prstClr val="black"/>
                </a:solidFill>
              </a:rPr>
              <a:t> the earth, and subdue it: …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F3FFB7-29D2-C54F-B057-634BFAE47EAF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CEAC-C42A-5D49-9BF1-C25D71DF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62000"/>
            <a:ext cx="9603275" cy="1091754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993300"/>
                </a:solidFill>
                <a:latin typeface="+mj-lt"/>
              </a:rPr>
              <a:t>D.</a:t>
            </a:r>
            <a:r>
              <a:rPr lang="en-GB" sz="4000" b="1" dirty="0">
                <a:solidFill>
                  <a:srgbClr val="993300"/>
                </a:solidFill>
                <a:latin typeface="+mj-lt"/>
              </a:rPr>
              <a:t>	</a:t>
            </a:r>
            <a:r>
              <a:rPr lang="en-US" sz="4000" u="sng" dirty="0">
                <a:solidFill>
                  <a:srgbClr val="993300"/>
                </a:solidFill>
              </a:rPr>
              <a:t>Picture</a:t>
            </a:r>
            <a:r>
              <a:rPr lang="en-US" sz="4000" dirty="0">
                <a:solidFill>
                  <a:srgbClr val="993300"/>
                </a:solidFill>
              </a:rPr>
              <a:t> of </a:t>
            </a:r>
            <a:r>
              <a:rPr lang="en-US" sz="4000" u="sng" dirty="0">
                <a:solidFill>
                  <a:srgbClr val="993300"/>
                </a:solidFill>
              </a:rPr>
              <a:t>Christ's</a:t>
            </a:r>
            <a:r>
              <a:rPr lang="en-US" sz="4000" dirty="0">
                <a:solidFill>
                  <a:srgbClr val="993300"/>
                </a:solidFill>
              </a:rPr>
              <a:t> </a:t>
            </a:r>
            <a:r>
              <a:rPr lang="en-US" sz="4000" u="sng" dirty="0">
                <a:solidFill>
                  <a:srgbClr val="993300"/>
                </a:solidFill>
              </a:rPr>
              <a:t>relationship</a:t>
            </a:r>
            <a:r>
              <a:rPr lang="en-US" sz="4000" dirty="0">
                <a:solidFill>
                  <a:srgbClr val="993300"/>
                </a:solidFill>
              </a:rPr>
              <a:t> to 	the </a:t>
            </a:r>
            <a:r>
              <a:rPr lang="en-US" sz="4000" u="sng" dirty="0">
                <a:solidFill>
                  <a:srgbClr val="993300"/>
                </a:solidFill>
              </a:rPr>
              <a:t>church</a:t>
            </a:r>
            <a:endParaRPr lang="en-GB" sz="4000" u="sng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41FB-A34F-0649-A45E-5F0E9A20A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1883168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GB" sz="3200" baseline="30000" dirty="0">
                <a:solidFill>
                  <a:prstClr val="black"/>
                </a:solidFill>
              </a:rPr>
              <a:t>Eph. 5:32 </a:t>
            </a:r>
            <a:r>
              <a:rPr lang="en-GB" sz="3200" dirty="0">
                <a:solidFill>
                  <a:prstClr val="black"/>
                </a:solidFill>
              </a:rPr>
              <a:t>This is a great mystery: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</a:rPr>
              <a:t>but I speak concerning Christ and the church.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F9A8397-2F07-5949-8231-FD623E33D5E0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C1A39-6D1E-544F-89B2-CD5D1580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37298"/>
            <a:ext cx="9603275" cy="753616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A. </a:t>
            </a:r>
            <a:r>
              <a:rPr lang="en-GB" sz="4000" u="sng" dirty="0">
                <a:solidFill>
                  <a:srgbClr val="993300"/>
                </a:solidFill>
              </a:rPr>
              <a:t>Heterogeneous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18F20-B075-8542-8A0E-B8808263B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827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aseline="30000" dirty="0"/>
              <a:t>Gen 1:27</a:t>
            </a:r>
            <a:r>
              <a:rPr lang="en-GB" sz="3200" dirty="0"/>
              <a:t>So God created man in his own image, </a:t>
            </a:r>
            <a:br>
              <a:rPr lang="en-GB" sz="3200" dirty="0"/>
            </a:br>
            <a:r>
              <a:rPr lang="en-GB" sz="3200" dirty="0"/>
              <a:t>in the image of God created he him; </a:t>
            </a:r>
            <a:br>
              <a:rPr lang="en-GB" sz="3200" dirty="0"/>
            </a:br>
            <a:r>
              <a:rPr lang="en-GB" sz="3200" dirty="0"/>
              <a:t>male and female created he them.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EBB995-F847-B84D-A27F-F30E00C13CA6}"/>
              </a:ext>
            </a:extLst>
          </p:cNvPr>
          <p:cNvSpPr txBox="1">
            <a:spLocks/>
          </p:cNvSpPr>
          <p:nvPr/>
        </p:nvSpPr>
        <p:spPr>
          <a:xfrm>
            <a:off x="1446811" y="2010965"/>
            <a:ext cx="9603275" cy="18276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baseline="30000" dirty="0"/>
              <a:t>Gen 1:27</a:t>
            </a:r>
            <a:r>
              <a:rPr lang="en-GB" sz="3200" dirty="0"/>
              <a:t>So God created man in his own image, </a:t>
            </a:r>
            <a:br>
              <a:rPr lang="en-GB" sz="3200" dirty="0"/>
            </a:br>
            <a:r>
              <a:rPr lang="en-GB" sz="3200" dirty="0"/>
              <a:t>in the image of God created he him; </a:t>
            </a:r>
            <a:br>
              <a:rPr lang="en-GB" sz="3200" dirty="0"/>
            </a:br>
            <a:r>
              <a:rPr lang="en-GB" sz="3200" dirty="0">
                <a:highlight>
                  <a:srgbClr val="FFFF00"/>
                </a:highlight>
              </a:rPr>
              <a:t>male and female</a:t>
            </a:r>
            <a:r>
              <a:rPr lang="en-GB" sz="3200" dirty="0"/>
              <a:t> created he them.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96B0DAD-DB56-AB49-8185-858984BB87F0}"/>
              </a:ext>
            </a:extLst>
          </p:cNvPr>
          <p:cNvSpPr txBox="1">
            <a:spLocks/>
          </p:cNvSpPr>
          <p:nvPr/>
        </p:nvSpPr>
        <p:spPr>
          <a:xfrm>
            <a:off x="1451579" y="3787400"/>
            <a:ext cx="9603275" cy="22990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en-GB" sz="3200" dirty="0">
                <a:solidFill>
                  <a:prstClr val="black"/>
                </a:solidFill>
              </a:rPr>
              <a:t>God created </a:t>
            </a:r>
            <a:r>
              <a:rPr lang="en-GB" sz="3200" u="sng" dirty="0">
                <a:solidFill>
                  <a:prstClr val="black"/>
                </a:solidFill>
              </a:rPr>
              <a:t>Adam</a:t>
            </a:r>
            <a:r>
              <a:rPr lang="en-GB" sz="3200" dirty="0">
                <a:solidFill>
                  <a:prstClr val="black"/>
                </a:solidFill>
              </a:rPr>
              <a:t> and </a:t>
            </a:r>
            <a:r>
              <a:rPr lang="en-GB" sz="3200" u="sng" dirty="0">
                <a:solidFill>
                  <a:prstClr val="black"/>
                </a:solidFill>
              </a:rPr>
              <a:t>Eve</a:t>
            </a:r>
          </a:p>
          <a:p>
            <a:pPr>
              <a:buClr>
                <a:schemeClr val="tx1"/>
              </a:buClr>
            </a:pPr>
            <a:r>
              <a:rPr lang="en-GB" sz="3200" dirty="0">
                <a:solidFill>
                  <a:prstClr val="black"/>
                </a:solidFill>
              </a:rPr>
              <a:t>NOT Adam and </a:t>
            </a:r>
            <a:r>
              <a:rPr lang="en-GB" sz="3200" u="sng" dirty="0">
                <a:solidFill>
                  <a:prstClr val="black"/>
                </a:solidFill>
              </a:rPr>
              <a:t>Steve</a:t>
            </a:r>
          </a:p>
          <a:p>
            <a:pPr>
              <a:buClr>
                <a:schemeClr val="tx1"/>
              </a:buClr>
            </a:pPr>
            <a:r>
              <a:rPr lang="en-GB" sz="3200" dirty="0">
                <a:solidFill>
                  <a:prstClr val="black"/>
                </a:solidFill>
              </a:rPr>
              <a:t>NOT </a:t>
            </a:r>
            <a:r>
              <a:rPr lang="en-GB" sz="3200" u="sng" dirty="0">
                <a:solidFill>
                  <a:prstClr val="black"/>
                </a:solidFill>
              </a:rPr>
              <a:t>Ellen</a:t>
            </a:r>
            <a:r>
              <a:rPr lang="en-GB" sz="3200" dirty="0">
                <a:solidFill>
                  <a:prstClr val="black"/>
                </a:solidFill>
              </a:rPr>
              <a:t> and Eve</a:t>
            </a:r>
            <a:endParaRPr lang="en-US" sz="3200" i="1" dirty="0">
              <a:solidFill>
                <a:prstClr val="black"/>
              </a:solidFill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ADFD1B8-0291-3A4D-B3AA-12A07CF93F73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610D16E-6725-2647-B0DC-06D0DC51E2EA}"/>
              </a:ext>
            </a:extLst>
          </p:cNvPr>
          <p:cNvSpPr txBox="1">
            <a:spLocks/>
          </p:cNvSpPr>
          <p:nvPr/>
        </p:nvSpPr>
        <p:spPr>
          <a:xfrm>
            <a:off x="2014539" y="76200"/>
            <a:ext cx="8811714" cy="13472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pPr marL="1028700" indent="-1028700" algn="ctr">
              <a:buFont typeface="+mj-lt"/>
              <a:buAutoNum type="romanUcPeriod" startAt="3"/>
            </a:pPr>
            <a:r>
              <a:rPr lang="en-US" sz="4800" b="1">
                <a:solidFill>
                  <a:srgbClr val="993300"/>
                </a:solidFill>
                <a:latin typeface="+mj-lt"/>
              </a:rPr>
              <a:t>The Characteristics of Marriage </a:t>
            </a:r>
            <a:endParaRPr lang="fr-FR" sz="4800" b="1" dirty="0">
              <a:solidFill>
                <a:srgbClr val="F1689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688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C1A39-6D1E-544F-89B2-CD5D1580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00138"/>
            <a:ext cx="9603275" cy="753616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B. </a:t>
            </a:r>
            <a:r>
              <a:rPr lang="en-GB" sz="4000" u="sng" dirty="0">
                <a:solidFill>
                  <a:srgbClr val="993300"/>
                </a:solidFill>
              </a:rPr>
              <a:t>monogamous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18F20-B075-8542-8A0E-B8808263B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827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aseline="30000" dirty="0"/>
              <a:t>Gen 2:22</a:t>
            </a:r>
            <a:r>
              <a:rPr lang="en-GB" sz="3200" dirty="0"/>
              <a:t>So And the rib, which the Lord God had taken from man, made he a woman, and brought her unto the man.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96B0DAD-DB56-AB49-8185-858984BB87F0}"/>
              </a:ext>
            </a:extLst>
          </p:cNvPr>
          <p:cNvSpPr txBox="1">
            <a:spLocks/>
          </p:cNvSpPr>
          <p:nvPr/>
        </p:nvSpPr>
        <p:spPr>
          <a:xfrm>
            <a:off x="1451579" y="3787400"/>
            <a:ext cx="9603275" cy="22990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en-GB" sz="3200" dirty="0">
                <a:solidFill>
                  <a:prstClr val="black"/>
                </a:solidFill>
              </a:rPr>
              <a:t>God created </a:t>
            </a:r>
            <a:r>
              <a:rPr lang="en-GB" sz="3200" u="sng" dirty="0">
                <a:solidFill>
                  <a:prstClr val="black"/>
                </a:solidFill>
              </a:rPr>
              <a:t>one</a:t>
            </a:r>
            <a:r>
              <a:rPr lang="en-GB" sz="3200" dirty="0">
                <a:solidFill>
                  <a:prstClr val="black"/>
                </a:solidFill>
              </a:rPr>
              <a:t> man and </a:t>
            </a:r>
            <a:r>
              <a:rPr lang="en-GB" sz="3200" u="sng" dirty="0">
                <a:solidFill>
                  <a:prstClr val="black"/>
                </a:solidFill>
              </a:rPr>
              <a:t>one</a:t>
            </a:r>
            <a:r>
              <a:rPr lang="en-GB" sz="3200" dirty="0">
                <a:solidFill>
                  <a:prstClr val="black"/>
                </a:solidFill>
              </a:rPr>
              <a:t> woman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23D81C-5E95-C446-9F25-9B43BB8C2577}"/>
              </a:ext>
            </a:extLst>
          </p:cNvPr>
          <p:cNvSpPr txBox="1">
            <a:spLocks/>
          </p:cNvSpPr>
          <p:nvPr/>
        </p:nvSpPr>
        <p:spPr>
          <a:xfrm>
            <a:off x="1442615" y="2020216"/>
            <a:ext cx="9603275" cy="18276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baseline="30000" dirty="0"/>
              <a:t>Gen 2:22</a:t>
            </a:r>
            <a:r>
              <a:rPr lang="en-GB" sz="3200" dirty="0"/>
              <a:t>So And the rib, which the Lord God had taken from man, made he </a:t>
            </a:r>
            <a:r>
              <a:rPr lang="en-GB" sz="3200" dirty="0">
                <a:highlight>
                  <a:srgbClr val="FFFF00"/>
                </a:highlight>
              </a:rPr>
              <a:t>a woman</a:t>
            </a:r>
            <a:r>
              <a:rPr lang="en-GB" sz="3200" dirty="0"/>
              <a:t>, and brought her unto </a:t>
            </a:r>
            <a:r>
              <a:rPr lang="en-GB" sz="3200" dirty="0">
                <a:highlight>
                  <a:srgbClr val="FFFF00"/>
                </a:highlight>
              </a:rPr>
              <a:t>the man</a:t>
            </a:r>
            <a:r>
              <a:rPr lang="en-GB" sz="32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F93FAE-23AF-914D-A0BB-0C9ED20A1A29}"/>
              </a:ext>
            </a:extLst>
          </p:cNvPr>
          <p:cNvSpPr txBox="1"/>
          <p:nvPr/>
        </p:nvSpPr>
        <p:spPr>
          <a:xfrm>
            <a:off x="10152529" y="-9816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C4560AB-8776-4244-AA24-54C3E83D33E5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1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451579" y="1200150"/>
            <a:ext cx="9603275" cy="65360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C.	</a:t>
            </a:r>
            <a:r>
              <a:rPr lang="en-GB" sz="4000" u="sng" dirty="0">
                <a:solidFill>
                  <a:srgbClr val="993300"/>
                </a:solidFill>
              </a:rPr>
              <a:t>Permanence</a:t>
            </a:r>
            <a:endParaRPr lang="fr-FR" sz="4000" u="sng" dirty="0">
              <a:solidFill>
                <a:srgbClr val="F16896"/>
              </a:solidFill>
              <a:latin typeface="Eras Demi ITC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8330E-3D1C-E64C-AE86-8E9F6268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1899043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“The God-ordained principle that the oneness of a man and woman in marriage is a life-long relationship and can be broken honourably only by death.”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EBAE813-A251-7A41-B4E9-87D521D10560}"/>
              </a:ext>
            </a:extLst>
          </p:cNvPr>
          <p:cNvSpPr txBox="1">
            <a:spLocks/>
          </p:cNvSpPr>
          <p:nvPr/>
        </p:nvSpPr>
        <p:spPr>
          <a:xfrm>
            <a:off x="1446815" y="2010964"/>
            <a:ext cx="9603275" cy="1899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en-GB" sz="3200" dirty="0">
                <a:solidFill>
                  <a:prstClr val="black"/>
                </a:solidFill>
              </a:rPr>
              <a:t>“The God-ordained principle that the oneness of a man and woman in marriage is a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life-long relationship</a:t>
            </a:r>
            <a:r>
              <a:rPr lang="en-GB" sz="3200" dirty="0">
                <a:solidFill>
                  <a:prstClr val="black"/>
                </a:solidFill>
              </a:rPr>
              <a:t> and can be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broken</a:t>
            </a:r>
            <a:r>
              <a:rPr lang="en-GB" sz="3200" dirty="0">
                <a:solidFill>
                  <a:prstClr val="black"/>
                </a:solidFill>
              </a:rPr>
              <a:t> honourably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only by death</a:t>
            </a:r>
            <a:r>
              <a:rPr lang="en-GB" sz="3200" dirty="0">
                <a:solidFill>
                  <a:prstClr val="black"/>
                </a:solidFill>
              </a:rPr>
              <a:t>.”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E5C872-3C45-C644-9F6B-064CE609B743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2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451579" y="1200150"/>
            <a:ext cx="9603275" cy="653604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>
                <a:solidFill>
                  <a:srgbClr val="993300"/>
                </a:solidFill>
                <a:latin typeface="+mj-lt"/>
              </a:rPr>
              <a:t>C.	</a:t>
            </a:r>
            <a:r>
              <a:rPr lang="en-GB" sz="4000" u="sng" dirty="0">
                <a:solidFill>
                  <a:srgbClr val="993300"/>
                </a:solidFill>
                <a:latin typeface="+mj-lt"/>
              </a:rPr>
              <a:t>Permanence</a:t>
            </a:r>
            <a:endParaRPr lang="fr-FR" sz="4000" u="sng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8330E-3D1C-E64C-AE86-8E9F6268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2842018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GB" sz="3200" dirty="0">
                <a:solidFill>
                  <a:prstClr val="black"/>
                </a:solidFill>
              </a:rPr>
              <a:t>For the Lord, the God of Israel, saith that he </a:t>
            </a:r>
            <a:r>
              <a:rPr lang="en-GB" sz="3200" dirty="0" err="1">
                <a:solidFill>
                  <a:prstClr val="black"/>
                </a:solidFill>
              </a:rPr>
              <a:t>hateth</a:t>
            </a:r>
            <a:r>
              <a:rPr lang="en-GB" sz="3200" dirty="0">
                <a:solidFill>
                  <a:prstClr val="black"/>
                </a:solidFill>
              </a:rPr>
              <a:t> putting away: for one </a:t>
            </a:r>
            <a:r>
              <a:rPr lang="en-GB" sz="3200" dirty="0" err="1">
                <a:solidFill>
                  <a:prstClr val="black"/>
                </a:solidFill>
              </a:rPr>
              <a:t>covereth</a:t>
            </a:r>
            <a:r>
              <a:rPr lang="en-GB" sz="3200" dirty="0">
                <a:solidFill>
                  <a:prstClr val="black"/>
                </a:solidFill>
              </a:rPr>
              <a:t> violence with his garment, saith the Lord of hosts: therefore take heed to your spirit, that ye deal not treacherously (Mal. 2:16)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26BD7E01-4B32-F047-881A-BDC680FB7CCD}"/>
              </a:ext>
            </a:extLst>
          </p:cNvPr>
          <p:cNvSpPr txBox="1">
            <a:spLocks/>
          </p:cNvSpPr>
          <p:nvPr/>
        </p:nvSpPr>
        <p:spPr>
          <a:xfrm>
            <a:off x="1454493" y="2006770"/>
            <a:ext cx="9603275" cy="28420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en-GB" sz="3200" dirty="0">
                <a:solidFill>
                  <a:prstClr val="black"/>
                </a:solidFill>
              </a:rPr>
              <a:t>For the Lord, the God of Israel, saith that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he </a:t>
            </a:r>
            <a:r>
              <a:rPr lang="en-GB" sz="3200" dirty="0" err="1">
                <a:solidFill>
                  <a:prstClr val="black"/>
                </a:solidFill>
                <a:highlight>
                  <a:srgbClr val="FFFF00"/>
                </a:highlight>
              </a:rPr>
              <a:t>hateth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 putting away</a:t>
            </a:r>
            <a:r>
              <a:rPr lang="en-GB" sz="3200" dirty="0">
                <a:solidFill>
                  <a:prstClr val="black"/>
                </a:solidFill>
              </a:rPr>
              <a:t>: for one </a:t>
            </a:r>
            <a:r>
              <a:rPr lang="en-GB" sz="3200" dirty="0" err="1">
                <a:solidFill>
                  <a:prstClr val="black"/>
                </a:solidFill>
              </a:rPr>
              <a:t>covereth</a:t>
            </a:r>
            <a:r>
              <a:rPr lang="en-GB" sz="3200" dirty="0">
                <a:solidFill>
                  <a:prstClr val="black"/>
                </a:solidFill>
              </a:rPr>
              <a:t> violence with his garment, saith the Lord of hosts: therefore take heed to your spirit, that ye deal not treacherously (Mal. 2:16)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4E72A41-71EF-7F4D-BB9B-C2833F8697A4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3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451579" y="1200150"/>
            <a:ext cx="9603275" cy="653604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>
                <a:solidFill>
                  <a:srgbClr val="993300"/>
                </a:solidFill>
                <a:latin typeface="+mj-lt"/>
              </a:rPr>
              <a:t>C.	</a:t>
            </a:r>
            <a:r>
              <a:rPr lang="en-GB" sz="4000" u="sng" dirty="0">
                <a:solidFill>
                  <a:srgbClr val="993300"/>
                </a:solidFill>
                <a:latin typeface="+mj-lt"/>
              </a:rPr>
              <a:t>Permanence</a:t>
            </a:r>
            <a:endParaRPr lang="fr-FR" sz="4000" u="sng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8330E-3D1C-E64C-AE86-8E9F6268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2842018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GB" sz="3200" dirty="0">
                <a:solidFill>
                  <a:prstClr val="black"/>
                </a:solidFill>
              </a:rPr>
              <a:t>Wherefore they are no more twain, but one flesh.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</a:rPr>
              <a:t>What therefore God hath joined together,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</a:rPr>
              <a:t>let not man put asunder (Mt. 19:6)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88D93EAB-53E5-284B-9505-201D5E728D8E}"/>
              </a:ext>
            </a:extLst>
          </p:cNvPr>
          <p:cNvSpPr txBox="1">
            <a:spLocks/>
          </p:cNvSpPr>
          <p:nvPr/>
        </p:nvSpPr>
        <p:spPr>
          <a:xfrm>
            <a:off x="1460547" y="2006774"/>
            <a:ext cx="9603275" cy="28420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en-GB" sz="3200" dirty="0">
                <a:solidFill>
                  <a:prstClr val="black"/>
                </a:solidFill>
              </a:rPr>
              <a:t>Wherefore they are no more twain, but one flesh.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</a:rPr>
              <a:t>What therefore God hath joined together,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let not man put asunder</a:t>
            </a:r>
            <a:r>
              <a:rPr lang="en-GB" sz="3200" dirty="0">
                <a:solidFill>
                  <a:prstClr val="black"/>
                </a:solidFill>
              </a:rPr>
              <a:t> (Mt. 19:6)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9A49E30-78C5-C041-A321-E05623CA87DB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6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451579" y="1200150"/>
            <a:ext cx="9603275" cy="653604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>
                <a:solidFill>
                  <a:srgbClr val="993300"/>
                </a:solidFill>
                <a:latin typeface="+mj-lt"/>
              </a:rPr>
              <a:t>C.	</a:t>
            </a:r>
            <a:r>
              <a:rPr lang="en-GB" sz="4000" u="sng" dirty="0">
                <a:solidFill>
                  <a:srgbClr val="993300"/>
                </a:solidFill>
                <a:latin typeface="+mj-lt"/>
              </a:rPr>
              <a:t>Permanence</a:t>
            </a:r>
            <a:endParaRPr lang="fr-FR" sz="4000" u="sng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8330E-3D1C-E64C-AE86-8E9F6268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284201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GB" sz="3200" dirty="0">
                <a:solidFill>
                  <a:prstClr val="black"/>
                </a:solidFill>
              </a:rPr>
              <a:t>For the woman which hath an husband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</a:rPr>
              <a:t>is bound by the law to her husband so long as he </a:t>
            </a:r>
            <a:r>
              <a:rPr lang="en-GB" sz="3200" dirty="0" err="1">
                <a:solidFill>
                  <a:prstClr val="black"/>
                </a:solidFill>
              </a:rPr>
              <a:t>liveth</a:t>
            </a:r>
            <a:r>
              <a:rPr lang="en-GB" sz="3200" dirty="0">
                <a:solidFill>
                  <a:prstClr val="black"/>
                </a:solidFill>
              </a:rPr>
              <a:t>;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</a:rPr>
              <a:t>but if the husband be dead,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</a:rPr>
              <a:t>she is loosed from the law of her husband. (Rom. 7:2)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8780021-BD3C-184D-A267-915903F30036}"/>
              </a:ext>
            </a:extLst>
          </p:cNvPr>
          <p:cNvSpPr txBox="1">
            <a:spLocks/>
          </p:cNvSpPr>
          <p:nvPr/>
        </p:nvSpPr>
        <p:spPr>
          <a:xfrm>
            <a:off x="1446811" y="2025252"/>
            <a:ext cx="9603275" cy="28420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</a:pPr>
            <a:r>
              <a:rPr lang="en-GB" sz="3200" dirty="0">
                <a:solidFill>
                  <a:prstClr val="black"/>
                </a:solidFill>
              </a:rPr>
              <a:t>For the woman which hath an husband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</a:rPr>
              <a:t>is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bound</a:t>
            </a:r>
            <a:r>
              <a:rPr lang="en-GB" sz="3200" dirty="0">
                <a:solidFill>
                  <a:prstClr val="black"/>
                </a:solidFill>
              </a:rPr>
              <a:t> by the law to her husband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so long as he </a:t>
            </a:r>
            <a:r>
              <a:rPr lang="en-GB" sz="3200" dirty="0" err="1">
                <a:solidFill>
                  <a:prstClr val="black"/>
                </a:solidFill>
                <a:highlight>
                  <a:srgbClr val="FFFF00"/>
                </a:highlight>
              </a:rPr>
              <a:t>liveth</a:t>
            </a:r>
            <a:r>
              <a:rPr lang="en-GB" sz="3200" dirty="0">
                <a:solidFill>
                  <a:prstClr val="black"/>
                </a:solidFill>
              </a:rPr>
              <a:t>;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</a:rPr>
              <a:t>but if the husband be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dead</a:t>
            </a:r>
            <a:r>
              <a:rPr lang="en-GB" sz="3200" dirty="0">
                <a:solidFill>
                  <a:prstClr val="black"/>
                </a:solidFill>
              </a:rPr>
              <a:t>, </a:t>
            </a:r>
            <a:br>
              <a:rPr lang="en-GB" sz="3200" dirty="0">
                <a:solidFill>
                  <a:prstClr val="black"/>
                </a:solidFill>
              </a:rPr>
            </a:br>
            <a:r>
              <a:rPr lang="en-GB" sz="3200" dirty="0">
                <a:solidFill>
                  <a:prstClr val="black"/>
                </a:solidFill>
              </a:rPr>
              <a:t>she is </a:t>
            </a:r>
            <a:r>
              <a:rPr lang="en-GB" sz="3200" dirty="0">
                <a:solidFill>
                  <a:prstClr val="black"/>
                </a:solidFill>
                <a:highlight>
                  <a:srgbClr val="FFFF00"/>
                </a:highlight>
              </a:rPr>
              <a:t>loosed</a:t>
            </a:r>
            <a:r>
              <a:rPr lang="en-GB" sz="3200" dirty="0">
                <a:solidFill>
                  <a:prstClr val="black"/>
                </a:solidFill>
              </a:rPr>
              <a:t> from the law of her husband. (Rom. 7:2)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BDC6F2-E394-014D-AE1F-118B4AC05774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7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B.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US" altLang="zh-CN" sz="4000" dirty="0">
                <a:solidFill>
                  <a:srgbClr val="993300"/>
                </a:solidFill>
              </a:rPr>
              <a:t>Types of Covenants</a:t>
            </a:r>
            <a:r>
              <a:rPr lang="en-GB" sz="4000" dirty="0">
                <a:solidFill>
                  <a:srgbClr val="993300"/>
                </a:solidFill>
              </a:rPr>
              <a:t>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4044408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altLang="zh-CN" sz="3200" dirty="0">
                <a:ea typeface="SimSun" panose="02010600030101010101" pitchFamily="2" charset="-122"/>
              </a:rPr>
              <a:t>Two types of covenants: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altLang="zh-CN" sz="3400" dirty="0">
                <a:ea typeface="SimSun" panose="02010600030101010101" pitchFamily="2" charset="-122"/>
              </a:rPr>
              <a:t>Between two </a:t>
            </a:r>
            <a:r>
              <a:rPr lang="en-US" altLang="zh-CN" sz="3400" u="sng" dirty="0">
                <a:ea typeface="SimSun" panose="02010600030101010101" pitchFamily="2" charset="-122"/>
              </a:rPr>
              <a:t>equal</a:t>
            </a:r>
            <a:r>
              <a:rPr lang="en-US" altLang="zh-CN" sz="3400" dirty="0">
                <a:ea typeface="SimSun" panose="02010600030101010101" pitchFamily="2" charset="-122"/>
              </a:rPr>
              <a:t> parties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altLang="zh-CN" sz="3400" dirty="0">
                <a:ea typeface="SimSun" panose="02010600030101010101" pitchFamily="2" charset="-122"/>
              </a:rPr>
              <a:t>Between a </a:t>
            </a:r>
            <a:r>
              <a:rPr lang="en-US" altLang="zh-CN" sz="3400" u="sng" dirty="0">
                <a:ea typeface="SimSun" panose="02010600030101010101" pitchFamily="2" charset="-122"/>
              </a:rPr>
              <a:t>stronger</a:t>
            </a:r>
            <a:r>
              <a:rPr lang="en-US" altLang="zh-CN" sz="3400" dirty="0">
                <a:ea typeface="SimSun" panose="02010600030101010101" pitchFamily="2" charset="-122"/>
              </a:rPr>
              <a:t> party and a </a:t>
            </a:r>
            <a:r>
              <a:rPr lang="en-US" altLang="zh-CN" sz="3400" u="sng" dirty="0">
                <a:ea typeface="SimSun" panose="02010600030101010101" pitchFamily="2" charset="-122"/>
              </a:rPr>
              <a:t>weaker</a:t>
            </a:r>
            <a:r>
              <a:rPr lang="en-US" altLang="zh-CN" sz="3400" dirty="0">
                <a:ea typeface="SimSun" panose="02010600030101010101" pitchFamily="2" charset="-122"/>
              </a:rPr>
              <a:t> party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zh-CN" sz="3400" dirty="0">
                <a:ea typeface="SimSun" panose="02010600030101010101" pitchFamily="2" charset="-122"/>
              </a:rPr>
              <a:t> Stronger party imposes covenant </a:t>
            </a:r>
            <a:r>
              <a:rPr lang="en-US" altLang="zh-CN" sz="3400" u="sng" dirty="0">
                <a:ea typeface="SimSun" panose="02010600030101010101" pitchFamily="2" charset="-122"/>
              </a:rPr>
              <a:t>non-negotiable terms</a:t>
            </a:r>
            <a:r>
              <a:rPr lang="en-US" altLang="zh-CN" sz="3400" dirty="0">
                <a:ea typeface="SimSun" panose="02010600030101010101" pitchFamily="2" charset="-122"/>
              </a:rPr>
              <a:t>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E09FF-A937-E24F-AEBA-3E8689590E93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0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451579" y="1200150"/>
            <a:ext cx="9603275" cy="65360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C.	</a:t>
            </a:r>
            <a:r>
              <a:rPr lang="en-GB" sz="4000" u="sng" dirty="0">
                <a:solidFill>
                  <a:srgbClr val="993300"/>
                </a:solidFill>
              </a:rPr>
              <a:t>Permanence</a:t>
            </a:r>
            <a:endParaRPr lang="fr-FR" sz="4000" u="sng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8330E-3D1C-E64C-AE86-8E9F62685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prstClr val="black"/>
                </a:solidFill>
              </a:rPr>
              <a:t>One man,</a:t>
            </a:r>
          </a:p>
          <a:p>
            <a:pPr marL="0" indent="0" algn="ctr">
              <a:buNone/>
            </a:pPr>
            <a:r>
              <a:rPr lang="en-GB" sz="3200" b="1" dirty="0">
                <a:solidFill>
                  <a:prstClr val="black"/>
                </a:solidFill>
              </a:rPr>
              <a:t>one woman,</a:t>
            </a:r>
          </a:p>
          <a:p>
            <a:pPr marL="0" indent="0" algn="ctr">
              <a:buNone/>
            </a:pPr>
            <a:r>
              <a:rPr lang="en-GB" sz="3200" b="1" dirty="0">
                <a:solidFill>
                  <a:prstClr val="black"/>
                </a:solidFill>
              </a:rPr>
              <a:t>one </a:t>
            </a:r>
            <a:r>
              <a:rPr lang="en-GB" sz="3200" b="1" u="sng" dirty="0">
                <a:solidFill>
                  <a:prstClr val="black"/>
                </a:solidFill>
              </a:rPr>
              <a:t>life time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77447D-4EBD-064C-9785-681B32F32CF0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1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A172-B2FE-5845-A936-E1FA47555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71239"/>
            <a:ext cx="9603275" cy="582515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Memory verses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7689-DD56-8445-9305-68FFBEA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SG" sz="3200" dirty="0"/>
              <a:t>Wives, submit yourselves unto your own husbands, </a:t>
            </a:r>
            <a:br>
              <a:rPr lang="en-SG" sz="3200" dirty="0"/>
            </a:br>
            <a:r>
              <a:rPr lang="en-SG" sz="3200" dirty="0"/>
              <a:t>as unto the Lord </a:t>
            </a:r>
            <a:r>
              <a:rPr lang="en-GB" sz="3200" dirty="0"/>
              <a:t>(</a:t>
            </a:r>
            <a:r>
              <a:rPr lang="en-US" sz="3200" dirty="0">
                <a:solidFill>
                  <a:prstClr val="black"/>
                </a:solidFill>
              </a:rPr>
              <a:t>Eph 5:22</a:t>
            </a:r>
            <a:r>
              <a:rPr lang="en-GB" sz="3200" dirty="0"/>
              <a:t>)</a:t>
            </a:r>
          </a:p>
          <a:p>
            <a:r>
              <a:rPr lang="en-GB" sz="3200" dirty="0"/>
              <a:t>Husbands, love your wives, even as Christ also loved the church, and gave himself for it (</a:t>
            </a:r>
            <a:r>
              <a:rPr lang="en-US" sz="3200" dirty="0">
                <a:solidFill>
                  <a:prstClr val="black"/>
                </a:solidFill>
              </a:rPr>
              <a:t>Eph 5:25</a:t>
            </a:r>
            <a:r>
              <a:rPr lang="en-GB" sz="3200" dirty="0"/>
              <a:t>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GB" sz="32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861A2C3-3DC4-B14C-BF65-7AF492E06C3D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0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A172-B2FE-5845-A936-E1FA47555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71239"/>
            <a:ext cx="9603275" cy="582515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Memory verses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7689-DD56-8445-9305-68FFBEA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en-SG" sz="3200" dirty="0"/>
              <a:t>Wives, submit yourselves unto your own husbands, </a:t>
            </a:r>
            <a:br>
              <a:rPr lang="en-SG" sz="3200" dirty="0"/>
            </a:br>
            <a:r>
              <a:rPr lang="en-SG" sz="3200" dirty="0"/>
              <a:t>as it is fit in the Lord. </a:t>
            </a:r>
            <a:r>
              <a:rPr lang="en-GB" sz="3200" dirty="0"/>
              <a:t>(</a:t>
            </a:r>
            <a:r>
              <a:rPr lang="en-US" sz="3200" dirty="0">
                <a:solidFill>
                  <a:prstClr val="black"/>
                </a:solidFill>
              </a:rPr>
              <a:t>Col 3:18</a:t>
            </a:r>
            <a:r>
              <a:rPr lang="en-GB" sz="3200" dirty="0"/>
              <a:t>)</a:t>
            </a:r>
            <a:endParaRPr lang="en-SG" sz="3200" dirty="0"/>
          </a:p>
          <a:p>
            <a:pPr>
              <a:buClr>
                <a:schemeClr val="tx1"/>
              </a:buClr>
            </a:pPr>
            <a:r>
              <a:rPr lang="en-SG" sz="3200" dirty="0"/>
              <a:t>Husbands, love your wives, </a:t>
            </a:r>
            <a:br>
              <a:rPr lang="en-SG" sz="3200" dirty="0"/>
            </a:br>
            <a:r>
              <a:rPr lang="en-SG" sz="3200" dirty="0"/>
              <a:t>and be not bitter against them. </a:t>
            </a:r>
            <a:r>
              <a:rPr lang="en-GB" sz="3200" dirty="0"/>
              <a:t>(</a:t>
            </a:r>
            <a:r>
              <a:rPr lang="en-US" sz="3200" dirty="0">
                <a:solidFill>
                  <a:prstClr val="black"/>
                </a:solidFill>
              </a:rPr>
              <a:t>Col 3:19</a:t>
            </a:r>
            <a:r>
              <a:rPr lang="en-GB" sz="3200" dirty="0"/>
              <a:t>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GB" sz="32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BE1B88C-4A35-874F-9F14-124D187051E1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Rev (Dr) Jonathan Ang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46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A172-B2FE-5845-A936-E1FA47555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71239"/>
            <a:ext cx="9603275" cy="582515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Assignments due July 15</a:t>
            </a:r>
            <a:r>
              <a:rPr lang="en-GB" baseline="30000" dirty="0">
                <a:solidFill>
                  <a:srgbClr val="C00000"/>
                </a:solidFill>
              </a:rPr>
              <a:t>th</a:t>
            </a:r>
            <a:r>
              <a:rPr lang="en-GB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7689-DD56-8445-9305-68FFBEA9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GB" sz="3200" dirty="0"/>
              <a:t>What do you consider to be the essential characteristics of marriage as it is portrayed in the Bible?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GB" sz="3200" dirty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GB" sz="3200" dirty="0"/>
              <a:t>A male member approached you after Sunday service and requested you to officiate his wedding with his best boy friend. What would you do? Why?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4F0888-1695-1B4D-9A7B-2E82605B652B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7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87840-3B1B-8745-9652-BDBE13EAE8C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146953" y="1214589"/>
            <a:ext cx="5810780" cy="3448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Pastor Jon</a:t>
            </a:r>
          </a:p>
          <a:p>
            <a:pPr marL="0" indent="0" algn="ctr">
              <a:buNone/>
            </a:pPr>
            <a:r>
              <a:rPr lang="en-GB" sz="3200" dirty="0"/>
              <a:t>Contact details:</a:t>
            </a:r>
          </a:p>
          <a:p>
            <a:pPr marL="0" indent="0" algn="ctr">
              <a:buNone/>
            </a:pPr>
            <a:r>
              <a:rPr lang="en-GB" sz="3200" dirty="0"/>
              <a:t>WhatsApp: +6594503345</a:t>
            </a:r>
          </a:p>
          <a:p>
            <a:pPr marL="0" indent="0" algn="ctr">
              <a:buNone/>
            </a:pPr>
            <a:r>
              <a:rPr lang="en-GB" sz="3200" dirty="0"/>
              <a:t>Email: </a:t>
            </a:r>
            <a:r>
              <a:rPr lang="en-GB" sz="3200" dirty="0">
                <a:hlinkClick r:id="rId3"/>
              </a:rPr>
              <a:t>fibc1983@gmail.com</a:t>
            </a:r>
            <a:endParaRPr lang="en-GB" sz="3200" dirty="0"/>
          </a:p>
          <a:p>
            <a:pPr marL="0" indent="0" algn="ctr">
              <a:buNone/>
            </a:pPr>
            <a:endParaRPr lang="en-GB" sz="32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A93599-3AEE-8346-ACD2-BF0CD8B507B0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01DB16-F7F1-B54F-9EBA-7874FF29AC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6157"/>
          <a:stretch/>
        </p:blipFill>
        <p:spPr>
          <a:xfrm>
            <a:off x="1234013" y="1437028"/>
            <a:ext cx="2372785" cy="18415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087AD6-A3DB-CE4F-AF24-F5EFAE92AA5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11195" b="11195"/>
          <a:stretch/>
        </p:blipFill>
        <p:spPr>
          <a:xfrm>
            <a:off x="8418512" y="1437028"/>
            <a:ext cx="2372785" cy="18415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8343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B.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US" altLang="zh-CN" sz="4000" dirty="0">
                <a:solidFill>
                  <a:srgbClr val="993300"/>
                </a:solidFill>
              </a:rPr>
              <a:t>Types of Covenants</a:t>
            </a:r>
            <a:r>
              <a:rPr lang="en-GB" sz="4000" dirty="0">
                <a:solidFill>
                  <a:srgbClr val="993300"/>
                </a:solidFill>
              </a:rPr>
              <a:t>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560314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altLang="zh-CN" sz="3200" dirty="0">
                <a:ea typeface="SimSun" panose="02010600030101010101" pitchFamily="2" charset="-122"/>
              </a:rPr>
              <a:t>Hebrew: word </a:t>
            </a:r>
            <a:r>
              <a:rPr lang="en-US" altLang="zh-CN" sz="3200" i="1" dirty="0" err="1">
                <a:ea typeface="SimSun" panose="02010600030101010101" pitchFamily="2" charset="-122"/>
              </a:rPr>
              <a:t>berith</a:t>
            </a:r>
            <a:r>
              <a:rPr lang="en-US" altLang="zh-CN" sz="3200" dirty="0">
                <a:ea typeface="SimSun" panose="02010600030101010101" pitchFamily="2" charset="-122"/>
              </a:rPr>
              <a:t> </a:t>
            </a:r>
            <a:br>
              <a:rPr lang="en-US" altLang="zh-CN" sz="3200" dirty="0">
                <a:ea typeface="SimSun" panose="02010600030101010101" pitchFamily="2" charset="-122"/>
              </a:rPr>
            </a:br>
            <a:r>
              <a:rPr lang="en-US" altLang="zh-CN" sz="3200" dirty="0">
                <a:ea typeface="SimSun" panose="02010600030101010101" pitchFamily="2" charset="-122"/>
              </a:rPr>
              <a:t>= lit. “to </a:t>
            </a:r>
            <a:r>
              <a:rPr lang="en-US" altLang="zh-CN" sz="3200" u="sng" dirty="0">
                <a:ea typeface="SimSun" panose="02010600030101010101" pitchFamily="2" charset="-122"/>
              </a:rPr>
              <a:t>cut</a:t>
            </a:r>
            <a:r>
              <a:rPr lang="en-US" altLang="zh-CN" sz="3200" dirty="0">
                <a:ea typeface="SimSun" panose="02010600030101010101" pitchFamily="2" charset="-122"/>
              </a:rPr>
              <a:t>”;</a:t>
            </a:r>
          </a:p>
          <a:p>
            <a:pPr marL="457200" lvl="1" indent="0">
              <a:buClr>
                <a:schemeClr val="tx1"/>
              </a:buClr>
              <a:buNone/>
            </a:pPr>
            <a:r>
              <a:rPr lang="en-US" altLang="zh-CN" sz="3200" dirty="0">
                <a:ea typeface="SimSun" panose="02010600030101010101" pitchFamily="2" charset="-122"/>
              </a:rPr>
              <a:t>to “</a:t>
            </a:r>
            <a:r>
              <a:rPr lang="en-US" altLang="zh-CN" sz="3200" u="sng" dirty="0">
                <a:ea typeface="SimSun" panose="02010600030101010101" pitchFamily="2" charset="-122"/>
              </a:rPr>
              <a:t>bind</a:t>
            </a:r>
            <a:r>
              <a:rPr lang="en-US" altLang="zh-CN" sz="3200" dirty="0">
                <a:ea typeface="SimSun" panose="02010600030101010101" pitchFamily="2" charset="-122"/>
              </a:rPr>
              <a:t>” or “</a:t>
            </a:r>
            <a:r>
              <a:rPr lang="en-US" altLang="zh-CN" sz="3200" u="sng" dirty="0">
                <a:ea typeface="SimSun" panose="02010600030101010101" pitchFamily="2" charset="-122"/>
              </a:rPr>
              <a:t>to be bound</a:t>
            </a:r>
            <a:r>
              <a:rPr lang="en-US" altLang="zh-CN" sz="3200" dirty="0">
                <a:ea typeface="SimSun" panose="02010600030101010101" pitchFamily="2" charset="-122"/>
              </a:rPr>
              <a:t>.”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altLang="zh-CN" sz="3200" dirty="0">
                <a:ea typeface="SimSun" panose="02010600030101010101" pitchFamily="2" charset="-122"/>
              </a:rPr>
              <a:t>= </a:t>
            </a:r>
            <a:r>
              <a:rPr lang="en-SG" altLang="zh-CN" sz="3200" dirty="0">
                <a:ea typeface="SimSun" panose="02010600030101010101" pitchFamily="2" charset="-122"/>
              </a:rPr>
              <a:t>A covenant is a relationship in which two parties make </a:t>
            </a:r>
            <a:r>
              <a:rPr lang="en-SG" altLang="zh-CN" sz="3200" u="sng" dirty="0">
                <a:ea typeface="SimSun" panose="02010600030101010101" pitchFamily="2" charset="-122"/>
              </a:rPr>
              <a:t>binding</a:t>
            </a:r>
            <a:r>
              <a:rPr lang="en-SG" altLang="zh-CN" sz="3200" dirty="0">
                <a:ea typeface="SimSun" panose="02010600030101010101" pitchFamily="2" charset="-122"/>
              </a:rPr>
              <a:t> </a:t>
            </a:r>
            <a:r>
              <a:rPr lang="en-SG" altLang="zh-CN" sz="3200" u="sng" dirty="0">
                <a:ea typeface="SimSun" panose="02010600030101010101" pitchFamily="2" charset="-122"/>
              </a:rPr>
              <a:t>promises</a:t>
            </a:r>
            <a:r>
              <a:rPr lang="en-SG" altLang="zh-CN" sz="3200" dirty="0">
                <a:ea typeface="SimSun" panose="02010600030101010101" pitchFamily="2" charset="-122"/>
              </a:rPr>
              <a:t> to each other.</a:t>
            </a:r>
            <a:r>
              <a:rPr lang="en-US" altLang="zh-CN" sz="3200" dirty="0">
                <a:ea typeface="SimSun" panose="02010600030101010101" pitchFamily="2" charset="-122"/>
              </a:rPr>
              <a:t> </a:t>
            </a:r>
            <a:endParaRPr lang="en-US" altLang="en-US" sz="320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24B11D-9012-4D42-B636-9D85393CF5C2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1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C.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GB" sz="4000" dirty="0">
                <a:solidFill>
                  <a:srgbClr val="993300"/>
                </a:solidFill>
              </a:rPr>
              <a:t>Illustrations: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1952233"/>
            <a:ext cx="9603275" cy="2226068"/>
          </a:xfrm>
        </p:spPr>
        <p:txBody>
          <a:bodyPr>
            <a:noAutofit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GB" sz="3200" dirty="0"/>
              <a:t>Genesis 15:8-21 </a:t>
            </a:r>
            <a:r>
              <a:rPr lang="en-GB" sz="3200" dirty="0">
                <a:sym typeface="Symbol" pitchFamily="18" charset="2"/>
              </a:rPr>
              <a:t></a:t>
            </a:r>
            <a:r>
              <a:rPr lang="en-GB" sz="3200" dirty="0"/>
              <a:t> God and Abraham</a:t>
            </a:r>
            <a:br>
              <a:rPr lang="en-US" sz="3200" dirty="0"/>
            </a:br>
            <a:r>
              <a:rPr lang="en-US" sz="3200" dirty="0"/>
              <a:t>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baseline="30000" dirty="0"/>
              <a:t>Gen15:18</a:t>
            </a:r>
            <a:r>
              <a:rPr lang="en-US" sz="3200" dirty="0"/>
              <a:t>In the same day the LORD made a covenant with Abram…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7022F-D6F0-9941-AD70-758D92B142E0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6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C.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GB" sz="4000" dirty="0">
                <a:solidFill>
                  <a:srgbClr val="993300"/>
                </a:solidFill>
              </a:rPr>
              <a:t>Illustrations: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226068"/>
          </a:xfrm>
        </p:spPr>
        <p:txBody>
          <a:bodyPr>
            <a:noAutofit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2"/>
            </a:pPr>
            <a:r>
              <a:rPr lang="en-US" sz="3200" dirty="0"/>
              <a:t>Joshua 9 cf. II Sam. 21:3-9 </a:t>
            </a:r>
            <a:r>
              <a:rPr lang="en-US" sz="3200" dirty="0">
                <a:sym typeface="Symbol" pitchFamily="18" charset="2"/>
              </a:rPr>
              <a:t></a:t>
            </a:r>
            <a:r>
              <a:rPr lang="zh-CN" altLang="en-US" sz="3200" dirty="0">
                <a:sym typeface="Symbol" pitchFamily="18" charset="2"/>
              </a:rPr>
              <a:t> </a:t>
            </a:r>
            <a:r>
              <a:rPr lang="en-US" sz="3200" dirty="0"/>
              <a:t>Israel and Gibeonites</a:t>
            </a:r>
            <a:br>
              <a:rPr lang="en-US" sz="3200" dirty="0"/>
            </a:br>
            <a:r>
              <a:rPr lang="en-US" sz="3200" dirty="0"/>
              <a:t>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baseline="30000" dirty="0"/>
              <a:t>9:15</a:t>
            </a:r>
            <a:r>
              <a:rPr lang="en-US" sz="3200" dirty="0"/>
              <a:t>Joshua …made a league with them, to let them live: …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6AF3E7F-7F24-9140-9051-B5006B60AFBF}"/>
              </a:ext>
            </a:extLst>
          </p:cNvPr>
          <p:cNvSpPr txBox="1">
            <a:spLocks/>
          </p:cNvSpPr>
          <p:nvPr/>
        </p:nvSpPr>
        <p:spPr>
          <a:xfrm>
            <a:off x="1465026" y="3083360"/>
            <a:ext cx="9603275" cy="11557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1200" indent="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3200" baseline="30000" dirty="0"/>
              <a:t>9:15</a:t>
            </a:r>
            <a:r>
              <a:rPr lang="en-US" sz="3200" dirty="0"/>
              <a:t>Joshua …made a </a:t>
            </a:r>
            <a:r>
              <a:rPr lang="en-US" sz="3200" dirty="0">
                <a:highlight>
                  <a:srgbClr val="FFFF00"/>
                </a:highlight>
              </a:rPr>
              <a:t>league</a:t>
            </a:r>
            <a:r>
              <a:rPr lang="en-US" sz="3200" dirty="0"/>
              <a:t> with them, to let them live: …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/>
              <a:t>                              = </a:t>
            </a:r>
            <a:r>
              <a:rPr lang="en-US" sz="3200" dirty="0">
                <a:highlight>
                  <a:srgbClr val="FFFF00"/>
                </a:highlight>
              </a:rPr>
              <a:t>covenant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014D315F-E1C2-EE4D-AD4B-00937D91C63D}"/>
              </a:ext>
            </a:extLst>
          </p:cNvPr>
          <p:cNvSpPr txBox="1">
            <a:spLocks/>
          </p:cNvSpPr>
          <p:nvPr/>
        </p:nvSpPr>
        <p:spPr>
          <a:xfrm>
            <a:off x="2095500" y="4708133"/>
            <a:ext cx="8959354" cy="14132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aseline="30000" dirty="0"/>
              <a:t>9:19</a:t>
            </a:r>
            <a:r>
              <a:rPr lang="en-US" sz="3200" dirty="0"/>
              <a:t>…We have sworn unto them by the LORD God of Israel: now therefore we may not touch them. 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95EE592A-107A-7045-9B05-D1EC418C8B9D}"/>
              </a:ext>
            </a:extLst>
          </p:cNvPr>
          <p:cNvSpPr txBox="1">
            <a:spLocks/>
          </p:cNvSpPr>
          <p:nvPr/>
        </p:nvSpPr>
        <p:spPr>
          <a:xfrm>
            <a:off x="2095500" y="4708133"/>
            <a:ext cx="8959354" cy="14132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aseline="30000" dirty="0"/>
              <a:t>9:19</a:t>
            </a:r>
            <a:r>
              <a:rPr lang="en-US" sz="3200" dirty="0"/>
              <a:t>…We have sworn unto them by the LORD God of Israel: now therefore </a:t>
            </a:r>
            <a:r>
              <a:rPr lang="en-US" sz="3200" dirty="0">
                <a:highlight>
                  <a:srgbClr val="FFFF00"/>
                </a:highlight>
              </a:rPr>
              <a:t>we may not touch them</a:t>
            </a:r>
            <a:r>
              <a:rPr lang="en-US" sz="3200" dirty="0"/>
              <a:t>. 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A557595-AE62-D34F-8558-B571B9EEDF7E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9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C.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GB" sz="4000" dirty="0">
                <a:solidFill>
                  <a:srgbClr val="993300"/>
                </a:solidFill>
              </a:rPr>
              <a:t>Illustrations: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226068"/>
          </a:xfrm>
        </p:spPr>
        <p:txBody>
          <a:bodyPr>
            <a:noAutofit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2"/>
            </a:pPr>
            <a:r>
              <a:rPr lang="en-US" sz="3200" dirty="0"/>
              <a:t>Joshua 9 cf. II Sam. 21:3-9 </a:t>
            </a:r>
            <a:r>
              <a:rPr lang="en-US" sz="3200" dirty="0">
                <a:sym typeface="Symbol" pitchFamily="18" charset="2"/>
              </a:rPr>
              <a:t></a:t>
            </a:r>
            <a:r>
              <a:rPr lang="zh-CN" altLang="en-US" sz="3200" dirty="0">
                <a:sym typeface="Symbol" pitchFamily="18" charset="2"/>
              </a:rPr>
              <a:t> </a:t>
            </a:r>
            <a:r>
              <a:rPr lang="en-US" sz="3200" dirty="0"/>
              <a:t>Israel and Gibeonites</a:t>
            </a:r>
            <a:br>
              <a:rPr lang="en-US" sz="3200" dirty="0"/>
            </a:br>
            <a:r>
              <a:rPr lang="en-US" sz="3200" dirty="0"/>
              <a:t>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baseline="30000" dirty="0"/>
              <a:t>2Sam21:1a</a:t>
            </a:r>
            <a:r>
              <a:rPr lang="en-US" sz="3200" dirty="0"/>
              <a:t>Then there was a famine in the days of David three years, year after year; and David inquired of the LORD.  And the LORD answered,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54662631-F23C-5045-BDB1-20E2FA64248A}"/>
              </a:ext>
            </a:extLst>
          </p:cNvPr>
          <p:cNvSpPr txBox="1">
            <a:spLocks/>
          </p:cNvSpPr>
          <p:nvPr/>
        </p:nvSpPr>
        <p:spPr>
          <a:xfrm>
            <a:off x="1451579" y="4746233"/>
            <a:ext cx="9603275" cy="1248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84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aseline="30000" dirty="0"/>
              <a:t>2Sam21:1b</a:t>
            </a:r>
            <a:r>
              <a:rPr lang="en-US" sz="3200" dirty="0"/>
              <a:t>…It is for Saul, and for his bloody house, </a:t>
            </a:r>
            <a:br>
              <a:rPr lang="en-US" sz="3200" dirty="0"/>
            </a:br>
            <a:r>
              <a:rPr lang="en-US" sz="3200" dirty="0"/>
              <a:t>because he slew the Gibeonites.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C8BE6D2E-CB4C-684E-B9DD-A92BADCAAD75}"/>
              </a:ext>
            </a:extLst>
          </p:cNvPr>
          <p:cNvSpPr txBox="1">
            <a:spLocks/>
          </p:cNvSpPr>
          <p:nvPr/>
        </p:nvSpPr>
        <p:spPr>
          <a:xfrm>
            <a:off x="1451579" y="4746233"/>
            <a:ext cx="9603275" cy="1248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84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aseline="30000" dirty="0"/>
              <a:t>2Sam21:1b</a:t>
            </a:r>
            <a:r>
              <a:rPr lang="en-US" sz="3200" dirty="0"/>
              <a:t>…It is for Saul, and for his bloody house, </a:t>
            </a:r>
            <a:br>
              <a:rPr lang="en-US" sz="3200" dirty="0"/>
            </a:br>
            <a:r>
              <a:rPr lang="en-US" sz="3200" dirty="0">
                <a:highlight>
                  <a:srgbClr val="FFFF00"/>
                </a:highlight>
              </a:rPr>
              <a:t>because he slew the Gibeonites.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90ABD8BE-931C-674C-907E-6C32C70C12E0}"/>
              </a:ext>
            </a:extLst>
          </p:cNvPr>
          <p:cNvSpPr txBox="1">
            <a:spLocks/>
          </p:cNvSpPr>
          <p:nvPr/>
        </p:nvSpPr>
        <p:spPr>
          <a:xfrm>
            <a:off x="1451579" y="2015733"/>
            <a:ext cx="9603275" cy="22260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 startAt="2"/>
            </a:pPr>
            <a:r>
              <a:rPr lang="en-US" sz="3200" dirty="0"/>
              <a:t>Joshua 9 cf. II Sam. 21:3-9 </a:t>
            </a:r>
            <a:r>
              <a:rPr lang="en-US" sz="3200" dirty="0">
                <a:sym typeface="Symbol" pitchFamily="18" charset="2"/>
              </a:rPr>
              <a:t></a:t>
            </a:r>
            <a:r>
              <a:rPr lang="zh-CN" altLang="en-US" sz="3200" dirty="0">
                <a:sym typeface="Symbol" pitchFamily="18" charset="2"/>
              </a:rPr>
              <a:t> </a:t>
            </a:r>
            <a:r>
              <a:rPr lang="en-US" sz="3200" dirty="0"/>
              <a:t>Israel and Gibeonites</a:t>
            </a:r>
            <a:br>
              <a:rPr lang="en-US" sz="3200" dirty="0"/>
            </a:br>
            <a:r>
              <a:rPr lang="en-US" sz="3200" dirty="0"/>
              <a:t>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/>
              <a:t>	</a:t>
            </a:r>
            <a:r>
              <a:rPr lang="en-US" sz="3200" baseline="30000" dirty="0"/>
              <a:t>2Sam21:1a</a:t>
            </a:r>
            <a:r>
              <a:rPr lang="en-US" sz="3200" dirty="0"/>
              <a:t>Then there was a </a:t>
            </a:r>
            <a:r>
              <a:rPr lang="en-US" sz="3200" dirty="0">
                <a:highlight>
                  <a:srgbClr val="FFFF00"/>
                </a:highlight>
              </a:rPr>
              <a:t>famine</a:t>
            </a:r>
            <a:r>
              <a:rPr lang="en-US" sz="3200" dirty="0"/>
              <a:t> in the days of David three years, year after year; and David inquired of the LORD.  And the LORD answered,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126FBC0-B3CD-EE42-B8A4-11158D4C100A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1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D.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US" altLang="zh-CN" sz="4000" dirty="0">
                <a:solidFill>
                  <a:srgbClr val="993300"/>
                </a:solidFill>
              </a:rPr>
              <a:t>CONCLUSION</a:t>
            </a:r>
            <a:r>
              <a:rPr lang="en-GB" sz="4000" dirty="0">
                <a:solidFill>
                  <a:srgbClr val="993300"/>
                </a:solidFill>
              </a:rPr>
              <a:t>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4044408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en-US" altLang="zh-CN" sz="3200" dirty="0">
                <a:ea typeface="SimSun" panose="02010600030101010101" pitchFamily="2" charset="-122"/>
              </a:rPr>
              <a:t>The marriage covenant is a </a:t>
            </a:r>
            <a:r>
              <a:rPr lang="en-US" altLang="zh-CN" sz="3200" u="sng" dirty="0">
                <a:ea typeface="SimSun" panose="02010600030101010101" pitchFamily="2" charset="-122"/>
              </a:rPr>
              <a:t>non-negotiable</a:t>
            </a:r>
            <a:r>
              <a:rPr lang="en-US" altLang="zh-CN" sz="3200" dirty="0">
                <a:ea typeface="SimSun" panose="02010600030101010101" pitchFamily="2" charset="-122"/>
              </a:rPr>
              <a:t> </a:t>
            </a:r>
            <a:r>
              <a:rPr lang="en-US" altLang="zh-CN" sz="3200" u="sng" dirty="0">
                <a:ea typeface="SimSun" panose="02010600030101010101" pitchFamily="2" charset="-122"/>
              </a:rPr>
              <a:t>covenant</a:t>
            </a:r>
            <a:r>
              <a:rPr lang="en-US" altLang="zh-CN" sz="3200" dirty="0">
                <a:ea typeface="SimSun" panose="02010600030101010101" pitchFamily="2" charset="-122"/>
              </a:rPr>
              <a:t> because there is a third party to that covenant: </a:t>
            </a:r>
            <a:br>
              <a:rPr lang="en-US" altLang="zh-CN" sz="3200" dirty="0">
                <a:ea typeface="SimSun" panose="02010600030101010101" pitchFamily="2" charset="-122"/>
              </a:rPr>
            </a:br>
            <a:r>
              <a:rPr lang="en-US" altLang="zh-CN" sz="3200" dirty="0">
                <a:ea typeface="SimSun" panose="02010600030101010101" pitchFamily="2" charset="-122"/>
              </a:rPr>
              <a:t>God himself.</a:t>
            </a:r>
          </a:p>
          <a:p>
            <a:pPr>
              <a:buClr>
                <a:schemeClr val="tx1"/>
              </a:buClr>
            </a:pPr>
            <a:r>
              <a:rPr lang="en-US" altLang="zh-CN" sz="3200" u="sng" dirty="0">
                <a:ea typeface="SimSun" panose="02010600030101010101" pitchFamily="2" charset="-122"/>
              </a:rPr>
              <a:t>God</a:t>
            </a:r>
            <a:r>
              <a:rPr lang="en-US" altLang="zh-CN" sz="3200" dirty="0">
                <a:ea typeface="SimSun" panose="02010600030101010101" pitchFamily="2" charset="-122"/>
              </a:rPr>
              <a:t> alone </a:t>
            </a:r>
            <a:r>
              <a:rPr lang="en-US" altLang="zh-CN" sz="3200" u="sng" dirty="0">
                <a:ea typeface="SimSun" panose="02010600030101010101" pitchFamily="2" charset="-122"/>
              </a:rPr>
              <a:t>determines</a:t>
            </a:r>
            <a:r>
              <a:rPr lang="en-US" altLang="zh-CN" sz="3200" dirty="0">
                <a:ea typeface="SimSun" panose="02010600030101010101" pitchFamily="2" charset="-122"/>
              </a:rPr>
              <a:t> the various </a:t>
            </a:r>
            <a:r>
              <a:rPr lang="en-US" altLang="zh-CN" sz="3200" u="sng" dirty="0">
                <a:ea typeface="SimSun" panose="02010600030101010101" pitchFamily="2" charset="-122"/>
              </a:rPr>
              <a:t>conditions</a:t>
            </a:r>
            <a:r>
              <a:rPr lang="en-US" altLang="zh-CN" sz="3200" dirty="0">
                <a:ea typeface="SimSun" panose="02010600030101010101" pitchFamily="2" charset="-122"/>
              </a:rPr>
              <a:t> of the covenant. </a:t>
            </a:r>
            <a:endParaRPr lang="en-US" altLang="en-US" sz="32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12EB55A-10B9-874E-B58A-5705EEC9010A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4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451579" y="1155700"/>
            <a:ext cx="9603275" cy="69805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993300"/>
                </a:solidFill>
              </a:rPr>
              <a:t>D.</a:t>
            </a:r>
            <a:r>
              <a:rPr lang="zh-CN" altLang="en-US" sz="4000" dirty="0">
                <a:solidFill>
                  <a:srgbClr val="993300"/>
                </a:solidFill>
              </a:rPr>
              <a:t> </a:t>
            </a:r>
            <a:r>
              <a:rPr lang="en-US" altLang="zh-CN" sz="4000" dirty="0">
                <a:solidFill>
                  <a:srgbClr val="993300"/>
                </a:solidFill>
              </a:rPr>
              <a:t>CONCLUSION</a:t>
            </a:r>
            <a:r>
              <a:rPr lang="en-GB" sz="4000" dirty="0">
                <a:solidFill>
                  <a:srgbClr val="993300"/>
                </a:solidFill>
              </a:rPr>
              <a:t>:</a:t>
            </a:r>
            <a:endParaRPr lang="fr-FR" sz="4000" dirty="0">
              <a:solidFill>
                <a:srgbClr val="F16896"/>
              </a:solidFill>
              <a:latin typeface="+mj-lt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451579" y="1901432"/>
            <a:ext cx="9603275" cy="4042167"/>
          </a:xfrm>
        </p:spPr>
        <p:txBody>
          <a:bodyPr>
            <a:noAutofit/>
          </a:bodyPr>
          <a:lstStyle/>
          <a:p>
            <a:pPr marL="0" indent="-609600" algn="ctr">
              <a:buNone/>
              <a:defRPr/>
            </a:pPr>
            <a:r>
              <a:rPr lang="en-US" sz="3200" u="sng" dirty="0"/>
              <a:t>Not</a:t>
            </a:r>
            <a:r>
              <a:rPr lang="en-US" sz="3200" dirty="0"/>
              <a:t> a social </a:t>
            </a:r>
            <a:r>
              <a:rPr lang="en-US" sz="3200" u="sng" dirty="0"/>
              <a:t>contract</a:t>
            </a:r>
            <a:r>
              <a:rPr lang="en-US" sz="3200" dirty="0"/>
              <a:t> </a:t>
            </a:r>
          </a:p>
          <a:p>
            <a:pPr marL="0" indent="-609600" algn="ctr">
              <a:buNone/>
              <a:defRPr/>
            </a:pPr>
            <a:r>
              <a:rPr lang="en-US" sz="3200" dirty="0"/>
              <a:t>between two persons </a:t>
            </a:r>
          </a:p>
          <a:p>
            <a:pPr marL="0" indent="-609600" algn="ctr">
              <a:buNone/>
              <a:defRPr/>
            </a:pPr>
            <a:r>
              <a:rPr lang="en-US" sz="3200" u="sng" dirty="0"/>
              <a:t>which may be broken</a:t>
            </a:r>
            <a:r>
              <a:rPr lang="en-US" sz="3200" dirty="0"/>
              <a:t> </a:t>
            </a:r>
            <a:endParaRPr lang="en-GB" sz="3200" dirty="0"/>
          </a:p>
          <a:p>
            <a:pPr marL="609600" indent="-609600" algn="ctr">
              <a:buNone/>
              <a:defRPr/>
            </a:pPr>
            <a:endParaRPr lang="en-US" sz="3200" baseline="30000" dirty="0"/>
          </a:p>
          <a:p>
            <a:pPr marL="609600" indent="-609600" algn="ctr">
              <a:buNone/>
              <a:defRPr/>
            </a:pPr>
            <a:r>
              <a:rPr lang="en-US" altLang="zh-CN" sz="3200" dirty="0"/>
              <a:t>This relationship involves </a:t>
            </a:r>
            <a:r>
              <a:rPr lang="en-US" altLang="zh-CN" sz="3200" u="sng" dirty="0"/>
              <a:t>commitment</a:t>
            </a:r>
            <a:r>
              <a:rPr lang="en-US" altLang="zh-CN" sz="3200" dirty="0"/>
              <a:t>.</a:t>
            </a:r>
            <a:endParaRPr lang="en-US" sz="32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792484-5077-E041-B94F-7C7B0BE19277}"/>
              </a:ext>
            </a:extLst>
          </p:cNvPr>
          <p:cNvSpPr txBox="1">
            <a:spLocks/>
          </p:cNvSpPr>
          <p:nvPr/>
        </p:nvSpPr>
        <p:spPr>
          <a:xfrm>
            <a:off x="7156140" y="6166227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just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Rev (Dr) Jonathan 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2085</Words>
  <Application>Microsoft Office PowerPoint</Application>
  <PresentationFormat>Widescreen</PresentationFormat>
  <Paragraphs>215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Eras Demi ITC</vt:lpstr>
      <vt:lpstr>Gill Sans MT</vt:lpstr>
      <vt:lpstr>Wingdings</vt:lpstr>
      <vt:lpstr>Gallery</vt:lpstr>
      <vt:lpstr>A. It Is A Covenant Relationship</vt:lpstr>
      <vt:lpstr>A. It Is A Covenant Relationship</vt:lpstr>
      <vt:lpstr>B. Types of Covenants:</vt:lpstr>
      <vt:lpstr>B. Types of Covenants:</vt:lpstr>
      <vt:lpstr>C. Illustrations:</vt:lpstr>
      <vt:lpstr>C. Illustrations:</vt:lpstr>
      <vt:lpstr>C. Illustrations:</vt:lpstr>
      <vt:lpstr>D. CONCLUSION:</vt:lpstr>
      <vt:lpstr>D. CONCLUSION:</vt:lpstr>
      <vt:lpstr>D. CONCLUSION:</vt:lpstr>
      <vt:lpstr>D. CONCLUSION:</vt:lpstr>
      <vt:lpstr>D. CONCLUSION:</vt:lpstr>
      <vt:lpstr>D. CONCLUSION:</vt:lpstr>
      <vt:lpstr>D. CONCLUSION:</vt:lpstr>
      <vt:lpstr>A. Companionship</vt:lpstr>
      <vt:lpstr>B. Consummation in sexual intimacy</vt:lpstr>
      <vt:lpstr>B. Consummation in sexual intimacy</vt:lpstr>
      <vt:lpstr>B. Consummation in sexual intimacy</vt:lpstr>
      <vt:lpstr>B . Consummation in sexual intimacy</vt:lpstr>
      <vt:lpstr>B. Consummation in sexual intimacy</vt:lpstr>
      <vt:lpstr>B. Consummation in sexual intimacy</vt:lpstr>
      <vt:lpstr>C. Procreation of godly children</vt:lpstr>
      <vt:lpstr>D. Picture of Christ's relationship to  the church</vt:lpstr>
      <vt:lpstr>A. Heterogeneous</vt:lpstr>
      <vt:lpstr>B. monogamous</vt:lpstr>
      <vt:lpstr>C. Permanence</vt:lpstr>
      <vt:lpstr>C. Permanence</vt:lpstr>
      <vt:lpstr>C. Permanence</vt:lpstr>
      <vt:lpstr>C. Permanence</vt:lpstr>
      <vt:lpstr>C. Permanence</vt:lpstr>
      <vt:lpstr>Memory verses 1</vt:lpstr>
      <vt:lpstr>Memory verses 2</vt:lpstr>
      <vt:lpstr>Assignments due July 15th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Course:  “Family Life”</dc:title>
  <dc:creator>Microsoft Office User</dc:creator>
  <cp:lastModifiedBy>User</cp:lastModifiedBy>
  <cp:revision>186</cp:revision>
  <dcterms:created xsi:type="dcterms:W3CDTF">2021-07-05T23:43:47Z</dcterms:created>
  <dcterms:modified xsi:type="dcterms:W3CDTF">2021-07-09T04:23:57Z</dcterms:modified>
</cp:coreProperties>
</file>