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5" r:id="rId2"/>
    <p:sldId id="308" r:id="rId3"/>
    <p:sldId id="460" r:id="rId4"/>
    <p:sldId id="289" r:id="rId5"/>
    <p:sldId id="320" r:id="rId6"/>
    <p:sldId id="462" r:id="rId7"/>
    <p:sldId id="327" r:id="rId8"/>
    <p:sldId id="316" r:id="rId9"/>
    <p:sldId id="317" r:id="rId10"/>
    <p:sldId id="299" r:id="rId11"/>
    <p:sldId id="309" r:id="rId12"/>
    <p:sldId id="313" r:id="rId13"/>
    <p:sldId id="296" r:id="rId14"/>
    <p:sldId id="326" r:id="rId15"/>
    <p:sldId id="297" r:id="rId16"/>
    <p:sldId id="298" r:id="rId17"/>
    <p:sldId id="464" r:id="rId18"/>
    <p:sldId id="318" r:id="rId19"/>
    <p:sldId id="322" r:id="rId20"/>
    <p:sldId id="323" r:id="rId21"/>
    <p:sldId id="455" r:id="rId22"/>
    <p:sldId id="295" r:id="rId23"/>
    <p:sldId id="284" r:id="rId24"/>
    <p:sldId id="426" r:id="rId25"/>
    <p:sldId id="45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48"/>
    <p:restoredTop sz="94698"/>
  </p:normalViewPr>
  <p:slideViewPr>
    <p:cSldViewPr snapToGrid="0" snapToObjects="1">
      <p:cViewPr varScale="1">
        <p:scale>
          <a:sx n="106" d="100"/>
          <a:sy n="106" d="100"/>
        </p:scale>
        <p:origin x="13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439696-C8EA-1D42-A4B3-A366F111BC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B26CC-CD8E-C848-8890-FCB65F280F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4F539-F82D-F24D-9A03-5E82856BAD5B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F5276C-C627-2C4A-B101-782F64145E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16FB16-3CD3-E64A-99E6-A144B7A45E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2BDA9-F20C-2847-8D1C-7FFD50F23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88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81045-0AF7-7D40-BD56-D405ABCEB5ED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44FEE-907A-8B4A-B4B9-736C71EB1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42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49D7B-290F-4147-9F0E-0EF3FAE72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0160" y="4622800"/>
            <a:ext cx="5567680" cy="1143000"/>
          </a:xfrm>
        </p:spPr>
        <p:txBody>
          <a:bodyPr anchor="b">
            <a:noAutofit/>
          </a:bodyPr>
          <a:lstStyle>
            <a:lvl1pPr algn="l">
              <a:defRPr sz="48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03C6C-342D-CF4A-BDA3-D422CD015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2EF01-66ED-0447-A2B0-19FA925D6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49091-74E2-1745-8BC3-D3356DA9D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6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B9EC4-5197-F245-BE13-FBC02703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C930EB-CBC6-764F-916C-9C2F7CA7C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45F84-F4E3-F84E-8F7F-A28799E1A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0D5A8-779B-7946-931E-2FFEDAE4B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D1A69-92BB-0047-B795-5AC4EDF7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9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742A12-720E-4C4C-8793-B6C0122CB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2BED53-3463-A743-AA14-F71C916A9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AFDEC-ADEB-0F4B-AB8A-D0D01697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D49AB-7365-784B-BA2E-4BB846C57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9DCB1-593E-F742-B18D-EFF3C3DF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6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16293-C67E-3242-90C2-AD4FD01E2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725488"/>
          </a:xfrm>
        </p:spPr>
        <p:txBody>
          <a:bodyPr/>
          <a:lstStyle>
            <a:lvl1pPr algn="ctr">
              <a:defRPr b="1">
                <a:solidFill>
                  <a:schemeClr val="accent4">
                    <a:lumMod val="75000"/>
                  </a:schemeClr>
                </a:solidFill>
                <a:latin typeface="Abadi MT Condensed Light" panose="020B0306030101010103" pitchFamily="34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930EA-79CD-1E45-B737-26D58A829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059363"/>
          </a:xfrm>
        </p:spPr>
        <p:txBody>
          <a:bodyPr>
            <a:normAutofit/>
          </a:bodyPr>
          <a:lstStyle>
            <a:lvl1pPr>
              <a:defRPr sz="3200">
                <a:latin typeface="Abadi MT Condensed Light" panose="020B0306030101010103" pitchFamily="34" charset="77"/>
              </a:defRPr>
            </a:lvl1pPr>
            <a:lvl2pPr>
              <a:defRPr sz="3200">
                <a:latin typeface="Abadi MT Condensed Light" panose="020B0306030101010103" pitchFamily="34" charset="77"/>
              </a:defRPr>
            </a:lvl2pPr>
            <a:lvl3pPr>
              <a:defRPr sz="3200">
                <a:latin typeface="Abadi MT Condensed Light" panose="020B0306030101010103" pitchFamily="34" charset="77"/>
              </a:defRPr>
            </a:lvl3pPr>
            <a:lvl4pPr>
              <a:defRPr sz="3200">
                <a:latin typeface="Abadi MT Condensed Light" panose="020B0306030101010103" pitchFamily="34" charset="77"/>
              </a:defRPr>
            </a:lvl4pPr>
            <a:lvl5pPr>
              <a:defRPr sz="3200">
                <a:latin typeface="Abadi MT Condensed Light" panose="020B0306030101010103" pitchFamily="34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CFF33-9B9C-9741-B8A2-82F7DFCB0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badi MT Condensed Light" panose="020B0306030101010103" pitchFamily="34" charset="77"/>
              </a:defRPr>
            </a:lvl1pPr>
          </a:lstStyle>
          <a:p>
            <a:fld id="{68472E4C-5BE9-FE4C-A91A-E26205E2E3A3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9C086-7F0A-4B4C-97E2-565DD6762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badi MT Condensed Light" panose="020B0306030101010103" pitchFamily="34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C3230-FC60-5B43-881E-B4E8B64F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badi MT Condensed Light" panose="020B0306030101010103" pitchFamily="34" charset="77"/>
              </a:defRPr>
            </a:lvl1pPr>
          </a:lstStyle>
          <a:p>
            <a:fld id="{EC0D83B3-4188-604E-90B2-6D014E463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3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B2F38-0B06-B04B-9EC9-5B8F4B520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8560" y="1150938"/>
            <a:ext cx="5363210" cy="2852737"/>
          </a:xfrm>
        </p:spPr>
        <p:txBody>
          <a:bodyPr anchor="b"/>
          <a:lstStyle>
            <a:lvl1pPr>
              <a:defRPr sz="6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989A1-F65A-2E41-92D5-9B45A1548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58560" y="4030663"/>
            <a:ext cx="5363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12D48-43AF-AD4F-A1BE-110474B54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97CB7-2026-D845-B37C-D214BAB4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BE991-F018-774C-9266-13B6D258C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6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9ACD-0C3F-3443-9BA5-4EB4D7BBA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B613C-DE35-FD4C-9A00-96A9182C5B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5FDD3-82C3-464E-9859-1D8B27CE8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6B77E-2F6E-9F45-B461-F6634065A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95D19-F25F-3F47-B732-4D5221B2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2CA6C-76B8-4C49-836F-09A6D19D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2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E96B7-6AAD-F946-854B-C5398A977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7B2D8-62D6-A64C-939A-37615029C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86740-0129-FD4F-8D3F-BDB19202A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51535E-06F9-B349-887F-E8BB8564B6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8CD731-310B-CC47-99BF-44DD2C69F1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A6CFF-D819-BD43-A534-502DFEC27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793CE7-5882-B349-BC69-9E85C4FA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128158-E0BE-D14D-8CCD-25EF05F2E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7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69297-ADCC-554E-AF44-F78734109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4E3C5-A0FC-9E4A-9A0E-BA63DEA8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55517F-E66E-6346-AB1F-F084AE11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9C4924-D783-0D47-996F-286077D0C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2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AD6C62-2A51-1944-88FB-7AB9D43A9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98BFBA-4ABD-0A4A-91DB-4DB94000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739FC3-21A0-534D-B72C-82EC398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5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4170F-E987-0E40-8B2F-8DDB4761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F8B67-093E-D648-9729-F5D2A11F0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3E1B47-7205-B644-B9D5-7716676DE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75A5A-6288-CF41-AB65-622395562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DAB0C-7F9C-F644-A23B-38F6D632A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466AE-B7B5-5247-BA60-96FF3ED2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6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1A72D-0238-E94E-B93C-F36AE1450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66C33-1E1F-5A40-B0B5-35D3ED865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8B115-FB91-4448-97B6-1A5EF53B2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F96D0-80C6-3540-8E3D-9AAE70F2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2E4C-5BE9-FE4C-A91A-E26205E2E3A3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85EF7-6999-FF43-8A53-3691B383C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958A2-AFF3-374C-9728-51202FD2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83B3-4188-604E-90B2-6D014E4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9FB77F-1224-EB42-9182-AC9FF6BF4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9BA4A-9BAD-5D43-B24D-14BB7FE10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4A10D-F275-C74A-AD02-7B0EDFAE5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badi MT Condensed Light" panose="020B0306030101010103" pitchFamily="34" charset="77"/>
              </a:defRPr>
            </a:lvl1pPr>
          </a:lstStyle>
          <a:p>
            <a:fld id="{68472E4C-5BE9-FE4C-A91A-E26205E2E3A3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81EEA-C34F-8E41-B6C1-CFADFC1C0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badi MT Condensed Light" panose="020B0306030101010103" pitchFamily="34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A6E66-4D58-AF4C-AF43-508F703C8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badi MT Condensed Light" panose="020B0306030101010103" pitchFamily="34" charset="77"/>
              </a:defRPr>
            </a:lvl1pPr>
          </a:lstStyle>
          <a:p>
            <a:fld id="{EC0D83B3-4188-604E-90B2-6D014E463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badi MT Condensed Light" panose="020B03060301010101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badi MT Condensed Light" panose="020B03060301010101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badi MT Condensed Light" panose="020B03060301010101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badi MT Condensed Light" panose="020B03060301010101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badi MT Condensed Light" panose="020B03060301010101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badi MT Condensed Light" panose="020B03060301010101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>
                <a:solidFill>
                  <a:srgbClr val="C00000"/>
                </a:solidFill>
              </a:rPr>
              <a:t>Introduction: What Is A “Role” </a:t>
            </a:r>
            <a:endParaRPr lang="en-GB" sz="4800" b="1" dirty="0">
              <a:latin typeface="Abadi MT Condensed Light" panose="020B0306030101010103" pitchFamily="34" charset="7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>
                <a:latin typeface="Abadi MT Condensed Light" panose="020B0306030101010103" pitchFamily="34" charset="77"/>
              </a:rPr>
              <a:t>The </a:t>
            </a:r>
            <a:r>
              <a:rPr lang="en-GB" sz="3200" u="sng" dirty="0">
                <a:latin typeface="Abadi MT Condensed Light" panose="020B0306030101010103" pitchFamily="34" charset="77"/>
              </a:rPr>
              <a:t>function</a:t>
            </a:r>
            <a:r>
              <a:rPr lang="en-GB" sz="3200" dirty="0">
                <a:latin typeface="Abadi MT Condensed Light" panose="020B0306030101010103" pitchFamily="34" charset="77"/>
              </a:rPr>
              <a:t> assumed or </a:t>
            </a:r>
            <a:r>
              <a:rPr lang="en-GB" sz="3200" u="sng" dirty="0">
                <a:latin typeface="Abadi MT Condensed Light" panose="020B0306030101010103" pitchFamily="34" charset="77"/>
              </a:rPr>
              <a:t>part</a:t>
            </a:r>
            <a:r>
              <a:rPr lang="en-GB" sz="3200" dirty="0">
                <a:latin typeface="Abadi MT Condensed Light" panose="020B0306030101010103" pitchFamily="34" charset="77"/>
              </a:rPr>
              <a:t> </a:t>
            </a:r>
            <a:r>
              <a:rPr lang="en-GB" sz="3200" u="sng" dirty="0">
                <a:latin typeface="Abadi MT Condensed Light" panose="020B0306030101010103" pitchFamily="34" charset="77"/>
              </a:rPr>
              <a:t>played</a:t>
            </a:r>
            <a:r>
              <a:rPr lang="en-GB" sz="3200" dirty="0">
                <a:latin typeface="Abadi MT Condensed Light" panose="020B0306030101010103" pitchFamily="34" charset="77"/>
              </a:rPr>
              <a:t> by a person in a </a:t>
            </a:r>
            <a:r>
              <a:rPr lang="en-GB" sz="3200" u="sng" dirty="0">
                <a:latin typeface="Abadi MT Condensed Light" panose="020B0306030101010103" pitchFamily="34" charset="77"/>
              </a:rPr>
              <a:t>particular</a:t>
            </a:r>
            <a:r>
              <a:rPr lang="en-GB" sz="3200" dirty="0">
                <a:latin typeface="Abadi MT Condensed Light" panose="020B0306030101010103" pitchFamily="34" charset="77"/>
              </a:rPr>
              <a:t> situation</a:t>
            </a:r>
          </a:p>
          <a:p>
            <a:pPr marL="914400" lvl="3" indent="-457200">
              <a:buFont typeface="Wingdings" pitchFamily="2" charset="2"/>
              <a:buChar char="Ø"/>
            </a:pPr>
            <a:r>
              <a:rPr lang="en-GB" sz="3200" dirty="0">
                <a:latin typeface="Abadi MT Condensed Light" panose="020B0306030101010103" pitchFamily="34" charset="77"/>
                <a:ea typeface="SimSun"/>
                <a:cs typeface="Times New Roman"/>
              </a:rPr>
              <a:t>In a single day, e.g. roles of son, brother, students, worker, friend etc</a:t>
            </a:r>
          </a:p>
          <a:p>
            <a:r>
              <a:rPr lang="en-GB" sz="3200" dirty="0">
                <a:latin typeface="Abadi MT Condensed Light" panose="020B0306030101010103" pitchFamily="34" charset="77"/>
              </a:rPr>
              <a:t>People don’t behave </a:t>
            </a:r>
            <a:r>
              <a:rPr lang="en-GB" sz="3200" u="sng" dirty="0">
                <a:latin typeface="Abadi MT Condensed Light" panose="020B0306030101010103" pitchFamily="34" charset="77"/>
              </a:rPr>
              <a:t>randomly</a:t>
            </a:r>
            <a:r>
              <a:rPr lang="en-GB" sz="3200" dirty="0">
                <a:latin typeface="Abadi MT Condensed Light" panose="020B0306030101010103" pitchFamily="34" charset="77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GB" sz="3200" dirty="0">
                <a:latin typeface="Abadi MT Condensed Light" panose="020B0306030101010103" pitchFamily="34" charset="77"/>
              </a:rPr>
              <a:t> but behave in </a:t>
            </a:r>
            <a:r>
              <a:rPr lang="en-GB" sz="3200" u="sng" dirty="0">
                <a:latin typeface="Abadi MT Condensed Light" panose="020B0306030101010103" pitchFamily="34" charset="77"/>
              </a:rPr>
              <a:t>certain</a:t>
            </a:r>
            <a:r>
              <a:rPr lang="en-GB" sz="3200" dirty="0">
                <a:latin typeface="Abadi MT Condensed Light" panose="020B0306030101010103" pitchFamily="34" charset="77"/>
              </a:rPr>
              <a:t> ways in </a:t>
            </a:r>
            <a:r>
              <a:rPr lang="en-GB" sz="3200" u="sng" dirty="0">
                <a:latin typeface="Abadi MT Condensed Light" panose="020B0306030101010103" pitchFamily="34" charset="77"/>
              </a:rPr>
              <a:t>particular</a:t>
            </a:r>
            <a:r>
              <a:rPr lang="en-GB" sz="3200" dirty="0">
                <a:latin typeface="Abadi MT Condensed Light" panose="020B0306030101010103" pitchFamily="34" charset="77"/>
              </a:rPr>
              <a:t> situations</a:t>
            </a:r>
          </a:p>
          <a:p>
            <a:r>
              <a:rPr lang="en-GB" sz="3200" dirty="0">
                <a:latin typeface="Abadi MT Condensed Light" panose="020B0306030101010103" pitchFamily="34" charset="77"/>
              </a:rPr>
              <a:t>Norms</a:t>
            </a:r>
            <a:endParaRPr lang="en-US" altLang="zh-CN" sz="3200" dirty="0">
              <a:latin typeface="Abadi MT Condensed Light" panose="020B0306030101010103" pitchFamily="34" charset="77"/>
            </a:endParaRPr>
          </a:p>
          <a:p>
            <a:pPr marL="971550" lvl="1" indent="-514350"/>
            <a:r>
              <a:rPr lang="en-GB" sz="3200" dirty="0">
                <a:latin typeface="Abadi MT Condensed Light" panose="020B0306030101010103" pitchFamily="34" charset="77"/>
              </a:rPr>
              <a:t>rules about </a:t>
            </a:r>
            <a:r>
              <a:rPr lang="en-GB" sz="3200" u="sng" dirty="0">
                <a:latin typeface="Abadi MT Condensed Light" panose="020B0306030101010103" pitchFamily="34" charset="77"/>
              </a:rPr>
              <a:t>accepted</a:t>
            </a:r>
            <a:r>
              <a:rPr lang="en-GB" sz="3200" dirty="0">
                <a:latin typeface="Abadi MT Condensed Light" panose="020B0306030101010103" pitchFamily="34" charset="77"/>
              </a:rPr>
              <a:t> </a:t>
            </a:r>
            <a:r>
              <a:rPr lang="en-GB" sz="3200" u="sng" dirty="0">
                <a:latin typeface="Abadi MT Condensed Light" panose="020B0306030101010103" pitchFamily="34" charset="77"/>
              </a:rPr>
              <a:t>standards</a:t>
            </a:r>
            <a:r>
              <a:rPr lang="en-GB" sz="3200" dirty="0">
                <a:latin typeface="Abadi MT Condensed Light" panose="020B0306030101010103" pitchFamily="34" charset="77"/>
              </a:rPr>
              <a:t> of behaviour </a:t>
            </a:r>
          </a:p>
          <a:p>
            <a:pPr marL="971550" lvl="1" indent="-514350"/>
            <a:r>
              <a:rPr lang="en-GB" sz="3200" dirty="0">
                <a:latin typeface="Abadi MT Condensed Light" panose="020B0306030101010103" pitchFamily="34" charset="77"/>
              </a:rPr>
              <a:t>E.g. students to arrive on time and complete their homework</a:t>
            </a:r>
          </a:p>
          <a:p>
            <a:pPr marL="971550" lvl="1" indent="-514350"/>
            <a:r>
              <a:rPr lang="en-GB" sz="3200" dirty="0">
                <a:latin typeface="Abadi MT Condensed Light" panose="020B0306030101010103" pitchFamily="34" charset="77"/>
              </a:rPr>
              <a:t>Can </a:t>
            </a:r>
            <a:r>
              <a:rPr lang="en-GB" sz="3200" u="sng" dirty="0">
                <a:latin typeface="Abadi MT Condensed Light" panose="020B0306030101010103" pitchFamily="34" charset="77"/>
              </a:rPr>
              <a:t>vary</a:t>
            </a:r>
            <a:r>
              <a:rPr lang="en-GB" sz="3200" dirty="0">
                <a:latin typeface="Abadi MT Condensed Light" panose="020B0306030101010103" pitchFamily="34" charset="77"/>
              </a:rPr>
              <a:t> from group to group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AA2385-E3B4-C34C-8B0B-A661C567D64C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u="sng" dirty="0">
                <a:ea typeface="宋体" charset="-122"/>
              </a:rPr>
              <a:t>Submission: Motivation</a:t>
            </a:r>
            <a:endParaRPr lang="en-US" altLang="zh-TW" b="1" dirty="0">
              <a:ea typeface="新細明體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GB" altLang="zh-CN" dirty="0">
                <a:ea typeface="宋体" charset="-122"/>
              </a:rPr>
              <a:t>2. What It Includes:</a:t>
            </a:r>
          </a:p>
          <a:p>
            <a:pPr marL="514350" indent="-514350">
              <a:lnSpc>
                <a:spcPct val="100000"/>
              </a:lnSpc>
              <a:buFont typeface="Wingdings" pitchFamily="2" charset="2"/>
              <a:buAutoNum type="alphaLcPeriod"/>
            </a:pPr>
            <a:r>
              <a:rPr lang="en-GB" altLang="zh-CN" u="sng" dirty="0">
                <a:ea typeface="宋体" charset="-122"/>
              </a:rPr>
              <a:t>Submission: motivation</a:t>
            </a:r>
            <a:r>
              <a:rPr lang="en-GB" altLang="zh-CN" dirty="0">
                <a:ea typeface="宋体" charset="-122"/>
              </a:rPr>
              <a:t> (Eph. 5:22, 24; Col. 3:18; Tit. 2:5; I Pet. 3:1)</a:t>
            </a:r>
            <a:endParaRPr lang="en-GB" altLang="zh-CN" b="1" dirty="0">
              <a:ea typeface="宋体" charset="-122"/>
            </a:endParaRPr>
          </a:p>
          <a:p>
            <a:pPr marL="914400" lvl="1" indent="-514350">
              <a:lnSpc>
                <a:spcPct val="100000"/>
              </a:lnSpc>
            </a:pPr>
            <a:r>
              <a:rPr lang="en-SG" dirty="0"/>
              <a:t>Submitting yourselves one to another </a:t>
            </a:r>
            <a:r>
              <a:rPr lang="en-SG" dirty="0">
                <a:highlight>
                  <a:srgbClr val="FFFF00"/>
                </a:highlight>
              </a:rPr>
              <a:t>in the fear of God</a:t>
            </a:r>
            <a:r>
              <a:rPr lang="en-SG" dirty="0"/>
              <a:t>.</a:t>
            </a:r>
          </a:p>
          <a:p>
            <a:pPr marL="914400" lvl="1" indent="-514350">
              <a:lnSpc>
                <a:spcPct val="100000"/>
              </a:lnSpc>
            </a:pPr>
            <a:r>
              <a:rPr lang="en-GB" altLang="zh-CN" dirty="0">
                <a:ea typeface="宋体" charset="-122"/>
              </a:rPr>
              <a:t>Eph. 5:21 = out of reverence (respect)  [</a:t>
            </a:r>
            <a:r>
              <a:rPr lang="en-GB" altLang="zh-CN" u="sng" dirty="0">
                <a:highlight>
                  <a:srgbClr val="FFFF00"/>
                </a:highlight>
                <a:ea typeface="宋体" charset="-122"/>
              </a:rPr>
              <a:t>fear</a:t>
            </a:r>
            <a:r>
              <a:rPr lang="en-GB" altLang="zh-CN" dirty="0">
                <a:ea typeface="宋体" charset="-122"/>
              </a:rPr>
              <a:t>] of Christ</a:t>
            </a:r>
          </a:p>
          <a:p>
            <a:pPr marL="914400" lvl="1" indent="-514350">
              <a:lnSpc>
                <a:spcPct val="100000"/>
              </a:lnSpc>
            </a:pPr>
            <a:r>
              <a:rPr lang="en-GB" altLang="zh-CN" dirty="0">
                <a:ea typeface="宋体" charset="-122"/>
              </a:rPr>
              <a:t>Fear of disappointing Jesus, a fear of grieving Him.</a:t>
            </a:r>
          </a:p>
          <a:p>
            <a:pPr marL="914400" lvl="1" indent="-514350">
              <a:lnSpc>
                <a:spcPct val="100000"/>
              </a:lnSpc>
            </a:pPr>
            <a:r>
              <a:rPr lang="en-SG" dirty="0"/>
              <a:t>Wives, submit yourselves unto your own husbands, </a:t>
            </a:r>
            <a:r>
              <a:rPr lang="en-SG" dirty="0">
                <a:highlight>
                  <a:srgbClr val="FFFF00"/>
                </a:highlight>
              </a:rPr>
              <a:t>as unto the Lord</a:t>
            </a:r>
            <a:r>
              <a:rPr lang="en-SG" dirty="0"/>
              <a:t>.</a:t>
            </a:r>
          </a:p>
          <a:p>
            <a:pPr marL="914400" lvl="1" indent="-514350">
              <a:lnSpc>
                <a:spcPct val="100000"/>
              </a:lnSpc>
            </a:pPr>
            <a:r>
              <a:rPr lang="en-GB" altLang="zh-CN" dirty="0">
                <a:ea typeface="宋体" charset="-122"/>
              </a:rPr>
              <a:t>“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As unto the Lord</a:t>
            </a:r>
            <a:r>
              <a:rPr lang="en-GB" altLang="zh-CN" dirty="0">
                <a:ea typeface="宋体" charset="-122"/>
              </a:rPr>
              <a:t>” – you are to submit to your husband in the same way as you submit to the Lord.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F375-4AB9-2D4D-8737-7CF12BF91347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u="sng" dirty="0">
                <a:ea typeface="宋体" charset="-122"/>
              </a:rPr>
              <a:t>Submission: Motivation</a:t>
            </a:r>
            <a:endParaRPr lang="en-US" altLang="zh-TW" b="1" dirty="0">
              <a:ea typeface="新細明體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en-GB" altLang="zh-CN" dirty="0">
              <a:ea typeface="宋体" charset="-122"/>
            </a:endParaRPr>
          </a:p>
          <a:p>
            <a:pPr marL="514350" indent="-514350">
              <a:lnSpc>
                <a:spcPct val="100000"/>
              </a:lnSpc>
              <a:buFont typeface="Wingdings" pitchFamily="2" charset="2"/>
              <a:buAutoNum type="alphaLcPeriod"/>
            </a:pPr>
            <a:r>
              <a:rPr lang="en-GB" altLang="zh-CN" u="sng" dirty="0">
                <a:ea typeface="宋体" charset="-122"/>
              </a:rPr>
              <a:t>Submission: motivation</a:t>
            </a:r>
            <a:r>
              <a:rPr lang="en-GB" altLang="zh-CN" dirty="0">
                <a:ea typeface="宋体" charset="-122"/>
              </a:rPr>
              <a:t> (Eph. 5:22, 24; Col. 3:18; Tit. 2:5; I Pet. 3:1)</a:t>
            </a:r>
            <a:endParaRPr lang="en-GB" altLang="zh-CN" b="1" dirty="0">
              <a:ea typeface="宋体" charset="-122"/>
            </a:endParaRPr>
          </a:p>
          <a:p>
            <a:pPr marL="914400" lvl="1" indent="-514350">
              <a:lnSpc>
                <a:spcPct val="100000"/>
              </a:lnSpc>
            </a:pPr>
            <a:r>
              <a:rPr lang="en-GB" altLang="zh-CN" baseline="30000" dirty="0">
                <a:ea typeface="宋体" charset="-122"/>
              </a:rPr>
              <a:t>Col. 3:18</a:t>
            </a:r>
            <a:r>
              <a:rPr lang="en-SG" dirty="0"/>
              <a:t>Wives, submit yourselves unto your own husbands, </a:t>
            </a:r>
            <a:br>
              <a:rPr lang="en-SG" dirty="0"/>
            </a:br>
            <a:r>
              <a:rPr lang="en-SG" dirty="0"/>
              <a:t>as it is </a:t>
            </a:r>
            <a:r>
              <a:rPr lang="en-SG" dirty="0">
                <a:highlight>
                  <a:srgbClr val="FFFF00"/>
                </a:highlight>
              </a:rPr>
              <a:t>fit</a:t>
            </a:r>
            <a:r>
              <a:rPr lang="en-SG" dirty="0"/>
              <a:t> in the Lord.</a:t>
            </a:r>
          </a:p>
          <a:p>
            <a:pPr marL="914400" lvl="1" indent="-514350">
              <a:lnSpc>
                <a:spcPct val="100000"/>
              </a:lnSpc>
            </a:pPr>
            <a:r>
              <a:rPr lang="en-GB" altLang="zh-CN" dirty="0">
                <a:ea typeface="宋体" charset="-122"/>
              </a:rPr>
              <a:t>“</a:t>
            </a:r>
            <a:r>
              <a:rPr lang="en-GB" altLang="zh-CN" sz="3200" dirty="0">
                <a:highlight>
                  <a:srgbClr val="FFFF00"/>
                </a:highlight>
                <a:ea typeface="宋体" charset="-122"/>
              </a:rPr>
              <a:t>Fit</a:t>
            </a:r>
            <a:r>
              <a:rPr lang="en-GB" altLang="zh-CN" sz="3200" dirty="0">
                <a:ea typeface="宋体" charset="-122"/>
              </a:rPr>
              <a:t>” is </a:t>
            </a:r>
            <a:r>
              <a:rPr lang="en-SG" u="sng" dirty="0" err="1"/>
              <a:t>anékó</a:t>
            </a:r>
            <a:r>
              <a:rPr lang="en-GB" dirty="0">
                <a:ea typeface="宋体" charset="-122"/>
              </a:rPr>
              <a:t>: </a:t>
            </a:r>
            <a:r>
              <a:rPr lang="en-GB" altLang="zh-CN" sz="3200" dirty="0">
                <a:ea typeface="宋体" charset="-122"/>
              </a:rPr>
              <a:t>used of actions that are due someone.</a:t>
            </a:r>
          </a:p>
          <a:p>
            <a:pPr marL="914400" lvl="1" indent="-514350">
              <a:lnSpc>
                <a:spcPct val="100000"/>
              </a:lnSpc>
            </a:pPr>
            <a:endParaRPr lang="en-GB" altLang="zh-CN" dirty="0">
              <a:ea typeface="宋体" charset="-122"/>
            </a:endParaRPr>
          </a:p>
          <a:p>
            <a:pPr marL="800100" lvl="2" indent="0">
              <a:lnSpc>
                <a:spcPct val="100000"/>
              </a:lnSpc>
              <a:buNone/>
            </a:pPr>
            <a:r>
              <a:rPr lang="en-GB" altLang="zh-CN" dirty="0">
                <a:ea typeface="宋体" charset="-122"/>
              </a:rPr>
              <a:t>👉🏻 It is fitting or proper for the wife to be subject to the husband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34DC6-311B-184C-ADCD-4199B4A12558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276081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u="sng" dirty="0">
                <a:ea typeface="宋体" charset="-122"/>
              </a:rPr>
              <a:t>Submission: Motivation</a:t>
            </a:r>
            <a:endParaRPr lang="en-US" altLang="zh-TW" b="1" dirty="0">
              <a:ea typeface="新細明體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zh-CN" dirty="0">
              <a:ea typeface="宋体" charset="-122"/>
            </a:endParaRPr>
          </a:p>
          <a:p>
            <a:pPr marL="514350" indent="-514350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GB" altLang="zh-CN" u="sng" dirty="0">
                <a:ea typeface="宋体" charset="-122"/>
              </a:rPr>
              <a:t>Submission: motivation</a:t>
            </a:r>
            <a:r>
              <a:rPr lang="en-GB" altLang="zh-CN" dirty="0">
                <a:ea typeface="宋体" charset="-122"/>
              </a:rPr>
              <a:t> (Eph. 5:22, 24; Col. 3:18; Tit. 2:5; I Pet. 3:1)</a:t>
            </a:r>
            <a:endParaRPr lang="en-GB" altLang="zh-CN" sz="3200" dirty="0">
              <a:ea typeface="宋体" charset="-122"/>
            </a:endParaRPr>
          </a:p>
          <a:p>
            <a:pPr marL="914400" lvl="1" indent="-514350">
              <a:lnSpc>
                <a:spcPct val="80000"/>
              </a:lnSpc>
            </a:pPr>
            <a:r>
              <a:rPr lang="en-GB" altLang="zh-CN" baseline="30000" dirty="0">
                <a:ea typeface="宋体" charset="-122"/>
              </a:rPr>
              <a:t>Tit. 2:5</a:t>
            </a:r>
            <a:r>
              <a:rPr lang="en-SG" dirty="0"/>
              <a:t>To be discreet, chaste, keepers at home, good, obedient to their own husbands, </a:t>
            </a:r>
            <a:r>
              <a:rPr lang="en-SG" dirty="0">
                <a:highlight>
                  <a:srgbClr val="FFFF00"/>
                </a:highlight>
              </a:rPr>
              <a:t>that the word of God be not blasphemed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altLang="zh-CN" dirty="0">
                <a:ea typeface="宋体" charset="-122"/>
              </a:rPr>
              <a:t>	👉🏻 failure to do so causes </a:t>
            </a:r>
            <a:r>
              <a:rPr lang="en-GB" altLang="zh-CN" u="sng" dirty="0">
                <a:ea typeface="宋体" charset="-122"/>
              </a:rPr>
              <a:t>God’s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u="sng" dirty="0">
                <a:ea typeface="宋体" charset="-122"/>
              </a:rPr>
              <a:t>word</a:t>
            </a:r>
            <a:r>
              <a:rPr lang="en-GB" altLang="zh-CN" dirty="0">
                <a:ea typeface="宋体" charset="-122"/>
              </a:rPr>
              <a:t> to be </a:t>
            </a:r>
            <a:r>
              <a:rPr lang="en-GB" altLang="zh-CN" u="sng" dirty="0">
                <a:ea typeface="宋体" charset="-122"/>
              </a:rPr>
              <a:t>discredited</a:t>
            </a:r>
          </a:p>
          <a:p>
            <a:pPr marL="914400" lvl="1" indent="-514350">
              <a:lnSpc>
                <a:spcPct val="80000"/>
              </a:lnSpc>
            </a:pPr>
            <a:endParaRPr lang="en-SG" baseline="30000" dirty="0">
              <a:highlight>
                <a:srgbClr val="FFFF00"/>
              </a:highlight>
            </a:endParaRPr>
          </a:p>
          <a:p>
            <a:pPr marL="914400" lvl="1" indent="-514350">
              <a:lnSpc>
                <a:spcPct val="80000"/>
              </a:lnSpc>
            </a:pPr>
            <a:r>
              <a:rPr lang="en-GB" altLang="zh-CN" baseline="30000" dirty="0">
                <a:ea typeface="宋体" charset="-122"/>
              </a:rPr>
              <a:t>I Pet. 3:1</a:t>
            </a:r>
            <a:r>
              <a:rPr lang="en-GB" altLang="zh-CN" dirty="0">
                <a:ea typeface="宋体" charset="-122"/>
              </a:rPr>
              <a:t>Likewise, ye wives, be in subjection to your own husbands; that, if any obey not the word, 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they</a:t>
            </a:r>
            <a:r>
              <a:rPr lang="en-GB" altLang="zh-CN" dirty="0">
                <a:ea typeface="宋体" charset="-122"/>
              </a:rPr>
              <a:t> also 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may</a:t>
            </a:r>
            <a:r>
              <a:rPr lang="en-GB" altLang="zh-CN" dirty="0">
                <a:ea typeface="宋体" charset="-122"/>
              </a:rPr>
              <a:t> without the word 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be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won</a:t>
            </a:r>
            <a:r>
              <a:rPr lang="en-GB" altLang="zh-CN" dirty="0">
                <a:ea typeface="宋体" charset="-122"/>
              </a:rPr>
              <a:t> by the conversation of the wives;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altLang="zh-CN" dirty="0">
                <a:ea typeface="宋体" charset="-122"/>
              </a:rPr>
              <a:t>	👉🏻 </a:t>
            </a:r>
            <a:r>
              <a:rPr lang="en-SG" altLang="zh-CN" dirty="0"/>
              <a:t>P</a:t>
            </a:r>
            <a:r>
              <a:rPr lang="en-SG" dirty="0"/>
              <a:t>otential to </a:t>
            </a:r>
            <a:r>
              <a:rPr lang="en-SG" u="sng" dirty="0"/>
              <a:t>lead</a:t>
            </a:r>
            <a:r>
              <a:rPr lang="en-SG" dirty="0"/>
              <a:t> </a:t>
            </a:r>
            <a:r>
              <a:rPr lang="en-SG" u="sng" dirty="0"/>
              <a:t>unsaved</a:t>
            </a:r>
            <a:r>
              <a:rPr lang="en-SG" dirty="0"/>
              <a:t> </a:t>
            </a:r>
            <a:r>
              <a:rPr lang="en-SG" u="sng" dirty="0"/>
              <a:t>husband</a:t>
            </a:r>
            <a:r>
              <a:rPr lang="en-SG" dirty="0"/>
              <a:t> </a:t>
            </a:r>
            <a:r>
              <a:rPr lang="en-SG" u="sng" dirty="0"/>
              <a:t>to</a:t>
            </a:r>
            <a:r>
              <a:rPr lang="en-SG" dirty="0"/>
              <a:t> </a:t>
            </a:r>
            <a:r>
              <a:rPr lang="en-SG" u="sng" dirty="0"/>
              <a:t>faith</a:t>
            </a:r>
            <a:r>
              <a:rPr lang="en-SG" dirty="0"/>
              <a:t> in Christ</a:t>
            </a:r>
            <a:endParaRPr lang="en-GB" altLang="zh-CN" dirty="0">
              <a:ea typeface="宋体" charset="-122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E223D-669B-5B4A-A4AD-B19D296E1664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350987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/>
            <a:r>
              <a:rPr lang="en-GB" altLang="zh-CN" b="1" dirty="0">
                <a:ea typeface="宋体" charset="-122"/>
              </a:rPr>
              <a:t>What is Biblical Submission?</a:t>
            </a:r>
            <a:endParaRPr lang="en-US" altLang="zh-TW" b="1" dirty="0">
              <a:ea typeface="新細明體" charset="-12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AutoNum type="alphaUcPeriod"/>
            </a:pPr>
            <a:r>
              <a:rPr lang="en-GB" altLang="zh-CN" dirty="0">
                <a:ea typeface="宋体" charset="-122"/>
              </a:rPr>
              <a:t>Definition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altLang="zh-CN" sz="3200" dirty="0">
                <a:ea typeface="宋体" charset="-122"/>
              </a:rPr>
              <a:t>Secular understanding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GB" altLang="zh-CN" sz="3200" u="sng" dirty="0">
                <a:ea typeface="宋体" charset="-122"/>
              </a:rPr>
              <a:t>Noun</a:t>
            </a:r>
            <a:r>
              <a:rPr lang="en-GB" altLang="zh-CN" sz="3200" dirty="0">
                <a:ea typeface="宋体" charset="-122"/>
              </a:rPr>
              <a:t>: subservience and abasement.</a:t>
            </a:r>
          </a:p>
          <a:p>
            <a:pPr marL="1314450" lvl="2" indent="-514350">
              <a:buNone/>
            </a:pPr>
            <a:r>
              <a:rPr lang="en-GB" altLang="zh-CN" sz="3200" dirty="0">
                <a:ea typeface="宋体" charset="-122"/>
              </a:rPr>
              <a:t>	</a:t>
            </a:r>
            <a:r>
              <a:rPr lang="en-GB" altLang="zh-CN" sz="3200" u="sng" dirty="0">
                <a:ea typeface="宋体" charset="-122"/>
              </a:rPr>
              <a:t>Adjective</a:t>
            </a:r>
            <a:r>
              <a:rPr lang="en-GB" altLang="zh-CN" sz="3200" dirty="0">
                <a:ea typeface="宋体" charset="-122"/>
              </a:rPr>
              <a:t>: non-resisting, unassertive,</a:t>
            </a:r>
          </a:p>
          <a:p>
            <a:pPr marL="1314450" lvl="2" indent="-514350">
              <a:buNone/>
            </a:pPr>
            <a:r>
              <a:rPr lang="en-GB" altLang="zh-CN" sz="3200" dirty="0">
                <a:ea typeface="宋体" charset="-122"/>
              </a:rPr>
              <a:t>	</a:t>
            </a:r>
            <a:r>
              <a:rPr lang="en-GB" altLang="zh-CN" sz="3200" u="sng" dirty="0">
                <a:ea typeface="宋体" charset="-122"/>
              </a:rPr>
              <a:t>Verb</a:t>
            </a:r>
            <a:r>
              <a:rPr lang="en-GB" altLang="zh-CN" sz="3200" dirty="0">
                <a:ea typeface="宋体" charset="-122"/>
              </a:rPr>
              <a:t>: to surrender, to give in</a:t>
            </a:r>
          </a:p>
          <a:p>
            <a:pPr marL="1314450" lvl="2" indent="-514350">
              <a:buFont typeface="+mj-lt"/>
              <a:buAutoNum type="alphaLcPeriod" startAt="2"/>
            </a:pPr>
            <a:r>
              <a:rPr lang="en-GB" altLang="zh-CN" sz="3200" dirty="0">
                <a:ea typeface="宋体" charset="-122"/>
              </a:rPr>
              <a:t>= All “</a:t>
            </a:r>
            <a:r>
              <a:rPr lang="en-GB" altLang="zh-CN" sz="3200" u="sng" dirty="0">
                <a:ea typeface="宋体" charset="-122"/>
              </a:rPr>
              <a:t>negative</a:t>
            </a:r>
            <a:r>
              <a:rPr lang="en-GB" altLang="zh-CN" sz="3200" dirty="0">
                <a:ea typeface="宋体" charset="-122"/>
              </a:rPr>
              <a:t>” definitions</a:t>
            </a:r>
            <a:endParaRPr lang="en-US" altLang="zh-TW" sz="3200" dirty="0">
              <a:ea typeface="新細明體" charset="-12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6E766-A3FF-3945-802D-94C6891C6167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320073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1F6823AD-D023-D948-A6F6-EC44AD0FB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6672"/>
            <a:ext cx="10515600" cy="5059363"/>
          </a:xfrm>
        </p:spPr>
        <p:txBody>
          <a:bodyPr>
            <a:normAutofit lnSpcReduction="10000"/>
          </a:bodyPr>
          <a:lstStyle/>
          <a:p>
            <a:endParaRPr lang="en-GB" altLang="zh-CN" dirty="0">
              <a:ea typeface="宋体" charset="-122"/>
            </a:endParaRPr>
          </a:p>
          <a:p>
            <a:endParaRPr lang="en-GB" altLang="zh-CN" dirty="0">
              <a:ea typeface="宋体" charset="-122"/>
            </a:endParaRPr>
          </a:p>
          <a:p>
            <a:endParaRPr lang="en-GB" altLang="zh-CN" dirty="0">
              <a:ea typeface="宋体" charset="-122"/>
            </a:endParaRPr>
          </a:p>
          <a:p>
            <a:endParaRPr lang="en-GB" altLang="zh-CN" dirty="0">
              <a:ea typeface="宋体" charset="-122"/>
            </a:endParaRPr>
          </a:p>
          <a:p>
            <a:pPr marL="0" indent="0">
              <a:buNone/>
            </a:pPr>
            <a:endParaRPr lang="en-GB" altLang="zh-CN" dirty="0">
              <a:ea typeface="宋体" charset="-122"/>
            </a:endParaRPr>
          </a:p>
          <a:p>
            <a:pPr marL="0" indent="0">
              <a:buNone/>
            </a:pPr>
            <a:endParaRPr lang="en-GB" altLang="zh-CN" dirty="0">
              <a:ea typeface="宋体" charset="-122"/>
            </a:endParaRPr>
          </a:p>
          <a:p>
            <a:r>
              <a:rPr lang="en-GB" altLang="zh-CN" dirty="0">
                <a:ea typeface="宋体" charset="-122"/>
              </a:rPr>
              <a:t>It speaks of </a:t>
            </a:r>
            <a:r>
              <a:rPr lang="en-GB" altLang="zh-CN" u="sng" dirty="0">
                <a:ea typeface="宋体" charset="-122"/>
              </a:rPr>
              <a:t>soldiers</a:t>
            </a:r>
            <a:r>
              <a:rPr lang="en-GB" altLang="zh-CN" dirty="0">
                <a:ea typeface="宋体" charset="-122"/>
              </a:rPr>
              <a:t> marshalled in military order </a:t>
            </a:r>
            <a:r>
              <a:rPr lang="en-GB" altLang="zh-CN" u="sng" dirty="0">
                <a:ea typeface="宋体" charset="-122"/>
              </a:rPr>
              <a:t>under a commanding officer</a:t>
            </a:r>
            <a:r>
              <a:rPr lang="en-GB" altLang="zh-CN" dirty="0">
                <a:ea typeface="宋体" charset="-122"/>
              </a:rPr>
              <a:t>.  </a:t>
            </a:r>
          </a:p>
          <a:p>
            <a:r>
              <a:rPr lang="en-GB" altLang="zh-CN" dirty="0">
                <a:ea typeface="宋体" charset="-122"/>
              </a:rPr>
              <a:t>Thus, it speaks of the </a:t>
            </a:r>
            <a:r>
              <a:rPr lang="en-GB" altLang="zh-CN" u="sng" dirty="0">
                <a:ea typeface="宋体" charset="-122"/>
              </a:rPr>
              <a:t>subjection</a:t>
            </a:r>
            <a:r>
              <a:rPr lang="en-GB" altLang="zh-CN" dirty="0">
                <a:ea typeface="宋体" charset="-122"/>
              </a:rPr>
              <a:t> of one person under or </a:t>
            </a:r>
            <a:r>
              <a:rPr lang="en-GB" altLang="zh-CN" u="sng" dirty="0">
                <a:ea typeface="宋体" charset="-122"/>
              </a:rPr>
              <a:t>to another</a:t>
            </a:r>
            <a:r>
              <a:rPr lang="en-GB" altLang="zh-CN" dirty="0">
                <a:ea typeface="宋体" charset="-122"/>
              </a:rPr>
              <a:t>.</a:t>
            </a:r>
            <a:endParaRPr lang="en-GB" altLang="zh-CN" u="sng" dirty="0">
              <a:ea typeface="宋体" charset="-12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8EA2F27-DA0B-BA4F-881B-0B3DECA6F137}"/>
              </a:ext>
            </a:extLst>
          </p:cNvPr>
          <p:cNvGrpSpPr/>
          <p:nvPr/>
        </p:nvGrpSpPr>
        <p:grpSpPr>
          <a:xfrm>
            <a:off x="5108742" y="2006606"/>
            <a:ext cx="1974515" cy="342684"/>
            <a:chOff x="5108742" y="2006606"/>
            <a:chExt cx="1974515" cy="342684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816EE3E1-C2E7-484C-870B-6C28CCD3E021}"/>
                </a:ext>
              </a:extLst>
            </p:cNvPr>
            <p:cNvSpPr/>
            <p:nvPr/>
          </p:nvSpPr>
          <p:spPr>
            <a:xfrm>
              <a:off x="6096000" y="2006606"/>
              <a:ext cx="987257" cy="34268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71342"/>
                  </a:lnTo>
                  <a:lnTo>
                    <a:pt x="987257" y="171342"/>
                  </a:lnTo>
                  <a:lnTo>
                    <a:pt x="987257" y="34268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D6F2DA97-A0CC-614C-A7CE-579A9E69BA82}"/>
                </a:ext>
              </a:extLst>
            </p:cNvPr>
            <p:cNvSpPr/>
            <p:nvPr/>
          </p:nvSpPr>
          <p:spPr>
            <a:xfrm>
              <a:off x="5108742" y="2006606"/>
              <a:ext cx="987257" cy="34268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87257" y="0"/>
                  </a:moveTo>
                  <a:lnTo>
                    <a:pt x="987257" y="171342"/>
                  </a:lnTo>
                  <a:lnTo>
                    <a:pt x="0" y="171342"/>
                  </a:lnTo>
                  <a:lnTo>
                    <a:pt x="0" y="34268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AFC7778E-F87C-E644-9171-D8A28FB08017}"/>
              </a:ext>
            </a:extLst>
          </p:cNvPr>
          <p:cNvSpPr/>
          <p:nvPr/>
        </p:nvSpPr>
        <p:spPr>
          <a:xfrm>
            <a:off x="5280084" y="1190691"/>
            <a:ext cx="1631830" cy="815915"/>
          </a:xfrm>
          <a:custGeom>
            <a:avLst/>
            <a:gdLst>
              <a:gd name="connsiteX0" fmla="*/ 0 w 1631830"/>
              <a:gd name="connsiteY0" fmla="*/ 0 h 815915"/>
              <a:gd name="connsiteX1" fmla="*/ 1631830 w 1631830"/>
              <a:gd name="connsiteY1" fmla="*/ 0 h 815915"/>
              <a:gd name="connsiteX2" fmla="*/ 1631830 w 1631830"/>
              <a:gd name="connsiteY2" fmla="*/ 815915 h 815915"/>
              <a:gd name="connsiteX3" fmla="*/ 0 w 1631830"/>
              <a:gd name="connsiteY3" fmla="*/ 815915 h 815915"/>
              <a:gd name="connsiteX4" fmla="*/ 0 w 1631830"/>
              <a:gd name="connsiteY4" fmla="*/ 0 h 81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1830" h="815915">
                <a:moveTo>
                  <a:pt x="0" y="0"/>
                </a:moveTo>
                <a:lnTo>
                  <a:pt x="1631830" y="0"/>
                </a:lnTo>
                <a:lnTo>
                  <a:pt x="1631830" y="815915"/>
                </a:lnTo>
                <a:lnTo>
                  <a:pt x="0" y="8159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1422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MT Condensed Light" panose="020B0306030101010103" pitchFamily="34" charset="77"/>
                <a:ea typeface="+mn-ea"/>
                <a:cs typeface="+mn-cs"/>
              </a:rPr>
              <a:t>SUBMIT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41467A27-C7F2-2C43-BC2E-B36098E7D2D3}"/>
              </a:ext>
            </a:extLst>
          </p:cNvPr>
          <p:cNvSpPr/>
          <p:nvPr/>
        </p:nvSpPr>
        <p:spPr>
          <a:xfrm>
            <a:off x="4292827" y="2349291"/>
            <a:ext cx="1631830" cy="815915"/>
          </a:xfrm>
          <a:custGeom>
            <a:avLst/>
            <a:gdLst>
              <a:gd name="connsiteX0" fmla="*/ 0 w 1631830"/>
              <a:gd name="connsiteY0" fmla="*/ 0 h 815915"/>
              <a:gd name="connsiteX1" fmla="*/ 1631830 w 1631830"/>
              <a:gd name="connsiteY1" fmla="*/ 0 h 815915"/>
              <a:gd name="connsiteX2" fmla="*/ 1631830 w 1631830"/>
              <a:gd name="connsiteY2" fmla="*/ 815915 h 815915"/>
              <a:gd name="connsiteX3" fmla="*/ 0 w 1631830"/>
              <a:gd name="connsiteY3" fmla="*/ 815915 h 815915"/>
              <a:gd name="connsiteX4" fmla="*/ 0 w 1631830"/>
              <a:gd name="connsiteY4" fmla="*/ 0 h 81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1830" h="815915">
                <a:moveTo>
                  <a:pt x="0" y="0"/>
                </a:moveTo>
                <a:lnTo>
                  <a:pt x="1631830" y="0"/>
                </a:lnTo>
                <a:lnTo>
                  <a:pt x="1631830" y="815915"/>
                </a:lnTo>
                <a:lnTo>
                  <a:pt x="0" y="8159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1422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MT Condensed Light" panose="020B0306030101010103" pitchFamily="34" charset="77"/>
                <a:ea typeface="+mn-ea"/>
                <a:cs typeface="+mn-cs"/>
              </a:rPr>
              <a:t>Hupo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 MT Condensed Light" panose="020B0306030101010103" pitchFamily="34" charset="77"/>
              <a:ea typeface="+mn-ea"/>
              <a:cs typeface="+mn-cs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5937D48D-77C8-4D4D-B462-ED90754EF826}"/>
              </a:ext>
            </a:extLst>
          </p:cNvPr>
          <p:cNvSpPr/>
          <p:nvPr/>
        </p:nvSpPr>
        <p:spPr>
          <a:xfrm>
            <a:off x="6267342" y="2349291"/>
            <a:ext cx="1631830" cy="815915"/>
          </a:xfrm>
          <a:custGeom>
            <a:avLst/>
            <a:gdLst>
              <a:gd name="connsiteX0" fmla="*/ 0 w 1631830"/>
              <a:gd name="connsiteY0" fmla="*/ 0 h 815915"/>
              <a:gd name="connsiteX1" fmla="*/ 1631830 w 1631830"/>
              <a:gd name="connsiteY1" fmla="*/ 0 h 815915"/>
              <a:gd name="connsiteX2" fmla="*/ 1631830 w 1631830"/>
              <a:gd name="connsiteY2" fmla="*/ 815915 h 815915"/>
              <a:gd name="connsiteX3" fmla="*/ 0 w 1631830"/>
              <a:gd name="connsiteY3" fmla="*/ 815915 h 815915"/>
              <a:gd name="connsiteX4" fmla="*/ 0 w 1631830"/>
              <a:gd name="connsiteY4" fmla="*/ 0 h 81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1830" h="815915">
                <a:moveTo>
                  <a:pt x="0" y="0"/>
                </a:moveTo>
                <a:lnTo>
                  <a:pt x="1631830" y="0"/>
                </a:lnTo>
                <a:lnTo>
                  <a:pt x="1631830" y="815915"/>
                </a:lnTo>
                <a:lnTo>
                  <a:pt x="0" y="8159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1422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MT Condensed Light" panose="020B0306030101010103" pitchFamily="34" charset="77"/>
                <a:ea typeface="+mn-ea"/>
                <a:cs typeface="+mn-cs"/>
              </a:rPr>
              <a:t>Tasso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417D7483-C605-5045-A0AE-8DEE1C5182AA}"/>
              </a:ext>
            </a:extLst>
          </p:cNvPr>
          <p:cNvSpPr/>
          <p:nvPr/>
        </p:nvSpPr>
        <p:spPr>
          <a:xfrm>
            <a:off x="7088847" y="3164197"/>
            <a:ext cx="885702" cy="3615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80751"/>
                </a:lnTo>
                <a:lnTo>
                  <a:pt x="1041474" y="180751"/>
                </a:lnTo>
                <a:lnTo>
                  <a:pt x="1041474" y="3615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C4812FC-B5B5-8940-B5DE-BD91CFD6DE73}"/>
              </a:ext>
            </a:extLst>
          </p:cNvPr>
          <p:cNvSpPr/>
          <p:nvPr/>
        </p:nvSpPr>
        <p:spPr>
          <a:xfrm>
            <a:off x="4061681" y="3171129"/>
            <a:ext cx="1041474" cy="3615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41474" y="0"/>
                </a:moveTo>
                <a:lnTo>
                  <a:pt x="1041474" y="180751"/>
                </a:lnTo>
                <a:lnTo>
                  <a:pt x="0" y="180751"/>
                </a:lnTo>
                <a:lnTo>
                  <a:pt x="0" y="36150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711E324B-7085-CE4D-99F4-68FE0E29A2C8}"/>
              </a:ext>
            </a:extLst>
          </p:cNvPr>
          <p:cNvSpPr/>
          <p:nvPr/>
        </p:nvSpPr>
        <p:spPr>
          <a:xfrm>
            <a:off x="3200958" y="3531740"/>
            <a:ext cx="1721445" cy="860722"/>
          </a:xfrm>
          <a:custGeom>
            <a:avLst/>
            <a:gdLst>
              <a:gd name="connsiteX0" fmla="*/ 0 w 1721445"/>
              <a:gd name="connsiteY0" fmla="*/ 0 h 860722"/>
              <a:gd name="connsiteX1" fmla="*/ 1721445 w 1721445"/>
              <a:gd name="connsiteY1" fmla="*/ 0 h 860722"/>
              <a:gd name="connsiteX2" fmla="*/ 1721445 w 1721445"/>
              <a:gd name="connsiteY2" fmla="*/ 860722 h 860722"/>
              <a:gd name="connsiteX3" fmla="*/ 0 w 1721445"/>
              <a:gd name="connsiteY3" fmla="*/ 860722 h 860722"/>
              <a:gd name="connsiteX4" fmla="*/ 0 w 1721445"/>
              <a:gd name="connsiteY4" fmla="*/ 0 h 86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1445" h="860722">
                <a:moveTo>
                  <a:pt x="0" y="0"/>
                </a:moveTo>
                <a:lnTo>
                  <a:pt x="1721445" y="0"/>
                </a:lnTo>
                <a:lnTo>
                  <a:pt x="1721445" y="860722"/>
                </a:lnTo>
                <a:lnTo>
                  <a:pt x="0" y="8607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marL="0" marR="0" lvl="0" indent="0" algn="ctr" defTabSz="2400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MT Condensed Light" panose="020B0306030101010103" pitchFamily="34" charset="77"/>
                <a:ea typeface="+mn-ea"/>
                <a:cs typeface="+mn-cs"/>
              </a:rPr>
              <a:t>Under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386AEC78-88FB-9342-9F63-4DE2D12613ED}"/>
              </a:ext>
            </a:extLst>
          </p:cNvPr>
          <p:cNvSpPr/>
          <p:nvPr/>
        </p:nvSpPr>
        <p:spPr>
          <a:xfrm>
            <a:off x="7280287" y="3498732"/>
            <a:ext cx="1721445" cy="860722"/>
          </a:xfrm>
          <a:custGeom>
            <a:avLst/>
            <a:gdLst>
              <a:gd name="connsiteX0" fmla="*/ 0 w 1721445"/>
              <a:gd name="connsiteY0" fmla="*/ 0 h 860722"/>
              <a:gd name="connsiteX1" fmla="*/ 1721445 w 1721445"/>
              <a:gd name="connsiteY1" fmla="*/ 0 h 860722"/>
              <a:gd name="connsiteX2" fmla="*/ 1721445 w 1721445"/>
              <a:gd name="connsiteY2" fmla="*/ 860722 h 860722"/>
              <a:gd name="connsiteX3" fmla="*/ 0 w 1721445"/>
              <a:gd name="connsiteY3" fmla="*/ 860722 h 860722"/>
              <a:gd name="connsiteX4" fmla="*/ 0 w 1721445"/>
              <a:gd name="connsiteY4" fmla="*/ 0 h 86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1445" h="860722">
                <a:moveTo>
                  <a:pt x="0" y="0"/>
                </a:moveTo>
                <a:lnTo>
                  <a:pt x="1721445" y="0"/>
                </a:lnTo>
                <a:lnTo>
                  <a:pt x="1721445" y="860722"/>
                </a:lnTo>
                <a:lnTo>
                  <a:pt x="0" y="86072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marL="0" marR="0" lvl="0" indent="0" algn="ctr" defTabSz="2400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MT Condensed Light" panose="020B0306030101010103" pitchFamily="34" charset="77"/>
                <a:ea typeface="+mn-ea"/>
                <a:cs typeface="+mn-cs"/>
              </a:rPr>
              <a:t>Arrange</a:t>
            </a: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B755DF34-F40B-5343-BD65-A9BAEF996A62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62463"/>
            <a:ext cx="10515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4">
                    <a:lumMod val="75000"/>
                  </a:schemeClr>
                </a:solidFill>
                <a:latin typeface="Abadi MT Condensed Light" panose="020B0306030101010103" pitchFamily="34" charset="77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GB" altLang="zh-CN" dirty="0">
                <a:ea typeface="宋体" charset="-122"/>
              </a:rPr>
              <a:t>What is Biblical Submission?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FF8427">
                  <a:lumMod val="75000"/>
                </a:srgbClr>
              </a:solidFill>
              <a:effectLst/>
              <a:uLnTx/>
              <a:uFillTx/>
              <a:latin typeface="Abadi MT Condensed Light" panose="020B0306030101010103" pitchFamily="34" charset="77"/>
              <a:ea typeface="新細明體" charset="-120"/>
              <a:cs typeface="+mj-cs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8CEE394-2EDA-6C40-96EE-D2EC18036CC3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151927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11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b="1">
                <a:ea typeface="宋体" charset="-122"/>
              </a:rPr>
              <a:t>What is Biblical Submission?</a:t>
            </a:r>
            <a:endParaRPr lang="en-US" altLang="zh-TW" b="1">
              <a:ea typeface="新細明體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lphaUcPeriod" startAt="2"/>
            </a:pPr>
            <a:r>
              <a:rPr lang="en-GB" altLang="zh-CN" dirty="0">
                <a:ea typeface="宋体" charset="-122"/>
              </a:rPr>
              <a:t>What it means:</a:t>
            </a:r>
          </a:p>
          <a:p>
            <a:pPr marL="857250" lvl="1" indent="-457200">
              <a:lnSpc>
                <a:spcPct val="80000"/>
              </a:lnSpc>
              <a:buFont typeface="+mj-lt"/>
              <a:buAutoNum type="arabicPeriod"/>
            </a:pPr>
            <a:r>
              <a:rPr lang="en-GB" altLang="zh-CN" sz="3200" dirty="0">
                <a:ea typeface="宋体" charset="-122"/>
              </a:rPr>
              <a:t>	Negatively:</a:t>
            </a:r>
          </a:p>
          <a:p>
            <a:pPr marL="1257300" lvl="2" indent="-457200">
              <a:lnSpc>
                <a:spcPct val="80000"/>
              </a:lnSpc>
              <a:buFont typeface="+mj-lt"/>
              <a:buAutoNum type="alphaLcPeriod"/>
            </a:pPr>
            <a:r>
              <a:rPr lang="en-GB" altLang="zh-CN" sz="3200" dirty="0">
                <a:ea typeface="宋体" charset="-122"/>
              </a:rPr>
              <a:t>Not only for </a:t>
            </a:r>
            <a:r>
              <a:rPr lang="en-GB" altLang="zh-CN" sz="3200" u="sng" dirty="0">
                <a:ea typeface="宋体" charset="-122"/>
              </a:rPr>
              <a:t>women</a:t>
            </a:r>
            <a:r>
              <a:rPr lang="en-GB" altLang="zh-CN" sz="3200" dirty="0">
                <a:ea typeface="宋体" charset="-122"/>
              </a:rPr>
              <a:t> (Eph. 5:21, 22; Phil. 2:3,4; I Pet. 5:5; Rom. 13:1; Heb. 13:17)</a:t>
            </a:r>
          </a:p>
          <a:p>
            <a:pPr marL="1257300" lvl="2" indent="-457200">
              <a:lnSpc>
                <a:spcPct val="80000"/>
              </a:lnSpc>
              <a:buFont typeface="+mj-lt"/>
              <a:buAutoNum type="alphaLcPeriod"/>
            </a:pPr>
            <a:r>
              <a:rPr lang="en-GB" altLang="zh-CN" sz="3200" dirty="0">
                <a:ea typeface="宋体" charset="-122"/>
              </a:rPr>
              <a:t>Does not make the woman the </a:t>
            </a:r>
            <a:r>
              <a:rPr lang="en-GB" altLang="zh-CN" sz="3200" u="sng" dirty="0">
                <a:ea typeface="宋体" charset="-122"/>
              </a:rPr>
              <a:t>slave</a:t>
            </a:r>
            <a:r>
              <a:rPr lang="en-GB" altLang="zh-CN" sz="3200" dirty="0">
                <a:ea typeface="宋体" charset="-122"/>
              </a:rPr>
              <a:t> (or </a:t>
            </a:r>
            <a:r>
              <a:rPr lang="en-GB" altLang="zh-CN" sz="3200" u="sng" dirty="0">
                <a:ea typeface="宋体" charset="-122"/>
              </a:rPr>
              <a:t>doormat</a:t>
            </a:r>
            <a:r>
              <a:rPr lang="en-GB" altLang="zh-CN" sz="3200" dirty="0">
                <a:ea typeface="宋体" charset="-122"/>
              </a:rPr>
              <a:t>) of her husband (Prov. </a:t>
            </a:r>
            <a:r>
              <a:rPr lang="en-GB" altLang="zh-CN" sz="3200">
                <a:ea typeface="宋体" charset="-122"/>
              </a:rPr>
              <a:t>31:10-31)</a:t>
            </a:r>
            <a:endParaRPr lang="en-GB" altLang="zh-CN" sz="3200" dirty="0">
              <a:ea typeface="宋体" charset="-122"/>
            </a:endParaRPr>
          </a:p>
          <a:p>
            <a:pPr marL="1257300" lvl="2" indent="-457200">
              <a:lnSpc>
                <a:spcPct val="80000"/>
              </a:lnSpc>
              <a:buFont typeface="+mj-lt"/>
              <a:buAutoNum type="alphaLcPeriod"/>
            </a:pPr>
            <a:r>
              <a:rPr lang="en-GB" altLang="zh-CN" sz="3200" dirty="0">
                <a:ea typeface="宋体" charset="-122"/>
              </a:rPr>
              <a:t>Does not mean that the woman should be </a:t>
            </a:r>
            <a:r>
              <a:rPr lang="en-GB" altLang="zh-CN" sz="3200" u="sng" dirty="0">
                <a:ea typeface="宋体" charset="-122"/>
              </a:rPr>
              <a:t>idle</a:t>
            </a:r>
            <a:r>
              <a:rPr lang="en-GB" altLang="zh-CN" sz="3200" dirty="0">
                <a:ea typeface="宋体" charset="-122"/>
              </a:rPr>
              <a:t>, </a:t>
            </a:r>
            <a:r>
              <a:rPr lang="en-GB" altLang="zh-CN" sz="3200" u="sng" dirty="0">
                <a:ea typeface="宋体" charset="-122"/>
              </a:rPr>
              <a:t>inactive</a:t>
            </a:r>
            <a:r>
              <a:rPr lang="en-GB" altLang="zh-CN" sz="3200" dirty="0">
                <a:ea typeface="宋体" charset="-122"/>
              </a:rPr>
              <a:t>, </a:t>
            </a:r>
            <a:r>
              <a:rPr lang="en-GB" altLang="zh-CN" sz="3200" u="sng" dirty="0">
                <a:ea typeface="宋体" charset="-122"/>
              </a:rPr>
              <a:t>reclusive</a:t>
            </a:r>
            <a:r>
              <a:rPr lang="en-GB" altLang="zh-CN" sz="3200" dirty="0">
                <a:ea typeface="宋体" charset="-122"/>
              </a:rPr>
              <a:t>, or </a:t>
            </a:r>
            <a:r>
              <a:rPr lang="en-GB" altLang="zh-CN" sz="3200" u="sng" dirty="0">
                <a:ea typeface="宋体" charset="-122"/>
              </a:rPr>
              <a:t>silent</a:t>
            </a:r>
            <a:r>
              <a:rPr lang="en-GB" altLang="zh-CN" sz="3200" dirty="0">
                <a:ea typeface="宋体" charset="-122"/>
              </a:rPr>
              <a:t> (Prov. 31:26; Acts 18:26; Jud. 13:12-23 )</a:t>
            </a:r>
          </a:p>
          <a:p>
            <a:pPr marL="1257300" lvl="2" indent="-457200">
              <a:lnSpc>
                <a:spcPct val="80000"/>
              </a:lnSpc>
              <a:buFont typeface="+mj-lt"/>
              <a:buAutoNum type="alphaLcPeriod"/>
            </a:pPr>
            <a:r>
              <a:rPr lang="en-GB" altLang="zh-CN" sz="3200" dirty="0">
                <a:ea typeface="宋体" charset="-122"/>
              </a:rPr>
              <a:t>Does not mean that she is </a:t>
            </a:r>
            <a:r>
              <a:rPr lang="en-GB" altLang="zh-CN" sz="3200" u="sng" dirty="0">
                <a:ea typeface="宋体" charset="-122"/>
              </a:rPr>
              <a:t>inferior to</a:t>
            </a:r>
            <a:r>
              <a:rPr lang="en-GB" altLang="zh-CN" sz="3200" dirty="0">
                <a:ea typeface="宋体" charset="-122"/>
              </a:rPr>
              <a:t>, or holds an inferior </a:t>
            </a:r>
            <a:r>
              <a:rPr lang="en-GB" altLang="zh-CN" sz="3200" u="sng" dirty="0">
                <a:ea typeface="宋体" charset="-122"/>
              </a:rPr>
              <a:t>position</a:t>
            </a:r>
            <a:r>
              <a:rPr lang="en-GB" altLang="zh-CN" sz="3200" dirty="0">
                <a:ea typeface="宋体" charset="-122"/>
              </a:rPr>
              <a:t> to, the man </a:t>
            </a:r>
            <a:r>
              <a:rPr lang="en-GB" altLang="zh-CN" sz="3200" dirty="0" err="1">
                <a:ea typeface="宋体" charset="-122"/>
              </a:rPr>
              <a:t>Lk</a:t>
            </a:r>
            <a:r>
              <a:rPr lang="en-GB" altLang="zh-CN" sz="3200" dirty="0">
                <a:ea typeface="宋体" charset="-122"/>
              </a:rPr>
              <a:t>. 2:51; I Cor. 11:3; Jn. 5:30; I Cor. 12</a:t>
            </a:r>
            <a:endParaRPr lang="en-US" altLang="zh-TW" sz="3200" dirty="0">
              <a:ea typeface="新細明體" charset="-12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EE5A6-9348-3B44-B90C-5976B869056F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166587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b="1">
                <a:ea typeface="宋体" charset="-122"/>
              </a:rPr>
              <a:t>What is Biblical Submission?</a:t>
            </a:r>
            <a:endParaRPr lang="en-US" altLang="zh-TW" b="1">
              <a:ea typeface="新細明體" charset="-12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en-GB" altLang="zh-CN" dirty="0">
                <a:ea typeface="宋体" charset="-122"/>
              </a:rPr>
              <a:t>Positively:</a:t>
            </a:r>
          </a:p>
          <a:p>
            <a:pPr marL="857250" lvl="1" indent="-457200">
              <a:lnSpc>
                <a:spcPct val="100000"/>
              </a:lnSpc>
              <a:buFont typeface="+mj-lt"/>
              <a:buAutoNum type="alphaLcPeriod"/>
            </a:pPr>
            <a:r>
              <a:rPr lang="en-GB" altLang="zh-CN" sz="3200" dirty="0">
                <a:ea typeface="宋体" charset="-122"/>
              </a:rPr>
              <a:t>Is the wife's </a:t>
            </a:r>
            <a:r>
              <a:rPr lang="en-GB" altLang="zh-CN" sz="3200" u="sng" dirty="0">
                <a:ea typeface="宋体" charset="-122"/>
              </a:rPr>
              <a:t>responsibility</a:t>
            </a:r>
            <a:r>
              <a:rPr lang="en-GB" altLang="zh-CN" sz="3200" dirty="0">
                <a:ea typeface="宋体" charset="-122"/>
              </a:rPr>
              <a:t>: (Eph. 5:22; I Pet. 3:1; Tit. 2:5)</a:t>
            </a:r>
          </a:p>
          <a:p>
            <a:pPr marL="1371600" lvl="2" indent="-514350">
              <a:lnSpc>
                <a:spcPct val="100000"/>
              </a:lnSpc>
            </a:pPr>
            <a:r>
              <a:rPr lang="en-GB" altLang="zh-CN" dirty="0">
                <a:ea typeface="宋体" charset="-122"/>
              </a:rPr>
              <a:t>Wives, 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submit yourselves</a:t>
            </a:r>
            <a:r>
              <a:rPr lang="en-GB" altLang="zh-CN" dirty="0">
                <a:ea typeface="宋体" charset="-122"/>
              </a:rPr>
              <a:t> unto your own husbands…</a:t>
            </a:r>
          </a:p>
          <a:p>
            <a:pPr marL="857250" lvl="1" indent="-457200">
              <a:lnSpc>
                <a:spcPct val="100000"/>
              </a:lnSpc>
              <a:buFont typeface="+mj-lt"/>
              <a:buAutoNum type="alphaLcPeriod"/>
            </a:pPr>
            <a:r>
              <a:rPr lang="en-GB" altLang="zh-CN" sz="3200" dirty="0">
                <a:ea typeface="宋体" charset="-122"/>
              </a:rPr>
              <a:t>Is </a:t>
            </a:r>
            <a:r>
              <a:rPr lang="en-GB" altLang="zh-CN" sz="3200" u="sng" dirty="0">
                <a:ea typeface="宋体" charset="-122"/>
              </a:rPr>
              <a:t>compulsory:</a:t>
            </a:r>
            <a:r>
              <a:rPr lang="en-GB" altLang="zh-CN" sz="3200" dirty="0">
                <a:ea typeface="宋体" charset="-122"/>
              </a:rPr>
              <a:t>  (I Pet. 3:1; </a:t>
            </a:r>
            <a:r>
              <a:rPr lang="en-GB" altLang="zh-CN" sz="3200" dirty="0" err="1">
                <a:ea typeface="宋体" charset="-122"/>
              </a:rPr>
              <a:t>Lk</a:t>
            </a:r>
            <a:r>
              <a:rPr lang="en-GB" altLang="zh-CN" sz="3200" dirty="0">
                <a:ea typeface="宋体" charset="-122"/>
              </a:rPr>
              <a:t>. 2:51; Eph. 5:22,24; Col. 3:18)</a:t>
            </a:r>
          </a:p>
          <a:p>
            <a:pPr marL="1314450" lvl="2" indent="-457200">
              <a:lnSpc>
                <a:spcPct val="100000"/>
              </a:lnSpc>
            </a:pPr>
            <a:r>
              <a:rPr lang="en-SG" dirty="0"/>
              <a:t>Wives, </a:t>
            </a:r>
            <a:r>
              <a:rPr lang="en-SG" dirty="0">
                <a:highlight>
                  <a:srgbClr val="FFFF00"/>
                </a:highlight>
              </a:rPr>
              <a:t>submit</a:t>
            </a:r>
            <a:r>
              <a:rPr lang="en-SG" dirty="0"/>
              <a:t> yourselves unto your own husbands…</a:t>
            </a:r>
            <a:endParaRPr lang="en-GB" altLang="zh-CN" dirty="0">
              <a:ea typeface="宋体" charset="-122"/>
            </a:endParaRPr>
          </a:p>
          <a:p>
            <a:pPr marL="857250" lvl="1" indent="-457200">
              <a:lnSpc>
                <a:spcPct val="100000"/>
              </a:lnSpc>
              <a:buFont typeface="+mj-lt"/>
              <a:buAutoNum type="alphaLcPeriod"/>
            </a:pPr>
            <a:r>
              <a:rPr lang="en-GB" altLang="zh-CN" sz="3200" dirty="0">
                <a:ea typeface="宋体" charset="-122"/>
              </a:rPr>
              <a:t>is a </a:t>
            </a:r>
            <a:r>
              <a:rPr lang="en-GB" altLang="zh-CN" sz="3200" u="sng" dirty="0">
                <a:ea typeface="宋体" charset="-122"/>
              </a:rPr>
              <a:t>spiritual</a:t>
            </a:r>
            <a:r>
              <a:rPr lang="en-GB" altLang="zh-CN" sz="3200" dirty="0">
                <a:ea typeface="宋体" charset="-122"/>
              </a:rPr>
              <a:t> matter: (Eph. 5:22; I Cor. 11:3; Jn. 14:15)</a:t>
            </a:r>
          </a:p>
          <a:p>
            <a:pPr marL="1314450" lvl="2" indent="-457200">
              <a:lnSpc>
                <a:spcPct val="100000"/>
              </a:lnSpc>
            </a:pPr>
            <a:r>
              <a:rPr lang="en-SG" dirty="0"/>
              <a:t>But I would have you know, that the </a:t>
            </a:r>
            <a:r>
              <a:rPr lang="en-SG" dirty="0">
                <a:highlight>
                  <a:srgbClr val="FFFF00"/>
                </a:highlight>
              </a:rPr>
              <a:t>head</a:t>
            </a:r>
            <a:r>
              <a:rPr lang="en-SG" dirty="0"/>
              <a:t> of every man is </a:t>
            </a:r>
            <a:r>
              <a:rPr lang="en-SG" dirty="0">
                <a:highlight>
                  <a:srgbClr val="FFFF00"/>
                </a:highlight>
              </a:rPr>
              <a:t>Christ</a:t>
            </a:r>
            <a:r>
              <a:rPr lang="en-SG" dirty="0"/>
              <a:t>; and the </a:t>
            </a:r>
            <a:r>
              <a:rPr lang="en-SG" dirty="0">
                <a:highlight>
                  <a:srgbClr val="FFFF00"/>
                </a:highlight>
              </a:rPr>
              <a:t>head</a:t>
            </a:r>
            <a:r>
              <a:rPr lang="en-SG" dirty="0"/>
              <a:t> of the woman </a:t>
            </a:r>
            <a:r>
              <a:rPr lang="en-SG" i="1" dirty="0"/>
              <a:t>is</a:t>
            </a:r>
            <a:r>
              <a:rPr lang="en-SG" dirty="0"/>
              <a:t> the </a:t>
            </a:r>
            <a:r>
              <a:rPr lang="en-SG" dirty="0">
                <a:highlight>
                  <a:srgbClr val="FFFF00"/>
                </a:highlight>
              </a:rPr>
              <a:t>man</a:t>
            </a:r>
            <a:r>
              <a:rPr lang="en-SG" dirty="0"/>
              <a:t>; </a:t>
            </a:r>
            <a:br>
              <a:rPr lang="en-SG" dirty="0"/>
            </a:br>
            <a:r>
              <a:rPr lang="en-SG" dirty="0"/>
              <a:t>and the </a:t>
            </a:r>
            <a:r>
              <a:rPr lang="en-SG" dirty="0">
                <a:highlight>
                  <a:srgbClr val="FFFF00"/>
                </a:highlight>
              </a:rPr>
              <a:t>head</a:t>
            </a:r>
            <a:r>
              <a:rPr lang="en-SG" dirty="0"/>
              <a:t> of Christ </a:t>
            </a:r>
            <a:r>
              <a:rPr lang="en-SG" i="1" dirty="0"/>
              <a:t>is</a:t>
            </a:r>
            <a:r>
              <a:rPr lang="en-SG" dirty="0"/>
              <a:t> </a:t>
            </a:r>
            <a:r>
              <a:rPr lang="en-SG" dirty="0">
                <a:highlight>
                  <a:srgbClr val="FFFF00"/>
                </a:highlight>
              </a:rPr>
              <a:t>God</a:t>
            </a:r>
            <a:r>
              <a:rPr lang="en-SG" dirty="0"/>
              <a:t>.</a:t>
            </a:r>
            <a:endParaRPr lang="en-GB" altLang="zh-CN" dirty="0">
              <a:ea typeface="宋体" charset="-122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55246-E4A7-3A4C-88C6-C594BC6D8C4C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249024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b="1">
                <a:ea typeface="宋体" charset="-122"/>
              </a:rPr>
              <a:t>What is Biblical Submission?</a:t>
            </a:r>
            <a:endParaRPr lang="en-US" altLang="zh-TW" b="1">
              <a:ea typeface="新細明體" charset="-12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en-GB" altLang="zh-CN" dirty="0">
                <a:ea typeface="宋体" charset="-122"/>
              </a:rPr>
              <a:t>Positively:</a:t>
            </a:r>
          </a:p>
          <a:p>
            <a:pPr marL="914400" lvl="1" indent="-514350">
              <a:lnSpc>
                <a:spcPct val="100000"/>
              </a:lnSpc>
              <a:buFont typeface="+mj-lt"/>
              <a:buAutoNum type="alphaLcPeriod" startAt="4"/>
            </a:pPr>
            <a:r>
              <a:rPr lang="en-GB" altLang="zh-CN" sz="3200" dirty="0">
                <a:ea typeface="宋体" charset="-122"/>
              </a:rPr>
              <a:t>Involves </a:t>
            </a:r>
            <a:r>
              <a:rPr lang="en-GB" altLang="zh-CN" sz="3200" u="sng" dirty="0">
                <a:ea typeface="宋体" charset="-122"/>
              </a:rPr>
              <a:t>attitudes</a:t>
            </a:r>
            <a:r>
              <a:rPr lang="en-GB" altLang="zh-CN" sz="3200" dirty="0">
                <a:ea typeface="宋体" charset="-122"/>
              </a:rPr>
              <a:t> as well as </a:t>
            </a:r>
            <a:r>
              <a:rPr lang="en-GB" altLang="zh-CN" sz="3200" u="sng" dirty="0">
                <a:ea typeface="宋体" charset="-122"/>
              </a:rPr>
              <a:t>actions:</a:t>
            </a:r>
            <a:endParaRPr lang="en-GB" altLang="zh-CN" sz="3200" dirty="0">
              <a:ea typeface="宋体" charset="-122"/>
            </a:endParaRPr>
          </a:p>
          <a:p>
            <a:pPr marL="1371600" lvl="2" indent="-514350">
              <a:lnSpc>
                <a:spcPct val="100000"/>
              </a:lnSpc>
            </a:pPr>
            <a:r>
              <a:rPr lang="en-GB" altLang="zh-CN" dirty="0">
                <a:ea typeface="宋体" charset="-122"/>
              </a:rPr>
              <a:t>If ye 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love</a:t>
            </a:r>
            <a:r>
              <a:rPr lang="en-GB" altLang="zh-CN" dirty="0">
                <a:ea typeface="宋体" charset="-122"/>
              </a:rPr>
              <a:t> me, 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keep</a:t>
            </a:r>
            <a:r>
              <a:rPr lang="en-GB" altLang="zh-CN" dirty="0">
                <a:ea typeface="宋体" charset="-122"/>
              </a:rPr>
              <a:t> my commandments (Jn. 14:15).</a:t>
            </a:r>
          </a:p>
          <a:p>
            <a:pPr marL="857250" lvl="1" indent="-457200">
              <a:lnSpc>
                <a:spcPct val="100000"/>
              </a:lnSpc>
              <a:buFont typeface="+mj-lt"/>
              <a:buAutoNum type="alphaLcPeriod" startAt="4"/>
            </a:pPr>
            <a:r>
              <a:rPr lang="en-GB" altLang="zh-CN" sz="3200" dirty="0">
                <a:ea typeface="宋体" charset="-122"/>
              </a:rPr>
              <a:t>Extends to </a:t>
            </a:r>
            <a:r>
              <a:rPr lang="en-GB" altLang="zh-CN" sz="3200" u="sng" dirty="0">
                <a:ea typeface="宋体" charset="-122"/>
              </a:rPr>
              <a:t>all</a:t>
            </a:r>
            <a:r>
              <a:rPr lang="en-GB" altLang="zh-CN" sz="3200" dirty="0">
                <a:ea typeface="宋体" charset="-122"/>
              </a:rPr>
              <a:t> areas of life, except for the higher authority of God:  (Eph. 5:24; 1:22; I Pet. 3:1; Col. 3:18 cf. Acts 5:28, 20)</a:t>
            </a:r>
          </a:p>
          <a:p>
            <a:pPr marL="1314450" lvl="2" indent="-457200">
              <a:lnSpc>
                <a:spcPct val="100000"/>
              </a:lnSpc>
            </a:pPr>
            <a:r>
              <a:rPr lang="en-GB" altLang="zh-CN" dirty="0">
                <a:ea typeface="宋体" charset="-122"/>
              </a:rPr>
              <a:t>Therefore as the church is subject unto Christ, </a:t>
            </a:r>
            <a:br>
              <a:rPr lang="en-GB" altLang="zh-CN" dirty="0">
                <a:ea typeface="宋体" charset="-122"/>
              </a:rPr>
            </a:br>
            <a:r>
              <a:rPr lang="en-GB" altLang="zh-CN" dirty="0">
                <a:ea typeface="宋体" charset="-122"/>
              </a:rPr>
              <a:t>so let the wives be to their own husbands 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in every thing</a:t>
            </a:r>
            <a:r>
              <a:rPr lang="en-GB" altLang="zh-CN" dirty="0">
                <a:ea typeface="宋体" charset="-122"/>
              </a:rPr>
              <a:t>.</a:t>
            </a:r>
          </a:p>
          <a:p>
            <a:pPr marL="857250" lvl="1" indent="-457200">
              <a:lnSpc>
                <a:spcPct val="100000"/>
              </a:lnSpc>
              <a:buFont typeface="+mj-lt"/>
              <a:buAutoNum type="alphaLcPeriod" startAt="4"/>
            </a:pPr>
            <a:r>
              <a:rPr lang="en-US" altLang="zh-TW" u="sng" dirty="0">
                <a:ea typeface="新細明體" charset="-120"/>
              </a:rPr>
              <a:t>Submission</a:t>
            </a:r>
            <a:r>
              <a:rPr lang="en-US" altLang="zh-TW" dirty="0">
                <a:ea typeface="新細明體" charset="-120"/>
              </a:rPr>
              <a:t> begins at the point of </a:t>
            </a:r>
            <a:r>
              <a:rPr lang="en-US" altLang="zh-TW" u="sng" dirty="0">
                <a:ea typeface="新細明體" charset="-120"/>
              </a:rPr>
              <a:t>disagreement</a:t>
            </a:r>
            <a:r>
              <a:rPr lang="en-US" altLang="zh-TW" dirty="0">
                <a:ea typeface="新細明體" charset="-120"/>
              </a:rPr>
              <a:t>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CBC2D-2E63-8B46-831C-22EF04002D70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357990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b="1" dirty="0">
                <a:ea typeface="宋体" charset="-122"/>
              </a:rPr>
              <a:t>2) </a:t>
            </a:r>
            <a:r>
              <a:rPr lang="en-GB" altLang="zh-CN" b="1" u="sng" dirty="0">
                <a:ea typeface="宋体" charset="-122"/>
              </a:rPr>
              <a:t>Respect</a:t>
            </a:r>
            <a:r>
              <a:rPr lang="en-GB" altLang="zh-CN" b="1" dirty="0">
                <a:ea typeface="宋体" charset="-122"/>
              </a:rPr>
              <a:t> </a:t>
            </a:r>
            <a:r>
              <a:rPr lang="en-GB" altLang="zh-CN" dirty="0">
                <a:ea typeface="宋体" charset="-122"/>
              </a:rPr>
              <a:t>(Eph. 5:33)</a:t>
            </a:r>
            <a:endParaRPr lang="en-US" altLang="zh-TW" b="1" dirty="0">
              <a:ea typeface="新細明體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zh-CN" baseline="30000" dirty="0">
                <a:ea typeface="宋体" charset="-122"/>
              </a:rPr>
              <a:t>Eph. 5:33</a:t>
            </a:r>
            <a:r>
              <a:rPr lang="en-GB" altLang="zh-CN" dirty="0">
                <a:ea typeface="宋体" charset="-122"/>
              </a:rPr>
              <a:t>…</a:t>
            </a:r>
            <a:r>
              <a:rPr lang="en-SG" dirty="0"/>
              <a:t> the wife see that she </a:t>
            </a:r>
            <a:r>
              <a:rPr lang="en-SG" dirty="0">
                <a:highlight>
                  <a:srgbClr val="FFFF00"/>
                </a:highlight>
              </a:rPr>
              <a:t>reverence</a:t>
            </a:r>
            <a:r>
              <a:rPr lang="en-SG" dirty="0"/>
              <a:t> her husband 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altLang="zh-CN" dirty="0">
                <a:ea typeface="宋体" charset="-122"/>
              </a:rPr>
              <a:t>T</a:t>
            </a:r>
            <a:r>
              <a:rPr lang="en-US" altLang="zh-TW" dirty="0">
                <a:ea typeface="新細明體" charset="-120"/>
              </a:rPr>
              <a:t>o regard with awe, great respect or devotion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altLang="zh-TW" dirty="0">
                <a:ea typeface="新細明體" charset="-120"/>
              </a:rPr>
              <a:t>To treasure with profound respect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altLang="zh-TW" dirty="0">
                <a:ea typeface="新細明體" charset="-120"/>
              </a:rPr>
              <a:t>To adore; to love with rapturous and complete devotion</a:t>
            </a:r>
            <a:endParaRPr lang="en-GB" altLang="zh-CN" i="1" dirty="0">
              <a:ea typeface="宋体" charset="-122"/>
            </a:endParaRP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/>
              <a:t>	= Respect is both a </a:t>
            </a:r>
            <a:r>
              <a:rPr lang="en-GB" u="sng" dirty="0"/>
              <a:t>verb</a:t>
            </a:r>
            <a:r>
              <a:rPr lang="en-GB" dirty="0"/>
              <a:t> (</a:t>
            </a:r>
            <a:r>
              <a:rPr lang="en-GB" u="sng" dirty="0"/>
              <a:t>action</a:t>
            </a:r>
            <a:r>
              <a:rPr lang="en-GB" dirty="0"/>
              <a:t>) and a </a:t>
            </a:r>
            <a:r>
              <a:rPr lang="en-GB" u="sng" dirty="0"/>
              <a:t>noun</a:t>
            </a:r>
            <a:r>
              <a:rPr lang="en-GB" dirty="0"/>
              <a:t> (</a:t>
            </a:r>
            <a:r>
              <a:rPr lang="en-GB" u="sng" dirty="0"/>
              <a:t>attitude</a:t>
            </a:r>
            <a:r>
              <a:rPr lang="en-GB" dirty="0"/>
              <a:t>): so begin today to respect your husband in </a:t>
            </a:r>
            <a:r>
              <a:rPr lang="en-GB" u="sng" dirty="0"/>
              <a:t>thought</a:t>
            </a:r>
            <a:r>
              <a:rPr lang="en-GB" dirty="0"/>
              <a:t>, </a:t>
            </a:r>
            <a:r>
              <a:rPr lang="en-GB" u="sng" dirty="0"/>
              <a:t>word</a:t>
            </a:r>
            <a:r>
              <a:rPr lang="en-GB" dirty="0"/>
              <a:t>, and </a:t>
            </a:r>
            <a:r>
              <a:rPr lang="en-GB" u="sng" dirty="0"/>
              <a:t>deed</a:t>
            </a:r>
            <a:r>
              <a:rPr lang="en-GB" dirty="0"/>
              <a:t>.</a:t>
            </a:r>
            <a:endParaRPr lang="en-SG" u="sng" dirty="0"/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zh-CN" i="1" dirty="0">
                <a:ea typeface="宋体" charset="-122"/>
              </a:rPr>
              <a:t>	</a:t>
            </a:r>
            <a:r>
              <a:rPr lang="en-GB" altLang="zh-CN" dirty="0">
                <a:ea typeface="宋体" charset="-122"/>
              </a:rPr>
              <a:t>= </a:t>
            </a:r>
            <a:r>
              <a:rPr lang="en-SG" dirty="0"/>
              <a:t>Modern society seems to delight in the idea of wives who are disrespectful or unreasonable towards their husbands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1EAB3-C170-BE45-B450-E0186816AF1F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31679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ea typeface="宋体" charset="-122"/>
              </a:rPr>
              <a:t>2) Respect</a:t>
            </a:r>
            <a:endParaRPr lang="en-US" altLang="zh-TW" b="1" dirty="0">
              <a:ea typeface="新細明體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en-SG" altLang="zh-CN" u="sng" dirty="0">
                <a:ea typeface="宋体" charset="-122"/>
              </a:rPr>
              <a:t>How to Respect:</a:t>
            </a:r>
            <a:endParaRPr lang="en-SG" altLang="zh-CN" dirty="0">
              <a:ea typeface="宋体" charset="-122"/>
            </a:endParaRP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/>
              <a:t>Respect him Verbally, Intellectually, and Physically.</a:t>
            </a:r>
            <a:endParaRPr lang="en-SG" dirty="0"/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AutoNum type="arabicParenBoth"/>
            </a:pPr>
            <a:r>
              <a:rPr lang="en-GB" dirty="0"/>
              <a:t>Verbally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u="sng" dirty="0"/>
              <a:t>Cut back</a:t>
            </a:r>
            <a:r>
              <a:rPr lang="en-GB" dirty="0"/>
              <a:t> on </a:t>
            </a:r>
            <a:r>
              <a:rPr lang="en-GB" u="sng" dirty="0"/>
              <a:t>complaints</a:t>
            </a:r>
            <a:r>
              <a:rPr lang="en-GB" dirty="0"/>
              <a:t> and increase </a:t>
            </a:r>
            <a:r>
              <a:rPr lang="en-GB" u="sng" dirty="0"/>
              <a:t>compliments</a:t>
            </a:r>
            <a:endParaRPr lang="en-GB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u="sng" dirty="0"/>
              <a:t>Choose</a:t>
            </a:r>
            <a:r>
              <a:rPr lang="en-GB" dirty="0"/>
              <a:t> to </a:t>
            </a:r>
            <a:r>
              <a:rPr lang="en-GB" u="sng" dirty="0"/>
              <a:t>overlook</a:t>
            </a:r>
            <a:r>
              <a:rPr lang="en-GB" dirty="0"/>
              <a:t> his faults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u="sng" dirty="0"/>
              <a:t>Control</a:t>
            </a:r>
            <a:r>
              <a:rPr lang="en-GB" dirty="0"/>
              <a:t> what you </a:t>
            </a:r>
            <a:r>
              <a:rPr lang="en-GB" u="sng" dirty="0"/>
              <a:t>say</a:t>
            </a:r>
            <a:r>
              <a:rPr lang="en-GB" dirty="0"/>
              <a:t> to </a:t>
            </a:r>
            <a:r>
              <a:rPr lang="en-GB" u="sng" dirty="0"/>
              <a:t>yourself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u="sng" dirty="0"/>
              <a:t>Control</a:t>
            </a:r>
            <a:r>
              <a:rPr lang="en-GB" dirty="0"/>
              <a:t> what you </a:t>
            </a:r>
            <a:r>
              <a:rPr lang="en-GB" u="sng" dirty="0"/>
              <a:t>say</a:t>
            </a:r>
            <a:r>
              <a:rPr lang="en-GB" dirty="0"/>
              <a:t> to </a:t>
            </a:r>
            <a:r>
              <a:rPr lang="en-GB" u="sng" dirty="0"/>
              <a:t>him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u="sng" dirty="0"/>
              <a:t>Cover</a:t>
            </a:r>
            <a:r>
              <a:rPr lang="en-GB" dirty="0"/>
              <a:t> his flaws from others rather than announce (expose)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B1B85-8E1D-7244-84A6-C81C57C02284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309893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n-GB" altLang="zh-CN" sz="3200" dirty="0">
                <a:latin typeface="Abadi MT Condensed Light" panose="020B0306030101010103" pitchFamily="34" charset="77"/>
                <a:ea typeface="SimSun" pitchFamily="2" charset="-122"/>
              </a:rPr>
              <a:t>Marriage: </a:t>
            </a:r>
            <a:r>
              <a:rPr lang="en-GB" altLang="zh-CN" sz="3200" u="sng" dirty="0">
                <a:latin typeface="Abadi MT Condensed Light" panose="020B0306030101010103" pitchFamily="34" charset="77"/>
                <a:ea typeface="SimSun" pitchFamily="2" charset="-122"/>
              </a:rPr>
              <a:t>hardest</a:t>
            </a:r>
            <a:r>
              <a:rPr lang="en-GB" altLang="zh-CN" sz="3200" dirty="0">
                <a:latin typeface="Abadi MT Condensed Light" panose="020B0306030101010103" pitchFamily="34" charset="77"/>
                <a:ea typeface="SimSun" pitchFamily="2" charset="-122"/>
              </a:rPr>
              <a:t> but most </a:t>
            </a:r>
            <a:r>
              <a:rPr lang="en-GB" altLang="zh-CN" sz="3200" u="sng" dirty="0">
                <a:latin typeface="Abadi MT Condensed Light" panose="020B0306030101010103" pitchFamily="34" charset="77"/>
                <a:ea typeface="SimSun" pitchFamily="2" charset="-122"/>
              </a:rPr>
              <a:t>satisfying</a:t>
            </a:r>
            <a:r>
              <a:rPr lang="en-GB" altLang="zh-CN" sz="3200" dirty="0">
                <a:latin typeface="Abadi MT Condensed Light" panose="020B0306030101010103" pitchFamily="34" charset="77"/>
                <a:ea typeface="SimSun" pitchFamily="2" charset="-122"/>
              </a:rPr>
              <a:t> relationship</a:t>
            </a:r>
            <a:r>
              <a:rPr lang="en-US" altLang="zh-CN" sz="3200" dirty="0">
                <a:latin typeface="Abadi MT Condensed Light" panose="020B0306030101010103" pitchFamily="34" charset="77"/>
                <a:ea typeface="SimSun" pitchFamily="2" charset="-122"/>
              </a:rPr>
              <a:t> 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n-GB" altLang="zh-CN" sz="3200" dirty="0">
                <a:latin typeface="Abadi MT Condensed Light" panose="020B0306030101010103" pitchFamily="34" charset="77"/>
                <a:ea typeface="SimSun" pitchFamily="2" charset="-122"/>
              </a:rPr>
              <a:t>1 in 20 - </a:t>
            </a:r>
            <a:r>
              <a:rPr lang="en-GB" altLang="zh-CN" sz="3200" u="sng" dirty="0">
                <a:latin typeface="Abadi MT Condensed Light" panose="020B0306030101010103" pitchFamily="34" charset="77"/>
                <a:ea typeface="SimSun" pitchFamily="2" charset="-122"/>
              </a:rPr>
              <a:t>happy</a:t>
            </a:r>
            <a:r>
              <a:rPr lang="en-GB" altLang="zh-CN" sz="3200" dirty="0">
                <a:latin typeface="Abadi MT Condensed Light" panose="020B0306030101010103" pitchFamily="34" charset="77"/>
                <a:ea typeface="SimSun" pitchFamily="2" charset="-122"/>
              </a:rPr>
              <a:t> marriages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n-GB" altLang="zh-CN" sz="3200" dirty="0">
                <a:latin typeface="Abadi MT Condensed Light" panose="020B0306030101010103" pitchFamily="34" charset="77"/>
                <a:ea typeface="SimSun" pitchFamily="2" charset="-122"/>
              </a:rPr>
              <a:t>Toughest job: to </a:t>
            </a:r>
            <a:r>
              <a:rPr lang="en-GB" altLang="zh-CN" sz="3200" u="sng" dirty="0">
                <a:latin typeface="Abadi MT Condensed Light" panose="020B0306030101010103" pitchFamily="34" charset="77"/>
                <a:ea typeface="SimSun" pitchFamily="2" charset="-122"/>
              </a:rPr>
              <a:t>stay</a:t>
            </a:r>
            <a:r>
              <a:rPr lang="en-GB" altLang="zh-CN" sz="3200" dirty="0">
                <a:latin typeface="Abadi MT Condensed Light" panose="020B0306030101010103" pitchFamily="34" charset="77"/>
                <a:ea typeface="SimSun" pitchFamily="2" charset="-122"/>
              </a:rPr>
              <a:t> happily married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n-GB" altLang="zh-CN" sz="3200" dirty="0">
                <a:latin typeface="Abadi MT Condensed Light" panose="020B0306030101010103" pitchFamily="34" charset="77"/>
                <a:ea typeface="SimSun" pitchFamily="2" charset="-122"/>
              </a:rPr>
              <a:t>Fall has </a:t>
            </a:r>
            <a:r>
              <a:rPr lang="en-GB" altLang="zh-CN" sz="3200" u="sng" dirty="0">
                <a:latin typeface="Abadi MT Condensed Light" panose="020B0306030101010103" pitchFamily="34" charset="77"/>
                <a:ea typeface="SimSun" pitchFamily="2" charset="-122"/>
              </a:rPr>
              <a:t>affected</a:t>
            </a:r>
            <a:r>
              <a:rPr lang="en-GB" altLang="zh-CN" sz="3200" dirty="0">
                <a:latin typeface="Abadi MT Condensed Light" panose="020B0306030101010103" pitchFamily="34" charset="77"/>
                <a:ea typeface="SimSun" pitchFamily="2" charset="-122"/>
              </a:rPr>
              <a:t> our relationships</a:t>
            </a:r>
            <a:endParaRPr lang="en-US" altLang="zh-CN" sz="3200" dirty="0">
              <a:latin typeface="Abadi MT Condensed Light" panose="020B0306030101010103" pitchFamily="34" charset="77"/>
              <a:ea typeface="SimSun" pitchFamily="2" charset="-122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n-GB" altLang="zh-CN" sz="3200" dirty="0">
                <a:latin typeface="Abadi MT Condensed Light" panose="020B0306030101010103" pitchFamily="34" charset="77"/>
                <a:ea typeface="SimSun" pitchFamily="2" charset="-122"/>
              </a:rPr>
              <a:t>Jesus came to </a:t>
            </a:r>
            <a:r>
              <a:rPr lang="en-GB" altLang="zh-CN" sz="3200" u="sng" dirty="0">
                <a:latin typeface="Abadi MT Condensed Light" panose="020B0306030101010103" pitchFamily="34" charset="77"/>
                <a:ea typeface="SimSun" pitchFamily="2" charset="-122"/>
              </a:rPr>
              <a:t>undo</a:t>
            </a:r>
            <a:r>
              <a:rPr lang="en-GB" altLang="zh-CN" sz="3200" dirty="0">
                <a:latin typeface="Abadi MT Condensed Light" panose="020B0306030101010103" pitchFamily="34" charset="77"/>
                <a:ea typeface="SimSun" pitchFamily="2" charset="-122"/>
              </a:rPr>
              <a:t> the effects of the Fall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n-SG" dirty="0"/>
              <a:t>Although males and females are </a:t>
            </a:r>
            <a:r>
              <a:rPr lang="en-SG" u="sng" dirty="0"/>
              <a:t>equal</a:t>
            </a:r>
            <a:r>
              <a:rPr lang="en-SG" dirty="0"/>
              <a:t> in relationship to Christ, </a:t>
            </a:r>
            <a:br>
              <a:rPr lang="en-SG" dirty="0"/>
            </a:br>
            <a:r>
              <a:rPr lang="en-SG" dirty="0"/>
              <a:t>God gives </a:t>
            </a:r>
            <a:r>
              <a:rPr lang="en-SG" u="sng" dirty="0"/>
              <a:t>specific</a:t>
            </a:r>
            <a:r>
              <a:rPr lang="en-SG" dirty="0"/>
              <a:t> </a:t>
            </a:r>
            <a:r>
              <a:rPr lang="en-SG" u="sng" dirty="0"/>
              <a:t>roles</a:t>
            </a:r>
            <a:r>
              <a:rPr lang="en-SG" dirty="0"/>
              <a:t> to each in marriage.</a:t>
            </a:r>
            <a:endParaRPr lang="en-US" sz="3200" dirty="0">
              <a:latin typeface="Abadi MT Condensed Light" panose="020B0306030101010103" pitchFamily="34" charset="77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0F8E0-0E73-974D-BB85-E324C61E7728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367695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ea typeface="宋体" charset="-122"/>
              </a:rPr>
              <a:t>2) Respect</a:t>
            </a:r>
            <a:endParaRPr lang="en-US" altLang="zh-TW" b="1" dirty="0">
              <a:ea typeface="新細明體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en-SG" altLang="zh-CN" u="sng" dirty="0">
                <a:ea typeface="宋体" charset="-122"/>
              </a:rPr>
              <a:t>How to Respect:</a:t>
            </a:r>
            <a:endParaRPr lang="en-SG" altLang="zh-CN" dirty="0">
              <a:ea typeface="宋体" charset="-122"/>
            </a:endParaRP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/>
              <a:t>Respect him Verbally, Intellectually, and Physically.</a:t>
            </a:r>
            <a:endParaRPr lang="en-SG" dirty="0"/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Font typeface="Wingdings" pitchFamily="2" charset="2"/>
              <a:buAutoNum type="arabicParenBoth" startAt="2"/>
            </a:pPr>
            <a:r>
              <a:rPr lang="en-GB" dirty="0"/>
              <a:t>Intellectually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Men like to </a:t>
            </a:r>
            <a:r>
              <a:rPr lang="en-GB" u="sng" dirty="0"/>
              <a:t>solve</a:t>
            </a:r>
            <a:r>
              <a:rPr lang="en-GB" dirty="0"/>
              <a:t> </a:t>
            </a:r>
            <a:r>
              <a:rPr lang="en-GB" u="sng" dirty="0"/>
              <a:t>problems</a:t>
            </a:r>
            <a:r>
              <a:rPr lang="en-GB" dirty="0"/>
              <a:t> and </a:t>
            </a:r>
            <a:r>
              <a:rPr lang="en-GB" u="sng" dirty="0"/>
              <a:t>fix</a:t>
            </a:r>
            <a:r>
              <a:rPr lang="en-GB" dirty="0"/>
              <a:t> </a:t>
            </a:r>
            <a:r>
              <a:rPr lang="en-GB" u="sng" dirty="0"/>
              <a:t>things</a:t>
            </a:r>
            <a:r>
              <a:rPr lang="en-GB" dirty="0"/>
              <a:t>.</a:t>
            </a:r>
            <a:endParaRPr lang="en-SG" dirty="0"/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AutoNum type="arabicParenBoth" startAt="2"/>
            </a:pPr>
            <a:r>
              <a:rPr lang="en-GB" dirty="0"/>
              <a:t>Physically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GB" dirty="0"/>
              <a:t>You can communicate disrespect by rolling your eyes, crossing your arms, or slamming doors</a:t>
            </a:r>
            <a:endParaRPr lang="en-SG" dirty="0"/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AutoNum type="arabicParenBoth" startAt="2"/>
            </a:pPr>
            <a:endParaRPr lang="en-SG" dirty="0"/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endParaRPr lang="en-GB" altLang="zh-CN" dirty="0">
              <a:ea typeface="宋体" charset="-122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94D64-5152-0A4B-8F7B-B5F1B22BBDEA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85837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ea typeface="宋体" charset="-122"/>
              </a:rPr>
              <a:t>3) Love</a:t>
            </a:r>
            <a:endParaRPr lang="en-US" altLang="zh-TW" b="1" dirty="0">
              <a:ea typeface="新細明體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  <a:buAutoNum type="alphaLcPeriod" startAt="3"/>
            </a:pPr>
            <a:r>
              <a:rPr lang="en-GB" altLang="zh-CN" u="sng" dirty="0">
                <a:ea typeface="宋体" charset="-122"/>
              </a:rPr>
              <a:t>Love</a:t>
            </a:r>
            <a:r>
              <a:rPr lang="en-GB" altLang="zh-CN" dirty="0">
                <a:ea typeface="宋体" charset="-122"/>
              </a:rPr>
              <a:t> (Tit. 2:4) </a:t>
            </a:r>
          </a:p>
          <a:p>
            <a:pPr marL="608400" indent="-608400">
              <a:lnSpc>
                <a:spcPct val="100000"/>
              </a:lnSpc>
              <a:spcBef>
                <a:spcPts val="0"/>
              </a:spcBef>
              <a:buNone/>
            </a:pPr>
            <a:r>
              <a:rPr lang="en-SG" dirty="0"/>
              <a:t>	That they may teach the young women … to </a:t>
            </a:r>
            <a:r>
              <a:rPr lang="en-SG" dirty="0">
                <a:highlight>
                  <a:srgbClr val="FFFF00"/>
                </a:highlight>
              </a:rPr>
              <a:t>love</a:t>
            </a:r>
            <a:r>
              <a:rPr lang="en-SG" dirty="0"/>
              <a:t> their husbands …</a:t>
            </a:r>
          </a:p>
          <a:p>
            <a:pPr marL="608400" indent="-608400">
              <a:lnSpc>
                <a:spcPct val="100000"/>
              </a:lnSpc>
              <a:spcBef>
                <a:spcPts val="0"/>
              </a:spcBef>
              <a:buNone/>
            </a:pPr>
            <a:r>
              <a:rPr lang="en-SG" altLang="zh-TW" dirty="0">
                <a:ea typeface="新細明體" charset="-120"/>
              </a:rPr>
              <a:t>	= </a:t>
            </a:r>
            <a:r>
              <a:rPr lang="en-SG" dirty="0" err="1"/>
              <a:t>philos</a:t>
            </a:r>
            <a:r>
              <a:rPr lang="en-SG" dirty="0"/>
              <a:t> + </a:t>
            </a:r>
            <a:r>
              <a:rPr lang="en-SG" dirty="0" err="1"/>
              <a:t>anér</a:t>
            </a:r>
            <a:r>
              <a:rPr lang="en-SG" dirty="0"/>
              <a:t> = </a:t>
            </a:r>
            <a:r>
              <a:rPr lang="en-SG" altLang="zh-TW" dirty="0">
                <a:ea typeface="新細明體" charset="-120"/>
              </a:rPr>
              <a:t>“</a:t>
            </a:r>
            <a:r>
              <a:rPr lang="en-SG" altLang="zh-TW" dirty="0" err="1">
                <a:ea typeface="新細明體" charset="-120"/>
              </a:rPr>
              <a:t>philandros</a:t>
            </a:r>
            <a:r>
              <a:rPr lang="en-SG" altLang="zh-TW" dirty="0">
                <a:ea typeface="新細明體" charset="-120"/>
              </a:rPr>
              <a:t>” literally, “</a:t>
            </a:r>
            <a:r>
              <a:rPr lang="en-SG" altLang="zh-TW" dirty="0">
                <a:highlight>
                  <a:srgbClr val="FFFF00"/>
                </a:highlight>
                <a:ea typeface="新細明體" charset="-120"/>
              </a:rPr>
              <a:t>husband-lover</a:t>
            </a:r>
            <a:r>
              <a:rPr lang="en-SG" altLang="zh-TW" dirty="0">
                <a:ea typeface="新細明體" charset="-120"/>
              </a:rPr>
              <a:t>”</a:t>
            </a:r>
            <a:r>
              <a:rPr lang="en-SG" dirty="0"/>
              <a:t>	</a:t>
            </a:r>
          </a:p>
          <a:p>
            <a:pPr marL="1065600" lvl="1" indent="-608400">
              <a:lnSpc>
                <a:spcPct val="100000"/>
              </a:lnSpc>
              <a:spcBef>
                <a:spcPts val="69"/>
              </a:spcBef>
            </a:pPr>
            <a:r>
              <a:rPr lang="en-SG" dirty="0" err="1"/>
              <a:t>Phileo</a:t>
            </a:r>
            <a:r>
              <a:rPr lang="en-SG" dirty="0"/>
              <a:t> love involves feelings of </a:t>
            </a:r>
            <a:r>
              <a:rPr lang="en-SG" u="sng" dirty="0"/>
              <a:t>warmth</a:t>
            </a:r>
            <a:r>
              <a:rPr lang="en-SG" dirty="0"/>
              <a:t> and </a:t>
            </a:r>
            <a:r>
              <a:rPr lang="en-SG" u="sng" dirty="0"/>
              <a:t>affection</a:t>
            </a:r>
          </a:p>
          <a:p>
            <a:pPr marL="1065600" lvl="1" indent="-608400">
              <a:lnSpc>
                <a:spcPct val="100000"/>
              </a:lnSpc>
              <a:spcBef>
                <a:spcPts val="69"/>
              </a:spcBef>
            </a:pPr>
            <a:r>
              <a:rPr lang="en-SG" dirty="0"/>
              <a:t>This love is companionable and relational. </a:t>
            </a:r>
          </a:p>
          <a:p>
            <a:pPr marL="1065600" lvl="1" indent="-608400">
              <a:lnSpc>
                <a:spcPct val="100000"/>
              </a:lnSpc>
              <a:spcBef>
                <a:spcPts val="69"/>
              </a:spcBef>
            </a:pPr>
            <a:r>
              <a:rPr lang="en-SG" dirty="0"/>
              <a:t>It’s brotherly and friendship love.</a:t>
            </a:r>
          </a:p>
          <a:p>
            <a:pPr marL="1065600" lvl="1" indent="-608400">
              <a:lnSpc>
                <a:spcPct val="100000"/>
              </a:lnSpc>
              <a:spcBef>
                <a:spcPts val="69"/>
              </a:spcBef>
            </a:pPr>
            <a:r>
              <a:rPr lang="en-US" altLang="zh-TW" dirty="0">
                <a:ea typeface="新細明體" charset="-120"/>
              </a:rPr>
              <a:t>The wife’s first priority is her </a:t>
            </a:r>
            <a:r>
              <a:rPr lang="en-US" altLang="zh-TW" u="sng" dirty="0">
                <a:ea typeface="新細明體" charset="-120"/>
              </a:rPr>
              <a:t>husband</a:t>
            </a:r>
            <a:r>
              <a:rPr lang="en-US" altLang="zh-TW" dirty="0">
                <a:ea typeface="新細明體" charset="-120"/>
              </a:rPr>
              <a:t>, and not her </a:t>
            </a:r>
            <a:r>
              <a:rPr lang="en-US" altLang="zh-TW" u="sng" dirty="0">
                <a:ea typeface="新細明體" charset="-120"/>
              </a:rPr>
              <a:t>children</a:t>
            </a:r>
            <a:r>
              <a:rPr lang="en-US" altLang="zh-TW" dirty="0">
                <a:ea typeface="新細明體" charset="-120"/>
              </a:rPr>
              <a:t>.</a:t>
            </a:r>
            <a:br>
              <a:rPr lang="en-SG" dirty="0"/>
            </a:b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F9CA3-0522-4F43-918D-B53EB79F7B2E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402152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altLang="zh-CN" dirty="0">
                <a:ea typeface="宋体" charset="-122"/>
              </a:rPr>
              <a:t>B. </a:t>
            </a:r>
            <a:r>
              <a:rPr lang="en-GB" altLang="zh-CN" u="sng" dirty="0">
                <a:ea typeface="宋体" charset="-122"/>
              </a:rPr>
              <a:t>Home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u="sng" dirty="0">
                <a:ea typeface="宋体" charset="-122"/>
              </a:rPr>
              <a:t>Maker</a:t>
            </a:r>
            <a:r>
              <a:rPr lang="en-GB" altLang="zh-CN" dirty="0">
                <a:ea typeface="宋体" charset="-122"/>
              </a:rPr>
              <a:t> (I Tim. 5:14; Tit. 2:5)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31888"/>
            <a:ext cx="10515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CN" baseline="30000" dirty="0">
                <a:ea typeface="宋体" charset="-122"/>
              </a:rPr>
              <a:t>I Tim. 5:14</a:t>
            </a:r>
            <a:r>
              <a:rPr lang="en-SG" dirty="0"/>
              <a:t>I will therefore that the younger women marry, bear children, </a:t>
            </a:r>
            <a:br>
              <a:rPr lang="en-SG" dirty="0"/>
            </a:br>
            <a:r>
              <a:rPr lang="en-SG" dirty="0">
                <a:highlight>
                  <a:srgbClr val="FFFF00"/>
                </a:highlight>
              </a:rPr>
              <a:t>guide the house</a:t>
            </a:r>
            <a:r>
              <a:rPr lang="en-SG" dirty="0"/>
              <a:t> …</a:t>
            </a:r>
          </a:p>
          <a:p>
            <a:pPr marL="0" indent="0">
              <a:buNone/>
            </a:pPr>
            <a:r>
              <a:rPr lang="en-GB" altLang="zh-CN" baseline="30000" dirty="0">
                <a:ea typeface="宋体" charset="-122"/>
              </a:rPr>
              <a:t>Tit. 2:5</a:t>
            </a:r>
            <a:r>
              <a:rPr lang="en-SG" dirty="0"/>
              <a:t>To be discreet, chaste, </a:t>
            </a:r>
            <a:r>
              <a:rPr lang="en-SG" dirty="0">
                <a:highlight>
                  <a:srgbClr val="FFFF00"/>
                </a:highlight>
              </a:rPr>
              <a:t>keepers at home</a:t>
            </a:r>
            <a:r>
              <a:rPr lang="en-SG" dirty="0"/>
              <a:t> …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zh-CN" u="sng" dirty="0">
                <a:ea typeface="宋体" charset="-122"/>
              </a:rPr>
              <a:t>Greek</a:t>
            </a:r>
            <a:endParaRPr lang="en-GB" altLang="zh-CN" dirty="0">
              <a:ea typeface="宋体" charset="-122"/>
            </a:endParaRPr>
          </a:p>
          <a:p>
            <a:pPr lvl="1"/>
            <a:r>
              <a:rPr lang="en-GB" altLang="zh-CN" i="1" u="sng" dirty="0" err="1">
                <a:ea typeface="宋体" charset="-122"/>
              </a:rPr>
              <a:t>oikourous</a:t>
            </a:r>
            <a:r>
              <a:rPr lang="en-GB" altLang="zh-CN" dirty="0">
                <a:ea typeface="宋体" charset="-122"/>
              </a:rPr>
              <a:t>  = </a:t>
            </a:r>
            <a:r>
              <a:rPr lang="en-GB" altLang="zh-CN" u="sng" dirty="0">
                <a:ea typeface="宋体" charset="-122"/>
              </a:rPr>
              <a:t>keepers</a:t>
            </a:r>
            <a:r>
              <a:rPr lang="en-GB" altLang="zh-CN" dirty="0">
                <a:ea typeface="宋体" charset="-122"/>
              </a:rPr>
              <a:t> at home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altLang="zh-CN" i="1" u="sng" dirty="0" err="1">
                <a:ea typeface="宋体" charset="-122"/>
              </a:rPr>
              <a:t>oikourgous</a:t>
            </a:r>
            <a:r>
              <a:rPr lang="en-GB" altLang="zh-CN" dirty="0">
                <a:ea typeface="宋体" charset="-122"/>
              </a:rPr>
              <a:t> =</a:t>
            </a:r>
            <a:r>
              <a:rPr lang="en-GB" altLang="zh-CN" u="sng" dirty="0">
                <a:ea typeface="宋体" charset="-122"/>
              </a:rPr>
              <a:t> working</a:t>
            </a:r>
            <a:r>
              <a:rPr lang="en-GB" altLang="zh-CN" dirty="0">
                <a:ea typeface="宋体" charset="-122"/>
              </a:rPr>
              <a:t> at home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GB" altLang="zh-CN" u="sng" dirty="0">
                <a:ea typeface="宋体" charset="-122"/>
              </a:rPr>
              <a:t>Primary</a:t>
            </a:r>
            <a:r>
              <a:rPr lang="en-GB" altLang="zh-CN" dirty="0">
                <a:ea typeface="宋体" charset="-122"/>
              </a:rPr>
              <a:t> responsibility for </a:t>
            </a:r>
            <a:r>
              <a:rPr lang="en-GB" altLang="zh-CN" u="sng" dirty="0">
                <a:ea typeface="宋体" charset="-122"/>
              </a:rPr>
              <a:t>married</a:t>
            </a:r>
            <a:r>
              <a:rPr lang="en-GB" altLang="zh-CN" dirty="0">
                <a:ea typeface="宋体" charset="-122"/>
              </a:rPr>
              <a:t> woman is the </a:t>
            </a:r>
            <a:r>
              <a:rPr lang="en-GB" altLang="zh-CN" u="sng" dirty="0">
                <a:ea typeface="宋体" charset="-122"/>
              </a:rPr>
              <a:t>home</a:t>
            </a:r>
            <a:r>
              <a:rPr lang="en-GB" altLang="zh-CN" dirty="0">
                <a:ea typeface="宋体" charset="-122"/>
              </a:rPr>
              <a:t>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GB" altLang="zh-CN" u="sng" dirty="0">
                <a:ea typeface="宋体" charset="-122"/>
              </a:rPr>
              <a:t>Motivation</a:t>
            </a:r>
            <a:r>
              <a:rPr lang="en-GB" altLang="zh-CN" dirty="0">
                <a:ea typeface="宋体" charset="-122"/>
              </a:rPr>
              <a:t>: the gospel would be maligned, criticized, and discredited by non-Christians.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C5CA7-A488-B144-AD57-53E756D03C2E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Conclusion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TW" altLang="en-US" dirty="0">
              <a:ea typeface="新細明體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dirty="0">
                <a:ea typeface="新細明體" charset="-120"/>
              </a:rPr>
              <a:t>	The wife’s goal: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TW" dirty="0">
              <a:ea typeface="新細明體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dirty="0">
                <a:ea typeface="新細明體" charset="-120"/>
              </a:rPr>
              <a:t>	“She will do him good and not evil all the days of her life” (Prov. 31:1)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28DA2-6D99-484E-90AC-6253F25EA041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1A172-B2FE-5845-A936-E1FA47555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Memory verses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87689-DD56-8445-9305-68FFBEA9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SG" dirty="0"/>
              <a:t> For the Lord, the God of Israel, saith that he </a:t>
            </a:r>
            <a:r>
              <a:rPr lang="en-SG" dirty="0" err="1"/>
              <a:t>hateth</a:t>
            </a:r>
            <a:r>
              <a:rPr lang="en-SG" dirty="0"/>
              <a:t> putting away: </a:t>
            </a:r>
            <a:br>
              <a:rPr lang="en-SG" dirty="0"/>
            </a:br>
            <a:r>
              <a:rPr lang="en-SG" dirty="0"/>
              <a:t>for one </a:t>
            </a:r>
            <a:r>
              <a:rPr lang="en-SG" dirty="0" err="1"/>
              <a:t>covereth</a:t>
            </a:r>
            <a:r>
              <a:rPr lang="en-SG" dirty="0"/>
              <a:t> violence with his garment, saith the Lord of hosts: therefore take heed to your spirit, that ye deal not treacherously. </a:t>
            </a:r>
            <a:br>
              <a:rPr lang="en-SG" dirty="0"/>
            </a:br>
            <a:r>
              <a:rPr lang="en-GB" sz="3200" dirty="0"/>
              <a:t>(Mal. 2:16)</a:t>
            </a:r>
          </a:p>
          <a:p>
            <a:r>
              <a:rPr lang="en-GB" dirty="0"/>
              <a:t>What therefore God hath joined together, let not man put asunder </a:t>
            </a:r>
            <a:br>
              <a:rPr lang="en-GB" dirty="0"/>
            </a:br>
            <a:r>
              <a:rPr lang="en-GB" sz="3200" dirty="0"/>
              <a:t>(Mark 10:9)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861A2C3-3DC4-B14C-BF65-7AF492E06C3D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B40005-D283-6F49-90BB-2B6EF3F8F63E}"/>
              </a:ext>
            </a:extLst>
          </p:cNvPr>
          <p:cNvSpPr txBox="1">
            <a:spLocks/>
          </p:cNvSpPr>
          <p:nvPr/>
        </p:nvSpPr>
        <p:spPr>
          <a:xfrm>
            <a:off x="7308540" y="63186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342050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1A172-B2FE-5845-A936-E1FA47555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Assignments due July 22</a:t>
            </a:r>
            <a:r>
              <a:rPr lang="en-GB" baseline="30000" dirty="0">
                <a:solidFill>
                  <a:srgbClr val="C00000"/>
                </a:solidFill>
              </a:rPr>
              <a:t>nd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87689-DD56-8445-9305-68FFBEA9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GB" dirty="0"/>
              <a:t>What was new or caught your attention in today’s lecture? </a:t>
            </a:r>
            <a:br>
              <a:rPr lang="en-GB" dirty="0"/>
            </a:br>
            <a:r>
              <a:rPr lang="en-GB" dirty="0"/>
              <a:t>In what ways were you challenged or encouraged? </a:t>
            </a:r>
            <a:br>
              <a:rPr lang="en-GB" dirty="0"/>
            </a:br>
            <a:r>
              <a:rPr lang="en-GB" dirty="0"/>
              <a:t>Were there any points/thoughts that you did not agree with?</a:t>
            </a:r>
          </a:p>
          <a:p>
            <a:pPr marL="514350" indent="-51435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GB" dirty="0"/>
              <a:t>Men: List five (5) ways you want your wife to show you respect.</a:t>
            </a:r>
            <a:br>
              <a:rPr lang="en-GB" dirty="0"/>
            </a:br>
            <a:r>
              <a:rPr lang="en-GB" dirty="0"/>
              <a:t>Women: List five (5) some ways you can be a help to your husband.</a:t>
            </a:r>
            <a:endParaRPr lang="en-GB" sz="32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4F0888-1695-1B4D-9A7B-2E82605B652B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Rev (Dr) Jonathan Ang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B5D423A-5A47-424B-A16C-BAADFDEA26A2}"/>
              </a:ext>
            </a:extLst>
          </p:cNvPr>
          <p:cNvSpPr txBox="1">
            <a:spLocks/>
          </p:cNvSpPr>
          <p:nvPr/>
        </p:nvSpPr>
        <p:spPr>
          <a:xfrm>
            <a:off x="7308540" y="63186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346429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8436A-D055-7241-B8AD-FDBC174F2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How Does A “Biblical” Wife Function? (Ephesians 5:22-24)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BE917-5B8C-B74D-B7C3-C2BFD68E0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/>
              <a:t>Observations:</a:t>
            </a:r>
          </a:p>
          <a:p>
            <a:pPr marL="5161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Bible gives more information on </a:t>
            </a:r>
            <a:r>
              <a:rPr lang="en-GB" u="sng" dirty="0"/>
              <a:t>husband-and-wife</a:t>
            </a:r>
            <a:r>
              <a:rPr lang="en-GB" dirty="0"/>
              <a:t> relationship rather than </a:t>
            </a:r>
            <a:r>
              <a:rPr lang="en-GB" u="sng" dirty="0"/>
              <a:t>parent-child</a:t>
            </a:r>
            <a:r>
              <a:rPr lang="en-GB" dirty="0"/>
              <a:t> relationship.  </a:t>
            </a:r>
          </a:p>
          <a:p>
            <a:pPr marL="5161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highlight>
                  <a:srgbClr val="FFFF00"/>
                </a:highlight>
              </a:rPr>
              <a:t>Having a good marriage is basic to having good children</a:t>
            </a:r>
            <a:r>
              <a:rPr lang="en-GB" dirty="0"/>
              <a:t>.</a:t>
            </a:r>
          </a:p>
          <a:p>
            <a:pPr marL="459000" indent="-457200"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Women: there are more passages on how to function correctly as a believing </a:t>
            </a:r>
            <a:r>
              <a:rPr lang="en-GB" u="sng" dirty="0"/>
              <a:t>wife</a:t>
            </a:r>
            <a:r>
              <a:rPr lang="en-GB" dirty="0"/>
              <a:t> than as a </a:t>
            </a:r>
            <a:r>
              <a:rPr lang="en-GB" u="sng" dirty="0"/>
              <a:t>mother</a:t>
            </a:r>
            <a:r>
              <a:rPr lang="en-GB" dirty="0"/>
              <a:t>.</a:t>
            </a:r>
            <a:endParaRPr lang="en-SG" dirty="0"/>
          </a:p>
          <a:p>
            <a:pPr marL="459000" indent="-457200"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There is no passage addressed to “</a:t>
            </a:r>
            <a:r>
              <a:rPr lang="en-GB" u="sng" dirty="0"/>
              <a:t>mothers</a:t>
            </a:r>
            <a:r>
              <a:rPr lang="en-GB" dirty="0"/>
              <a:t>;” </a:t>
            </a:r>
            <a:br>
              <a:rPr lang="en-GB" dirty="0"/>
            </a:br>
            <a:r>
              <a:rPr lang="en-GB" dirty="0"/>
              <a:t>only “fathers,” “children” and “parents.”</a:t>
            </a:r>
          </a:p>
          <a:p>
            <a:pPr marL="459000" indent="-457200"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Eph. 5:22-31 = right kind of husband/father.  Why?</a:t>
            </a:r>
            <a:endParaRPr lang="en-SG" dirty="0"/>
          </a:p>
          <a:p>
            <a:pPr marL="459000" indent="-457200"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A large part of a child's training comes by </a:t>
            </a:r>
            <a:r>
              <a:rPr lang="en-GB" u="sng" dirty="0"/>
              <a:t>observing</a:t>
            </a:r>
            <a:r>
              <a:rPr lang="en-GB" dirty="0"/>
              <a:t> or </a:t>
            </a:r>
            <a:r>
              <a:rPr lang="en-GB" u="sng" dirty="0"/>
              <a:t>watching</a:t>
            </a:r>
            <a:r>
              <a:rPr lang="en-GB" dirty="0"/>
              <a:t> a husband-and-wife relationship:</a:t>
            </a: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E8A40-2BF1-2F45-8798-0D0D5DE9A668}"/>
              </a:ext>
            </a:extLst>
          </p:cNvPr>
          <p:cNvSpPr txBox="1">
            <a:spLocks/>
          </p:cNvSpPr>
          <p:nvPr/>
        </p:nvSpPr>
        <p:spPr>
          <a:xfrm>
            <a:off x="7191765" y="6522483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72741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AutoNum type="alphaUcPeriod"/>
            </a:pPr>
            <a:r>
              <a:rPr lang="en-GB" altLang="zh-CN" u="sng" dirty="0">
                <a:ea typeface="宋体" charset="-122"/>
              </a:rPr>
              <a:t>Help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u="sng" dirty="0">
                <a:ea typeface="宋体" charset="-122"/>
              </a:rPr>
              <a:t>Meet</a:t>
            </a:r>
            <a:r>
              <a:rPr lang="en-GB" altLang="zh-CN" dirty="0">
                <a:ea typeface="宋体" charset="-122"/>
              </a:rPr>
              <a:t> (Gen. 2:18)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9A00249-0D5E-9E46-AD9B-1268B3C8D064}"/>
              </a:ext>
            </a:extLst>
          </p:cNvPr>
          <p:cNvSpPr txBox="1">
            <a:spLocks noChangeArrowheads="1"/>
          </p:cNvSpPr>
          <p:nvPr/>
        </p:nvSpPr>
        <p:spPr>
          <a:xfrm>
            <a:off x="910421" y="1045886"/>
            <a:ext cx="10515600" cy="5059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badi MT Condensed Light" panose="020B0306030101010103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CN" dirty="0">
                <a:ea typeface="宋体" charset="-122"/>
              </a:rPr>
              <a:t>And the Lord God said, It is not good that the man should be alone; </a:t>
            </a:r>
            <a:br>
              <a:rPr lang="en-GB" altLang="zh-CN" dirty="0">
                <a:ea typeface="宋体" charset="-122"/>
              </a:rPr>
            </a:br>
            <a:r>
              <a:rPr lang="en-GB" altLang="zh-CN" dirty="0">
                <a:ea typeface="宋体" charset="-122"/>
              </a:rPr>
              <a:t>I will make him an 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help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meet</a:t>
            </a:r>
            <a:r>
              <a:rPr lang="en-GB" altLang="zh-CN" dirty="0">
                <a:ea typeface="宋体" charset="-122"/>
              </a:rPr>
              <a:t> for him. (Gen 2:18)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altLang="zh-CN" dirty="0">
                <a:ea typeface="宋体" charset="-122"/>
              </a:rPr>
              <a:t>What It means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lphaLcPeriod"/>
            </a:pPr>
            <a:r>
              <a:rPr lang="en-GB" altLang="zh-CN" dirty="0">
                <a:ea typeface="宋体" charset="-122"/>
              </a:rPr>
              <a:t>The “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help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meet</a:t>
            </a:r>
            <a:r>
              <a:rPr lang="en-GB" altLang="zh-CN" dirty="0">
                <a:ea typeface="宋体" charset="-122"/>
              </a:rPr>
              <a:t>” is better translated as a </a:t>
            </a:r>
            <a:r>
              <a:rPr lang="en-GB" altLang="zh-CN" u="sng" dirty="0">
                <a:highlight>
                  <a:srgbClr val="FFFF00"/>
                </a:highlight>
                <a:ea typeface="宋体" charset="-122"/>
              </a:rPr>
              <a:t>helper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u="sng" dirty="0">
                <a:highlight>
                  <a:srgbClr val="FFFF00"/>
                </a:highlight>
                <a:ea typeface="宋体" charset="-122"/>
              </a:rPr>
              <a:t>like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u="sng" dirty="0">
                <a:highlight>
                  <a:srgbClr val="FFFF00"/>
                </a:highlight>
                <a:ea typeface="宋体" charset="-122"/>
              </a:rPr>
              <a:t>him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.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lphaLcPeriod"/>
            </a:pPr>
            <a:r>
              <a:rPr lang="en-GB" altLang="zh-CN" dirty="0">
                <a:ea typeface="宋体" charset="-122"/>
              </a:rPr>
              <a:t>As a “</a:t>
            </a:r>
            <a:r>
              <a:rPr lang="en-GB" altLang="zh-CN" u="sng" dirty="0">
                <a:highlight>
                  <a:srgbClr val="FFFF00"/>
                </a:highlight>
                <a:ea typeface="宋体" charset="-122"/>
              </a:rPr>
              <a:t>Helper</a:t>
            </a:r>
            <a:r>
              <a:rPr lang="en-GB" altLang="zh-CN" dirty="0">
                <a:ea typeface="宋体" charset="-122"/>
              </a:rPr>
              <a:t>” = woman is an </a:t>
            </a:r>
            <a:r>
              <a:rPr lang="en-GB" altLang="zh-CN" u="sng" dirty="0">
                <a:ea typeface="宋体" charset="-122"/>
              </a:rPr>
              <a:t>aid</a:t>
            </a:r>
            <a:r>
              <a:rPr lang="en-GB" altLang="zh-CN" dirty="0">
                <a:ea typeface="宋体" charset="-122"/>
              </a:rPr>
              <a:t> and </a:t>
            </a:r>
            <a:r>
              <a:rPr lang="en-GB" altLang="zh-CN" u="sng" dirty="0">
                <a:ea typeface="宋体" charset="-122"/>
              </a:rPr>
              <a:t>companion</a:t>
            </a:r>
            <a:r>
              <a:rPr lang="en-GB" altLang="zh-CN" dirty="0">
                <a:ea typeface="宋体" charset="-122"/>
              </a:rPr>
              <a:t> to the man in the work God has given him to perform.  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lphaLcPeriod"/>
            </a:pPr>
            <a:r>
              <a:rPr lang="en-GB" altLang="zh-CN" dirty="0">
                <a:ea typeface="宋体" charset="-122"/>
              </a:rPr>
              <a:t>As being “</a:t>
            </a:r>
            <a:r>
              <a:rPr lang="en-GB" altLang="zh-CN" u="sng" dirty="0">
                <a:highlight>
                  <a:srgbClr val="FFFF00"/>
                </a:highlight>
                <a:ea typeface="宋体" charset="-122"/>
              </a:rPr>
              <a:t>like</a:t>
            </a:r>
            <a:r>
              <a:rPr lang="en-GB" altLang="zh-CN" u="sng" dirty="0">
                <a:ea typeface="宋体" charset="-122"/>
              </a:rPr>
              <a:t> </a:t>
            </a:r>
            <a:r>
              <a:rPr lang="en-GB" altLang="zh-CN" u="sng" dirty="0">
                <a:highlight>
                  <a:srgbClr val="FFFF00"/>
                </a:highlight>
                <a:ea typeface="宋体" charset="-122"/>
              </a:rPr>
              <a:t>him</a:t>
            </a:r>
            <a:r>
              <a:rPr lang="en-GB" altLang="zh-CN" dirty="0">
                <a:ea typeface="宋体" charset="-122"/>
              </a:rPr>
              <a:t>” = woman is man's </a:t>
            </a:r>
            <a:r>
              <a:rPr lang="en-GB" altLang="zh-CN" u="sng" dirty="0">
                <a:ea typeface="宋体" charset="-122"/>
              </a:rPr>
              <a:t>counterpart</a:t>
            </a:r>
            <a:r>
              <a:rPr lang="en-GB" altLang="zh-CN" dirty="0">
                <a:ea typeface="宋体" charset="-122"/>
              </a:rPr>
              <a:t>, corresponding to him in nature: </a:t>
            </a:r>
            <a:r>
              <a:rPr lang="en-GB" altLang="zh-CN" u="sng" dirty="0">
                <a:ea typeface="宋体" charset="-122"/>
              </a:rPr>
              <a:t>physically,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u="sng" dirty="0">
                <a:ea typeface="宋体" charset="-122"/>
              </a:rPr>
              <a:t>mentally,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u="sng" dirty="0">
                <a:ea typeface="宋体" charset="-122"/>
              </a:rPr>
              <a:t>spiritually,</a:t>
            </a:r>
            <a:r>
              <a:rPr lang="en-GB" altLang="zh-CN" dirty="0">
                <a:ea typeface="宋体" charset="-122"/>
              </a:rPr>
              <a:t> and </a:t>
            </a:r>
            <a:r>
              <a:rPr lang="en-GB" altLang="zh-CN" u="sng" dirty="0">
                <a:ea typeface="宋体" charset="-122"/>
              </a:rPr>
              <a:t>emotionally</a:t>
            </a:r>
            <a:r>
              <a:rPr lang="en-GB" altLang="zh-CN" dirty="0">
                <a:ea typeface="宋体" charset="-122"/>
              </a:rPr>
              <a:t>.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4D4BB-1438-3648-9F7E-0D81E6FCEC8D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8F5-D85C-DD48-A211-ABA94A36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CN" dirty="0">
                <a:ea typeface="宋体" charset="-122"/>
              </a:rPr>
              <a:t>A. </a:t>
            </a:r>
            <a:r>
              <a:rPr lang="en-GB" altLang="zh-CN" u="sng" dirty="0">
                <a:ea typeface="宋体" charset="-122"/>
              </a:rPr>
              <a:t>Help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u="sng" dirty="0">
                <a:ea typeface="宋体" charset="-122"/>
              </a:rPr>
              <a:t>Meet</a:t>
            </a:r>
            <a:r>
              <a:rPr lang="en-GB" altLang="zh-CN" dirty="0">
                <a:ea typeface="宋体" charset="-122"/>
              </a:rPr>
              <a:t> (Gen. 2:18)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6DBC1-B5BA-6E4F-8FD2-8AFE104C0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None/>
              <a:defRPr/>
            </a:pPr>
            <a:r>
              <a:rPr lang="en-US" altLang="zh-TW" dirty="0">
                <a:ea typeface="新細明體" charset="-120"/>
              </a:rPr>
              <a:t>Helper: </a:t>
            </a:r>
          </a:p>
          <a:p>
            <a:pPr marL="533400" indent="-533400">
              <a:buFont typeface="+mj-lt"/>
              <a:buAutoNum type="arabicParenR"/>
              <a:defRPr/>
            </a:pPr>
            <a:r>
              <a:rPr lang="en-US" altLang="zh-TW" dirty="0">
                <a:ea typeface="新細明體" charset="-120"/>
              </a:rPr>
              <a:t>one who gives </a:t>
            </a:r>
            <a:r>
              <a:rPr lang="en-US" altLang="zh-TW" u="sng" dirty="0">
                <a:ea typeface="新細明體" charset="-120"/>
              </a:rPr>
              <a:t>assistance</a:t>
            </a:r>
            <a:r>
              <a:rPr lang="en-US" altLang="zh-TW" dirty="0">
                <a:ea typeface="新細明體" charset="-120"/>
              </a:rPr>
              <a:t> or aid to </a:t>
            </a:r>
          </a:p>
          <a:p>
            <a:pPr marL="533400" indent="-533400">
              <a:buFont typeface="+mj-lt"/>
              <a:buAutoNum type="arabicParenR"/>
              <a:defRPr/>
            </a:pPr>
            <a:r>
              <a:rPr lang="en-US" altLang="zh-TW" dirty="0">
                <a:ea typeface="新細明體" charset="-120"/>
              </a:rPr>
              <a:t>one who gives </a:t>
            </a:r>
            <a:r>
              <a:rPr lang="en-US" altLang="zh-TW" u="sng" dirty="0">
                <a:ea typeface="新細明體" charset="-120"/>
              </a:rPr>
              <a:t>relief</a:t>
            </a:r>
            <a:r>
              <a:rPr lang="en-US" altLang="zh-TW" dirty="0">
                <a:ea typeface="新細明體" charset="-120"/>
              </a:rPr>
              <a:t> to those in difficulty or distress</a:t>
            </a:r>
          </a:p>
          <a:p>
            <a:pPr marL="533400" indent="-533400">
              <a:buFont typeface="+mj-lt"/>
              <a:buAutoNum type="arabicParenR"/>
              <a:defRPr/>
            </a:pPr>
            <a:r>
              <a:rPr lang="en-GB" dirty="0"/>
              <a:t>“</a:t>
            </a:r>
            <a:r>
              <a:rPr lang="en-GB" u="sng" dirty="0"/>
              <a:t>Helper</a:t>
            </a:r>
            <a:r>
              <a:rPr lang="en-GB" dirty="0"/>
              <a:t>” is used to describe the Almighty </a:t>
            </a:r>
            <a:r>
              <a:rPr lang="en-GB" u="sng" dirty="0"/>
              <a:t>God</a:t>
            </a:r>
            <a:r>
              <a:rPr lang="en-GB" dirty="0"/>
              <a:t>:</a:t>
            </a:r>
            <a:endParaRPr lang="en-SG" dirty="0"/>
          </a:p>
          <a:p>
            <a:pPr marL="990600" lvl="1" indent="-533400">
              <a:buFont typeface="+mj-lt"/>
              <a:buAutoNum type="alphaLcParenR"/>
              <a:defRPr/>
            </a:pPr>
            <a:r>
              <a:rPr lang="en-US" altLang="zh-TW" dirty="0">
                <a:ea typeface="新細明體" charset="-120"/>
              </a:rPr>
              <a:t>… he (LORD) is our </a:t>
            </a:r>
            <a:r>
              <a:rPr lang="en-US" altLang="zh-TW" u="sng" dirty="0">
                <a:ea typeface="新細明體" charset="-120"/>
              </a:rPr>
              <a:t>help</a:t>
            </a:r>
            <a:r>
              <a:rPr lang="en-US" altLang="zh-TW" dirty="0">
                <a:ea typeface="新細明體" charset="-120"/>
              </a:rPr>
              <a:t> and our shield. </a:t>
            </a:r>
            <a:r>
              <a:rPr lang="en-GB" dirty="0"/>
              <a:t>(Psa. 33:20)</a:t>
            </a:r>
            <a:endParaRPr lang="en-US" altLang="zh-TW" dirty="0">
              <a:ea typeface="新細明體" charset="-120"/>
            </a:endParaRPr>
          </a:p>
          <a:p>
            <a:pPr marL="990600" lvl="1" indent="-533400">
              <a:buFont typeface="+mj-lt"/>
              <a:buAutoNum type="alphaLcParenR"/>
              <a:defRPr/>
            </a:pPr>
            <a:r>
              <a:rPr lang="en-US" altLang="zh-TW" dirty="0">
                <a:ea typeface="新細明體" charset="-120"/>
              </a:rPr>
              <a:t>… Fear not; I (LORD) will help </a:t>
            </a:r>
            <a:r>
              <a:rPr lang="en-US" altLang="zh-TW" u="sng" dirty="0">
                <a:ea typeface="新細明體" charset="-120"/>
              </a:rPr>
              <a:t>thee</a:t>
            </a:r>
            <a:r>
              <a:rPr lang="en-US" altLang="zh-TW" dirty="0">
                <a:ea typeface="新細明體" charset="-120"/>
              </a:rPr>
              <a:t>. (Isa. 41:13b)</a:t>
            </a:r>
          </a:p>
          <a:p>
            <a:pPr marL="990600" lvl="1" indent="-533400">
              <a:buFont typeface="+mj-lt"/>
              <a:buAutoNum type="alphaLcParenR"/>
              <a:defRPr/>
            </a:pPr>
            <a:r>
              <a:rPr lang="en-US" altLang="zh-TW" dirty="0">
                <a:ea typeface="新細明體" charset="-120"/>
              </a:rPr>
              <a:t>… The Lord is my </a:t>
            </a:r>
            <a:r>
              <a:rPr lang="en-US" altLang="zh-TW" u="sng" dirty="0">
                <a:ea typeface="新細明體" charset="-120"/>
              </a:rPr>
              <a:t>helper</a:t>
            </a:r>
            <a:r>
              <a:rPr lang="en-US" altLang="zh-TW" dirty="0">
                <a:ea typeface="新細明體" charset="-120"/>
              </a:rPr>
              <a:t>, and I will not fear what man shall do unto me. (Heb. 13:6)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E1E0-9E25-E043-9A79-4BA25607B522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336325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48F5-D85C-DD48-A211-ABA94A36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CN" dirty="0">
                <a:ea typeface="宋体" charset="-122"/>
              </a:rPr>
              <a:t>A. </a:t>
            </a:r>
            <a:r>
              <a:rPr lang="en-GB" altLang="zh-CN" u="sng" dirty="0">
                <a:ea typeface="宋体" charset="-122"/>
              </a:rPr>
              <a:t>Help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u="sng" dirty="0">
                <a:ea typeface="宋体" charset="-122"/>
              </a:rPr>
              <a:t>Meet</a:t>
            </a:r>
            <a:r>
              <a:rPr lang="en-GB" altLang="zh-CN" dirty="0">
                <a:ea typeface="宋体" charset="-122"/>
              </a:rPr>
              <a:t> (Gen. 2:18)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6DBC1-B5BA-6E4F-8FD2-8AFE104C0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zh-TW" dirty="0">
                <a:ea typeface="新細明體" charset="-120"/>
              </a:rPr>
              <a:t>Helping implies that…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US" altLang="zh-TW" dirty="0">
                <a:ea typeface="新細明體" panose="02020500000000000000" pitchFamily="18" charset="-120"/>
              </a:rPr>
              <a:t>You </a:t>
            </a:r>
            <a:r>
              <a:rPr lang="en-US" altLang="zh-TW" i="1" u="sng" dirty="0">
                <a:ea typeface="新細明體" panose="02020500000000000000" pitchFamily="18" charset="-120"/>
              </a:rPr>
              <a:t>know</a:t>
            </a:r>
            <a:r>
              <a:rPr lang="en-US" altLang="zh-TW" dirty="0">
                <a:ea typeface="新細明體" panose="02020500000000000000" pitchFamily="18" charset="-120"/>
              </a:rPr>
              <a:t> what he is trying to do.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US" altLang="zh-TW" dirty="0">
                <a:ea typeface="新細明體" panose="02020500000000000000" pitchFamily="18" charset="-120"/>
              </a:rPr>
              <a:t>You are </a:t>
            </a:r>
            <a:r>
              <a:rPr lang="en-US" altLang="zh-TW" i="1" u="sng" dirty="0">
                <a:ea typeface="新細明體" panose="02020500000000000000" pitchFamily="18" charset="-120"/>
              </a:rPr>
              <a:t>doing</a:t>
            </a:r>
            <a:r>
              <a:rPr lang="en-US" altLang="zh-TW" dirty="0">
                <a:ea typeface="新細明體" panose="02020500000000000000" pitchFamily="18" charset="-120"/>
              </a:rPr>
              <a:t> it </a:t>
            </a:r>
            <a:r>
              <a:rPr lang="en-US" altLang="zh-TW" i="1" u="sng" dirty="0">
                <a:ea typeface="新細明體" panose="02020500000000000000" pitchFamily="18" charset="-120"/>
              </a:rPr>
              <a:t>his</a:t>
            </a:r>
            <a:r>
              <a:rPr lang="en-US" altLang="zh-TW" dirty="0">
                <a:ea typeface="新細明體" panose="02020500000000000000" pitchFamily="18" charset="-120"/>
              </a:rPr>
              <a:t> way.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US" altLang="zh-TW" dirty="0">
                <a:ea typeface="新細明體" panose="02020500000000000000" pitchFamily="18" charset="-120"/>
              </a:rPr>
              <a:t>You are making his job </a:t>
            </a:r>
            <a:r>
              <a:rPr lang="en-US" altLang="zh-TW" i="1" u="sng" dirty="0">
                <a:ea typeface="新細明體" panose="02020500000000000000" pitchFamily="18" charset="-120"/>
              </a:rPr>
              <a:t>easier</a:t>
            </a:r>
            <a:r>
              <a:rPr lang="en-US" altLang="zh-TW" i="1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</a:rPr>
              <a:t>than it would be without your help.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US" altLang="zh-TW" dirty="0">
                <a:ea typeface="新細明體" panose="02020500000000000000" pitchFamily="18" charset="-120"/>
              </a:rPr>
              <a:t>You have a </a:t>
            </a:r>
            <a:r>
              <a:rPr lang="en-US" altLang="zh-TW" i="1" u="sng" dirty="0">
                <a:ea typeface="新細明體" panose="02020500000000000000" pitchFamily="18" charset="-120"/>
              </a:rPr>
              <a:t>willing</a:t>
            </a:r>
            <a:r>
              <a:rPr lang="en-US" altLang="zh-TW" i="1" dirty="0">
                <a:ea typeface="新細明體" panose="02020500000000000000" pitchFamily="18" charset="-120"/>
              </a:rPr>
              <a:t> </a:t>
            </a:r>
            <a:r>
              <a:rPr lang="en-US" altLang="zh-TW" i="1" u="sng" dirty="0">
                <a:ea typeface="新細明體" panose="02020500000000000000" pitchFamily="18" charset="-120"/>
              </a:rPr>
              <a:t>spirit</a:t>
            </a:r>
            <a:r>
              <a:rPr lang="en-US" altLang="zh-TW" dirty="0">
                <a:ea typeface="新細明體" panose="02020500000000000000" pitchFamily="18" charset="-120"/>
              </a:rPr>
              <a:t>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US" altLang="zh-TW" dirty="0">
                <a:ea typeface="新細明體" panose="02020500000000000000" pitchFamily="18" charset="-120"/>
              </a:rPr>
              <a:t>You practice </a:t>
            </a:r>
            <a:r>
              <a:rPr lang="en-US" altLang="zh-TW" i="1" u="sng" dirty="0">
                <a:ea typeface="新細明體" panose="02020500000000000000" pitchFamily="18" charset="-120"/>
              </a:rPr>
              <a:t>self-denial</a:t>
            </a:r>
            <a:r>
              <a:rPr lang="en-US" altLang="zh-TW" i="1" dirty="0">
                <a:ea typeface="新細明體" panose="02020500000000000000" pitchFamily="18" charset="-120"/>
              </a:rPr>
              <a:t> / s</a:t>
            </a:r>
            <a:r>
              <a:rPr lang="en-US" altLang="zh-TW" i="1" u="sng" dirty="0">
                <a:ea typeface="新細明體" panose="02020500000000000000" pitchFamily="18" charset="-120"/>
              </a:rPr>
              <a:t>elf-sacrifice</a:t>
            </a:r>
            <a:r>
              <a:rPr lang="en-US" altLang="zh-TW" dirty="0">
                <a:ea typeface="新細明體" panose="02020500000000000000" pitchFamily="18" charset="-120"/>
              </a:rPr>
              <a:t>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76C3E-61DB-C44F-AB82-6BA5A55AEA3B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409362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F8322-B56F-A342-A989-2AF28192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ea typeface="宋体" charset="-122"/>
              </a:rPr>
              <a:t>A. </a:t>
            </a:r>
            <a:r>
              <a:rPr lang="en-GB" altLang="zh-CN" u="sng" dirty="0">
                <a:ea typeface="宋体" charset="-122"/>
              </a:rPr>
              <a:t>Help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u="sng" dirty="0">
                <a:ea typeface="宋体" charset="-122"/>
              </a:rPr>
              <a:t>Meet</a:t>
            </a:r>
            <a:r>
              <a:rPr lang="en-GB" altLang="zh-CN" dirty="0">
                <a:ea typeface="宋体" charset="-122"/>
              </a:rPr>
              <a:t> (Gen. 2:18)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D5D56-90D8-5942-8564-390F66406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ea typeface="新細明體" panose="02020500000000000000" pitchFamily="18" charset="-120"/>
              </a:rPr>
              <a:t>Companion: a person who accompanies another; comrade, mate. </a:t>
            </a:r>
          </a:p>
          <a:p>
            <a:pPr marL="533400" indent="-533400">
              <a:buFontTx/>
              <a:buAutoNum type="alphaLcPeriod"/>
            </a:pPr>
            <a:r>
              <a:rPr lang="en-US" altLang="zh-TW" dirty="0">
                <a:ea typeface="新細明體" panose="02020500000000000000" pitchFamily="18" charset="-120"/>
              </a:rPr>
              <a:t>A </a:t>
            </a:r>
            <a:r>
              <a:rPr lang="en-US" altLang="zh-TW" u="sng" dirty="0">
                <a:ea typeface="新細明體" panose="02020500000000000000" pitchFamily="18" charset="-120"/>
              </a:rPr>
              <a:t>Friend</a:t>
            </a:r>
          </a:p>
          <a:p>
            <a:pPr marL="533400" indent="-533400">
              <a:buFontTx/>
              <a:buAutoNum type="alphaLcPeriod"/>
            </a:pPr>
            <a:r>
              <a:rPr lang="en-US" altLang="zh-TW" dirty="0">
                <a:ea typeface="新細明體" panose="02020500000000000000" pitchFamily="18" charset="-120"/>
              </a:rPr>
              <a:t>An </a:t>
            </a:r>
            <a:r>
              <a:rPr lang="en-US" altLang="zh-TW" u="sng" dirty="0">
                <a:ea typeface="新細明體" panose="02020500000000000000" pitchFamily="18" charset="-120"/>
              </a:rPr>
              <a:t>Encourager</a:t>
            </a:r>
          </a:p>
          <a:p>
            <a:pPr marL="533400" indent="-533400">
              <a:buFontTx/>
              <a:buAutoNum type="alphaLcPeriod"/>
            </a:pPr>
            <a:r>
              <a:rPr lang="en-US" altLang="zh-TW" dirty="0">
                <a:ea typeface="新細明體" panose="02020500000000000000" pitchFamily="18" charset="-120"/>
              </a:rPr>
              <a:t>A </a:t>
            </a:r>
            <a:r>
              <a:rPr lang="en-US" altLang="zh-TW" u="sng" dirty="0">
                <a:ea typeface="新細明體" panose="02020500000000000000" pitchFamily="18" charset="-120"/>
              </a:rPr>
              <a:t>Good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u="sng" dirty="0">
                <a:ea typeface="新細明體" panose="02020500000000000000" pitchFamily="18" charset="-120"/>
              </a:rPr>
              <a:t>Counselor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0CF09-6DBB-0D45-8A0E-B1393069C66F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156837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u="sng" dirty="0">
                <a:ea typeface="宋体" charset="-122"/>
              </a:rPr>
              <a:t>Submission</a:t>
            </a:r>
            <a:endParaRPr lang="en-US" altLang="zh-TW" b="1" dirty="0">
              <a:ea typeface="新細明體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 startAt="2"/>
            </a:pPr>
            <a:r>
              <a:rPr lang="en-GB" altLang="zh-CN" dirty="0">
                <a:ea typeface="宋体" charset="-122"/>
              </a:rPr>
              <a:t>What It Includes:</a:t>
            </a:r>
          </a:p>
          <a:p>
            <a:pPr marL="971550" lvl="1" indent="-514350">
              <a:lnSpc>
                <a:spcPct val="110000"/>
              </a:lnSpc>
              <a:buFont typeface="Wingdings" pitchFamily="2" charset="2"/>
              <a:buAutoNum type="alphaLcPeriod"/>
            </a:pPr>
            <a:r>
              <a:rPr lang="en-GB" altLang="zh-CN" u="sng" dirty="0">
                <a:ea typeface="宋体" charset="-122"/>
              </a:rPr>
              <a:t>Submission</a:t>
            </a:r>
            <a:r>
              <a:rPr lang="en-GB" altLang="zh-CN" dirty="0">
                <a:ea typeface="宋体" charset="-122"/>
              </a:rPr>
              <a:t> (Eph. 5:22, 24; Col. 3:18; Tit. 2:5; I Pet. 3:1)</a:t>
            </a:r>
          </a:p>
          <a:p>
            <a:pPr marL="1371600" lvl="2" indent="-514350">
              <a:lnSpc>
                <a:spcPct val="110000"/>
              </a:lnSpc>
              <a:buFont typeface="+mj-lt"/>
              <a:buAutoNum type="arabicParenR"/>
            </a:pPr>
            <a:r>
              <a:rPr lang="en-GB" altLang="zh-CN" baseline="30000" dirty="0">
                <a:ea typeface="宋体" charset="-122"/>
              </a:rPr>
              <a:t>Eph. 5:21</a:t>
            </a:r>
            <a:r>
              <a:rPr lang="en-SG" dirty="0">
                <a:highlight>
                  <a:srgbClr val="FFFF00"/>
                </a:highlight>
              </a:rPr>
              <a:t>Submitting</a:t>
            </a:r>
            <a:r>
              <a:rPr lang="en-SG" dirty="0"/>
              <a:t> yourselves one to another in the fear of God.</a:t>
            </a:r>
          </a:p>
          <a:p>
            <a:pPr marL="1371600" lvl="2" indent="-514350">
              <a:lnSpc>
                <a:spcPct val="110000"/>
              </a:lnSpc>
              <a:buFont typeface="+mj-lt"/>
              <a:buAutoNum type="arabicParenR"/>
            </a:pPr>
            <a:r>
              <a:rPr lang="en-GB" altLang="zh-CN" baseline="30000" dirty="0">
                <a:ea typeface="宋体" charset="-122"/>
              </a:rPr>
              <a:t>Eph. 5:22</a:t>
            </a:r>
            <a:r>
              <a:rPr lang="en-SG" dirty="0">
                <a:highlight>
                  <a:srgbClr val="FFFF00"/>
                </a:highlight>
              </a:rPr>
              <a:t>Wives</a:t>
            </a:r>
            <a:r>
              <a:rPr lang="en-SG" dirty="0"/>
              <a:t>, </a:t>
            </a:r>
            <a:r>
              <a:rPr lang="en-SG" dirty="0">
                <a:highlight>
                  <a:srgbClr val="FFFF00"/>
                </a:highlight>
              </a:rPr>
              <a:t>submit</a:t>
            </a:r>
            <a:r>
              <a:rPr lang="en-SG" dirty="0"/>
              <a:t> yourselves </a:t>
            </a:r>
            <a:r>
              <a:rPr lang="en-SG" dirty="0">
                <a:highlight>
                  <a:srgbClr val="FFFF00"/>
                </a:highlight>
              </a:rPr>
              <a:t>unto</a:t>
            </a:r>
            <a:r>
              <a:rPr lang="en-SG" dirty="0"/>
              <a:t> </a:t>
            </a:r>
            <a:r>
              <a:rPr lang="en-SG" dirty="0">
                <a:highlight>
                  <a:srgbClr val="FFFF00"/>
                </a:highlight>
              </a:rPr>
              <a:t>your</a:t>
            </a:r>
            <a:r>
              <a:rPr lang="en-SG" dirty="0"/>
              <a:t> </a:t>
            </a:r>
            <a:r>
              <a:rPr lang="en-SG" dirty="0">
                <a:highlight>
                  <a:srgbClr val="FFFF00"/>
                </a:highlight>
              </a:rPr>
              <a:t>own</a:t>
            </a:r>
            <a:r>
              <a:rPr lang="en-SG" dirty="0"/>
              <a:t> </a:t>
            </a:r>
            <a:r>
              <a:rPr lang="en-SG" dirty="0">
                <a:highlight>
                  <a:srgbClr val="FFFF00"/>
                </a:highlight>
              </a:rPr>
              <a:t>husbands</a:t>
            </a:r>
            <a:r>
              <a:rPr lang="en-SG" dirty="0"/>
              <a:t>, </a:t>
            </a:r>
            <a:br>
              <a:rPr lang="en-SG" dirty="0"/>
            </a:br>
            <a:r>
              <a:rPr lang="en-SG" dirty="0"/>
              <a:t>as unto the Lord.</a:t>
            </a:r>
          </a:p>
          <a:p>
            <a:pPr marL="1371600" lvl="2" indent="-514350">
              <a:lnSpc>
                <a:spcPct val="110000"/>
              </a:lnSpc>
              <a:buFont typeface="+mj-lt"/>
              <a:buAutoNum type="arabicParenR"/>
            </a:pPr>
            <a:r>
              <a:rPr lang="en-GB" altLang="zh-CN" baseline="30000" dirty="0">
                <a:ea typeface="宋体" charset="-122"/>
              </a:rPr>
              <a:t>Col. 3:18</a:t>
            </a:r>
            <a:r>
              <a:rPr lang="en-SG" dirty="0">
                <a:highlight>
                  <a:srgbClr val="FFFF00"/>
                </a:highlight>
              </a:rPr>
              <a:t>Wives</a:t>
            </a:r>
            <a:r>
              <a:rPr lang="en-SG" dirty="0"/>
              <a:t>, </a:t>
            </a:r>
            <a:r>
              <a:rPr lang="en-SG" dirty="0">
                <a:highlight>
                  <a:srgbClr val="FFFF00"/>
                </a:highlight>
              </a:rPr>
              <a:t>submit</a:t>
            </a:r>
            <a:r>
              <a:rPr lang="en-SG" dirty="0"/>
              <a:t> yourselves </a:t>
            </a:r>
            <a:r>
              <a:rPr lang="en-SG" dirty="0">
                <a:highlight>
                  <a:srgbClr val="FFFF00"/>
                </a:highlight>
              </a:rPr>
              <a:t>unto</a:t>
            </a:r>
            <a:r>
              <a:rPr lang="en-SG" dirty="0"/>
              <a:t> </a:t>
            </a:r>
            <a:r>
              <a:rPr lang="en-SG" dirty="0">
                <a:highlight>
                  <a:srgbClr val="FFFF00"/>
                </a:highlight>
              </a:rPr>
              <a:t>your</a:t>
            </a:r>
            <a:r>
              <a:rPr lang="en-SG" dirty="0"/>
              <a:t> </a:t>
            </a:r>
            <a:r>
              <a:rPr lang="en-SG" dirty="0">
                <a:highlight>
                  <a:srgbClr val="FFFF00"/>
                </a:highlight>
              </a:rPr>
              <a:t>own</a:t>
            </a:r>
            <a:r>
              <a:rPr lang="en-SG" dirty="0"/>
              <a:t> </a:t>
            </a:r>
            <a:r>
              <a:rPr lang="en-SG" dirty="0">
                <a:highlight>
                  <a:srgbClr val="FFFF00"/>
                </a:highlight>
              </a:rPr>
              <a:t>husbands</a:t>
            </a:r>
            <a:r>
              <a:rPr lang="en-SG" dirty="0"/>
              <a:t>, </a:t>
            </a:r>
            <a:br>
              <a:rPr lang="en-SG" dirty="0"/>
            </a:br>
            <a:r>
              <a:rPr lang="en-SG" dirty="0"/>
              <a:t>as it is fit in the Lord.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BFE1B-AD89-6542-A60C-265E0C11C2F4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146111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u="sng" dirty="0">
                <a:ea typeface="宋体" charset="-122"/>
              </a:rPr>
              <a:t>Submission</a:t>
            </a:r>
            <a:endParaRPr lang="en-US" altLang="zh-TW" b="1" dirty="0">
              <a:ea typeface="新細明體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 startAt="2"/>
            </a:pPr>
            <a:r>
              <a:rPr lang="en-GB" altLang="zh-CN" dirty="0">
                <a:ea typeface="宋体" charset="-122"/>
              </a:rPr>
              <a:t>What It Includes:</a:t>
            </a:r>
          </a:p>
          <a:p>
            <a:pPr marL="971550" lvl="1" indent="-514350">
              <a:lnSpc>
                <a:spcPct val="110000"/>
              </a:lnSpc>
              <a:buFont typeface="Wingdings" pitchFamily="2" charset="2"/>
              <a:buAutoNum type="alphaLcPeriod"/>
            </a:pPr>
            <a:r>
              <a:rPr lang="en-GB" altLang="zh-CN" u="sng" dirty="0">
                <a:ea typeface="宋体" charset="-122"/>
              </a:rPr>
              <a:t>Submission</a:t>
            </a:r>
            <a:r>
              <a:rPr lang="en-GB" altLang="zh-CN" dirty="0">
                <a:ea typeface="宋体" charset="-122"/>
              </a:rPr>
              <a:t> (Eph. 5:22, 24; Col. 3:18; Tit. 2:5; I Pet. 3:1)</a:t>
            </a:r>
          </a:p>
          <a:p>
            <a:pPr marL="1371600" lvl="2" indent="-514350">
              <a:lnSpc>
                <a:spcPct val="110000"/>
              </a:lnSpc>
              <a:buFont typeface="+mj-lt"/>
              <a:buAutoNum type="arabicParenR" startAt="4"/>
            </a:pPr>
            <a:r>
              <a:rPr lang="en-GB" altLang="zh-CN" baseline="30000" dirty="0">
                <a:ea typeface="宋体" charset="-122"/>
              </a:rPr>
              <a:t>Tit. 2:5</a:t>
            </a:r>
            <a:r>
              <a:rPr lang="en-SG" dirty="0"/>
              <a:t>To be discreet, chaste, keepers at home, good, </a:t>
            </a:r>
            <a:r>
              <a:rPr lang="en-SG" dirty="0">
                <a:highlight>
                  <a:srgbClr val="FFFF00"/>
                </a:highlight>
              </a:rPr>
              <a:t>obedient to their own husbands</a:t>
            </a:r>
            <a:r>
              <a:rPr lang="en-SG" dirty="0"/>
              <a:t>, that the word of God be not blasphemed</a:t>
            </a:r>
            <a:endParaRPr lang="en-SG" baseline="30000" dirty="0"/>
          </a:p>
          <a:p>
            <a:pPr marL="1371600" lvl="2" indent="-514350">
              <a:lnSpc>
                <a:spcPct val="110000"/>
              </a:lnSpc>
              <a:buFont typeface="+mj-lt"/>
              <a:buAutoNum type="arabicParenR" startAt="4"/>
            </a:pPr>
            <a:r>
              <a:rPr lang="en-GB" altLang="zh-CN" baseline="30000" dirty="0">
                <a:ea typeface="宋体" charset="-122"/>
              </a:rPr>
              <a:t>I Pet. 3:1</a:t>
            </a:r>
            <a:r>
              <a:rPr lang="en-GB" altLang="zh-CN" dirty="0">
                <a:ea typeface="宋体" charset="-122"/>
              </a:rPr>
              <a:t>Likewise, ye wives, be in 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subjection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to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your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own</a:t>
            </a:r>
            <a:r>
              <a:rPr lang="en-GB" altLang="zh-CN" dirty="0">
                <a:ea typeface="宋体" charset="-122"/>
              </a:rPr>
              <a:t> </a:t>
            </a:r>
            <a:r>
              <a:rPr lang="en-GB" altLang="zh-CN" dirty="0">
                <a:highlight>
                  <a:srgbClr val="FFFF00"/>
                </a:highlight>
                <a:ea typeface="宋体" charset="-122"/>
              </a:rPr>
              <a:t>husbands</a:t>
            </a:r>
            <a:r>
              <a:rPr lang="en-GB" altLang="zh-CN" dirty="0">
                <a:ea typeface="宋体" charset="-122"/>
              </a:rPr>
              <a:t>; that, if any obey not the word, they also may without the word be won by the conversation of the wives;</a:t>
            </a: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22E5B-E044-944E-9A37-CFFFDEFE87C7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  <a:latin typeface="Gill Sans MT" panose="020B0502020104020203"/>
              </a:rPr>
              <a:t>Rev (Dr) Jonathan Ang</a:t>
            </a:r>
          </a:p>
        </p:txBody>
      </p:sp>
    </p:spTree>
    <p:extLst>
      <p:ext uri="{BB962C8B-B14F-4D97-AF65-F5344CB8AC3E}">
        <p14:creationId xmlns:p14="http://schemas.microsoft.com/office/powerpoint/2010/main" val="259191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3128</TotalTime>
  <Words>2100</Words>
  <Application>Microsoft Office PowerPoint</Application>
  <PresentationFormat>Widescreen</PresentationFormat>
  <Paragraphs>203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Abadi MT Condensed Light</vt:lpstr>
      <vt:lpstr>Arial</vt:lpstr>
      <vt:lpstr>Calibri</vt:lpstr>
      <vt:lpstr>Gill Sans MT</vt:lpstr>
      <vt:lpstr>Wingdings</vt:lpstr>
      <vt:lpstr>Office Theme</vt:lpstr>
      <vt:lpstr>Introduction: What Is A “Role” </vt:lpstr>
      <vt:lpstr>PowerPoint Presentation</vt:lpstr>
      <vt:lpstr>How Does A “Biblical” Wife Function? (Ephesians 5:22-24)</vt:lpstr>
      <vt:lpstr>Help Meet (Gen. 2:18)</vt:lpstr>
      <vt:lpstr>A. Help Meet (Gen. 2:18)</vt:lpstr>
      <vt:lpstr>A. Help Meet (Gen. 2:18)</vt:lpstr>
      <vt:lpstr>A. Help Meet (Gen. 2:18)</vt:lpstr>
      <vt:lpstr>Submission</vt:lpstr>
      <vt:lpstr>Submission</vt:lpstr>
      <vt:lpstr>Submission: Motivation</vt:lpstr>
      <vt:lpstr>Submission: Motivation</vt:lpstr>
      <vt:lpstr>Submission: Motivation</vt:lpstr>
      <vt:lpstr>What is Biblical Submission?</vt:lpstr>
      <vt:lpstr>PowerPoint Presentation</vt:lpstr>
      <vt:lpstr>What is Biblical Submission?</vt:lpstr>
      <vt:lpstr>What is Biblical Submission?</vt:lpstr>
      <vt:lpstr>What is Biblical Submission?</vt:lpstr>
      <vt:lpstr>2) Respect (Eph. 5:33)</vt:lpstr>
      <vt:lpstr>2) Respect</vt:lpstr>
      <vt:lpstr>2) Respect</vt:lpstr>
      <vt:lpstr>3) Love</vt:lpstr>
      <vt:lpstr>B. Home Maker (I Tim. 5:14; Tit. 2:5)</vt:lpstr>
      <vt:lpstr>Conclusion</vt:lpstr>
      <vt:lpstr>Memory verses</vt:lpstr>
      <vt:lpstr>Assignments due July 22nd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 &amp; Family</dc:title>
  <dc:creator>Spencer Yap</dc:creator>
  <cp:lastModifiedBy>User</cp:lastModifiedBy>
  <cp:revision>212</cp:revision>
  <dcterms:created xsi:type="dcterms:W3CDTF">2021-06-08T13:30:02Z</dcterms:created>
  <dcterms:modified xsi:type="dcterms:W3CDTF">2021-07-15T11:49:01Z</dcterms:modified>
</cp:coreProperties>
</file>