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1"/>
  </p:notesMasterIdLst>
  <p:sldIdLst>
    <p:sldId id="301" r:id="rId2"/>
    <p:sldId id="260" r:id="rId3"/>
    <p:sldId id="262" r:id="rId4"/>
    <p:sldId id="265" r:id="rId5"/>
    <p:sldId id="264" r:id="rId6"/>
    <p:sldId id="266" r:id="rId7"/>
    <p:sldId id="302" r:id="rId8"/>
    <p:sldId id="303" r:id="rId9"/>
    <p:sldId id="269" r:id="rId10"/>
    <p:sldId id="270" r:id="rId11"/>
    <p:sldId id="271" r:id="rId12"/>
    <p:sldId id="304" r:id="rId13"/>
    <p:sldId id="272" r:id="rId14"/>
    <p:sldId id="273" r:id="rId15"/>
    <p:sldId id="275" r:id="rId16"/>
    <p:sldId id="276" r:id="rId17"/>
    <p:sldId id="274" r:id="rId18"/>
    <p:sldId id="277" r:id="rId19"/>
    <p:sldId id="278" r:id="rId20"/>
    <p:sldId id="288" r:id="rId21"/>
    <p:sldId id="279" r:id="rId22"/>
    <p:sldId id="280" r:id="rId23"/>
    <p:sldId id="281" r:id="rId24"/>
    <p:sldId id="289" r:id="rId25"/>
    <p:sldId id="291" r:id="rId26"/>
    <p:sldId id="292" r:id="rId27"/>
    <p:sldId id="282" r:id="rId28"/>
    <p:sldId id="283" r:id="rId29"/>
    <p:sldId id="284" r:id="rId30"/>
    <p:sldId id="286" r:id="rId31"/>
    <p:sldId id="293" r:id="rId32"/>
    <p:sldId id="285" r:id="rId33"/>
    <p:sldId id="294" r:id="rId34"/>
    <p:sldId id="295" r:id="rId35"/>
    <p:sldId id="296" r:id="rId36"/>
    <p:sldId id="305" r:id="rId37"/>
    <p:sldId id="287" r:id="rId38"/>
    <p:sldId id="306" r:id="rId39"/>
    <p:sldId id="307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CC0000"/>
    <a:srgbClr val="FF3300"/>
    <a:srgbClr val="D6A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56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84F6DD-280F-4FD1-88CF-D88AF7E9116D}" type="doc">
      <dgm:prSet loTypeId="urn:microsoft.com/office/officeart/2005/8/layout/cycle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SG"/>
        </a:p>
      </dgm:t>
    </dgm:pt>
    <dgm:pt modelId="{7B0AEE2B-B0C0-4E93-9C76-F9ADA8FC0A81}">
      <dgm:prSet phldrT="[Text]"/>
      <dgm:spPr/>
      <dgm:t>
        <a:bodyPr/>
        <a:lstStyle/>
        <a:p>
          <a:r>
            <a:rPr lang="en-US" b="1" dirty="0"/>
            <a:t>Thought</a:t>
          </a:r>
          <a:endParaRPr lang="en-SG" b="1" dirty="0"/>
        </a:p>
      </dgm:t>
    </dgm:pt>
    <dgm:pt modelId="{C95B6587-116E-46F9-A5FF-9632D650C34F}" type="parTrans" cxnId="{A86A6A02-3AF1-43D0-BBF8-C9A067B9F3CF}">
      <dgm:prSet/>
      <dgm:spPr/>
      <dgm:t>
        <a:bodyPr/>
        <a:lstStyle/>
        <a:p>
          <a:endParaRPr lang="en-SG"/>
        </a:p>
      </dgm:t>
    </dgm:pt>
    <dgm:pt modelId="{4848998D-12AE-474D-B260-32AF76E5F8BB}" type="sibTrans" cxnId="{A86A6A02-3AF1-43D0-BBF8-C9A067B9F3CF}">
      <dgm:prSet/>
      <dgm:spPr>
        <a:ln w="28575">
          <a:solidFill>
            <a:srgbClr val="FF0000"/>
          </a:solidFill>
        </a:ln>
      </dgm:spPr>
      <dgm:t>
        <a:bodyPr/>
        <a:lstStyle/>
        <a:p>
          <a:endParaRPr lang="en-SG"/>
        </a:p>
      </dgm:t>
    </dgm:pt>
    <dgm:pt modelId="{624000C7-2E46-4124-BBBE-BC32ACC85CCC}">
      <dgm:prSet phldrT="[Text]"/>
      <dgm:spPr>
        <a:solidFill>
          <a:schemeClr val="accent5"/>
        </a:solidFill>
      </dgm:spPr>
      <dgm:t>
        <a:bodyPr/>
        <a:lstStyle/>
        <a:p>
          <a:r>
            <a:rPr lang="en-US" b="1" dirty="0"/>
            <a:t>Focused Thought</a:t>
          </a:r>
          <a:endParaRPr lang="en-SG" b="1" dirty="0"/>
        </a:p>
      </dgm:t>
    </dgm:pt>
    <dgm:pt modelId="{7A84122A-64F4-4FB8-AE8B-CC541CF017B8}" type="parTrans" cxnId="{0476BC11-E810-407F-B8A8-A2A91F6A61A9}">
      <dgm:prSet/>
      <dgm:spPr/>
      <dgm:t>
        <a:bodyPr/>
        <a:lstStyle/>
        <a:p>
          <a:endParaRPr lang="en-SG"/>
        </a:p>
      </dgm:t>
    </dgm:pt>
    <dgm:pt modelId="{CF56C1D3-1A98-4996-B4F2-3A8BA3170074}" type="sibTrans" cxnId="{0476BC11-E810-407F-B8A8-A2A91F6A61A9}">
      <dgm:prSet/>
      <dgm:spPr>
        <a:ln w="28575">
          <a:solidFill>
            <a:srgbClr val="FF0000"/>
          </a:solidFill>
        </a:ln>
      </dgm:spPr>
      <dgm:t>
        <a:bodyPr/>
        <a:lstStyle/>
        <a:p>
          <a:endParaRPr lang="en-SG"/>
        </a:p>
      </dgm:t>
    </dgm:pt>
    <dgm:pt modelId="{F3D8EDC6-5694-4389-9EFF-29BB3C0658CC}">
      <dgm:prSet phldrT="[Text]"/>
      <dgm:spPr>
        <a:solidFill>
          <a:srgbClr val="FF3300"/>
        </a:solidFill>
      </dgm:spPr>
      <dgm:t>
        <a:bodyPr/>
        <a:lstStyle/>
        <a:p>
          <a:r>
            <a:rPr lang="en-US" b="1" dirty="0"/>
            <a:t>Decision</a:t>
          </a:r>
          <a:endParaRPr lang="en-SG" b="1" dirty="0"/>
        </a:p>
      </dgm:t>
    </dgm:pt>
    <dgm:pt modelId="{B5A5DFEA-A50A-481C-9380-46DE72F424BB}" type="parTrans" cxnId="{A0C19D68-ABB6-4CEE-8493-424724D99B53}">
      <dgm:prSet/>
      <dgm:spPr/>
      <dgm:t>
        <a:bodyPr/>
        <a:lstStyle/>
        <a:p>
          <a:endParaRPr lang="en-SG"/>
        </a:p>
      </dgm:t>
    </dgm:pt>
    <dgm:pt modelId="{A7469D4B-A6D9-471C-893B-38794C202155}" type="sibTrans" cxnId="{A0C19D68-ABB6-4CEE-8493-424724D99B53}">
      <dgm:prSet/>
      <dgm:spPr>
        <a:ln w="28575">
          <a:solidFill>
            <a:srgbClr val="FF0000"/>
          </a:solidFill>
        </a:ln>
      </dgm:spPr>
      <dgm:t>
        <a:bodyPr/>
        <a:lstStyle/>
        <a:p>
          <a:endParaRPr lang="en-SG"/>
        </a:p>
      </dgm:t>
    </dgm:pt>
    <dgm:pt modelId="{CFC88EFF-67DE-4CAC-8938-5E13B502F74B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b="1" dirty="0"/>
            <a:t>Action</a:t>
          </a:r>
          <a:endParaRPr lang="en-SG" b="1" dirty="0"/>
        </a:p>
      </dgm:t>
    </dgm:pt>
    <dgm:pt modelId="{39B9962A-1D18-4C29-8B4A-19A38928C10A}" type="parTrans" cxnId="{71AD70F3-4E23-4F7C-8820-2FFEB84FAAA4}">
      <dgm:prSet/>
      <dgm:spPr/>
      <dgm:t>
        <a:bodyPr/>
        <a:lstStyle/>
        <a:p>
          <a:endParaRPr lang="en-SG"/>
        </a:p>
      </dgm:t>
    </dgm:pt>
    <dgm:pt modelId="{61244227-7A8C-44D3-8EF0-622EA235817C}" type="sibTrans" cxnId="{71AD70F3-4E23-4F7C-8820-2FFEB84FAAA4}">
      <dgm:prSet/>
      <dgm:spPr>
        <a:ln w="28575">
          <a:solidFill>
            <a:srgbClr val="FF0000"/>
          </a:solidFill>
        </a:ln>
      </dgm:spPr>
      <dgm:t>
        <a:bodyPr/>
        <a:lstStyle/>
        <a:p>
          <a:endParaRPr lang="en-SG"/>
        </a:p>
      </dgm:t>
    </dgm:pt>
    <dgm:pt modelId="{0C459308-87FC-40D5-B105-2800DEB3620F}">
      <dgm:prSet phldrT="[Text]"/>
      <dgm:spPr/>
      <dgm:t>
        <a:bodyPr/>
        <a:lstStyle/>
        <a:p>
          <a:r>
            <a:rPr lang="en-US" b="1" dirty="0"/>
            <a:t>Continued Action</a:t>
          </a:r>
          <a:endParaRPr lang="en-SG" b="1" dirty="0"/>
        </a:p>
      </dgm:t>
    </dgm:pt>
    <dgm:pt modelId="{2DAC14F9-34A3-4900-AFD1-9D6A2C7E1164}" type="parTrans" cxnId="{4A948D05-7213-454B-B5E9-7F021851B3FA}">
      <dgm:prSet/>
      <dgm:spPr/>
      <dgm:t>
        <a:bodyPr/>
        <a:lstStyle/>
        <a:p>
          <a:endParaRPr lang="en-SG"/>
        </a:p>
      </dgm:t>
    </dgm:pt>
    <dgm:pt modelId="{54379299-09EA-4A28-AB88-D60B1E754B8E}" type="sibTrans" cxnId="{4A948D05-7213-454B-B5E9-7F021851B3FA}">
      <dgm:prSet/>
      <dgm:spPr>
        <a:ln w="28575">
          <a:solidFill>
            <a:srgbClr val="FF0000"/>
          </a:solidFill>
        </a:ln>
      </dgm:spPr>
      <dgm:t>
        <a:bodyPr/>
        <a:lstStyle/>
        <a:p>
          <a:endParaRPr lang="en-SG"/>
        </a:p>
      </dgm:t>
    </dgm:pt>
    <dgm:pt modelId="{BD3E2C12-7488-4415-B9D5-516F290EDEB1}">
      <dgm:prSet phldrT="[Text]"/>
      <dgm:spPr>
        <a:solidFill>
          <a:srgbClr val="D6A300"/>
        </a:solidFill>
      </dgm:spPr>
      <dgm:t>
        <a:bodyPr/>
        <a:lstStyle/>
        <a:p>
          <a:r>
            <a:rPr lang="en-US" b="1" dirty="0"/>
            <a:t>Habit</a:t>
          </a:r>
          <a:endParaRPr lang="en-SG" b="1" dirty="0"/>
        </a:p>
      </dgm:t>
    </dgm:pt>
    <dgm:pt modelId="{3E74F31B-4C25-4D10-83D4-9412C697AE9F}" type="parTrans" cxnId="{91700E16-4E9C-4865-B298-58F51F7A3674}">
      <dgm:prSet/>
      <dgm:spPr/>
      <dgm:t>
        <a:bodyPr/>
        <a:lstStyle/>
        <a:p>
          <a:endParaRPr lang="en-SG"/>
        </a:p>
      </dgm:t>
    </dgm:pt>
    <dgm:pt modelId="{89D7BDCC-9765-4C7B-A753-98825D04B329}" type="sibTrans" cxnId="{91700E16-4E9C-4865-B298-58F51F7A3674}">
      <dgm:prSet/>
      <dgm:spPr>
        <a:ln w="28575">
          <a:solidFill>
            <a:srgbClr val="FF0000"/>
          </a:solidFill>
        </a:ln>
      </dgm:spPr>
      <dgm:t>
        <a:bodyPr/>
        <a:lstStyle/>
        <a:p>
          <a:endParaRPr lang="en-SG"/>
        </a:p>
      </dgm:t>
    </dgm:pt>
    <dgm:pt modelId="{BC9063A3-A905-45DD-BEC4-B7315B57CBC2}" type="pres">
      <dgm:prSet presAssocID="{BB84F6DD-280F-4FD1-88CF-D88AF7E9116D}" presName="cycle" presStyleCnt="0">
        <dgm:presLayoutVars>
          <dgm:dir/>
          <dgm:resizeHandles val="exact"/>
        </dgm:presLayoutVars>
      </dgm:prSet>
      <dgm:spPr/>
    </dgm:pt>
    <dgm:pt modelId="{CA8DD8FC-7EAA-40C7-A1FA-F043B7BD4B0F}" type="pres">
      <dgm:prSet presAssocID="{7B0AEE2B-B0C0-4E93-9C76-F9ADA8FC0A81}" presName="node" presStyleLbl="node1" presStyleIdx="0" presStyleCnt="6">
        <dgm:presLayoutVars>
          <dgm:bulletEnabled val="1"/>
        </dgm:presLayoutVars>
      </dgm:prSet>
      <dgm:spPr/>
    </dgm:pt>
    <dgm:pt modelId="{F8A8EFF8-DBA6-4546-93CA-5E580C4A9269}" type="pres">
      <dgm:prSet presAssocID="{7B0AEE2B-B0C0-4E93-9C76-F9ADA8FC0A81}" presName="spNode" presStyleCnt="0"/>
      <dgm:spPr/>
    </dgm:pt>
    <dgm:pt modelId="{12E8050B-41BF-49EF-9C8F-BD77D638D823}" type="pres">
      <dgm:prSet presAssocID="{4848998D-12AE-474D-B260-32AF76E5F8BB}" presName="sibTrans" presStyleLbl="sibTrans1D1" presStyleIdx="0" presStyleCnt="6"/>
      <dgm:spPr/>
    </dgm:pt>
    <dgm:pt modelId="{DBECC5B7-707E-4BE4-B18A-747F0D5521AE}" type="pres">
      <dgm:prSet presAssocID="{624000C7-2E46-4124-BBBE-BC32ACC85CCC}" presName="node" presStyleLbl="node1" presStyleIdx="1" presStyleCnt="6">
        <dgm:presLayoutVars>
          <dgm:bulletEnabled val="1"/>
        </dgm:presLayoutVars>
      </dgm:prSet>
      <dgm:spPr/>
    </dgm:pt>
    <dgm:pt modelId="{E7F80F5C-78A1-45DC-81D9-E26ADE198E4F}" type="pres">
      <dgm:prSet presAssocID="{624000C7-2E46-4124-BBBE-BC32ACC85CCC}" presName="spNode" presStyleCnt="0"/>
      <dgm:spPr/>
    </dgm:pt>
    <dgm:pt modelId="{EBE797D5-EEC7-4C33-9AD9-FA8214F11182}" type="pres">
      <dgm:prSet presAssocID="{CF56C1D3-1A98-4996-B4F2-3A8BA3170074}" presName="sibTrans" presStyleLbl="sibTrans1D1" presStyleIdx="1" presStyleCnt="6"/>
      <dgm:spPr/>
    </dgm:pt>
    <dgm:pt modelId="{F22046E8-EA98-4EF1-9796-00C325C79100}" type="pres">
      <dgm:prSet presAssocID="{F3D8EDC6-5694-4389-9EFF-29BB3C0658CC}" presName="node" presStyleLbl="node1" presStyleIdx="2" presStyleCnt="6">
        <dgm:presLayoutVars>
          <dgm:bulletEnabled val="1"/>
        </dgm:presLayoutVars>
      </dgm:prSet>
      <dgm:spPr/>
    </dgm:pt>
    <dgm:pt modelId="{A7473E15-2FE4-4A1D-BE4A-6A96EB9710AD}" type="pres">
      <dgm:prSet presAssocID="{F3D8EDC6-5694-4389-9EFF-29BB3C0658CC}" presName="spNode" presStyleCnt="0"/>
      <dgm:spPr/>
    </dgm:pt>
    <dgm:pt modelId="{A6493AA8-BFAB-443B-B5ED-F96CD40D4BE0}" type="pres">
      <dgm:prSet presAssocID="{A7469D4B-A6D9-471C-893B-38794C202155}" presName="sibTrans" presStyleLbl="sibTrans1D1" presStyleIdx="2" presStyleCnt="6"/>
      <dgm:spPr/>
    </dgm:pt>
    <dgm:pt modelId="{B2FEB479-8CC7-4151-8EE4-09ECD36CB63D}" type="pres">
      <dgm:prSet presAssocID="{CFC88EFF-67DE-4CAC-8938-5E13B502F74B}" presName="node" presStyleLbl="node1" presStyleIdx="3" presStyleCnt="6">
        <dgm:presLayoutVars>
          <dgm:bulletEnabled val="1"/>
        </dgm:presLayoutVars>
      </dgm:prSet>
      <dgm:spPr/>
    </dgm:pt>
    <dgm:pt modelId="{5C76A605-B686-4E1B-B42C-09D5BC1F4AEF}" type="pres">
      <dgm:prSet presAssocID="{CFC88EFF-67DE-4CAC-8938-5E13B502F74B}" presName="spNode" presStyleCnt="0"/>
      <dgm:spPr/>
    </dgm:pt>
    <dgm:pt modelId="{A4D79741-CC75-437D-9932-5CCF22C12EF7}" type="pres">
      <dgm:prSet presAssocID="{61244227-7A8C-44D3-8EF0-622EA235817C}" presName="sibTrans" presStyleLbl="sibTrans1D1" presStyleIdx="3" presStyleCnt="6"/>
      <dgm:spPr/>
    </dgm:pt>
    <dgm:pt modelId="{13E4F9A8-5DC6-48CB-AF41-631CF7188480}" type="pres">
      <dgm:prSet presAssocID="{0C459308-87FC-40D5-B105-2800DEB3620F}" presName="node" presStyleLbl="node1" presStyleIdx="4" presStyleCnt="6">
        <dgm:presLayoutVars>
          <dgm:bulletEnabled val="1"/>
        </dgm:presLayoutVars>
      </dgm:prSet>
      <dgm:spPr/>
    </dgm:pt>
    <dgm:pt modelId="{5118BF6A-384D-4EFF-B6BD-EB8D47B76F53}" type="pres">
      <dgm:prSet presAssocID="{0C459308-87FC-40D5-B105-2800DEB3620F}" presName="spNode" presStyleCnt="0"/>
      <dgm:spPr/>
    </dgm:pt>
    <dgm:pt modelId="{9D64108D-9E4D-4DAF-852B-1B354CA58C34}" type="pres">
      <dgm:prSet presAssocID="{54379299-09EA-4A28-AB88-D60B1E754B8E}" presName="sibTrans" presStyleLbl="sibTrans1D1" presStyleIdx="4" presStyleCnt="6"/>
      <dgm:spPr/>
    </dgm:pt>
    <dgm:pt modelId="{933CD09B-356D-4ED0-B0C8-6973A49C773B}" type="pres">
      <dgm:prSet presAssocID="{BD3E2C12-7488-4415-B9D5-516F290EDEB1}" presName="node" presStyleLbl="node1" presStyleIdx="5" presStyleCnt="6">
        <dgm:presLayoutVars>
          <dgm:bulletEnabled val="1"/>
        </dgm:presLayoutVars>
      </dgm:prSet>
      <dgm:spPr/>
    </dgm:pt>
    <dgm:pt modelId="{F77827CA-5EDE-4B2D-B78A-6A6D29E0C34C}" type="pres">
      <dgm:prSet presAssocID="{BD3E2C12-7488-4415-B9D5-516F290EDEB1}" presName="spNode" presStyleCnt="0"/>
      <dgm:spPr/>
    </dgm:pt>
    <dgm:pt modelId="{24B0D090-FD72-4A39-AB4E-CE021A44569D}" type="pres">
      <dgm:prSet presAssocID="{89D7BDCC-9765-4C7B-A753-98825D04B329}" presName="sibTrans" presStyleLbl="sibTrans1D1" presStyleIdx="5" presStyleCnt="6"/>
      <dgm:spPr/>
    </dgm:pt>
  </dgm:ptLst>
  <dgm:cxnLst>
    <dgm:cxn modelId="{A86A6A02-3AF1-43D0-BBF8-C9A067B9F3CF}" srcId="{BB84F6DD-280F-4FD1-88CF-D88AF7E9116D}" destId="{7B0AEE2B-B0C0-4E93-9C76-F9ADA8FC0A81}" srcOrd="0" destOrd="0" parTransId="{C95B6587-116E-46F9-A5FF-9632D650C34F}" sibTransId="{4848998D-12AE-474D-B260-32AF76E5F8BB}"/>
    <dgm:cxn modelId="{4A948D05-7213-454B-B5E9-7F021851B3FA}" srcId="{BB84F6DD-280F-4FD1-88CF-D88AF7E9116D}" destId="{0C459308-87FC-40D5-B105-2800DEB3620F}" srcOrd="4" destOrd="0" parTransId="{2DAC14F9-34A3-4900-AFD1-9D6A2C7E1164}" sibTransId="{54379299-09EA-4A28-AB88-D60B1E754B8E}"/>
    <dgm:cxn modelId="{0476BC11-E810-407F-B8A8-A2A91F6A61A9}" srcId="{BB84F6DD-280F-4FD1-88CF-D88AF7E9116D}" destId="{624000C7-2E46-4124-BBBE-BC32ACC85CCC}" srcOrd="1" destOrd="0" parTransId="{7A84122A-64F4-4FB8-AE8B-CC541CF017B8}" sibTransId="{CF56C1D3-1A98-4996-B4F2-3A8BA3170074}"/>
    <dgm:cxn modelId="{91700E16-4E9C-4865-B298-58F51F7A3674}" srcId="{BB84F6DD-280F-4FD1-88CF-D88AF7E9116D}" destId="{BD3E2C12-7488-4415-B9D5-516F290EDEB1}" srcOrd="5" destOrd="0" parTransId="{3E74F31B-4C25-4D10-83D4-9412C697AE9F}" sibTransId="{89D7BDCC-9765-4C7B-A753-98825D04B329}"/>
    <dgm:cxn modelId="{07AAF819-6143-4719-BDCF-2F021622DEBE}" type="presOf" srcId="{CF56C1D3-1A98-4996-B4F2-3A8BA3170074}" destId="{EBE797D5-EEC7-4C33-9AD9-FA8214F11182}" srcOrd="0" destOrd="0" presId="urn:microsoft.com/office/officeart/2005/8/layout/cycle5"/>
    <dgm:cxn modelId="{9B7AFC39-4A5C-43DD-889F-A0BED9579855}" type="presOf" srcId="{4848998D-12AE-474D-B260-32AF76E5F8BB}" destId="{12E8050B-41BF-49EF-9C8F-BD77D638D823}" srcOrd="0" destOrd="0" presId="urn:microsoft.com/office/officeart/2005/8/layout/cycle5"/>
    <dgm:cxn modelId="{3AB9CA46-815D-4C63-A935-338C6A912978}" type="presOf" srcId="{7B0AEE2B-B0C0-4E93-9C76-F9ADA8FC0A81}" destId="{CA8DD8FC-7EAA-40C7-A1FA-F043B7BD4B0F}" srcOrd="0" destOrd="0" presId="urn:microsoft.com/office/officeart/2005/8/layout/cycle5"/>
    <dgm:cxn modelId="{6C29DF47-E6C5-4CE6-A920-B83DB9A93B09}" type="presOf" srcId="{CFC88EFF-67DE-4CAC-8938-5E13B502F74B}" destId="{B2FEB479-8CC7-4151-8EE4-09ECD36CB63D}" srcOrd="0" destOrd="0" presId="urn:microsoft.com/office/officeart/2005/8/layout/cycle5"/>
    <dgm:cxn modelId="{A0C19D68-ABB6-4CEE-8493-424724D99B53}" srcId="{BB84F6DD-280F-4FD1-88CF-D88AF7E9116D}" destId="{F3D8EDC6-5694-4389-9EFF-29BB3C0658CC}" srcOrd="2" destOrd="0" parTransId="{B5A5DFEA-A50A-481C-9380-46DE72F424BB}" sibTransId="{A7469D4B-A6D9-471C-893B-38794C202155}"/>
    <dgm:cxn modelId="{43DC036E-F628-4B70-A6DC-E00891D0F215}" type="presOf" srcId="{BD3E2C12-7488-4415-B9D5-516F290EDEB1}" destId="{933CD09B-356D-4ED0-B0C8-6973A49C773B}" srcOrd="0" destOrd="0" presId="urn:microsoft.com/office/officeart/2005/8/layout/cycle5"/>
    <dgm:cxn modelId="{D65B7493-A81C-4EE7-BADF-5E5E350C85A5}" type="presOf" srcId="{54379299-09EA-4A28-AB88-D60B1E754B8E}" destId="{9D64108D-9E4D-4DAF-852B-1B354CA58C34}" srcOrd="0" destOrd="0" presId="urn:microsoft.com/office/officeart/2005/8/layout/cycle5"/>
    <dgm:cxn modelId="{9C057CA5-7574-4F73-9BBE-3782674C6604}" type="presOf" srcId="{61244227-7A8C-44D3-8EF0-622EA235817C}" destId="{A4D79741-CC75-437D-9932-5CCF22C12EF7}" srcOrd="0" destOrd="0" presId="urn:microsoft.com/office/officeart/2005/8/layout/cycle5"/>
    <dgm:cxn modelId="{D509AEA5-380F-4C8F-8207-B612AA8B6187}" type="presOf" srcId="{89D7BDCC-9765-4C7B-A753-98825D04B329}" destId="{24B0D090-FD72-4A39-AB4E-CE021A44569D}" srcOrd="0" destOrd="0" presId="urn:microsoft.com/office/officeart/2005/8/layout/cycle5"/>
    <dgm:cxn modelId="{081E8ADD-81AE-4122-8B26-443EC1D388EC}" type="presOf" srcId="{0C459308-87FC-40D5-B105-2800DEB3620F}" destId="{13E4F9A8-5DC6-48CB-AF41-631CF7188480}" srcOrd="0" destOrd="0" presId="urn:microsoft.com/office/officeart/2005/8/layout/cycle5"/>
    <dgm:cxn modelId="{6F42E8EF-4DE1-4D58-93FC-E7FE57DC843A}" type="presOf" srcId="{624000C7-2E46-4124-BBBE-BC32ACC85CCC}" destId="{DBECC5B7-707E-4BE4-B18A-747F0D5521AE}" srcOrd="0" destOrd="0" presId="urn:microsoft.com/office/officeart/2005/8/layout/cycle5"/>
    <dgm:cxn modelId="{63D604F2-ABD6-4A2E-8B4F-2C534E899C9F}" type="presOf" srcId="{BB84F6DD-280F-4FD1-88CF-D88AF7E9116D}" destId="{BC9063A3-A905-45DD-BEC4-B7315B57CBC2}" srcOrd="0" destOrd="0" presId="urn:microsoft.com/office/officeart/2005/8/layout/cycle5"/>
    <dgm:cxn modelId="{E5806FF3-EC35-4590-A541-0324245AA3EA}" type="presOf" srcId="{A7469D4B-A6D9-471C-893B-38794C202155}" destId="{A6493AA8-BFAB-443B-B5ED-F96CD40D4BE0}" srcOrd="0" destOrd="0" presId="urn:microsoft.com/office/officeart/2005/8/layout/cycle5"/>
    <dgm:cxn modelId="{71AD70F3-4E23-4F7C-8820-2FFEB84FAAA4}" srcId="{BB84F6DD-280F-4FD1-88CF-D88AF7E9116D}" destId="{CFC88EFF-67DE-4CAC-8938-5E13B502F74B}" srcOrd="3" destOrd="0" parTransId="{39B9962A-1D18-4C29-8B4A-19A38928C10A}" sibTransId="{61244227-7A8C-44D3-8EF0-622EA235817C}"/>
    <dgm:cxn modelId="{40F772F7-1CAF-4FBA-B0DE-E6377AB03012}" type="presOf" srcId="{F3D8EDC6-5694-4389-9EFF-29BB3C0658CC}" destId="{F22046E8-EA98-4EF1-9796-00C325C79100}" srcOrd="0" destOrd="0" presId="urn:microsoft.com/office/officeart/2005/8/layout/cycle5"/>
    <dgm:cxn modelId="{E97C57FB-7FF8-4083-BD28-FDC167EF2D05}" type="presParOf" srcId="{BC9063A3-A905-45DD-BEC4-B7315B57CBC2}" destId="{CA8DD8FC-7EAA-40C7-A1FA-F043B7BD4B0F}" srcOrd="0" destOrd="0" presId="urn:microsoft.com/office/officeart/2005/8/layout/cycle5"/>
    <dgm:cxn modelId="{7FB428CC-993B-4500-9487-FB9824FEE0E2}" type="presParOf" srcId="{BC9063A3-A905-45DD-BEC4-B7315B57CBC2}" destId="{F8A8EFF8-DBA6-4546-93CA-5E580C4A9269}" srcOrd="1" destOrd="0" presId="urn:microsoft.com/office/officeart/2005/8/layout/cycle5"/>
    <dgm:cxn modelId="{F2E7EBFA-5344-4D55-9DBD-2FB5F83F7E23}" type="presParOf" srcId="{BC9063A3-A905-45DD-BEC4-B7315B57CBC2}" destId="{12E8050B-41BF-49EF-9C8F-BD77D638D823}" srcOrd="2" destOrd="0" presId="urn:microsoft.com/office/officeart/2005/8/layout/cycle5"/>
    <dgm:cxn modelId="{647E2A28-B44A-45E2-976A-21C6A6C05027}" type="presParOf" srcId="{BC9063A3-A905-45DD-BEC4-B7315B57CBC2}" destId="{DBECC5B7-707E-4BE4-B18A-747F0D5521AE}" srcOrd="3" destOrd="0" presId="urn:microsoft.com/office/officeart/2005/8/layout/cycle5"/>
    <dgm:cxn modelId="{20883591-3CCF-4C39-87E7-89E361740B11}" type="presParOf" srcId="{BC9063A3-A905-45DD-BEC4-B7315B57CBC2}" destId="{E7F80F5C-78A1-45DC-81D9-E26ADE198E4F}" srcOrd="4" destOrd="0" presId="urn:microsoft.com/office/officeart/2005/8/layout/cycle5"/>
    <dgm:cxn modelId="{D672F550-8E27-4B13-9ED1-C3647FF33D48}" type="presParOf" srcId="{BC9063A3-A905-45DD-BEC4-B7315B57CBC2}" destId="{EBE797D5-EEC7-4C33-9AD9-FA8214F11182}" srcOrd="5" destOrd="0" presId="urn:microsoft.com/office/officeart/2005/8/layout/cycle5"/>
    <dgm:cxn modelId="{9149C04F-8CC0-4498-BEA5-E98CA1055BAE}" type="presParOf" srcId="{BC9063A3-A905-45DD-BEC4-B7315B57CBC2}" destId="{F22046E8-EA98-4EF1-9796-00C325C79100}" srcOrd="6" destOrd="0" presId="urn:microsoft.com/office/officeart/2005/8/layout/cycle5"/>
    <dgm:cxn modelId="{21097F03-E1BE-4465-ABB0-13C23CA18DC5}" type="presParOf" srcId="{BC9063A3-A905-45DD-BEC4-B7315B57CBC2}" destId="{A7473E15-2FE4-4A1D-BE4A-6A96EB9710AD}" srcOrd="7" destOrd="0" presId="urn:microsoft.com/office/officeart/2005/8/layout/cycle5"/>
    <dgm:cxn modelId="{D2468E63-2589-4A9D-9C94-9889E7E22428}" type="presParOf" srcId="{BC9063A3-A905-45DD-BEC4-B7315B57CBC2}" destId="{A6493AA8-BFAB-443B-B5ED-F96CD40D4BE0}" srcOrd="8" destOrd="0" presId="urn:microsoft.com/office/officeart/2005/8/layout/cycle5"/>
    <dgm:cxn modelId="{46C86898-E0EF-4F4C-98C4-A9ACCCA4C0EB}" type="presParOf" srcId="{BC9063A3-A905-45DD-BEC4-B7315B57CBC2}" destId="{B2FEB479-8CC7-4151-8EE4-09ECD36CB63D}" srcOrd="9" destOrd="0" presId="urn:microsoft.com/office/officeart/2005/8/layout/cycle5"/>
    <dgm:cxn modelId="{2DD9F27D-7DED-4E25-852C-7CF294B5DA05}" type="presParOf" srcId="{BC9063A3-A905-45DD-BEC4-B7315B57CBC2}" destId="{5C76A605-B686-4E1B-B42C-09D5BC1F4AEF}" srcOrd="10" destOrd="0" presId="urn:microsoft.com/office/officeart/2005/8/layout/cycle5"/>
    <dgm:cxn modelId="{313A605F-F6FC-4074-B12F-2C0356FFD17A}" type="presParOf" srcId="{BC9063A3-A905-45DD-BEC4-B7315B57CBC2}" destId="{A4D79741-CC75-437D-9932-5CCF22C12EF7}" srcOrd="11" destOrd="0" presId="urn:microsoft.com/office/officeart/2005/8/layout/cycle5"/>
    <dgm:cxn modelId="{1CCEF3DA-FFF4-49B2-A824-97B9AA87E3B6}" type="presParOf" srcId="{BC9063A3-A905-45DD-BEC4-B7315B57CBC2}" destId="{13E4F9A8-5DC6-48CB-AF41-631CF7188480}" srcOrd="12" destOrd="0" presId="urn:microsoft.com/office/officeart/2005/8/layout/cycle5"/>
    <dgm:cxn modelId="{90617648-719C-46B2-91C6-FC2155C539BF}" type="presParOf" srcId="{BC9063A3-A905-45DD-BEC4-B7315B57CBC2}" destId="{5118BF6A-384D-4EFF-B6BD-EB8D47B76F53}" srcOrd="13" destOrd="0" presId="urn:microsoft.com/office/officeart/2005/8/layout/cycle5"/>
    <dgm:cxn modelId="{8C51E515-4E4D-4678-923D-274AF647FD95}" type="presParOf" srcId="{BC9063A3-A905-45DD-BEC4-B7315B57CBC2}" destId="{9D64108D-9E4D-4DAF-852B-1B354CA58C34}" srcOrd="14" destOrd="0" presId="urn:microsoft.com/office/officeart/2005/8/layout/cycle5"/>
    <dgm:cxn modelId="{9DC7AF73-701E-49A9-93C7-D5AAC899D741}" type="presParOf" srcId="{BC9063A3-A905-45DD-BEC4-B7315B57CBC2}" destId="{933CD09B-356D-4ED0-B0C8-6973A49C773B}" srcOrd="15" destOrd="0" presId="urn:microsoft.com/office/officeart/2005/8/layout/cycle5"/>
    <dgm:cxn modelId="{CB28E7C8-CB40-4178-A497-B856A744CDE6}" type="presParOf" srcId="{BC9063A3-A905-45DD-BEC4-B7315B57CBC2}" destId="{F77827CA-5EDE-4B2D-B78A-6A6D29E0C34C}" srcOrd="16" destOrd="0" presId="urn:microsoft.com/office/officeart/2005/8/layout/cycle5"/>
    <dgm:cxn modelId="{839AC11D-224D-44C8-A87C-74324184EB62}" type="presParOf" srcId="{BC9063A3-A905-45DD-BEC4-B7315B57CBC2}" destId="{24B0D090-FD72-4A39-AB4E-CE021A44569D}" srcOrd="17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8DD8FC-7EAA-40C7-A1FA-F043B7BD4B0F}">
      <dsp:nvSpPr>
        <dsp:cNvPr id="0" name=""/>
        <dsp:cNvSpPr/>
      </dsp:nvSpPr>
      <dsp:spPr>
        <a:xfrm>
          <a:off x="3602474" y="1812"/>
          <a:ext cx="1364003" cy="88660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Thought</a:t>
          </a:r>
          <a:endParaRPr lang="en-SG" sz="2000" b="1" kern="1200" dirty="0"/>
        </a:p>
      </dsp:txBody>
      <dsp:txXfrm>
        <a:off x="3645754" y="45092"/>
        <a:ext cx="1277443" cy="800042"/>
      </dsp:txXfrm>
    </dsp:sp>
    <dsp:sp modelId="{12E8050B-41BF-49EF-9C8F-BD77D638D823}">
      <dsp:nvSpPr>
        <dsp:cNvPr id="0" name=""/>
        <dsp:cNvSpPr/>
      </dsp:nvSpPr>
      <dsp:spPr>
        <a:xfrm>
          <a:off x="2192628" y="445113"/>
          <a:ext cx="4183695" cy="4183695"/>
        </a:xfrm>
        <a:custGeom>
          <a:avLst/>
          <a:gdLst/>
          <a:ahLst/>
          <a:cxnLst/>
          <a:rect l="0" t="0" r="0" b="0"/>
          <a:pathLst>
            <a:path>
              <a:moveTo>
                <a:pt x="2946068" y="182362"/>
              </a:moveTo>
              <a:arcTo wR="2091847" hR="2091847" stAng="17646101" swAng="925999"/>
            </a:path>
          </a:pathLst>
        </a:custGeom>
        <a:noFill/>
        <a:ln w="28575" cap="flat" cmpd="sng" algn="ctr">
          <a:solidFill>
            <a:srgbClr val="FF000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ECC5B7-707E-4BE4-B18A-747F0D5521AE}">
      <dsp:nvSpPr>
        <dsp:cNvPr id="0" name=""/>
        <dsp:cNvSpPr/>
      </dsp:nvSpPr>
      <dsp:spPr>
        <a:xfrm>
          <a:off x="5414067" y="1047736"/>
          <a:ext cx="1364003" cy="886602"/>
        </a:xfrm>
        <a:prstGeom prst="roundRect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Focused Thought</a:t>
          </a:r>
          <a:endParaRPr lang="en-SG" sz="2000" b="1" kern="1200" dirty="0"/>
        </a:p>
      </dsp:txBody>
      <dsp:txXfrm>
        <a:off x="5457347" y="1091016"/>
        <a:ext cx="1277443" cy="800042"/>
      </dsp:txXfrm>
    </dsp:sp>
    <dsp:sp modelId="{EBE797D5-EEC7-4C33-9AD9-FA8214F11182}">
      <dsp:nvSpPr>
        <dsp:cNvPr id="0" name=""/>
        <dsp:cNvSpPr/>
      </dsp:nvSpPr>
      <dsp:spPr>
        <a:xfrm>
          <a:off x="2192628" y="445113"/>
          <a:ext cx="4183695" cy="4183695"/>
        </a:xfrm>
        <a:custGeom>
          <a:avLst/>
          <a:gdLst/>
          <a:ahLst/>
          <a:cxnLst/>
          <a:rect l="0" t="0" r="0" b="0"/>
          <a:pathLst>
            <a:path>
              <a:moveTo>
                <a:pt x="4151016" y="1723540"/>
              </a:moveTo>
              <a:arcTo wR="2091847" hR="2091847" stAng="20991552" swAng="1216895"/>
            </a:path>
          </a:pathLst>
        </a:custGeom>
        <a:noFill/>
        <a:ln w="28575" cap="flat" cmpd="sng" algn="ctr">
          <a:solidFill>
            <a:srgbClr val="FF000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2046E8-EA98-4EF1-9796-00C325C79100}">
      <dsp:nvSpPr>
        <dsp:cNvPr id="0" name=""/>
        <dsp:cNvSpPr/>
      </dsp:nvSpPr>
      <dsp:spPr>
        <a:xfrm>
          <a:off x="5414067" y="3139584"/>
          <a:ext cx="1364003" cy="886602"/>
        </a:xfrm>
        <a:prstGeom prst="roundRect">
          <a:avLst/>
        </a:prstGeom>
        <a:solidFill>
          <a:srgbClr val="FF33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Decision</a:t>
          </a:r>
          <a:endParaRPr lang="en-SG" sz="2000" b="1" kern="1200" dirty="0"/>
        </a:p>
      </dsp:txBody>
      <dsp:txXfrm>
        <a:off x="5457347" y="3182864"/>
        <a:ext cx="1277443" cy="800042"/>
      </dsp:txXfrm>
    </dsp:sp>
    <dsp:sp modelId="{A6493AA8-BFAB-443B-B5ED-F96CD40D4BE0}">
      <dsp:nvSpPr>
        <dsp:cNvPr id="0" name=""/>
        <dsp:cNvSpPr/>
      </dsp:nvSpPr>
      <dsp:spPr>
        <a:xfrm>
          <a:off x="2192628" y="445113"/>
          <a:ext cx="4183695" cy="4183695"/>
        </a:xfrm>
        <a:custGeom>
          <a:avLst/>
          <a:gdLst/>
          <a:ahLst/>
          <a:cxnLst/>
          <a:rect l="0" t="0" r="0" b="0"/>
          <a:pathLst>
            <a:path>
              <a:moveTo>
                <a:pt x="3423411" y="3705155"/>
              </a:moveTo>
              <a:arcTo wR="2091847" hR="2091847" stAng="3027900" swAng="925999"/>
            </a:path>
          </a:pathLst>
        </a:custGeom>
        <a:noFill/>
        <a:ln w="28575" cap="flat" cmpd="sng" algn="ctr">
          <a:solidFill>
            <a:srgbClr val="FF000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FEB479-8CC7-4151-8EE4-09ECD36CB63D}">
      <dsp:nvSpPr>
        <dsp:cNvPr id="0" name=""/>
        <dsp:cNvSpPr/>
      </dsp:nvSpPr>
      <dsp:spPr>
        <a:xfrm>
          <a:off x="3602474" y="4185508"/>
          <a:ext cx="1364003" cy="886602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Action</a:t>
          </a:r>
          <a:endParaRPr lang="en-SG" sz="2000" b="1" kern="1200" dirty="0"/>
        </a:p>
      </dsp:txBody>
      <dsp:txXfrm>
        <a:off x="3645754" y="4228788"/>
        <a:ext cx="1277443" cy="800042"/>
      </dsp:txXfrm>
    </dsp:sp>
    <dsp:sp modelId="{A4D79741-CC75-437D-9932-5CCF22C12EF7}">
      <dsp:nvSpPr>
        <dsp:cNvPr id="0" name=""/>
        <dsp:cNvSpPr/>
      </dsp:nvSpPr>
      <dsp:spPr>
        <a:xfrm>
          <a:off x="2192628" y="445113"/>
          <a:ext cx="4183695" cy="4183695"/>
        </a:xfrm>
        <a:custGeom>
          <a:avLst/>
          <a:gdLst/>
          <a:ahLst/>
          <a:cxnLst/>
          <a:rect l="0" t="0" r="0" b="0"/>
          <a:pathLst>
            <a:path>
              <a:moveTo>
                <a:pt x="1237626" y="4001332"/>
              </a:moveTo>
              <a:arcTo wR="2091847" hR="2091847" stAng="6846101" swAng="925999"/>
            </a:path>
          </a:pathLst>
        </a:custGeom>
        <a:noFill/>
        <a:ln w="28575" cap="flat" cmpd="sng" algn="ctr">
          <a:solidFill>
            <a:srgbClr val="FF000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E4F9A8-5DC6-48CB-AF41-631CF7188480}">
      <dsp:nvSpPr>
        <dsp:cNvPr id="0" name=""/>
        <dsp:cNvSpPr/>
      </dsp:nvSpPr>
      <dsp:spPr>
        <a:xfrm>
          <a:off x="1790881" y="3139584"/>
          <a:ext cx="1364003" cy="886602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Continued Action</a:t>
          </a:r>
          <a:endParaRPr lang="en-SG" sz="2000" b="1" kern="1200" dirty="0"/>
        </a:p>
      </dsp:txBody>
      <dsp:txXfrm>
        <a:off x="1834161" y="3182864"/>
        <a:ext cx="1277443" cy="800042"/>
      </dsp:txXfrm>
    </dsp:sp>
    <dsp:sp modelId="{9D64108D-9E4D-4DAF-852B-1B354CA58C34}">
      <dsp:nvSpPr>
        <dsp:cNvPr id="0" name=""/>
        <dsp:cNvSpPr/>
      </dsp:nvSpPr>
      <dsp:spPr>
        <a:xfrm>
          <a:off x="2192628" y="445113"/>
          <a:ext cx="4183695" cy="4183695"/>
        </a:xfrm>
        <a:custGeom>
          <a:avLst/>
          <a:gdLst/>
          <a:ahLst/>
          <a:cxnLst/>
          <a:rect l="0" t="0" r="0" b="0"/>
          <a:pathLst>
            <a:path>
              <a:moveTo>
                <a:pt x="32678" y="2460154"/>
              </a:moveTo>
              <a:arcTo wR="2091847" hR="2091847" stAng="10191552" swAng="1216895"/>
            </a:path>
          </a:pathLst>
        </a:custGeom>
        <a:noFill/>
        <a:ln w="28575" cap="flat" cmpd="sng" algn="ctr">
          <a:solidFill>
            <a:srgbClr val="FF000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3CD09B-356D-4ED0-B0C8-6973A49C773B}">
      <dsp:nvSpPr>
        <dsp:cNvPr id="0" name=""/>
        <dsp:cNvSpPr/>
      </dsp:nvSpPr>
      <dsp:spPr>
        <a:xfrm>
          <a:off x="1790881" y="1047736"/>
          <a:ext cx="1364003" cy="886602"/>
        </a:xfrm>
        <a:prstGeom prst="roundRect">
          <a:avLst/>
        </a:prstGeom>
        <a:solidFill>
          <a:srgbClr val="D6A3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Habit</a:t>
          </a:r>
          <a:endParaRPr lang="en-SG" sz="2000" b="1" kern="1200" dirty="0"/>
        </a:p>
      </dsp:txBody>
      <dsp:txXfrm>
        <a:off x="1834161" y="1091016"/>
        <a:ext cx="1277443" cy="800042"/>
      </dsp:txXfrm>
    </dsp:sp>
    <dsp:sp modelId="{24B0D090-FD72-4A39-AB4E-CE021A44569D}">
      <dsp:nvSpPr>
        <dsp:cNvPr id="0" name=""/>
        <dsp:cNvSpPr/>
      </dsp:nvSpPr>
      <dsp:spPr>
        <a:xfrm>
          <a:off x="2192628" y="445113"/>
          <a:ext cx="4183695" cy="4183695"/>
        </a:xfrm>
        <a:custGeom>
          <a:avLst/>
          <a:gdLst/>
          <a:ahLst/>
          <a:cxnLst/>
          <a:rect l="0" t="0" r="0" b="0"/>
          <a:pathLst>
            <a:path>
              <a:moveTo>
                <a:pt x="760283" y="478539"/>
              </a:moveTo>
              <a:arcTo wR="2091847" hR="2091847" stAng="13827900" swAng="925999"/>
            </a:path>
          </a:pathLst>
        </a:custGeom>
        <a:noFill/>
        <a:ln w="28575" cap="flat" cmpd="sng" algn="ctr">
          <a:solidFill>
            <a:srgbClr val="FF000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6B2C23-0BAF-4ECF-890D-A7C087385A75}" type="datetimeFigureOut">
              <a:rPr lang="en-SG" smtClean="0"/>
              <a:t>31/7/2020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D8A1B4-8793-4689-A19B-85A151202C9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213312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98C53-7503-41A4-8E23-3D5D44CB0328}" type="slidenum">
              <a:rPr lang="en-SG" smtClean="0"/>
              <a:pPr/>
              <a:t>4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445913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98C53-7503-41A4-8E23-3D5D44CB0328}" type="slidenum">
              <a:rPr lang="en-SG" smtClean="0"/>
              <a:pPr/>
              <a:t>5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77850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98C53-7503-41A4-8E23-3D5D44CB0328}" type="slidenum">
              <a:rPr lang="en-SG" smtClean="0"/>
              <a:pPr/>
              <a:t>6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155957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98C53-7503-41A4-8E23-3D5D44CB0328}" type="slidenum">
              <a:rPr lang="en-SG" smtClean="0"/>
              <a:pPr/>
              <a:t>7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987365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488364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98C53-7503-41A4-8E23-3D5D44CB0328}" type="slidenum">
              <a:rPr lang="en-SG" smtClean="0"/>
              <a:pPr/>
              <a:t>9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09377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3FA3C-6832-44A8-9C56-36BB53984CB7}" type="datetimeFigureOut">
              <a:rPr lang="en-SG" smtClean="0"/>
              <a:t>31/7/2020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BEE1E-A77E-4611-85FE-753E723C42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381096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3FA3C-6832-44A8-9C56-36BB53984CB7}" type="datetimeFigureOut">
              <a:rPr lang="en-SG" smtClean="0"/>
              <a:t>31/7/2020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BEE1E-A77E-4611-85FE-753E723C42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08411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3FA3C-6832-44A8-9C56-36BB53984CB7}" type="datetimeFigureOut">
              <a:rPr lang="en-SG" smtClean="0"/>
              <a:t>31/7/2020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BEE1E-A77E-4611-85FE-753E723C42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538985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3FA3C-6832-44A8-9C56-36BB53984CB7}" type="datetimeFigureOut">
              <a:rPr lang="en-SG" smtClean="0"/>
              <a:t>31/7/2020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BEE1E-A77E-4611-85FE-753E723C42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449640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3FA3C-6832-44A8-9C56-36BB53984CB7}" type="datetimeFigureOut">
              <a:rPr lang="en-SG" smtClean="0"/>
              <a:t>31/7/2020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BEE1E-A77E-4611-85FE-753E723C42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84889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3FA3C-6832-44A8-9C56-36BB53984CB7}" type="datetimeFigureOut">
              <a:rPr lang="en-SG" smtClean="0"/>
              <a:t>31/7/2020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BEE1E-A77E-4611-85FE-753E723C42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539363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3FA3C-6832-44A8-9C56-36BB53984CB7}" type="datetimeFigureOut">
              <a:rPr lang="en-SG" smtClean="0"/>
              <a:t>31/7/2020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BEE1E-A77E-4611-85FE-753E723C42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387136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3FA3C-6832-44A8-9C56-36BB53984CB7}" type="datetimeFigureOut">
              <a:rPr lang="en-SG" smtClean="0"/>
              <a:t>31/7/2020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BEE1E-A77E-4611-85FE-753E723C42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07801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3FA3C-6832-44A8-9C56-36BB53984CB7}" type="datetimeFigureOut">
              <a:rPr lang="en-SG" smtClean="0"/>
              <a:t>31/7/2020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BEE1E-A77E-4611-85FE-753E723C42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848248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3FA3C-6832-44A8-9C56-36BB53984CB7}" type="datetimeFigureOut">
              <a:rPr lang="en-SG" smtClean="0"/>
              <a:t>31/7/2020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BEE1E-A77E-4611-85FE-753E723C42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43432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3FA3C-6832-44A8-9C56-36BB53984CB7}" type="datetimeFigureOut">
              <a:rPr lang="en-SG" smtClean="0"/>
              <a:t>31/7/2020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BEE1E-A77E-4611-85FE-753E723C42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53034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4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93FA3C-6832-44A8-9C56-36BB53984CB7}" type="datetimeFigureOut">
              <a:rPr lang="en-SG" smtClean="0"/>
              <a:t>31/7/2020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4BEE1E-A77E-4611-85FE-753E723C42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43129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faithatworkfellowship.org/" TargetMode="External"/><Relationship Id="rId4" Type="http://schemas.openxmlformats.org/officeDocument/2006/relationships/hyperlink" Target="mailto:gohsengfong@hotmail.com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457200"/>
            <a:ext cx="6858000" cy="2387600"/>
          </a:xfrm>
        </p:spPr>
        <p:txBody>
          <a:bodyPr/>
          <a:lstStyle/>
          <a:p>
            <a:pPr algn="ctr"/>
            <a:r>
              <a:rPr lang="en-US" u="sng" dirty="0">
                <a:solidFill>
                  <a:srgbClr val="C00000"/>
                </a:solidFill>
                <a:latin typeface="Bernard MT Condensed" panose="02050806060905020404" pitchFamily="18" charset="0"/>
                <a:cs typeface="Aharoni" panose="02010803020104030203" pitchFamily="2" charset="-79"/>
              </a:rPr>
              <a:t>ATTITUDE OF JESUS</a:t>
            </a:r>
            <a:endParaRPr lang="en-SG" u="sng" dirty="0">
              <a:solidFill>
                <a:srgbClr val="C00000"/>
              </a:solidFill>
              <a:latin typeface="Bernard MT Condensed" panose="02050806060905020404" pitchFamily="18" charset="0"/>
              <a:cs typeface="Aharoni" panose="02010803020104030203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200400"/>
            <a:ext cx="6858000" cy="1655762"/>
          </a:xfrm>
        </p:spPr>
        <p:txBody>
          <a:bodyPr/>
          <a:lstStyle/>
          <a:p>
            <a:pPr algn="ctr"/>
            <a:endParaRPr lang="en-US" dirty="0"/>
          </a:p>
          <a:p>
            <a:pPr algn="ctr"/>
            <a:r>
              <a:rPr lang="en-US" sz="4000" dirty="0">
                <a:latin typeface="Bernard MT Condensed" panose="02050806060905020404" pitchFamily="18" charset="0"/>
              </a:rPr>
              <a:t>JOHN 13:1-5</a:t>
            </a:r>
            <a:endParaRPr lang="en-SG" sz="4000" dirty="0">
              <a:latin typeface="Bernard MT Condensed" panose="020508060609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5553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72312"/>
          </a:xfrm>
        </p:spPr>
        <p:txBody>
          <a:bodyPr>
            <a:normAutofit/>
          </a:bodyPr>
          <a:lstStyle/>
          <a:p>
            <a:pPr algn="ctr"/>
            <a:r>
              <a:rPr lang="en-US" sz="4800" u="sng" dirty="0">
                <a:solidFill>
                  <a:srgbClr val="CC0000"/>
                </a:solidFill>
                <a:latin typeface="Bernard MT Condensed" panose="02050806060905020404" pitchFamily="18" charset="0"/>
              </a:rPr>
              <a:t>NOTHING TO PROVE</a:t>
            </a:r>
            <a:endParaRPr lang="en-SG" sz="4800" u="sng" dirty="0">
              <a:solidFill>
                <a:srgbClr val="CC0000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828801"/>
            <a:ext cx="6934200" cy="3962400"/>
          </a:xfrm>
        </p:spPr>
        <p:txBody>
          <a:bodyPr>
            <a:normAutofit/>
          </a:bodyPr>
          <a:lstStyle/>
          <a:p>
            <a:r>
              <a:rPr lang="en-SG" sz="3200" dirty="0">
                <a:latin typeface="Bernard MT Condensed" panose="02050806060905020404" pitchFamily="18" charset="0"/>
              </a:rPr>
              <a:t>(John 13:3)  </a:t>
            </a:r>
            <a:r>
              <a:rPr lang="en-SG" sz="3200" i="1" dirty="0">
                <a:latin typeface="Bernard MT Condensed" panose="02050806060905020404" pitchFamily="18" charset="0"/>
              </a:rPr>
              <a:t>Jesus </a:t>
            </a:r>
            <a:r>
              <a:rPr lang="en-SG" sz="3200" i="1" u="sng" dirty="0">
                <a:solidFill>
                  <a:srgbClr val="CC0000"/>
                </a:solidFill>
                <a:latin typeface="Bernard MT Condensed" panose="02050806060905020404" pitchFamily="18" charset="0"/>
              </a:rPr>
              <a:t>knowing</a:t>
            </a:r>
            <a:r>
              <a:rPr lang="en-SG" sz="3200" i="1" dirty="0">
                <a:solidFill>
                  <a:schemeClr val="bg1"/>
                </a:solidFill>
                <a:latin typeface="Bernard MT Condensed" panose="02050806060905020404" pitchFamily="18" charset="0"/>
              </a:rPr>
              <a:t> </a:t>
            </a:r>
            <a:r>
              <a:rPr lang="en-SG" sz="3200" i="1" dirty="0">
                <a:latin typeface="Bernard MT Condensed" panose="02050806060905020404" pitchFamily="18" charset="0"/>
              </a:rPr>
              <a:t>that the Father had given all things into His hands, and that</a:t>
            </a:r>
            <a:r>
              <a:rPr lang="en-SG" sz="3200" i="1" dirty="0">
                <a:solidFill>
                  <a:schemeClr val="bg1"/>
                </a:solidFill>
                <a:latin typeface="Bernard MT Condensed" panose="02050806060905020404" pitchFamily="18" charset="0"/>
              </a:rPr>
              <a:t> </a:t>
            </a:r>
            <a:r>
              <a:rPr lang="en-SG" sz="3200" i="1" u="sng" dirty="0">
                <a:solidFill>
                  <a:srgbClr val="CC0000"/>
                </a:solidFill>
                <a:latin typeface="Bernard MT Condensed" panose="02050806060905020404" pitchFamily="18" charset="0"/>
              </a:rPr>
              <a:t>He was come from God, and went to God;</a:t>
            </a:r>
          </a:p>
          <a:p>
            <a:endParaRPr lang="en-SG" sz="3200" dirty="0">
              <a:solidFill>
                <a:schemeClr val="bg1"/>
              </a:solidFill>
              <a:latin typeface="Bernard MT Condensed" panose="02050806060905020404" pitchFamily="18" charset="0"/>
            </a:endParaRPr>
          </a:p>
          <a:p>
            <a:r>
              <a:rPr lang="en-US" sz="3200" i="1" u="sng" dirty="0">
                <a:solidFill>
                  <a:srgbClr val="CC0000"/>
                </a:solidFill>
                <a:latin typeface="Bernard MT Condensed" panose="02050806060905020404" pitchFamily="18" charset="0"/>
              </a:rPr>
              <a:t>Jesus knew who He was</a:t>
            </a:r>
            <a:r>
              <a:rPr lang="en-US" sz="3200" dirty="0">
                <a:solidFill>
                  <a:srgbClr val="CC0000"/>
                </a:solidFill>
                <a:latin typeface="Bernard MT Condensed" panose="02050806060905020404" pitchFamily="18" charset="0"/>
              </a:rPr>
              <a:t>  </a:t>
            </a:r>
            <a:r>
              <a:rPr lang="en-US" sz="3200" dirty="0">
                <a:latin typeface="Bernard MT Condensed" panose="02050806060905020404" pitchFamily="18" charset="0"/>
              </a:rPr>
              <a:t>and didn’t have to play any game to prove Himself or role-play to fool others.</a:t>
            </a:r>
            <a:endParaRPr lang="en-SG" sz="3200" dirty="0">
              <a:latin typeface="Bernard MT Condensed" panose="02050806060905020404" pitchFamily="18" charset="0"/>
            </a:endParaRPr>
          </a:p>
          <a:p>
            <a:pPr marL="0" indent="0">
              <a:buNone/>
            </a:pPr>
            <a:endParaRPr lang="en-S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9656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US" sz="4800" u="sng" dirty="0">
                <a:solidFill>
                  <a:srgbClr val="CC0000"/>
                </a:solidFill>
                <a:latin typeface="Bernard MT Condensed" panose="02050806060905020404" pitchFamily="18" charset="0"/>
              </a:rPr>
              <a:t>NOTHING TO PROVE</a:t>
            </a:r>
            <a:endParaRPr lang="en-SG" sz="4800" u="sng" dirty="0">
              <a:solidFill>
                <a:srgbClr val="CC0000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9943" y="1524000"/>
            <a:ext cx="7621657" cy="4648200"/>
          </a:xfrm>
        </p:spPr>
        <p:txBody>
          <a:bodyPr>
            <a:noAutofit/>
          </a:bodyPr>
          <a:lstStyle/>
          <a:p>
            <a:r>
              <a:rPr lang="en-US" sz="3600" u="sng" dirty="0">
                <a:solidFill>
                  <a:srgbClr val="0070C0"/>
                </a:solidFill>
                <a:latin typeface="Bernard MT Condensed" panose="02050806060905020404" pitchFamily="18" charset="0"/>
              </a:rPr>
              <a:t>Know who I AM and whose I AM.</a:t>
            </a:r>
          </a:p>
          <a:p>
            <a:pPr marL="0" indent="0">
              <a:buNone/>
            </a:pPr>
            <a:r>
              <a:rPr lang="en-SG" sz="3200" i="1" u="sng" dirty="0">
                <a:solidFill>
                  <a:srgbClr val="7030A0"/>
                </a:solidFill>
                <a:latin typeface="Bernard MT Condensed" panose="02050806060905020404" pitchFamily="18" charset="0"/>
              </a:rPr>
              <a:t>My Identity in Christ</a:t>
            </a:r>
            <a:r>
              <a:rPr lang="en-SG" sz="3200" i="1" dirty="0">
                <a:solidFill>
                  <a:srgbClr val="7030A0"/>
                </a:solidFill>
                <a:latin typeface="Bernard MT Condensed" panose="02050806060905020404" pitchFamily="18" charset="0"/>
              </a:rPr>
              <a:t>: </a:t>
            </a:r>
            <a:r>
              <a:rPr lang="en-SG" sz="3200" dirty="0">
                <a:solidFill>
                  <a:srgbClr val="FF0000"/>
                </a:solidFill>
                <a:latin typeface="Bernard MT Condensed" panose="02050806060905020404" pitchFamily="18" charset="0"/>
              </a:rPr>
              <a:t> </a:t>
            </a:r>
            <a:r>
              <a:rPr lang="en-SG" sz="3200" dirty="0">
                <a:solidFill>
                  <a:srgbClr val="CC0000"/>
                </a:solidFill>
                <a:latin typeface="Bernard MT Condensed" panose="02050806060905020404" pitchFamily="18" charset="0"/>
              </a:rPr>
              <a:t>Because of Christ’s redemption, I am a </a:t>
            </a:r>
            <a:r>
              <a:rPr lang="en-SG" sz="3200" i="1" u="sng" dirty="0">
                <a:solidFill>
                  <a:srgbClr val="0070C0"/>
                </a:solidFill>
                <a:latin typeface="Bernard MT Condensed" panose="02050806060905020404" pitchFamily="18" charset="0"/>
              </a:rPr>
              <a:t>new creation</a:t>
            </a:r>
            <a:r>
              <a:rPr lang="en-SG" sz="3200" dirty="0">
                <a:solidFill>
                  <a:srgbClr val="0070C0"/>
                </a:solidFill>
                <a:latin typeface="Bernard MT Condensed" panose="02050806060905020404" pitchFamily="18" charset="0"/>
              </a:rPr>
              <a:t> </a:t>
            </a:r>
            <a:r>
              <a:rPr lang="en-SG" sz="3200" dirty="0">
                <a:solidFill>
                  <a:srgbClr val="FF0000"/>
                </a:solidFill>
                <a:latin typeface="Bernard MT Condensed" panose="02050806060905020404" pitchFamily="18" charset="0"/>
              </a:rPr>
              <a:t>, </a:t>
            </a:r>
            <a:r>
              <a:rPr lang="en-SG" sz="3200" dirty="0">
                <a:solidFill>
                  <a:srgbClr val="CC0000"/>
                </a:solidFill>
                <a:latin typeface="Bernard MT Condensed" panose="02050806060905020404" pitchFamily="18" charset="0"/>
              </a:rPr>
              <a:t>of</a:t>
            </a:r>
            <a:r>
              <a:rPr lang="en-SG" sz="3200" dirty="0">
                <a:solidFill>
                  <a:srgbClr val="FF0000"/>
                </a:solidFill>
                <a:latin typeface="Bernard MT Condensed" panose="02050806060905020404" pitchFamily="18" charset="0"/>
              </a:rPr>
              <a:t> </a:t>
            </a:r>
            <a:r>
              <a:rPr lang="en-SG" sz="3200" u="sng" dirty="0">
                <a:solidFill>
                  <a:srgbClr val="7030A0"/>
                </a:solidFill>
                <a:latin typeface="Bernard MT Condensed" panose="02050806060905020404" pitchFamily="18" charset="0"/>
              </a:rPr>
              <a:t>infinite worth</a:t>
            </a:r>
            <a:r>
              <a:rPr lang="en-SG" sz="3200" dirty="0">
                <a:solidFill>
                  <a:srgbClr val="FF0000"/>
                </a:solidFill>
                <a:latin typeface="Bernard MT Condensed" panose="02050806060905020404" pitchFamily="18" charset="0"/>
              </a:rPr>
              <a:t>.  </a:t>
            </a:r>
            <a:r>
              <a:rPr lang="en-SG" sz="3200" dirty="0">
                <a:solidFill>
                  <a:srgbClr val="CC0000"/>
                </a:solidFill>
                <a:latin typeface="Bernard MT Condensed" panose="02050806060905020404" pitchFamily="18" charset="0"/>
              </a:rPr>
              <a:t>I am </a:t>
            </a:r>
            <a:r>
              <a:rPr lang="en-SG" sz="3200" i="1" u="sng" dirty="0">
                <a:solidFill>
                  <a:srgbClr val="00B0F0"/>
                </a:solidFill>
                <a:latin typeface="Bernard MT Condensed" panose="02050806060905020404" pitchFamily="18" charset="0"/>
              </a:rPr>
              <a:t>deeply loved</a:t>
            </a:r>
            <a:r>
              <a:rPr lang="en-SG" sz="3200" dirty="0">
                <a:solidFill>
                  <a:srgbClr val="00B0F0"/>
                </a:solidFill>
                <a:latin typeface="Bernard MT Condensed" panose="02050806060905020404" pitchFamily="18" charset="0"/>
              </a:rPr>
              <a:t>, </a:t>
            </a:r>
            <a:r>
              <a:rPr lang="en-SG" sz="3200" i="1" u="sng" dirty="0">
                <a:solidFill>
                  <a:srgbClr val="002060"/>
                </a:solidFill>
                <a:latin typeface="Bernard MT Condensed" panose="02050806060905020404" pitchFamily="18" charset="0"/>
              </a:rPr>
              <a:t>completely forgiven</a:t>
            </a:r>
            <a:r>
              <a:rPr lang="en-SG" sz="3200" dirty="0">
                <a:solidFill>
                  <a:srgbClr val="FF0000"/>
                </a:solidFill>
                <a:latin typeface="Bernard MT Condensed" panose="02050806060905020404" pitchFamily="18" charset="0"/>
              </a:rPr>
              <a:t>, </a:t>
            </a:r>
            <a:r>
              <a:rPr lang="en-SG" sz="3200" i="1" u="sng" dirty="0">
                <a:solidFill>
                  <a:srgbClr val="00B050"/>
                </a:solidFill>
                <a:latin typeface="Bernard MT Condensed" panose="02050806060905020404" pitchFamily="18" charset="0"/>
              </a:rPr>
              <a:t>fully pleasing</a:t>
            </a:r>
            <a:r>
              <a:rPr lang="en-SG" sz="3200" dirty="0">
                <a:solidFill>
                  <a:srgbClr val="FF0000"/>
                </a:solidFill>
                <a:latin typeface="Bernard MT Condensed" panose="02050806060905020404" pitchFamily="18" charset="0"/>
              </a:rPr>
              <a:t>, </a:t>
            </a:r>
            <a:r>
              <a:rPr lang="en-SG" sz="3200" i="1" u="sng" dirty="0">
                <a:solidFill>
                  <a:srgbClr val="7030A0"/>
                </a:solidFill>
                <a:latin typeface="Bernard MT Condensed" panose="02050806060905020404" pitchFamily="18" charset="0"/>
              </a:rPr>
              <a:t>totally accepted</a:t>
            </a:r>
            <a:r>
              <a:rPr lang="en-SG" sz="3200" dirty="0">
                <a:solidFill>
                  <a:srgbClr val="FF0000"/>
                </a:solidFill>
                <a:latin typeface="Bernard MT Condensed" panose="02050806060905020404" pitchFamily="18" charset="0"/>
              </a:rPr>
              <a:t> </a:t>
            </a:r>
            <a:r>
              <a:rPr lang="en-SG" sz="3200" dirty="0">
                <a:solidFill>
                  <a:srgbClr val="CC0000"/>
                </a:solidFill>
                <a:latin typeface="Bernard MT Condensed" panose="02050806060905020404" pitchFamily="18" charset="0"/>
              </a:rPr>
              <a:t>and</a:t>
            </a:r>
            <a:r>
              <a:rPr lang="en-SG" sz="3200" dirty="0">
                <a:solidFill>
                  <a:srgbClr val="FF0000"/>
                </a:solidFill>
                <a:latin typeface="Bernard MT Condensed" panose="02050806060905020404" pitchFamily="18" charset="0"/>
              </a:rPr>
              <a:t> </a:t>
            </a:r>
            <a:r>
              <a:rPr lang="en-SG" sz="3200" i="1" u="sng" dirty="0">
                <a:solidFill>
                  <a:srgbClr val="00B0F0"/>
                </a:solidFill>
                <a:latin typeface="Bernard MT Condensed" panose="02050806060905020404" pitchFamily="18" charset="0"/>
              </a:rPr>
              <a:t>absolutely</a:t>
            </a:r>
            <a:r>
              <a:rPr lang="en-SG" sz="3200" dirty="0">
                <a:solidFill>
                  <a:srgbClr val="00B0F0"/>
                </a:solidFill>
                <a:latin typeface="Bernard MT Condensed" panose="02050806060905020404" pitchFamily="18" charset="0"/>
              </a:rPr>
              <a:t> </a:t>
            </a:r>
            <a:r>
              <a:rPr lang="en-SG" sz="3200" i="1" u="sng" dirty="0">
                <a:solidFill>
                  <a:srgbClr val="00B0F0"/>
                </a:solidFill>
                <a:latin typeface="Bernard MT Condensed" panose="02050806060905020404" pitchFamily="18" charset="0"/>
              </a:rPr>
              <a:t>complete </a:t>
            </a:r>
            <a:r>
              <a:rPr lang="en-SG" sz="3200" i="1" u="sng" dirty="0">
                <a:solidFill>
                  <a:srgbClr val="CC0000"/>
                </a:solidFill>
                <a:latin typeface="Bernard MT Condensed" panose="02050806060905020404" pitchFamily="18" charset="0"/>
              </a:rPr>
              <a:t>in Christ</a:t>
            </a:r>
            <a:r>
              <a:rPr lang="en-SG" sz="3200" dirty="0">
                <a:solidFill>
                  <a:srgbClr val="CC0000"/>
                </a:solidFill>
                <a:latin typeface="Bernard MT Condensed" panose="02050806060905020404" pitchFamily="18" charset="0"/>
              </a:rPr>
              <a:t>, one of a kind, nobody just like me, a</a:t>
            </a:r>
            <a:r>
              <a:rPr lang="en-SG" sz="3200" dirty="0">
                <a:solidFill>
                  <a:srgbClr val="FF0000"/>
                </a:solidFill>
                <a:latin typeface="Bernard MT Condensed" panose="02050806060905020404" pitchFamily="18" charset="0"/>
              </a:rPr>
              <a:t> </a:t>
            </a:r>
            <a:r>
              <a:rPr lang="en-SG" sz="3200" dirty="0">
                <a:solidFill>
                  <a:srgbClr val="7030A0"/>
                </a:solidFill>
                <a:latin typeface="Bernard MT Condensed" panose="02050806060905020404" pitchFamily="18" charset="0"/>
              </a:rPr>
              <a:t>designer original</a:t>
            </a:r>
            <a:r>
              <a:rPr lang="en-SG" sz="3200" dirty="0">
                <a:solidFill>
                  <a:srgbClr val="FF0000"/>
                </a:solidFill>
                <a:latin typeface="Bernard MT Condensed" panose="020508060609050204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565957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US" sz="4800" u="sng" dirty="0">
                <a:solidFill>
                  <a:srgbClr val="CC0000"/>
                </a:solidFill>
                <a:latin typeface="Bernard MT Condensed" panose="02050806060905020404" pitchFamily="18" charset="0"/>
              </a:rPr>
              <a:t>NOTHING TO PROVE</a:t>
            </a:r>
            <a:endParaRPr lang="en-SG" sz="4800" u="sng" dirty="0">
              <a:solidFill>
                <a:srgbClr val="CC0000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447800"/>
            <a:ext cx="7621657" cy="5029200"/>
          </a:xfrm>
        </p:spPr>
        <p:txBody>
          <a:bodyPr>
            <a:noAutofit/>
          </a:bodyPr>
          <a:lstStyle/>
          <a:p>
            <a:pPr marL="514350" indent="-514350">
              <a:lnSpc>
                <a:spcPct val="100000"/>
              </a:lnSpc>
              <a:spcAft>
                <a:spcPts val="1200"/>
              </a:spcAft>
              <a:buFont typeface="+mj-lt"/>
              <a:buAutoNum type="arabicParenR"/>
            </a:pPr>
            <a:r>
              <a:rPr lang="en-SG" sz="3200" dirty="0">
                <a:latin typeface="Bernard MT Condensed" panose="02050806060905020404" pitchFamily="18" charset="0"/>
              </a:rPr>
              <a:t> </a:t>
            </a:r>
            <a:r>
              <a:rPr lang="en-SG" sz="3200" dirty="0">
                <a:solidFill>
                  <a:srgbClr val="CC0000"/>
                </a:solidFill>
                <a:latin typeface="Bernard MT Condensed" panose="02050806060905020404" pitchFamily="18" charset="0"/>
              </a:rPr>
              <a:t>of </a:t>
            </a:r>
            <a:r>
              <a:rPr lang="en-SG" sz="3200" u="sng" dirty="0">
                <a:solidFill>
                  <a:srgbClr val="7030A0"/>
                </a:solidFill>
                <a:latin typeface="Bernard MT Condensed" panose="02050806060905020404" pitchFamily="18" charset="0"/>
              </a:rPr>
              <a:t>infinite worth</a:t>
            </a:r>
            <a:r>
              <a:rPr lang="en-SG" sz="3200" dirty="0">
                <a:solidFill>
                  <a:srgbClr val="FF0000"/>
                </a:solidFill>
                <a:latin typeface="Bernard MT Condensed" panose="02050806060905020404" pitchFamily="18" charset="0"/>
              </a:rPr>
              <a:t> </a:t>
            </a:r>
            <a:r>
              <a:rPr lang="en-SG" sz="3200" dirty="0">
                <a:solidFill>
                  <a:srgbClr val="CC0000"/>
                </a:solidFill>
                <a:latin typeface="Bernard MT Condensed" panose="02050806060905020404" pitchFamily="18" charset="0"/>
              </a:rPr>
              <a:t>and deeply loved – sense of value and security</a:t>
            </a:r>
          </a:p>
          <a:p>
            <a:pPr marL="514350" indent="-514350">
              <a:lnSpc>
                <a:spcPct val="100000"/>
              </a:lnSpc>
              <a:spcAft>
                <a:spcPts val="1200"/>
              </a:spcAft>
              <a:buFont typeface="+mj-lt"/>
              <a:buAutoNum type="arabicParenR"/>
            </a:pPr>
            <a:r>
              <a:rPr lang="en-SG" sz="3200" i="1" u="sng" dirty="0">
                <a:solidFill>
                  <a:srgbClr val="002060"/>
                </a:solidFill>
                <a:latin typeface="Bernard MT Condensed" panose="02050806060905020404" pitchFamily="18" charset="0"/>
              </a:rPr>
              <a:t>completely forgiven</a:t>
            </a:r>
            <a:r>
              <a:rPr lang="en-SG" sz="3200" dirty="0">
                <a:solidFill>
                  <a:srgbClr val="FF0000"/>
                </a:solidFill>
                <a:latin typeface="Bernard MT Condensed" panose="02050806060905020404" pitchFamily="18" charset="0"/>
              </a:rPr>
              <a:t>, </a:t>
            </a:r>
            <a:r>
              <a:rPr lang="en-SG" sz="3200" i="1" u="sng" dirty="0">
                <a:solidFill>
                  <a:srgbClr val="00B050"/>
                </a:solidFill>
                <a:latin typeface="Bernard MT Condensed" panose="02050806060905020404" pitchFamily="18" charset="0"/>
              </a:rPr>
              <a:t>fully pleasing</a:t>
            </a:r>
            <a:r>
              <a:rPr lang="en-SG" sz="3200" dirty="0">
                <a:solidFill>
                  <a:srgbClr val="FF0000"/>
                </a:solidFill>
                <a:latin typeface="Bernard MT Condensed" panose="02050806060905020404" pitchFamily="18" charset="0"/>
              </a:rPr>
              <a:t>, </a:t>
            </a:r>
            <a:r>
              <a:rPr lang="en-SG" sz="3200" i="1" u="sng" dirty="0">
                <a:solidFill>
                  <a:srgbClr val="7030A0"/>
                </a:solidFill>
                <a:latin typeface="Bernard MT Condensed" panose="02050806060905020404" pitchFamily="18" charset="0"/>
              </a:rPr>
              <a:t>totally accepted</a:t>
            </a:r>
            <a:r>
              <a:rPr lang="en-SG" sz="3200" dirty="0">
                <a:solidFill>
                  <a:srgbClr val="FF0000"/>
                </a:solidFill>
                <a:latin typeface="Bernard MT Condensed" panose="02050806060905020404" pitchFamily="18" charset="0"/>
              </a:rPr>
              <a:t> </a:t>
            </a:r>
            <a:r>
              <a:rPr lang="en-SG" sz="3200" dirty="0">
                <a:solidFill>
                  <a:srgbClr val="CC0000"/>
                </a:solidFill>
                <a:latin typeface="Bernard MT Condensed" panose="02050806060905020404" pitchFamily="18" charset="0"/>
              </a:rPr>
              <a:t>– sense of satisfaction and stability</a:t>
            </a:r>
          </a:p>
          <a:p>
            <a:pPr marL="514350" indent="-514350">
              <a:lnSpc>
                <a:spcPct val="100000"/>
              </a:lnSpc>
              <a:spcAft>
                <a:spcPts val="1200"/>
              </a:spcAft>
              <a:buFont typeface="+mj-lt"/>
              <a:buAutoNum type="arabicParenR"/>
            </a:pPr>
            <a:r>
              <a:rPr lang="en-SG" sz="3200" dirty="0">
                <a:latin typeface="Bernard MT Condensed" panose="02050806060905020404" pitchFamily="18" charset="0"/>
              </a:rPr>
              <a:t> </a:t>
            </a:r>
            <a:r>
              <a:rPr lang="en-SG" sz="3200" i="1" u="sng" dirty="0">
                <a:solidFill>
                  <a:srgbClr val="00B0F0"/>
                </a:solidFill>
                <a:latin typeface="Bernard MT Condensed" panose="02050806060905020404" pitchFamily="18" charset="0"/>
              </a:rPr>
              <a:t>absolutely</a:t>
            </a:r>
            <a:r>
              <a:rPr lang="en-SG" sz="3200" dirty="0">
                <a:solidFill>
                  <a:srgbClr val="00B0F0"/>
                </a:solidFill>
                <a:latin typeface="Bernard MT Condensed" panose="02050806060905020404" pitchFamily="18" charset="0"/>
              </a:rPr>
              <a:t> </a:t>
            </a:r>
            <a:r>
              <a:rPr lang="en-SG" sz="3200" i="1" u="sng" dirty="0">
                <a:solidFill>
                  <a:srgbClr val="00B0F0"/>
                </a:solidFill>
                <a:latin typeface="Bernard MT Condensed" panose="02050806060905020404" pitchFamily="18" charset="0"/>
              </a:rPr>
              <a:t>complete </a:t>
            </a:r>
            <a:r>
              <a:rPr lang="en-SG" sz="3200" i="1" u="sng" dirty="0">
                <a:solidFill>
                  <a:srgbClr val="CC0000"/>
                </a:solidFill>
                <a:latin typeface="Bernard MT Condensed" panose="02050806060905020404" pitchFamily="18" charset="0"/>
              </a:rPr>
              <a:t>in Christ</a:t>
            </a:r>
            <a:r>
              <a:rPr lang="en-SG" sz="3200" dirty="0">
                <a:solidFill>
                  <a:srgbClr val="CC0000"/>
                </a:solidFill>
                <a:latin typeface="Bernard MT Condensed" panose="02050806060905020404" pitchFamily="18" charset="0"/>
              </a:rPr>
              <a:t>, a </a:t>
            </a:r>
            <a:r>
              <a:rPr lang="en-SG" sz="3200" dirty="0">
                <a:solidFill>
                  <a:srgbClr val="7030A0"/>
                </a:solidFill>
                <a:latin typeface="Bernard MT Condensed" panose="02050806060905020404" pitchFamily="18" charset="0"/>
              </a:rPr>
              <a:t>designer original</a:t>
            </a:r>
            <a:r>
              <a:rPr lang="en-SG" sz="3200" dirty="0">
                <a:solidFill>
                  <a:srgbClr val="FF0000"/>
                </a:solidFill>
                <a:latin typeface="Bernard MT Condensed" panose="02050806060905020404" pitchFamily="18" charset="0"/>
              </a:rPr>
              <a:t> </a:t>
            </a:r>
            <a:r>
              <a:rPr lang="en-SG" sz="3200" dirty="0">
                <a:solidFill>
                  <a:srgbClr val="CC0000"/>
                </a:solidFill>
                <a:latin typeface="Bernard MT Condensed" panose="02050806060905020404" pitchFamily="18" charset="0"/>
              </a:rPr>
              <a:t>– sense of significance and sufficiency</a:t>
            </a:r>
          </a:p>
        </p:txBody>
      </p:sp>
    </p:spTree>
    <p:extLst>
      <p:ext uri="{BB962C8B-B14F-4D97-AF65-F5344CB8AC3E}">
        <p14:creationId xmlns:p14="http://schemas.microsoft.com/office/powerpoint/2010/main" val="9568849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72312"/>
          </a:xfrm>
        </p:spPr>
        <p:txBody>
          <a:bodyPr>
            <a:normAutofit/>
          </a:bodyPr>
          <a:lstStyle/>
          <a:p>
            <a:pPr algn="ctr"/>
            <a:r>
              <a:rPr lang="en-US" sz="4800" u="sng" dirty="0">
                <a:solidFill>
                  <a:srgbClr val="C00000"/>
                </a:solidFill>
                <a:latin typeface="Bernard MT Condensed" panose="02050806060905020404" pitchFamily="18" charset="0"/>
              </a:rPr>
              <a:t>NOTHING TO PROVE</a:t>
            </a:r>
            <a:endParaRPr lang="en-SG" sz="4800" u="sng" dirty="0">
              <a:solidFill>
                <a:srgbClr val="C00000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900" y="1825625"/>
            <a:ext cx="7886700" cy="4351338"/>
          </a:xfrm>
        </p:spPr>
        <p:txBody>
          <a:bodyPr>
            <a:normAutofit lnSpcReduction="10000"/>
          </a:bodyPr>
          <a:lstStyle/>
          <a:p>
            <a:pPr marL="269875" lvl="1" indent="-269875"/>
            <a:r>
              <a:rPr lang="en-US" sz="3000" i="1" u="sng" dirty="0">
                <a:solidFill>
                  <a:srgbClr val="C00000"/>
                </a:solidFill>
                <a:latin typeface="Bernard MT Condensed" panose="02050806060905020404" pitchFamily="18" charset="0"/>
              </a:rPr>
              <a:t>Be careful</a:t>
            </a:r>
            <a:r>
              <a:rPr lang="en-US" sz="3000" u="sng" dirty="0">
                <a:solidFill>
                  <a:srgbClr val="C00000"/>
                </a:solidFill>
                <a:latin typeface="Bernard MT Condensed" panose="02050806060905020404" pitchFamily="18" charset="0"/>
              </a:rPr>
              <a:t> of the PERFORMANCE Trap!  </a:t>
            </a:r>
          </a:p>
          <a:p>
            <a:endParaRPr lang="en-US" sz="3000" dirty="0">
              <a:solidFill>
                <a:schemeClr val="bg1"/>
              </a:solidFill>
              <a:latin typeface="Bernard MT Condensed" panose="02050806060905020404" pitchFamily="18" charset="0"/>
            </a:endParaRPr>
          </a:p>
          <a:p>
            <a:pPr marL="269875" indent="-269875"/>
            <a:r>
              <a:rPr lang="en-US" sz="3000" u="sng" dirty="0">
                <a:solidFill>
                  <a:srgbClr val="C00000"/>
                </a:solidFill>
                <a:latin typeface="Bernard MT Condensed" panose="02050806060905020404" pitchFamily="18" charset="0"/>
              </a:rPr>
              <a:t>Fear of failure</a:t>
            </a:r>
            <a:r>
              <a:rPr lang="en-US" sz="3000" dirty="0">
                <a:solidFill>
                  <a:srgbClr val="C00000"/>
                </a:solidFill>
                <a:latin typeface="Bernard MT Condensed" panose="02050806060905020404" pitchFamily="18" charset="0"/>
              </a:rPr>
              <a:t>. Issue of self-worth</a:t>
            </a:r>
          </a:p>
          <a:p>
            <a:pPr marL="269875" indent="0">
              <a:buNone/>
            </a:pPr>
            <a:r>
              <a:rPr lang="en-US" sz="3000" dirty="0">
                <a:latin typeface="Bernard MT Condensed" panose="02050806060905020404" pitchFamily="18" charset="0"/>
              </a:rPr>
              <a:t>Because of </a:t>
            </a:r>
            <a:r>
              <a:rPr lang="en-US" sz="3000" u="sng" dirty="0">
                <a:solidFill>
                  <a:srgbClr val="C00000"/>
                </a:solidFill>
                <a:latin typeface="Bernard MT Condensed" panose="02050806060905020404" pitchFamily="18" charset="0"/>
              </a:rPr>
              <a:t>justification</a:t>
            </a:r>
            <a:r>
              <a:rPr lang="en-US" sz="3000" u="sng" dirty="0">
                <a:latin typeface="Bernard MT Condensed" panose="02050806060905020404" pitchFamily="18" charset="0"/>
              </a:rPr>
              <a:t>,</a:t>
            </a:r>
            <a:r>
              <a:rPr lang="en-US" sz="3000" dirty="0">
                <a:latin typeface="Bernard MT Condensed" panose="02050806060905020404" pitchFamily="18" charset="0"/>
              </a:rPr>
              <a:t> I am completely forgiven by and fully pleasing to God.  I no longer have to fear failure.</a:t>
            </a:r>
            <a:endParaRPr lang="en-SG" sz="3000" dirty="0">
              <a:latin typeface="Bernard MT Condensed" panose="02050806060905020404" pitchFamily="18" charset="0"/>
            </a:endParaRPr>
          </a:p>
          <a:p>
            <a:pPr marL="0" indent="0">
              <a:buNone/>
            </a:pPr>
            <a:endParaRPr lang="en-US" sz="3000" dirty="0">
              <a:solidFill>
                <a:schemeClr val="bg1"/>
              </a:solidFill>
              <a:latin typeface="Bernard MT Condensed" panose="02050806060905020404" pitchFamily="18" charset="0"/>
            </a:endParaRPr>
          </a:p>
          <a:p>
            <a:pPr marL="269875" indent="-269875"/>
            <a:r>
              <a:rPr lang="en-SG" sz="3000" dirty="0">
                <a:latin typeface="Bernard MT Condensed" panose="02050806060905020404" pitchFamily="18" charset="0"/>
              </a:rPr>
              <a:t>(Romans 5:1)  Therefore </a:t>
            </a:r>
            <a:r>
              <a:rPr lang="en-SG" sz="3000" u="sng" dirty="0">
                <a:solidFill>
                  <a:srgbClr val="7030A0"/>
                </a:solidFill>
                <a:latin typeface="Bernard MT Condensed" panose="02050806060905020404" pitchFamily="18" charset="0"/>
              </a:rPr>
              <a:t>being justified by faith</a:t>
            </a:r>
            <a:r>
              <a:rPr lang="en-SG" sz="3000" dirty="0">
                <a:latin typeface="Bernard MT Condensed" panose="02050806060905020404" pitchFamily="18" charset="0"/>
              </a:rPr>
              <a:t>, we have peace with God through our Lord Jesus Christ:</a:t>
            </a:r>
          </a:p>
        </p:txBody>
      </p:sp>
    </p:spTree>
    <p:extLst>
      <p:ext uri="{BB962C8B-B14F-4D97-AF65-F5344CB8AC3E}">
        <p14:creationId xmlns:p14="http://schemas.microsoft.com/office/powerpoint/2010/main" val="40724417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u="sng" dirty="0">
                <a:solidFill>
                  <a:srgbClr val="C00000"/>
                </a:solidFill>
                <a:latin typeface="Bernard MT Condensed" panose="02050806060905020404" pitchFamily="18" charset="0"/>
              </a:rPr>
              <a:t>NOTHING TO LOSE</a:t>
            </a:r>
            <a:endParaRPr lang="en-SG" sz="4800" u="sng" dirty="0">
              <a:solidFill>
                <a:srgbClr val="C00000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3804" y="1752600"/>
            <a:ext cx="7555396" cy="4495800"/>
          </a:xfrm>
        </p:spPr>
        <p:txBody>
          <a:bodyPr>
            <a:normAutofit/>
          </a:bodyPr>
          <a:lstStyle/>
          <a:p>
            <a:r>
              <a:rPr lang="en-SG" sz="3200" dirty="0">
                <a:latin typeface="Bernard MT Condensed" panose="02050806060905020404" pitchFamily="18" charset="0"/>
              </a:rPr>
              <a:t>(John 13:3)  Jesus </a:t>
            </a:r>
            <a:r>
              <a:rPr lang="en-SG" sz="3200" u="sng" dirty="0">
                <a:solidFill>
                  <a:srgbClr val="C00000"/>
                </a:solidFill>
                <a:latin typeface="Bernard MT Condensed" panose="02050806060905020404" pitchFamily="18" charset="0"/>
              </a:rPr>
              <a:t>knowing</a:t>
            </a:r>
            <a:r>
              <a:rPr lang="en-SG" sz="3200" dirty="0">
                <a:solidFill>
                  <a:schemeClr val="bg1"/>
                </a:solidFill>
                <a:latin typeface="Bernard MT Condensed" panose="02050806060905020404" pitchFamily="18" charset="0"/>
              </a:rPr>
              <a:t> </a:t>
            </a:r>
            <a:r>
              <a:rPr lang="en-SG" sz="3200" dirty="0">
                <a:latin typeface="Bernard MT Condensed" panose="02050806060905020404" pitchFamily="18" charset="0"/>
              </a:rPr>
              <a:t>that the </a:t>
            </a:r>
            <a:r>
              <a:rPr lang="en-SG" sz="3200" u="sng" dirty="0">
                <a:solidFill>
                  <a:srgbClr val="C00000"/>
                </a:solidFill>
                <a:latin typeface="Bernard MT Condensed" panose="02050806060905020404" pitchFamily="18" charset="0"/>
              </a:rPr>
              <a:t>Father had given all things into His hands</a:t>
            </a:r>
            <a:r>
              <a:rPr lang="en-SG" sz="3200" dirty="0">
                <a:solidFill>
                  <a:srgbClr val="C00000"/>
                </a:solidFill>
                <a:latin typeface="Bernard MT Condensed" panose="02050806060905020404" pitchFamily="18" charset="0"/>
              </a:rPr>
              <a:t>, </a:t>
            </a:r>
            <a:r>
              <a:rPr lang="en-SG" sz="3200" dirty="0">
                <a:latin typeface="Bernard MT Condensed" panose="02050806060905020404" pitchFamily="18" charset="0"/>
              </a:rPr>
              <a:t>and that He was come from God, and went to God;</a:t>
            </a:r>
          </a:p>
          <a:p>
            <a:endParaRPr lang="en-US" sz="3200" dirty="0">
              <a:solidFill>
                <a:schemeClr val="bg1"/>
              </a:solidFill>
              <a:latin typeface="Bernard MT Condensed" panose="02050806060905020404" pitchFamily="18" charset="0"/>
            </a:endParaRPr>
          </a:p>
          <a:p>
            <a:r>
              <a:rPr lang="en-SG" sz="3200" i="1" u="sng" dirty="0">
                <a:solidFill>
                  <a:srgbClr val="C00000"/>
                </a:solidFill>
                <a:latin typeface="Bernard MT Condensed" panose="02050806060905020404" pitchFamily="18" charset="0"/>
              </a:rPr>
              <a:t>Jesus knew what He was to accomplish</a:t>
            </a:r>
            <a:r>
              <a:rPr lang="en-SG" sz="3200" dirty="0">
                <a:solidFill>
                  <a:srgbClr val="C00000"/>
                </a:solidFill>
                <a:latin typeface="Bernard MT Condensed" panose="02050806060905020404" pitchFamily="18" charset="0"/>
              </a:rPr>
              <a:t> </a:t>
            </a:r>
            <a:r>
              <a:rPr lang="en-SG" sz="3200" dirty="0">
                <a:latin typeface="Bernard MT Condensed" panose="02050806060905020404" pitchFamily="18" charset="0"/>
              </a:rPr>
              <a:t>and did not fear losing His reputation, image or friends, in order to please His Father and return to Him.</a:t>
            </a:r>
          </a:p>
        </p:txBody>
      </p:sp>
    </p:spTree>
    <p:extLst>
      <p:ext uri="{BB962C8B-B14F-4D97-AF65-F5344CB8AC3E}">
        <p14:creationId xmlns:p14="http://schemas.microsoft.com/office/powerpoint/2010/main" val="2861325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u="sng" dirty="0">
                <a:solidFill>
                  <a:srgbClr val="C00000"/>
                </a:solidFill>
                <a:latin typeface="Bernard MT Condensed" panose="02050806060905020404" pitchFamily="18" charset="0"/>
              </a:rPr>
              <a:t>NOTHING TO LOSE</a:t>
            </a:r>
            <a:endParaRPr lang="en-SG" sz="4800" u="sng" dirty="0">
              <a:solidFill>
                <a:srgbClr val="C00000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597025"/>
            <a:ext cx="7315200" cy="48037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SG" sz="2800" i="1" u="sng" dirty="0">
                <a:solidFill>
                  <a:srgbClr val="7030A0"/>
                </a:solidFill>
                <a:latin typeface="Bernard MT Condensed" panose="02050806060905020404" pitchFamily="18" charset="0"/>
              </a:rPr>
              <a:t>I don’t have to survive!</a:t>
            </a:r>
            <a:r>
              <a:rPr lang="en-SG" sz="2800" u="sng" dirty="0">
                <a:solidFill>
                  <a:srgbClr val="7030A0"/>
                </a:solidFill>
                <a:latin typeface="Bernard MT Condensed" panose="02050806060905020404" pitchFamily="18" charset="0"/>
              </a:rPr>
              <a:t> </a:t>
            </a:r>
            <a:r>
              <a:rPr lang="en-SG" sz="2800" u="sng" dirty="0">
                <a:latin typeface="Bernard MT Condensed" panose="02050806060905020404" pitchFamily="18" charset="0"/>
              </a:rPr>
              <a:t> </a:t>
            </a:r>
            <a:endParaRPr lang="en-SG" sz="2800" dirty="0">
              <a:latin typeface="Bernard MT Condensed" panose="02050806060905020404" pitchFamily="18" charset="0"/>
            </a:endParaRPr>
          </a:p>
          <a:p>
            <a:pPr marL="444500" indent="-444500">
              <a:lnSpc>
                <a:spcPct val="100000"/>
              </a:lnSpc>
              <a:spcAft>
                <a:spcPts val="1200"/>
              </a:spcAft>
              <a:buAutoNum type="alphaUcPeriod"/>
            </a:pPr>
            <a:r>
              <a:rPr lang="en-SG" sz="2800" u="sng" dirty="0">
                <a:latin typeface="Bernard MT Condensed" panose="02050806060905020404" pitchFamily="18" charset="0"/>
              </a:rPr>
              <a:t>King Saul </a:t>
            </a:r>
            <a:r>
              <a:rPr lang="en-SG" sz="2800" dirty="0">
                <a:latin typeface="Bernard MT Condensed" panose="02050806060905020404" pitchFamily="18" charset="0"/>
              </a:rPr>
              <a:t>– seeking to kill David</a:t>
            </a:r>
          </a:p>
          <a:p>
            <a:pPr marL="444500" indent="-444500">
              <a:lnSpc>
                <a:spcPct val="100000"/>
              </a:lnSpc>
              <a:spcAft>
                <a:spcPts val="1200"/>
              </a:spcAft>
              <a:buAutoNum type="alphaUcPeriod"/>
            </a:pPr>
            <a:r>
              <a:rPr lang="en-SG" sz="2800" u="sng" dirty="0">
                <a:latin typeface="Bernard MT Condensed" panose="02050806060905020404" pitchFamily="18" charset="0"/>
              </a:rPr>
              <a:t>Disciple Peter </a:t>
            </a:r>
            <a:r>
              <a:rPr lang="en-SG" sz="2800" dirty="0">
                <a:latin typeface="Bernard MT Condensed" panose="02050806060905020404" pitchFamily="18" charset="0"/>
              </a:rPr>
              <a:t>– denied Jesus three times</a:t>
            </a:r>
          </a:p>
          <a:p>
            <a:pPr marL="444500" indent="-444500">
              <a:lnSpc>
                <a:spcPct val="100000"/>
              </a:lnSpc>
              <a:buAutoNum type="alphaUcPeriod"/>
            </a:pPr>
            <a:r>
              <a:rPr lang="en-US" sz="2800" u="sng" dirty="0">
                <a:latin typeface="Bernard MT Condensed" panose="02050806060905020404" pitchFamily="18" charset="0"/>
              </a:rPr>
              <a:t>Paul</a:t>
            </a:r>
            <a:r>
              <a:rPr lang="en-US" sz="2800" dirty="0">
                <a:latin typeface="Bernard MT Condensed" panose="02050806060905020404" pitchFamily="18" charset="0"/>
              </a:rPr>
              <a:t> – for me to live is Christ, to die is gain.</a:t>
            </a:r>
            <a:endParaRPr lang="en-SG" sz="2800" dirty="0">
              <a:latin typeface="Bernard MT Condensed" panose="02050806060905020404" pitchFamily="18" charset="0"/>
            </a:endParaRPr>
          </a:p>
          <a:p>
            <a:pPr marL="714375" lvl="2" indent="-269875">
              <a:lnSpc>
                <a:spcPct val="100000"/>
              </a:lnSpc>
            </a:pPr>
            <a:r>
              <a:rPr lang="en-SG" sz="2800" i="1" dirty="0">
                <a:solidFill>
                  <a:srgbClr val="0070C0"/>
                </a:solidFill>
                <a:latin typeface="Bernard MT Condensed" panose="02050806060905020404" pitchFamily="18" charset="0"/>
              </a:rPr>
              <a:t>(Matthew 16:25)  For whosoever will save his life shall lose it: and </a:t>
            </a:r>
            <a:r>
              <a:rPr lang="en-SG" sz="2800" i="1" u="sng" dirty="0">
                <a:solidFill>
                  <a:srgbClr val="0070C0"/>
                </a:solidFill>
                <a:latin typeface="Bernard MT Condensed" panose="02050806060905020404" pitchFamily="18" charset="0"/>
              </a:rPr>
              <a:t>whosoever will lose his life for My sake shall find it</a:t>
            </a:r>
            <a:r>
              <a:rPr lang="en-SG" sz="2800" i="1" dirty="0">
                <a:solidFill>
                  <a:srgbClr val="0070C0"/>
                </a:solidFill>
                <a:latin typeface="Bernard MT Condensed" panose="02050806060905020404" pitchFamily="18" charset="0"/>
              </a:rPr>
              <a:t>.</a:t>
            </a:r>
          </a:p>
          <a:p>
            <a:endParaRPr lang="en-SG" i="1" dirty="0">
              <a:solidFill>
                <a:srgbClr val="0070C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1755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u="sng" dirty="0">
                <a:solidFill>
                  <a:srgbClr val="C00000"/>
                </a:solidFill>
                <a:latin typeface="Bernard MT Condensed" panose="02050806060905020404" pitchFamily="18" charset="0"/>
              </a:rPr>
              <a:t>NOTHING TO LOSE</a:t>
            </a:r>
            <a:endParaRPr lang="en-SG" sz="4800" u="sng" dirty="0">
              <a:solidFill>
                <a:srgbClr val="C00000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300" y="1825625"/>
            <a:ext cx="7353300" cy="48037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i="1" u="sng" dirty="0">
                <a:solidFill>
                  <a:srgbClr val="002060"/>
                </a:solidFill>
                <a:latin typeface="Bernard MT Condensed" panose="02050806060905020404" pitchFamily="18" charset="0"/>
              </a:rPr>
              <a:t>Be careful</a:t>
            </a:r>
            <a:r>
              <a:rPr lang="en-US" sz="3000" u="sng" dirty="0">
                <a:solidFill>
                  <a:srgbClr val="002060"/>
                </a:solidFill>
                <a:latin typeface="Bernard MT Condensed" panose="02050806060905020404" pitchFamily="18" charset="0"/>
              </a:rPr>
              <a:t> of the APPROVAL Addict!  </a:t>
            </a:r>
          </a:p>
          <a:p>
            <a:pPr marL="0" indent="0">
              <a:buNone/>
            </a:pPr>
            <a:r>
              <a:rPr lang="en-US" sz="3000" u="sng" dirty="0">
                <a:solidFill>
                  <a:srgbClr val="C00000"/>
                </a:solidFill>
                <a:latin typeface="Bernard MT Condensed" panose="02050806060905020404" pitchFamily="18" charset="0"/>
              </a:rPr>
              <a:t>Fear of rejection</a:t>
            </a:r>
            <a:r>
              <a:rPr lang="en-US" sz="3000" dirty="0">
                <a:solidFill>
                  <a:srgbClr val="C00000"/>
                </a:solidFill>
                <a:latin typeface="Bernard MT Condensed" panose="02050806060905020404" pitchFamily="18" charset="0"/>
              </a:rPr>
              <a:t>. Issue of significance</a:t>
            </a:r>
          </a:p>
          <a:p>
            <a:pPr marL="0" indent="0">
              <a:buNone/>
            </a:pPr>
            <a:r>
              <a:rPr lang="en-US" sz="3000" dirty="0">
                <a:latin typeface="Bernard MT Condensed" panose="02050806060905020404" pitchFamily="18" charset="0"/>
              </a:rPr>
              <a:t>    Because of </a:t>
            </a:r>
            <a:r>
              <a:rPr lang="en-US" sz="3000" u="sng" dirty="0">
                <a:solidFill>
                  <a:srgbClr val="C00000"/>
                </a:solidFill>
                <a:latin typeface="Bernard MT Condensed" panose="02050806060905020404" pitchFamily="18" charset="0"/>
              </a:rPr>
              <a:t>reconciliation</a:t>
            </a:r>
            <a:r>
              <a:rPr lang="en-US" sz="3000" dirty="0">
                <a:latin typeface="Bernard MT Condensed" panose="02050806060905020404" pitchFamily="18" charset="0"/>
              </a:rPr>
              <a:t>, I am totally accepted by God.  I no longer have to fear rejection,</a:t>
            </a:r>
            <a:endParaRPr lang="en-SG" sz="3000" dirty="0">
              <a:latin typeface="Bernard MT Condensed" panose="02050806060905020404" pitchFamily="18" charset="0"/>
            </a:endParaRPr>
          </a:p>
          <a:p>
            <a:r>
              <a:rPr lang="en-SG" sz="3000" dirty="0">
                <a:latin typeface="Bernard MT Condensed" panose="02050806060905020404" pitchFamily="18" charset="0"/>
              </a:rPr>
              <a:t>(Romans 5:10)  </a:t>
            </a:r>
            <a:r>
              <a:rPr lang="en-SG" sz="3000" i="1" dirty="0">
                <a:solidFill>
                  <a:srgbClr val="0070C0"/>
                </a:solidFill>
                <a:latin typeface="Bernard MT Condensed" panose="02050806060905020404" pitchFamily="18" charset="0"/>
              </a:rPr>
              <a:t>For if, </a:t>
            </a:r>
            <a:r>
              <a:rPr lang="en-SG" sz="3000" i="1" u="sng" dirty="0">
                <a:solidFill>
                  <a:srgbClr val="7030A0"/>
                </a:solidFill>
                <a:latin typeface="Bernard MT Condensed" panose="02050806060905020404" pitchFamily="18" charset="0"/>
              </a:rPr>
              <a:t>when we were enemies, we were reconciled to God by the death of His Son</a:t>
            </a:r>
            <a:r>
              <a:rPr lang="en-SG" sz="3000" i="1" dirty="0">
                <a:solidFill>
                  <a:srgbClr val="7030A0"/>
                </a:solidFill>
                <a:latin typeface="Bernard MT Condensed" panose="02050806060905020404" pitchFamily="18" charset="0"/>
              </a:rPr>
              <a:t>,</a:t>
            </a:r>
            <a:r>
              <a:rPr lang="en-SG" sz="3000" i="1" dirty="0">
                <a:solidFill>
                  <a:srgbClr val="0070C0"/>
                </a:solidFill>
                <a:latin typeface="Bernard MT Condensed" panose="02050806060905020404" pitchFamily="18" charset="0"/>
              </a:rPr>
              <a:t> much more, being reconciled, we shall be saved by His life.</a:t>
            </a:r>
          </a:p>
          <a:p>
            <a:endParaRPr lang="en-SG" dirty="0"/>
          </a:p>
          <a:p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2898991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u="sng" dirty="0">
                <a:solidFill>
                  <a:srgbClr val="C00000"/>
                </a:solidFill>
                <a:latin typeface="Bernard MT Condensed" panose="02050806060905020404" pitchFamily="18" charset="0"/>
              </a:rPr>
              <a:t>NOTHING TO HIDE</a:t>
            </a:r>
            <a:endParaRPr lang="en-SG" sz="4800" u="sng" dirty="0">
              <a:solidFill>
                <a:srgbClr val="C00000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828800"/>
            <a:ext cx="7467600" cy="4267200"/>
          </a:xfrm>
        </p:spPr>
        <p:txBody>
          <a:bodyPr>
            <a:normAutofit/>
          </a:bodyPr>
          <a:lstStyle/>
          <a:p>
            <a:r>
              <a:rPr lang="en-SG" sz="3200" dirty="0">
                <a:latin typeface="Bernard MT Condensed" panose="02050806060905020404" pitchFamily="18" charset="0"/>
              </a:rPr>
              <a:t>(John 13:3)  </a:t>
            </a:r>
            <a:r>
              <a:rPr lang="en-SG" sz="3200" i="1" dirty="0">
                <a:latin typeface="Bernard MT Condensed" panose="02050806060905020404" pitchFamily="18" charset="0"/>
              </a:rPr>
              <a:t>Jesus </a:t>
            </a:r>
            <a:r>
              <a:rPr lang="en-SG" sz="3200" i="1" u="sng" dirty="0">
                <a:solidFill>
                  <a:srgbClr val="C00000"/>
                </a:solidFill>
                <a:latin typeface="Bernard MT Condensed" panose="02050806060905020404" pitchFamily="18" charset="0"/>
              </a:rPr>
              <a:t>knowing</a:t>
            </a:r>
            <a:r>
              <a:rPr lang="en-SG" sz="3200" i="1" dirty="0">
                <a:latin typeface="Bernard MT Condensed" panose="02050806060905020404" pitchFamily="18" charset="0"/>
              </a:rPr>
              <a:t> that the </a:t>
            </a:r>
            <a:r>
              <a:rPr lang="en-SG" sz="3200" i="1" u="sng" dirty="0">
                <a:solidFill>
                  <a:srgbClr val="C00000"/>
                </a:solidFill>
                <a:latin typeface="Bernard MT Condensed" panose="02050806060905020404" pitchFamily="18" charset="0"/>
              </a:rPr>
              <a:t>Father had given all things into His hands</a:t>
            </a:r>
            <a:r>
              <a:rPr lang="en-SG" sz="3200" i="1" dirty="0">
                <a:solidFill>
                  <a:srgbClr val="C00000"/>
                </a:solidFill>
                <a:latin typeface="Bernard MT Condensed" panose="02050806060905020404" pitchFamily="18" charset="0"/>
              </a:rPr>
              <a:t>,</a:t>
            </a:r>
            <a:r>
              <a:rPr lang="en-SG" sz="3200" i="1" dirty="0">
                <a:solidFill>
                  <a:schemeClr val="bg1"/>
                </a:solidFill>
                <a:latin typeface="Bernard MT Condensed" panose="02050806060905020404" pitchFamily="18" charset="0"/>
              </a:rPr>
              <a:t> </a:t>
            </a:r>
            <a:r>
              <a:rPr lang="en-SG" sz="3200" i="1" dirty="0">
                <a:latin typeface="Bernard MT Condensed" panose="02050806060905020404" pitchFamily="18" charset="0"/>
              </a:rPr>
              <a:t>and that He was come from God, and went to God;</a:t>
            </a:r>
          </a:p>
          <a:p>
            <a:pPr marL="0" indent="0">
              <a:buNone/>
            </a:pPr>
            <a:endParaRPr lang="en-US" sz="3200" dirty="0">
              <a:latin typeface="Bernard MT Condensed" panose="02050806060905020404" pitchFamily="18" charset="0"/>
            </a:endParaRPr>
          </a:p>
          <a:p>
            <a:r>
              <a:rPr lang="en-US" sz="3200" i="1" u="sng" dirty="0">
                <a:solidFill>
                  <a:srgbClr val="C00000"/>
                </a:solidFill>
                <a:latin typeface="Bernard MT Condensed" panose="02050806060905020404" pitchFamily="18" charset="0"/>
              </a:rPr>
              <a:t>Jesus knew that He was empowered</a:t>
            </a:r>
            <a:r>
              <a:rPr lang="en-US" sz="3200" dirty="0">
                <a:solidFill>
                  <a:srgbClr val="C00000"/>
                </a:solidFill>
                <a:latin typeface="Bernard MT Condensed" panose="02050806060905020404" pitchFamily="18" charset="0"/>
              </a:rPr>
              <a:t> </a:t>
            </a:r>
            <a:r>
              <a:rPr lang="en-US" sz="3200" dirty="0">
                <a:latin typeface="Bernard MT Condensed" panose="02050806060905020404" pitchFamily="18" charset="0"/>
              </a:rPr>
              <a:t>to fulfill His mission and did not need to rely upon position, intimidation or manipulation to achieve it.</a:t>
            </a:r>
            <a:endParaRPr lang="en-SG" sz="3200" dirty="0">
              <a:latin typeface="Bernard MT Condensed" panose="020508060609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0793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US" sz="4800" u="sng" dirty="0">
                <a:solidFill>
                  <a:srgbClr val="C00000"/>
                </a:solidFill>
                <a:latin typeface="Bernard MT Condensed" panose="02050806060905020404" pitchFamily="18" charset="0"/>
              </a:rPr>
              <a:t>NOTHING TO HIDE</a:t>
            </a:r>
            <a:endParaRPr lang="en-SG" sz="4800" u="sng" dirty="0">
              <a:solidFill>
                <a:srgbClr val="C00000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47800"/>
            <a:ext cx="7848600" cy="4953000"/>
          </a:xfrm>
        </p:spPr>
        <p:txBody>
          <a:bodyPr>
            <a:normAutofit/>
          </a:bodyPr>
          <a:lstStyle/>
          <a:p>
            <a:r>
              <a:rPr lang="en-SG" sz="2400" dirty="0">
                <a:solidFill>
                  <a:srgbClr val="7030A0"/>
                </a:solidFill>
                <a:latin typeface="Bernard MT Condensed" panose="02050806060905020404" pitchFamily="18" charset="0"/>
              </a:rPr>
              <a:t>“</a:t>
            </a:r>
            <a:r>
              <a:rPr lang="en-SG" sz="2400" i="1" u="sng" dirty="0">
                <a:solidFill>
                  <a:srgbClr val="7030A0"/>
                </a:solidFill>
                <a:latin typeface="Bernard MT Condensed" panose="02050806060905020404" pitchFamily="18" charset="0"/>
              </a:rPr>
              <a:t>I give up my rights</a:t>
            </a:r>
            <a:r>
              <a:rPr lang="en-SG" sz="2400" dirty="0">
                <a:solidFill>
                  <a:srgbClr val="7030A0"/>
                </a:solidFill>
                <a:latin typeface="Bernard MT Condensed" panose="02050806060905020404" pitchFamily="18" charset="0"/>
              </a:rPr>
              <a:t>” as against “</a:t>
            </a:r>
            <a:r>
              <a:rPr lang="en-SG" sz="2400" i="1" u="sng" dirty="0">
                <a:solidFill>
                  <a:srgbClr val="7030A0"/>
                </a:solidFill>
                <a:latin typeface="Bernard MT Condensed" panose="02050806060905020404" pitchFamily="18" charset="0"/>
              </a:rPr>
              <a:t>I have been denied</a:t>
            </a:r>
            <a:r>
              <a:rPr lang="en-SG" sz="2400" dirty="0">
                <a:solidFill>
                  <a:srgbClr val="7030A0"/>
                </a:solidFill>
                <a:latin typeface="Bernard MT Condensed" panose="02050806060905020404" pitchFamily="18" charset="0"/>
              </a:rPr>
              <a:t>”.</a:t>
            </a:r>
          </a:p>
          <a:p>
            <a:endParaRPr lang="en-US" sz="2400" dirty="0">
              <a:latin typeface="Bernard MT Condensed" panose="02050806060905020404" pitchFamily="18" charset="0"/>
            </a:endParaRPr>
          </a:p>
          <a:p>
            <a:r>
              <a:rPr lang="en-SG" sz="2400" dirty="0">
                <a:latin typeface="Bernard MT Condensed" panose="02050806060905020404" pitchFamily="18" charset="0"/>
              </a:rPr>
              <a:t>(Mark 10:43)  But so shall it not be among you: but whosoever will be great among you, shall be your minister:</a:t>
            </a:r>
          </a:p>
          <a:p>
            <a:endParaRPr lang="en-SG" sz="2400" dirty="0">
              <a:solidFill>
                <a:schemeClr val="bg1"/>
              </a:solidFill>
              <a:latin typeface="Bernard MT Condensed" panose="02050806060905020404" pitchFamily="18" charset="0"/>
            </a:endParaRPr>
          </a:p>
          <a:p>
            <a:r>
              <a:rPr lang="en-SG" sz="2400" dirty="0">
                <a:solidFill>
                  <a:srgbClr val="0070C0"/>
                </a:solidFill>
                <a:latin typeface="Bernard MT Condensed" panose="02050806060905020404" pitchFamily="18" charset="0"/>
              </a:rPr>
              <a:t>(Mark 10:44)  And whosoever of you will be the </a:t>
            </a:r>
            <a:r>
              <a:rPr lang="en-SG" sz="2400" dirty="0" err="1">
                <a:solidFill>
                  <a:srgbClr val="0070C0"/>
                </a:solidFill>
                <a:latin typeface="Bernard MT Condensed" panose="02050806060905020404" pitchFamily="18" charset="0"/>
              </a:rPr>
              <a:t>chiefest</a:t>
            </a:r>
            <a:r>
              <a:rPr lang="en-SG" sz="2400" dirty="0">
                <a:solidFill>
                  <a:srgbClr val="0070C0"/>
                </a:solidFill>
                <a:latin typeface="Bernard MT Condensed" panose="02050806060905020404" pitchFamily="18" charset="0"/>
              </a:rPr>
              <a:t>, shall be </a:t>
            </a:r>
            <a:r>
              <a:rPr lang="en-SG" sz="2400" u="sng" dirty="0">
                <a:solidFill>
                  <a:srgbClr val="0070C0"/>
                </a:solidFill>
                <a:latin typeface="Bernard MT Condensed" panose="02050806060905020404" pitchFamily="18" charset="0"/>
              </a:rPr>
              <a:t>servant of all</a:t>
            </a:r>
            <a:r>
              <a:rPr lang="en-SG" sz="2400" dirty="0">
                <a:solidFill>
                  <a:srgbClr val="0070C0"/>
                </a:solidFill>
                <a:latin typeface="Bernard MT Condensed" panose="02050806060905020404" pitchFamily="18" charset="0"/>
              </a:rPr>
              <a:t>.</a:t>
            </a:r>
          </a:p>
          <a:p>
            <a:endParaRPr lang="en-SG" sz="2400" dirty="0">
              <a:latin typeface="Bernard MT Condensed" panose="02050806060905020404" pitchFamily="18" charset="0"/>
            </a:endParaRPr>
          </a:p>
          <a:p>
            <a:r>
              <a:rPr lang="en-SG" sz="2400" dirty="0">
                <a:solidFill>
                  <a:srgbClr val="7030A0"/>
                </a:solidFill>
                <a:latin typeface="Bernard MT Condensed" panose="02050806060905020404" pitchFamily="18" charset="0"/>
              </a:rPr>
              <a:t>(Mark 10:45)  </a:t>
            </a:r>
            <a:r>
              <a:rPr lang="en-SG" sz="2400" i="1" u="sng" dirty="0">
                <a:solidFill>
                  <a:srgbClr val="7030A0"/>
                </a:solidFill>
                <a:latin typeface="Bernard MT Condensed" panose="02050806060905020404" pitchFamily="18" charset="0"/>
              </a:rPr>
              <a:t>For even the Son of man came not to be ministered unto, but to minister, and to give his life a ransom for many</a:t>
            </a:r>
            <a:r>
              <a:rPr lang="en-SG" sz="2400" dirty="0">
                <a:solidFill>
                  <a:srgbClr val="7030A0"/>
                </a:solidFill>
                <a:latin typeface="Bernard MT Condensed" panose="02050806060905020404" pitchFamily="18" charset="0"/>
              </a:rPr>
              <a:t>.</a:t>
            </a:r>
          </a:p>
          <a:p>
            <a:endParaRPr lang="en-SG" dirty="0"/>
          </a:p>
          <a:p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6746167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u="sng" dirty="0">
                <a:solidFill>
                  <a:srgbClr val="C00000"/>
                </a:solidFill>
                <a:latin typeface="Bernard MT Condensed" panose="02050806060905020404" pitchFamily="18" charset="0"/>
              </a:rPr>
              <a:t>NOTHING TO HIDE</a:t>
            </a:r>
            <a:endParaRPr lang="en-SG" sz="4800" u="sng" dirty="0">
              <a:solidFill>
                <a:srgbClr val="C00000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524000"/>
            <a:ext cx="7467600" cy="4648200"/>
          </a:xfrm>
        </p:spPr>
        <p:txBody>
          <a:bodyPr>
            <a:normAutofit/>
          </a:bodyPr>
          <a:lstStyle/>
          <a:p>
            <a:r>
              <a:rPr lang="en-US" sz="3000" i="1" u="sng" dirty="0">
                <a:solidFill>
                  <a:srgbClr val="7030A0"/>
                </a:solidFill>
                <a:latin typeface="Bernard MT Condensed" panose="02050806060905020404" pitchFamily="18" charset="0"/>
              </a:rPr>
              <a:t>Be careful</a:t>
            </a:r>
            <a:r>
              <a:rPr lang="en-US" sz="3000" u="sng" dirty="0">
                <a:solidFill>
                  <a:srgbClr val="7030A0"/>
                </a:solidFill>
                <a:latin typeface="Bernard MT Condensed" panose="02050806060905020404" pitchFamily="18" charset="0"/>
              </a:rPr>
              <a:t> of the BLAME/SHAME Game!  Issue of security</a:t>
            </a:r>
          </a:p>
          <a:p>
            <a:endParaRPr lang="en-US" sz="3000" dirty="0">
              <a:latin typeface="Bernard MT Condensed" panose="02050806060905020404" pitchFamily="18" charset="0"/>
            </a:endParaRPr>
          </a:p>
          <a:p>
            <a:r>
              <a:rPr lang="en-US" sz="3000" dirty="0">
                <a:latin typeface="Bernard MT Condensed" panose="02050806060905020404" pitchFamily="18" charset="0"/>
              </a:rPr>
              <a:t>Because of </a:t>
            </a:r>
            <a:r>
              <a:rPr lang="en-US" sz="3000" u="sng" dirty="0">
                <a:solidFill>
                  <a:srgbClr val="C00000"/>
                </a:solidFill>
                <a:latin typeface="Bernard MT Condensed" panose="02050806060905020404" pitchFamily="18" charset="0"/>
              </a:rPr>
              <a:t>propitiation</a:t>
            </a:r>
            <a:r>
              <a:rPr lang="en-US" sz="3000" dirty="0">
                <a:latin typeface="Bernard MT Condensed" panose="02050806060905020404" pitchFamily="18" charset="0"/>
              </a:rPr>
              <a:t>, I am deeply loved by God.  I no longer have to fear punishment or punish others.  (versus Guilt)</a:t>
            </a:r>
          </a:p>
          <a:p>
            <a:endParaRPr lang="en-US" sz="3000" dirty="0">
              <a:latin typeface="Bernard MT Condensed" panose="02050806060905020404" pitchFamily="18" charset="0"/>
            </a:endParaRPr>
          </a:p>
          <a:p>
            <a:r>
              <a:rPr lang="en-SG" sz="3000" dirty="0">
                <a:solidFill>
                  <a:srgbClr val="0070C0"/>
                </a:solidFill>
                <a:latin typeface="Bernard MT Condensed" panose="02050806060905020404" pitchFamily="18" charset="0"/>
              </a:rPr>
              <a:t>(1 John 4:10)  </a:t>
            </a:r>
            <a:r>
              <a:rPr lang="en-SG" sz="3000" i="1" dirty="0">
                <a:solidFill>
                  <a:srgbClr val="0070C0"/>
                </a:solidFill>
                <a:latin typeface="Bernard MT Condensed" panose="02050806060905020404" pitchFamily="18" charset="0"/>
              </a:rPr>
              <a:t>Herein is love, not that we loved God, but that He loved us, and sent </a:t>
            </a:r>
            <a:r>
              <a:rPr lang="en-SG" sz="3000" i="1" u="sng" dirty="0">
                <a:solidFill>
                  <a:srgbClr val="7030A0"/>
                </a:solidFill>
                <a:latin typeface="Bernard MT Condensed" panose="02050806060905020404" pitchFamily="18" charset="0"/>
              </a:rPr>
              <a:t>His Son to be the propitiation for our sins</a:t>
            </a:r>
            <a:r>
              <a:rPr lang="en-SG" sz="3000" i="1" dirty="0">
                <a:solidFill>
                  <a:srgbClr val="7030A0"/>
                </a:solidFill>
                <a:latin typeface="Bernard MT Condensed" panose="02050806060905020404" pitchFamily="18" charset="0"/>
              </a:rPr>
              <a:t>.</a:t>
            </a:r>
          </a:p>
          <a:p>
            <a:endParaRPr lang="en-S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844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486400"/>
          </a:xfrm>
        </p:spPr>
        <p:txBody>
          <a:bodyPr/>
          <a:lstStyle/>
          <a:p>
            <a:endParaRPr lang="en-SG" dirty="0"/>
          </a:p>
          <a:p>
            <a:pPr>
              <a:lnSpc>
                <a:spcPct val="100000"/>
              </a:lnSpc>
            </a:pPr>
            <a:r>
              <a:rPr lang="en-SG" sz="2800" spc="50" dirty="0">
                <a:latin typeface="Bernard MT Condensed" panose="02050806060905020404" pitchFamily="18" charset="0"/>
              </a:rPr>
              <a:t>(John 13:1)  Now before the feast of the Passover, when </a:t>
            </a:r>
            <a:r>
              <a:rPr lang="en-SG" sz="2800" u="sng" spc="50" dirty="0">
                <a:solidFill>
                  <a:srgbClr val="CC0000"/>
                </a:solidFill>
                <a:latin typeface="Bernard MT Condensed" panose="02050806060905020404" pitchFamily="18" charset="0"/>
              </a:rPr>
              <a:t>Jesus knew that His hour was come</a:t>
            </a:r>
            <a:r>
              <a:rPr lang="en-SG" sz="2800" spc="50" dirty="0">
                <a:solidFill>
                  <a:srgbClr val="CC0000"/>
                </a:solidFill>
                <a:latin typeface="Bernard MT Condensed" panose="02050806060905020404" pitchFamily="18" charset="0"/>
              </a:rPr>
              <a:t> </a:t>
            </a:r>
            <a:r>
              <a:rPr lang="en-SG" sz="2800" spc="50" dirty="0">
                <a:latin typeface="Bernard MT Condensed" panose="02050806060905020404" pitchFamily="18" charset="0"/>
              </a:rPr>
              <a:t>that He should depart out of this world unto the Father,</a:t>
            </a:r>
            <a:r>
              <a:rPr lang="en-SG" sz="2800" spc="50" dirty="0">
                <a:solidFill>
                  <a:schemeClr val="bg1"/>
                </a:solidFill>
                <a:latin typeface="Bernard MT Condensed" panose="02050806060905020404" pitchFamily="18" charset="0"/>
              </a:rPr>
              <a:t> </a:t>
            </a:r>
            <a:r>
              <a:rPr lang="en-SG" sz="2800" u="sng" spc="50" dirty="0">
                <a:solidFill>
                  <a:srgbClr val="CC0000"/>
                </a:solidFill>
                <a:latin typeface="Bernard MT Condensed" panose="02050806060905020404" pitchFamily="18" charset="0"/>
              </a:rPr>
              <a:t>having loved His own which were in the world, He loved them unto the end</a:t>
            </a:r>
            <a:r>
              <a:rPr lang="en-SG" sz="2800" spc="50" dirty="0">
                <a:solidFill>
                  <a:srgbClr val="002060"/>
                </a:solidFill>
                <a:latin typeface="Bernard MT Condensed" panose="02050806060905020404" pitchFamily="18" charset="0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endParaRPr lang="en-SG" sz="2800" spc="50" dirty="0">
              <a:latin typeface="Bernard MT Condensed" panose="02050806060905020404" pitchFamily="18" charset="0"/>
            </a:endParaRPr>
          </a:p>
          <a:p>
            <a:pPr>
              <a:lnSpc>
                <a:spcPct val="100000"/>
              </a:lnSpc>
            </a:pPr>
            <a:r>
              <a:rPr lang="en-SG" sz="2800" spc="50" dirty="0">
                <a:latin typeface="Bernard MT Condensed" panose="02050806060905020404" pitchFamily="18" charset="0"/>
              </a:rPr>
              <a:t>(John 13:2)  And supper being ended, the devil having now put into the heart of Judas Iscariot, Simon's </a:t>
            </a:r>
            <a:r>
              <a:rPr lang="en-SG" sz="2800" i="1" spc="50" dirty="0">
                <a:latin typeface="Bernard MT Condensed" panose="02050806060905020404" pitchFamily="18" charset="0"/>
              </a:rPr>
              <a:t>son,</a:t>
            </a:r>
            <a:r>
              <a:rPr lang="en-SG" sz="2800" spc="50" dirty="0">
                <a:latin typeface="Bernard MT Condensed" panose="02050806060905020404" pitchFamily="18" charset="0"/>
              </a:rPr>
              <a:t> to betray Him;</a:t>
            </a:r>
          </a:p>
        </p:txBody>
      </p:sp>
    </p:spTree>
    <p:extLst>
      <p:ext uri="{BB962C8B-B14F-4D97-AF65-F5344CB8AC3E}">
        <p14:creationId xmlns:p14="http://schemas.microsoft.com/office/powerpoint/2010/main" val="1757631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u="sng" dirty="0">
                <a:solidFill>
                  <a:srgbClr val="C00000"/>
                </a:solidFill>
                <a:latin typeface="Bernard MT Condensed" panose="02050806060905020404" pitchFamily="18" charset="0"/>
              </a:rPr>
              <a:t>NOTHING TO HIDE</a:t>
            </a:r>
            <a:endParaRPr lang="en-SG" sz="4800" u="sng" dirty="0">
              <a:solidFill>
                <a:srgbClr val="C00000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90689"/>
            <a:ext cx="7772400" cy="4710111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</a:pPr>
            <a:r>
              <a:rPr lang="en-US" sz="3000" i="1" u="sng" dirty="0">
                <a:solidFill>
                  <a:srgbClr val="7030A0"/>
                </a:solidFill>
                <a:latin typeface="Bernard MT Condensed" panose="02050806060905020404" pitchFamily="18" charset="0"/>
              </a:rPr>
              <a:t>Be careful</a:t>
            </a:r>
            <a:r>
              <a:rPr lang="en-US" sz="3000" u="sng" dirty="0">
                <a:solidFill>
                  <a:srgbClr val="7030A0"/>
                </a:solidFill>
                <a:latin typeface="Bernard MT Condensed" panose="02050806060905020404" pitchFamily="18" charset="0"/>
              </a:rPr>
              <a:t> of the BLAME/SHAME Game!  Issue of sufficiency</a:t>
            </a:r>
            <a:endParaRPr lang="en-US" sz="3000" dirty="0">
              <a:solidFill>
                <a:srgbClr val="7030A0"/>
              </a:solidFill>
              <a:latin typeface="Bernard MT Condensed" panose="02050806060905020404" pitchFamily="18" charset="0"/>
            </a:endParaRPr>
          </a:p>
          <a:p>
            <a:pPr>
              <a:lnSpc>
                <a:spcPct val="110000"/>
              </a:lnSpc>
            </a:pPr>
            <a:endParaRPr lang="en-US" sz="3000" dirty="0">
              <a:latin typeface="Bernard MT Condensed" panose="02050806060905020404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3000" dirty="0">
                <a:latin typeface="Bernard MT Condensed" panose="02050806060905020404" pitchFamily="18" charset="0"/>
              </a:rPr>
              <a:t>Because of </a:t>
            </a:r>
            <a:r>
              <a:rPr lang="en-US" sz="3000" u="sng" dirty="0">
                <a:solidFill>
                  <a:srgbClr val="C00000"/>
                </a:solidFill>
                <a:latin typeface="Bernard MT Condensed" panose="02050806060905020404" pitchFamily="18" charset="0"/>
              </a:rPr>
              <a:t>regeneration</a:t>
            </a:r>
            <a:r>
              <a:rPr lang="en-US" sz="3000" dirty="0">
                <a:latin typeface="Bernard MT Condensed" panose="02050806060905020404" pitchFamily="18" charset="0"/>
              </a:rPr>
              <a:t>, I have been made brand-new, complete in Christ.  I do not need to experience the pain of shame.</a:t>
            </a:r>
            <a:endParaRPr lang="en-SG" sz="3000" dirty="0">
              <a:latin typeface="Bernard MT Condensed" panose="02050806060905020404" pitchFamily="18" charset="0"/>
            </a:endParaRPr>
          </a:p>
          <a:p>
            <a:pPr>
              <a:lnSpc>
                <a:spcPct val="110000"/>
              </a:lnSpc>
            </a:pPr>
            <a:endParaRPr lang="en-US" sz="3000" dirty="0">
              <a:solidFill>
                <a:schemeClr val="bg1"/>
              </a:solidFill>
              <a:latin typeface="Bernard MT Condensed" panose="02050806060905020404" pitchFamily="18" charset="0"/>
            </a:endParaRPr>
          </a:p>
          <a:p>
            <a:pPr>
              <a:lnSpc>
                <a:spcPct val="110000"/>
              </a:lnSpc>
            </a:pPr>
            <a:r>
              <a:rPr lang="en-SG" sz="3000" dirty="0">
                <a:solidFill>
                  <a:srgbClr val="0070C0"/>
                </a:solidFill>
                <a:latin typeface="Bernard MT Condensed" panose="02050806060905020404" pitchFamily="18" charset="0"/>
              </a:rPr>
              <a:t>(Titus 3:5)  </a:t>
            </a:r>
            <a:r>
              <a:rPr lang="en-SG" sz="3000" i="1" dirty="0">
                <a:solidFill>
                  <a:srgbClr val="0070C0"/>
                </a:solidFill>
                <a:latin typeface="Bernard MT Condensed" panose="02050806060905020404" pitchFamily="18" charset="0"/>
              </a:rPr>
              <a:t>Not by works of righteousness which we have done, but according to His mercy He saved us, </a:t>
            </a:r>
            <a:r>
              <a:rPr lang="en-SG" sz="3000" i="1" u="sng" dirty="0">
                <a:solidFill>
                  <a:srgbClr val="7030A0"/>
                </a:solidFill>
                <a:latin typeface="Bernard MT Condensed" panose="02050806060905020404" pitchFamily="18" charset="0"/>
              </a:rPr>
              <a:t>by the washing of regeneration, and renewing of the Holy Ghost</a:t>
            </a:r>
            <a:r>
              <a:rPr lang="en-SG" sz="3000" i="1" dirty="0">
                <a:solidFill>
                  <a:srgbClr val="7030A0"/>
                </a:solidFill>
                <a:latin typeface="Bernard MT Condensed" panose="02050806060905020404" pitchFamily="18" charset="0"/>
              </a:rPr>
              <a:t>;</a:t>
            </a:r>
          </a:p>
          <a:p>
            <a:endParaRPr lang="en-SG" dirty="0"/>
          </a:p>
          <a:p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4309685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4400"/>
          </a:xfrm>
        </p:spPr>
        <p:txBody>
          <a:bodyPr>
            <a:normAutofit/>
          </a:bodyPr>
          <a:lstStyle/>
          <a:p>
            <a:pPr algn="ctr"/>
            <a:r>
              <a:rPr lang="en-US" sz="4800" u="sng" dirty="0">
                <a:solidFill>
                  <a:srgbClr val="C00000"/>
                </a:solidFill>
                <a:latin typeface="Bernard MT Condensed" panose="02050806060905020404" pitchFamily="18" charset="0"/>
              </a:rPr>
              <a:t>SELF-GIVING LOVE</a:t>
            </a:r>
            <a:endParaRPr lang="en-SG" sz="4800" u="sng" dirty="0">
              <a:solidFill>
                <a:srgbClr val="C00000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600200"/>
            <a:ext cx="7543800" cy="4648200"/>
          </a:xfrm>
        </p:spPr>
        <p:txBody>
          <a:bodyPr>
            <a:normAutofit/>
          </a:bodyPr>
          <a:lstStyle/>
          <a:p>
            <a:r>
              <a:rPr lang="en-SG" sz="3000" dirty="0">
                <a:solidFill>
                  <a:srgbClr val="7030A0"/>
                </a:solidFill>
                <a:latin typeface="Bernard MT Condensed" panose="02050806060905020404" pitchFamily="18" charset="0"/>
              </a:rPr>
              <a:t>(John 13:1)  </a:t>
            </a:r>
            <a:r>
              <a:rPr lang="en-SG" sz="3000" u="sng" dirty="0">
                <a:solidFill>
                  <a:srgbClr val="7030A0"/>
                </a:solidFill>
                <a:latin typeface="Bernard MT Condensed" panose="02050806060905020404" pitchFamily="18" charset="0"/>
              </a:rPr>
              <a:t>Jesus … having loved His own who were in the world, He loved them unto the end</a:t>
            </a:r>
            <a:r>
              <a:rPr lang="en-SG" sz="3000" dirty="0">
                <a:solidFill>
                  <a:srgbClr val="7030A0"/>
                </a:solidFill>
                <a:latin typeface="Bernard MT Condensed" panose="02050806060905020404" pitchFamily="18" charset="0"/>
              </a:rPr>
              <a:t>.</a:t>
            </a:r>
          </a:p>
          <a:p>
            <a:pPr marL="0" lvl="0" indent="0">
              <a:buNone/>
            </a:pPr>
            <a:endParaRPr lang="en-US" sz="3000" dirty="0">
              <a:latin typeface="Bernard MT Condensed" panose="02050806060905020404" pitchFamily="18" charset="0"/>
            </a:endParaRPr>
          </a:p>
          <a:p>
            <a:pPr lvl="0"/>
            <a:r>
              <a:rPr lang="en-US" sz="3000" dirty="0">
                <a:latin typeface="Bernard MT Condensed" panose="02050806060905020404" pitchFamily="18" charset="0"/>
              </a:rPr>
              <a:t>Unconditional and free (Rom. 5:8), </a:t>
            </a:r>
          </a:p>
          <a:p>
            <a:pPr lvl="0"/>
            <a:r>
              <a:rPr lang="en-US" sz="3000" dirty="0">
                <a:latin typeface="Bernard MT Condensed" panose="02050806060905020404" pitchFamily="18" charset="0"/>
              </a:rPr>
              <a:t>Volitional (Deut. 7:7,8), </a:t>
            </a:r>
          </a:p>
          <a:p>
            <a:pPr lvl="0"/>
            <a:r>
              <a:rPr lang="en-US" sz="3000" dirty="0">
                <a:latin typeface="Bernard MT Condensed" panose="02050806060905020404" pitchFamily="18" charset="0"/>
              </a:rPr>
              <a:t>Intense and unending (Jer. 31:3), </a:t>
            </a:r>
          </a:p>
          <a:p>
            <a:pPr lvl="0"/>
            <a:r>
              <a:rPr lang="en-US" sz="3000" dirty="0">
                <a:latin typeface="Bernard MT Condensed" panose="02050806060905020404" pitchFamily="18" charset="0"/>
              </a:rPr>
              <a:t>Unselfish and purposeful (Eph. 5:25,227), </a:t>
            </a:r>
          </a:p>
          <a:p>
            <a:pPr lvl="0"/>
            <a:r>
              <a:rPr lang="en-US" sz="3000" dirty="0">
                <a:latin typeface="Bernard MT Condensed" panose="02050806060905020404" pitchFamily="18" charset="0"/>
              </a:rPr>
              <a:t>Manifested and practical (John 10),</a:t>
            </a:r>
          </a:p>
          <a:p>
            <a:pPr lvl="0"/>
            <a:r>
              <a:rPr lang="en-US" sz="3000" dirty="0">
                <a:latin typeface="Bernard MT Condensed" panose="02050806060905020404" pitchFamily="18" charset="0"/>
              </a:rPr>
              <a:t>Sacrificial (Romans 5:6-10).</a:t>
            </a:r>
            <a:endParaRPr lang="en-SG" sz="3000" dirty="0">
              <a:latin typeface="Bernard MT Condensed" panose="020508060609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7037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96112"/>
          </a:xfrm>
        </p:spPr>
        <p:txBody>
          <a:bodyPr>
            <a:normAutofit/>
          </a:bodyPr>
          <a:lstStyle/>
          <a:p>
            <a:pPr algn="ctr"/>
            <a:r>
              <a:rPr lang="en-US" sz="4800" u="sng" dirty="0">
                <a:solidFill>
                  <a:srgbClr val="C00000"/>
                </a:solidFill>
                <a:latin typeface="Bernard MT Condensed" panose="02050806060905020404" pitchFamily="18" charset="0"/>
              </a:rPr>
              <a:t>SELF-GIVING LOVE</a:t>
            </a:r>
            <a:endParaRPr lang="en-SG" sz="4800" u="sng" dirty="0">
              <a:solidFill>
                <a:srgbClr val="C00000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752600"/>
            <a:ext cx="7315200" cy="4114800"/>
          </a:xfrm>
        </p:spPr>
        <p:txBody>
          <a:bodyPr>
            <a:normAutofit fontScale="92500" lnSpcReduction="20000"/>
          </a:bodyPr>
          <a:lstStyle/>
          <a:p>
            <a:pPr marL="269875" indent="-269875">
              <a:lnSpc>
                <a:spcPct val="110000"/>
              </a:lnSpc>
            </a:pPr>
            <a:r>
              <a:rPr lang="en-SG" sz="3200" u="sng" dirty="0">
                <a:solidFill>
                  <a:srgbClr val="7030A0"/>
                </a:solidFill>
                <a:latin typeface="Bernard MT Condensed" panose="02050806060905020404" pitchFamily="18" charset="0"/>
              </a:rPr>
              <a:t>In the next few hours:</a:t>
            </a:r>
          </a:p>
          <a:p>
            <a:pPr marL="269875" indent="-269875">
              <a:lnSpc>
                <a:spcPct val="110000"/>
              </a:lnSpc>
            </a:pPr>
            <a:r>
              <a:rPr lang="en-SG" sz="3200" dirty="0">
                <a:latin typeface="Bernard MT Condensed" panose="02050806060905020404" pitchFamily="18" charset="0"/>
              </a:rPr>
              <a:t>He could serve others, </a:t>
            </a:r>
          </a:p>
          <a:p>
            <a:pPr marL="269875" indent="-269875">
              <a:lnSpc>
                <a:spcPct val="110000"/>
              </a:lnSpc>
            </a:pPr>
            <a:r>
              <a:rPr lang="en-SG" sz="3200" dirty="0">
                <a:latin typeface="Bernard MT Condensed" panose="02050806060905020404" pitchFamily="18" charset="0"/>
              </a:rPr>
              <a:t>comfort disciples, </a:t>
            </a:r>
          </a:p>
          <a:p>
            <a:pPr marL="269875" indent="-269875">
              <a:lnSpc>
                <a:spcPct val="110000"/>
              </a:lnSpc>
            </a:pPr>
            <a:r>
              <a:rPr lang="en-SG" sz="3200" dirty="0">
                <a:latin typeface="Bernard MT Condensed" panose="02050806060905020404" pitchFamily="18" charset="0"/>
              </a:rPr>
              <a:t>endure betrayal, </a:t>
            </a:r>
          </a:p>
          <a:p>
            <a:pPr marL="269875" indent="-269875">
              <a:lnSpc>
                <a:spcPct val="110000"/>
              </a:lnSpc>
            </a:pPr>
            <a:r>
              <a:rPr lang="en-SG" sz="3200" dirty="0">
                <a:latin typeface="Bernard MT Condensed" panose="02050806060905020404" pitchFamily="18" charset="0"/>
              </a:rPr>
              <a:t>place future in God’s Hands, </a:t>
            </a:r>
          </a:p>
          <a:p>
            <a:pPr marL="269875" indent="-269875">
              <a:lnSpc>
                <a:spcPct val="110000"/>
              </a:lnSpc>
            </a:pPr>
            <a:r>
              <a:rPr lang="en-SG" sz="3200" dirty="0">
                <a:latin typeface="Bernard MT Condensed" panose="02050806060905020404" pitchFamily="18" charset="0"/>
              </a:rPr>
              <a:t>face opposition with peace and love, </a:t>
            </a:r>
          </a:p>
          <a:p>
            <a:pPr marL="269875" indent="-269875">
              <a:lnSpc>
                <a:spcPct val="110000"/>
              </a:lnSpc>
            </a:pPr>
            <a:r>
              <a:rPr lang="en-SG" sz="3200" dirty="0">
                <a:latin typeface="Bernard MT Condensed" panose="02050806060905020404" pitchFamily="18" charset="0"/>
              </a:rPr>
              <a:t>overcome denial by trusted friends </a:t>
            </a:r>
          </a:p>
          <a:p>
            <a:pPr marL="269875" indent="-269875">
              <a:lnSpc>
                <a:spcPct val="110000"/>
              </a:lnSpc>
            </a:pPr>
            <a:r>
              <a:rPr lang="en-SG" sz="3200" dirty="0">
                <a:latin typeface="Bernard MT Condensed" panose="02050806060905020404" pitchFamily="18" charset="0"/>
              </a:rPr>
              <a:t>and could die</a:t>
            </a:r>
          </a:p>
        </p:txBody>
      </p:sp>
    </p:spTree>
    <p:extLst>
      <p:ext uri="{BB962C8B-B14F-4D97-AF65-F5344CB8AC3E}">
        <p14:creationId xmlns:p14="http://schemas.microsoft.com/office/powerpoint/2010/main" val="11836785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u="sng" dirty="0">
                <a:solidFill>
                  <a:srgbClr val="C00000"/>
                </a:solidFill>
                <a:latin typeface="Bernard MT Condensed" panose="02050806060905020404" pitchFamily="18" charset="0"/>
              </a:rPr>
              <a:t>SELF-GIVING LOVE</a:t>
            </a:r>
            <a:endParaRPr lang="en-SG" sz="4800" u="sng" dirty="0">
              <a:solidFill>
                <a:srgbClr val="C00000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47800"/>
            <a:ext cx="8001000" cy="4800600"/>
          </a:xfrm>
        </p:spPr>
        <p:txBody>
          <a:bodyPr>
            <a:normAutofit/>
          </a:bodyPr>
          <a:lstStyle/>
          <a:p>
            <a:pPr lvl="0"/>
            <a:endParaRPr lang="en-US" b="1" dirty="0"/>
          </a:p>
          <a:p>
            <a:pPr marL="269875" lvl="0" indent="-269875">
              <a:spcAft>
                <a:spcPts val="1200"/>
              </a:spcAft>
            </a:pPr>
            <a:r>
              <a:rPr lang="en-US" sz="3200" u="sng" dirty="0">
                <a:solidFill>
                  <a:srgbClr val="C00000"/>
                </a:solidFill>
                <a:latin typeface="Bernard MT Condensed" panose="02050806060905020404" pitchFamily="18" charset="0"/>
              </a:rPr>
              <a:t>I need His desire and ability (Phil. 2:13) and His capacity (Rom. 5:5)</a:t>
            </a:r>
            <a:r>
              <a:rPr lang="en-US" sz="3200" dirty="0">
                <a:solidFill>
                  <a:srgbClr val="C00000"/>
                </a:solidFill>
                <a:latin typeface="Bernard MT Condensed" panose="02050806060905020404" pitchFamily="18" charset="0"/>
              </a:rPr>
              <a:t>.</a:t>
            </a:r>
            <a:endParaRPr lang="en-SG" sz="3200" dirty="0">
              <a:solidFill>
                <a:srgbClr val="C00000"/>
              </a:solidFill>
              <a:latin typeface="Bernard MT Condensed" panose="02050806060905020404" pitchFamily="18" charset="0"/>
            </a:endParaRPr>
          </a:p>
          <a:p>
            <a:pPr marL="269875" indent="-269875">
              <a:spcAft>
                <a:spcPts val="1200"/>
              </a:spcAft>
            </a:pPr>
            <a:r>
              <a:rPr lang="en-SG" sz="3200" dirty="0">
                <a:latin typeface="Bernard MT Condensed" panose="02050806060905020404" pitchFamily="18" charset="0"/>
              </a:rPr>
              <a:t>(Philippians 2:13)  For it is </a:t>
            </a:r>
            <a:r>
              <a:rPr lang="en-SG" sz="3200" u="sng" dirty="0">
                <a:solidFill>
                  <a:srgbClr val="7030A0"/>
                </a:solidFill>
                <a:latin typeface="Bernard MT Condensed" panose="02050806060905020404" pitchFamily="18" charset="0"/>
              </a:rPr>
              <a:t>God which works in you both to will and to do</a:t>
            </a:r>
            <a:r>
              <a:rPr lang="en-SG" sz="3200" dirty="0">
                <a:latin typeface="Bernard MT Condensed" panose="02050806060905020404" pitchFamily="18" charset="0"/>
              </a:rPr>
              <a:t> of </a:t>
            </a:r>
            <a:r>
              <a:rPr lang="en-SG" sz="3200" i="1" dirty="0">
                <a:latin typeface="Bernard MT Condensed" panose="02050806060905020404" pitchFamily="18" charset="0"/>
              </a:rPr>
              <a:t>His</a:t>
            </a:r>
            <a:r>
              <a:rPr lang="en-SG" sz="3200" dirty="0">
                <a:latin typeface="Bernard MT Condensed" panose="02050806060905020404" pitchFamily="18" charset="0"/>
              </a:rPr>
              <a:t> good pleasure.</a:t>
            </a:r>
          </a:p>
          <a:p>
            <a:pPr marL="269875" indent="-269875">
              <a:spcAft>
                <a:spcPts val="1200"/>
              </a:spcAft>
            </a:pPr>
            <a:r>
              <a:rPr lang="en-SG" sz="3200" dirty="0">
                <a:latin typeface="Bernard MT Condensed" panose="02050806060905020404" pitchFamily="18" charset="0"/>
              </a:rPr>
              <a:t>(Romans 5:5)  And hope makes not ashamed; because </a:t>
            </a:r>
            <a:r>
              <a:rPr lang="en-SG" sz="3200" u="sng" dirty="0">
                <a:solidFill>
                  <a:srgbClr val="0070C0"/>
                </a:solidFill>
                <a:latin typeface="Bernard MT Condensed" panose="02050806060905020404" pitchFamily="18" charset="0"/>
              </a:rPr>
              <a:t>the love of God is shed abroad in our hearts by the Holy Ghost </a:t>
            </a:r>
            <a:r>
              <a:rPr lang="en-SG" sz="3200" dirty="0">
                <a:latin typeface="Bernard MT Condensed" panose="02050806060905020404" pitchFamily="18" charset="0"/>
              </a:rPr>
              <a:t>who is given unto us.</a:t>
            </a:r>
          </a:p>
          <a:p>
            <a:endParaRPr lang="en-SG" sz="2800" dirty="0"/>
          </a:p>
          <a:p>
            <a:endParaRPr lang="en-SG" sz="2800" dirty="0"/>
          </a:p>
        </p:txBody>
      </p:sp>
    </p:spTree>
    <p:extLst>
      <p:ext uri="{BB962C8B-B14F-4D97-AF65-F5344CB8AC3E}">
        <p14:creationId xmlns:p14="http://schemas.microsoft.com/office/powerpoint/2010/main" val="7846999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u="sng" dirty="0">
                <a:solidFill>
                  <a:srgbClr val="C00000"/>
                </a:solidFill>
                <a:latin typeface="Bernard MT Condensed" panose="02050806060905020404" pitchFamily="18" charset="0"/>
              </a:rPr>
              <a:t>SELF-GIVING LOVE</a:t>
            </a:r>
            <a:endParaRPr lang="en-SG" sz="4800" u="sng" dirty="0">
              <a:solidFill>
                <a:srgbClr val="C00000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76400"/>
            <a:ext cx="7143750" cy="44196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3200" u="sng" dirty="0">
                <a:solidFill>
                  <a:srgbClr val="C00000"/>
                </a:solidFill>
                <a:latin typeface="Bernard MT Condensed" panose="02050806060905020404" pitchFamily="18" charset="0"/>
              </a:rPr>
              <a:t>I need to obey  and do good like Jesus</a:t>
            </a:r>
            <a:r>
              <a:rPr lang="en-US" sz="3200" dirty="0">
                <a:solidFill>
                  <a:srgbClr val="C00000"/>
                </a:solidFill>
                <a:latin typeface="Bernard MT Condensed" panose="02050806060905020404" pitchFamily="18" charset="0"/>
              </a:rPr>
              <a:t>.</a:t>
            </a:r>
          </a:p>
          <a:p>
            <a:pPr marL="0" lvl="0" indent="0">
              <a:buNone/>
            </a:pPr>
            <a:endParaRPr lang="en-US" sz="3200" u="sng" dirty="0">
              <a:solidFill>
                <a:schemeClr val="bg1"/>
              </a:solidFill>
              <a:latin typeface="Bernard MT Condensed" panose="02050806060905020404" pitchFamily="18" charset="0"/>
            </a:endParaRPr>
          </a:p>
          <a:p>
            <a:pPr marL="269875" indent="-269875">
              <a:lnSpc>
                <a:spcPct val="100000"/>
              </a:lnSpc>
              <a:spcAft>
                <a:spcPts val="1200"/>
              </a:spcAft>
            </a:pPr>
            <a:r>
              <a:rPr lang="en-SG" sz="2800" spc="50" dirty="0">
                <a:latin typeface="Bernard MT Condensed" panose="02050806060905020404" pitchFamily="18" charset="0"/>
              </a:rPr>
              <a:t>(Matthew 6:33)  But </a:t>
            </a:r>
            <a:r>
              <a:rPr lang="en-SG" sz="2800" u="sng" spc="50" dirty="0">
                <a:solidFill>
                  <a:srgbClr val="7030A0"/>
                </a:solidFill>
                <a:latin typeface="Bernard MT Condensed" panose="02050806060905020404" pitchFamily="18" charset="0"/>
              </a:rPr>
              <a:t>seek first the Kingdom of God, and His righteousness</a:t>
            </a:r>
            <a:r>
              <a:rPr lang="en-SG" sz="2800" spc="50" dirty="0">
                <a:latin typeface="Bernard MT Condensed" panose="02050806060905020404" pitchFamily="18" charset="0"/>
              </a:rPr>
              <a:t>; and all these things shall be added unto you.</a:t>
            </a:r>
          </a:p>
          <a:p>
            <a:pPr marL="269875" indent="-269875">
              <a:lnSpc>
                <a:spcPct val="100000"/>
              </a:lnSpc>
              <a:spcAft>
                <a:spcPts val="1200"/>
              </a:spcAft>
            </a:pPr>
            <a:r>
              <a:rPr lang="en-SG" sz="2800" spc="50" dirty="0">
                <a:latin typeface="Bernard MT Condensed" panose="02050806060905020404" pitchFamily="18" charset="0"/>
              </a:rPr>
              <a:t>(Acts 10:38)  How God anointed Jesus of Nazareth with the Holy Ghost and with power: who </a:t>
            </a:r>
            <a:r>
              <a:rPr lang="en-SG" sz="2800" u="sng" spc="50" dirty="0">
                <a:solidFill>
                  <a:srgbClr val="0070C0"/>
                </a:solidFill>
                <a:latin typeface="Bernard MT Condensed" panose="02050806060905020404" pitchFamily="18" charset="0"/>
              </a:rPr>
              <a:t>went about doing good</a:t>
            </a:r>
            <a:r>
              <a:rPr lang="en-SG" sz="2800" spc="50" dirty="0">
                <a:latin typeface="Bernard MT Condensed" panose="02050806060905020404" pitchFamily="18" charset="0"/>
              </a:rPr>
              <a:t>… </a:t>
            </a:r>
          </a:p>
          <a:p>
            <a:endParaRPr lang="en-SG" sz="2800" dirty="0"/>
          </a:p>
          <a:p>
            <a:pPr marL="0" indent="0">
              <a:buNone/>
            </a:pPr>
            <a:endParaRPr lang="en-SG" sz="2800" dirty="0"/>
          </a:p>
          <a:p>
            <a:endParaRPr lang="en-SG" sz="2800" dirty="0"/>
          </a:p>
          <a:p>
            <a:pPr marL="0" lvl="0" indent="0">
              <a:buNone/>
            </a:pPr>
            <a:endParaRPr lang="en-SG" sz="28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SG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259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>
            <a:normAutofit/>
          </a:bodyPr>
          <a:lstStyle/>
          <a:p>
            <a:pPr algn="ctr"/>
            <a:r>
              <a:rPr lang="en-US" sz="4800" u="sng" dirty="0">
                <a:solidFill>
                  <a:srgbClr val="C00000"/>
                </a:solidFill>
                <a:latin typeface="Bernard MT Condensed" panose="02050806060905020404" pitchFamily="18" charset="0"/>
              </a:rPr>
              <a:t>SELF-GIVING LOVE</a:t>
            </a:r>
            <a:endParaRPr lang="en-SG" sz="4800" u="sng" dirty="0">
              <a:solidFill>
                <a:srgbClr val="C00000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76400"/>
            <a:ext cx="7315200" cy="4419600"/>
          </a:xfrm>
        </p:spPr>
        <p:txBody>
          <a:bodyPr>
            <a:normAutofit fontScale="92500" lnSpcReduction="10000"/>
          </a:bodyPr>
          <a:lstStyle/>
          <a:p>
            <a:pPr marL="0" lvl="0" indent="0" algn="ctr">
              <a:buNone/>
            </a:pPr>
            <a:r>
              <a:rPr lang="en-US" sz="3000" u="sng" dirty="0">
                <a:solidFill>
                  <a:srgbClr val="7030A0"/>
                </a:solidFill>
                <a:latin typeface="Bernard MT Condensed" panose="02050806060905020404" pitchFamily="18" charset="0"/>
              </a:rPr>
              <a:t>LOVE GIFT FOR JESUS</a:t>
            </a:r>
          </a:p>
          <a:p>
            <a:pPr lvl="0" algn="ctr"/>
            <a:endParaRPr lang="en-US" sz="30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anose="02050806060905020404" pitchFamily="18" charset="0"/>
            </a:endParaRPr>
          </a:p>
          <a:p>
            <a:r>
              <a:rPr lang="en-SG" sz="3000" dirty="0">
                <a:latin typeface="Bernard MT Condensed" panose="02050806060905020404" pitchFamily="18" charset="0"/>
              </a:rPr>
              <a:t>(Luke 7:44)  And He turned to the woman, and said unto Simon, See this woman? I entered into your house, you gave Me no water for My feet: but </a:t>
            </a:r>
            <a:r>
              <a:rPr lang="en-SG" sz="3000" u="sng" dirty="0">
                <a:solidFill>
                  <a:srgbClr val="0070C0"/>
                </a:solidFill>
                <a:latin typeface="Bernard MT Condensed" panose="02050806060905020404" pitchFamily="18" charset="0"/>
              </a:rPr>
              <a:t>she has washed My feet with tears, and wiped </a:t>
            </a:r>
            <a:r>
              <a:rPr lang="en-SG" sz="3000" i="1" u="sng" dirty="0">
                <a:solidFill>
                  <a:srgbClr val="0070C0"/>
                </a:solidFill>
                <a:latin typeface="Bernard MT Condensed" panose="02050806060905020404" pitchFamily="18" charset="0"/>
              </a:rPr>
              <a:t>them</a:t>
            </a:r>
            <a:r>
              <a:rPr lang="en-SG" sz="3000" u="sng" dirty="0">
                <a:solidFill>
                  <a:srgbClr val="0070C0"/>
                </a:solidFill>
                <a:latin typeface="Bernard MT Condensed" panose="02050806060905020404" pitchFamily="18" charset="0"/>
              </a:rPr>
              <a:t> with the hairs of her head</a:t>
            </a:r>
            <a:r>
              <a:rPr lang="en-SG" sz="3000" dirty="0">
                <a:solidFill>
                  <a:srgbClr val="0070C0"/>
                </a:solidFill>
                <a:latin typeface="Bernard MT Condensed" panose="02050806060905020404" pitchFamily="18" charset="0"/>
              </a:rPr>
              <a:t>.</a:t>
            </a:r>
          </a:p>
          <a:p>
            <a:endParaRPr lang="en-SG" sz="3000" dirty="0">
              <a:latin typeface="Bernard MT Condensed" panose="02050806060905020404" pitchFamily="18" charset="0"/>
            </a:endParaRPr>
          </a:p>
          <a:p>
            <a:r>
              <a:rPr lang="en-SG" sz="3000" dirty="0">
                <a:latin typeface="Bernard MT Condensed" panose="02050806060905020404" pitchFamily="18" charset="0"/>
              </a:rPr>
              <a:t>(Luke 7:45)  You gave Me no kiss: but this woman since the time I came in </a:t>
            </a:r>
            <a:r>
              <a:rPr lang="en-SG" sz="3000" u="sng" dirty="0">
                <a:solidFill>
                  <a:srgbClr val="7030A0"/>
                </a:solidFill>
                <a:latin typeface="Bernard MT Condensed" panose="02050806060905020404" pitchFamily="18" charset="0"/>
              </a:rPr>
              <a:t>has not ceased to kiss My feet</a:t>
            </a:r>
            <a:r>
              <a:rPr lang="en-SG" sz="3000" dirty="0">
                <a:solidFill>
                  <a:srgbClr val="7030A0"/>
                </a:solidFill>
                <a:latin typeface="Bernard MT Condensed" panose="02050806060905020404" pitchFamily="18" charset="0"/>
              </a:rPr>
              <a:t>.</a:t>
            </a:r>
          </a:p>
          <a:p>
            <a:endParaRPr lang="en-SG" dirty="0"/>
          </a:p>
          <a:p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40000841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38200"/>
          </a:xfrm>
        </p:spPr>
        <p:txBody>
          <a:bodyPr>
            <a:normAutofit/>
          </a:bodyPr>
          <a:lstStyle/>
          <a:p>
            <a:pPr algn="ctr"/>
            <a:r>
              <a:rPr lang="en-US" sz="4800" u="sng" dirty="0">
                <a:solidFill>
                  <a:srgbClr val="C00000"/>
                </a:solidFill>
                <a:latin typeface="Bernard MT Condensed" panose="02050806060905020404" pitchFamily="18" charset="0"/>
              </a:rPr>
              <a:t>SELF-GIVING LOVE</a:t>
            </a:r>
            <a:endParaRPr lang="en-SG" sz="4800" u="sng" dirty="0">
              <a:solidFill>
                <a:srgbClr val="C00000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799" y="1371600"/>
            <a:ext cx="7445829" cy="3962400"/>
          </a:xfrm>
        </p:spPr>
        <p:txBody>
          <a:bodyPr>
            <a:noAutofit/>
          </a:bodyPr>
          <a:lstStyle/>
          <a:p>
            <a:pPr lvl="0" algn="ctr"/>
            <a:r>
              <a:rPr lang="en-US" sz="3000" u="sng" dirty="0">
                <a:solidFill>
                  <a:srgbClr val="C00000"/>
                </a:solidFill>
                <a:latin typeface="Bernard MT Condensed" panose="02050806060905020404" pitchFamily="18" charset="0"/>
              </a:rPr>
              <a:t>LOVE GIFT TO JESUS</a:t>
            </a:r>
          </a:p>
          <a:p>
            <a:pPr lvl="0" algn="ctr"/>
            <a:endParaRPr lang="en-US" sz="30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anose="02050806060905020404" pitchFamily="18" charset="0"/>
            </a:endParaRPr>
          </a:p>
          <a:p>
            <a:r>
              <a:rPr lang="en-SG" sz="3000" dirty="0">
                <a:latin typeface="Bernard MT Condensed" panose="02050806060905020404" pitchFamily="18" charset="0"/>
              </a:rPr>
              <a:t>(Luke 7:46)  My head with oil you did not anoint: but </a:t>
            </a:r>
            <a:r>
              <a:rPr lang="en-SG" sz="3000" u="sng" dirty="0">
                <a:solidFill>
                  <a:srgbClr val="7030A0"/>
                </a:solidFill>
                <a:latin typeface="Bernard MT Condensed" panose="02050806060905020404" pitchFamily="18" charset="0"/>
              </a:rPr>
              <a:t>this woman has anointed My feet with ointment</a:t>
            </a:r>
            <a:r>
              <a:rPr lang="en-SG" sz="3000" u="sng" dirty="0">
                <a:latin typeface="Bernard MT Condensed" panose="02050806060905020404" pitchFamily="18" charset="0"/>
              </a:rPr>
              <a:t>.  </a:t>
            </a:r>
            <a:r>
              <a:rPr lang="en-SG" sz="3000" dirty="0">
                <a:latin typeface="Bernard MT Condensed" panose="02050806060905020404" pitchFamily="18" charset="0"/>
              </a:rPr>
              <a:t>Wherefore I say unto you, </a:t>
            </a:r>
            <a:r>
              <a:rPr lang="en-SG" sz="3000" u="sng" dirty="0">
                <a:solidFill>
                  <a:srgbClr val="0070C0"/>
                </a:solidFill>
                <a:latin typeface="Bernard MT Condensed" panose="02050806060905020404" pitchFamily="18" charset="0"/>
              </a:rPr>
              <a:t>Her sins, which are many, are forgiven; for she loved much</a:t>
            </a:r>
            <a:r>
              <a:rPr lang="en-SG" sz="3000" dirty="0">
                <a:latin typeface="Bernard MT Condensed" panose="02050806060905020404" pitchFamily="18" charset="0"/>
              </a:rPr>
              <a:t>: but to whom little is forgiven, </a:t>
            </a:r>
            <a:r>
              <a:rPr lang="en-SG" sz="3000" i="1" dirty="0">
                <a:latin typeface="Bernard MT Condensed" panose="02050806060905020404" pitchFamily="18" charset="0"/>
              </a:rPr>
              <a:t>the same</a:t>
            </a:r>
            <a:r>
              <a:rPr lang="en-SG" sz="3000" dirty="0">
                <a:latin typeface="Bernard MT Condensed" panose="02050806060905020404" pitchFamily="18" charset="0"/>
              </a:rPr>
              <a:t> loves little.</a:t>
            </a:r>
          </a:p>
        </p:txBody>
      </p:sp>
    </p:spTree>
    <p:extLst>
      <p:ext uri="{BB962C8B-B14F-4D97-AF65-F5344CB8AC3E}">
        <p14:creationId xmlns:p14="http://schemas.microsoft.com/office/powerpoint/2010/main" val="29513956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u="sng" dirty="0">
                <a:solidFill>
                  <a:srgbClr val="C00000"/>
                </a:solidFill>
                <a:latin typeface="Bernard MT Condensed" panose="02050806060905020404" pitchFamily="18" charset="0"/>
              </a:rPr>
              <a:t>JOY SET BEFORE HIM</a:t>
            </a:r>
            <a:endParaRPr lang="en-SG" sz="4800" u="sng" dirty="0">
              <a:solidFill>
                <a:srgbClr val="C00000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5346" y="1828800"/>
            <a:ext cx="7140054" cy="4419600"/>
          </a:xfrm>
        </p:spPr>
        <p:txBody>
          <a:bodyPr>
            <a:normAutofit/>
          </a:bodyPr>
          <a:lstStyle/>
          <a:p>
            <a:r>
              <a:rPr lang="en-SG" sz="3200" u="sng" dirty="0">
                <a:solidFill>
                  <a:srgbClr val="7030A0"/>
                </a:solidFill>
                <a:latin typeface="Bernard MT Condensed" panose="02050806060905020404" pitchFamily="18" charset="0"/>
              </a:rPr>
              <a:t>The prize of Heaven in presence of the Father (Ps. 16:11) in authority (Heb. 12:2)</a:t>
            </a:r>
            <a:r>
              <a:rPr lang="en-SG" sz="3200" dirty="0">
                <a:solidFill>
                  <a:srgbClr val="7030A0"/>
                </a:solidFill>
                <a:latin typeface="Bernard MT Condensed" panose="02050806060905020404" pitchFamily="18" charset="0"/>
              </a:rPr>
              <a:t>.</a:t>
            </a:r>
          </a:p>
          <a:p>
            <a:endParaRPr lang="en-US" sz="3200" dirty="0">
              <a:latin typeface="Bernard MT Condensed" panose="02050806060905020404" pitchFamily="18" charset="0"/>
            </a:endParaRPr>
          </a:p>
          <a:p>
            <a:r>
              <a:rPr lang="en-SG" sz="3200" dirty="0">
                <a:latin typeface="Bernard MT Condensed" panose="02050806060905020404" pitchFamily="18" charset="0"/>
              </a:rPr>
              <a:t>(Hebrews 12:2)  </a:t>
            </a:r>
            <a:r>
              <a:rPr lang="en-SG" sz="3200" u="sng" dirty="0">
                <a:solidFill>
                  <a:srgbClr val="0070C0"/>
                </a:solidFill>
                <a:latin typeface="Bernard MT Condensed" panose="02050806060905020404" pitchFamily="18" charset="0"/>
              </a:rPr>
              <a:t>Looking unto Jesus </a:t>
            </a:r>
            <a:r>
              <a:rPr lang="en-SG" sz="3200" dirty="0">
                <a:latin typeface="Bernard MT Condensed" panose="02050806060905020404" pitchFamily="18" charset="0"/>
              </a:rPr>
              <a:t>the Author and Finisher of </a:t>
            </a:r>
            <a:r>
              <a:rPr lang="en-SG" sz="3200" i="1" dirty="0">
                <a:latin typeface="Bernard MT Condensed" panose="02050806060905020404" pitchFamily="18" charset="0"/>
              </a:rPr>
              <a:t>our</a:t>
            </a:r>
            <a:r>
              <a:rPr lang="en-SG" sz="3200" dirty="0">
                <a:latin typeface="Bernard MT Condensed" panose="02050806060905020404" pitchFamily="18" charset="0"/>
              </a:rPr>
              <a:t> faith; who </a:t>
            </a:r>
            <a:r>
              <a:rPr lang="en-SG" sz="3200" u="sng" dirty="0">
                <a:latin typeface="Bernard MT Condensed" panose="02050806060905020404" pitchFamily="18" charset="0"/>
              </a:rPr>
              <a:t>for </a:t>
            </a:r>
            <a:r>
              <a:rPr lang="en-SG" sz="3200" u="sng" dirty="0">
                <a:solidFill>
                  <a:srgbClr val="00B0F0"/>
                </a:solidFill>
                <a:latin typeface="Bernard MT Condensed" panose="02050806060905020404" pitchFamily="18" charset="0"/>
              </a:rPr>
              <a:t>the joy that was set before Him</a:t>
            </a:r>
            <a:r>
              <a:rPr lang="en-SG" sz="3200" dirty="0">
                <a:solidFill>
                  <a:srgbClr val="00B0F0"/>
                </a:solidFill>
                <a:latin typeface="Bernard MT Condensed" panose="02050806060905020404" pitchFamily="18" charset="0"/>
              </a:rPr>
              <a:t> </a:t>
            </a:r>
            <a:r>
              <a:rPr lang="en-SG" sz="3200" dirty="0">
                <a:latin typeface="Bernard MT Condensed" panose="02050806060905020404" pitchFamily="18" charset="0"/>
              </a:rPr>
              <a:t>endured the cross, despising the shame, and </a:t>
            </a:r>
            <a:r>
              <a:rPr lang="en-SG" sz="3200" dirty="0">
                <a:solidFill>
                  <a:srgbClr val="7030A0"/>
                </a:solidFill>
                <a:latin typeface="Bernard MT Condensed" panose="02050806060905020404" pitchFamily="18" charset="0"/>
              </a:rPr>
              <a:t>is </a:t>
            </a:r>
            <a:r>
              <a:rPr lang="en-SG" sz="3200" u="sng" dirty="0">
                <a:solidFill>
                  <a:srgbClr val="7030A0"/>
                </a:solidFill>
                <a:latin typeface="Bernard MT Condensed" panose="02050806060905020404" pitchFamily="18" charset="0"/>
              </a:rPr>
              <a:t>set down at the right hand of the Throne of God</a:t>
            </a:r>
          </a:p>
        </p:txBody>
      </p:sp>
    </p:spTree>
    <p:extLst>
      <p:ext uri="{BB962C8B-B14F-4D97-AF65-F5344CB8AC3E}">
        <p14:creationId xmlns:p14="http://schemas.microsoft.com/office/powerpoint/2010/main" val="41722787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30274"/>
          </a:xfrm>
        </p:spPr>
        <p:txBody>
          <a:bodyPr>
            <a:normAutofit/>
          </a:bodyPr>
          <a:lstStyle/>
          <a:p>
            <a:pPr algn="ctr"/>
            <a:r>
              <a:rPr lang="en-US" sz="4800" u="sng" dirty="0">
                <a:solidFill>
                  <a:srgbClr val="C00000"/>
                </a:solidFill>
                <a:latin typeface="Bernard MT Condensed" panose="02050806060905020404" pitchFamily="18" charset="0"/>
              </a:rPr>
              <a:t>JOY SET BEFORE HIM</a:t>
            </a:r>
            <a:endParaRPr lang="en-SG" sz="4800" u="sng" dirty="0">
              <a:solidFill>
                <a:srgbClr val="C00000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16074"/>
            <a:ext cx="7772400" cy="4876800"/>
          </a:xfrm>
        </p:spPr>
        <p:txBody>
          <a:bodyPr>
            <a:normAutofit lnSpcReduction="10000"/>
          </a:bodyPr>
          <a:lstStyle/>
          <a:p>
            <a:r>
              <a:rPr lang="en-SG" sz="2800" u="sng" dirty="0">
                <a:solidFill>
                  <a:srgbClr val="7030A0"/>
                </a:solidFill>
                <a:latin typeface="Bernard MT Condensed" panose="02050806060905020404" pitchFamily="18" charset="0"/>
              </a:rPr>
              <a:t>Given the Name above all names</a:t>
            </a:r>
          </a:p>
          <a:p>
            <a:endParaRPr lang="en-US" sz="2800" dirty="0">
              <a:latin typeface="Bernard MT Condensed" panose="02050806060905020404" pitchFamily="18" charset="0"/>
            </a:endParaRPr>
          </a:p>
          <a:p>
            <a:r>
              <a:rPr lang="en-SG" sz="2800" u="sng" dirty="0">
                <a:solidFill>
                  <a:srgbClr val="0070C0"/>
                </a:solidFill>
                <a:latin typeface="Bernard MT Condensed" panose="02050806060905020404" pitchFamily="18" charset="0"/>
              </a:rPr>
              <a:t>Wherefore God also hath highly exalted Him</a:t>
            </a:r>
            <a:r>
              <a:rPr lang="en-SG" sz="2800" dirty="0">
                <a:solidFill>
                  <a:srgbClr val="0070C0"/>
                </a:solidFill>
                <a:latin typeface="Bernard MT Condensed" panose="02050806060905020404" pitchFamily="18" charset="0"/>
              </a:rPr>
              <a:t>, and </a:t>
            </a:r>
            <a:r>
              <a:rPr lang="en-SG" sz="2800" u="sng" dirty="0">
                <a:solidFill>
                  <a:srgbClr val="0070C0"/>
                </a:solidFill>
                <a:latin typeface="Bernard MT Condensed" panose="02050806060905020404" pitchFamily="18" charset="0"/>
              </a:rPr>
              <a:t>given Him a name which is above every name</a:t>
            </a:r>
            <a:r>
              <a:rPr lang="en-SG" sz="2800" dirty="0">
                <a:solidFill>
                  <a:srgbClr val="7030A0"/>
                </a:solidFill>
                <a:latin typeface="Bernard MT Condensed" panose="02050806060905020404" pitchFamily="18" charset="0"/>
              </a:rPr>
              <a:t>:</a:t>
            </a:r>
          </a:p>
          <a:p>
            <a:endParaRPr lang="en-SG" sz="2800" dirty="0">
              <a:solidFill>
                <a:srgbClr val="7030A0"/>
              </a:solidFill>
              <a:latin typeface="Bernard MT Condensed" panose="02050806060905020404" pitchFamily="18" charset="0"/>
            </a:endParaRPr>
          </a:p>
          <a:p>
            <a:r>
              <a:rPr lang="en-SG" sz="2800" dirty="0">
                <a:solidFill>
                  <a:srgbClr val="7030A0"/>
                </a:solidFill>
                <a:latin typeface="Bernard MT Condensed" panose="02050806060905020404" pitchFamily="18" charset="0"/>
              </a:rPr>
              <a:t>That </a:t>
            </a:r>
            <a:r>
              <a:rPr lang="en-SG" sz="2800" u="sng" dirty="0">
                <a:solidFill>
                  <a:srgbClr val="0070C0"/>
                </a:solidFill>
                <a:latin typeface="Bernard MT Condensed" panose="02050806060905020404" pitchFamily="18" charset="0"/>
              </a:rPr>
              <a:t>at the Name of Jesus every knee should bow</a:t>
            </a:r>
            <a:r>
              <a:rPr lang="en-SG" sz="2800" dirty="0">
                <a:solidFill>
                  <a:srgbClr val="7030A0"/>
                </a:solidFill>
                <a:latin typeface="Bernard MT Condensed" panose="02050806060905020404" pitchFamily="18" charset="0"/>
              </a:rPr>
              <a:t>, </a:t>
            </a:r>
            <a:r>
              <a:rPr lang="en-SG" sz="2800" dirty="0">
                <a:latin typeface="Bernard MT Condensed" panose="02050806060905020404" pitchFamily="18" charset="0"/>
              </a:rPr>
              <a:t>of </a:t>
            </a:r>
            <a:r>
              <a:rPr lang="en-SG" sz="2800" i="1" dirty="0">
                <a:latin typeface="Bernard MT Condensed" panose="02050806060905020404" pitchFamily="18" charset="0"/>
              </a:rPr>
              <a:t>things</a:t>
            </a:r>
            <a:r>
              <a:rPr lang="en-SG" sz="2800" dirty="0">
                <a:latin typeface="Bernard MT Condensed" panose="02050806060905020404" pitchFamily="18" charset="0"/>
              </a:rPr>
              <a:t> in heaven, and </a:t>
            </a:r>
            <a:r>
              <a:rPr lang="en-SG" sz="2800" i="1" dirty="0">
                <a:latin typeface="Bernard MT Condensed" panose="02050806060905020404" pitchFamily="18" charset="0"/>
              </a:rPr>
              <a:t>things</a:t>
            </a:r>
            <a:r>
              <a:rPr lang="en-SG" sz="2800" dirty="0">
                <a:latin typeface="Bernard MT Condensed" panose="02050806060905020404" pitchFamily="18" charset="0"/>
              </a:rPr>
              <a:t> in earth, and </a:t>
            </a:r>
            <a:r>
              <a:rPr lang="en-SG" sz="2800" i="1" dirty="0">
                <a:latin typeface="Bernard MT Condensed" panose="02050806060905020404" pitchFamily="18" charset="0"/>
              </a:rPr>
              <a:t>things</a:t>
            </a:r>
            <a:r>
              <a:rPr lang="en-SG" sz="2800" dirty="0">
                <a:latin typeface="Bernard MT Condensed" panose="02050806060905020404" pitchFamily="18" charset="0"/>
              </a:rPr>
              <a:t> under the earth;</a:t>
            </a:r>
          </a:p>
          <a:p>
            <a:endParaRPr lang="en-SG" sz="2800" dirty="0">
              <a:solidFill>
                <a:srgbClr val="7030A0"/>
              </a:solidFill>
              <a:latin typeface="Bernard MT Condensed" panose="02050806060905020404" pitchFamily="18" charset="0"/>
            </a:endParaRPr>
          </a:p>
          <a:p>
            <a:r>
              <a:rPr lang="en-SG" sz="2800" dirty="0">
                <a:solidFill>
                  <a:srgbClr val="7030A0"/>
                </a:solidFill>
                <a:latin typeface="Bernard MT Condensed" panose="02050806060905020404" pitchFamily="18" charset="0"/>
              </a:rPr>
              <a:t>And </a:t>
            </a:r>
            <a:r>
              <a:rPr lang="en-SG" sz="2800" i="1" dirty="0">
                <a:solidFill>
                  <a:srgbClr val="7030A0"/>
                </a:solidFill>
                <a:latin typeface="Bernard MT Condensed" panose="02050806060905020404" pitchFamily="18" charset="0"/>
              </a:rPr>
              <a:t>that</a:t>
            </a:r>
            <a:r>
              <a:rPr lang="en-SG" sz="2800" dirty="0">
                <a:solidFill>
                  <a:srgbClr val="7030A0"/>
                </a:solidFill>
                <a:latin typeface="Bernard MT Condensed" panose="02050806060905020404" pitchFamily="18" charset="0"/>
              </a:rPr>
              <a:t> </a:t>
            </a:r>
            <a:r>
              <a:rPr lang="en-SG" sz="2800" u="sng" dirty="0">
                <a:solidFill>
                  <a:srgbClr val="7030A0"/>
                </a:solidFill>
                <a:latin typeface="Bernard MT Condensed" panose="02050806060905020404" pitchFamily="18" charset="0"/>
              </a:rPr>
              <a:t>every tongue should confess that Jesus Christ </a:t>
            </a:r>
            <a:r>
              <a:rPr lang="en-SG" sz="2800" i="1" u="sng" dirty="0">
                <a:solidFill>
                  <a:srgbClr val="7030A0"/>
                </a:solidFill>
                <a:latin typeface="Bernard MT Condensed" panose="02050806060905020404" pitchFamily="18" charset="0"/>
              </a:rPr>
              <a:t>is</a:t>
            </a:r>
            <a:r>
              <a:rPr lang="en-SG" sz="2800" u="sng" dirty="0">
                <a:solidFill>
                  <a:srgbClr val="7030A0"/>
                </a:solidFill>
                <a:latin typeface="Bernard MT Condensed" panose="02050806060905020404" pitchFamily="18" charset="0"/>
              </a:rPr>
              <a:t> Lord</a:t>
            </a:r>
            <a:r>
              <a:rPr lang="en-SG" sz="2800" dirty="0">
                <a:solidFill>
                  <a:srgbClr val="7030A0"/>
                </a:solidFill>
                <a:latin typeface="Bernard MT Condensed" panose="02050806060905020404" pitchFamily="18" charset="0"/>
              </a:rPr>
              <a:t>, </a:t>
            </a:r>
            <a:r>
              <a:rPr lang="en-SG" sz="2800" dirty="0">
                <a:latin typeface="Bernard MT Condensed" panose="02050806060905020404" pitchFamily="18" charset="0"/>
              </a:rPr>
              <a:t>to the glory of God the Father. (Phil. 2:9-11)</a:t>
            </a:r>
          </a:p>
          <a:p>
            <a:endParaRPr lang="en-SG" dirty="0">
              <a:latin typeface="Bernard MT Condensed" panose="02050806060905020404" pitchFamily="18" charset="0"/>
            </a:endParaRPr>
          </a:p>
          <a:p>
            <a:endParaRPr lang="en-SG" dirty="0">
              <a:latin typeface="Bernard MT Condensed" panose="020508060609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1780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u="sng" dirty="0">
                <a:solidFill>
                  <a:srgbClr val="CC0000"/>
                </a:solidFill>
                <a:latin typeface="Bernard MT Condensed" panose="02050806060905020404" pitchFamily="18" charset="0"/>
              </a:rPr>
              <a:t>JOY SET BEFORE HIM</a:t>
            </a:r>
            <a:endParaRPr lang="en-SG" sz="4800" u="sng" dirty="0">
              <a:solidFill>
                <a:srgbClr val="CC0000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663393"/>
            <a:ext cx="6629400" cy="450880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2800" u="sng" spc="50" dirty="0">
                <a:solidFill>
                  <a:srgbClr val="7030A0"/>
                </a:solidFill>
                <a:latin typeface="Bernard MT Condensed" panose="02050806060905020404" pitchFamily="18" charset="0"/>
              </a:rPr>
              <a:t>He shall see the travail of His soul </a:t>
            </a:r>
            <a:br>
              <a:rPr lang="en-US" sz="2800" u="sng" spc="50" dirty="0">
                <a:solidFill>
                  <a:srgbClr val="7030A0"/>
                </a:solidFill>
                <a:latin typeface="Bernard MT Condensed" panose="02050806060905020404" pitchFamily="18" charset="0"/>
              </a:rPr>
            </a:br>
            <a:r>
              <a:rPr lang="en-US" sz="2800" spc="50" dirty="0">
                <a:latin typeface="Bernard MT Condensed" panose="02050806060905020404" pitchFamily="18" charset="0"/>
              </a:rPr>
              <a:t>(Isa. 53:11; Rev. 7:9; 19:6).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SG" sz="2800" spc="50" dirty="0">
                <a:latin typeface="Bernard MT Condensed" panose="02050806060905020404" pitchFamily="18" charset="0"/>
              </a:rPr>
              <a:t>(Revelation 7:9)  After this I beheld, and, lo, a </a:t>
            </a:r>
            <a:r>
              <a:rPr lang="en-SG" sz="2800" i="1" u="sng" spc="50" dirty="0">
                <a:solidFill>
                  <a:srgbClr val="0070C0"/>
                </a:solidFill>
                <a:latin typeface="Bernard MT Condensed" panose="02050806060905020404" pitchFamily="18" charset="0"/>
              </a:rPr>
              <a:t>great multitude, which no man could number, of all nations, and kindreds, and people, and tongues</a:t>
            </a:r>
            <a:r>
              <a:rPr lang="en-SG" sz="2800" i="1" spc="50" dirty="0">
                <a:solidFill>
                  <a:srgbClr val="0070C0"/>
                </a:solidFill>
                <a:latin typeface="Bernard MT Condensed" panose="02050806060905020404" pitchFamily="18" charset="0"/>
              </a:rPr>
              <a:t>, </a:t>
            </a:r>
            <a:r>
              <a:rPr lang="en-SG" sz="2800" spc="50" dirty="0">
                <a:latin typeface="Bernard MT Condensed" panose="02050806060905020404" pitchFamily="18" charset="0"/>
              </a:rPr>
              <a:t>stood before the Throne, and before the Lamb, clothed with white robes, and palms in their hands;</a:t>
            </a:r>
          </a:p>
          <a:p>
            <a:pPr marL="0" indent="0">
              <a:buNone/>
            </a:pP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249993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229600" cy="4038600"/>
          </a:xfrm>
        </p:spPr>
        <p:txBody>
          <a:bodyPr>
            <a:normAutofit/>
          </a:bodyPr>
          <a:lstStyle/>
          <a:p>
            <a:pPr marL="269875" indent="-269875">
              <a:lnSpc>
                <a:spcPct val="100000"/>
              </a:lnSpc>
              <a:spcAft>
                <a:spcPts val="1200"/>
              </a:spcAft>
            </a:pPr>
            <a:r>
              <a:rPr lang="en-SG" sz="2800" dirty="0">
                <a:latin typeface="Bernard MT Condensed" panose="02050806060905020404" pitchFamily="18" charset="0"/>
              </a:rPr>
              <a:t>(John 13:3)  Jesus </a:t>
            </a:r>
            <a:r>
              <a:rPr lang="en-SG" sz="2800" u="sng" dirty="0">
                <a:solidFill>
                  <a:srgbClr val="CC0000"/>
                </a:solidFill>
                <a:latin typeface="Bernard MT Condensed" panose="02050806060905020404" pitchFamily="18" charset="0"/>
              </a:rPr>
              <a:t>knowing that the Father had given all things into His hands</a:t>
            </a:r>
            <a:r>
              <a:rPr lang="en-SG" sz="2800" dirty="0">
                <a:solidFill>
                  <a:srgbClr val="CC0000"/>
                </a:solidFill>
                <a:latin typeface="Bernard MT Condensed" panose="02050806060905020404" pitchFamily="18" charset="0"/>
              </a:rPr>
              <a:t>, and that </a:t>
            </a:r>
            <a:r>
              <a:rPr lang="en-SG" sz="2800" u="sng" dirty="0">
                <a:solidFill>
                  <a:srgbClr val="CC0000"/>
                </a:solidFill>
                <a:latin typeface="Bernard MT Condensed" panose="02050806060905020404" pitchFamily="18" charset="0"/>
              </a:rPr>
              <a:t>He was come from God, and went to God;</a:t>
            </a:r>
          </a:p>
          <a:p>
            <a:pPr marL="269875" indent="-269875">
              <a:lnSpc>
                <a:spcPct val="100000"/>
              </a:lnSpc>
              <a:spcAft>
                <a:spcPts val="1200"/>
              </a:spcAft>
            </a:pPr>
            <a:r>
              <a:rPr lang="en-SG" sz="2800" dirty="0">
                <a:latin typeface="Bernard MT Condensed" panose="02050806060905020404" pitchFamily="18" charset="0"/>
              </a:rPr>
              <a:t>(John 13:4)  He rose from supper, and laid aside His garments; and took a towel, and girded Himself.</a:t>
            </a:r>
          </a:p>
          <a:p>
            <a:pPr marL="269875" indent="-269875">
              <a:lnSpc>
                <a:spcPct val="100000"/>
              </a:lnSpc>
              <a:spcAft>
                <a:spcPts val="1200"/>
              </a:spcAft>
            </a:pPr>
            <a:r>
              <a:rPr lang="en-SG" sz="2800" dirty="0">
                <a:latin typeface="Bernard MT Condensed" panose="02050806060905020404" pitchFamily="18" charset="0"/>
              </a:rPr>
              <a:t>(John 13:5)  After </a:t>
            </a:r>
            <a:r>
              <a:rPr lang="en-SG" sz="2800" u="sng" dirty="0">
                <a:solidFill>
                  <a:srgbClr val="CC0000"/>
                </a:solidFill>
                <a:latin typeface="Bernard MT Condensed" panose="02050806060905020404" pitchFamily="18" charset="0"/>
              </a:rPr>
              <a:t>that He poured water into a bason, and began to wash the disciples' feet</a:t>
            </a:r>
            <a:r>
              <a:rPr lang="en-SG" sz="2800" dirty="0">
                <a:latin typeface="Bernard MT Condensed" panose="02050806060905020404" pitchFamily="18" charset="0"/>
              </a:rPr>
              <a:t>, and to wipe </a:t>
            </a:r>
            <a:r>
              <a:rPr lang="en-SG" sz="2800" i="1" dirty="0">
                <a:latin typeface="Bernard MT Condensed" panose="02050806060905020404" pitchFamily="18" charset="0"/>
              </a:rPr>
              <a:t>them</a:t>
            </a:r>
            <a:r>
              <a:rPr lang="en-SG" sz="2800" dirty="0">
                <a:latin typeface="Bernard MT Condensed" panose="02050806060905020404" pitchFamily="18" charset="0"/>
              </a:rPr>
              <a:t> with the towel wherewith He was girded.</a:t>
            </a:r>
            <a:endParaRPr lang="en-S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9040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u="sng" dirty="0">
                <a:solidFill>
                  <a:srgbClr val="CC0000"/>
                </a:solidFill>
                <a:latin typeface="Bernard MT Condensed" panose="02050806060905020404" pitchFamily="18" charset="0"/>
              </a:rPr>
              <a:t>JOY SET BEFORE HIM</a:t>
            </a:r>
            <a:endParaRPr lang="en-SG" sz="4800" u="sng" dirty="0">
              <a:solidFill>
                <a:srgbClr val="CC0000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690689"/>
            <a:ext cx="7391400" cy="4481511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00000"/>
              </a:lnSpc>
            </a:pPr>
            <a:r>
              <a:rPr lang="en-US" sz="3000" u="sng" spc="50" dirty="0">
                <a:solidFill>
                  <a:srgbClr val="7030A0"/>
                </a:solidFill>
                <a:latin typeface="Bernard MT Condensed" panose="02050806060905020404" pitchFamily="18" charset="0"/>
              </a:rPr>
              <a:t>Host of the Marriage Supper </a:t>
            </a:r>
            <a:r>
              <a:rPr lang="en-US" sz="3000" u="sng" spc="50" dirty="0">
                <a:latin typeface="Bernard MT Condensed" panose="02050806060905020404" pitchFamily="18" charset="0"/>
              </a:rPr>
              <a:t>(Rev. 19:6-9)</a:t>
            </a:r>
            <a:r>
              <a:rPr lang="en-US" sz="3000" spc="50" dirty="0">
                <a:latin typeface="Bernard MT Condensed" panose="02050806060905020404" pitchFamily="18" charset="0"/>
              </a:rPr>
              <a:t>.</a:t>
            </a:r>
          </a:p>
          <a:p>
            <a:pPr>
              <a:lnSpc>
                <a:spcPct val="100000"/>
              </a:lnSpc>
            </a:pPr>
            <a:endParaRPr lang="en-US" sz="3000" b="1" u="sng" spc="50" dirty="0">
              <a:latin typeface="Bernard MT Condensed" panose="02050806060905020404" pitchFamily="18" charset="0"/>
            </a:endParaRPr>
          </a:p>
          <a:p>
            <a:pPr>
              <a:lnSpc>
                <a:spcPct val="110000"/>
              </a:lnSpc>
            </a:pPr>
            <a:r>
              <a:rPr lang="en-SG" sz="3000" spc="50" dirty="0">
                <a:latin typeface="Bernard MT Condensed" panose="02050806060905020404" pitchFamily="18" charset="0"/>
              </a:rPr>
              <a:t>(Revelation 19:6)  And I heard as it were the voice of a </a:t>
            </a:r>
            <a:r>
              <a:rPr lang="en-SG" sz="3000" u="sng" spc="50" dirty="0">
                <a:solidFill>
                  <a:srgbClr val="0070C0"/>
                </a:solidFill>
                <a:latin typeface="Bernard MT Condensed" panose="02050806060905020404" pitchFamily="18" charset="0"/>
              </a:rPr>
              <a:t>great multitude</a:t>
            </a:r>
            <a:r>
              <a:rPr lang="en-SG" sz="3000" spc="50" dirty="0">
                <a:latin typeface="Bernard MT Condensed" panose="02050806060905020404" pitchFamily="18" charset="0"/>
              </a:rPr>
              <a:t>, and as the voice of many waters, and as the voice of mighty </a:t>
            </a:r>
            <a:r>
              <a:rPr lang="en-SG" sz="3000" spc="50" dirty="0" err="1">
                <a:latin typeface="Bernard MT Condensed" panose="02050806060905020404" pitchFamily="18" charset="0"/>
              </a:rPr>
              <a:t>thunderings</a:t>
            </a:r>
            <a:r>
              <a:rPr lang="en-SG" sz="3000" spc="50" dirty="0">
                <a:latin typeface="Bernard MT Condensed" panose="02050806060905020404" pitchFamily="18" charset="0"/>
              </a:rPr>
              <a:t>, saying, Alleluia: for the Lord God omnipotent </a:t>
            </a:r>
            <a:r>
              <a:rPr lang="en-SG" sz="3000" spc="50" dirty="0" err="1">
                <a:latin typeface="Bernard MT Condensed" panose="02050806060905020404" pitchFamily="18" charset="0"/>
              </a:rPr>
              <a:t>reigneth</a:t>
            </a:r>
            <a:r>
              <a:rPr lang="en-SG" sz="3000" spc="50" dirty="0">
                <a:latin typeface="Bernard MT Condensed" panose="02050806060905020404" pitchFamily="18" charset="0"/>
              </a:rPr>
              <a:t>.</a:t>
            </a:r>
          </a:p>
          <a:p>
            <a:pPr>
              <a:lnSpc>
                <a:spcPct val="100000"/>
              </a:lnSpc>
            </a:pPr>
            <a:endParaRPr lang="en-SG" sz="3000" spc="50" dirty="0">
              <a:latin typeface="Bernard MT Condensed" panose="02050806060905020404" pitchFamily="18" charset="0"/>
            </a:endParaRPr>
          </a:p>
          <a:p>
            <a:pPr>
              <a:lnSpc>
                <a:spcPct val="110000"/>
              </a:lnSpc>
            </a:pPr>
            <a:r>
              <a:rPr lang="en-SG" sz="3000" spc="50" dirty="0">
                <a:latin typeface="Bernard MT Condensed" panose="02050806060905020404" pitchFamily="18" charset="0"/>
              </a:rPr>
              <a:t>(Revelation 19:7)  Let us be glad and rejoice, and give honour to Him: for </a:t>
            </a:r>
            <a:r>
              <a:rPr lang="en-SG" sz="3000" u="sng" spc="50" dirty="0">
                <a:solidFill>
                  <a:srgbClr val="7030A0"/>
                </a:solidFill>
                <a:latin typeface="Bernard MT Condensed" panose="02050806060905020404" pitchFamily="18" charset="0"/>
              </a:rPr>
              <a:t>the marriage of the Lamb is come, and His wife hath made herself ready</a:t>
            </a:r>
            <a:r>
              <a:rPr lang="en-SG" sz="3000" spc="50" dirty="0">
                <a:solidFill>
                  <a:srgbClr val="7030A0"/>
                </a:solidFill>
                <a:latin typeface="Bernard MT Condensed" panose="02050806060905020404" pitchFamily="18" charset="0"/>
              </a:rPr>
              <a:t>.</a:t>
            </a:r>
          </a:p>
          <a:p>
            <a:endParaRPr lang="en-SG" dirty="0"/>
          </a:p>
          <a:p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6727527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u="sng" dirty="0">
                <a:solidFill>
                  <a:srgbClr val="CC0000"/>
                </a:solidFill>
                <a:latin typeface="Bernard MT Condensed" panose="02050806060905020404" pitchFamily="18" charset="0"/>
              </a:rPr>
              <a:t>JOY SET BEFORE HIM</a:t>
            </a:r>
            <a:endParaRPr lang="en-SG" sz="4800" u="sng" dirty="0">
              <a:solidFill>
                <a:srgbClr val="CC0000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90689"/>
            <a:ext cx="7848600" cy="4176711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>
                <a:solidFill>
                  <a:srgbClr val="FF0000"/>
                </a:solidFill>
                <a:latin typeface="Bernard MT Condensed" panose="02050806060905020404" pitchFamily="18" charset="0"/>
              </a:rPr>
              <a:t> </a:t>
            </a:r>
            <a:r>
              <a:rPr lang="en-US" sz="3000" u="sng" dirty="0">
                <a:solidFill>
                  <a:srgbClr val="7030A0"/>
                </a:solidFill>
                <a:latin typeface="Bernard MT Condensed" panose="02050806060905020404" pitchFamily="18" charset="0"/>
              </a:rPr>
              <a:t>Host of the Marriage Supper (Rev. 19:6-9)</a:t>
            </a:r>
            <a:r>
              <a:rPr lang="en-US" sz="3000" dirty="0">
                <a:solidFill>
                  <a:srgbClr val="7030A0"/>
                </a:solidFill>
                <a:latin typeface="Bernard MT Condensed" panose="02050806060905020404" pitchFamily="18" charset="0"/>
              </a:rPr>
              <a:t>.</a:t>
            </a:r>
          </a:p>
          <a:p>
            <a:pPr marL="0" indent="0">
              <a:buNone/>
            </a:pPr>
            <a:endParaRPr lang="en-US" sz="3000" dirty="0">
              <a:latin typeface="Bernard MT Condensed" panose="02050806060905020404" pitchFamily="18" charset="0"/>
            </a:endParaRPr>
          </a:p>
          <a:p>
            <a:pPr>
              <a:lnSpc>
                <a:spcPct val="110000"/>
              </a:lnSpc>
            </a:pPr>
            <a:r>
              <a:rPr lang="en-SG" sz="3000" dirty="0">
                <a:latin typeface="Bernard MT Condensed" panose="02050806060905020404" pitchFamily="18" charset="0"/>
              </a:rPr>
              <a:t>(Revelation 19:8)  And to her was granted that she should be arrayed in fine linen, clean and white: for the </a:t>
            </a:r>
            <a:r>
              <a:rPr lang="en-SG" sz="3000" u="sng" dirty="0">
                <a:solidFill>
                  <a:srgbClr val="002060"/>
                </a:solidFill>
                <a:latin typeface="Bernard MT Condensed" panose="02050806060905020404" pitchFamily="18" charset="0"/>
              </a:rPr>
              <a:t>fine linen is the righteousness of saints</a:t>
            </a:r>
            <a:r>
              <a:rPr lang="en-SG" sz="3000" dirty="0">
                <a:solidFill>
                  <a:srgbClr val="002060"/>
                </a:solidFill>
                <a:latin typeface="Bernard MT Condensed" panose="02050806060905020404" pitchFamily="18" charset="0"/>
              </a:rPr>
              <a:t>.</a:t>
            </a:r>
          </a:p>
          <a:p>
            <a:endParaRPr lang="en-SG" sz="3000" dirty="0">
              <a:latin typeface="Bernard MT Condensed" panose="02050806060905020404" pitchFamily="18" charset="0"/>
            </a:endParaRPr>
          </a:p>
          <a:p>
            <a:pPr>
              <a:lnSpc>
                <a:spcPct val="110000"/>
              </a:lnSpc>
            </a:pPr>
            <a:r>
              <a:rPr lang="en-SG" sz="3000" dirty="0">
                <a:latin typeface="Bernard MT Condensed" panose="02050806060905020404" pitchFamily="18" charset="0"/>
              </a:rPr>
              <a:t>(Revelation 19:9)  And he </a:t>
            </a:r>
            <a:r>
              <a:rPr lang="en-SG" sz="3000" dirty="0" err="1">
                <a:latin typeface="Bernard MT Condensed" panose="02050806060905020404" pitchFamily="18" charset="0"/>
              </a:rPr>
              <a:t>saith</a:t>
            </a:r>
            <a:r>
              <a:rPr lang="en-SG" sz="3000" dirty="0">
                <a:latin typeface="Bernard MT Condensed" panose="02050806060905020404" pitchFamily="18" charset="0"/>
              </a:rPr>
              <a:t> unto me, Write, </a:t>
            </a:r>
            <a:r>
              <a:rPr lang="en-SG" sz="3000" u="sng" dirty="0">
                <a:solidFill>
                  <a:srgbClr val="7030A0"/>
                </a:solidFill>
                <a:latin typeface="Bernard MT Condensed" panose="02050806060905020404" pitchFamily="18" charset="0"/>
              </a:rPr>
              <a:t>Blessed </a:t>
            </a:r>
            <a:r>
              <a:rPr lang="en-SG" sz="3000" i="1" u="sng" dirty="0">
                <a:solidFill>
                  <a:srgbClr val="7030A0"/>
                </a:solidFill>
                <a:latin typeface="Bernard MT Condensed" panose="02050806060905020404" pitchFamily="18" charset="0"/>
              </a:rPr>
              <a:t>are</a:t>
            </a:r>
            <a:r>
              <a:rPr lang="en-SG" sz="3000" u="sng" dirty="0">
                <a:solidFill>
                  <a:srgbClr val="7030A0"/>
                </a:solidFill>
                <a:latin typeface="Bernard MT Condensed" panose="02050806060905020404" pitchFamily="18" charset="0"/>
              </a:rPr>
              <a:t> they which are called unto the marriage supper of the Lamb</a:t>
            </a:r>
            <a:r>
              <a:rPr lang="en-SG" sz="3000" dirty="0">
                <a:solidFill>
                  <a:srgbClr val="7030A0"/>
                </a:solidFill>
                <a:latin typeface="Bernard MT Condensed" panose="02050806060905020404" pitchFamily="18" charset="0"/>
              </a:rPr>
              <a:t>. </a:t>
            </a:r>
            <a:r>
              <a:rPr lang="en-SG" sz="3000" dirty="0">
                <a:latin typeface="Bernard MT Condensed" panose="02050806060905020404" pitchFamily="18" charset="0"/>
              </a:rPr>
              <a:t>And he </a:t>
            </a:r>
            <a:r>
              <a:rPr lang="en-SG" sz="3000" dirty="0" err="1">
                <a:latin typeface="Bernard MT Condensed" panose="02050806060905020404" pitchFamily="18" charset="0"/>
              </a:rPr>
              <a:t>saith</a:t>
            </a:r>
            <a:r>
              <a:rPr lang="en-SG" sz="3000" dirty="0">
                <a:latin typeface="Bernard MT Condensed" panose="02050806060905020404" pitchFamily="18" charset="0"/>
              </a:rPr>
              <a:t> unto me, These are the true sayings of God.</a:t>
            </a:r>
          </a:p>
          <a:p>
            <a:endParaRPr lang="en-SG" sz="3000" dirty="0"/>
          </a:p>
          <a:p>
            <a:pPr marL="0" indent="0">
              <a:buNone/>
            </a:pPr>
            <a:endParaRPr lang="en-SG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SG" dirty="0"/>
          </a:p>
          <a:p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3634726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158874"/>
          </a:xfrm>
        </p:spPr>
        <p:txBody>
          <a:bodyPr>
            <a:normAutofit/>
          </a:bodyPr>
          <a:lstStyle/>
          <a:p>
            <a:pPr algn="ctr"/>
            <a:r>
              <a:rPr lang="en-US" sz="4800" u="sng" dirty="0">
                <a:solidFill>
                  <a:srgbClr val="CC0000"/>
                </a:solidFill>
                <a:latin typeface="Bernard MT Condensed" panose="02050806060905020404" pitchFamily="18" charset="0"/>
              </a:rPr>
              <a:t>JOY SET BEFORE US</a:t>
            </a:r>
            <a:endParaRPr lang="en-SG" sz="4800" u="sng" dirty="0">
              <a:solidFill>
                <a:srgbClr val="CC0000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63393"/>
            <a:ext cx="7543800" cy="4280207"/>
          </a:xfrm>
        </p:spPr>
        <p:txBody>
          <a:bodyPr>
            <a:normAutofit/>
          </a:bodyPr>
          <a:lstStyle/>
          <a:p>
            <a:r>
              <a:rPr lang="en-US" sz="3000" u="sng" dirty="0">
                <a:solidFill>
                  <a:srgbClr val="7030A0"/>
                </a:solidFill>
                <a:latin typeface="Bernard MT Condensed" panose="02050806060905020404" pitchFamily="18" charset="0"/>
              </a:rPr>
              <a:t>OUR BLESSINGS</a:t>
            </a:r>
            <a:r>
              <a:rPr lang="en-US" sz="3000" dirty="0">
                <a:solidFill>
                  <a:srgbClr val="7030A0"/>
                </a:solidFill>
                <a:latin typeface="Bernard MT Condensed" panose="02050806060905020404" pitchFamily="18" charset="0"/>
              </a:rPr>
              <a:t>:</a:t>
            </a:r>
            <a:r>
              <a:rPr lang="en-US" sz="3000" u="sng" dirty="0">
                <a:solidFill>
                  <a:srgbClr val="7030A0"/>
                </a:solidFill>
                <a:latin typeface="Bernard MT Condensed" panose="02050806060905020404" pitchFamily="18" charset="0"/>
              </a:rPr>
              <a:t> </a:t>
            </a:r>
          </a:p>
          <a:p>
            <a:pPr marL="0" indent="0">
              <a:buNone/>
            </a:pPr>
            <a:endParaRPr lang="en-US" sz="3000" u="sng" dirty="0">
              <a:latin typeface="Bernard MT Condensed" panose="02050806060905020404" pitchFamily="18" charset="0"/>
            </a:endParaRPr>
          </a:p>
          <a:p>
            <a:r>
              <a:rPr lang="en-US" sz="3000" u="sng" dirty="0">
                <a:latin typeface="Bernard MT Condensed" panose="02050806060905020404" pitchFamily="18" charset="0"/>
              </a:rPr>
              <a:t>1.  </a:t>
            </a:r>
            <a:r>
              <a:rPr lang="en-US" sz="3000" u="sng" dirty="0">
                <a:solidFill>
                  <a:srgbClr val="002060"/>
                </a:solidFill>
                <a:latin typeface="Bernard MT Condensed" panose="02050806060905020404" pitchFamily="18" charset="0"/>
              </a:rPr>
              <a:t>Reward of 100 fold </a:t>
            </a:r>
            <a:endParaRPr lang="en-US" sz="3000" dirty="0">
              <a:solidFill>
                <a:srgbClr val="002060"/>
              </a:solidFill>
              <a:latin typeface="Bernard MT Condensed" panose="02050806060905020404" pitchFamily="18" charset="0"/>
            </a:endParaRPr>
          </a:p>
          <a:p>
            <a:pPr marL="0" indent="0">
              <a:buNone/>
            </a:pPr>
            <a:endParaRPr lang="en-US" sz="3000" dirty="0">
              <a:latin typeface="Bernard MT Condensed" panose="02050806060905020404" pitchFamily="18" charset="0"/>
            </a:endParaRPr>
          </a:p>
          <a:p>
            <a:r>
              <a:rPr lang="en-SG" sz="3000" dirty="0">
                <a:latin typeface="Bernard MT Condensed" panose="02050806060905020404" pitchFamily="18" charset="0"/>
              </a:rPr>
              <a:t>(Mark 10:30)  But he shall receive </a:t>
            </a:r>
            <a:r>
              <a:rPr lang="en-SG" sz="3000" u="sng" dirty="0">
                <a:solidFill>
                  <a:srgbClr val="7030A0"/>
                </a:solidFill>
                <a:latin typeface="Bernard MT Condensed" panose="02050806060905020404" pitchFamily="18" charset="0"/>
              </a:rPr>
              <a:t>an hundredfold now in this time</a:t>
            </a:r>
            <a:r>
              <a:rPr lang="en-SG" sz="3000" dirty="0">
                <a:latin typeface="Bernard MT Condensed" panose="02050806060905020404" pitchFamily="18" charset="0"/>
              </a:rPr>
              <a:t>, houses, and brethren, and sisters, and mothers, and children, and lands, </a:t>
            </a:r>
            <a:r>
              <a:rPr lang="en-SG" sz="3000" u="sng" dirty="0">
                <a:solidFill>
                  <a:srgbClr val="0070C0"/>
                </a:solidFill>
                <a:latin typeface="Bernard MT Condensed" panose="02050806060905020404" pitchFamily="18" charset="0"/>
              </a:rPr>
              <a:t>with persecutions; and in the world to come eternal life</a:t>
            </a:r>
            <a:r>
              <a:rPr lang="en-SG" sz="3000" dirty="0">
                <a:solidFill>
                  <a:srgbClr val="0070C0"/>
                </a:solidFill>
                <a:latin typeface="Bernard MT Condensed" panose="02050806060905020404" pitchFamily="18" charset="0"/>
              </a:rPr>
              <a:t>.</a:t>
            </a:r>
          </a:p>
          <a:p>
            <a:endParaRPr lang="en-SG" dirty="0"/>
          </a:p>
          <a:p>
            <a:endParaRPr lang="en-SG" b="1" dirty="0"/>
          </a:p>
        </p:txBody>
      </p:sp>
    </p:spTree>
    <p:extLst>
      <p:ext uri="{BB962C8B-B14F-4D97-AF65-F5344CB8AC3E}">
        <p14:creationId xmlns:p14="http://schemas.microsoft.com/office/powerpoint/2010/main" val="5523258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u="sng" dirty="0">
                <a:solidFill>
                  <a:srgbClr val="CC0000"/>
                </a:solidFill>
                <a:latin typeface="Bernard MT Condensed" panose="02050806060905020404" pitchFamily="18" charset="0"/>
              </a:rPr>
              <a:t>JOY SET BEFORE US</a:t>
            </a:r>
            <a:endParaRPr lang="en-SG" sz="4800" u="sng" dirty="0">
              <a:solidFill>
                <a:srgbClr val="CC0000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00200"/>
            <a:ext cx="7620000" cy="42672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800" dirty="0">
                <a:latin typeface="Bernard MT Condensed" panose="02050806060905020404" pitchFamily="18" charset="0"/>
              </a:rPr>
              <a:t>2.  </a:t>
            </a:r>
            <a:r>
              <a:rPr lang="en-US" sz="2800" u="sng" dirty="0">
                <a:solidFill>
                  <a:srgbClr val="7030A0"/>
                </a:solidFill>
                <a:latin typeface="Bernard MT Condensed" panose="02050806060905020404" pitchFamily="18" charset="0"/>
              </a:rPr>
              <a:t>Treasures in Heaven</a:t>
            </a:r>
            <a:r>
              <a:rPr lang="en-US" sz="2800" dirty="0">
                <a:solidFill>
                  <a:srgbClr val="7030A0"/>
                </a:solidFill>
                <a:latin typeface="Bernard MT Condensed" panose="02050806060905020404" pitchFamily="18" charset="0"/>
              </a:rPr>
              <a:t> </a:t>
            </a:r>
            <a:r>
              <a:rPr lang="en-US" sz="2800" dirty="0">
                <a:latin typeface="Bernard MT Condensed" panose="02050806060905020404" pitchFamily="18" charset="0"/>
              </a:rPr>
              <a:t>(Matt. 6:20), </a:t>
            </a:r>
          </a:p>
          <a:p>
            <a:pPr marL="627063" lvl="1" indent="-182563">
              <a:lnSpc>
                <a:spcPct val="100000"/>
              </a:lnSpc>
            </a:pPr>
            <a:r>
              <a:rPr lang="en-SG" sz="2800" dirty="0">
                <a:latin typeface="Bernard MT Condensed" panose="02050806060905020404" pitchFamily="18" charset="0"/>
              </a:rPr>
              <a:t>But </a:t>
            </a:r>
            <a:r>
              <a:rPr lang="en-SG" sz="2800" u="sng" dirty="0">
                <a:solidFill>
                  <a:srgbClr val="002060"/>
                </a:solidFill>
                <a:latin typeface="Bernard MT Condensed" panose="02050806060905020404" pitchFamily="18" charset="0"/>
              </a:rPr>
              <a:t>lay up for yourselves treasures in Heaven</a:t>
            </a:r>
            <a:r>
              <a:rPr lang="en-SG" sz="2800" dirty="0">
                <a:latin typeface="Bernard MT Condensed" panose="02050806060905020404" pitchFamily="18" charset="0"/>
              </a:rPr>
              <a:t>, where neither moth nor rust doth corrupt, and where thieves do not break through nor steal:</a:t>
            </a:r>
          </a:p>
          <a:p>
            <a:endParaRPr lang="en-US" sz="2800" dirty="0">
              <a:latin typeface="Bernard MT Condensed" panose="020508060609050204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latin typeface="Bernard MT Condensed" panose="02050806060905020404" pitchFamily="18" charset="0"/>
              </a:rPr>
              <a:t> 3. </a:t>
            </a:r>
            <a:r>
              <a:rPr lang="en-US" sz="2800" u="sng" dirty="0">
                <a:solidFill>
                  <a:srgbClr val="7030A0"/>
                </a:solidFill>
                <a:latin typeface="Bernard MT Condensed" panose="02050806060905020404" pitchFamily="18" charset="0"/>
              </a:rPr>
              <a:t>Reigning with Jesus</a:t>
            </a:r>
            <a:r>
              <a:rPr lang="en-US" sz="2800" dirty="0">
                <a:solidFill>
                  <a:srgbClr val="7030A0"/>
                </a:solidFill>
                <a:latin typeface="Bernard MT Condensed" panose="02050806060905020404" pitchFamily="18" charset="0"/>
              </a:rPr>
              <a:t> </a:t>
            </a:r>
            <a:r>
              <a:rPr lang="en-US" sz="2800" dirty="0">
                <a:latin typeface="Bernard MT Condensed" panose="02050806060905020404" pitchFamily="18" charset="0"/>
              </a:rPr>
              <a:t>(2 Tim. 2:12)</a:t>
            </a:r>
          </a:p>
          <a:p>
            <a:pPr marL="627063" lvl="1" indent="-182563">
              <a:lnSpc>
                <a:spcPct val="100000"/>
              </a:lnSpc>
              <a:spcBef>
                <a:spcPts val="0"/>
              </a:spcBef>
            </a:pPr>
            <a:r>
              <a:rPr lang="en-SG" sz="2800" u="sng" dirty="0">
                <a:solidFill>
                  <a:srgbClr val="0070C0"/>
                </a:solidFill>
                <a:latin typeface="Bernard MT Condensed" panose="02050806060905020404" pitchFamily="18" charset="0"/>
              </a:rPr>
              <a:t>If we suffer, we shall also reign with </a:t>
            </a:r>
            <a:r>
              <a:rPr lang="en-SG" sz="2800" i="1" u="sng" dirty="0">
                <a:solidFill>
                  <a:srgbClr val="0070C0"/>
                </a:solidFill>
                <a:latin typeface="Bernard MT Condensed" panose="02050806060905020404" pitchFamily="18" charset="0"/>
              </a:rPr>
              <a:t>Him</a:t>
            </a:r>
            <a:r>
              <a:rPr lang="en-SG" sz="2800" i="1" dirty="0">
                <a:latin typeface="Bernard MT Condensed" panose="02050806060905020404" pitchFamily="18" charset="0"/>
              </a:rPr>
              <a:t>:</a:t>
            </a:r>
            <a:r>
              <a:rPr lang="en-SG" sz="2800" dirty="0">
                <a:latin typeface="Bernard MT Condensed" panose="02050806060905020404" pitchFamily="18" charset="0"/>
              </a:rPr>
              <a:t> if we deny </a:t>
            </a:r>
            <a:r>
              <a:rPr lang="en-SG" sz="2800" i="1" dirty="0">
                <a:latin typeface="Bernard MT Condensed" panose="02050806060905020404" pitchFamily="18" charset="0"/>
              </a:rPr>
              <a:t>Him,</a:t>
            </a:r>
            <a:r>
              <a:rPr lang="en-SG" sz="2800" dirty="0">
                <a:latin typeface="Bernard MT Condensed" panose="02050806060905020404" pitchFamily="18" charset="0"/>
              </a:rPr>
              <a:t> He also will deny us:</a:t>
            </a:r>
            <a:endParaRPr lang="en-US" sz="2800" dirty="0">
              <a:latin typeface="Bernard MT Condensed" panose="02050806060905020404" pitchFamily="18" charset="0"/>
            </a:endParaRPr>
          </a:p>
          <a:p>
            <a:pPr marL="0" indent="0">
              <a:buNone/>
            </a:pPr>
            <a:endParaRPr lang="en-SG" dirty="0"/>
          </a:p>
          <a:p>
            <a:endParaRPr lang="en-SG" dirty="0"/>
          </a:p>
          <a:p>
            <a:endParaRPr lang="en-SG" b="1" dirty="0"/>
          </a:p>
        </p:txBody>
      </p:sp>
    </p:spTree>
    <p:extLst>
      <p:ext uri="{BB962C8B-B14F-4D97-AF65-F5344CB8AC3E}">
        <p14:creationId xmlns:p14="http://schemas.microsoft.com/office/powerpoint/2010/main" val="35853449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u="sng" dirty="0">
                <a:solidFill>
                  <a:srgbClr val="CC0000"/>
                </a:solidFill>
                <a:latin typeface="Bernard MT Condensed" panose="02050806060905020404" pitchFamily="18" charset="0"/>
              </a:rPr>
              <a:t>JOY SET BEFORE US</a:t>
            </a:r>
            <a:endParaRPr lang="en-SG" sz="4800" u="sng" dirty="0">
              <a:solidFill>
                <a:srgbClr val="CC0000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690689"/>
            <a:ext cx="7315200" cy="4481511"/>
          </a:xfrm>
        </p:spPr>
        <p:txBody>
          <a:bodyPr>
            <a:normAutofit/>
          </a:bodyPr>
          <a:lstStyle/>
          <a:p>
            <a:r>
              <a:rPr lang="en-US" sz="3000" u="sng" dirty="0">
                <a:solidFill>
                  <a:srgbClr val="002060"/>
                </a:solidFill>
                <a:latin typeface="Bernard MT Condensed" panose="02050806060905020404" pitchFamily="18" charset="0"/>
              </a:rPr>
              <a:t>OUR BLESSINGS</a:t>
            </a:r>
            <a:r>
              <a:rPr lang="en-US" sz="3000" dirty="0">
                <a:solidFill>
                  <a:srgbClr val="002060"/>
                </a:solidFill>
                <a:latin typeface="Bernard MT Condensed" panose="02050806060905020404" pitchFamily="18" charset="0"/>
              </a:rPr>
              <a:t>:</a:t>
            </a:r>
            <a:r>
              <a:rPr lang="en-US" sz="3000" u="sng" dirty="0">
                <a:solidFill>
                  <a:srgbClr val="002060"/>
                </a:solidFill>
                <a:latin typeface="Bernard MT Condensed" panose="020508060609050204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3000" dirty="0">
                <a:latin typeface="Bernard MT Condensed" panose="02050806060905020404" pitchFamily="18" charset="0"/>
              </a:rPr>
              <a:t>   </a:t>
            </a:r>
          </a:p>
          <a:p>
            <a:pPr marL="0" indent="0">
              <a:buNone/>
            </a:pPr>
            <a:r>
              <a:rPr lang="en-US" sz="3000" dirty="0">
                <a:latin typeface="Bernard MT Condensed" panose="02050806060905020404" pitchFamily="18" charset="0"/>
              </a:rPr>
              <a:t>    4.  </a:t>
            </a:r>
            <a:r>
              <a:rPr lang="en-US" sz="3000" u="sng" dirty="0">
                <a:solidFill>
                  <a:srgbClr val="7030A0"/>
                </a:solidFill>
                <a:latin typeface="Bernard MT Condensed" panose="02050806060905020404" pitchFamily="18" charset="0"/>
              </a:rPr>
              <a:t>His Well-done and Joy</a:t>
            </a:r>
          </a:p>
          <a:p>
            <a:pPr marL="0" indent="0">
              <a:buNone/>
            </a:pPr>
            <a:endParaRPr lang="en-US" sz="3000" dirty="0">
              <a:latin typeface="Bernard MT Condensed" panose="02050806060905020404" pitchFamily="18" charset="0"/>
            </a:endParaRPr>
          </a:p>
          <a:p>
            <a:r>
              <a:rPr lang="en-US" sz="3000" dirty="0">
                <a:latin typeface="Bernard MT Condensed" panose="02050806060905020404" pitchFamily="18" charset="0"/>
              </a:rPr>
              <a:t>     </a:t>
            </a:r>
            <a:r>
              <a:rPr lang="en-SG" sz="3000" dirty="0">
                <a:latin typeface="Bernard MT Condensed" panose="02050806060905020404" pitchFamily="18" charset="0"/>
              </a:rPr>
              <a:t>(Matthew 25:21)  His Lord said unto him, </a:t>
            </a:r>
            <a:r>
              <a:rPr lang="en-SG" sz="3000" u="sng" dirty="0">
                <a:solidFill>
                  <a:srgbClr val="0070C0"/>
                </a:solidFill>
                <a:latin typeface="Bernard MT Condensed" panose="02050806060905020404" pitchFamily="18" charset="0"/>
              </a:rPr>
              <a:t>Well done, good and faithful servant</a:t>
            </a:r>
            <a:r>
              <a:rPr lang="en-SG" sz="3000" dirty="0">
                <a:latin typeface="Bernard MT Condensed" panose="02050806060905020404" pitchFamily="18" charset="0"/>
              </a:rPr>
              <a:t>: you have been faithful over a few things, </a:t>
            </a:r>
            <a:r>
              <a:rPr lang="en-SG" sz="3000" u="sng" dirty="0">
                <a:solidFill>
                  <a:srgbClr val="7030A0"/>
                </a:solidFill>
                <a:latin typeface="Bernard MT Condensed" panose="02050806060905020404" pitchFamily="18" charset="0"/>
              </a:rPr>
              <a:t>I will make you ruler over many things: enter into the joy of your Lord</a:t>
            </a:r>
            <a:r>
              <a:rPr lang="en-SG" sz="3000" dirty="0">
                <a:solidFill>
                  <a:srgbClr val="7030A0"/>
                </a:solidFill>
                <a:latin typeface="Bernard MT Condensed" panose="02050806060905020404" pitchFamily="18" charset="0"/>
              </a:rPr>
              <a:t>.</a:t>
            </a:r>
          </a:p>
          <a:p>
            <a:endParaRPr lang="en-SG" sz="3000" dirty="0"/>
          </a:p>
          <a:p>
            <a:pPr marL="0" indent="0">
              <a:buNone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SG" dirty="0"/>
          </a:p>
          <a:p>
            <a:endParaRPr lang="en-SG" dirty="0"/>
          </a:p>
          <a:p>
            <a:endParaRPr lang="en-SG" b="1" dirty="0"/>
          </a:p>
        </p:txBody>
      </p:sp>
    </p:spTree>
    <p:extLst>
      <p:ext uri="{BB962C8B-B14F-4D97-AF65-F5344CB8AC3E}">
        <p14:creationId xmlns:p14="http://schemas.microsoft.com/office/powerpoint/2010/main" val="29299062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u="sng" dirty="0">
                <a:solidFill>
                  <a:srgbClr val="CC0000"/>
                </a:solidFill>
                <a:latin typeface="Bernard MT Condensed" panose="02050806060905020404" pitchFamily="18" charset="0"/>
              </a:rPr>
              <a:t>JOY SET BEFORE US</a:t>
            </a:r>
            <a:endParaRPr lang="en-SG" sz="4800" u="sng" dirty="0">
              <a:solidFill>
                <a:srgbClr val="CC0000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04337"/>
            <a:ext cx="8458200" cy="4391663"/>
          </a:xfrm>
        </p:spPr>
        <p:txBody>
          <a:bodyPr>
            <a:normAutofit/>
          </a:bodyPr>
          <a:lstStyle/>
          <a:p>
            <a:r>
              <a:rPr lang="en-US" sz="3200" u="sng" dirty="0">
                <a:solidFill>
                  <a:srgbClr val="7030A0"/>
                </a:solidFill>
                <a:latin typeface="Bernard MT Condensed" panose="02050806060905020404" pitchFamily="18" charset="0"/>
              </a:rPr>
              <a:t>OUR BLESSINGS</a:t>
            </a:r>
            <a:r>
              <a:rPr lang="en-US" sz="3200" dirty="0">
                <a:solidFill>
                  <a:srgbClr val="7030A0"/>
                </a:solidFill>
                <a:latin typeface="Bernard MT Condensed" panose="02050806060905020404" pitchFamily="18" charset="0"/>
              </a:rPr>
              <a:t>:</a:t>
            </a:r>
            <a:r>
              <a:rPr lang="en-US" sz="3200" u="sng" dirty="0">
                <a:solidFill>
                  <a:srgbClr val="7030A0"/>
                </a:solidFill>
                <a:latin typeface="Bernard MT Condensed" panose="020508060609050204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3200" dirty="0">
                <a:latin typeface="Bernard MT Condensed" panose="020508060609050204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3200" dirty="0">
                <a:latin typeface="Bernard MT Condensed" panose="02050806060905020404" pitchFamily="18" charset="0"/>
              </a:rPr>
              <a:t>5.  </a:t>
            </a:r>
            <a:r>
              <a:rPr lang="en-US" sz="3200" u="sng" dirty="0">
                <a:solidFill>
                  <a:srgbClr val="0070C0"/>
                </a:solidFill>
                <a:latin typeface="Bernard MT Condensed" panose="02050806060905020404" pitchFamily="18" charset="0"/>
              </a:rPr>
              <a:t>Crowns at BEMA Seat </a:t>
            </a:r>
            <a:r>
              <a:rPr lang="en-US" sz="3200" dirty="0">
                <a:latin typeface="Bernard MT Condensed" panose="02050806060905020404" pitchFamily="18" charset="0"/>
              </a:rPr>
              <a:t>(2 Cor. 5:10; Rev. 4:11).</a:t>
            </a:r>
          </a:p>
          <a:p>
            <a:pPr marL="539750" indent="0">
              <a:buNone/>
            </a:pPr>
            <a:r>
              <a:rPr lang="en-US" sz="3200" dirty="0">
                <a:latin typeface="Bernard MT Condensed" panose="02050806060905020404" pitchFamily="18" charset="0"/>
              </a:rPr>
              <a:t>A.  Of Life (Rev. 2:10) – martyrs</a:t>
            </a:r>
          </a:p>
          <a:p>
            <a:pPr marL="539750" indent="0">
              <a:buNone/>
            </a:pPr>
            <a:r>
              <a:rPr lang="en-US" sz="3200" dirty="0">
                <a:latin typeface="Bernard MT Condensed" panose="02050806060905020404" pitchFamily="18" charset="0"/>
              </a:rPr>
              <a:t>B.  Of Glory (1 Pet. 5:2-4) – pastors</a:t>
            </a:r>
          </a:p>
          <a:p>
            <a:pPr marL="539750" indent="0">
              <a:buNone/>
            </a:pPr>
            <a:r>
              <a:rPr lang="en-US" sz="3200" dirty="0">
                <a:latin typeface="Bernard MT Condensed" panose="02050806060905020404" pitchFamily="18" charset="0"/>
              </a:rPr>
              <a:t>C.  Of Rejoicing (1 Thess. 2:19) – witnessing</a:t>
            </a:r>
          </a:p>
          <a:p>
            <a:pPr marL="539750" indent="0">
              <a:buNone/>
            </a:pPr>
            <a:r>
              <a:rPr lang="en-US" sz="3200" dirty="0">
                <a:latin typeface="Bernard MT Condensed" panose="02050806060905020404" pitchFamily="18" charset="0"/>
              </a:rPr>
              <a:t>D.  Of righteousness (2 Tim. 4:8) – godliness</a:t>
            </a:r>
          </a:p>
          <a:p>
            <a:pPr marL="539750" indent="0">
              <a:buNone/>
            </a:pPr>
            <a:r>
              <a:rPr lang="en-US" sz="3200" dirty="0">
                <a:latin typeface="Bernard MT Condensed" panose="02050806060905020404" pitchFamily="18" charset="0"/>
              </a:rPr>
              <a:t>E.  Of Incorruption (1 Cor. 9:25-27) – mastery</a:t>
            </a:r>
            <a:endParaRPr lang="en-SG" sz="3200" dirty="0">
              <a:latin typeface="Bernard MT Condensed" panose="02050806060905020404" pitchFamily="18" charset="0"/>
            </a:endParaRPr>
          </a:p>
          <a:p>
            <a:endParaRPr lang="en-SG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SG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2092">
            <a:off x="6771327" y="585899"/>
            <a:ext cx="2146622" cy="1731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2242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u="sng" dirty="0">
                <a:solidFill>
                  <a:srgbClr val="CC0000"/>
                </a:solidFill>
                <a:latin typeface="Bernard MT Condensed" panose="02050806060905020404" pitchFamily="18" charset="0"/>
              </a:rPr>
              <a:t>JOY SET BEFORE US</a:t>
            </a:r>
            <a:endParaRPr lang="en-SG" sz="4800" u="sng" dirty="0">
              <a:solidFill>
                <a:srgbClr val="CC0000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04337"/>
            <a:ext cx="7848600" cy="4391663"/>
          </a:xfrm>
        </p:spPr>
        <p:txBody>
          <a:bodyPr>
            <a:normAutofit fontScale="92500" lnSpcReduction="10000"/>
          </a:bodyPr>
          <a:lstStyle/>
          <a:p>
            <a:r>
              <a:rPr lang="en-US" sz="3200" u="sng" dirty="0">
                <a:solidFill>
                  <a:srgbClr val="7030A0"/>
                </a:solidFill>
                <a:latin typeface="Bernard MT Condensed" panose="02050806060905020404" pitchFamily="18" charset="0"/>
              </a:rPr>
              <a:t>THREE TRUTHS</a:t>
            </a:r>
          </a:p>
          <a:p>
            <a:endParaRPr lang="en-US" sz="3200" u="sng" dirty="0">
              <a:solidFill>
                <a:srgbClr val="7030A0"/>
              </a:solidFill>
              <a:latin typeface="Bernard MT Condensed" panose="02050806060905020404" pitchFamily="18" charset="0"/>
            </a:endParaRPr>
          </a:p>
          <a:p>
            <a:pPr marL="0" indent="0">
              <a:buNone/>
            </a:pPr>
            <a:r>
              <a:rPr lang="en-US" sz="3200" u="sng" dirty="0">
                <a:solidFill>
                  <a:srgbClr val="7030A0"/>
                </a:solidFill>
                <a:latin typeface="Bernard MT Condensed" panose="02050806060905020404" pitchFamily="18" charset="0"/>
              </a:rPr>
              <a:t>1</a:t>
            </a:r>
            <a:r>
              <a:rPr lang="en-US" sz="3200" dirty="0">
                <a:solidFill>
                  <a:srgbClr val="7030A0"/>
                </a:solidFill>
                <a:latin typeface="Bernard MT Condensed" panose="02050806060905020404" pitchFamily="18" charset="0"/>
              </a:rPr>
              <a:t>.  BE GOD-CENTERED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7030A0"/>
                </a:solidFill>
                <a:latin typeface="Bernard MT Condensed" panose="02050806060905020404" pitchFamily="18" charset="0"/>
              </a:rPr>
              <a:t>      IN EVERYTHING.</a:t>
            </a:r>
          </a:p>
          <a:p>
            <a:pPr marL="514350" indent="-514350">
              <a:buAutoNum type="arabicPeriod" startAt="2"/>
            </a:pPr>
            <a:r>
              <a:rPr lang="en-US" sz="3200" dirty="0">
                <a:solidFill>
                  <a:srgbClr val="7030A0"/>
                </a:solidFill>
                <a:latin typeface="Bernard MT Condensed" panose="02050806060905020404" pitchFamily="18" charset="0"/>
              </a:rPr>
              <a:t>BE LIKE JESUS IN HIS 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7030A0"/>
                </a:solidFill>
                <a:latin typeface="Bernard MT Condensed" panose="02050806060905020404" pitchFamily="18" charset="0"/>
              </a:rPr>
              <a:t>    CHARACTER (Gal. 5:22,23).</a:t>
            </a:r>
          </a:p>
          <a:p>
            <a:pPr marL="514350" indent="-514350">
              <a:buAutoNum type="arabicPeriod" startAt="3"/>
            </a:pPr>
            <a:r>
              <a:rPr lang="en-US" sz="3200" dirty="0">
                <a:solidFill>
                  <a:srgbClr val="7030A0"/>
                </a:solidFill>
                <a:latin typeface="Bernard MT Condensed" panose="02050806060905020404" pitchFamily="18" charset="0"/>
              </a:rPr>
              <a:t>DO LIKE JESUS – DOING GOOD.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7030A0"/>
                </a:solidFill>
                <a:latin typeface="Bernard MT Condensed" panose="02050806060905020404" pitchFamily="18" charset="0"/>
              </a:rPr>
              <a:t>    ADD VALUE TO LIVES.</a:t>
            </a:r>
          </a:p>
          <a:p>
            <a:pPr marL="0" indent="0"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 </a:t>
            </a:r>
          </a:p>
          <a:p>
            <a:pPr marL="0" indent="0">
              <a:buNone/>
            </a:pPr>
            <a:endParaRPr lang="en-SG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anose="02050806060905020404" pitchFamily="18" charset="0"/>
            </a:endParaRPr>
          </a:p>
          <a:p>
            <a:endParaRPr lang="en-SG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SG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2092">
            <a:off x="6573352" y="855165"/>
            <a:ext cx="2550496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7246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>
            <a:normAutofit/>
          </a:bodyPr>
          <a:lstStyle/>
          <a:p>
            <a:pPr algn="ctr"/>
            <a:r>
              <a:rPr lang="en-US" sz="4800" u="sng" dirty="0">
                <a:solidFill>
                  <a:srgbClr val="C00000"/>
                </a:solidFill>
                <a:latin typeface="Bernard MT Condensed" panose="02050806060905020404" pitchFamily="18" charset="0"/>
              </a:rPr>
              <a:t>REFLECTION</a:t>
            </a:r>
            <a:endParaRPr lang="en-SG" sz="4800" u="sng" dirty="0">
              <a:solidFill>
                <a:srgbClr val="C00000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114044"/>
            <a:ext cx="7391400" cy="4267200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444500" indent="-444500">
              <a:buNone/>
            </a:pPr>
            <a:r>
              <a:rPr lang="en-US" sz="2800" dirty="0"/>
              <a:t>1.  Am I </a:t>
            </a:r>
            <a:r>
              <a:rPr lang="en-US" sz="2800" u="sng" dirty="0">
                <a:solidFill>
                  <a:srgbClr val="7030A0"/>
                </a:solidFill>
              </a:rPr>
              <a:t>fixing my eyes upon Jesus</a:t>
            </a:r>
            <a:r>
              <a:rPr lang="en-US" sz="2800" dirty="0"/>
              <a:t>, in prayer and meditation of His Word.</a:t>
            </a:r>
          </a:p>
          <a:p>
            <a:pPr marL="444500" indent="-444500">
              <a:buNone/>
            </a:pPr>
            <a:endParaRPr lang="en-SG" sz="2800" dirty="0"/>
          </a:p>
          <a:p>
            <a:pPr marL="444500" indent="-444500">
              <a:buNone/>
            </a:pPr>
            <a:r>
              <a:rPr lang="en-US" sz="2800" dirty="0"/>
              <a:t>2.  What </a:t>
            </a:r>
            <a:r>
              <a:rPr lang="en-US" sz="2800" u="sng" dirty="0">
                <a:solidFill>
                  <a:srgbClr val="7030A0"/>
                </a:solidFill>
              </a:rPr>
              <a:t>new area of obedience </a:t>
            </a:r>
            <a:r>
              <a:rPr lang="en-US" sz="2800" dirty="0"/>
              <a:t>must I take to show my love to Him?</a:t>
            </a:r>
          </a:p>
          <a:p>
            <a:pPr marL="444500" indent="-444500">
              <a:buNone/>
            </a:pPr>
            <a:endParaRPr lang="en-US" sz="2800" dirty="0"/>
          </a:p>
          <a:p>
            <a:pPr marL="444500" indent="-444500">
              <a:buNone/>
            </a:pPr>
            <a:r>
              <a:rPr lang="en-US" sz="2800" dirty="0"/>
              <a:t>3.  Will I hear His </a:t>
            </a:r>
            <a:r>
              <a:rPr lang="en-US" sz="2800" u="sng" dirty="0">
                <a:solidFill>
                  <a:srgbClr val="7030A0"/>
                </a:solidFill>
              </a:rPr>
              <a:t>Well-done, good and faithful servant, and enter into His Joy</a:t>
            </a:r>
            <a:r>
              <a:rPr lang="en-US" sz="2800" dirty="0"/>
              <a:t>?</a:t>
            </a:r>
            <a:endParaRPr lang="en-SG" sz="2800" dirty="0"/>
          </a:p>
        </p:txBody>
      </p:sp>
    </p:spTree>
    <p:extLst>
      <p:ext uri="{BB962C8B-B14F-4D97-AF65-F5344CB8AC3E}">
        <p14:creationId xmlns:p14="http://schemas.microsoft.com/office/powerpoint/2010/main" val="24979399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09800"/>
            <a:ext cx="7886700" cy="3462959"/>
          </a:xfrm>
        </p:spPr>
        <p:txBody>
          <a:bodyPr>
            <a:noAutofit/>
          </a:bodyPr>
          <a:lstStyle/>
          <a:p>
            <a:pPr marL="385763" indent="-385763">
              <a:buAutoNum type="arabicPeriod"/>
            </a:pPr>
            <a:r>
              <a:rPr lang="en-SG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ONE LESSON HAVE I LEARNT?</a:t>
            </a:r>
          </a:p>
          <a:p>
            <a:pPr marL="385763" indent="-385763">
              <a:lnSpc>
                <a:spcPct val="100000"/>
              </a:lnSpc>
              <a:spcBef>
                <a:spcPts val="5850"/>
              </a:spcBef>
              <a:buAutoNum type="arabicPeriod"/>
            </a:pPr>
            <a:r>
              <a:rPr lang="en-SG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WILL BE ONE PRAYER I HAVE?     </a:t>
            </a:r>
          </a:p>
        </p:txBody>
      </p:sp>
      <p:sp>
        <p:nvSpPr>
          <p:cNvPr id="7" name="Arrow: Chevron 6">
            <a:extLst>
              <a:ext uri="{FF2B5EF4-FFF2-40B4-BE49-F238E27FC236}">
                <a16:creationId xmlns:a16="http://schemas.microsoft.com/office/drawing/2014/main" id="{DC204222-9384-464A-BC70-DBA854268744}"/>
              </a:ext>
            </a:extLst>
          </p:cNvPr>
          <p:cNvSpPr/>
          <p:nvPr/>
        </p:nvSpPr>
        <p:spPr>
          <a:xfrm>
            <a:off x="1548142" y="857250"/>
            <a:ext cx="4569737" cy="590739"/>
          </a:xfrm>
          <a:prstGeom prst="chevron">
            <a:avLst/>
          </a:prstGeom>
          <a:solidFill>
            <a:srgbClr val="92D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925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ATTITUDE OF JESUS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073F49-20E2-409C-8FDB-39FE6FEF5C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48718" y="5064359"/>
            <a:ext cx="1133264" cy="838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4047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87A4CD-A627-494F-9542-8D7D9B987B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301" l="150" r="100000">
                        <a14:foregroundMark x1="72754" y1="33427" x2="72754" y2="33427"/>
                        <a14:foregroundMark x1="65419" y1="49091" x2="65419" y2="49091"/>
                        <a14:foregroundMark x1="74701" y1="35804" x2="74701" y2="35804"/>
                        <a14:foregroundMark x1="74401" y1="33706" x2="74401" y2="33706"/>
                        <a14:foregroundMark x1="71707" y1="35804" x2="71707" y2="35804"/>
                        <a14:foregroundMark x1="71707" y1="38322" x2="71707" y2="3832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22475" y="946489"/>
            <a:ext cx="2639660" cy="2825384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A217BD6-271A-48BD-AB03-C7041572BCA2}"/>
              </a:ext>
            </a:extLst>
          </p:cNvPr>
          <p:cNvSpPr/>
          <p:nvPr/>
        </p:nvSpPr>
        <p:spPr>
          <a:xfrm>
            <a:off x="860336" y="3771873"/>
            <a:ext cx="7563938" cy="1988847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5731" lvl="1" defTabSz="685800">
              <a:lnSpc>
                <a:spcPct val="120000"/>
              </a:lnSpc>
              <a:defRPr/>
            </a:pPr>
            <a:r>
              <a:rPr lang="en-SG" sz="3300" dirty="0">
                <a:solidFill>
                  <a:prstClr val="black"/>
                </a:solidFill>
                <a:latin typeface="Calibri" panose="020F0502020204030204"/>
              </a:rPr>
              <a:t>Email: </a:t>
            </a:r>
            <a:r>
              <a:rPr lang="en-SG" sz="3300" dirty="0">
                <a:solidFill>
                  <a:prstClr val="black"/>
                </a:solidFill>
                <a:latin typeface="Calibri" panose="020F0502020204030204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gohsengfong@hotmail.com</a:t>
            </a:r>
            <a:endParaRPr lang="en-SG" sz="3300" dirty="0">
              <a:solidFill>
                <a:prstClr val="black"/>
              </a:solidFill>
              <a:latin typeface="Calibri" panose="020F0502020204030204"/>
            </a:endParaRPr>
          </a:p>
          <a:p>
            <a:pPr marL="135731" lvl="1" defTabSz="685800">
              <a:lnSpc>
                <a:spcPct val="120000"/>
              </a:lnSpc>
              <a:defRPr/>
            </a:pPr>
            <a:r>
              <a:rPr lang="en-SG" sz="3300" dirty="0">
                <a:solidFill>
                  <a:prstClr val="black"/>
                </a:solidFill>
                <a:latin typeface="Calibri" panose="020F0502020204030204"/>
              </a:rPr>
              <a:t>WhatsApp: </a:t>
            </a:r>
            <a:r>
              <a:rPr lang="en-SG" sz="3300" dirty="0">
                <a:solidFill>
                  <a:srgbClr val="5B9BD5">
                    <a:lumMod val="75000"/>
                  </a:srgbClr>
                </a:solidFill>
                <a:latin typeface="Calibri" panose="020F0502020204030204"/>
              </a:rPr>
              <a:t>+65-98207783</a:t>
            </a:r>
          </a:p>
          <a:p>
            <a:pPr marL="135731" lvl="1" defTabSz="685800">
              <a:lnSpc>
                <a:spcPct val="120000"/>
              </a:lnSpc>
              <a:defRPr/>
            </a:pPr>
            <a:r>
              <a:rPr lang="en-SG" sz="3300" dirty="0">
                <a:solidFill>
                  <a:prstClr val="black"/>
                </a:solidFill>
                <a:latin typeface="Calibri" panose="020F0502020204030204"/>
              </a:rPr>
              <a:t>Website: </a:t>
            </a:r>
            <a:r>
              <a:rPr lang="en-SG" sz="3300" dirty="0">
                <a:solidFill>
                  <a:prstClr val="black"/>
                </a:solidFill>
                <a:latin typeface="Calibri" panose="020F0502020204030204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www.faithatworkfellowship.org</a:t>
            </a:r>
            <a:endParaRPr lang="en-SG" sz="24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84002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476672"/>
            <a:ext cx="7851648" cy="2160240"/>
          </a:xfrm>
        </p:spPr>
        <p:txBody>
          <a:bodyPr/>
          <a:lstStyle/>
          <a:p>
            <a:pPr algn="ctr"/>
            <a:r>
              <a:rPr lang="en-US" u="sng" dirty="0">
                <a:solidFill>
                  <a:srgbClr val="CC0000"/>
                </a:solidFill>
                <a:latin typeface="Bernard MT Condensed" panose="02050806060905020404" pitchFamily="18" charset="0"/>
              </a:rPr>
              <a:t>ATTITUDE FORMATION</a:t>
            </a:r>
            <a:endParaRPr lang="en-SG" u="sng" dirty="0">
              <a:solidFill>
                <a:srgbClr val="CC0000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SG" sz="3600" dirty="0"/>
              <a:t> </a:t>
            </a:r>
            <a:r>
              <a:rPr lang="en-SG" sz="3600" dirty="0">
                <a:latin typeface="Bernard MT Condensed" panose="02050806060905020404" pitchFamily="18" charset="0"/>
              </a:rPr>
              <a:t>For as he thinks in his heart, so </a:t>
            </a:r>
            <a:r>
              <a:rPr lang="en-SG" sz="3600" i="1" dirty="0">
                <a:latin typeface="Bernard MT Condensed" panose="02050806060905020404" pitchFamily="18" charset="0"/>
              </a:rPr>
              <a:t>is he.</a:t>
            </a:r>
          </a:p>
          <a:p>
            <a:pPr algn="ctr"/>
            <a:r>
              <a:rPr lang="en-US" sz="3600" i="1" dirty="0">
                <a:latin typeface="Bernard MT Condensed" panose="02050806060905020404" pitchFamily="18" charset="0"/>
              </a:rPr>
              <a:t>(Prov. 23:7)</a:t>
            </a:r>
            <a:endParaRPr lang="en-SG" sz="3600" i="1" dirty="0">
              <a:latin typeface="Bernard MT Condensed" panose="020508060609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222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u="sng" dirty="0">
                <a:solidFill>
                  <a:srgbClr val="CC0000"/>
                </a:solidFill>
                <a:latin typeface="Bernard MT Condensed" panose="02050806060905020404" pitchFamily="18" charset="0"/>
              </a:rPr>
              <a:t>ATTITUDE</a:t>
            </a:r>
            <a:endParaRPr lang="en-SG" sz="4800" u="sng" dirty="0">
              <a:solidFill>
                <a:srgbClr val="CC0000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3500" y="1524000"/>
            <a:ext cx="7886700" cy="435133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2800" spc="50" dirty="0">
                <a:latin typeface="Bernard MT Condensed" panose="02050806060905020404" pitchFamily="18" charset="0"/>
              </a:rPr>
              <a:t>INWARD FEELINGS EXPRESSED BY BEHAVIOR</a:t>
            </a:r>
          </a:p>
          <a:p>
            <a:pPr marL="514350" indent="-514350">
              <a:buNone/>
            </a:pPr>
            <a:endParaRPr lang="en-US" sz="2800" spc="50" dirty="0">
              <a:latin typeface="Bernard MT Condensed" panose="02050806060905020404" pitchFamily="18" charset="0"/>
            </a:endParaRPr>
          </a:p>
          <a:p>
            <a:pPr marL="514350" indent="-514350">
              <a:buNone/>
            </a:pPr>
            <a:r>
              <a:rPr lang="en-US" sz="2800" spc="50" dirty="0">
                <a:latin typeface="Bernard MT Condensed" panose="02050806060905020404" pitchFamily="18" charset="0"/>
              </a:rPr>
              <a:t>2.   NOTHING MORE THAN HABITS OF THOUGHTS</a:t>
            </a:r>
          </a:p>
          <a:p>
            <a:pPr marL="514350" indent="-514350">
              <a:buNone/>
            </a:pPr>
            <a:endParaRPr lang="en-US" sz="2800" spc="50" dirty="0">
              <a:latin typeface="Bernard MT Condensed" panose="02050806060905020404" pitchFamily="18" charset="0"/>
            </a:endParaRPr>
          </a:p>
          <a:p>
            <a:pPr marL="514350" indent="-514350">
              <a:buNone/>
            </a:pPr>
            <a:r>
              <a:rPr lang="en-US" sz="2800" spc="50" dirty="0">
                <a:latin typeface="Bernard MT Condensed" panose="02050806060905020404" pitchFamily="18" charset="0"/>
              </a:rPr>
              <a:t>3.   OUTWARD LOOK BASED ON THE PAST</a:t>
            </a:r>
          </a:p>
          <a:p>
            <a:pPr marL="514350" indent="-514350">
              <a:buNone/>
            </a:pPr>
            <a:endParaRPr lang="en-US" sz="2800" spc="50" dirty="0">
              <a:latin typeface="Bernard MT Condensed" panose="02050806060905020404" pitchFamily="18" charset="0"/>
            </a:endParaRPr>
          </a:p>
          <a:p>
            <a:pPr marL="514350" indent="-514350">
              <a:buNone/>
            </a:pPr>
            <a:r>
              <a:rPr lang="en-US" sz="2800" spc="50" dirty="0">
                <a:latin typeface="Bernard MT Condensed" panose="02050806060905020404" pitchFamily="18" charset="0"/>
              </a:rPr>
              <a:t>4.   LIBRARIAN OF OUR PAST, SPEAKER OF OUR PRESENT, AND PROPHET OF OUR FUTURE</a:t>
            </a:r>
            <a:endParaRPr lang="en-SG" sz="2800" spc="50" dirty="0">
              <a:latin typeface="Bernard MT Condensed" panose="020508060609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598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224136"/>
          </a:xfrm>
        </p:spPr>
        <p:txBody>
          <a:bodyPr>
            <a:normAutofit/>
          </a:bodyPr>
          <a:lstStyle/>
          <a:p>
            <a:pPr algn="ctr"/>
            <a:r>
              <a:rPr lang="en-US" sz="4800" u="sng" dirty="0">
                <a:solidFill>
                  <a:srgbClr val="CC0000"/>
                </a:solidFill>
                <a:latin typeface="Bernard MT Condensed" panose="02050806060905020404" pitchFamily="18" charset="0"/>
              </a:rPr>
              <a:t>ATTITUDE</a:t>
            </a:r>
            <a:endParaRPr lang="en-SG" sz="4800" u="sng" dirty="0">
              <a:solidFill>
                <a:srgbClr val="CC0000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76400"/>
            <a:ext cx="7848600" cy="4351338"/>
          </a:xfrm>
        </p:spPr>
        <p:txBody>
          <a:bodyPr/>
          <a:lstStyle/>
          <a:p>
            <a:pPr>
              <a:buNone/>
            </a:pPr>
            <a:r>
              <a:rPr lang="en-SG" sz="2800" dirty="0">
                <a:latin typeface="Bernard MT Condensed" panose="02050806060905020404" pitchFamily="18" charset="0"/>
              </a:rPr>
              <a:t>“</a:t>
            </a:r>
            <a:r>
              <a:rPr lang="en-SG" sz="2800" u="sng" dirty="0">
                <a:latin typeface="Bernard MT Condensed" panose="02050806060905020404" pitchFamily="18" charset="0"/>
              </a:rPr>
              <a:t>Let this mind be in you, which was also in Christ Jesus</a:t>
            </a:r>
            <a:r>
              <a:rPr lang="en-SG" sz="2800" dirty="0">
                <a:latin typeface="Bernard MT Condensed" panose="02050806060905020404" pitchFamily="18" charset="0"/>
              </a:rPr>
              <a:t>”</a:t>
            </a:r>
          </a:p>
          <a:p>
            <a:pPr>
              <a:buNone/>
            </a:pPr>
            <a:r>
              <a:rPr lang="en-US" sz="2800" dirty="0">
                <a:latin typeface="Bernard MT Condensed" panose="02050806060905020404" pitchFamily="18" charset="0"/>
              </a:rPr>
              <a:t>                                     Phil. 2:5</a:t>
            </a:r>
          </a:p>
          <a:p>
            <a:pPr>
              <a:buNone/>
            </a:pPr>
            <a:endParaRPr lang="en-US" sz="2800" dirty="0">
              <a:solidFill>
                <a:schemeClr val="bg1"/>
              </a:solidFill>
              <a:latin typeface="Bernard MT Condensed" panose="02050806060905020404" pitchFamily="18" charset="0"/>
            </a:endParaRPr>
          </a:p>
          <a:p>
            <a:pPr>
              <a:buNone/>
            </a:pPr>
            <a:r>
              <a:rPr lang="en-US" sz="2800" dirty="0">
                <a:latin typeface="Bernard MT Condensed" panose="02050806060905020404" pitchFamily="18" charset="0"/>
              </a:rPr>
              <a:t>Begins with a </a:t>
            </a:r>
            <a:r>
              <a:rPr lang="en-US" sz="2800" u="sng" dirty="0">
                <a:latin typeface="Bernard MT Condensed" panose="02050806060905020404" pitchFamily="18" charset="0"/>
              </a:rPr>
              <a:t>Thought</a:t>
            </a:r>
            <a:r>
              <a:rPr lang="en-US" sz="2800" dirty="0">
                <a:latin typeface="Bernard MT Condensed" panose="02050806060905020404" pitchFamily="18" charset="0"/>
              </a:rPr>
              <a:t> + Focused Thought + Decision + Action + Continued Action + Habit = Attitude</a:t>
            </a:r>
            <a:endParaRPr lang="en-SG" sz="2800" dirty="0">
              <a:latin typeface="Bernard MT Condensed" panose="02050806060905020404" pitchFamily="18" charset="0"/>
            </a:endParaRPr>
          </a:p>
          <a:p>
            <a:pPr>
              <a:buNone/>
            </a:pPr>
            <a:endParaRPr lang="en-SG" dirty="0"/>
          </a:p>
          <a:p>
            <a:pPr>
              <a:buNone/>
            </a:pP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351015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21736243"/>
              </p:ext>
            </p:extLst>
          </p:nvPr>
        </p:nvGraphicFramePr>
        <p:xfrm>
          <a:off x="107504" y="692696"/>
          <a:ext cx="8568952" cy="50739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499" y="2617589"/>
            <a:ext cx="8229600" cy="1224136"/>
          </a:xfrm>
        </p:spPr>
        <p:txBody>
          <a:bodyPr/>
          <a:lstStyle/>
          <a:p>
            <a:pPr algn="ctr"/>
            <a:r>
              <a:rPr lang="en-US" sz="4000" b="1" u="sng" dirty="0">
                <a:solidFill>
                  <a:srgbClr val="CC0000"/>
                </a:solidFill>
              </a:rPr>
              <a:t>ATTITUDE</a:t>
            </a:r>
            <a:endParaRPr lang="en-SG" b="1" u="sng" dirty="0">
              <a:solidFill>
                <a:srgbClr val="CC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664" y="5920237"/>
            <a:ext cx="8801472" cy="860323"/>
          </a:xfrm>
          <a:ln>
            <a:noFill/>
          </a:ln>
          <a:effectLst/>
        </p:spPr>
        <p:txBody>
          <a:bodyPr>
            <a:noAutofit/>
          </a:bodyPr>
          <a:lstStyle/>
          <a:p>
            <a:pPr>
              <a:buNone/>
            </a:pPr>
            <a:r>
              <a:rPr lang="en-SG" sz="2400" dirty="0">
                <a:solidFill>
                  <a:srgbClr val="FF0000"/>
                </a:solidFill>
              </a:rPr>
              <a:t> “</a:t>
            </a:r>
            <a:r>
              <a:rPr lang="en-SG" sz="2800" b="1" u="sng" dirty="0">
                <a:solidFill>
                  <a:srgbClr val="FF0000"/>
                </a:solidFill>
              </a:rPr>
              <a:t>Let this mind be in you, which was also in Christ Jesus</a:t>
            </a:r>
            <a:r>
              <a:rPr lang="en-SG" sz="2400" b="1" u="sng" dirty="0">
                <a:solidFill>
                  <a:srgbClr val="FF0000"/>
                </a:solidFill>
              </a:rPr>
              <a:t>”</a:t>
            </a:r>
          </a:p>
          <a:p>
            <a:pPr algn="r">
              <a:buNone/>
            </a:pPr>
            <a:r>
              <a:rPr lang="en-US" sz="2400" dirty="0">
                <a:solidFill>
                  <a:srgbClr val="FF0000"/>
                </a:solidFill>
              </a:rPr>
              <a:t>                                     </a:t>
            </a:r>
            <a:r>
              <a:rPr lang="en-US" sz="2400" b="1" dirty="0">
                <a:solidFill>
                  <a:srgbClr val="FF0000"/>
                </a:solidFill>
              </a:rPr>
              <a:t>Phil. 2:5</a:t>
            </a:r>
            <a:endParaRPr lang="en-SG" sz="2400" b="1" dirty="0">
              <a:solidFill>
                <a:srgbClr val="FF0000"/>
              </a:solidFill>
            </a:endParaRPr>
          </a:p>
        </p:txBody>
      </p:sp>
      <p:sp>
        <p:nvSpPr>
          <p:cNvPr id="10" name="Arc 9"/>
          <p:cNvSpPr/>
          <p:nvPr/>
        </p:nvSpPr>
        <p:spPr>
          <a:xfrm rot="20955482">
            <a:off x="4419241" y="1171990"/>
            <a:ext cx="2208308" cy="1659152"/>
          </a:xfrm>
          <a:prstGeom prst="arc">
            <a:avLst>
              <a:gd name="adj1" fmla="val 16200000"/>
              <a:gd name="adj2" fmla="val 20226419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09576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457200" y="704087"/>
            <a:ext cx="8229600" cy="896111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Calibri"/>
              <a:buNone/>
            </a:pPr>
            <a:r>
              <a:rPr lang="en-US" sz="5000" b="1" u="sng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HORMONES</a:t>
            </a:r>
            <a:endParaRPr lang="en-US" sz="5000" b="1" i="0" u="sng" strike="noStrike" cap="none" dirty="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457200" y="1935480"/>
            <a:ext cx="8229600" cy="46618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Noto Sans Symbols"/>
              <a:buNone/>
            </a:pPr>
            <a:r>
              <a:rPr lang="en-US" sz="2600" b="1" i="0" u="sng" strike="noStrike" cap="none" dirty="0">
                <a:solidFill>
                  <a:srgbClr val="0070C0"/>
                </a:solidFill>
                <a:latin typeface="Constantia"/>
                <a:ea typeface="Constantia"/>
                <a:cs typeface="Constantia"/>
                <a:sym typeface="Constantia"/>
              </a:rPr>
              <a:t>Neurobiology</a:t>
            </a:r>
            <a:r>
              <a:rPr lang="en-US" sz="2600" b="1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– 200 billions neurons</a:t>
            </a:r>
          </a:p>
          <a:p>
            <a:pPr marL="0" marR="0" lvl="0" indent="0" algn="l" rtl="0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Noto Sans Symbols"/>
              <a:buNone/>
            </a:pPr>
            <a:r>
              <a:rPr lang="en-US" sz="2600" b="1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        Hormonal influences</a:t>
            </a:r>
          </a:p>
          <a:p>
            <a:pPr marL="0" marR="0" lvl="0" indent="0" algn="l" rtl="0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Noto Sans Symbols"/>
              <a:buNone/>
            </a:pPr>
            <a:r>
              <a:rPr lang="en-US" sz="2600" b="1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        a.  Male and Female hormones</a:t>
            </a:r>
          </a:p>
          <a:p>
            <a:pPr marL="0" marR="0" lvl="0" indent="0" algn="l" rtl="0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Noto Sans Symbols"/>
              <a:buNone/>
            </a:pPr>
            <a:r>
              <a:rPr lang="en-US" sz="2600" b="1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             Male: conquer, contribute</a:t>
            </a:r>
          </a:p>
          <a:p>
            <a:pPr marL="0" marR="0" lvl="0" indent="0" algn="l" rtl="0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Noto Sans Symbols"/>
              <a:buNone/>
            </a:pPr>
            <a:r>
              <a:rPr lang="en-US" sz="2600" b="1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              Female: captivate, complement</a:t>
            </a:r>
            <a:endParaRPr lang="en-US" sz="2600" b="1" i="0" u="none" strike="noStrike" cap="none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l" rtl="0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Noto Sans Symbols"/>
              <a:buNone/>
            </a:pPr>
            <a:r>
              <a:rPr lang="en-US" sz="2600" b="1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        b.  Adrenaline Flow </a:t>
            </a:r>
          </a:p>
          <a:p>
            <a:pPr marL="0" marR="0" lvl="0" indent="0" algn="l" rtl="0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Noto Sans Symbols"/>
              <a:buNone/>
            </a:pPr>
            <a:r>
              <a:rPr lang="en-US" b="1" dirty="0"/>
              <a:t>               </a:t>
            </a:r>
            <a:r>
              <a:rPr lang="en-US" sz="2600" b="1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– physical &amp; emotional.</a:t>
            </a:r>
          </a:p>
          <a:p>
            <a:pPr marL="0" marR="0" lvl="0" indent="0" algn="l" rtl="0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Noto Sans Symbols"/>
              <a:buNone/>
            </a:pPr>
            <a:r>
              <a:rPr lang="en-US" sz="2600" b="1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        c.  Dopamine – pleasure</a:t>
            </a:r>
          </a:p>
          <a:p>
            <a:pPr marL="0" marR="0" lvl="0" indent="0" algn="l" rtl="0">
              <a:spcBef>
                <a:spcPts val="520"/>
              </a:spcBef>
              <a:buClr>
                <a:schemeClr val="accent3"/>
              </a:buClr>
              <a:buSzPct val="25000"/>
              <a:buFont typeface="Noto Sans Symbols"/>
              <a:buNone/>
            </a:pPr>
            <a:r>
              <a:rPr lang="en-US" sz="2600" b="1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        f.   Serotonin </a:t>
            </a:r>
          </a:p>
          <a:p>
            <a:pPr marL="0" marR="0" lvl="0" indent="0" algn="l" rtl="0">
              <a:spcBef>
                <a:spcPts val="520"/>
              </a:spcBef>
              <a:buClr>
                <a:schemeClr val="accent3"/>
              </a:buClr>
              <a:buSzPct val="25000"/>
              <a:buFont typeface="Noto Sans Symbols"/>
              <a:buNone/>
            </a:pPr>
            <a:r>
              <a:rPr lang="en-US" b="1" dirty="0"/>
              <a:t>              </a:t>
            </a:r>
            <a:r>
              <a:rPr lang="en-US" sz="2600" b="1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– soothes emotions, judgment.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6256" y="3573016"/>
            <a:ext cx="169545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48264" y="4941168"/>
            <a:ext cx="1797571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48264" y="1844824"/>
            <a:ext cx="1728192" cy="1739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25560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u="sng" dirty="0">
                <a:solidFill>
                  <a:srgbClr val="CC0000"/>
                </a:solidFill>
                <a:latin typeface="Bernard MT Condensed" panose="02050806060905020404" pitchFamily="18" charset="0"/>
              </a:rPr>
              <a:t>ATTITUDE</a:t>
            </a:r>
            <a:endParaRPr lang="en-SG" sz="4800" u="sng" dirty="0">
              <a:solidFill>
                <a:srgbClr val="CC0000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9700" y="1825625"/>
            <a:ext cx="7886700" cy="4351338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en-US" sz="3200" b="1" u="sng" dirty="0">
                <a:solidFill>
                  <a:srgbClr val="CC0000"/>
                </a:solidFill>
                <a:latin typeface="Bernard MT Condensed" panose="02050806060905020404" pitchFamily="18" charset="0"/>
              </a:rPr>
              <a:t>Some Good Attitudes</a:t>
            </a:r>
            <a:r>
              <a:rPr lang="en-US" sz="3200" b="1" dirty="0">
                <a:latin typeface="Bernard MT Condensed" panose="02050806060905020404" pitchFamily="18" charset="0"/>
              </a:rPr>
              <a:t>:</a:t>
            </a:r>
          </a:p>
          <a:p>
            <a:pPr marL="514350" indent="-514350">
              <a:buNone/>
            </a:pPr>
            <a:r>
              <a:rPr lang="en-US" sz="3200" b="1" dirty="0">
                <a:latin typeface="Bernard MT Condensed" panose="02050806060905020404" pitchFamily="18" charset="0"/>
              </a:rPr>
              <a:t>       Love,  Joy,  Peace,  Patience,  Gentleness,  Goodness,  Faith,  Meekness,  Self-Control   (Gal. 5:22,23)</a:t>
            </a:r>
          </a:p>
          <a:p>
            <a:pPr marL="514350" indent="-514350">
              <a:buNone/>
            </a:pPr>
            <a:endParaRPr lang="en-US" sz="3200" b="1" dirty="0">
              <a:latin typeface="Bernard MT Condensed" panose="02050806060905020404" pitchFamily="18" charset="0"/>
            </a:endParaRPr>
          </a:p>
          <a:p>
            <a:pPr marL="514350" indent="-514350">
              <a:buAutoNum type="arabicPeriod" startAt="2"/>
            </a:pPr>
            <a:r>
              <a:rPr lang="en-US" sz="3200" b="1" u="sng" dirty="0">
                <a:solidFill>
                  <a:srgbClr val="7030A0"/>
                </a:solidFill>
                <a:latin typeface="Bernard MT Condensed" panose="02050806060905020404" pitchFamily="18" charset="0"/>
              </a:rPr>
              <a:t>Some Bad Attitudes</a:t>
            </a:r>
            <a:r>
              <a:rPr lang="en-US" sz="3200" b="1" dirty="0">
                <a:latin typeface="Bernard MT Condensed" panose="02050806060905020404" pitchFamily="18" charset="0"/>
              </a:rPr>
              <a:t>:</a:t>
            </a:r>
          </a:p>
          <a:p>
            <a:pPr marL="514350" indent="-514350">
              <a:buNone/>
            </a:pPr>
            <a:r>
              <a:rPr lang="en-US" sz="3200" b="1" dirty="0">
                <a:latin typeface="Bernard MT Condensed" panose="02050806060905020404" pitchFamily="18" charset="0"/>
              </a:rPr>
              <a:t>       Indifference,  Selfishness,  Criticism,  Hypocrisy,  Legalism,  Inflexible,  Superiority,  Gossip</a:t>
            </a:r>
          </a:p>
        </p:txBody>
      </p:sp>
    </p:spTree>
    <p:extLst>
      <p:ext uri="{BB962C8B-B14F-4D97-AF65-F5344CB8AC3E}">
        <p14:creationId xmlns:p14="http://schemas.microsoft.com/office/powerpoint/2010/main" val="36173428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2627</TotalTime>
  <Words>2345</Words>
  <Application>Microsoft Office PowerPoint</Application>
  <PresentationFormat>On-screen Show (4:3)</PresentationFormat>
  <Paragraphs>241</Paragraphs>
  <Slides>39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Arial</vt:lpstr>
      <vt:lpstr>Bernard MT Condensed</vt:lpstr>
      <vt:lpstr>Calibri</vt:lpstr>
      <vt:lpstr>Calibri Light</vt:lpstr>
      <vt:lpstr>Constantia</vt:lpstr>
      <vt:lpstr>Noto Sans Symbols</vt:lpstr>
      <vt:lpstr>Office Theme</vt:lpstr>
      <vt:lpstr>ATTITUDE OF JESUS</vt:lpstr>
      <vt:lpstr>PowerPoint Presentation</vt:lpstr>
      <vt:lpstr>PowerPoint Presentation</vt:lpstr>
      <vt:lpstr>ATTITUDE FORMATION</vt:lpstr>
      <vt:lpstr>ATTITUDE</vt:lpstr>
      <vt:lpstr>ATTITUDE</vt:lpstr>
      <vt:lpstr>ATTITUDE</vt:lpstr>
      <vt:lpstr>HORMONES</vt:lpstr>
      <vt:lpstr>ATTITUDE</vt:lpstr>
      <vt:lpstr>NOTHING TO PROVE</vt:lpstr>
      <vt:lpstr>NOTHING TO PROVE</vt:lpstr>
      <vt:lpstr>NOTHING TO PROVE</vt:lpstr>
      <vt:lpstr>NOTHING TO PROVE</vt:lpstr>
      <vt:lpstr>NOTHING TO LOSE</vt:lpstr>
      <vt:lpstr>NOTHING TO LOSE</vt:lpstr>
      <vt:lpstr>NOTHING TO LOSE</vt:lpstr>
      <vt:lpstr>NOTHING TO HIDE</vt:lpstr>
      <vt:lpstr>NOTHING TO HIDE</vt:lpstr>
      <vt:lpstr>NOTHING TO HIDE</vt:lpstr>
      <vt:lpstr>NOTHING TO HIDE</vt:lpstr>
      <vt:lpstr>SELF-GIVING LOVE</vt:lpstr>
      <vt:lpstr>SELF-GIVING LOVE</vt:lpstr>
      <vt:lpstr>SELF-GIVING LOVE</vt:lpstr>
      <vt:lpstr>SELF-GIVING LOVE</vt:lpstr>
      <vt:lpstr>SELF-GIVING LOVE</vt:lpstr>
      <vt:lpstr>SELF-GIVING LOVE</vt:lpstr>
      <vt:lpstr>JOY SET BEFORE HIM</vt:lpstr>
      <vt:lpstr>JOY SET BEFORE HIM</vt:lpstr>
      <vt:lpstr>JOY SET BEFORE HIM</vt:lpstr>
      <vt:lpstr>JOY SET BEFORE HIM</vt:lpstr>
      <vt:lpstr>JOY SET BEFORE HIM</vt:lpstr>
      <vt:lpstr>JOY SET BEFORE US</vt:lpstr>
      <vt:lpstr>JOY SET BEFORE US</vt:lpstr>
      <vt:lpstr>JOY SET BEFORE US</vt:lpstr>
      <vt:lpstr>JOY SET BEFORE US</vt:lpstr>
      <vt:lpstr>JOY SET BEFORE US</vt:lpstr>
      <vt:lpstr>REFLECTION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ATTITUDE OF JESUS</dc:title>
  <dc:creator>rev(dr)goh seng fong</dc:creator>
  <cp:lastModifiedBy>User</cp:lastModifiedBy>
  <cp:revision>95</cp:revision>
  <dcterms:created xsi:type="dcterms:W3CDTF">2016-07-09T03:39:20Z</dcterms:created>
  <dcterms:modified xsi:type="dcterms:W3CDTF">2020-07-31T14:08:21Z</dcterms:modified>
</cp:coreProperties>
</file>