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2"/>
  </p:notesMasterIdLst>
  <p:sldIdLst>
    <p:sldId id="256" r:id="rId3"/>
    <p:sldId id="309" r:id="rId4"/>
    <p:sldId id="257" r:id="rId5"/>
    <p:sldId id="307" r:id="rId6"/>
    <p:sldId id="310" r:id="rId7"/>
    <p:sldId id="274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7" r:id="rId24"/>
    <p:sldId id="328" r:id="rId25"/>
    <p:sldId id="302" r:id="rId26"/>
    <p:sldId id="329" r:id="rId27"/>
    <p:sldId id="330" r:id="rId28"/>
    <p:sldId id="331" r:id="rId29"/>
    <p:sldId id="332" r:id="rId30"/>
    <p:sldId id="276" r:id="rId31"/>
    <p:sldId id="333" r:id="rId32"/>
    <p:sldId id="277" r:id="rId33"/>
    <p:sldId id="334" r:id="rId34"/>
    <p:sldId id="278" r:id="rId35"/>
    <p:sldId id="335" r:id="rId36"/>
    <p:sldId id="336" r:id="rId37"/>
    <p:sldId id="308" r:id="rId38"/>
    <p:sldId id="337" r:id="rId39"/>
    <p:sldId id="288" r:id="rId40"/>
    <p:sldId id="258" r:id="rId41"/>
    <p:sldId id="279" r:id="rId42"/>
    <p:sldId id="281" r:id="rId43"/>
    <p:sldId id="280" r:id="rId44"/>
    <p:sldId id="283" r:id="rId45"/>
    <p:sldId id="282" r:id="rId46"/>
    <p:sldId id="273" r:id="rId47"/>
    <p:sldId id="289" r:id="rId48"/>
    <p:sldId id="260" r:id="rId49"/>
    <p:sldId id="284" r:id="rId50"/>
    <p:sldId id="300" r:id="rId51"/>
    <p:sldId id="261" r:id="rId52"/>
    <p:sldId id="285" r:id="rId53"/>
    <p:sldId id="304" r:id="rId54"/>
    <p:sldId id="290" r:id="rId55"/>
    <p:sldId id="262" r:id="rId56"/>
    <p:sldId id="263" r:id="rId57"/>
    <p:sldId id="286" r:id="rId58"/>
    <p:sldId id="264" r:id="rId59"/>
    <p:sldId id="287" r:id="rId60"/>
    <p:sldId id="291" r:id="rId61"/>
    <p:sldId id="268" r:id="rId62"/>
    <p:sldId id="266" r:id="rId63"/>
    <p:sldId id="292" r:id="rId64"/>
    <p:sldId id="303" r:id="rId65"/>
    <p:sldId id="270" r:id="rId66"/>
    <p:sldId id="340" r:id="rId67"/>
    <p:sldId id="269" r:id="rId68"/>
    <p:sldId id="301" r:id="rId69"/>
    <p:sldId id="297" r:id="rId70"/>
    <p:sldId id="298" r:id="rId71"/>
    <p:sldId id="299" r:id="rId72"/>
    <p:sldId id="293" r:id="rId73"/>
    <p:sldId id="271" r:id="rId74"/>
    <p:sldId id="305" r:id="rId75"/>
    <p:sldId id="294" r:id="rId76"/>
    <p:sldId id="295" r:id="rId77"/>
    <p:sldId id="296" r:id="rId78"/>
    <p:sldId id="306" r:id="rId79"/>
    <p:sldId id="338" r:id="rId80"/>
    <p:sldId id="339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3" autoAdjust="0"/>
    <p:restoredTop sz="96349" autoAdjust="0"/>
  </p:normalViewPr>
  <p:slideViewPr>
    <p:cSldViewPr>
      <p:cViewPr varScale="1">
        <p:scale>
          <a:sx n="106" d="100"/>
          <a:sy n="106" d="100"/>
        </p:scale>
        <p:origin x="15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4F6DD-280F-4FD1-88CF-D88AF7E9116D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SG"/>
        </a:p>
      </dgm:t>
    </dgm:pt>
    <dgm:pt modelId="{7B0AEE2B-B0C0-4E93-9C76-F9ADA8FC0A81}">
      <dgm:prSet phldrT="[Text]"/>
      <dgm:spPr/>
      <dgm:t>
        <a:bodyPr/>
        <a:lstStyle/>
        <a:p>
          <a:r>
            <a:rPr lang="en-US" b="1" dirty="0"/>
            <a:t>Thought</a:t>
          </a:r>
          <a:endParaRPr lang="en-SG" b="1" dirty="0"/>
        </a:p>
      </dgm:t>
    </dgm:pt>
    <dgm:pt modelId="{C95B6587-116E-46F9-A5FF-9632D650C34F}" type="parTrans" cxnId="{A86A6A02-3AF1-43D0-BBF8-C9A067B9F3CF}">
      <dgm:prSet/>
      <dgm:spPr/>
      <dgm:t>
        <a:bodyPr/>
        <a:lstStyle/>
        <a:p>
          <a:endParaRPr lang="en-SG"/>
        </a:p>
      </dgm:t>
    </dgm:pt>
    <dgm:pt modelId="{4848998D-12AE-474D-B260-32AF76E5F8BB}" type="sibTrans" cxnId="{A86A6A02-3AF1-43D0-BBF8-C9A067B9F3CF}">
      <dgm:prSet/>
      <dgm:spPr/>
      <dgm:t>
        <a:bodyPr/>
        <a:lstStyle/>
        <a:p>
          <a:endParaRPr lang="en-SG"/>
        </a:p>
      </dgm:t>
    </dgm:pt>
    <dgm:pt modelId="{624000C7-2E46-4124-BBBE-BC32ACC85CCC}">
      <dgm:prSet phldrT="[Text]"/>
      <dgm:spPr>
        <a:solidFill>
          <a:schemeClr val="accent5"/>
        </a:solidFill>
      </dgm:spPr>
      <dgm:t>
        <a:bodyPr/>
        <a:lstStyle/>
        <a:p>
          <a:r>
            <a:rPr lang="en-US" b="1" dirty="0"/>
            <a:t>Focused Thought</a:t>
          </a:r>
          <a:endParaRPr lang="en-SG" b="1" dirty="0"/>
        </a:p>
      </dgm:t>
    </dgm:pt>
    <dgm:pt modelId="{7A84122A-64F4-4FB8-AE8B-CC541CF017B8}" type="parTrans" cxnId="{0476BC11-E810-407F-B8A8-A2A91F6A61A9}">
      <dgm:prSet/>
      <dgm:spPr/>
      <dgm:t>
        <a:bodyPr/>
        <a:lstStyle/>
        <a:p>
          <a:endParaRPr lang="en-SG"/>
        </a:p>
      </dgm:t>
    </dgm:pt>
    <dgm:pt modelId="{CF56C1D3-1A98-4996-B4F2-3A8BA3170074}" type="sibTrans" cxnId="{0476BC11-E810-407F-B8A8-A2A91F6A61A9}">
      <dgm:prSet/>
      <dgm:spPr/>
      <dgm:t>
        <a:bodyPr/>
        <a:lstStyle/>
        <a:p>
          <a:endParaRPr lang="en-SG"/>
        </a:p>
      </dgm:t>
    </dgm:pt>
    <dgm:pt modelId="{F3D8EDC6-5694-4389-9EFF-29BB3C0658CC}">
      <dgm:prSet phldrT="[Text]"/>
      <dgm:spPr>
        <a:solidFill>
          <a:srgbClr val="FF3300"/>
        </a:solidFill>
      </dgm:spPr>
      <dgm:t>
        <a:bodyPr/>
        <a:lstStyle/>
        <a:p>
          <a:r>
            <a:rPr lang="en-US" b="1" dirty="0"/>
            <a:t>Decision</a:t>
          </a:r>
          <a:endParaRPr lang="en-SG" b="1" dirty="0"/>
        </a:p>
      </dgm:t>
    </dgm:pt>
    <dgm:pt modelId="{B5A5DFEA-A50A-481C-9380-46DE72F424BB}" type="parTrans" cxnId="{A0C19D68-ABB6-4CEE-8493-424724D99B53}">
      <dgm:prSet/>
      <dgm:spPr/>
      <dgm:t>
        <a:bodyPr/>
        <a:lstStyle/>
        <a:p>
          <a:endParaRPr lang="en-SG"/>
        </a:p>
      </dgm:t>
    </dgm:pt>
    <dgm:pt modelId="{A7469D4B-A6D9-471C-893B-38794C202155}" type="sibTrans" cxnId="{A0C19D68-ABB6-4CEE-8493-424724D99B53}">
      <dgm:prSet/>
      <dgm:spPr/>
      <dgm:t>
        <a:bodyPr/>
        <a:lstStyle/>
        <a:p>
          <a:endParaRPr lang="en-SG"/>
        </a:p>
      </dgm:t>
    </dgm:pt>
    <dgm:pt modelId="{CFC88EFF-67DE-4CAC-8938-5E13B502F74B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/>
            <a:t>Action</a:t>
          </a:r>
          <a:endParaRPr lang="en-SG" b="1" dirty="0"/>
        </a:p>
      </dgm:t>
    </dgm:pt>
    <dgm:pt modelId="{39B9962A-1D18-4C29-8B4A-19A38928C10A}" type="parTrans" cxnId="{71AD70F3-4E23-4F7C-8820-2FFEB84FAAA4}">
      <dgm:prSet/>
      <dgm:spPr/>
      <dgm:t>
        <a:bodyPr/>
        <a:lstStyle/>
        <a:p>
          <a:endParaRPr lang="en-SG"/>
        </a:p>
      </dgm:t>
    </dgm:pt>
    <dgm:pt modelId="{61244227-7A8C-44D3-8EF0-622EA235817C}" type="sibTrans" cxnId="{71AD70F3-4E23-4F7C-8820-2FFEB84FAAA4}">
      <dgm:prSet/>
      <dgm:spPr/>
      <dgm:t>
        <a:bodyPr/>
        <a:lstStyle/>
        <a:p>
          <a:endParaRPr lang="en-SG"/>
        </a:p>
      </dgm:t>
    </dgm:pt>
    <dgm:pt modelId="{0C459308-87FC-40D5-B105-2800DEB3620F}">
      <dgm:prSet phldrT="[Text]"/>
      <dgm:spPr/>
      <dgm:t>
        <a:bodyPr/>
        <a:lstStyle/>
        <a:p>
          <a:r>
            <a:rPr lang="en-US" b="1" dirty="0"/>
            <a:t>Continued Action</a:t>
          </a:r>
          <a:endParaRPr lang="en-SG" b="1" dirty="0"/>
        </a:p>
      </dgm:t>
    </dgm:pt>
    <dgm:pt modelId="{2DAC14F9-34A3-4900-AFD1-9D6A2C7E1164}" type="parTrans" cxnId="{4A948D05-7213-454B-B5E9-7F021851B3FA}">
      <dgm:prSet/>
      <dgm:spPr/>
      <dgm:t>
        <a:bodyPr/>
        <a:lstStyle/>
        <a:p>
          <a:endParaRPr lang="en-SG"/>
        </a:p>
      </dgm:t>
    </dgm:pt>
    <dgm:pt modelId="{54379299-09EA-4A28-AB88-D60B1E754B8E}" type="sibTrans" cxnId="{4A948D05-7213-454B-B5E9-7F021851B3FA}">
      <dgm:prSet/>
      <dgm:spPr/>
      <dgm:t>
        <a:bodyPr/>
        <a:lstStyle/>
        <a:p>
          <a:endParaRPr lang="en-SG"/>
        </a:p>
      </dgm:t>
    </dgm:pt>
    <dgm:pt modelId="{BD3E2C12-7488-4415-B9D5-516F290EDEB1}">
      <dgm:prSet phldrT="[Text]"/>
      <dgm:spPr>
        <a:solidFill>
          <a:srgbClr val="D6A300"/>
        </a:solidFill>
      </dgm:spPr>
      <dgm:t>
        <a:bodyPr/>
        <a:lstStyle/>
        <a:p>
          <a:r>
            <a:rPr lang="en-US" b="1" dirty="0"/>
            <a:t>Habit</a:t>
          </a:r>
          <a:endParaRPr lang="en-SG" b="1" dirty="0"/>
        </a:p>
      </dgm:t>
    </dgm:pt>
    <dgm:pt modelId="{3E74F31B-4C25-4D10-83D4-9412C697AE9F}" type="parTrans" cxnId="{91700E16-4E9C-4865-B298-58F51F7A3674}">
      <dgm:prSet/>
      <dgm:spPr/>
      <dgm:t>
        <a:bodyPr/>
        <a:lstStyle/>
        <a:p>
          <a:endParaRPr lang="en-SG"/>
        </a:p>
      </dgm:t>
    </dgm:pt>
    <dgm:pt modelId="{89D7BDCC-9765-4C7B-A753-98825D04B329}" type="sibTrans" cxnId="{91700E16-4E9C-4865-B298-58F51F7A3674}">
      <dgm:prSet/>
      <dgm:spPr/>
      <dgm:t>
        <a:bodyPr/>
        <a:lstStyle/>
        <a:p>
          <a:endParaRPr lang="en-SG"/>
        </a:p>
      </dgm:t>
    </dgm:pt>
    <dgm:pt modelId="{BC9063A3-A905-45DD-BEC4-B7315B57CBC2}" type="pres">
      <dgm:prSet presAssocID="{BB84F6DD-280F-4FD1-88CF-D88AF7E9116D}" presName="cycle" presStyleCnt="0">
        <dgm:presLayoutVars>
          <dgm:dir/>
          <dgm:resizeHandles val="exact"/>
        </dgm:presLayoutVars>
      </dgm:prSet>
      <dgm:spPr/>
    </dgm:pt>
    <dgm:pt modelId="{CA8DD8FC-7EAA-40C7-A1FA-F043B7BD4B0F}" type="pres">
      <dgm:prSet presAssocID="{7B0AEE2B-B0C0-4E93-9C76-F9ADA8FC0A81}" presName="node" presStyleLbl="node1" presStyleIdx="0" presStyleCnt="6">
        <dgm:presLayoutVars>
          <dgm:bulletEnabled val="1"/>
        </dgm:presLayoutVars>
      </dgm:prSet>
      <dgm:spPr/>
    </dgm:pt>
    <dgm:pt modelId="{F8A8EFF8-DBA6-4546-93CA-5E580C4A9269}" type="pres">
      <dgm:prSet presAssocID="{7B0AEE2B-B0C0-4E93-9C76-F9ADA8FC0A81}" presName="spNode" presStyleCnt="0"/>
      <dgm:spPr/>
    </dgm:pt>
    <dgm:pt modelId="{12E8050B-41BF-49EF-9C8F-BD77D638D823}" type="pres">
      <dgm:prSet presAssocID="{4848998D-12AE-474D-B260-32AF76E5F8BB}" presName="sibTrans" presStyleLbl="sibTrans1D1" presStyleIdx="0" presStyleCnt="6"/>
      <dgm:spPr/>
    </dgm:pt>
    <dgm:pt modelId="{DBECC5B7-707E-4BE4-B18A-747F0D5521AE}" type="pres">
      <dgm:prSet presAssocID="{624000C7-2E46-4124-BBBE-BC32ACC85CCC}" presName="node" presStyleLbl="node1" presStyleIdx="1" presStyleCnt="6">
        <dgm:presLayoutVars>
          <dgm:bulletEnabled val="1"/>
        </dgm:presLayoutVars>
      </dgm:prSet>
      <dgm:spPr/>
    </dgm:pt>
    <dgm:pt modelId="{E7F80F5C-78A1-45DC-81D9-E26ADE198E4F}" type="pres">
      <dgm:prSet presAssocID="{624000C7-2E46-4124-BBBE-BC32ACC85CCC}" presName="spNode" presStyleCnt="0"/>
      <dgm:spPr/>
    </dgm:pt>
    <dgm:pt modelId="{EBE797D5-EEC7-4C33-9AD9-FA8214F11182}" type="pres">
      <dgm:prSet presAssocID="{CF56C1D3-1A98-4996-B4F2-3A8BA3170074}" presName="sibTrans" presStyleLbl="sibTrans1D1" presStyleIdx="1" presStyleCnt="6"/>
      <dgm:spPr/>
    </dgm:pt>
    <dgm:pt modelId="{F22046E8-EA98-4EF1-9796-00C325C79100}" type="pres">
      <dgm:prSet presAssocID="{F3D8EDC6-5694-4389-9EFF-29BB3C0658CC}" presName="node" presStyleLbl="node1" presStyleIdx="2" presStyleCnt="6">
        <dgm:presLayoutVars>
          <dgm:bulletEnabled val="1"/>
        </dgm:presLayoutVars>
      </dgm:prSet>
      <dgm:spPr/>
    </dgm:pt>
    <dgm:pt modelId="{A7473E15-2FE4-4A1D-BE4A-6A96EB9710AD}" type="pres">
      <dgm:prSet presAssocID="{F3D8EDC6-5694-4389-9EFF-29BB3C0658CC}" presName="spNode" presStyleCnt="0"/>
      <dgm:spPr/>
    </dgm:pt>
    <dgm:pt modelId="{A6493AA8-BFAB-443B-B5ED-F96CD40D4BE0}" type="pres">
      <dgm:prSet presAssocID="{A7469D4B-A6D9-471C-893B-38794C202155}" presName="sibTrans" presStyleLbl="sibTrans1D1" presStyleIdx="2" presStyleCnt="6"/>
      <dgm:spPr/>
    </dgm:pt>
    <dgm:pt modelId="{B2FEB479-8CC7-4151-8EE4-09ECD36CB63D}" type="pres">
      <dgm:prSet presAssocID="{CFC88EFF-67DE-4CAC-8938-5E13B502F74B}" presName="node" presStyleLbl="node1" presStyleIdx="3" presStyleCnt="6">
        <dgm:presLayoutVars>
          <dgm:bulletEnabled val="1"/>
        </dgm:presLayoutVars>
      </dgm:prSet>
      <dgm:spPr/>
    </dgm:pt>
    <dgm:pt modelId="{5C76A605-B686-4E1B-B42C-09D5BC1F4AEF}" type="pres">
      <dgm:prSet presAssocID="{CFC88EFF-67DE-4CAC-8938-5E13B502F74B}" presName="spNode" presStyleCnt="0"/>
      <dgm:spPr/>
    </dgm:pt>
    <dgm:pt modelId="{A4D79741-CC75-437D-9932-5CCF22C12EF7}" type="pres">
      <dgm:prSet presAssocID="{61244227-7A8C-44D3-8EF0-622EA235817C}" presName="sibTrans" presStyleLbl="sibTrans1D1" presStyleIdx="3" presStyleCnt="6"/>
      <dgm:spPr/>
    </dgm:pt>
    <dgm:pt modelId="{13E4F9A8-5DC6-48CB-AF41-631CF7188480}" type="pres">
      <dgm:prSet presAssocID="{0C459308-87FC-40D5-B105-2800DEB3620F}" presName="node" presStyleLbl="node1" presStyleIdx="4" presStyleCnt="6">
        <dgm:presLayoutVars>
          <dgm:bulletEnabled val="1"/>
        </dgm:presLayoutVars>
      </dgm:prSet>
      <dgm:spPr/>
    </dgm:pt>
    <dgm:pt modelId="{5118BF6A-384D-4EFF-B6BD-EB8D47B76F53}" type="pres">
      <dgm:prSet presAssocID="{0C459308-87FC-40D5-B105-2800DEB3620F}" presName="spNode" presStyleCnt="0"/>
      <dgm:spPr/>
    </dgm:pt>
    <dgm:pt modelId="{9D64108D-9E4D-4DAF-852B-1B354CA58C34}" type="pres">
      <dgm:prSet presAssocID="{54379299-09EA-4A28-AB88-D60B1E754B8E}" presName="sibTrans" presStyleLbl="sibTrans1D1" presStyleIdx="4" presStyleCnt="6"/>
      <dgm:spPr/>
    </dgm:pt>
    <dgm:pt modelId="{933CD09B-356D-4ED0-B0C8-6973A49C773B}" type="pres">
      <dgm:prSet presAssocID="{BD3E2C12-7488-4415-B9D5-516F290EDEB1}" presName="node" presStyleLbl="node1" presStyleIdx="5" presStyleCnt="6">
        <dgm:presLayoutVars>
          <dgm:bulletEnabled val="1"/>
        </dgm:presLayoutVars>
      </dgm:prSet>
      <dgm:spPr/>
    </dgm:pt>
    <dgm:pt modelId="{F77827CA-5EDE-4B2D-B78A-6A6D29E0C34C}" type="pres">
      <dgm:prSet presAssocID="{BD3E2C12-7488-4415-B9D5-516F290EDEB1}" presName="spNode" presStyleCnt="0"/>
      <dgm:spPr/>
    </dgm:pt>
    <dgm:pt modelId="{24B0D090-FD72-4A39-AB4E-CE021A44569D}" type="pres">
      <dgm:prSet presAssocID="{89D7BDCC-9765-4C7B-A753-98825D04B329}" presName="sibTrans" presStyleLbl="sibTrans1D1" presStyleIdx="5" presStyleCnt="6"/>
      <dgm:spPr/>
    </dgm:pt>
  </dgm:ptLst>
  <dgm:cxnLst>
    <dgm:cxn modelId="{A86A6A02-3AF1-43D0-BBF8-C9A067B9F3CF}" srcId="{BB84F6DD-280F-4FD1-88CF-D88AF7E9116D}" destId="{7B0AEE2B-B0C0-4E93-9C76-F9ADA8FC0A81}" srcOrd="0" destOrd="0" parTransId="{C95B6587-116E-46F9-A5FF-9632D650C34F}" sibTransId="{4848998D-12AE-474D-B260-32AF76E5F8BB}"/>
    <dgm:cxn modelId="{4A948D05-7213-454B-B5E9-7F021851B3FA}" srcId="{BB84F6DD-280F-4FD1-88CF-D88AF7E9116D}" destId="{0C459308-87FC-40D5-B105-2800DEB3620F}" srcOrd="4" destOrd="0" parTransId="{2DAC14F9-34A3-4900-AFD1-9D6A2C7E1164}" sibTransId="{54379299-09EA-4A28-AB88-D60B1E754B8E}"/>
    <dgm:cxn modelId="{0476BC11-E810-407F-B8A8-A2A91F6A61A9}" srcId="{BB84F6DD-280F-4FD1-88CF-D88AF7E9116D}" destId="{624000C7-2E46-4124-BBBE-BC32ACC85CCC}" srcOrd="1" destOrd="0" parTransId="{7A84122A-64F4-4FB8-AE8B-CC541CF017B8}" sibTransId="{CF56C1D3-1A98-4996-B4F2-3A8BA3170074}"/>
    <dgm:cxn modelId="{91700E16-4E9C-4865-B298-58F51F7A3674}" srcId="{BB84F6DD-280F-4FD1-88CF-D88AF7E9116D}" destId="{BD3E2C12-7488-4415-B9D5-516F290EDEB1}" srcOrd="5" destOrd="0" parTransId="{3E74F31B-4C25-4D10-83D4-9412C697AE9F}" sibTransId="{89D7BDCC-9765-4C7B-A753-98825D04B329}"/>
    <dgm:cxn modelId="{807A541E-696E-40AD-AAC0-1E9A2AE7314B}" type="presOf" srcId="{CFC88EFF-67DE-4CAC-8938-5E13B502F74B}" destId="{B2FEB479-8CC7-4151-8EE4-09ECD36CB63D}" srcOrd="0" destOrd="0" presId="urn:microsoft.com/office/officeart/2005/8/layout/cycle5"/>
    <dgm:cxn modelId="{3D524226-9755-42B1-93B8-BE012AFB96A7}" type="presOf" srcId="{7B0AEE2B-B0C0-4E93-9C76-F9ADA8FC0A81}" destId="{CA8DD8FC-7EAA-40C7-A1FA-F043B7BD4B0F}" srcOrd="0" destOrd="0" presId="urn:microsoft.com/office/officeart/2005/8/layout/cycle5"/>
    <dgm:cxn modelId="{0BF07548-02CA-4F1C-97A2-05183FFAE979}" type="presOf" srcId="{624000C7-2E46-4124-BBBE-BC32ACC85CCC}" destId="{DBECC5B7-707E-4BE4-B18A-747F0D5521AE}" srcOrd="0" destOrd="0" presId="urn:microsoft.com/office/officeart/2005/8/layout/cycle5"/>
    <dgm:cxn modelId="{A0C19D68-ABB6-4CEE-8493-424724D99B53}" srcId="{BB84F6DD-280F-4FD1-88CF-D88AF7E9116D}" destId="{F3D8EDC6-5694-4389-9EFF-29BB3C0658CC}" srcOrd="2" destOrd="0" parTransId="{B5A5DFEA-A50A-481C-9380-46DE72F424BB}" sibTransId="{A7469D4B-A6D9-471C-893B-38794C202155}"/>
    <dgm:cxn modelId="{B3D9734C-DDA4-4152-8D0C-80FDED50F8BA}" type="presOf" srcId="{54379299-09EA-4A28-AB88-D60B1E754B8E}" destId="{9D64108D-9E4D-4DAF-852B-1B354CA58C34}" srcOrd="0" destOrd="0" presId="urn:microsoft.com/office/officeart/2005/8/layout/cycle5"/>
    <dgm:cxn modelId="{3AC5386F-F7DE-41DF-B678-7E815236A896}" type="presOf" srcId="{CF56C1D3-1A98-4996-B4F2-3A8BA3170074}" destId="{EBE797D5-EEC7-4C33-9AD9-FA8214F11182}" srcOrd="0" destOrd="0" presId="urn:microsoft.com/office/officeart/2005/8/layout/cycle5"/>
    <dgm:cxn modelId="{5E7E8D74-155A-4227-8451-75BADEF30402}" type="presOf" srcId="{BB84F6DD-280F-4FD1-88CF-D88AF7E9116D}" destId="{BC9063A3-A905-45DD-BEC4-B7315B57CBC2}" srcOrd="0" destOrd="0" presId="urn:microsoft.com/office/officeart/2005/8/layout/cycle5"/>
    <dgm:cxn modelId="{5624BB91-5A86-4043-9438-A4AE88B03C0F}" type="presOf" srcId="{BD3E2C12-7488-4415-B9D5-516F290EDEB1}" destId="{933CD09B-356D-4ED0-B0C8-6973A49C773B}" srcOrd="0" destOrd="0" presId="urn:microsoft.com/office/officeart/2005/8/layout/cycle5"/>
    <dgm:cxn modelId="{96703194-CA71-4CA6-BDC2-598E5F0826B9}" type="presOf" srcId="{89D7BDCC-9765-4C7B-A753-98825D04B329}" destId="{24B0D090-FD72-4A39-AB4E-CE021A44569D}" srcOrd="0" destOrd="0" presId="urn:microsoft.com/office/officeart/2005/8/layout/cycle5"/>
    <dgm:cxn modelId="{800126AE-8647-4CFB-8063-409FBFF3B59D}" type="presOf" srcId="{4848998D-12AE-474D-B260-32AF76E5F8BB}" destId="{12E8050B-41BF-49EF-9C8F-BD77D638D823}" srcOrd="0" destOrd="0" presId="urn:microsoft.com/office/officeart/2005/8/layout/cycle5"/>
    <dgm:cxn modelId="{31EA37C7-2709-4B09-87CE-71F00BA0C632}" type="presOf" srcId="{61244227-7A8C-44D3-8EF0-622EA235817C}" destId="{A4D79741-CC75-437D-9932-5CCF22C12EF7}" srcOrd="0" destOrd="0" presId="urn:microsoft.com/office/officeart/2005/8/layout/cycle5"/>
    <dgm:cxn modelId="{4BB251CD-624D-4C94-BAD3-55D723F5E4EE}" type="presOf" srcId="{A7469D4B-A6D9-471C-893B-38794C202155}" destId="{A6493AA8-BFAB-443B-B5ED-F96CD40D4BE0}" srcOrd="0" destOrd="0" presId="urn:microsoft.com/office/officeart/2005/8/layout/cycle5"/>
    <dgm:cxn modelId="{D5E0E0DB-44D8-4ED1-A924-1FFC490A104E}" type="presOf" srcId="{0C459308-87FC-40D5-B105-2800DEB3620F}" destId="{13E4F9A8-5DC6-48CB-AF41-631CF7188480}" srcOrd="0" destOrd="0" presId="urn:microsoft.com/office/officeart/2005/8/layout/cycle5"/>
    <dgm:cxn modelId="{71AD70F3-4E23-4F7C-8820-2FFEB84FAAA4}" srcId="{BB84F6DD-280F-4FD1-88CF-D88AF7E9116D}" destId="{CFC88EFF-67DE-4CAC-8938-5E13B502F74B}" srcOrd="3" destOrd="0" parTransId="{39B9962A-1D18-4C29-8B4A-19A38928C10A}" sibTransId="{61244227-7A8C-44D3-8EF0-622EA235817C}"/>
    <dgm:cxn modelId="{2D1937F8-8BC8-4FF2-9074-704FB7E7BEA6}" type="presOf" srcId="{F3D8EDC6-5694-4389-9EFF-29BB3C0658CC}" destId="{F22046E8-EA98-4EF1-9796-00C325C79100}" srcOrd="0" destOrd="0" presId="urn:microsoft.com/office/officeart/2005/8/layout/cycle5"/>
    <dgm:cxn modelId="{37836F44-245F-40ED-89B3-4A61D38B3B32}" type="presParOf" srcId="{BC9063A3-A905-45DD-BEC4-B7315B57CBC2}" destId="{CA8DD8FC-7EAA-40C7-A1FA-F043B7BD4B0F}" srcOrd="0" destOrd="0" presId="urn:microsoft.com/office/officeart/2005/8/layout/cycle5"/>
    <dgm:cxn modelId="{DF520D9C-C1FA-4844-B3A6-D65F6D887B89}" type="presParOf" srcId="{BC9063A3-A905-45DD-BEC4-B7315B57CBC2}" destId="{F8A8EFF8-DBA6-4546-93CA-5E580C4A9269}" srcOrd="1" destOrd="0" presId="urn:microsoft.com/office/officeart/2005/8/layout/cycle5"/>
    <dgm:cxn modelId="{E96283AB-C06F-4A99-98A5-F9405528C018}" type="presParOf" srcId="{BC9063A3-A905-45DD-BEC4-B7315B57CBC2}" destId="{12E8050B-41BF-49EF-9C8F-BD77D638D823}" srcOrd="2" destOrd="0" presId="urn:microsoft.com/office/officeart/2005/8/layout/cycle5"/>
    <dgm:cxn modelId="{022C74D4-C66A-40E9-A402-69E9EFB4EA5C}" type="presParOf" srcId="{BC9063A3-A905-45DD-BEC4-B7315B57CBC2}" destId="{DBECC5B7-707E-4BE4-B18A-747F0D5521AE}" srcOrd="3" destOrd="0" presId="urn:microsoft.com/office/officeart/2005/8/layout/cycle5"/>
    <dgm:cxn modelId="{691299EF-2CCD-4ECC-A0B4-CC8A3BE82772}" type="presParOf" srcId="{BC9063A3-A905-45DD-BEC4-B7315B57CBC2}" destId="{E7F80F5C-78A1-45DC-81D9-E26ADE198E4F}" srcOrd="4" destOrd="0" presId="urn:microsoft.com/office/officeart/2005/8/layout/cycle5"/>
    <dgm:cxn modelId="{4CFD2E8F-49D5-4C0B-A9DD-1CFFCC50E043}" type="presParOf" srcId="{BC9063A3-A905-45DD-BEC4-B7315B57CBC2}" destId="{EBE797D5-EEC7-4C33-9AD9-FA8214F11182}" srcOrd="5" destOrd="0" presId="urn:microsoft.com/office/officeart/2005/8/layout/cycle5"/>
    <dgm:cxn modelId="{DF91658A-02A0-4CEA-A8F3-C85A5AFA6D59}" type="presParOf" srcId="{BC9063A3-A905-45DD-BEC4-B7315B57CBC2}" destId="{F22046E8-EA98-4EF1-9796-00C325C79100}" srcOrd="6" destOrd="0" presId="urn:microsoft.com/office/officeart/2005/8/layout/cycle5"/>
    <dgm:cxn modelId="{BD3BDFEF-75D6-4449-B0CE-D72A22D67614}" type="presParOf" srcId="{BC9063A3-A905-45DD-BEC4-B7315B57CBC2}" destId="{A7473E15-2FE4-4A1D-BE4A-6A96EB9710AD}" srcOrd="7" destOrd="0" presId="urn:microsoft.com/office/officeart/2005/8/layout/cycle5"/>
    <dgm:cxn modelId="{9CC90910-B460-479C-AFD4-AB7CCEBB8F55}" type="presParOf" srcId="{BC9063A3-A905-45DD-BEC4-B7315B57CBC2}" destId="{A6493AA8-BFAB-443B-B5ED-F96CD40D4BE0}" srcOrd="8" destOrd="0" presId="urn:microsoft.com/office/officeart/2005/8/layout/cycle5"/>
    <dgm:cxn modelId="{A2F8E348-3207-4014-AD54-8B84A9987505}" type="presParOf" srcId="{BC9063A3-A905-45DD-BEC4-B7315B57CBC2}" destId="{B2FEB479-8CC7-4151-8EE4-09ECD36CB63D}" srcOrd="9" destOrd="0" presId="urn:microsoft.com/office/officeart/2005/8/layout/cycle5"/>
    <dgm:cxn modelId="{B5B54ADB-2351-43F3-B90F-2B7EF57B9DC7}" type="presParOf" srcId="{BC9063A3-A905-45DD-BEC4-B7315B57CBC2}" destId="{5C76A605-B686-4E1B-B42C-09D5BC1F4AEF}" srcOrd="10" destOrd="0" presId="urn:microsoft.com/office/officeart/2005/8/layout/cycle5"/>
    <dgm:cxn modelId="{A013608A-BBC4-4B39-BC4B-CCEF976A2285}" type="presParOf" srcId="{BC9063A3-A905-45DD-BEC4-B7315B57CBC2}" destId="{A4D79741-CC75-437D-9932-5CCF22C12EF7}" srcOrd="11" destOrd="0" presId="urn:microsoft.com/office/officeart/2005/8/layout/cycle5"/>
    <dgm:cxn modelId="{8DC24582-FCA1-4348-9266-C0F479573972}" type="presParOf" srcId="{BC9063A3-A905-45DD-BEC4-B7315B57CBC2}" destId="{13E4F9A8-5DC6-48CB-AF41-631CF7188480}" srcOrd="12" destOrd="0" presId="urn:microsoft.com/office/officeart/2005/8/layout/cycle5"/>
    <dgm:cxn modelId="{595D8661-1650-435E-909C-B83395774666}" type="presParOf" srcId="{BC9063A3-A905-45DD-BEC4-B7315B57CBC2}" destId="{5118BF6A-384D-4EFF-B6BD-EB8D47B76F53}" srcOrd="13" destOrd="0" presId="urn:microsoft.com/office/officeart/2005/8/layout/cycle5"/>
    <dgm:cxn modelId="{A99C045A-00DE-44B0-BCDE-6CD928C6484E}" type="presParOf" srcId="{BC9063A3-A905-45DD-BEC4-B7315B57CBC2}" destId="{9D64108D-9E4D-4DAF-852B-1B354CA58C34}" srcOrd="14" destOrd="0" presId="urn:microsoft.com/office/officeart/2005/8/layout/cycle5"/>
    <dgm:cxn modelId="{93B87FD2-D03C-4687-AD3E-14A7BE6C2FB7}" type="presParOf" srcId="{BC9063A3-A905-45DD-BEC4-B7315B57CBC2}" destId="{933CD09B-356D-4ED0-B0C8-6973A49C773B}" srcOrd="15" destOrd="0" presId="urn:microsoft.com/office/officeart/2005/8/layout/cycle5"/>
    <dgm:cxn modelId="{D8680453-0C44-4F2D-8827-3215A3DF66EC}" type="presParOf" srcId="{BC9063A3-A905-45DD-BEC4-B7315B57CBC2}" destId="{F77827CA-5EDE-4B2D-B78A-6A6D29E0C34C}" srcOrd="16" destOrd="0" presId="urn:microsoft.com/office/officeart/2005/8/layout/cycle5"/>
    <dgm:cxn modelId="{BCDE1656-CCC8-476A-BFF0-880D5E17C0E2}" type="presParOf" srcId="{BC9063A3-A905-45DD-BEC4-B7315B57CBC2}" destId="{24B0D090-FD72-4A39-AB4E-CE021A44569D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DD8FC-7EAA-40C7-A1FA-F043B7BD4B0F}">
      <dsp:nvSpPr>
        <dsp:cNvPr id="0" name=""/>
        <dsp:cNvSpPr/>
      </dsp:nvSpPr>
      <dsp:spPr>
        <a:xfrm>
          <a:off x="2820787" y="1290"/>
          <a:ext cx="1285250" cy="8354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Thought</a:t>
          </a:r>
          <a:endParaRPr lang="en-SG" sz="1900" b="1" kern="1200" dirty="0"/>
        </a:p>
      </dsp:txBody>
      <dsp:txXfrm>
        <a:off x="2861569" y="42072"/>
        <a:ext cx="1203686" cy="753849"/>
      </dsp:txXfrm>
    </dsp:sp>
    <dsp:sp modelId="{12E8050B-41BF-49EF-9C8F-BD77D638D823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2773483" y="171838"/>
              </a:moveTo>
              <a:arcTo wR="1969011" hR="1969011" stAng="17646888" swAng="9245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CC5B7-707E-4BE4-B18A-747F0D5521AE}">
      <dsp:nvSpPr>
        <dsp:cNvPr id="0" name=""/>
        <dsp:cNvSpPr/>
      </dsp:nvSpPr>
      <dsp:spPr>
        <a:xfrm>
          <a:off x="4526001" y="985796"/>
          <a:ext cx="1285250" cy="835413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Focused Thought</a:t>
          </a:r>
          <a:endParaRPr lang="en-SG" sz="1900" b="1" kern="1200" dirty="0"/>
        </a:p>
      </dsp:txBody>
      <dsp:txXfrm>
        <a:off x="4566783" y="1026578"/>
        <a:ext cx="1203686" cy="753849"/>
      </dsp:txXfrm>
    </dsp:sp>
    <dsp:sp modelId="{EBE797D5-EEC7-4C33-9AD9-FA8214F11182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907313" y="1622609"/>
              </a:moveTo>
              <a:arcTo wR="1969011" hR="1969011" stAng="20992043" swAng="121591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046E8-EA98-4EF1-9796-00C325C79100}">
      <dsp:nvSpPr>
        <dsp:cNvPr id="0" name=""/>
        <dsp:cNvSpPr/>
      </dsp:nvSpPr>
      <dsp:spPr>
        <a:xfrm>
          <a:off x="4526001" y="2954808"/>
          <a:ext cx="1285250" cy="835413"/>
        </a:xfrm>
        <a:prstGeom prst="roundRect">
          <a:avLst/>
        </a:prstGeom>
        <a:solidFill>
          <a:srgbClr val="FF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Decision</a:t>
          </a:r>
          <a:endParaRPr lang="en-SG" sz="1900" b="1" kern="1200" dirty="0"/>
        </a:p>
      </dsp:txBody>
      <dsp:txXfrm>
        <a:off x="4566783" y="2995590"/>
        <a:ext cx="1203686" cy="753849"/>
      </dsp:txXfrm>
    </dsp:sp>
    <dsp:sp modelId="{A6493AA8-BFAB-443B-B5ED-F96CD40D4BE0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222106" y="3487815"/>
              </a:moveTo>
              <a:arcTo wR="1969011" hR="1969011" stAng="3028533" swAng="92458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FEB479-8CC7-4151-8EE4-09ECD36CB63D}">
      <dsp:nvSpPr>
        <dsp:cNvPr id="0" name=""/>
        <dsp:cNvSpPr/>
      </dsp:nvSpPr>
      <dsp:spPr>
        <a:xfrm>
          <a:off x="2820787" y="3939314"/>
          <a:ext cx="1285250" cy="835413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Action</a:t>
          </a:r>
          <a:endParaRPr lang="en-SG" sz="1900" b="1" kern="1200" dirty="0"/>
        </a:p>
      </dsp:txBody>
      <dsp:txXfrm>
        <a:off x="2861569" y="3980096"/>
        <a:ext cx="1203686" cy="753849"/>
      </dsp:txXfrm>
    </dsp:sp>
    <dsp:sp modelId="{A4D79741-CC75-437D-9932-5CCF22C12EF7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1164540" y="3766185"/>
              </a:moveTo>
              <a:arcTo wR="1969011" hR="1969011" stAng="6846888" swAng="92458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E4F9A8-5DC6-48CB-AF41-631CF7188480}">
      <dsp:nvSpPr>
        <dsp:cNvPr id="0" name=""/>
        <dsp:cNvSpPr/>
      </dsp:nvSpPr>
      <dsp:spPr>
        <a:xfrm>
          <a:off x="1115573" y="2954808"/>
          <a:ext cx="1285250" cy="83541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Continued Action</a:t>
          </a:r>
          <a:endParaRPr lang="en-SG" sz="1900" b="1" kern="1200" dirty="0"/>
        </a:p>
      </dsp:txBody>
      <dsp:txXfrm>
        <a:off x="1156355" y="2995590"/>
        <a:ext cx="1203686" cy="753849"/>
      </dsp:txXfrm>
    </dsp:sp>
    <dsp:sp modelId="{9D64108D-9E4D-4DAF-852B-1B354CA58C34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30710" y="2315414"/>
              </a:moveTo>
              <a:arcTo wR="1969011" hR="1969011" stAng="10192043" swAng="121591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CD09B-356D-4ED0-B0C8-6973A49C773B}">
      <dsp:nvSpPr>
        <dsp:cNvPr id="0" name=""/>
        <dsp:cNvSpPr/>
      </dsp:nvSpPr>
      <dsp:spPr>
        <a:xfrm>
          <a:off x="1115573" y="985796"/>
          <a:ext cx="1285250" cy="835413"/>
        </a:xfrm>
        <a:prstGeom prst="roundRect">
          <a:avLst/>
        </a:prstGeom>
        <a:solidFill>
          <a:srgbClr val="D6A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Habit</a:t>
          </a:r>
          <a:endParaRPr lang="en-SG" sz="1900" b="1" kern="1200" dirty="0"/>
        </a:p>
      </dsp:txBody>
      <dsp:txXfrm>
        <a:off x="1156355" y="1026578"/>
        <a:ext cx="1203686" cy="753849"/>
      </dsp:txXfrm>
    </dsp:sp>
    <dsp:sp modelId="{24B0D090-FD72-4A39-AB4E-CE021A44569D}">
      <dsp:nvSpPr>
        <dsp:cNvPr id="0" name=""/>
        <dsp:cNvSpPr/>
      </dsp:nvSpPr>
      <dsp:spPr>
        <a:xfrm>
          <a:off x="1494401" y="418997"/>
          <a:ext cx="3938023" cy="3938023"/>
        </a:xfrm>
        <a:custGeom>
          <a:avLst/>
          <a:gdLst/>
          <a:ahLst/>
          <a:cxnLst/>
          <a:rect l="0" t="0" r="0" b="0"/>
          <a:pathLst>
            <a:path>
              <a:moveTo>
                <a:pt x="715917" y="450208"/>
              </a:moveTo>
              <a:arcTo wR="1969011" hR="1969011" stAng="13828533" swAng="9245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BE522-E5A8-446B-A60A-A51A425144FB}" type="datetimeFigureOut">
              <a:rPr lang="en-SG" smtClean="0"/>
              <a:t>19/8/2020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CBBCD-E2B4-4538-8DF7-69685AA3B45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605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4652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CBBCD-E2B4-4538-8DF7-69685AA3B459}" type="slidenum">
              <a:rPr lang="en-SG" smtClean="0"/>
              <a:t>67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5202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0CBBCD-E2B4-4538-8DF7-69685AA3B459}" type="slidenum">
              <a:rPr lang="en-SG" smtClean="0"/>
              <a:t>73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325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144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3288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6790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19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37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598C53-7503-41A4-8E23-3D5D44CB0328}" type="slidenum">
              <a:rPr lang="en-SG" smtClean="0"/>
              <a:pPr/>
              <a:t>20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6530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9999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5C7209-9403-47F2-ADC1-29AECD502F66}" type="slidenum">
              <a:rPr lang="en-SG" smtClean="0"/>
              <a:pPr/>
              <a:t>37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35403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CBBCD-E2B4-4538-8DF7-69685AA3B459}" type="slidenum">
              <a:rPr lang="en-SG" smtClean="0"/>
              <a:t>66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357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5016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8740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3813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0907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8963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83654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87925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455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006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58938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06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79EEB7-2BAD-4B41-8EB9-91242C1EB559}" type="datetimeFigureOut">
              <a:rPr lang="en-US" smtClean="0"/>
              <a:pPr/>
              <a:t>8/19/2020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3D0D0-8FB1-4521-8983-36A1FD9FE92F}" type="slidenum">
              <a:rPr lang="en-SG" smtClean="0"/>
              <a:pPr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80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ithatworkfellowship.org/" TargetMode="External"/><Relationship Id="rId4" Type="http://schemas.openxmlformats.org/officeDocument/2006/relationships/hyperlink" Target="mailto:gohsengfong@hotmail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201028" cy="2008244"/>
          </a:xfrm>
        </p:spPr>
        <p:txBody>
          <a:bodyPr>
            <a:normAutofit fontScale="90000"/>
          </a:bodyPr>
          <a:lstStyle/>
          <a:p>
            <a:r>
              <a:rPr lang="en-US" sz="5300" b="1" u="sng" dirty="0">
                <a:solidFill>
                  <a:schemeClr val="accent6">
                    <a:lumMod val="75000"/>
                  </a:schemeClr>
                </a:solidFill>
              </a:rPr>
              <a:t>MY ATTITUDE </a:t>
            </a:r>
            <a:br>
              <a:rPr lang="en-US" sz="5300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5300" b="1" u="sng" dirty="0">
                <a:solidFill>
                  <a:schemeClr val="accent6">
                    <a:lumMod val="75000"/>
                  </a:schemeClr>
                </a:solidFill>
              </a:rPr>
              <a:t>ON TOP </a:t>
            </a:r>
            <a:br>
              <a:rPr lang="en-SG" b="1" dirty="0">
                <a:solidFill>
                  <a:srgbClr val="FFFF00"/>
                </a:solidFill>
              </a:rPr>
            </a:br>
            <a:endParaRPr lang="en-SG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4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4361656"/>
          </a:xfrm>
        </p:spPr>
        <p:txBody>
          <a:bodyPr>
            <a:noAutofit/>
          </a:bodyPr>
          <a:lstStyle/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dirty="0">
                <a:solidFill>
                  <a:schemeClr val="bg1"/>
                </a:solidFill>
                <a:latin typeface="+mj-lt"/>
              </a:rPr>
              <a:t>of </a:t>
            </a:r>
            <a:r>
              <a:rPr lang="en-SG" sz="3200" b="1" u="sng" dirty="0">
                <a:solidFill>
                  <a:srgbClr val="00B0F0"/>
                </a:solidFill>
                <a:latin typeface="+mj-lt"/>
              </a:rPr>
              <a:t>infinite worth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dirty="0">
                <a:solidFill>
                  <a:schemeClr val="bg1"/>
                </a:solidFill>
                <a:latin typeface="+mj-lt"/>
              </a:rPr>
              <a:t>and deeply loved – </a:t>
            </a:r>
            <a:r>
              <a:rPr lang="en-SG" sz="3200" b="1" u="sng" dirty="0">
                <a:solidFill>
                  <a:schemeClr val="bg1"/>
                </a:solidFill>
                <a:latin typeface="+mj-lt"/>
              </a:rPr>
              <a:t>sense of value and security</a:t>
            </a:r>
          </a:p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completely forgiven</a:t>
            </a:r>
            <a:r>
              <a:rPr lang="en-SG" sz="32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fully pleasing</a:t>
            </a:r>
            <a:r>
              <a:rPr lang="en-SG" sz="32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totally accepted</a:t>
            </a:r>
            <a:r>
              <a:rPr lang="en-SG" sz="32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dirty="0">
                <a:solidFill>
                  <a:schemeClr val="bg1"/>
                </a:solidFill>
                <a:latin typeface="+mj-lt"/>
              </a:rPr>
              <a:t>– </a:t>
            </a:r>
            <a:r>
              <a:rPr lang="en-SG" sz="3200" b="1" u="sng" dirty="0">
                <a:solidFill>
                  <a:schemeClr val="bg1"/>
                </a:solidFill>
                <a:latin typeface="+mj-lt"/>
              </a:rPr>
              <a:t>sense of satisfaction and stability</a:t>
            </a:r>
          </a:p>
          <a:p>
            <a:pPr marL="542925" indent="-5429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absolutely</a:t>
            </a:r>
            <a:r>
              <a:rPr lang="en-SG" sz="3200" b="1" u="sng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3200" b="1" i="1" u="sng" dirty="0">
                <a:solidFill>
                  <a:srgbClr val="00B0F0"/>
                </a:solidFill>
                <a:latin typeface="+mj-lt"/>
              </a:rPr>
              <a:t>complete in Christ</a:t>
            </a:r>
            <a:r>
              <a:rPr lang="en-SG" sz="3200" b="1" i="1" dirty="0">
                <a:latin typeface="+mj-lt"/>
              </a:rPr>
              <a:t>,</a:t>
            </a:r>
            <a:r>
              <a:rPr lang="en-SG" sz="3200" b="1" dirty="0">
                <a:latin typeface="+mj-lt"/>
              </a:rPr>
              <a:t> </a:t>
            </a:r>
            <a:r>
              <a:rPr lang="en-SG" sz="3200" b="1" dirty="0">
                <a:solidFill>
                  <a:schemeClr val="bg1"/>
                </a:solidFill>
                <a:latin typeface="+mj-lt"/>
              </a:rPr>
              <a:t>a designer original – </a:t>
            </a:r>
            <a:r>
              <a:rPr lang="en-SG" sz="3200" b="1" u="sng" dirty="0">
                <a:solidFill>
                  <a:schemeClr val="bg1"/>
                </a:solidFill>
                <a:latin typeface="+mj-lt"/>
              </a:rPr>
              <a:t>sense of significance and sufficiency</a:t>
            </a:r>
          </a:p>
        </p:txBody>
      </p:sp>
    </p:spTree>
    <p:extLst>
      <p:ext uri="{BB962C8B-B14F-4D97-AF65-F5344CB8AC3E}">
        <p14:creationId xmlns:p14="http://schemas.microsoft.com/office/powerpoint/2010/main" val="255503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LOSE</a:t>
            </a:r>
            <a:endParaRPr lang="en-SG" sz="48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102" y="1916832"/>
            <a:ext cx="7707796" cy="4495800"/>
          </a:xfrm>
        </p:spPr>
        <p:txBody>
          <a:bodyPr>
            <a:normAutofit/>
          </a:bodyPr>
          <a:lstStyle/>
          <a:p>
            <a:r>
              <a:rPr lang="en-SG" sz="3600" b="1" i="1" u="sng" dirty="0">
                <a:solidFill>
                  <a:srgbClr val="CC0000"/>
                </a:solidFill>
              </a:rPr>
              <a:t>Jesus knew what He was to accomplish</a:t>
            </a:r>
            <a:r>
              <a:rPr lang="en-SG" sz="3600" b="1" dirty="0">
                <a:solidFill>
                  <a:srgbClr val="CC0000"/>
                </a:solidFill>
              </a:rPr>
              <a:t> </a:t>
            </a:r>
            <a:r>
              <a:rPr lang="en-SG" sz="3600" b="1" dirty="0">
                <a:solidFill>
                  <a:schemeClr val="bg1"/>
                </a:solidFill>
              </a:rPr>
              <a:t>and did not fear losing His reputation, image or friends, in order to please His Father and return to Him.</a:t>
            </a:r>
          </a:p>
          <a:p>
            <a:endParaRPr lang="en-SG" sz="3600" b="1" dirty="0">
              <a:solidFill>
                <a:schemeClr val="bg1"/>
              </a:solidFill>
            </a:endParaRPr>
          </a:p>
          <a:p>
            <a:r>
              <a:rPr lang="en-SG" sz="3600" b="1" dirty="0">
                <a:solidFill>
                  <a:schemeClr val="bg1"/>
                </a:solidFill>
              </a:rPr>
              <a:t>Beware of the approval addiction</a:t>
            </a:r>
            <a:r>
              <a:rPr lang="en-SG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726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HIDE</a:t>
            </a:r>
            <a:endParaRPr lang="en-SG" sz="48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467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dirty="0">
                <a:solidFill>
                  <a:srgbClr val="CC0000"/>
                </a:solidFill>
              </a:rPr>
              <a:t>Jesus knew that He was empowered</a:t>
            </a:r>
            <a:r>
              <a:rPr lang="en-US" sz="3600" b="1" dirty="0">
                <a:solidFill>
                  <a:srgbClr val="CC0000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to fulfill His mission and did not need to rely upon position, intimidation or manipulation to achieve it.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Beware of the blame/shame game.</a:t>
            </a:r>
            <a:endParaRPr lang="en-SG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39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SELF-GIVING LOVE</a:t>
            </a:r>
            <a:endParaRPr lang="en-SG" sz="4000" b="1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556792"/>
            <a:ext cx="7543800" cy="4763616"/>
          </a:xfrm>
        </p:spPr>
        <p:txBody>
          <a:bodyPr>
            <a:normAutofit/>
          </a:bodyPr>
          <a:lstStyle/>
          <a:p>
            <a:pPr marL="360363" indent="-360363"/>
            <a:r>
              <a:rPr lang="en-SG" sz="3000" b="1" dirty="0">
                <a:solidFill>
                  <a:srgbClr val="7030A0"/>
                </a:solidFill>
                <a:latin typeface="+mj-lt"/>
              </a:rPr>
              <a:t>(John 13:1)  </a:t>
            </a:r>
            <a:r>
              <a:rPr lang="en-SG" sz="3000" b="1" u="sng" dirty="0">
                <a:solidFill>
                  <a:srgbClr val="7030A0"/>
                </a:solidFill>
                <a:latin typeface="+mj-lt"/>
              </a:rPr>
              <a:t>Jesus … having loved His own who were in the world, He loved them unto the end.</a:t>
            </a:r>
            <a:endParaRPr lang="en-US" sz="3000" b="1" dirty="0">
              <a:solidFill>
                <a:schemeClr val="bg1"/>
              </a:solidFill>
              <a:latin typeface="+mj-lt"/>
            </a:endParaRP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Unconditional and free (Rom. 5:8), </a:t>
            </a: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Volitional (Deut. 7:7,8), </a:t>
            </a: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Intense and unending (Jer. 31:3), </a:t>
            </a: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Unselfish and purposeful (Eph. 5:25,227), </a:t>
            </a: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Manifested and practical (John 10),</a:t>
            </a:r>
          </a:p>
          <a:p>
            <a:pPr marL="360363" lvl="0" indent="-360363"/>
            <a:r>
              <a:rPr lang="en-US" sz="3000" b="1" dirty="0">
                <a:solidFill>
                  <a:schemeClr val="bg1"/>
                </a:solidFill>
                <a:latin typeface="+mj-lt"/>
              </a:rPr>
              <a:t>Sacrificial (Romans 5:6-10).</a:t>
            </a:r>
            <a:endParaRPr lang="en-SG" sz="3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51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SELF-GIVING LOVE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772816"/>
            <a:ext cx="7315200" cy="4114800"/>
          </a:xfrm>
        </p:spPr>
        <p:txBody>
          <a:bodyPr>
            <a:noAutofit/>
          </a:bodyPr>
          <a:lstStyle/>
          <a:p>
            <a:pPr marL="360363" indent="-360363"/>
            <a:r>
              <a:rPr lang="en-SG" sz="3200" b="1" u="sng" dirty="0">
                <a:solidFill>
                  <a:srgbClr val="7030A0"/>
                </a:solidFill>
              </a:rPr>
              <a:t>In the next few hours</a:t>
            </a:r>
            <a:r>
              <a:rPr lang="en-SG" sz="3200" b="1" dirty="0">
                <a:solidFill>
                  <a:srgbClr val="7030A0"/>
                </a:solidFill>
              </a:rPr>
              <a:t>:</a:t>
            </a:r>
            <a:endParaRPr lang="en-SG" sz="3200" b="1" dirty="0">
              <a:solidFill>
                <a:schemeClr val="bg1"/>
              </a:solidFill>
            </a:endParaRP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He could serve others,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comfort disciples,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endure betrayal,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place future in God’s Hands,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face opposition with peace and love,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overcome denial by trusted friends </a:t>
            </a:r>
          </a:p>
          <a:p>
            <a:pPr marL="633413" lvl="2" indent="-2730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SG" sz="2700" b="1" dirty="0">
                <a:solidFill>
                  <a:schemeClr val="bg1"/>
                </a:solidFill>
              </a:rPr>
              <a:t>and could die</a:t>
            </a:r>
          </a:p>
        </p:txBody>
      </p:sp>
    </p:spTree>
    <p:extLst>
      <p:ext uri="{BB962C8B-B14F-4D97-AF65-F5344CB8AC3E}">
        <p14:creationId xmlns:p14="http://schemas.microsoft.com/office/powerpoint/2010/main" val="380068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194"/>
            <a:ext cx="8229600" cy="896582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ATTITUDE OF JESUS</a:t>
            </a:r>
            <a:endParaRPr lang="en-SG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69371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solidFill>
                  <a:srgbClr val="0070C0"/>
                </a:solidFill>
              </a:rPr>
              <a:t>JOY SET BEFORE HIM</a:t>
            </a:r>
            <a:endParaRPr lang="en-US" sz="3200" b="1" u="sng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          </a:t>
            </a:r>
          </a:p>
          <a:p>
            <a:pPr marL="442913" indent="-442913"/>
            <a:r>
              <a:rPr lang="en-SG" sz="3200" b="1" dirty="0">
                <a:solidFill>
                  <a:schemeClr val="bg1"/>
                </a:solidFill>
              </a:rPr>
              <a:t>(Hebrews 12:2)  </a:t>
            </a:r>
            <a:r>
              <a:rPr lang="en-SG" sz="3200" b="1" u="sng" dirty="0">
                <a:solidFill>
                  <a:srgbClr val="00B050"/>
                </a:solidFill>
              </a:rPr>
              <a:t>Looking unto Jesus </a:t>
            </a:r>
            <a:r>
              <a:rPr lang="en-SG" sz="3200" b="1" dirty="0">
                <a:solidFill>
                  <a:schemeClr val="bg1"/>
                </a:solidFill>
              </a:rPr>
              <a:t>the Author and Finisher of </a:t>
            </a:r>
            <a:r>
              <a:rPr lang="en-SG" sz="3200" b="1" i="1" dirty="0">
                <a:solidFill>
                  <a:schemeClr val="bg1"/>
                </a:solidFill>
              </a:rPr>
              <a:t>our</a:t>
            </a:r>
            <a:r>
              <a:rPr lang="en-SG" sz="3200" b="1" dirty="0">
                <a:solidFill>
                  <a:schemeClr val="bg1"/>
                </a:solidFill>
              </a:rPr>
              <a:t> faith; who for the </a:t>
            </a:r>
            <a:r>
              <a:rPr lang="en-SG" sz="3200" b="1" u="sng" dirty="0">
                <a:solidFill>
                  <a:srgbClr val="00B050"/>
                </a:solidFill>
              </a:rPr>
              <a:t>joy that was set before Him </a:t>
            </a:r>
            <a:r>
              <a:rPr lang="en-SG" sz="3200" b="1" dirty="0">
                <a:solidFill>
                  <a:schemeClr val="bg1"/>
                </a:solidFill>
              </a:rPr>
              <a:t>endured the cross, despising the shame, and is </a:t>
            </a:r>
            <a:r>
              <a:rPr lang="en-SG" sz="3200" b="1" u="sng" dirty="0">
                <a:solidFill>
                  <a:srgbClr val="00B050"/>
                </a:solidFill>
              </a:rPr>
              <a:t>set down at the Right Hand of the Throne of God</a:t>
            </a:r>
            <a:r>
              <a:rPr lang="en-SG" sz="3200" b="1" dirty="0"/>
              <a:t>.</a:t>
            </a: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14180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748464" cy="6120680"/>
          </a:xfrm>
        </p:spPr>
        <p:txBody>
          <a:bodyPr>
            <a:normAutofit/>
          </a:bodyPr>
          <a:lstStyle/>
          <a:p>
            <a:pPr algn="ctr"/>
            <a:r>
              <a:rPr lang="en-US" sz="5400" u="sng" dirty="0">
                <a:solidFill>
                  <a:srgbClr val="CC0000"/>
                </a:solidFill>
                <a:effectLst/>
              </a:rPr>
              <a:t>MIND OF CHRIST IN DEMONSTRATION</a:t>
            </a:r>
            <a:br>
              <a:rPr lang="en-US" sz="4800" u="sng" dirty="0">
                <a:solidFill>
                  <a:srgbClr val="CC0000"/>
                </a:solidFill>
                <a:effectLst/>
              </a:rPr>
            </a:br>
            <a:br>
              <a:rPr lang="en-SG" sz="4000" u="sng" dirty="0">
                <a:solidFill>
                  <a:srgbClr val="CC0000"/>
                </a:solidFill>
                <a:effectLst/>
              </a:rPr>
            </a:br>
            <a:r>
              <a:rPr lang="en-SG" sz="3600" b="1" i="1" dirty="0">
                <a:solidFill>
                  <a:srgbClr val="0070C0"/>
                </a:solidFill>
                <a:effectLst/>
              </a:rPr>
              <a:t>Let this mind be in you, </a:t>
            </a:r>
            <a:br>
              <a:rPr lang="en-SG" sz="3600" b="1" i="1" dirty="0">
                <a:solidFill>
                  <a:srgbClr val="0070C0"/>
                </a:solidFill>
                <a:effectLst/>
              </a:rPr>
            </a:br>
            <a:r>
              <a:rPr lang="en-SG" sz="3600" b="1" i="1" dirty="0">
                <a:solidFill>
                  <a:srgbClr val="0070C0"/>
                </a:solidFill>
                <a:effectLst/>
              </a:rPr>
              <a:t>which was also in Christ Jesus. </a:t>
            </a:r>
            <a:r>
              <a:rPr lang="en-SG" sz="3600" b="1" i="1" dirty="0" err="1">
                <a:solidFill>
                  <a:schemeClr val="bg1"/>
                </a:solidFill>
                <a:effectLst/>
              </a:rPr>
              <a:t>Php</a:t>
            </a:r>
            <a:r>
              <a:rPr lang="en-SG" sz="3600" b="1" i="1" dirty="0">
                <a:solidFill>
                  <a:schemeClr val="bg1"/>
                </a:solidFill>
                <a:effectLst/>
              </a:rPr>
              <a:t> 2:5</a:t>
            </a:r>
            <a:br>
              <a:rPr lang="en-SG" sz="3600" b="1" dirty="0">
                <a:solidFill>
                  <a:schemeClr val="bg1"/>
                </a:solidFill>
                <a:effectLst/>
              </a:rPr>
            </a:br>
            <a:br>
              <a:rPr lang="en-SG" sz="3600" dirty="0">
                <a:solidFill>
                  <a:schemeClr val="bg1"/>
                </a:solidFill>
                <a:effectLst/>
              </a:rPr>
            </a:br>
            <a:r>
              <a:rPr lang="en-SG" sz="3600" b="1" i="1" dirty="0">
                <a:solidFill>
                  <a:srgbClr val="FF0000"/>
                </a:solidFill>
                <a:effectLst/>
              </a:rPr>
              <a:t>“</a:t>
            </a:r>
            <a:r>
              <a:rPr lang="en-SG" sz="3600" b="1" i="1" u="sng" dirty="0">
                <a:solidFill>
                  <a:srgbClr val="FF0000"/>
                </a:solidFill>
                <a:effectLst/>
              </a:rPr>
              <a:t>Himself, He emptied … Himself, He humbled</a:t>
            </a:r>
            <a:r>
              <a:rPr lang="en-SG" sz="3600" b="1" i="1" dirty="0">
                <a:solidFill>
                  <a:srgbClr val="FF0000"/>
                </a:solidFill>
                <a:effectLst/>
              </a:rPr>
              <a:t>.”</a:t>
            </a:r>
            <a:br>
              <a:rPr lang="en-SG" b="1" i="1" u="sng" dirty="0">
                <a:solidFill>
                  <a:srgbClr val="FF0000"/>
                </a:solidFill>
                <a:effectLst/>
              </a:rPr>
            </a:br>
            <a:endParaRPr lang="en-SG" b="1" i="1" u="sng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224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212423"/>
            <a:ext cx="874846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28650" indent="-628650" algn="ctr">
              <a:buAutoNum type="romanUcPeriod"/>
            </a:pPr>
            <a:r>
              <a:rPr lang="en-US" sz="4800" b="1" u="sng" dirty="0">
                <a:solidFill>
                  <a:srgbClr val="CC0000"/>
                </a:solidFill>
              </a:rPr>
              <a:t>RENUNCIATION</a:t>
            </a:r>
          </a:p>
          <a:p>
            <a:pPr algn="ctr"/>
            <a:endParaRPr lang="en-US" sz="48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 algn="ctr"/>
            <a:r>
              <a:rPr lang="en-SG" sz="4800" b="1" dirty="0">
                <a:solidFill>
                  <a:schemeClr val="bg1"/>
                </a:solidFill>
              </a:rPr>
              <a:t>Renunciation of all dominion,</a:t>
            </a:r>
          </a:p>
          <a:p>
            <a:pPr marL="857250" indent="-857250" algn="ctr"/>
            <a:r>
              <a:rPr lang="en-SG" sz="4800" b="1" dirty="0">
                <a:solidFill>
                  <a:schemeClr val="bg1"/>
                </a:solidFill>
              </a:rPr>
              <a:t> desire &amp; devotion</a:t>
            </a:r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689394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836712"/>
            <a:ext cx="88924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indent="-53498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A.	</a:t>
            </a:r>
            <a:r>
              <a:rPr lang="en-US" sz="2600" b="1" u="sng" dirty="0">
                <a:solidFill>
                  <a:srgbClr val="CC0000"/>
                </a:solidFill>
              </a:rPr>
              <a:t>One Great Passion </a:t>
            </a:r>
            <a:r>
              <a:rPr lang="en-US" sz="2600" b="1" u="sng" dirty="0">
                <a:solidFill>
                  <a:schemeClr val="accent6">
                    <a:lumMod val="50000"/>
                  </a:schemeClr>
                </a:solidFill>
              </a:rPr>
              <a:t>of the Lord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en-SG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534988" indent="-534988"/>
            <a:r>
              <a:rPr lang="en-SG" sz="26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HE fulfilled prophecy.</a:t>
            </a:r>
          </a:p>
          <a:p>
            <a:pPr marL="534988" indent="-534988"/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	"</a:t>
            </a:r>
            <a:r>
              <a:rPr lang="en-US" sz="2600" b="1" i="1" u="sng" dirty="0">
                <a:solidFill>
                  <a:srgbClr val="CC0000"/>
                </a:solidFill>
              </a:rPr>
              <a:t>I delight to do Thy will</a:t>
            </a: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". (Ps. 40:8)</a:t>
            </a:r>
          </a:p>
          <a:p>
            <a:pPr>
              <a:tabLst>
                <a:tab pos="2062163" algn="l"/>
              </a:tabLst>
            </a:pPr>
            <a:endParaRPr lang="en-SG" sz="2600" dirty="0"/>
          </a:p>
          <a:p>
            <a:pPr marL="715963" indent="-180975"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0070C0"/>
                </a:solidFill>
              </a:rPr>
              <a:t>Age 12</a:t>
            </a:r>
            <a:r>
              <a:rPr lang="en-US" sz="2600" b="1" dirty="0">
                <a:solidFill>
                  <a:srgbClr val="0070C0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- 	"I must be about My Father's business.” 	(Lk.2:49).</a:t>
            </a:r>
            <a:endParaRPr lang="en-SG" sz="2600" dirty="0">
              <a:solidFill>
                <a:schemeClr val="bg1"/>
              </a:solidFill>
            </a:endParaRPr>
          </a:p>
          <a:p>
            <a:pPr marL="715963" indent="-180975">
              <a:spcBef>
                <a:spcPts val="1200"/>
              </a:spcBef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00B050"/>
                </a:solidFill>
              </a:rPr>
              <a:t>Age 30</a:t>
            </a:r>
            <a:r>
              <a:rPr lang="en-US" sz="2600" b="1" dirty="0">
                <a:solidFill>
                  <a:srgbClr val="00B050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- 	"My meat is to do the will of Him that 	   	sent ME and to finish His work </a:t>
            </a:r>
            <a:br>
              <a:rPr lang="en-US" sz="2600" b="1" dirty="0">
                <a:solidFill>
                  <a:schemeClr val="bg1"/>
                </a:solidFill>
              </a:rPr>
            </a:br>
            <a:r>
              <a:rPr lang="en-US" sz="2600" b="1" dirty="0">
                <a:solidFill>
                  <a:schemeClr val="bg1"/>
                </a:solidFill>
              </a:rPr>
              <a:t>	(John 4:34).</a:t>
            </a:r>
            <a:endParaRPr lang="en-SG" sz="2600" dirty="0">
              <a:solidFill>
                <a:schemeClr val="bg1"/>
              </a:solidFill>
            </a:endParaRPr>
          </a:p>
          <a:p>
            <a:pPr marL="715963" indent="-180975">
              <a:spcBef>
                <a:spcPts val="1200"/>
              </a:spcBef>
              <a:buFont typeface="Arial" pitchFamily="34" charset="0"/>
              <a:buChar char="•"/>
              <a:tabLst>
                <a:tab pos="2062163" algn="l"/>
              </a:tabLst>
            </a:pPr>
            <a:r>
              <a:rPr lang="en-US" sz="2600" b="1" u="sng" dirty="0">
                <a:solidFill>
                  <a:srgbClr val="CC0000"/>
                </a:solidFill>
              </a:rPr>
              <a:t>Age 32</a:t>
            </a:r>
            <a:r>
              <a:rPr lang="en-US" sz="2600" b="1" dirty="0">
                <a:solidFill>
                  <a:srgbClr val="CC0000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- 	"I came down from Heaven, not to do 		mine own will, but the will of Him that 		sent Me."  “</a:t>
            </a:r>
            <a:r>
              <a:rPr lang="en-US" sz="2600" b="1" u="sng" dirty="0">
                <a:solidFill>
                  <a:srgbClr val="CC0000"/>
                </a:solidFill>
              </a:rPr>
              <a:t>THY WILL BE DONE</a:t>
            </a:r>
            <a:r>
              <a:rPr lang="en-US" sz="2600" b="1" dirty="0">
                <a:solidFill>
                  <a:schemeClr val="bg1"/>
                </a:solidFill>
              </a:rPr>
              <a:t>.” </a:t>
            </a:r>
            <a:br>
              <a:rPr lang="en-US" sz="2600" b="1" dirty="0"/>
            </a:br>
            <a:r>
              <a:rPr lang="en-US" sz="2600" b="1" dirty="0"/>
              <a:t>	</a:t>
            </a:r>
            <a:r>
              <a:rPr lang="en-US" sz="2600" b="1" dirty="0">
                <a:solidFill>
                  <a:schemeClr val="bg1"/>
                </a:solidFill>
              </a:rPr>
              <a:t>(Jn 6:38).</a:t>
            </a:r>
            <a:endParaRPr kumimoji="0" lang="en-US" altLang="zh-TW" sz="2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397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674400"/>
            <a:ext cx="86764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715963" algn="l"/>
              </a:tabLst>
            </a:pP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B.	</a:t>
            </a:r>
            <a:r>
              <a:rPr lang="en-US" sz="3200" b="1" u="sng" dirty="0">
                <a:solidFill>
                  <a:srgbClr val="CC0000"/>
                </a:solidFill>
              </a:rPr>
              <a:t>Christ's yielded rights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715963" defTabSz="715963"/>
            <a:r>
              <a:rPr lang="en-US" sz="2800" b="1" i="1" dirty="0">
                <a:solidFill>
                  <a:srgbClr val="00B0F0"/>
                </a:solidFill>
              </a:rPr>
              <a:t>"</a:t>
            </a:r>
            <a:r>
              <a:rPr lang="en-US" sz="2800" b="1" i="1" u="sng" dirty="0">
                <a:solidFill>
                  <a:srgbClr val="00B0F0"/>
                </a:solidFill>
              </a:rPr>
              <a:t>Made Himself of no reputation</a:t>
            </a:r>
            <a:r>
              <a:rPr lang="en-US" sz="2800" b="1" i="1" dirty="0">
                <a:solidFill>
                  <a:srgbClr val="00B0F0"/>
                </a:solidFill>
              </a:rPr>
              <a:t>"</a:t>
            </a:r>
          </a:p>
          <a:p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a.	To His Glory and riches of Heaven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	(2 Cor. 8:9) </a:t>
            </a:r>
            <a:endParaRPr lang="en-SG" sz="2800" b="1" dirty="0">
              <a:solidFill>
                <a:schemeClr val="bg1"/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b.	To a good reputation and worship (Jn 1:46)</a:t>
            </a:r>
            <a:endParaRPr lang="en-SG" sz="2800" b="1" dirty="0">
              <a:solidFill>
                <a:schemeClr val="bg1"/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c.	To be served (Mk 10:45; Jn 13:3-5)</a:t>
            </a:r>
            <a:endParaRPr lang="en-SG" sz="2800" b="1" dirty="0">
              <a:solidFill>
                <a:schemeClr val="bg1"/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d.	To physical comfort and security (Lk 9:58)</a:t>
            </a:r>
            <a:endParaRPr lang="en-SG" sz="2800" b="1" dirty="0">
              <a:solidFill>
                <a:schemeClr val="bg1"/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e.	To make decisions (Jn 5:17-20)</a:t>
            </a:r>
            <a:endParaRPr lang="en-SG" sz="2800" b="1" dirty="0">
              <a:solidFill>
                <a:schemeClr val="bg1"/>
              </a:solidFill>
            </a:endParaRPr>
          </a:p>
          <a:p>
            <a:pPr marL="715963" defTabSz="801688">
              <a:spcBef>
                <a:spcPts val="1200"/>
              </a:spcBef>
              <a:tabLst>
                <a:tab pos="1165225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f.	To His own life, obedient unto death</a:t>
            </a:r>
            <a:endParaRPr kumimoji="0" lang="en-US" altLang="zh-TW" sz="2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82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2160240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ffectLst/>
              </a:rPr>
              <a:t>ATTITUDE FORMATION</a:t>
            </a:r>
            <a:endParaRPr lang="en-SG" b="1" u="sng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/>
          </a:bodyPr>
          <a:lstStyle/>
          <a:p>
            <a:pPr algn="ctr"/>
            <a:r>
              <a:rPr lang="en-SG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sz="3600" b="1" dirty="0">
                <a:solidFill>
                  <a:schemeClr val="bg1"/>
                </a:solidFill>
              </a:rPr>
              <a:t>For as he thinks in his heart, so </a:t>
            </a:r>
            <a:r>
              <a:rPr lang="en-SG" sz="3600" b="1" i="1" dirty="0">
                <a:solidFill>
                  <a:schemeClr val="bg1"/>
                </a:solidFill>
              </a:rPr>
              <a:t>is he.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(Prov. 23:7)</a:t>
            </a:r>
            <a:endParaRPr lang="en-SG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88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528" y="889843"/>
            <a:ext cx="820891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C.  CHALLENGE – HAVE A FUNERAL.</a:t>
            </a:r>
          </a:p>
          <a:p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>
                <a:solidFill>
                  <a:schemeClr val="bg1"/>
                </a:solidFill>
              </a:rPr>
              <a:t>DIE DAILY (1 Cor. 15:31).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>
                <a:solidFill>
                  <a:schemeClr val="bg1"/>
                </a:solidFill>
              </a:rPr>
              <a:t>YIELD MEMBERS OF BODY (Rom. 6:13).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>
                <a:solidFill>
                  <a:schemeClr val="bg1"/>
                </a:solidFill>
              </a:rPr>
              <a:t>ALLOW CHRIST TO LIVE IN ME (Gal. 2:20).</a:t>
            </a:r>
          </a:p>
          <a:p>
            <a:pPr marL="1165225" indent="-449263">
              <a:spcBef>
                <a:spcPts val="1200"/>
              </a:spcBef>
              <a:buAutoNum type="alphaLcPeriod"/>
            </a:pPr>
            <a:r>
              <a:rPr lang="en-US" sz="2400" b="1" dirty="0">
                <a:solidFill>
                  <a:schemeClr val="bg1"/>
                </a:solidFill>
              </a:rPr>
              <a:t>BE CONTROLLED BY THE SPIRIT (Eph. 5:18).</a:t>
            </a:r>
          </a:p>
          <a:p>
            <a:pPr marL="514350" indent="-514350">
              <a:buAutoNum type="alphaLcPeriod"/>
            </a:pPr>
            <a:endParaRPr lang="en-US" sz="2400" b="1" dirty="0"/>
          </a:p>
          <a:p>
            <a:pPr marL="715963"/>
            <a:r>
              <a:rPr lang="en-SG" sz="2400" b="1" i="1" dirty="0">
                <a:solidFill>
                  <a:schemeClr val="bg1"/>
                </a:solidFill>
              </a:rPr>
              <a:t>Galatians 2:20   “I am crucified with Christ: nevertheless I live; </a:t>
            </a:r>
            <a:r>
              <a:rPr lang="en-SG" sz="2400" b="1" i="1" u="sng" dirty="0">
                <a:solidFill>
                  <a:srgbClr val="CC0000"/>
                </a:solidFill>
              </a:rPr>
              <a:t>yet not I, but Christ </a:t>
            </a:r>
            <a:r>
              <a:rPr lang="en-SG" sz="2400" b="1" i="1" u="sng" dirty="0" err="1">
                <a:solidFill>
                  <a:srgbClr val="CC0000"/>
                </a:solidFill>
              </a:rPr>
              <a:t>liveth</a:t>
            </a:r>
            <a:r>
              <a:rPr lang="en-SG" sz="2400" b="1" i="1" u="sng" dirty="0">
                <a:solidFill>
                  <a:srgbClr val="CC0000"/>
                </a:solidFill>
              </a:rPr>
              <a:t> in me</a:t>
            </a:r>
            <a:r>
              <a:rPr lang="en-SG" sz="2400" b="1" i="1" dirty="0">
                <a:solidFill>
                  <a:schemeClr val="bg1"/>
                </a:solidFill>
              </a:rPr>
              <a:t>: and the life which I now live in the flesh I live by the faith of the Son of God, who loved me, and gave Himself for me.”</a:t>
            </a:r>
            <a:endParaRPr lang="en-SG" sz="2800" b="1" i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6184" y="6309320"/>
            <a:ext cx="8100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/>
            <a:r>
              <a:rPr lang="en-SG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n-S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10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612532"/>
            <a:ext cx="8748464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57250" indent="-857250" algn="ctr"/>
            <a:r>
              <a:rPr lang="en-US" sz="4800" b="1" dirty="0">
                <a:solidFill>
                  <a:srgbClr val="CC0000"/>
                </a:solidFill>
              </a:rPr>
              <a:t>II. </a:t>
            </a:r>
            <a:r>
              <a:rPr lang="en-US" sz="4800" b="1" u="sng" dirty="0">
                <a:solidFill>
                  <a:srgbClr val="CC0000"/>
                </a:solidFill>
              </a:rPr>
              <a:t>REJECTION</a:t>
            </a:r>
          </a:p>
          <a:p>
            <a:pPr marL="857250" indent="-857250" algn="ctr"/>
            <a:endParaRPr lang="en-SG" sz="4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57250" indent="-857250" algn="ctr"/>
            <a:r>
              <a:rPr lang="en-SG" sz="4000" b="1" dirty="0">
                <a:solidFill>
                  <a:srgbClr val="0070C0"/>
                </a:solidFill>
              </a:rPr>
              <a:t>“</a:t>
            </a:r>
            <a:r>
              <a:rPr lang="en-SG" sz="4000" b="1" u="sng" dirty="0">
                <a:solidFill>
                  <a:srgbClr val="0070C0"/>
                </a:solidFill>
              </a:rPr>
              <a:t>Despised and rejected of men</a:t>
            </a:r>
            <a:r>
              <a:rPr lang="en-SG" sz="4000" b="1" dirty="0">
                <a:solidFill>
                  <a:srgbClr val="0070C0"/>
                </a:solidFill>
              </a:rPr>
              <a:t>”</a:t>
            </a:r>
          </a:p>
          <a:p>
            <a:pPr algn="ctr"/>
            <a:r>
              <a:rPr lang="en-SG" sz="3200" b="1" dirty="0">
                <a:solidFill>
                  <a:schemeClr val="bg1"/>
                </a:solidFill>
              </a:rPr>
              <a:t>(ISAIAH. 53:3)</a:t>
            </a:r>
          </a:p>
        </p:txBody>
      </p:sp>
    </p:spTree>
    <p:extLst>
      <p:ext uri="{BB962C8B-B14F-4D97-AF65-F5344CB8AC3E}">
        <p14:creationId xmlns:p14="http://schemas.microsoft.com/office/powerpoint/2010/main" val="1111012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 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836712"/>
            <a:ext cx="8229600" cy="568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34988" indent="-534988">
              <a:spcAft>
                <a:spcPts val="1200"/>
              </a:spcAft>
              <a:buAutoNum type="alphaUcPeriod"/>
            </a:pPr>
            <a:r>
              <a:rPr lang="en-US" sz="2800" b="1" u="sng" dirty="0">
                <a:solidFill>
                  <a:srgbClr val="CC0000"/>
                </a:solidFill>
              </a:rPr>
              <a:t>Rejected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3498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Of His…</a:t>
            </a:r>
            <a:endParaRPr lang="en-SG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1. 	birth (Jn 1:9-14)</a:t>
            </a:r>
            <a:endParaRPr lang="en-SG" sz="2800" b="1" dirty="0">
              <a:solidFill>
                <a:schemeClr val="bg1"/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2. 	home folks (Mk 6:1-6)</a:t>
            </a:r>
            <a:endParaRPr lang="en-SG" sz="2800" b="1" dirty="0">
              <a:solidFill>
                <a:schemeClr val="bg1"/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3. 	family (Mt. 12:46-50)</a:t>
            </a:r>
            <a:endParaRPr lang="en-SG" sz="2800" b="1" dirty="0">
              <a:solidFill>
                <a:schemeClr val="bg1"/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4. 	ministry (Mk 3:22f)</a:t>
            </a:r>
            <a:endParaRPr lang="en-SG" sz="2800" b="1" dirty="0">
              <a:solidFill>
                <a:schemeClr val="bg1"/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5. 	disciples (Lk 22:31-38)</a:t>
            </a:r>
            <a:endParaRPr lang="en-SG" sz="2800" b="1" dirty="0">
              <a:solidFill>
                <a:schemeClr val="bg1"/>
              </a:solidFill>
            </a:endParaRPr>
          </a:p>
          <a:p>
            <a:pPr marL="1431925" lvl="1" indent="-536575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6. 	friends, enemies and the Father on the Cross. Power of redemption rejection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(1 Pet. 2:23,24).</a:t>
            </a:r>
            <a:endParaRPr lang="en-SG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822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158135"/>
            <a:ext cx="8748464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34988" indent="-534988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C. </a:t>
            </a:r>
            <a:r>
              <a:rPr lang="en-US" sz="3200" b="1" u="sng" dirty="0">
                <a:solidFill>
                  <a:srgbClr val="CC0000"/>
                </a:solidFill>
              </a:rPr>
              <a:t>The Challenge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:  </a:t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3200" b="1" dirty="0">
                <a:solidFill>
                  <a:srgbClr val="0070C0"/>
                </a:solidFill>
              </a:rPr>
              <a:t>Can you drink of the cup that I drink of?”</a:t>
            </a:r>
          </a:p>
          <a:p>
            <a:endParaRPr lang="en-SG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>
                <a:solidFill>
                  <a:schemeClr val="bg1"/>
                </a:solidFill>
              </a:rPr>
              <a:t>Love to the end (</a:t>
            </a:r>
            <a:r>
              <a:rPr lang="en-US" sz="3200" b="1" i="1" dirty="0" err="1">
                <a:solidFill>
                  <a:schemeClr val="bg1"/>
                </a:solidFill>
              </a:rPr>
              <a:t>Jn</a:t>
            </a:r>
            <a:r>
              <a:rPr lang="en-US" sz="3200" b="1" i="1" dirty="0">
                <a:solidFill>
                  <a:schemeClr val="bg1"/>
                </a:solidFill>
              </a:rPr>
              <a:t> 13:1)</a:t>
            </a: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>
                <a:solidFill>
                  <a:schemeClr val="bg1"/>
                </a:solidFill>
              </a:rPr>
              <a:t>“Father, forgive them” (Lk 23:34)</a:t>
            </a:r>
          </a:p>
          <a:p>
            <a:pPr marL="1081088" indent="-546100">
              <a:spcBef>
                <a:spcPts val="1200"/>
              </a:spcBef>
              <a:buAutoNum type="arabicParenR"/>
            </a:pPr>
            <a:r>
              <a:rPr lang="en-US" sz="3200" b="1" i="1" dirty="0">
                <a:solidFill>
                  <a:schemeClr val="bg1"/>
                </a:solidFill>
              </a:rPr>
              <a:t>Do good (Mt 5:44; Acts 10:38)</a:t>
            </a:r>
            <a:endParaRPr lang="en-SG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04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0619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D.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Cross-bearing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- “I die daily”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(1Cor. 15:31).  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“If any man will come after Me, let him deny himself, and take up his cross daily, and follow Me” (Luke 9:23). </a:t>
            </a:r>
          </a:p>
          <a:p>
            <a:pPr>
              <a:buNone/>
            </a:pPr>
            <a:endParaRPr lang="en-US" sz="2800" b="1" i="1" dirty="0"/>
          </a:p>
          <a:p>
            <a:pPr>
              <a:buNone/>
            </a:pPr>
            <a:r>
              <a:rPr lang="en-US" sz="2800" b="1" i="1" dirty="0"/>
              <a:t>	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The Cross-bearing involves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chemeClr val="bg1"/>
                </a:solidFill>
              </a:rPr>
              <a:t>1.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Renunciation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/>
                </a:solidFill>
              </a:rPr>
              <a:t>– say No to self	</a:t>
            </a:r>
            <a:r>
              <a:rPr lang="en-US" b="1" dirty="0"/>
              <a:t>		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chemeClr val="bg1"/>
                </a:solidFill>
              </a:rPr>
              <a:t>2.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Rejection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– reject rejection</a:t>
            </a:r>
            <a:endParaRPr lang="en-SG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chemeClr val="bg1"/>
                </a:solidFill>
              </a:rPr>
              <a:t>3.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Representation</a:t>
            </a:r>
            <a:r>
              <a:rPr lang="en-US" b="1" dirty="0">
                <a:solidFill>
                  <a:schemeClr val="bg1"/>
                </a:solidFill>
              </a:rPr>
              <a:t> – say Yes to God and people	</a:t>
            </a:r>
          </a:p>
          <a:p>
            <a:pPr>
              <a:buNone/>
            </a:pPr>
            <a:r>
              <a:rPr lang="en-US" b="1" dirty="0"/>
              <a:t>   	</a:t>
            </a:r>
            <a:r>
              <a:rPr lang="en-US" b="1" dirty="0">
                <a:solidFill>
                  <a:schemeClr val="bg1"/>
                </a:solidFill>
              </a:rPr>
              <a:t>4.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Rewards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– Live with eternity in mind</a:t>
            </a:r>
            <a:endParaRPr lang="en-SG" b="1" dirty="0">
              <a:solidFill>
                <a:schemeClr val="bg1"/>
              </a:solidFill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2884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6024" y="1581755"/>
            <a:ext cx="86764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57250" indent="-857250" algn="ctr"/>
            <a:r>
              <a:rPr lang="en-SG" sz="4800" b="1" dirty="0">
                <a:solidFill>
                  <a:srgbClr val="CC0000"/>
                </a:solidFill>
              </a:rPr>
              <a:t>IV.  </a:t>
            </a:r>
            <a:r>
              <a:rPr lang="en-SG" sz="4800" b="1" u="sng" dirty="0">
                <a:solidFill>
                  <a:srgbClr val="CC0000"/>
                </a:solidFill>
              </a:rPr>
              <a:t>REWARDS</a:t>
            </a:r>
          </a:p>
          <a:p>
            <a:pPr marL="857250" indent="-857250" algn="ctr"/>
            <a:endParaRPr lang="en-SG" sz="4800" b="1" u="sng" dirty="0">
              <a:solidFill>
                <a:srgbClr val="FF0000"/>
              </a:solidFill>
            </a:endParaRPr>
          </a:p>
          <a:p>
            <a:pPr marL="857250" indent="-857250" algn="ctr"/>
            <a:r>
              <a:rPr lang="en-SG" sz="4800" b="1" u="sng" dirty="0">
                <a:solidFill>
                  <a:srgbClr val="0070C0"/>
                </a:solidFill>
              </a:rPr>
              <a:t>MIND OF GOD </a:t>
            </a:r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257863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039643"/>
            <a:ext cx="8136904" cy="503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spcAft>
                <a:spcPts val="1800"/>
              </a:spcAft>
              <a:buAutoNum type="alphaUcPeriod"/>
            </a:pPr>
            <a:r>
              <a:rPr lang="en-SG" sz="2800" b="1" u="sng" dirty="0">
                <a:solidFill>
                  <a:srgbClr val="CC0000"/>
                </a:solidFill>
              </a:rPr>
              <a:t>Jesus’ Exaltation</a:t>
            </a:r>
            <a:r>
              <a:rPr lang="en-SG" sz="2800" b="1" dirty="0">
                <a:solidFill>
                  <a:srgbClr val="CC0000"/>
                </a:solidFill>
              </a:rPr>
              <a:t>: </a:t>
            </a:r>
          </a:p>
          <a:p>
            <a:pPr marL="742950" lvl="0" indent="-742950">
              <a:lnSpc>
                <a:spcPct val="110000"/>
              </a:lnSpc>
            </a:pPr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SG" sz="2800" b="1" dirty="0"/>
              <a:t>“</a:t>
            </a:r>
            <a:r>
              <a:rPr lang="en-SG" sz="2800" b="1" i="1" u="sng" dirty="0"/>
              <a:t>Wherefore </a:t>
            </a:r>
            <a:r>
              <a:rPr lang="en-SG" sz="2800" b="1" i="1" u="sng" dirty="0">
                <a:solidFill>
                  <a:srgbClr val="CC0000"/>
                </a:solidFill>
              </a:rPr>
              <a:t>God also hath highly exalted </a:t>
            </a:r>
            <a:r>
              <a:rPr lang="en-SG" sz="2800" b="1" i="1" u="sng" dirty="0"/>
              <a:t>Him</a:t>
            </a:r>
            <a:r>
              <a:rPr lang="en-SG" sz="2800" b="1" i="1" dirty="0"/>
              <a:t>, and given Him </a:t>
            </a:r>
            <a:r>
              <a:rPr lang="en-SG" sz="2800" b="1" i="1" u="sng" dirty="0">
                <a:solidFill>
                  <a:srgbClr val="0070C0"/>
                </a:solidFill>
              </a:rPr>
              <a:t>a Name which is above every name</a:t>
            </a:r>
            <a:r>
              <a:rPr lang="en-SG" sz="2800" b="1" i="1" dirty="0"/>
              <a:t>:  That at the Name of Jesus </a:t>
            </a:r>
            <a:r>
              <a:rPr lang="en-SG" sz="2800" b="1" i="1" u="sng" dirty="0">
                <a:solidFill>
                  <a:srgbClr val="0070C0"/>
                </a:solidFill>
              </a:rPr>
              <a:t>every knee should bow</a:t>
            </a:r>
            <a:r>
              <a:rPr lang="en-SG" sz="2800" b="1" i="1" dirty="0"/>
              <a:t>, of things in heaven, and things in earth, and things under the earth;  And that </a:t>
            </a:r>
            <a:r>
              <a:rPr lang="en-SG" sz="2800" b="1" i="1" u="sng" dirty="0">
                <a:solidFill>
                  <a:srgbClr val="0070C0"/>
                </a:solidFill>
              </a:rPr>
              <a:t>every tongue should confess that Jesus Christ is Lord, </a:t>
            </a:r>
            <a:r>
              <a:rPr lang="en-SG" sz="2800" b="1" i="1" dirty="0"/>
              <a:t>to the Glory of God the Father.” </a:t>
            </a:r>
            <a:endParaRPr lang="en-SG" sz="2800" dirty="0"/>
          </a:p>
          <a:p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115607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1540" y="1556792"/>
            <a:ext cx="82809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lvl="0" indent="-361950"/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B. </a:t>
            </a:r>
            <a:r>
              <a:rPr lang="en-SG" sz="2800" b="1" u="sng" dirty="0">
                <a:solidFill>
                  <a:srgbClr val="CC0000"/>
                </a:solidFill>
              </a:rPr>
              <a:t>The prophetic peak</a:t>
            </a:r>
            <a:r>
              <a:rPr lang="en-SG" sz="2800" b="1" dirty="0">
                <a:solidFill>
                  <a:srgbClr val="CC0000"/>
                </a:solidFill>
              </a:rPr>
              <a:t> </a:t>
            </a:r>
            <a:r>
              <a:rPr lang="en-SG" sz="2800" b="1" dirty="0">
                <a:solidFill>
                  <a:schemeClr val="accent6">
                    <a:lumMod val="50000"/>
                  </a:schemeClr>
                </a:solidFill>
              </a:rPr>
              <a:t>into the Millennial Rule of the King and into the future eternity.</a:t>
            </a:r>
          </a:p>
          <a:p>
            <a:pPr lvl="0"/>
            <a:endParaRPr lang="en-SG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96938" lvl="1" indent="-439738">
              <a:spcAft>
                <a:spcPts val="1200"/>
              </a:spcAft>
              <a:buAutoNum type="arabicPeriod"/>
            </a:pPr>
            <a:r>
              <a:rPr lang="en-SG" sz="2800" b="1" u="sng" dirty="0"/>
              <a:t>If we suffer, we shall also reign with </a:t>
            </a:r>
            <a:r>
              <a:rPr lang="en-SG" sz="2800" b="1" i="1" u="sng" dirty="0"/>
              <a:t>Him</a:t>
            </a:r>
            <a:br>
              <a:rPr lang="en-SG" sz="2800" b="1" i="1" u="sng" dirty="0"/>
            </a:br>
            <a:r>
              <a:rPr lang="en-SG" sz="2800" b="1" i="1" u="sng" dirty="0"/>
              <a:t>(2 Tim. 2:12)</a:t>
            </a:r>
            <a:r>
              <a:rPr lang="en-SG" sz="2800" b="1" i="1" dirty="0"/>
              <a:t>.</a:t>
            </a:r>
          </a:p>
          <a:p>
            <a:pPr marL="896938" lvl="1" indent="-439738">
              <a:spcAft>
                <a:spcPts val="1200"/>
              </a:spcAft>
              <a:buFontTx/>
              <a:buAutoNum type="arabicPeriod"/>
            </a:pPr>
            <a:r>
              <a:rPr lang="en-SG" sz="2800" b="1" dirty="0"/>
              <a:t>The </a:t>
            </a:r>
            <a:r>
              <a:rPr lang="en-SG" sz="2800" b="1" u="sng" dirty="0"/>
              <a:t>reward</a:t>
            </a:r>
            <a:r>
              <a:rPr lang="en-SG" sz="2800" b="1" dirty="0"/>
              <a:t> of 100 fold now (Mk 10:30).</a:t>
            </a:r>
            <a:endParaRPr lang="en-SG" sz="2800" dirty="0"/>
          </a:p>
          <a:p>
            <a:pPr marL="896938" lvl="1" indent="-439738">
              <a:spcAft>
                <a:spcPts val="1200"/>
              </a:spcAft>
              <a:buFontTx/>
              <a:buAutoNum type="arabicPeriod"/>
            </a:pPr>
            <a:r>
              <a:rPr lang="en-SG" sz="2800" b="1" dirty="0"/>
              <a:t>The </a:t>
            </a:r>
            <a:r>
              <a:rPr lang="en-SG" sz="2800" b="1" u="sng" dirty="0"/>
              <a:t>treasures</a:t>
            </a:r>
            <a:r>
              <a:rPr lang="en-SG" sz="2800" b="1" dirty="0"/>
              <a:t> in Heaven (Mt. 6:20).</a:t>
            </a:r>
            <a:endParaRPr lang="en-SG" sz="3200" dirty="0"/>
          </a:p>
        </p:txBody>
      </p:sp>
    </p:spTree>
    <p:extLst>
      <p:ext uri="{BB962C8B-B14F-4D97-AF65-F5344CB8AC3E}">
        <p14:creationId xmlns:p14="http://schemas.microsoft.com/office/powerpoint/2010/main" val="3252064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908720"/>
            <a:ext cx="874846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Aft>
                <a:spcPts val="1200"/>
              </a:spcAft>
            </a:pPr>
            <a:r>
              <a:rPr lang="en-SG" sz="2800" b="1" dirty="0"/>
              <a:t>4. </a:t>
            </a:r>
            <a:r>
              <a:rPr lang="en-SG" sz="2800" b="1" dirty="0">
                <a:latin typeface="+mj-lt"/>
              </a:rPr>
              <a:t>The </a:t>
            </a:r>
            <a:r>
              <a:rPr lang="en-SG" sz="2800" b="1" u="sng" dirty="0">
                <a:solidFill>
                  <a:srgbClr val="CC0000"/>
                </a:solidFill>
                <a:latin typeface="+mj-lt"/>
              </a:rPr>
              <a:t>Crowns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en-SG" sz="2800" b="1" dirty="0">
                <a:latin typeface="+mj-lt"/>
              </a:rPr>
              <a:t>at the BEMA seat (2 Cor. 5:10)</a:t>
            </a:r>
            <a:endParaRPr lang="en-SG" sz="2800" dirty="0">
              <a:latin typeface="+mj-lt"/>
            </a:endParaRP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a</a:t>
            </a:r>
            <a:r>
              <a:rPr lang="en-SG" sz="2800" b="1" dirty="0"/>
              <a:t>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Martyr’s Crown</a:t>
            </a:r>
            <a:r>
              <a:rPr lang="en-SG" sz="2800" b="1" dirty="0">
                <a:latin typeface="+mj-lt"/>
              </a:rPr>
              <a:t>, faithful unto death (Rev. 2:10)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b.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Glory</a:t>
            </a:r>
            <a:r>
              <a:rPr lang="en-SG" sz="2800" b="1" dirty="0">
                <a:latin typeface="+mj-lt"/>
              </a:rPr>
              <a:t>, Shepherd’s crown (1 Pet. 5:2-4)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c.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Rejoicing </a:t>
            </a:r>
            <a:r>
              <a:rPr lang="en-SG" sz="2800" b="1" dirty="0">
                <a:latin typeface="+mj-lt"/>
              </a:rPr>
              <a:t>for soul-winners (1 Thess. 2:19)</a:t>
            </a:r>
          </a:p>
          <a:p>
            <a:pPr marL="715963" lvl="1" indent="-354013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d.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Crown of Righteousness</a:t>
            </a:r>
            <a:r>
              <a:rPr lang="en-SG" sz="2800" b="1" dirty="0">
                <a:latin typeface="+mj-lt"/>
              </a:rPr>
              <a:t>, for those who love His Coming (useful and godly, 2 Tim. 4:8)</a:t>
            </a:r>
          </a:p>
          <a:p>
            <a:pPr marL="361950" lvl="1">
              <a:spcAft>
                <a:spcPts val="1200"/>
              </a:spcAft>
            </a:pPr>
            <a:r>
              <a:rPr lang="en-SG" sz="2800" b="1" dirty="0">
                <a:latin typeface="+mj-lt"/>
              </a:rPr>
              <a:t>e. </a:t>
            </a:r>
            <a:r>
              <a:rPr lang="en-SG" sz="2800" b="1" u="sng" dirty="0">
                <a:solidFill>
                  <a:srgbClr val="0070C0"/>
                </a:solidFill>
                <a:latin typeface="+mj-lt"/>
              </a:rPr>
              <a:t>Incorruptible Crown</a:t>
            </a:r>
            <a:r>
              <a:rPr lang="en-SG" sz="2800" b="1" dirty="0">
                <a:latin typeface="+mj-lt"/>
              </a:rPr>
              <a:t>, for the victors (1 Cor. 9:25-27)</a:t>
            </a:r>
          </a:p>
          <a:p>
            <a:endParaRPr lang="en-SG" sz="2800" b="1" dirty="0">
              <a:latin typeface="+mj-lt"/>
            </a:endParaRPr>
          </a:p>
          <a:p>
            <a:pPr marL="361950"/>
            <a:r>
              <a:rPr lang="en-SG" sz="2800" b="1" dirty="0">
                <a:solidFill>
                  <a:srgbClr val="CC0000"/>
                </a:solidFill>
                <a:latin typeface="+mj-lt"/>
              </a:rPr>
              <a:t>CASTING OF CROWNS AT FEET OF JESUS (Rev. 4:11)</a:t>
            </a:r>
            <a:endParaRPr lang="en-SG" sz="32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906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WHY ATTITUDE SAGS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LOSS OF CONFIDENCE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</a:t>
            </a:r>
            <a:r>
              <a:rPr lang="en-US" b="1" u="sng" dirty="0">
                <a:solidFill>
                  <a:schemeClr val="bg1"/>
                </a:solidFill>
              </a:rPr>
              <a:t>Discipline of Solitude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A.  </a:t>
            </a:r>
            <a:r>
              <a:rPr lang="en-SG" dirty="0">
                <a:solidFill>
                  <a:schemeClr val="bg1"/>
                </a:solidFill>
              </a:rPr>
              <a:t>(Isaiah 30:15)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In returning and rest </a:t>
            </a:r>
            <a:r>
              <a:rPr lang="en-SG" dirty="0">
                <a:solidFill>
                  <a:schemeClr val="bg1"/>
                </a:solidFill>
              </a:rPr>
              <a:t>shall</a:t>
            </a:r>
            <a:r>
              <a:rPr lang="en-SG" dirty="0"/>
              <a:t> </a:t>
            </a:r>
            <a:r>
              <a:rPr lang="en-SG" dirty="0">
                <a:solidFill>
                  <a:schemeClr val="bg1"/>
                </a:solidFill>
              </a:rPr>
              <a:t>you be saved</a:t>
            </a:r>
            <a:r>
              <a:rPr lang="en-SG" u="sng" dirty="0">
                <a:solidFill>
                  <a:schemeClr val="bg1"/>
                </a:solidFill>
              </a:rPr>
              <a:t>;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in quietness and in confidence </a:t>
            </a:r>
            <a:r>
              <a:rPr lang="en-SG" dirty="0">
                <a:solidFill>
                  <a:schemeClr val="bg1"/>
                </a:solidFill>
              </a:rPr>
              <a:t>shall be your strength: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475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SG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57298"/>
            <a:ext cx="8064896" cy="5286412"/>
          </a:xfrm>
        </p:spPr>
        <p:txBody>
          <a:bodyPr/>
          <a:lstStyle/>
          <a:p>
            <a:pPr marL="714375" indent="-531813">
              <a:buNone/>
            </a:pPr>
            <a:r>
              <a:rPr lang="en-US" b="1" dirty="0">
                <a:solidFill>
                  <a:schemeClr val="bg1"/>
                </a:solidFill>
              </a:rPr>
              <a:t>1.  Attitude colors everything we do!  It determines how we view life. </a:t>
            </a:r>
            <a:endParaRPr lang="en-SG" b="1" dirty="0">
              <a:solidFill>
                <a:schemeClr val="bg1"/>
              </a:solidFill>
            </a:endParaRPr>
          </a:p>
          <a:p>
            <a:pPr marL="714375" indent="-531813">
              <a:buNone/>
            </a:pPr>
            <a:r>
              <a:rPr lang="en-US" b="1" dirty="0">
                <a:solidFill>
                  <a:schemeClr val="bg1"/>
                </a:solidFill>
              </a:rPr>
              <a:t>2.  </a:t>
            </a:r>
            <a:r>
              <a:rPr lang="en-US" b="1" i="1" u="sng" dirty="0">
                <a:solidFill>
                  <a:schemeClr val="bg1"/>
                </a:solidFill>
              </a:rPr>
              <a:t>Definition</a:t>
            </a:r>
            <a:r>
              <a:rPr lang="en-US" b="1" dirty="0">
                <a:solidFill>
                  <a:schemeClr val="bg1"/>
                </a:solidFill>
              </a:rPr>
              <a:t>: </a:t>
            </a:r>
          </a:p>
          <a:p>
            <a:pPr marL="714375" indent="-531813">
              <a:buNone/>
              <a:tabLst>
                <a:tab pos="1166813" algn="l"/>
              </a:tabLst>
            </a:pPr>
            <a:r>
              <a:rPr lang="en-US" b="1" dirty="0">
                <a:solidFill>
                  <a:schemeClr val="bg1"/>
                </a:solidFill>
              </a:rPr>
              <a:t>    	a. 	an inner feeling expressed by behavior.</a:t>
            </a:r>
            <a:endParaRPr lang="en-SG" b="1" dirty="0">
              <a:solidFill>
                <a:schemeClr val="bg1"/>
              </a:solidFill>
            </a:endParaRPr>
          </a:p>
          <a:p>
            <a:pPr marL="714375" indent="-531813">
              <a:buNone/>
              <a:tabLst>
                <a:tab pos="1079500" algn="l"/>
              </a:tabLst>
            </a:pPr>
            <a:r>
              <a:rPr lang="en-US" b="1" dirty="0">
                <a:solidFill>
                  <a:schemeClr val="bg1"/>
                </a:solidFill>
              </a:rPr>
              <a:t>	b.	 nothing more than habits of thoughts.</a:t>
            </a:r>
            <a:endParaRPr lang="en-SG" b="1" dirty="0">
              <a:solidFill>
                <a:schemeClr val="bg1"/>
              </a:solidFill>
            </a:endParaRPr>
          </a:p>
          <a:p>
            <a:pPr marL="714375" indent="-531813">
              <a:buNone/>
            </a:pPr>
            <a:r>
              <a:rPr lang="en-US" b="1" dirty="0">
                <a:solidFill>
                  <a:schemeClr val="bg1"/>
                </a:solidFill>
              </a:rPr>
              <a:t>3.  </a:t>
            </a:r>
            <a:r>
              <a:rPr lang="en-US" b="1" i="1" u="sng" dirty="0">
                <a:solidFill>
                  <a:schemeClr val="bg1"/>
                </a:solidFill>
              </a:rPr>
              <a:t>There is no such thing as a consistently perfect attitude!</a:t>
            </a:r>
            <a:endParaRPr lang="en-SG" b="1" dirty="0">
              <a:solidFill>
                <a:schemeClr val="bg1"/>
              </a:solidFill>
            </a:endParaRP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WHY ATTITUDE SAGS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4536504"/>
          </a:xfrm>
        </p:spPr>
        <p:txBody>
          <a:bodyPr>
            <a:noAutofit/>
          </a:bodyPr>
          <a:lstStyle/>
          <a:p>
            <a:pPr marL="514350" indent="-514350" algn="l">
              <a:spcAft>
                <a:spcPts val="1200"/>
              </a:spcAft>
              <a:buAutoNum type="alphaUcPeriod" startAt="2"/>
            </a:pPr>
            <a:r>
              <a:rPr lang="en-US" sz="2800" b="1" u="sng" dirty="0">
                <a:solidFill>
                  <a:schemeClr val="bg1"/>
                </a:solidFill>
              </a:rPr>
              <a:t>Some Helps</a:t>
            </a:r>
            <a:r>
              <a:rPr lang="en-US" sz="2800" b="1" dirty="0">
                <a:solidFill>
                  <a:schemeClr val="bg1"/>
                </a:solidFill>
              </a:rPr>
              <a:t>:</a:t>
            </a:r>
          </a:p>
          <a:p>
            <a:pPr marL="534988" algn="l"/>
            <a:r>
              <a:rPr lang="en-US" sz="2800" b="1" dirty="0">
                <a:solidFill>
                  <a:schemeClr val="bg1"/>
                </a:solidFill>
              </a:rPr>
              <a:t>1.   </a:t>
            </a:r>
            <a:r>
              <a:rPr lang="en-US" sz="2800" b="1" u="sng" dirty="0">
                <a:solidFill>
                  <a:schemeClr val="bg1"/>
                </a:solidFill>
              </a:rPr>
              <a:t>Look inward</a:t>
            </a:r>
            <a:r>
              <a:rPr lang="en-US" sz="2800" b="1" dirty="0">
                <a:solidFill>
                  <a:schemeClr val="bg1"/>
                </a:solidFill>
              </a:rPr>
              <a:t>  – rest and relaxation.</a:t>
            </a:r>
            <a:endParaRPr lang="en-SG" sz="2800" b="1" dirty="0">
              <a:solidFill>
                <a:schemeClr val="bg1"/>
              </a:solidFill>
            </a:endParaRPr>
          </a:p>
          <a:p>
            <a:pPr marL="1081088" indent="-546100" algn="l"/>
            <a:r>
              <a:rPr lang="en-US" sz="2800" b="1" dirty="0">
                <a:solidFill>
                  <a:schemeClr val="bg1"/>
                </a:solidFill>
              </a:rPr>
              <a:t>2.   </a:t>
            </a:r>
            <a:r>
              <a:rPr lang="en-US" sz="2800" b="1" u="sng" dirty="0">
                <a:solidFill>
                  <a:schemeClr val="bg1"/>
                </a:solidFill>
              </a:rPr>
              <a:t>Look upward</a:t>
            </a:r>
            <a:r>
              <a:rPr lang="en-US" sz="2800" b="1" dirty="0">
                <a:solidFill>
                  <a:schemeClr val="bg1"/>
                </a:solidFill>
              </a:rPr>
              <a:t>  – spiritual renewal and God’s solution and control.</a:t>
            </a:r>
            <a:endParaRPr lang="en-SG" sz="2800" b="1" dirty="0">
              <a:solidFill>
                <a:schemeClr val="bg1"/>
              </a:solidFill>
            </a:endParaRPr>
          </a:p>
          <a:p>
            <a:pPr marL="1081088" indent="-546100" algn="l"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3.   </a:t>
            </a:r>
            <a:r>
              <a:rPr lang="en-US" sz="2800" b="1" u="sng" dirty="0">
                <a:solidFill>
                  <a:schemeClr val="bg1"/>
                </a:solidFill>
              </a:rPr>
              <a:t>Look  outward</a:t>
            </a:r>
            <a:r>
              <a:rPr lang="en-US" sz="2800" b="1" dirty="0">
                <a:solidFill>
                  <a:schemeClr val="bg1"/>
                </a:solidFill>
              </a:rPr>
              <a:t> – Schedule realistic work and delegate responsibility.</a:t>
            </a:r>
            <a:endParaRPr lang="en-SG" sz="2800" b="1" dirty="0">
              <a:solidFill>
                <a:schemeClr val="bg1"/>
              </a:solidFill>
            </a:endParaRPr>
          </a:p>
          <a:p>
            <a:pPr marL="534988" algn="l"/>
            <a:r>
              <a:rPr lang="en-US" sz="2800" b="1" i="1" dirty="0">
                <a:solidFill>
                  <a:schemeClr val="bg1"/>
                </a:solidFill>
              </a:rPr>
              <a:t>As we rejoice, relax and rest, God will relieve, restore and renew!</a:t>
            </a:r>
            <a:endParaRPr lang="en-SG" sz="2800" b="1" dirty="0">
              <a:solidFill>
                <a:schemeClr val="bg1"/>
              </a:solidFill>
            </a:endParaRPr>
          </a:p>
          <a:p>
            <a:pPr marL="571500" indent="-571500" algn="l"/>
            <a:endParaRPr lang="en-US" sz="2800" b="1" u="sn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15992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WHY ATTITUDE SAGS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FEAR OR WORRY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b="1" u="sng" dirty="0">
                <a:solidFill>
                  <a:schemeClr val="bg1"/>
                </a:solidFill>
              </a:rPr>
              <a:t>Discipline of Simplicity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SG" dirty="0">
                <a:solidFill>
                  <a:schemeClr val="bg1"/>
                </a:solidFill>
              </a:rPr>
              <a:t>(Pro 3:5,6) 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Trust in the LORD with all your heart; </a:t>
            </a:r>
            <a:r>
              <a:rPr lang="en-SG" dirty="0">
                <a:solidFill>
                  <a:schemeClr val="bg1"/>
                </a:solidFill>
              </a:rPr>
              <a:t>and lean not unto your own understanding.</a:t>
            </a:r>
          </a:p>
          <a:p>
            <a:endParaRPr lang="en-SG" dirty="0"/>
          </a:p>
          <a:p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In all your ways acknowledge Him, </a:t>
            </a:r>
            <a:r>
              <a:rPr lang="en-SG" dirty="0">
                <a:solidFill>
                  <a:schemeClr val="bg1"/>
                </a:solidFill>
              </a:rPr>
              <a:t>and He shall direct your paths.</a:t>
            </a:r>
          </a:p>
          <a:p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652338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17" y="47667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WORRY/FEAR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8143056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SG" sz="2800" b="1" i="1" u="sng" dirty="0">
                <a:solidFill>
                  <a:schemeClr val="bg1"/>
                </a:solidFill>
              </a:rPr>
              <a:t>Some Helps:</a:t>
            </a:r>
            <a:endParaRPr lang="en-SG" sz="2800" b="1" dirty="0">
              <a:solidFill>
                <a:schemeClr val="bg1"/>
              </a:solidFill>
            </a:endParaRP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1.  Determine cause  and the conditions relating to reality.  Worse scenario?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2.  Put off the sin of worry/fear by confessing it to God (1 John 1:9).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3.  Face the problem but focus on His promises (2 Cor. 1:20).</a:t>
            </a:r>
          </a:p>
          <a:p>
            <a:pPr marL="442913" indent="-442913" algn="l"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4.  Rest on God’s faithfulness and timing </a:t>
            </a:r>
            <a:br>
              <a:rPr lang="en-SG" sz="2800" b="1" dirty="0">
                <a:solidFill>
                  <a:schemeClr val="bg1"/>
                </a:solidFill>
              </a:rPr>
            </a:br>
            <a:r>
              <a:rPr lang="en-SG" sz="2800" b="1" dirty="0">
                <a:solidFill>
                  <a:schemeClr val="bg1"/>
                </a:solidFill>
              </a:rPr>
              <a:t>(Gen. 50:20).</a:t>
            </a:r>
          </a:p>
          <a:p>
            <a:pPr algn="l"/>
            <a:r>
              <a:rPr lang="en-SG" sz="2800" b="1" dirty="0">
                <a:solidFill>
                  <a:schemeClr val="bg1"/>
                </a:solidFill>
              </a:rPr>
              <a:t> </a:t>
            </a:r>
          </a:p>
          <a:p>
            <a:pPr algn="l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07008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 WHY ATTITUDE SAGS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CRITICISM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Discipline of Surrender</a:t>
            </a:r>
          </a:p>
          <a:p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SG" dirty="0">
                <a:solidFill>
                  <a:schemeClr val="bg1"/>
                </a:solidFill>
              </a:rPr>
              <a:t>(1Pe 2:23)  Who, when He was reviled, reviled not again; when He suffered, He threatened not; but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committed </a:t>
            </a:r>
            <a:r>
              <a:rPr lang="en-SG" b="1" i="1" u="sng" dirty="0">
                <a:solidFill>
                  <a:schemeClr val="accent6">
                    <a:lumMod val="75000"/>
                  </a:schemeClr>
                </a:solidFill>
              </a:rPr>
              <a:t>Himself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 to Him that judges righteously</a:t>
            </a:r>
            <a:r>
              <a:rPr lang="en-SG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943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00" y="21858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600" y="1074594"/>
            <a:ext cx="7854696" cy="5783406"/>
          </a:xfrm>
        </p:spPr>
        <p:txBody>
          <a:bodyPr>
            <a:noAutofit/>
          </a:bodyPr>
          <a:lstStyle/>
          <a:p>
            <a:pPr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</a:pPr>
            <a:r>
              <a:rPr lang="en-SG" sz="2800" b="1" dirty="0">
                <a:solidFill>
                  <a:schemeClr val="bg1"/>
                </a:solidFill>
              </a:rPr>
              <a:t>A. </a:t>
            </a:r>
            <a:r>
              <a:rPr lang="en-SG" sz="2800" b="1" u="sng" dirty="0">
                <a:solidFill>
                  <a:schemeClr val="bg1"/>
                </a:solidFill>
              </a:rPr>
              <a:t>Remember that our Saviour was criticized</a:t>
            </a:r>
            <a:r>
              <a:rPr lang="en-SG" sz="2800" b="1" dirty="0">
                <a:solidFill>
                  <a:schemeClr val="bg1"/>
                </a:solidFill>
              </a:rPr>
              <a:t>.  “He is </a:t>
            </a:r>
            <a:r>
              <a:rPr lang="en-SG" sz="2800" b="1" i="1" u="sng" dirty="0">
                <a:solidFill>
                  <a:schemeClr val="bg1"/>
                </a:solidFill>
              </a:rPr>
              <a:t>despised and rejected of men</a:t>
            </a:r>
            <a:r>
              <a:rPr lang="en-SG" sz="2800" b="1" dirty="0">
                <a:solidFill>
                  <a:schemeClr val="bg1"/>
                </a:solidFill>
              </a:rPr>
              <a:t>; a </a:t>
            </a:r>
            <a:r>
              <a:rPr lang="en-SG" sz="2800" b="1" i="1" u="sng" dirty="0">
                <a:solidFill>
                  <a:schemeClr val="bg1"/>
                </a:solidFill>
              </a:rPr>
              <a:t>man of sorrows</a:t>
            </a:r>
            <a:r>
              <a:rPr lang="en-SG" sz="2800" b="1" dirty="0">
                <a:solidFill>
                  <a:schemeClr val="bg1"/>
                </a:solidFill>
              </a:rPr>
              <a:t>, and </a:t>
            </a:r>
            <a:r>
              <a:rPr lang="en-SG" sz="2800" b="1" i="1" u="sng" dirty="0">
                <a:solidFill>
                  <a:schemeClr val="bg1"/>
                </a:solidFill>
              </a:rPr>
              <a:t>acquainted with grief</a:t>
            </a:r>
            <a:r>
              <a:rPr lang="en-SG" sz="2800" b="1" dirty="0">
                <a:solidFill>
                  <a:schemeClr val="bg1"/>
                </a:solidFill>
              </a:rPr>
              <a:t>: and we hid as it were our faces from Him; He </a:t>
            </a:r>
            <a:r>
              <a:rPr lang="en-SG" sz="2800" b="1" i="1" u="sng" dirty="0">
                <a:solidFill>
                  <a:schemeClr val="bg1"/>
                </a:solidFill>
              </a:rPr>
              <a:t>was despised</a:t>
            </a:r>
            <a:r>
              <a:rPr lang="en-SG" sz="2800" b="1" dirty="0">
                <a:solidFill>
                  <a:schemeClr val="bg1"/>
                </a:solidFill>
              </a:rPr>
              <a:t>, and we esteemed Him not” (Isa. 53:3).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sz="2800" b="1" u="sng" dirty="0">
                <a:solidFill>
                  <a:schemeClr val="bg1"/>
                </a:solidFill>
              </a:rPr>
              <a:t>Glutton</a:t>
            </a:r>
            <a:r>
              <a:rPr lang="en-SG" sz="2800" b="1" dirty="0">
                <a:solidFill>
                  <a:schemeClr val="bg1"/>
                </a:solidFill>
              </a:rPr>
              <a:t>   Matt. 11:19       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sz="2800" b="1" u="sng" dirty="0">
                <a:solidFill>
                  <a:schemeClr val="bg1"/>
                </a:solidFill>
              </a:rPr>
              <a:t>Associating with sinners</a:t>
            </a:r>
            <a:r>
              <a:rPr lang="en-SG" sz="2800" b="1" dirty="0">
                <a:solidFill>
                  <a:schemeClr val="bg1"/>
                </a:solidFill>
              </a:rPr>
              <a:t>   Matt. 9:11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sz="2800" b="1" u="sng" dirty="0">
                <a:solidFill>
                  <a:schemeClr val="bg1"/>
                </a:solidFill>
              </a:rPr>
              <a:t>Drunk</a:t>
            </a:r>
            <a:r>
              <a:rPr lang="en-SG" sz="2800" b="1" dirty="0">
                <a:solidFill>
                  <a:schemeClr val="bg1"/>
                </a:solidFill>
              </a:rPr>
              <a:t>   Luke 7:34     </a:t>
            </a:r>
          </a:p>
          <a:p>
            <a:pPr marL="895350" indent="-452438" algn="l">
              <a:spcAft>
                <a:spcPts val="1200"/>
              </a:spcAft>
              <a:buClrTx/>
              <a:buFont typeface="+mj-lt"/>
              <a:buAutoNum type="arabicPeriod"/>
            </a:pPr>
            <a:r>
              <a:rPr lang="en-SG" sz="2800" b="1" u="sng" dirty="0">
                <a:solidFill>
                  <a:schemeClr val="bg1"/>
                </a:solidFill>
              </a:rPr>
              <a:t>Having a demon</a:t>
            </a:r>
            <a:r>
              <a:rPr lang="en-SG" sz="2800" b="1" dirty="0">
                <a:solidFill>
                  <a:schemeClr val="bg1"/>
                </a:solidFill>
              </a:rPr>
              <a:t>   Jn. 8:48</a:t>
            </a:r>
          </a:p>
        </p:txBody>
      </p:sp>
    </p:spTree>
    <p:extLst>
      <p:ext uri="{BB962C8B-B14F-4D97-AF65-F5344CB8AC3E}">
        <p14:creationId xmlns:p14="http://schemas.microsoft.com/office/powerpoint/2010/main" val="37651112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en-US" u="sng" dirty="0">
                <a:solidFill>
                  <a:srgbClr val="FF0000"/>
                </a:solidFill>
              </a:rPr>
              <a:t>CRITICISM</a:t>
            </a:r>
            <a:endParaRPr lang="en-SG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7999040" cy="4464496"/>
          </a:xfrm>
        </p:spPr>
        <p:txBody>
          <a:bodyPr>
            <a:noAutofit/>
          </a:bodyPr>
          <a:lstStyle/>
          <a:p>
            <a:pPr marL="534988" indent="-534988" algn="l">
              <a:spcAft>
                <a:spcPts val="1200"/>
              </a:spcAft>
            </a:pPr>
            <a:r>
              <a:rPr lang="en-SG" sz="2400" b="1" dirty="0">
                <a:solidFill>
                  <a:schemeClr val="bg1"/>
                </a:solidFill>
              </a:rPr>
              <a:t>B. 	</a:t>
            </a:r>
            <a:r>
              <a:rPr lang="en-SG" sz="2400" b="1" u="sng" dirty="0">
                <a:solidFill>
                  <a:schemeClr val="bg1"/>
                </a:solidFill>
              </a:rPr>
              <a:t>Remember that the servant is not greater than the Master</a:t>
            </a:r>
            <a:r>
              <a:rPr lang="en-SG" sz="2400" b="1" dirty="0">
                <a:solidFill>
                  <a:schemeClr val="bg1"/>
                </a:solidFill>
              </a:rPr>
              <a:t>. “The servant is not greater than his lord. </a:t>
            </a:r>
            <a:r>
              <a:rPr lang="en-SG" sz="2400" b="1" i="1" u="sng" dirty="0">
                <a:solidFill>
                  <a:schemeClr val="bg1"/>
                </a:solidFill>
              </a:rPr>
              <a:t>If they have persecuted Me, they will also persecute you</a:t>
            </a:r>
            <a:r>
              <a:rPr lang="en-SG" sz="2400" b="1" dirty="0">
                <a:solidFill>
                  <a:schemeClr val="bg1"/>
                </a:solidFill>
              </a:rPr>
              <a:t>; if they have kept My saying, they will keep yours also” (John 15:30).</a:t>
            </a:r>
          </a:p>
          <a:p>
            <a:pPr marL="534988" indent="-534988" algn="l">
              <a:spcAft>
                <a:spcPts val="1200"/>
              </a:spcAft>
            </a:pPr>
            <a:r>
              <a:rPr lang="en-SG" sz="2400" b="1" dirty="0">
                <a:solidFill>
                  <a:schemeClr val="bg1"/>
                </a:solidFill>
              </a:rPr>
              <a:t>C. 	</a:t>
            </a:r>
            <a:r>
              <a:rPr lang="en-SG" sz="2400" b="1" u="sng" dirty="0">
                <a:solidFill>
                  <a:schemeClr val="bg1"/>
                </a:solidFill>
              </a:rPr>
              <a:t>When possible, avoid people who belittle people</a:t>
            </a:r>
            <a:r>
              <a:rPr lang="en-SG" sz="2400" b="1" dirty="0">
                <a:solidFill>
                  <a:schemeClr val="bg1"/>
                </a:solidFill>
              </a:rPr>
              <a:t> (Psalm 1:1;  1 Cor. 15:33).</a:t>
            </a:r>
          </a:p>
          <a:p>
            <a:pPr marL="534988" indent="-534988" algn="l">
              <a:spcAft>
                <a:spcPts val="1200"/>
              </a:spcAft>
            </a:pPr>
            <a:r>
              <a:rPr lang="en-SG" sz="2400" b="1" dirty="0">
                <a:solidFill>
                  <a:schemeClr val="bg1"/>
                </a:solidFill>
              </a:rPr>
              <a:t>D. 	</a:t>
            </a:r>
            <a:r>
              <a:rPr lang="en-SG" sz="2400" b="1" u="sng" dirty="0">
                <a:solidFill>
                  <a:schemeClr val="bg1"/>
                </a:solidFill>
              </a:rPr>
              <a:t>Find a person with a gift of encouragement to receive healing</a:t>
            </a:r>
            <a:r>
              <a:rPr lang="en-SG" sz="2400" b="1" dirty="0">
                <a:solidFill>
                  <a:schemeClr val="bg1"/>
                </a:solidFill>
              </a:rPr>
              <a:t> (2 Tim. 2:22)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2057404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WHY ATTITUDE SAGS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4.  FAILURE</a:t>
            </a:r>
            <a:endParaRPr lang="en-US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Discipline of Silence</a:t>
            </a:r>
          </a:p>
          <a:p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dirty="0">
                <a:solidFill>
                  <a:schemeClr val="bg1"/>
                </a:solidFill>
              </a:rPr>
              <a:t>(Psalms 46:10)  Be still, and know that I am God: I will be exalted among the heathen, I will be exalted in the earth.  (1 Sam. 30:1-6)</a:t>
            </a:r>
          </a:p>
          <a:p>
            <a:endParaRPr lang="en-SG" dirty="0"/>
          </a:p>
          <a:p>
            <a:endParaRPr lang="en-SG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544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FAILURE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1802"/>
            <a:ext cx="8143056" cy="4939526"/>
          </a:xfrm>
        </p:spPr>
        <p:txBody>
          <a:bodyPr>
            <a:noAutofit/>
          </a:bodyPr>
          <a:lstStyle/>
          <a:p>
            <a:pPr algn="l">
              <a:spcAft>
                <a:spcPts val="1200"/>
              </a:spcAft>
            </a:pPr>
            <a:r>
              <a:rPr lang="en-SG" b="1" dirty="0">
                <a:solidFill>
                  <a:schemeClr val="bg1"/>
                </a:solidFill>
              </a:rPr>
              <a:t>D.  </a:t>
            </a:r>
            <a:r>
              <a:rPr lang="en-US" sz="3000" b="1" i="1" u="sng" dirty="0">
                <a:solidFill>
                  <a:schemeClr val="bg1"/>
                </a:solidFill>
              </a:rPr>
              <a:t>Some Helps</a:t>
            </a:r>
            <a:r>
              <a:rPr lang="en-US" sz="3000" b="1" dirty="0">
                <a:solidFill>
                  <a:schemeClr val="bg1"/>
                </a:solidFill>
              </a:rPr>
              <a:t>:</a:t>
            </a:r>
          </a:p>
          <a:p>
            <a:pPr marL="984250" indent="-447675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1.  Recognize failure, don’t hide it, deny it or fear it.</a:t>
            </a:r>
            <a:endParaRPr lang="en-SG" sz="3000" b="1" dirty="0">
              <a:solidFill>
                <a:schemeClr val="bg1"/>
              </a:solidFill>
            </a:endParaRPr>
          </a:p>
          <a:p>
            <a:pPr marL="984250" indent="-447675" algn="l">
              <a:spcBef>
                <a:spcPts val="0"/>
              </a:spcBef>
              <a:spcAft>
                <a:spcPts val="1200"/>
              </a:spcAft>
              <a:buAutoNum type="arabicPeriod" startAt="2"/>
            </a:pPr>
            <a:r>
              <a:rPr lang="en-US" sz="3000" b="1" dirty="0">
                <a:solidFill>
                  <a:schemeClr val="bg1"/>
                </a:solidFill>
              </a:rPr>
              <a:t>Release it to the Lord.   Reject rejection!</a:t>
            </a:r>
          </a:p>
          <a:p>
            <a:pPr marL="984250" indent="-447675" algn="l">
              <a:spcBef>
                <a:spcPts val="0"/>
              </a:spcBef>
              <a:spcAft>
                <a:spcPts val="1200"/>
              </a:spcAft>
              <a:buFont typeface="Arial" pitchFamily="34" charset="0"/>
              <a:buAutoNum type="arabicPeriod" startAt="2"/>
            </a:pPr>
            <a:r>
              <a:rPr lang="en-US" sz="3000" b="1" dirty="0">
                <a:solidFill>
                  <a:schemeClr val="bg1"/>
                </a:solidFill>
              </a:rPr>
              <a:t>Readjust &amp; try new ways!  Keep real expectations  &amp; focus on your strength!</a:t>
            </a:r>
            <a:endParaRPr lang="en-SG" sz="3000" b="1" dirty="0">
              <a:solidFill>
                <a:schemeClr val="bg1"/>
              </a:solidFill>
            </a:endParaRPr>
          </a:p>
          <a:p>
            <a:pPr marL="984250" indent="-447675" algn="l">
              <a:spcBef>
                <a:spcPts val="0"/>
              </a:spcBef>
              <a:spcAft>
                <a:spcPts val="1200"/>
              </a:spcAft>
            </a:pPr>
            <a:r>
              <a:rPr lang="en-US" sz="3000" b="1" dirty="0">
                <a:solidFill>
                  <a:schemeClr val="bg1"/>
                </a:solidFill>
              </a:rPr>
              <a:t>4. Bounce back and determine to go on by God’s help!  Recognize, review, re-adjust and re-enter. </a:t>
            </a:r>
            <a:endParaRPr lang="en-SG" sz="3000" b="1" dirty="0">
              <a:solidFill>
                <a:schemeClr val="bg1"/>
              </a:solidFill>
            </a:endParaRPr>
          </a:p>
          <a:p>
            <a:pPr algn="l"/>
            <a:endParaRPr lang="en-SG" sz="3000" b="1" dirty="0">
              <a:solidFill>
                <a:schemeClr val="bg1"/>
              </a:solidFill>
            </a:endParaRPr>
          </a:p>
          <a:p>
            <a:r>
              <a:rPr lang="en-US" sz="3000" b="1" dirty="0"/>
              <a:t> </a:t>
            </a:r>
            <a:endParaRPr lang="en-SG" sz="3000" b="1" dirty="0"/>
          </a:p>
        </p:txBody>
      </p:sp>
    </p:spTree>
    <p:extLst>
      <p:ext uri="{BB962C8B-B14F-4D97-AF65-F5344CB8AC3E}">
        <p14:creationId xmlns:p14="http://schemas.microsoft.com/office/powerpoint/2010/main" val="11299909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REJOICE !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/>
          <a:lstStyle/>
          <a:p>
            <a:r>
              <a:rPr lang="en-SG" dirty="0">
                <a:solidFill>
                  <a:schemeClr val="bg1"/>
                </a:solidFill>
              </a:rPr>
              <a:t>(Philippians 4:4) 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Rejoice in the Lord </a:t>
            </a:r>
            <a:r>
              <a:rPr lang="en-SG" b="1" u="sng" dirty="0" err="1">
                <a:solidFill>
                  <a:schemeClr val="accent6">
                    <a:lumMod val="75000"/>
                  </a:schemeClr>
                </a:solidFill>
              </a:rPr>
              <a:t>alway</a:t>
            </a:r>
            <a:r>
              <a:rPr lang="en-SG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en-SG" b="1" dirty="0">
                <a:solidFill>
                  <a:srgbClr val="FFFF00"/>
                </a:solidFill>
              </a:rPr>
              <a:t> </a:t>
            </a:r>
            <a:r>
              <a:rPr lang="en-SG" i="1" dirty="0">
                <a:solidFill>
                  <a:schemeClr val="bg1"/>
                </a:solidFill>
              </a:rPr>
              <a:t>and</a:t>
            </a:r>
            <a:r>
              <a:rPr lang="en-SG" dirty="0">
                <a:solidFill>
                  <a:schemeClr val="bg1"/>
                </a:solidFill>
              </a:rPr>
              <a:t> again I say, Rejoice.</a:t>
            </a:r>
          </a:p>
          <a:p>
            <a:endParaRPr lang="en-SG" dirty="0"/>
          </a:p>
          <a:p>
            <a:r>
              <a:rPr lang="en-SG" dirty="0">
                <a:solidFill>
                  <a:schemeClr val="bg1"/>
                </a:solidFill>
              </a:rPr>
              <a:t>(Philippians 4:5)  Let your moderation be known unto all men.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The Lord </a:t>
            </a:r>
            <a:r>
              <a:rPr lang="en-SG" b="1" i="1" u="sng" dirty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 at hand.</a:t>
            </a:r>
          </a:p>
          <a:p>
            <a:endParaRPr lang="en-SG" dirty="0"/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038372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04" y="928670"/>
            <a:ext cx="8046636" cy="51646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400" b="1" dirty="0">
                <a:solidFill>
                  <a:srgbClr val="00B0F0"/>
                </a:solidFill>
              </a:rPr>
              <a:t> </a:t>
            </a:r>
            <a:r>
              <a:rPr lang="en-US" sz="2800" b="1" dirty="0">
                <a:solidFill>
                  <a:srgbClr val="00B0F0"/>
                </a:solidFill>
              </a:rPr>
              <a:t>“</a:t>
            </a:r>
            <a:r>
              <a:rPr lang="en-US" sz="2800" b="1" i="1" dirty="0">
                <a:solidFill>
                  <a:srgbClr val="00B0F0"/>
                </a:solidFill>
              </a:rPr>
              <a:t>Rejoice in the Lord </a:t>
            </a:r>
            <a:r>
              <a:rPr lang="en-US" sz="2800" b="1" i="1" dirty="0" err="1">
                <a:solidFill>
                  <a:srgbClr val="00B0F0"/>
                </a:solidFill>
              </a:rPr>
              <a:t>alway</a:t>
            </a:r>
            <a:r>
              <a:rPr lang="en-US" sz="2800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sz="2800" b="1" dirty="0">
              <a:solidFill>
                <a:srgbClr val="00B0F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sz="2800" b="1" dirty="0"/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Indwelling of the Spirit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in individual Christian </a:t>
            </a:r>
          </a:p>
          <a:p>
            <a:pPr marL="1073150" indent="-268288"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</a:rPr>
              <a:t>(1Co 6:19,20)  What? know you not that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your body is the temple of the Holy Ghost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who is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 in you</a:t>
            </a:r>
            <a:r>
              <a:rPr lang="en-SG" sz="2800" dirty="0"/>
              <a:t>, </a:t>
            </a:r>
            <a:r>
              <a:rPr lang="en-SG" sz="2800" dirty="0">
                <a:solidFill>
                  <a:schemeClr val="bg1"/>
                </a:solidFill>
              </a:rPr>
              <a:t>which you have of God, and you are not your own?</a:t>
            </a:r>
          </a:p>
          <a:p>
            <a:pPr marL="1073150" indent="-268288"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</a:rPr>
              <a:t>For you are bought with a price: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therefore glorify God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in your body, and in your spirit, which are God's</a:t>
            </a:r>
            <a:r>
              <a:rPr lang="en-SG" sz="3400" dirty="0">
                <a:solidFill>
                  <a:schemeClr val="bg1"/>
                </a:solidFill>
              </a:rPr>
              <a:t>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260987" y="990600"/>
          <a:ext cx="6926826" cy="4776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224136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ATTITUDE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5997677"/>
            <a:ext cx="7344816" cy="860323"/>
          </a:xfrm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en-SG" sz="2000" dirty="0"/>
              <a:t> “</a:t>
            </a:r>
            <a:r>
              <a:rPr lang="en-SG" sz="2400" b="1" u="sng" dirty="0">
                <a:solidFill>
                  <a:srgbClr val="00B050"/>
                </a:solidFill>
              </a:rPr>
              <a:t>Let this mind be in you, which was also in Christ Jesus</a:t>
            </a:r>
            <a:r>
              <a:rPr lang="en-SG" sz="2000" b="1" u="sng" dirty="0">
                <a:solidFill>
                  <a:srgbClr val="00B050"/>
                </a:solidFill>
              </a:rPr>
              <a:t>”</a:t>
            </a:r>
          </a:p>
          <a:p>
            <a:pPr algn="r">
              <a:buNone/>
            </a:pPr>
            <a:r>
              <a:rPr lang="en-US" sz="2000" dirty="0"/>
              <a:t>                                     Phil. 2:5</a:t>
            </a:r>
            <a:endParaRPr lang="en-SG" sz="2000" dirty="0"/>
          </a:p>
        </p:txBody>
      </p:sp>
      <p:sp>
        <p:nvSpPr>
          <p:cNvPr id="10" name="Arc 9"/>
          <p:cNvSpPr/>
          <p:nvPr/>
        </p:nvSpPr>
        <p:spPr>
          <a:xfrm rot="20955482">
            <a:off x="4697442" y="1180708"/>
            <a:ext cx="2208308" cy="1659152"/>
          </a:xfrm>
          <a:prstGeom prst="arc">
            <a:avLst>
              <a:gd name="adj1" fmla="val 16200000"/>
              <a:gd name="adj2" fmla="val 2022641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61219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28670"/>
            <a:ext cx="8118644" cy="53086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“</a:t>
            </a:r>
            <a:r>
              <a:rPr lang="en-US" b="1" i="1" dirty="0">
                <a:solidFill>
                  <a:srgbClr val="00B0F0"/>
                </a:solidFill>
              </a:rPr>
              <a:t>Rejoice in the Lord </a:t>
            </a:r>
            <a:r>
              <a:rPr lang="en-US" b="1" i="1" dirty="0" err="1">
                <a:solidFill>
                  <a:srgbClr val="00B0F0"/>
                </a:solidFill>
              </a:rPr>
              <a:t>alway</a:t>
            </a:r>
            <a:r>
              <a:rPr lang="en-US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b="1" dirty="0">
              <a:solidFill>
                <a:srgbClr val="00B0F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b="1" dirty="0"/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Indwelling of the Spirit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 the church </a:t>
            </a:r>
          </a:p>
          <a:p>
            <a:pPr marL="1168400" indent="-361950">
              <a:lnSpc>
                <a:spcPct val="110000"/>
              </a:lnSpc>
              <a:spcBef>
                <a:spcPts val="1200"/>
              </a:spcBef>
              <a:buClr>
                <a:schemeClr val="bg1"/>
              </a:buClr>
            </a:pP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that you are the temple of God, and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(1 Cor 3: 16,17)  Know you not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that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 the Spirit of God dwells in you?</a:t>
            </a:r>
          </a:p>
          <a:p>
            <a:pPr marL="1168400" indent="-361950"/>
            <a:r>
              <a:rPr lang="en-SG" sz="2800" dirty="0">
                <a:solidFill>
                  <a:schemeClr val="bg1"/>
                </a:solidFill>
              </a:rPr>
              <a:t>If any man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defile the temple of God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SG" sz="2800" dirty="0">
                <a:solidFill>
                  <a:schemeClr val="bg1"/>
                </a:solidFill>
              </a:rPr>
              <a:t>him shall God destroy; for the temple of God is holy, which </a:t>
            </a:r>
            <a:r>
              <a:rPr lang="en-SG" sz="2800" i="1" dirty="0">
                <a:solidFill>
                  <a:schemeClr val="bg1"/>
                </a:solidFill>
              </a:rPr>
              <a:t>temple</a:t>
            </a:r>
            <a:r>
              <a:rPr lang="en-SG" sz="2800" dirty="0">
                <a:solidFill>
                  <a:schemeClr val="bg1"/>
                </a:solidFill>
              </a:rPr>
              <a:t> you are.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0475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28670"/>
            <a:ext cx="7974628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B0F0"/>
                </a:solidFill>
              </a:rPr>
              <a:t>“</a:t>
            </a:r>
            <a:r>
              <a:rPr lang="en-US" sz="2800" b="1" i="1" dirty="0">
                <a:solidFill>
                  <a:srgbClr val="00B0F0"/>
                </a:solidFill>
              </a:rPr>
              <a:t>Rejoice in the Lord </a:t>
            </a:r>
            <a:r>
              <a:rPr lang="en-US" sz="2800" b="1" i="1" dirty="0" err="1">
                <a:solidFill>
                  <a:srgbClr val="00B0F0"/>
                </a:solidFill>
              </a:rPr>
              <a:t>alway</a:t>
            </a:r>
            <a:r>
              <a:rPr lang="en-US" sz="2800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sz="2800" b="1" dirty="0">
              <a:solidFill>
                <a:srgbClr val="00B0F0"/>
              </a:solidFill>
            </a:endParaRPr>
          </a:p>
          <a:p>
            <a:pPr marL="715963" indent="-444500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B.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Indwelling of the Spirit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in the church </a:t>
            </a:r>
          </a:p>
          <a:p>
            <a:pPr marL="715963" indent="-444500">
              <a:spcBef>
                <a:spcPts val="1200"/>
              </a:spcBef>
              <a:buNone/>
            </a:pPr>
            <a:r>
              <a:rPr lang="en-SG" sz="2800" dirty="0">
                <a:solidFill>
                  <a:schemeClr val="bg1"/>
                </a:solidFill>
              </a:rPr>
              <a:t>	(Zephaniah 3:17)  The LORD your God in the midst of you </a:t>
            </a:r>
            <a:r>
              <a:rPr lang="en-SG" sz="2800" i="1" dirty="0">
                <a:solidFill>
                  <a:schemeClr val="bg1"/>
                </a:solidFill>
              </a:rPr>
              <a:t>is</a:t>
            </a:r>
            <a:r>
              <a:rPr lang="en-SG" sz="2800" dirty="0">
                <a:solidFill>
                  <a:schemeClr val="bg1"/>
                </a:solidFill>
              </a:rPr>
              <a:t> mighty; He will save,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He will rejoice over You with joy; He will rest in His love, He will joy over you with singing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1604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>
                <a:solidFill>
                  <a:schemeClr val="accent6">
                    <a:lumMod val="75000"/>
                  </a:schemeClr>
                </a:solidFill>
              </a:rPr>
            </a:b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45165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B0F0"/>
                </a:solidFill>
              </a:rPr>
              <a:t>“</a:t>
            </a:r>
            <a:r>
              <a:rPr lang="en-US" sz="2800" b="1" i="1" dirty="0">
                <a:solidFill>
                  <a:srgbClr val="00B0F0"/>
                </a:solidFill>
              </a:rPr>
              <a:t>Rejoice in the Lord </a:t>
            </a:r>
            <a:r>
              <a:rPr lang="en-US" sz="2800" b="1" i="1" dirty="0" err="1">
                <a:solidFill>
                  <a:srgbClr val="00B0F0"/>
                </a:solidFill>
              </a:rPr>
              <a:t>alway</a:t>
            </a:r>
            <a:r>
              <a:rPr lang="en-US" sz="2800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sz="2800" b="1" dirty="0">
              <a:solidFill>
                <a:srgbClr val="00B0F0"/>
              </a:solidFill>
            </a:endParaRPr>
          </a:p>
          <a:p>
            <a:pPr marL="806450" indent="-444500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C.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Filling of the Spirit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(Eph. 5:18-21)</a:t>
            </a:r>
          </a:p>
          <a:p>
            <a:pPr marL="806450" indent="-444500">
              <a:spcBef>
                <a:spcPts val="1800"/>
              </a:spcBef>
              <a:buNone/>
            </a:pPr>
            <a:r>
              <a:rPr lang="en-US" sz="2800" dirty="0">
                <a:solidFill>
                  <a:schemeClr val="bg1"/>
                </a:solidFill>
              </a:rPr>
              <a:t>	(</a:t>
            </a:r>
            <a:r>
              <a:rPr lang="en-SG" sz="2800" dirty="0">
                <a:solidFill>
                  <a:schemeClr val="bg1"/>
                </a:solidFill>
              </a:rPr>
              <a:t>Ephesians 5:18,19)  And be not drunk with wine, wherein is excess; but 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be filled with the Spirit; </a:t>
            </a:r>
          </a:p>
          <a:p>
            <a:pPr marL="806450" indent="-444500">
              <a:spcBef>
                <a:spcPts val="1800"/>
              </a:spcBef>
              <a:buNone/>
            </a:pP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Speaking to yourselves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in psalms and hymns and spiritual songs,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singing and making melody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in your heart to the Lord;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58613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marL="442913" indent="-442913"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	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28670"/>
            <a:ext cx="8229600" cy="45165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B0F0"/>
                </a:solidFill>
              </a:rPr>
              <a:t>“</a:t>
            </a:r>
            <a:r>
              <a:rPr lang="en-US" sz="2800" b="1" i="1" dirty="0">
                <a:solidFill>
                  <a:srgbClr val="00B0F0"/>
                </a:solidFill>
              </a:rPr>
              <a:t>Rejoice in the Lord </a:t>
            </a:r>
            <a:r>
              <a:rPr lang="en-US" sz="2800" b="1" i="1" dirty="0" err="1">
                <a:solidFill>
                  <a:srgbClr val="00B0F0"/>
                </a:solidFill>
              </a:rPr>
              <a:t>alway</a:t>
            </a:r>
            <a:r>
              <a:rPr lang="en-US" sz="2800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sz="2800" b="1" dirty="0">
              <a:solidFill>
                <a:srgbClr val="00B0F0"/>
              </a:solidFill>
            </a:endParaRPr>
          </a:p>
          <a:p>
            <a:pPr indent="190500">
              <a:spcBef>
                <a:spcPts val="1800"/>
              </a:spcBef>
              <a:buNone/>
            </a:pPr>
            <a:r>
              <a:rPr lang="en-US" sz="2800" b="1" dirty="0"/>
              <a:t> </a:t>
            </a:r>
            <a:r>
              <a:rPr lang="en-US" sz="2800" b="1" dirty="0">
                <a:solidFill>
                  <a:schemeClr val="bg1"/>
                </a:solidFill>
              </a:rPr>
              <a:t>C.  </a:t>
            </a:r>
            <a:r>
              <a:rPr lang="en-US" sz="2800" b="1" i="1" u="sng" dirty="0">
                <a:solidFill>
                  <a:schemeClr val="bg1"/>
                </a:solidFill>
              </a:rPr>
              <a:t>Filling of the Spirit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(Eph. 5:18-21)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77913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SG" sz="2800" dirty="0">
                <a:solidFill>
                  <a:schemeClr val="bg1"/>
                </a:solidFill>
              </a:rPr>
              <a:t>Ephesians 5:20,21) 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Giving thanks always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for all things unto God and the Father in the Name of our Lord Jesus Christ;</a:t>
            </a:r>
          </a:p>
          <a:p>
            <a:pPr marL="1077913" indent="0">
              <a:buNone/>
            </a:pP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Submitting yourselves one to another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in the fear of God.</a:t>
            </a:r>
          </a:p>
          <a:p>
            <a:endParaRPr lang="en-SG" dirty="0"/>
          </a:p>
          <a:p>
            <a:pPr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5673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0334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I.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BE REJOICING … IN HIS PRESENCE!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463884" cy="53806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“</a:t>
            </a:r>
            <a:r>
              <a:rPr lang="en-US" b="1" i="1" dirty="0">
                <a:solidFill>
                  <a:srgbClr val="00B0F0"/>
                </a:solidFill>
              </a:rPr>
              <a:t>Rejoice in the Lord </a:t>
            </a:r>
            <a:r>
              <a:rPr lang="en-US" b="1" i="1" dirty="0" err="1">
                <a:solidFill>
                  <a:srgbClr val="00B0F0"/>
                </a:solidFill>
              </a:rPr>
              <a:t>alway</a:t>
            </a:r>
            <a:r>
              <a:rPr lang="en-US" b="1" i="1" dirty="0">
                <a:solidFill>
                  <a:srgbClr val="00B0F0"/>
                </a:solidFill>
              </a:rPr>
              <a:t>: and again I say, Rejoice” (Phil. 4:4).  The Lord is at hand.</a:t>
            </a:r>
            <a:endParaRPr lang="en-SG" b="1" dirty="0">
              <a:solidFill>
                <a:srgbClr val="00B0F0"/>
              </a:solidFill>
            </a:endParaRPr>
          </a:p>
          <a:p>
            <a:pPr marL="987425" indent="-625475">
              <a:spcBef>
                <a:spcPts val="180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C.  </a:t>
            </a:r>
            <a:r>
              <a:rPr lang="en-US" b="1" i="1" u="sng" dirty="0">
                <a:solidFill>
                  <a:schemeClr val="bg1"/>
                </a:solidFill>
              </a:rPr>
              <a:t>Filling of the Spirit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(Eph. 5:18-21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180975">
              <a:spcBef>
                <a:spcPts val="1800"/>
              </a:spcBef>
              <a:buNone/>
            </a:pPr>
            <a:r>
              <a:rPr lang="en-US" b="1" dirty="0">
                <a:solidFill>
                  <a:schemeClr val="bg1"/>
                </a:solidFill>
              </a:rPr>
              <a:t>1.  Self-examination 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(Acts. 20:28; 1 Cor. 11:28)</a:t>
            </a:r>
            <a:endParaRPr lang="en-SG" sz="3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180975">
              <a:buNone/>
            </a:pPr>
            <a:r>
              <a:rPr lang="en-US" b="1" dirty="0">
                <a:solidFill>
                  <a:schemeClr val="bg1"/>
                </a:solidFill>
              </a:rPr>
              <a:t>2.  Submission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Rom. 6:11-13; 8:32)</a:t>
            </a:r>
            <a:endParaRPr lang="en-SG" sz="3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180975">
              <a:buNone/>
            </a:pPr>
            <a:r>
              <a:rPr lang="en-US" b="1" dirty="0">
                <a:solidFill>
                  <a:schemeClr val="bg1"/>
                </a:solidFill>
              </a:rPr>
              <a:t>3.  Prayer for His filling </a:t>
            </a: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</a:rPr>
              <a:t>Luke 11:13)</a:t>
            </a:r>
            <a:endParaRPr lang="en-SG" sz="3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349375" indent="-542925">
              <a:buNone/>
            </a:pPr>
            <a:r>
              <a:rPr lang="en-US" b="1" dirty="0">
                <a:solidFill>
                  <a:schemeClr val="bg1"/>
                </a:solidFill>
              </a:rPr>
              <a:t>4.  Faith and thanks-giving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(Rom. 14:23; Gal. 3:14)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180975">
              <a:buNone/>
            </a:pPr>
            <a:r>
              <a:rPr lang="en-US" b="1" dirty="0">
                <a:solidFill>
                  <a:schemeClr val="bg1"/>
                </a:solidFill>
              </a:rPr>
              <a:t>5.  Walking in the Spirit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(Gal. 5:16)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52074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3"/>
            <a:ext cx="8496944" cy="51125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D.  </a:t>
            </a:r>
            <a:r>
              <a:rPr lang="en-US" b="1" i="1" u="sng" dirty="0">
                <a:solidFill>
                  <a:schemeClr val="bg1"/>
                </a:solidFill>
              </a:rPr>
              <a:t>Practical Projects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marL="533400" indent="0"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“You will show me the path of life: in Your presence is fulness of joy; at Your right hand there are pleasures for evermore” (Ps. 16:11). </a:t>
            </a:r>
            <a:endParaRPr lang="en-SG" sz="2800" b="1" dirty="0">
              <a:solidFill>
                <a:srgbClr val="00B0F0"/>
              </a:solidFill>
            </a:endParaRPr>
          </a:p>
          <a:p>
            <a:endParaRPr lang="en-US" sz="2800" dirty="0"/>
          </a:p>
          <a:p>
            <a:pPr marL="536575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1.  Quiet Time – Quality, Unhurried Time</a:t>
            </a:r>
          </a:p>
          <a:p>
            <a:pPr marL="536575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2.  Singing, Giving thanks and Submitting</a:t>
            </a:r>
          </a:p>
          <a:p>
            <a:pPr marL="536575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a.  Psalms, hymns and spiritual songs.</a:t>
            </a:r>
          </a:p>
          <a:p>
            <a:pPr marL="536575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     b.  Praise, Worship, Salvation, Consecration</a:t>
            </a:r>
          </a:p>
          <a:p>
            <a:pPr marL="536575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3.  Praise Concert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II.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PRAYING !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/>
          <a:lstStyle/>
          <a:p>
            <a:pPr marL="0" indent="0">
              <a:buNone/>
            </a:pPr>
            <a:r>
              <a:rPr lang="en-SG" sz="3000" dirty="0">
                <a:solidFill>
                  <a:schemeClr val="bg1"/>
                </a:solidFill>
              </a:rPr>
              <a:t>(Philippians 4:6)  Be careful for nothing; but in </a:t>
            </a:r>
            <a:r>
              <a:rPr lang="en-SG" sz="3000" b="1" u="sng" dirty="0">
                <a:solidFill>
                  <a:schemeClr val="accent6">
                    <a:lumMod val="75000"/>
                  </a:schemeClr>
                </a:solidFill>
              </a:rPr>
              <a:t>every thing by prayer and supplication with thanksgiving</a:t>
            </a:r>
            <a:r>
              <a:rPr lang="en-SG" sz="30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3000" dirty="0">
                <a:solidFill>
                  <a:schemeClr val="bg1"/>
                </a:solidFill>
              </a:rPr>
              <a:t>let your requests be made known unto God.</a:t>
            </a:r>
          </a:p>
          <a:p>
            <a:endParaRPr lang="en-SG" sz="3000" dirty="0"/>
          </a:p>
          <a:p>
            <a:pPr marL="0" indent="0">
              <a:buNone/>
            </a:pPr>
            <a:r>
              <a:rPr lang="en-SG" sz="3000" dirty="0">
                <a:solidFill>
                  <a:srgbClr val="002060"/>
                </a:solidFill>
              </a:rPr>
              <a:t>(Philippians 4:7)  And </a:t>
            </a:r>
            <a:r>
              <a:rPr lang="en-SG" sz="3000" b="1" u="sng" dirty="0">
                <a:solidFill>
                  <a:schemeClr val="accent6">
                    <a:lumMod val="75000"/>
                  </a:schemeClr>
                </a:solidFill>
              </a:rPr>
              <a:t>the peace of God, which passes all understanding, shall keep your hearts and minds</a:t>
            </a:r>
            <a:r>
              <a:rPr lang="en-SG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3000" dirty="0">
                <a:solidFill>
                  <a:srgbClr val="002060"/>
                </a:solidFill>
              </a:rPr>
              <a:t>through Christ Jesus.</a:t>
            </a:r>
          </a:p>
          <a:p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59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II.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PRAYING … FOR HIS PROTECTION!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312" y="1052736"/>
            <a:ext cx="7992888" cy="42290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F0"/>
                </a:solidFill>
              </a:rPr>
              <a:t>“… </a:t>
            </a:r>
            <a:r>
              <a:rPr lang="en-US" sz="2800" b="1" i="1" dirty="0">
                <a:solidFill>
                  <a:srgbClr val="00B0F0"/>
                </a:solidFill>
              </a:rPr>
              <a:t>in every thing by prayer and supplication with thanksgiving… the peace of God shall keep your hearts and minds through Christ Jesus. (Phil. 4:6).</a:t>
            </a:r>
            <a:endParaRPr lang="en-SG" sz="2800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i="1" dirty="0"/>
              <a:t> </a:t>
            </a:r>
            <a:endParaRPr lang="en-SG" sz="2800" dirty="0"/>
          </a:p>
          <a:p>
            <a:pPr>
              <a:buNone/>
            </a:pPr>
            <a:r>
              <a:rPr lang="en-US" sz="2800" b="1" dirty="0"/>
              <a:t>	</a:t>
            </a:r>
            <a:r>
              <a:rPr lang="en-US" sz="2800" b="1" dirty="0">
                <a:solidFill>
                  <a:schemeClr val="bg1"/>
                </a:solidFill>
              </a:rPr>
              <a:t>King Hezekiah prayed and asked for help.</a:t>
            </a:r>
          </a:p>
          <a:p>
            <a:pPr indent="0">
              <a:buNone/>
            </a:pPr>
            <a:r>
              <a:rPr lang="en-SG" sz="2800" dirty="0">
                <a:solidFill>
                  <a:schemeClr val="bg1"/>
                </a:solidFill>
              </a:rPr>
              <a:t>(Isaiah 37:21)  Then Isaiah the son of </a:t>
            </a:r>
            <a:r>
              <a:rPr lang="en-SG" sz="2800" dirty="0" err="1">
                <a:solidFill>
                  <a:schemeClr val="bg1"/>
                </a:solidFill>
              </a:rPr>
              <a:t>Amoz</a:t>
            </a:r>
            <a:r>
              <a:rPr lang="en-SG" sz="2800" dirty="0">
                <a:solidFill>
                  <a:schemeClr val="bg1"/>
                </a:solidFill>
              </a:rPr>
              <a:t> sent unto Hezekiah, saying, Thus saith the LORD God of Israel, Whereas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you have prayed to Me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against Sennacherib king of Assyria: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II.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PRAYING … FOR HIS PROTECTION!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064896" cy="5165196"/>
          </a:xfrm>
        </p:spPr>
        <p:txBody>
          <a:bodyPr>
            <a:normAutofit/>
          </a:bodyPr>
          <a:lstStyle/>
          <a:p>
            <a:pPr marL="442913" indent="-442913"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Jesus’ Example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  </a:t>
            </a:r>
            <a:r>
              <a:rPr lang="en-US" sz="2800" b="1" dirty="0">
                <a:solidFill>
                  <a:schemeClr val="bg1"/>
                </a:solidFill>
              </a:rPr>
              <a:t>Prayer to Him was more important than:</a:t>
            </a:r>
            <a:endParaRPr lang="en-SG" sz="2800" b="1" dirty="0">
              <a:solidFill>
                <a:schemeClr val="bg1"/>
              </a:solidFill>
            </a:endParaRPr>
          </a:p>
          <a:p>
            <a:pPr marL="1073150" indent="-533400">
              <a:buNone/>
            </a:pPr>
            <a:r>
              <a:rPr lang="en-US" sz="2800" b="1" dirty="0">
                <a:solidFill>
                  <a:schemeClr val="bg1"/>
                </a:solidFill>
              </a:rPr>
              <a:t>1.  Rest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(Mark 1:35)</a:t>
            </a:r>
            <a:r>
              <a:rPr lang="en-US" sz="2800" b="1" dirty="0"/>
              <a:t>				</a:t>
            </a:r>
          </a:p>
          <a:p>
            <a:pPr marL="1073150" indent="-533400">
              <a:buNone/>
            </a:pPr>
            <a:r>
              <a:rPr lang="en-US" sz="2800" b="1" dirty="0">
                <a:solidFill>
                  <a:schemeClr val="bg1"/>
                </a:solidFill>
              </a:rPr>
              <a:t>2.  Sleep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(Luke 6:12)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447675">
              <a:buNone/>
            </a:pPr>
            <a:r>
              <a:rPr lang="en-US" sz="2800" b="1" dirty="0">
                <a:solidFill>
                  <a:schemeClr val="bg1"/>
                </a:solidFill>
              </a:rPr>
              <a:t>3.  Working of miracles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(Luke 22:32)  </a:t>
            </a:r>
            <a:r>
              <a:rPr lang="en-US" sz="2800" b="1" dirty="0">
                <a:solidFill>
                  <a:srgbClr val="FFFF00"/>
                </a:solidFill>
              </a:rPr>
              <a:t>	</a:t>
            </a:r>
          </a:p>
          <a:p>
            <a:pPr marL="987425" indent="-447675">
              <a:buNone/>
            </a:pPr>
            <a:r>
              <a:rPr lang="en-US" sz="2800" b="1" dirty="0">
                <a:solidFill>
                  <a:schemeClr val="bg1"/>
                </a:solidFill>
              </a:rPr>
              <a:t>4.	Teaching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(Luke 5:15,16)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447675">
              <a:buNone/>
            </a:pPr>
            <a:r>
              <a:rPr lang="en-US" sz="2800" b="1" dirty="0">
                <a:solidFill>
                  <a:schemeClr val="bg1"/>
                </a:solidFill>
              </a:rPr>
              <a:t>5.  Money or machinery in securing workers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(Matt. 9:37,38).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Jesus has a continuing ministry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(Heb 7:25)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ever lives to make intercession.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313362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II.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BE PRAYING … FOR HIS PROTECTION!</a:t>
            </a:r>
            <a:br>
              <a:rPr lang="en-SG" dirty="0">
                <a:solidFill>
                  <a:schemeClr val="accent6">
                    <a:lumMod val="75000"/>
                  </a:schemeClr>
                </a:solidFill>
              </a:rPr>
            </a:b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945884"/>
          </a:xfrm>
        </p:spPr>
        <p:txBody>
          <a:bodyPr>
            <a:normAutofit/>
          </a:bodyPr>
          <a:lstStyle/>
          <a:p>
            <a:pPr marL="1341438" indent="-536575">
              <a:buAutoNum type="alphaUcPeriod" startAt="2"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PRAYER DESIRES</a:t>
            </a:r>
          </a:p>
          <a:p>
            <a:pPr marL="1789113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1.  Rehearsing God’s will</a:t>
            </a:r>
          </a:p>
          <a:p>
            <a:pPr marL="1789113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2.  Picturing God’s desire</a:t>
            </a:r>
          </a:p>
          <a:p>
            <a:pPr marL="1789113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3.  Listening to God</a:t>
            </a:r>
          </a:p>
          <a:p>
            <a:pPr marL="1789113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4.  Anticipating God’s answers</a:t>
            </a:r>
          </a:p>
          <a:p>
            <a:pPr marL="1789113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5.  Praising and worshipping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8563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476519"/>
            <a:ext cx="8229600" cy="792241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5000" b="1" u="sng" dirty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HORMONES</a:t>
            </a:r>
            <a:endParaRPr lang="en-US" sz="5000" b="1" i="0" u="sng" strike="noStrike" cap="none" dirty="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None/>
            </a:pPr>
            <a:r>
              <a:rPr lang="en-US" sz="2600" b="1" i="0" strike="noStrike" cap="none" dirty="0">
                <a:solidFill>
                  <a:srgbClr val="0070C0"/>
                </a:solidFill>
                <a:latin typeface="Constantia"/>
                <a:ea typeface="Constantia"/>
                <a:cs typeface="Constantia"/>
                <a:sym typeface="Constantia"/>
              </a:rPr>
              <a:t>1.  </a:t>
            </a:r>
            <a:r>
              <a:rPr lang="en-US" sz="2600" b="1" i="0" u="sng" strike="noStrike" cap="none" dirty="0">
                <a:solidFill>
                  <a:srgbClr val="0070C0"/>
                </a:solidFill>
                <a:latin typeface="Constantia"/>
                <a:ea typeface="Constantia"/>
                <a:cs typeface="Constantia"/>
                <a:sym typeface="Constantia"/>
              </a:rPr>
              <a:t>Neurobiology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– 200 billions neurons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2.  Hormonal influences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a.  Male and Female hormones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Male: conquer, contribute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	Female: captivate, complement</a:t>
            </a:r>
            <a:endParaRPr lang="en-US" sz="2600" b="1" i="0" u="none" strike="noStrike" cap="none"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b.  Adrenaline Flow 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/>
              <a:t>	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physical &amp; emotional</a:t>
            </a:r>
          </a:p>
          <a:p>
            <a:pPr marL="1081088" marR="0" lvl="0" indent="-452438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c.  Dopamine – pleasure</a:t>
            </a:r>
          </a:p>
          <a:p>
            <a:pPr marL="1081088" marR="0" lvl="0" indent="-452438" algn="l" rtl="0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. 	Serotonin </a:t>
            </a:r>
          </a:p>
          <a:p>
            <a:pPr marL="1081088" marR="0" lvl="0" indent="-452438" algn="l" rtl="0">
              <a:spcBef>
                <a:spcPts val="5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b="1" dirty="0"/>
              <a:t>	</a:t>
            </a:r>
            <a:r>
              <a:rPr lang="en-US" sz="2600" b="1" i="0" u="none" strike="noStrike" cap="none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– soothes emotions, judgment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6256" y="3573016"/>
            <a:ext cx="1695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4941168"/>
            <a:ext cx="179757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1844824"/>
            <a:ext cx="1728192" cy="173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2528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04664"/>
            <a:ext cx="8496944" cy="5256584"/>
          </a:xfrm>
        </p:spPr>
        <p:txBody>
          <a:bodyPr>
            <a:noAutofit/>
          </a:bodyPr>
          <a:lstStyle/>
          <a:p>
            <a:pPr marL="514350" indent="-514350">
              <a:buAutoNum type="alphaUcPeriod" startAt="3"/>
            </a:pP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PRAYER POWER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marL="984250" indent="-447675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1.  Revealing 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(Isa. 6:5)  </a:t>
            </a:r>
            <a:r>
              <a:rPr lang="en-US" sz="2800" b="1" dirty="0">
                <a:solidFill>
                  <a:schemeClr val="bg1"/>
                </a:solidFill>
              </a:rPr>
              <a:t>Examination</a:t>
            </a:r>
            <a:r>
              <a:rPr lang="en-US" sz="2800" b="1" dirty="0"/>
              <a:t>		</a:t>
            </a: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2.  Strengthening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(Luke 22:43)  </a:t>
            </a:r>
            <a:r>
              <a:rPr lang="en-US" sz="2800" b="1" dirty="0">
                <a:solidFill>
                  <a:schemeClr val="bg1"/>
                </a:solidFill>
              </a:rPr>
              <a:t>In Suffering</a:t>
            </a:r>
            <a:endParaRPr lang="en-SG" sz="2800" b="1" dirty="0">
              <a:solidFill>
                <a:schemeClr val="bg1"/>
              </a:solidFill>
            </a:endParaRP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3.  Separating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(Neh. 9) </a:t>
            </a:r>
            <a:r>
              <a:rPr lang="en-US" sz="2800" b="1" dirty="0">
                <a:solidFill>
                  <a:schemeClr val="bg1"/>
                </a:solidFill>
              </a:rPr>
              <a:t>Fasting and Healing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b="1" dirty="0"/>
              <a:t>	</a:t>
            </a: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4.  Staying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(2 Cor. 12:9) </a:t>
            </a:r>
            <a:r>
              <a:rPr lang="en-US" sz="2800" b="1" dirty="0">
                <a:solidFill>
                  <a:schemeClr val="bg1"/>
                </a:solidFill>
              </a:rPr>
              <a:t>Submission</a:t>
            </a:r>
            <a:endParaRPr lang="en-SG" sz="2800" b="1" dirty="0">
              <a:solidFill>
                <a:schemeClr val="bg1"/>
              </a:solidFill>
            </a:endParaRP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5.  Power for service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(Acts 4:31) </a:t>
            </a:r>
            <a:r>
              <a:rPr lang="en-US" sz="2800" b="1" dirty="0">
                <a:solidFill>
                  <a:schemeClr val="bg1"/>
                </a:solidFill>
              </a:rPr>
              <a:t>Boldness</a:t>
            </a:r>
            <a:r>
              <a:rPr lang="en-US" sz="2800" b="1" dirty="0">
                <a:solidFill>
                  <a:srgbClr val="FFFF00"/>
                </a:solidFill>
              </a:rPr>
              <a:t>	</a:t>
            </a: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6.  Overcoming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(Matt. 26:41) </a:t>
            </a:r>
            <a:r>
              <a:rPr lang="en-US" sz="2800" b="1" dirty="0">
                <a:solidFill>
                  <a:schemeClr val="bg1"/>
                </a:solidFill>
              </a:rPr>
              <a:t>Intercession</a:t>
            </a:r>
            <a:endParaRPr lang="en-SG" sz="2800" b="1" dirty="0">
              <a:solidFill>
                <a:schemeClr val="bg1"/>
              </a:solidFill>
            </a:endParaRP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7.  Convicting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(Acts 2:37,43)</a:t>
            </a:r>
            <a:r>
              <a:rPr lang="en-US" sz="2800" b="1" dirty="0">
                <a:solidFill>
                  <a:schemeClr val="bg1"/>
                </a:solidFill>
              </a:rPr>
              <a:t> Pricked, Fear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4250" indent="-447675"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8.  Saving 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(Rom. 10:9,10,13)  </a:t>
            </a:r>
            <a:r>
              <a:rPr lang="en-US" sz="2800" b="1" dirty="0">
                <a:solidFill>
                  <a:schemeClr val="bg1"/>
                </a:solidFill>
              </a:rPr>
              <a:t>Whosoever</a:t>
            </a:r>
            <a:endParaRPr lang="en-S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PRAYING - PEACE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1"/>
            <a:ext cx="8003232" cy="42770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D.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PRACTICAL PROJECTS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1.  Let My people pray.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2.  Praying at 10pm to 11pm nightly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Lord, build Your church.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Lord, save souls.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3.   Pray together 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and 4th Friday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          of the month,  8pm to 10pm.</a:t>
            </a:r>
            <a:endParaRPr lang="en-S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7575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PRAYING - PEACE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D. 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PRACTICAL PROJECTS</a:t>
            </a:r>
          </a:p>
          <a:p>
            <a:pPr marL="1341438" indent="-715963">
              <a:spcBef>
                <a:spcPts val="180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4.  	Prayer Chains round the clock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5.  	All-night prayer times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6.  	Seasons of prayer and fasting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7.  	Prayer concerts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8.  	Prayer retreats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9.  	Home prayer meetings</a:t>
            </a:r>
          </a:p>
          <a:p>
            <a:pPr marL="1341438" indent="-715963">
              <a:buNone/>
            </a:pPr>
            <a:r>
              <a:rPr lang="en-US" dirty="0">
                <a:solidFill>
                  <a:schemeClr val="bg1"/>
                </a:solidFill>
              </a:rPr>
              <a:t>10.  Prayer room and tower</a:t>
            </a:r>
          </a:p>
        </p:txBody>
      </p:sp>
    </p:spTree>
    <p:extLst>
      <p:ext uri="{BB962C8B-B14F-4D97-AF65-F5344CB8AC3E}">
        <p14:creationId xmlns:p14="http://schemas.microsoft.com/office/powerpoint/2010/main" val="140192704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BE THINKING !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25995"/>
            <a:ext cx="807524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>
                <a:solidFill>
                  <a:schemeClr val="bg1"/>
                </a:solidFill>
              </a:rPr>
              <a:t>(Philippians 4:8)  Finally, brethren, whatsoever things are true, whatsoever things </a:t>
            </a:r>
            <a:r>
              <a:rPr lang="en-SG" i="1" dirty="0">
                <a:solidFill>
                  <a:schemeClr val="bg1"/>
                </a:solidFill>
              </a:rPr>
              <a:t>are</a:t>
            </a:r>
            <a:r>
              <a:rPr lang="en-SG" dirty="0">
                <a:solidFill>
                  <a:schemeClr val="bg1"/>
                </a:solidFill>
              </a:rPr>
              <a:t> honest, whatsoever things </a:t>
            </a:r>
            <a:r>
              <a:rPr lang="en-SG" i="1" dirty="0">
                <a:solidFill>
                  <a:schemeClr val="bg1"/>
                </a:solidFill>
              </a:rPr>
              <a:t>are</a:t>
            </a:r>
            <a:r>
              <a:rPr lang="en-SG" dirty="0">
                <a:solidFill>
                  <a:schemeClr val="bg1"/>
                </a:solidFill>
              </a:rPr>
              <a:t> just, whatsoever things </a:t>
            </a:r>
            <a:r>
              <a:rPr lang="en-SG" i="1" dirty="0">
                <a:solidFill>
                  <a:schemeClr val="bg1"/>
                </a:solidFill>
              </a:rPr>
              <a:t>are</a:t>
            </a:r>
            <a:r>
              <a:rPr lang="en-SG" dirty="0">
                <a:solidFill>
                  <a:schemeClr val="bg1"/>
                </a:solidFill>
              </a:rPr>
              <a:t> pure, whatsoever things </a:t>
            </a:r>
            <a:r>
              <a:rPr lang="en-SG" i="1" dirty="0">
                <a:solidFill>
                  <a:schemeClr val="bg1"/>
                </a:solidFill>
              </a:rPr>
              <a:t>are</a:t>
            </a:r>
            <a:r>
              <a:rPr lang="en-SG" dirty="0">
                <a:solidFill>
                  <a:schemeClr val="bg1"/>
                </a:solidFill>
              </a:rPr>
              <a:t> lovely, whatsoever things </a:t>
            </a:r>
            <a:r>
              <a:rPr lang="en-SG" i="1" dirty="0">
                <a:solidFill>
                  <a:schemeClr val="bg1"/>
                </a:solidFill>
              </a:rPr>
              <a:t>are</a:t>
            </a:r>
            <a:r>
              <a:rPr lang="en-SG" dirty="0">
                <a:solidFill>
                  <a:schemeClr val="bg1"/>
                </a:solidFill>
              </a:rPr>
              <a:t> of good report; if </a:t>
            </a:r>
            <a:r>
              <a:rPr lang="en-SG" i="1" dirty="0">
                <a:solidFill>
                  <a:schemeClr val="bg1"/>
                </a:solidFill>
              </a:rPr>
              <a:t>there be</a:t>
            </a:r>
            <a:r>
              <a:rPr lang="en-SG" dirty="0">
                <a:solidFill>
                  <a:schemeClr val="bg1"/>
                </a:solidFill>
              </a:rPr>
              <a:t> any virtue, and if </a:t>
            </a:r>
            <a:r>
              <a:rPr lang="en-SG" i="1" dirty="0">
                <a:solidFill>
                  <a:schemeClr val="bg1"/>
                </a:solidFill>
              </a:rPr>
              <a:t>there be</a:t>
            </a:r>
            <a:r>
              <a:rPr lang="en-SG" dirty="0">
                <a:solidFill>
                  <a:schemeClr val="bg1"/>
                </a:solidFill>
              </a:rPr>
              <a:t> any praise,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think on these things</a:t>
            </a:r>
            <a:r>
              <a:rPr lang="en-SG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en-SG" dirty="0"/>
          </a:p>
          <a:p>
            <a:pPr marL="0" indent="0">
              <a:buNone/>
            </a:pPr>
            <a:r>
              <a:rPr lang="en-SG" dirty="0">
                <a:solidFill>
                  <a:schemeClr val="bg1"/>
                </a:solidFill>
              </a:rPr>
              <a:t>(Philippians 4:9)  Those things, which you have both learned, and received, and heard, and seen in me,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do</a:t>
            </a:r>
            <a:r>
              <a:rPr lang="en-SG" u="sng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and the God of peace shall be with you</a:t>
            </a:r>
            <a:r>
              <a:rPr lang="en-SG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1137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0"/>
            <a:ext cx="6696744" cy="1484784"/>
          </a:xfrm>
        </p:spPr>
        <p:txBody>
          <a:bodyPr>
            <a:normAutofit/>
          </a:bodyPr>
          <a:lstStyle/>
          <a:p>
            <a:pPr marL="809625" indent="-809625"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III.	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THINKING &amp; DOING…</a:t>
            </a:r>
            <a:b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FOR HIS PEACE!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>
                <a:solidFill>
                  <a:srgbClr val="00B0F0"/>
                </a:solidFill>
              </a:rPr>
              <a:t>“…</a:t>
            </a:r>
            <a:r>
              <a:rPr lang="en-US" sz="2800" b="1" i="1" dirty="0">
                <a:solidFill>
                  <a:srgbClr val="00B0F0"/>
                </a:solidFill>
              </a:rPr>
              <a:t>think on these things… do: and the God of peace shall be with you” (Phil. 4:9).</a:t>
            </a:r>
            <a:r>
              <a:rPr lang="en-US" b="1" i="1" dirty="0">
                <a:solidFill>
                  <a:srgbClr val="00B0F0"/>
                </a:solidFill>
              </a:rPr>
              <a:t>	</a:t>
            </a:r>
            <a:endParaRPr lang="en-SG" b="1" dirty="0">
              <a:solidFill>
                <a:srgbClr val="00B0F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b="1" dirty="0"/>
              <a:t> 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thinking and doing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…</a:t>
            </a:r>
            <a:endParaRPr lang="en-SG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		1.  Subjects of devout thoughts – honest, true</a:t>
            </a:r>
            <a:endParaRPr lang="en-SG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		2.  Practical life, with relationships – just, pure</a:t>
            </a:r>
            <a:endParaRPr lang="en-SG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		3.  Moral pleasure – lovely, good report</a:t>
            </a:r>
            <a:endParaRPr lang="en-SG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		4.  Other ground of appeal - any virtue, any 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</a:rPr>
              <a:t>               praise.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0688"/>
            <a:ext cx="8175282" cy="5616624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Meditate on God’s Word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(Ps. 1) – Power </a:t>
            </a:r>
          </a:p>
          <a:p>
            <a:pPr marL="536575" indent="0">
              <a:spcBef>
                <a:spcPts val="1800"/>
              </a:spcBef>
              <a:buNone/>
            </a:pPr>
            <a:r>
              <a:rPr lang="en-SG" dirty="0">
                <a:solidFill>
                  <a:schemeClr val="bg1"/>
                </a:solidFill>
              </a:rPr>
              <a:t>(Psalms 1:2)  But his delight </a:t>
            </a:r>
            <a:r>
              <a:rPr lang="en-SG" i="1" dirty="0">
                <a:solidFill>
                  <a:schemeClr val="bg1"/>
                </a:solidFill>
              </a:rPr>
              <a:t>is</a:t>
            </a:r>
            <a:r>
              <a:rPr lang="en-SG" dirty="0">
                <a:solidFill>
                  <a:schemeClr val="bg1"/>
                </a:solidFill>
              </a:rPr>
              <a:t> in the law of the LORD; and </a:t>
            </a:r>
            <a:r>
              <a:rPr lang="en-SG" b="1" u="sng" dirty="0">
                <a:solidFill>
                  <a:schemeClr val="accent6">
                    <a:lumMod val="75000"/>
                  </a:schemeClr>
                </a:solidFill>
              </a:rPr>
              <a:t>in His law he meditates day and night</a:t>
            </a:r>
            <a:r>
              <a:rPr lang="en-SG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536575" indent="0">
              <a:spcBef>
                <a:spcPts val="1800"/>
              </a:spcBef>
              <a:buNone/>
            </a:pPr>
            <a:r>
              <a:rPr lang="en-SG" dirty="0">
                <a:solidFill>
                  <a:schemeClr val="bg1"/>
                </a:solidFill>
              </a:rPr>
              <a:t>(Psalms 1:3)  And he shall be like.</a:t>
            </a:r>
            <a:r>
              <a:rPr lang="en-S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SG" b="1" dirty="0">
                <a:solidFill>
                  <a:schemeClr val="accent6">
                    <a:lumMod val="75000"/>
                  </a:schemeClr>
                </a:solidFill>
              </a:rPr>
              <a:t>a tree planted by the rivers of water, that brings forth his fruit in his season; his leaf also shall not wither; and whatsoever he does shall prosper</a:t>
            </a:r>
            <a:endParaRPr lang="en-SG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5728"/>
            <a:ext cx="8424936" cy="4511424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Meditate on God’s Word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539750" indent="0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1.  Generative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(Jam. 1:18; 1 Pet. 1:23)  </a:t>
            </a:r>
            <a:r>
              <a:rPr lang="en-US" sz="2800" b="1" dirty="0">
                <a:solidFill>
                  <a:schemeClr val="bg1"/>
                </a:solidFill>
              </a:rPr>
              <a:t>Life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2.  Revealing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(James 1:23-25)  </a:t>
            </a:r>
            <a:r>
              <a:rPr lang="en-US" sz="2800" b="1" dirty="0">
                <a:solidFill>
                  <a:schemeClr val="bg1"/>
                </a:solidFill>
              </a:rPr>
              <a:t>Mirror</a:t>
            </a:r>
            <a:endParaRPr lang="en-SG" sz="2800" b="1" dirty="0">
              <a:solidFill>
                <a:schemeClr val="bg1"/>
              </a:solidFill>
            </a:endParaRP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3.  Cleansing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(Eph. 5:25-27)  </a:t>
            </a:r>
            <a:r>
              <a:rPr lang="en-US" sz="2800" b="1" dirty="0">
                <a:solidFill>
                  <a:schemeClr val="bg1"/>
                </a:solidFill>
              </a:rPr>
              <a:t>Washing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800" b="1" dirty="0"/>
              <a:t>		</a:t>
            </a: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4.  Guiding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 119:105)  </a:t>
            </a:r>
            <a:r>
              <a:rPr lang="en-US" sz="2800" b="1" dirty="0">
                <a:solidFill>
                  <a:schemeClr val="bg1"/>
                </a:solidFill>
              </a:rPr>
              <a:t>Lamp, Light</a:t>
            </a:r>
            <a:endParaRPr lang="en-SG" sz="2800" b="1" dirty="0">
              <a:solidFill>
                <a:schemeClr val="bg1"/>
              </a:solidFill>
            </a:endParaRP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5.  Enriching &amp; adorning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 19:10)  </a:t>
            </a:r>
            <a:r>
              <a:rPr lang="en-US" sz="2800" b="1" dirty="0">
                <a:solidFill>
                  <a:schemeClr val="bg1"/>
                </a:solidFill>
              </a:rPr>
              <a:t>Gold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6.  Nourishing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(1 Pet. 2:2)  </a:t>
            </a:r>
            <a:r>
              <a:rPr lang="en-US" sz="2800" b="1" dirty="0">
                <a:solidFill>
                  <a:schemeClr val="bg1"/>
                </a:solidFill>
              </a:rPr>
              <a:t>Milk</a:t>
            </a:r>
            <a:endParaRPr lang="en-SG" sz="2800" b="1" dirty="0">
              <a:solidFill>
                <a:schemeClr val="bg1"/>
              </a:solidFill>
            </a:endParaRPr>
          </a:p>
          <a:p>
            <a:pPr marL="53975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7.  Warring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(Heb. 4:12; Jer. 23:29)  </a:t>
            </a:r>
            <a:r>
              <a:rPr lang="en-US" sz="2800" b="1" dirty="0">
                <a:solidFill>
                  <a:schemeClr val="bg1"/>
                </a:solidFill>
              </a:rPr>
              <a:t>Fire, Sword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7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11873"/>
          </a:xfrm>
        </p:spPr>
        <p:txBody>
          <a:bodyPr/>
          <a:lstStyle/>
          <a:p>
            <a:pPr marL="514350" indent="-514350">
              <a:buAutoNum type="alphaUcPeriod" startAt="3"/>
            </a:pP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In-dwelling of God’s Word </a:t>
            </a:r>
          </a:p>
          <a:p>
            <a:pPr marL="804863" indent="-290513">
              <a:spcBef>
                <a:spcPts val="1800"/>
              </a:spcBef>
            </a:pPr>
            <a:r>
              <a:rPr lang="en-US" b="1" dirty="0">
                <a:solidFill>
                  <a:schemeClr val="bg1"/>
                </a:solidFill>
              </a:rPr>
              <a:t>gives faith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(Rom. 10:17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),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understanding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 119:99),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life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(Prov. 16: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22),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peace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(Ps.119:165)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prosperity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 1:2,3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),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wisdom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(Ps.119:98),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joy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(Ps. 63:5) </a:t>
            </a:r>
            <a:r>
              <a:rPr lang="en-US" b="1" dirty="0">
                <a:solidFill>
                  <a:schemeClr val="bg1"/>
                </a:solidFill>
              </a:rPr>
              <a:t>and </a:t>
            </a:r>
          </a:p>
          <a:p>
            <a:pPr marL="804863" indent="-290513"/>
            <a:r>
              <a:rPr lang="en-US" b="1" dirty="0">
                <a:solidFill>
                  <a:schemeClr val="bg1"/>
                </a:solidFill>
              </a:rPr>
              <a:t>success</a:t>
            </a:r>
            <a:r>
              <a:rPr lang="en-US" b="1" dirty="0"/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(Joshua 1:8)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RIGHT THINKING - PEACE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PRACTICAL PROJECTS</a:t>
            </a:r>
          </a:p>
          <a:p>
            <a:pPr marL="1073150" indent="-536575">
              <a:buNone/>
            </a:pPr>
            <a:r>
              <a:rPr lang="en-US" dirty="0">
                <a:solidFill>
                  <a:schemeClr val="bg1"/>
                </a:solidFill>
              </a:rPr>
              <a:t>1.  Check list on thoughts:</a:t>
            </a:r>
          </a:p>
          <a:p>
            <a:pPr marL="1073150" indent="-536575">
              <a:buNone/>
            </a:pPr>
            <a:r>
              <a:rPr lang="en-US" dirty="0">
                <a:solidFill>
                  <a:schemeClr val="bg1"/>
                </a:solidFill>
              </a:rPr>
              <a:t>	True, Honest, Just, Pure, Lovely, </a:t>
            </a:r>
          </a:p>
          <a:p>
            <a:pPr marL="1073150" indent="-536575">
              <a:buNone/>
            </a:pPr>
            <a:r>
              <a:rPr lang="en-US" dirty="0">
                <a:solidFill>
                  <a:schemeClr val="bg1"/>
                </a:solidFill>
              </a:rPr>
              <a:t>	Good report, Virtuous, Praise.</a:t>
            </a:r>
          </a:p>
          <a:p>
            <a:pPr marL="536575" indent="-536575">
              <a:buNone/>
            </a:pPr>
            <a:r>
              <a:rPr lang="en-US" dirty="0">
                <a:solidFill>
                  <a:schemeClr val="bg1"/>
                </a:solidFill>
              </a:rPr>
              <a:t>	2.  Have mini-breaks and think of what</a:t>
            </a:r>
          </a:p>
          <a:p>
            <a:pPr marL="1073150" indent="-536575">
              <a:buNone/>
            </a:pPr>
            <a:r>
              <a:rPr lang="en-US" dirty="0">
                <a:solidFill>
                  <a:schemeClr val="bg1"/>
                </a:solidFill>
              </a:rPr>
              <a:t>	I have read in my Quiet Time.</a:t>
            </a:r>
          </a:p>
          <a:p>
            <a:pPr marL="536575" indent="-536575">
              <a:buNone/>
            </a:pPr>
            <a:r>
              <a:rPr lang="en-US" dirty="0">
                <a:solidFill>
                  <a:schemeClr val="bg1"/>
                </a:solidFill>
              </a:rPr>
              <a:t>	3.  Memorize groups like Psalm 23.</a:t>
            </a:r>
          </a:p>
          <a:p>
            <a:pPr marL="1079500" indent="-539750">
              <a:buNone/>
            </a:pPr>
            <a:r>
              <a:rPr lang="en-US" dirty="0">
                <a:solidFill>
                  <a:schemeClr val="bg1"/>
                </a:solidFill>
              </a:rPr>
              <a:t>4.	Preach the Word (2 Tim 4:2).</a:t>
            </a:r>
            <a:endParaRPr lang="en-S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013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CHALLENGE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1. 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Step out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of fantasy land.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 Return to the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Source of Joy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  Step into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God’s Truth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4.  Make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God your best Friend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5.  Decide to be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controlled by Holy Spirit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S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2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ATTITUDE</a:t>
            </a:r>
            <a:endParaRPr lang="en-SG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AutoNum type="arabicPeriod"/>
            </a:pPr>
            <a:r>
              <a:rPr lang="en-US" b="1" u="sng" dirty="0">
                <a:solidFill>
                  <a:schemeClr val="bg1"/>
                </a:solidFill>
              </a:rPr>
              <a:t>Some Good Attitudes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marL="539750" indent="-539750">
              <a:buNone/>
            </a:pPr>
            <a:r>
              <a:rPr lang="en-US" b="1" dirty="0">
                <a:solidFill>
                  <a:schemeClr val="bg1"/>
                </a:solidFill>
              </a:rPr>
              <a:t>	Love,  Joy,  Peace,  Patience,  Gentleness,  Goodness,  Faith,  Meekness,  Self-Control   (Gal. 5:22,23)</a:t>
            </a:r>
          </a:p>
          <a:p>
            <a:pPr marL="539750" indent="-539750">
              <a:buNone/>
            </a:pPr>
            <a:endParaRPr lang="en-US" dirty="0"/>
          </a:p>
          <a:p>
            <a:pPr marL="539750" indent="-539750">
              <a:buAutoNum type="arabicPeriod" startAt="2"/>
            </a:pPr>
            <a:r>
              <a:rPr lang="en-US" b="1" u="sng" dirty="0">
                <a:solidFill>
                  <a:schemeClr val="bg1"/>
                </a:solidFill>
              </a:rPr>
              <a:t>Some Bad Attitudes</a:t>
            </a:r>
            <a:r>
              <a:rPr lang="en-US" b="1" dirty="0">
                <a:solidFill>
                  <a:schemeClr val="bg1"/>
                </a:solidFill>
              </a:rPr>
              <a:t>:</a:t>
            </a:r>
          </a:p>
          <a:p>
            <a:pPr marL="539750" indent="-539750">
              <a:buNone/>
            </a:pPr>
            <a:r>
              <a:rPr lang="en-US" b="1" dirty="0">
                <a:solidFill>
                  <a:schemeClr val="bg1"/>
                </a:solidFill>
              </a:rPr>
              <a:t>	Indifference,  Selfishness,  Criticism,  Hypocrisy,  Legalism,  Inflexibility,  Superiority,  Gossip, Pride</a:t>
            </a:r>
          </a:p>
        </p:txBody>
      </p:sp>
    </p:spTree>
    <p:extLst>
      <p:ext uri="{BB962C8B-B14F-4D97-AF65-F5344CB8AC3E}">
        <p14:creationId xmlns:p14="http://schemas.microsoft.com/office/powerpoint/2010/main" val="34443585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5273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 </a:t>
            </a:r>
            <a:br>
              <a:rPr lang="en-SG" b="1" dirty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IV.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LEARNING … FOR HIS POWER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880" y="1052736"/>
            <a:ext cx="8229600" cy="5616624"/>
          </a:xfrm>
        </p:spPr>
        <p:txBody>
          <a:bodyPr>
            <a:normAutofit/>
          </a:bodyPr>
          <a:lstStyle/>
          <a:p>
            <a:pPr marL="442913" indent="0"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“I have learned, in whatsoever state I am, therewith to be content… I can do all things through Christ who strengthens me” (Phil. 4:11,13).</a:t>
            </a:r>
            <a:endParaRPr lang="en-SG" sz="2800" b="1" dirty="0">
              <a:solidFill>
                <a:srgbClr val="00B0F0"/>
              </a:solidFill>
            </a:endParaRPr>
          </a:p>
          <a:p>
            <a:pPr marL="442913" indent="-442913">
              <a:spcBef>
                <a:spcPts val="1800"/>
              </a:spcBef>
              <a:buNone/>
            </a:pPr>
            <a:r>
              <a:rPr lang="en-US" sz="2800" b="1" i="1" dirty="0"/>
              <a:t> </a:t>
            </a:r>
            <a:r>
              <a:rPr lang="en-US" sz="2800" b="1" dirty="0"/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Rules for Being Human</a:t>
            </a:r>
            <a:endParaRPr lang="en-SG" sz="2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 marL="1701800" indent="-804863">
              <a:buNone/>
            </a:pPr>
            <a:r>
              <a:rPr lang="en-US" sz="2800" b="1" dirty="0">
                <a:solidFill>
                  <a:schemeClr val="bg1"/>
                </a:solidFill>
              </a:rPr>
              <a:t>1.  I will learn lessons.</a:t>
            </a:r>
            <a:endParaRPr lang="en-SG" sz="2800" b="1" dirty="0">
              <a:solidFill>
                <a:schemeClr val="bg1"/>
              </a:solidFill>
            </a:endParaRPr>
          </a:p>
          <a:p>
            <a:pPr marL="1701800" indent="-804863">
              <a:buNone/>
            </a:pPr>
            <a:r>
              <a:rPr lang="en-US" sz="2800" b="1" dirty="0">
                <a:solidFill>
                  <a:schemeClr val="bg1"/>
                </a:solidFill>
              </a:rPr>
              <a:t>2.  There are not mistakes – only lessons.</a:t>
            </a:r>
            <a:endParaRPr lang="en-SG" sz="2800" b="1" dirty="0">
              <a:solidFill>
                <a:schemeClr val="bg1"/>
              </a:solidFill>
            </a:endParaRPr>
          </a:p>
          <a:p>
            <a:pPr marL="1701800" indent="-804863">
              <a:buNone/>
            </a:pPr>
            <a:r>
              <a:rPr lang="en-US" sz="2800" b="1" dirty="0">
                <a:solidFill>
                  <a:schemeClr val="bg1"/>
                </a:solidFill>
              </a:rPr>
              <a:t>3.  A lesson is repeated until it is learned.</a:t>
            </a:r>
            <a:endParaRPr lang="en-SG" sz="2800" b="1" dirty="0">
              <a:solidFill>
                <a:schemeClr val="bg1"/>
              </a:solidFill>
            </a:endParaRPr>
          </a:p>
          <a:p>
            <a:pPr marL="1349375" indent="-452438">
              <a:buNone/>
            </a:pPr>
            <a:r>
              <a:rPr lang="en-US" sz="2800" b="1" dirty="0">
                <a:solidFill>
                  <a:schemeClr val="bg1"/>
                </a:solidFill>
              </a:rPr>
              <a:t>4.  If I don’t learn the easy lessons, they get      harder.</a:t>
            </a:r>
            <a:endParaRPr lang="en-SG" sz="2800" b="1" dirty="0">
              <a:solidFill>
                <a:schemeClr val="bg1"/>
              </a:solidFill>
            </a:endParaRPr>
          </a:p>
          <a:p>
            <a:pPr marL="1701800" indent="-804863">
              <a:buNone/>
            </a:pPr>
            <a:r>
              <a:rPr lang="en-US" sz="2800" b="1" dirty="0">
                <a:solidFill>
                  <a:schemeClr val="bg1"/>
                </a:solidFill>
              </a:rPr>
              <a:t>5.  I’ll know I’ve learned a lesson when my </a:t>
            </a:r>
          </a:p>
          <a:p>
            <a:pPr marL="1349375" indent="-452438">
              <a:buNone/>
            </a:pPr>
            <a:r>
              <a:rPr lang="en-US" sz="2800" b="1" dirty="0">
                <a:solidFill>
                  <a:schemeClr val="bg1"/>
                </a:solidFill>
              </a:rPr>
              <a:t>	actions change. 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4290"/>
            <a:ext cx="8390166" cy="5590974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2"/>
            </a:pP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Learn the MISTAKES of Life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533400" indent="0">
              <a:spcBef>
                <a:spcPts val="18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M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essages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that give feedback about life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I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nterruptions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that cause us to think and reflect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S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ignposts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to direct us to right paths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T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ests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to push us to greater maturity</a:t>
            </a: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A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wakenings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to keep us mentally alert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K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eys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for unlocking the next door of opportunity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E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xplorations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to journey into new challenges</a:t>
            </a:r>
            <a:endParaRPr lang="en-SG" sz="2800" b="1" dirty="0">
              <a:solidFill>
                <a:schemeClr val="bg1"/>
              </a:solidFill>
            </a:endParaRPr>
          </a:p>
          <a:p>
            <a:pPr marL="533400" indent="0">
              <a:spcBef>
                <a:spcPts val="1200"/>
              </a:spcBef>
              <a:buNone/>
            </a:pPr>
            <a:r>
              <a:rPr lang="en-US" sz="2800" b="1" u="sng" dirty="0">
                <a:solidFill>
                  <a:srgbClr val="00B0F0"/>
                </a:solidFill>
              </a:rPr>
              <a:t>S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tatements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about our developments and progress 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102134" cy="60950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Learn the Lessons of Life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  <a:p>
            <a:pPr indent="193675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1.  What are the MISTAKES of life?</a:t>
            </a:r>
          </a:p>
          <a:p>
            <a:pPr indent="193675">
              <a:buNone/>
            </a:pPr>
            <a:r>
              <a:rPr lang="en-US" sz="2800" b="1" dirty="0">
                <a:solidFill>
                  <a:schemeClr val="bg1"/>
                </a:solidFill>
              </a:rPr>
              <a:t>2.  People change when they …</a:t>
            </a:r>
          </a:p>
          <a:p>
            <a:pPr marL="984250" indent="269875"/>
            <a:r>
              <a:rPr lang="en-US" sz="2800" b="1" dirty="0">
                <a:solidFill>
                  <a:srgbClr val="00B0F0"/>
                </a:solidFill>
              </a:rPr>
              <a:t>hurt enough </a:t>
            </a:r>
            <a:r>
              <a:rPr lang="en-US" sz="2800" b="1" dirty="0">
                <a:solidFill>
                  <a:schemeClr val="bg1"/>
                </a:solidFill>
              </a:rPr>
              <a:t>when they have to</a:t>
            </a:r>
          </a:p>
          <a:p>
            <a:pPr marL="984250" indent="269875"/>
            <a:r>
              <a:rPr lang="en-US" sz="2800" b="1" dirty="0">
                <a:solidFill>
                  <a:srgbClr val="00B0F0"/>
                </a:solidFill>
              </a:rPr>
              <a:t>learn enough </a:t>
            </a:r>
            <a:r>
              <a:rPr lang="en-US" sz="2800" b="1" dirty="0">
                <a:solidFill>
                  <a:schemeClr val="bg1"/>
                </a:solidFill>
              </a:rPr>
              <a:t>when they want to</a:t>
            </a:r>
          </a:p>
          <a:p>
            <a:pPr marL="984250" indent="269875"/>
            <a:r>
              <a:rPr lang="en-US" sz="2800" b="1" dirty="0">
                <a:solidFill>
                  <a:srgbClr val="00B0F0"/>
                </a:solidFill>
              </a:rPr>
              <a:t>receive enough </a:t>
            </a:r>
            <a:r>
              <a:rPr lang="en-US" sz="2800" b="1" dirty="0">
                <a:solidFill>
                  <a:schemeClr val="bg1"/>
                </a:solidFill>
              </a:rPr>
              <a:t>when they are able to.</a:t>
            </a:r>
          </a:p>
          <a:p>
            <a:pPr indent="193675">
              <a:buNone/>
            </a:pPr>
            <a:r>
              <a:rPr lang="en-US" sz="2800" b="1" dirty="0">
                <a:solidFill>
                  <a:schemeClr val="bg1"/>
                </a:solidFill>
              </a:rPr>
              <a:t>3.  Criticize, Create and Conserve (wisdom)</a:t>
            </a:r>
            <a:endParaRPr lang="en-SG" sz="2800" b="1" dirty="0">
              <a:solidFill>
                <a:schemeClr val="bg1"/>
              </a:solidFill>
            </a:endParaRPr>
          </a:p>
          <a:p>
            <a:pPr marL="984250" indent="-447675">
              <a:buNone/>
            </a:pPr>
            <a:r>
              <a:rPr lang="en-US" sz="2800" b="1" dirty="0">
                <a:solidFill>
                  <a:schemeClr val="bg1"/>
                </a:solidFill>
              </a:rPr>
              <a:t>4.  Which of the nine-fold fruit of character is God producing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(Gal. 5:22,23)?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04347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460940" cy="626469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Adjust and adapt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en-SG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96938" indent="-449263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1. 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Lack of Experience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Do I have a friend who is successful in this area?</a:t>
            </a:r>
            <a:endParaRPr lang="en-SG" sz="2800" b="1" dirty="0">
              <a:solidFill>
                <a:schemeClr val="bg1"/>
              </a:solidFill>
            </a:endParaRPr>
          </a:p>
          <a:p>
            <a:pPr marL="896938" indent="-449263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2. 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Lack of Knowledge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Have I studied enough?</a:t>
            </a:r>
            <a:endParaRPr lang="en-SG" sz="2800" b="1" dirty="0">
              <a:solidFill>
                <a:schemeClr val="bg1"/>
              </a:solidFill>
            </a:endParaRPr>
          </a:p>
          <a:p>
            <a:pPr marL="896938" indent="-449263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3. 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Lack of Time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Do I allow process of time for God to work?</a:t>
            </a:r>
            <a:endParaRPr lang="en-SG" sz="2800" b="1" dirty="0">
              <a:solidFill>
                <a:schemeClr val="bg1"/>
              </a:solidFill>
            </a:endParaRPr>
          </a:p>
          <a:p>
            <a:pPr marL="896938" indent="-449263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4. 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Lack of Facts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Have I gathered enough to make decisions?</a:t>
            </a:r>
            <a:endParaRPr lang="en-SG" sz="2800" b="1" dirty="0">
              <a:solidFill>
                <a:schemeClr val="bg1"/>
              </a:solidFill>
            </a:endParaRPr>
          </a:p>
          <a:p>
            <a:pPr marL="896938" indent="-449263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5. 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</a:rPr>
              <a:t>Lack of Prayer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– Is it my idea or God?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8391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V. 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GIVING … FOR HIS PROVISION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259632"/>
            <a:ext cx="7488832" cy="3825552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“…ye did communicate with my affliction … But my God shall supply all your need according to His riches in glory by Christ Jesus” (Phil. 4:14,13). </a:t>
            </a:r>
            <a:endParaRPr lang="en-SG" sz="2800" b="1" dirty="0">
              <a:solidFill>
                <a:srgbClr val="00B0F0"/>
              </a:solidFill>
            </a:endParaRPr>
          </a:p>
          <a:p>
            <a:pPr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I give up my rights!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“Who, </a:t>
            </a:r>
            <a:r>
              <a:rPr lang="en-US" sz="2800" b="1" i="1" u="sng" dirty="0">
                <a:solidFill>
                  <a:schemeClr val="bg1"/>
                </a:solidFill>
              </a:rPr>
              <a:t>being in the form of God</a:t>
            </a:r>
            <a:r>
              <a:rPr lang="en-US" sz="2800" b="1" dirty="0">
                <a:solidFill>
                  <a:schemeClr val="bg1"/>
                </a:solidFill>
              </a:rPr>
              <a:t>, thought it not robbery to be </a:t>
            </a:r>
            <a:r>
              <a:rPr lang="en-US" sz="2800" b="1" i="1" u="sng" dirty="0">
                <a:solidFill>
                  <a:schemeClr val="bg1"/>
                </a:solidFill>
              </a:rPr>
              <a:t>equal with God</a:t>
            </a:r>
            <a:r>
              <a:rPr lang="en-US" sz="2800" b="1" dirty="0">
                <a:solidFill>
                  <a:schemeClr val="bg1"/>
                </a:solidFill>
              </a:rPr>
              <a:t>: But </a:t>
            </a:r>
            <a:r>
              <a:rPr lang="en-US" sz="2800" b="1" i="1" u="sng" dirty="0">
                <a:solidFill>
                  <a:schemeClr val="bg1"/>
                </a:solidFill>
              </a:rPr>
              <a:t>made Himself of no reputation</a:t>
            </a:r>
            <a:r>
              <a:rPr lang="en-US" sz="2800" b="1" dirty="0">
                <a:solidFill>
                  <a:schemeClr val="bg1"/>
                </a:solidFill>
              </a:rPr>
              <a:t>, and took upon Him </a:t>
            </a:r>
            <a:r>
              <a:rPr lang="en-US" sz="2800" b="1" i="1" u="sng" dirty="0">
                <a:solidFill>
                  <a:schemeClr val="bg1"/>
                </a:solidFill>
              </a:rPr>
              <a:t>the form of a servant</a:t>
            </a:r>
            <a:r>
              <a:rPr lang="en-US" sz="2800" b="1" dirty="0">
                <a:solidFill>
                  <a:schemeClr val="bg1"/>
                </a:solidFill>
              </a:rPr>
              <a:t>, and was made in the likeness of men” (Phil. 2:6,7). </a:t>
            </a:r>
            <a:endParaRPr lang="en-SG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8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V. 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GIVING … FOR HIS PROVISION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348" y="1196752"/>
            <a:ext cx="7499176" cy="4012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“…ye did communicate with my affliction … But my God shall supply all your need according to His riches in glory by Christ Jesus” (Phil. 4:14,13). </a:t>
            </a:r>
            <a:endParaRPr lang="en-SG" sz="2800" b="1" dirty="0">
              <a:solidFill>
                <a:srgbClr val="00B0F0"/>
              </a:solidFill>
            </a:endParaRPr>
          </a:p>
          <a:p>
            <a:pPr marL="536575" indent="-536575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B.	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God has all the rights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(2 Cor. 5:15) </a:t>
            </a:r>
            <a:r>
              <a:rPr lang="en-US" sz="2800" b="1" dirty="0"/>
              <a:t>!</a:t>
            </a:r>
            <a:endParaRPr lang="en-SG" sz="2800" b="1" dirty="0"/>
          </a:p>
          <a:p>
            <a:pPr marL="625475" indent="-88900">
              <a:buNone/>
              <a:tabLst>
                <a:tab pos="98425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1.  HE has the right to command my obedience.</a:t>
            </a:r>
            <a:endParaRPr lang="en-SG" sz="2800" b="1" dirty="0">
              <a:solidFill>
                <a:schemeClr val="bg1"/>
              </a:solidFill>
            </a:endParaRPr>
          </a:p>
          <a:p>
            <a:pPr marL="625475" indent="-88900">
              <a:buNone/>
              <a:tabLst>
                <a:tab pos="98425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2.  HE is right in all He says or does!</a:t>
            </a:r>
            <a:endParaRPr lang="en-SG" sz="2800" b="1" dirty="0">
              <a:solidFill>
                <a:schemeClr val="bg1"/>
              </a:solidFill>
            </a:endParaRPr>
          </a:p>
          <a:p>
            <a:pPr marL="625475" indent="-88900">
              <a:buNone/>
              <a:tabLst>
                <a:tab pos="984250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3.  When He calls, I have to obey promptly, 	exactly, practically &amp; sacrificially!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1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0619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Church and Missions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(Acts. 1:8)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4250" indent="-450850">
              <a:spcBef>
                <a:spcPts val="1800"/>
              </a:spcBef>
              <a:buNone/>
            </a:pPr>
            <a:r>
              <a:rPr lang="en-US" sz="3000" b="1" dirty="0">
                <a:solidFill>
                  <a:schemeClr val="bg1"/>
                </a:solidFill>
              </a:rPr>
              <a:t>1)  </a:t>
            </a:r>
            <a:r>
              <a:rPr lang="en-SG" sz="3000" dirty="0">
                <a:solidFill>
                  <a:schemeClr val="bg1"/>
                </a:solidFill>
              </a:rPr>
              <a:t>(Acts 1:8)  But you shall receive power, after that the </a:t>
            </a:r>
            <a:r>
              <a:rPr lang="en-SG" sz="3000" b="1" i="1" u="sng" dirty="0">
                <a:solidFill>
                  <a:schemeClr val="accent6">
                    <a:lumMod val="75000"/>
                  </a:schemeClr>
                </a:solidFill>
              </a:rPr>
              <a:t>Holy Ghost is come upon you</a:t>
            </a:r>
            <a:r>
              <a:rPr lang="en-SG" sz="3000" dirty="0">
                <a:solidFill>
                  <a:schemeClr val="bg1"/>
                </a:solidFill>
              </a:rPr>
              <a:t>: and you shall be </a:t>
            </a:r>
            <a:r>
              <a:rPr lang="en-SG" sz="3000" b="1" u="sng" dirty="0">
                <a:solidFill>
                  <a:schemeClr val="accent6">
                    <a:lumMod val="75000"/>
                  </a:schemeClr>
                </a:solidFill>
              </a:rPr>
              <a:t>witnesses unto Me </a:t>
            </a:r>
            <a:r>
              <a:rPr lang="en-SG" sz="3000" b="1" i="1" u="sng" dirty="0">
                <a:solidFill>
                  <a:schemeClr val="accent6">
                    <a:lumMod val="75000"/>
                  </a:schemeClr>
                </a:solidFill>
              </a:rPr>
              <a:t>both</a:t>
            </a:r>
            <a:r>
              <a:rPr lang="en-SG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3000" dirty="0">
                <a:solidFill>
                  <a:schemeClr val="bg1"/>
                </a:solidFill>
              </a:rPr>
              <a:t>in Jerusalem, and in all Judaea, and in Samaria, and unto the uttermost part of the earth.</a:t>
            </a:r>
          </a:p>
          <a:p>
            <a:pPr marL="1341438" indent="-357188">
              <a:tabLst>
                <a:tab pos="2689225" algn="l"/>
              </a:tabLst>
            </a:pPr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</a:rPr>
              <a:t>POWER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	</a:t>
            </a:r>
            <a:r>
              <a:rPr lang="en-US" sz="3000" dirty="0">
                <a:solidFill>
                  <a:schemeClr val="bg1"/>
                </a:solidFill>
              </a:rPr>
              <a:t>– the Holy Spirit</a:t>
            </a:r>
          </a:p>
          <a:p>
            <a:pPr marL="1341438" indent="-357188"/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– Jesus Christ</a:t>
            </a:r>
          </a:p>
          <a:p>
            <a:pPr marL="1341438" indent="-357188"/>
            <a:r>
              <a:rPr lang="en-US" sz="3000" b="1" u="sng" dirty="0">
                <a:solidFill>
                  <a:schemeClr val="accent6">
                    <a:lumMod val="75000"/>
                  </a:schemeClr>
                </a:solidFill>
              </a:rPr>
              <a:t>PLACE</a:t>
            </a:r>
            <a:r>
              <a:rPr lang="en-US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</a:t>
            </a:r>
            <a:r>
              <a:rPr lang="en-US" sz="3000" dirty="0">
                <a:solidFill>
                  <a:schemeClr val="bg1"/>
                </a:solidFill>
              </a:rPr>
              <a:t>– Locally and globally</a:t>
            </a:r>
            <a:endParaRPr lang="en-SG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295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Church and Missions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(Acts. 1:8)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454025">
              <a:spcBef>
                <a:spcPts val="1800"/>
              </a:spcBef>
              <a:buNone/>
            </a:pPr>
            <a:r>
              <a:rPr lang="en-US" sz="3000" b="1" dirty="0">
                <a:solidFill>
                  <a:schemeClr val="bg1"/>
                </a:solidFill>
              </a:rPr>
              <a:t>2) 	</a:t>
            </a:r>
            <a:r>
              <a:rPr lang="en-SG" sz="3000" b="1" dirty="0">
                <a:solidFill>
                  <a:schemeClr val="bg1"/>
                </a:solidFill>
              </a:rPr>
              <a:t>Gain God’s perspective in life.</a:t>
            </a:r>
          </a:p>
          <a:p>
            <a:pPr marL="987425" indent="-454025">
              <a:spcBef>
                <a:spcPts val="1800"/>
              </a:spcBef>
              <a:buNone/>
              <a:tabLst>
                <a:tab pos="987425" algn="l"/>
              </a:tabLst>
            </a:pPr>
            <a:r>
              <a:rPr lang="en-SG" sz="3000" b="1" dirty="0">
                <a:solidFill>
                  <a:srgbClr val="00B0F0"/>
                </a:solidFill>
              </a:rPr>
              <a:t>	Master</a:t>
            </a:r>
            <a:r>
              <a:rPr lang="en-SG" sz="3000" b="1" dirty="0">
                <a:solidFill>
                  <a:schemeClr val="bg1"/>
                </a:solidFill>
              </a:rPr>
              <a:t>:</a:t>
            </a:r>
            <a:r>
              <a:rPr lang="en-SG" sz="3000" b="1" dirty="0">
                <a:solidFill>
                  <a:srgbClr val="00B0F0"/>
                </a:solidFill>
              </a:rPr>
              <a:t>  </a:t>
            </a:r>
            <a:r>
              <a:rPr lang="en-SG" sz="3000" b="1" dirty="0">
                <a:solidFill>
                  <a:schemeClr val="bg1"/>
                </a:solidFill>
              </a:rPr>
              <a:t>Who am I living for?</a:t>
            </a:r>
          </a:p>
          <a:p>
            <a:pPr marL="987425" indent="-454025">
              <a:buNone/>
              <a:tabLst>
                <a:tab pos="987425" algn="l"/>
              </a:tabLst>
            </a:pPr>
            <a:r>
              <a:rPr lang="en-SG" sz="3000" b="1" dirty="0">
                <a:solidFill>
                  <a:srgbClr val="00B0F0"/>
                </a:solidFill>
              </a:rPr>
              <a:t>	Mission</a:t>
            </a:r>
            <a:r>
              <a:rPr lang="en-SG" sz="3000" b="1" dirty="0">
                <a:solidFill>
                  <a:schemeClr val="bg1"/>
                </a:solidFill>
              </a:rPr>
              <a:t>: What does God want me to do?</a:t>
            </a:r>
          </a:p>
          <a:p>
            <a:pPr marL="987425" indent="-454025">
              <a:buNone/>
              <a:tabLst>
                <a:tab pos="987425" algn="l"/>
              </a:tabLst>
            </a:pPr>
            <a:r>
              <a:rPr lang="en-SG" sz="3000" b="1" dirty="0">
                <a:solidFill>
                  <a:srgbClr val="00B0F0"/>
                </a:solidFill>
              </a:rPr>
              <a:t>	Method</a:t>
            </a:r>
            <a:r>
              <a:rPr lang="en-SG" sz="3000" b="1" dirty="0">
                <a:solidFill>
                  <a:schemeClr val="bg1"/>
                </a:solidFill>
              </a:rPr>
              <a:t>: How will I fulfil His purpose?</a:t>
            </a:r>
          </a:p>
          <a:p>
            <a:pPr marL="987425" indent="-454025">
              <a:buNone/>
              <a:tabLst>
                <a:tab pos="987425" algn="l"/>
              </a:tabLst>
            </a:pPr>
            <a:r>
              <a:rPr lang="en-SG" sz="3000" b="1" dirty="0">
                <a:solidFill>
                  <a:srgbClr val="00B0F0"/>
                </a:solidFill>
              </a:rPr>
              <a:t>	Maintenance</a:t>
            </a:r>
            <a:r>
              <a:rPr lang="en-SG" sz="3000" b="1" dirty="0">
                <a:solidFill>
                  <a:schemeClr val="bg1"/>
                </a:solidFill>
              </a:rPr>
              <a:t>: Are my methods still effective?</a:t>
            </a:r>
          </a:p>
        </p:txBody>
      </p:sp>
    </p:spTree>
    <p:extLst>
      <p:ext uri="{BB962C8B-B14F-4D97-AF65-F5344CB8AC3E}">
        <p14:creationId xmlns:p14="http://schemas.microsoft.com/office/powerpoint/2010/main" val="40056615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V. 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GIVING … FOR HIS PROVISION!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488832" cy="4032448"/>
          </a:xfrm>
        </p:spPr>
        <p:txBody>
          <a:bodyPr>
            <a:normAutofit/>
          </a:bodyPr>
          <a:lstStyle/>
          <a:p>
            <a:pPr marL="447675" indent="-447675">
              <a:buNone/>
            </a:pPr>
            <a:r>
              <a:rPr lang="en-SG" b="1" dirty="0">
                <a:solidFill>
                  <a:schemeClr val="bg1"/>
                </a:solidFill>
              </a:rPr>
              <a:t>3) </a:t>
            </a:r>
            <a:r>
              <a:rPr lang="en-SG" sz="2800" dirty="0">
                <a:solidFill>
                  <a:schemeClr val="bg1"/>
                </a:solidFill>
              </a:rPr>
              <a:t>(Luke 8:2)  And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certain women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SG" sz="2800" dirty="0">
                <a:solidFill>
                  <a:schemeClr val="bg1"/>
                </a:solidFill>
              </a:rPr>
              <a:t>which had been healed of evil spirits and infirmities, Mary called Magdalene, out of whom went seven devils,</a:t>
            </a:r>
          </a:p>
          <a:p>
            <a:pPr marL="444500" indent="0">
              <a:spcBef>
                <a:spcPts val="1800"/>
              </a:spcBef>
              <a:buNone/>
            </a:pPr>
            <a:r>
              <a:rPr lang="en-SG" sz="2800" dirty="0">
                <a:solidFill>
                  <a:schemeClr val="bg1"/>
                </a:solidFill>
              </a:rPr>
              <a:t>(Luke 8:3)  And Joanna the wife of </a:t>
            </a:r>
            <a:r>
              <a:rPr lang="en-SG" sz="2800" dirty="0" err="1">
                <a:solidFill>
                  <a:schemeClr val="bg1"/>
                </a:solidFill>
              </a:rPr>
              <a:t>Chuza</a:t>
            </a:r>
            <a:r>
              <a:rPr lang="en-SG" sz="2800" dirty="0">
                <a:solidFill>
                  <a:schemeClr val="bg1"/>
                </a:solidFill>
              </a:rPr>
              <a:t> Herod's steward, and Susanna, and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many others, which ministered unto Him of their substance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19991792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GIVING … FOR HIS PROVISION!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96752"/>
            <a:ext cx="7344816" cy="4732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“…ye did communicate with my affliction … But my God shall supply all your need according to His riches in glory by Christ Jesus” </a:t>
            </a:r>
            <a:br>
              <a:rPr lang="en-US" sz="2800" b="1" i="1" dirty="0">
                <a:solidFill>
                  <a:srgbClr val="00B0F0"/>
                </a:solidFill>
              </a:rPr>
            </a:br>
            <a:r>
              <a:rPr lang="en-US" sz="2800" b="1" i="1" dirty="0">
                <a:solidFill>
                  <a:srgbClr val="00B0F0"/>
                </a:solidFill>
              </a:rPr>
              <a:t>(Phil. 4:14,13). </a:t>
            </a:r>
            <a:endParaRPr lang="en-SG" sz="2800" b="1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800" b="1" dirty="0"/>
              <a:t> </a:t>
            </a:r>
          </a:p>
          <a:p>
            <a:pPr marL="447675" indent="-447675">
              <a:buNone/>
            </a:pPr>
            <a:r>
              <a:rPr lang="en-SG" sz="2800" b="1" dirty="0">
                <a:solidFill>
                  <a:schemeClr val="bg1"/>
                </a:solidFill>
              </a:rPr>
              <a:t>4) </a:t>
            </a:r>
            <a:r>
              <a:rPr lang="en-SG" sz="2800" dirty="0">
                <a:solidFill>
                  <a:schemeClr val="bg1"/>
                </a:solidFill>
              </a:rPr>
              <a:t>(Philippians 2:25)  Yet I supposed it necessary to send to you Epaphroditus, my brother, and companion in labour, and fellow-soldier, but your messenger, and he that ministered to my wants.</a:t>
            </a:r>
            <a:endParaRPr lang="en-SG" sz="2800" b="1" dirty="0"/>
          </a:p>
        </p:txBody>
      </p:sp>
    </p:spTree>
    <p:extLst>
      <p:ext uri="{BB962C8B-B14F-4D97-AF65-F5344CB8AC3E}">
        <p14:creationId xmlns:p14="http://schemas.microsoft.com/office/powerpoint/2010/main" val="247454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accent6">
                    <a:lumMod val="75000"/>
                  </a:schemeClr>
                </a:solidFill>
              </a:rPr>
              <a:t>ATTITUDE OF JESUS</a:t>
            </a:r>
            <a:endParaRPr lang="en-SG" sz="5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72956"/>
          </a:xfrm>
        </p:spPr>
        <p:txBody>
          <a:bodyPr/>
          <a:lstStyle/>
          <a:p>
            <a:r>
              <a:rPr lang="en-SG" sz="3600" b="1" dirty="0">
                <a:solidFill>
                  <a:schemeClr val="bg1"/>
                </a:solidFill>
              </a:rPr>
              <a:t>(John 13:3)  Jesus </a:t>
            </a:r>
            <a:r>
              <a:rPr lang="en-SG" sz="3600" b="1" u="sng" dirty="0">
                <a:solidFill>
                  <a:schemeClr val="accent6">
                    <a:lumMod val="75000"/>
                  </a:schemeClr>
                </a:solidFill>
              </a:rPr>
              <a:t>knowing</a:t>
            </a:r>
            <a:r>
              <a:rPr lang="en-SG" sz="3600" b="1" dirty="0"/>
              <a:t> </a:t>
            </a:r>
            <a:r>
              <a:rPr lang="en-SG" sz="3600" b="1" dirty="0">
                <a:solidFill>
                  <a:schemeClr val="bg1"/>
                </a:solidFill>
              </a:rPr>
              <a:t>that the Father had given all things into His hands, and that</a:t>
            </a:r>
            <a:r>
              <a:rPr lang="en-SG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3600" b="1" u="sng" dirty="0">
                <a:solidFill>
                  <a:schemeClr val="accent6">
                    <a:lumMod val="75000"/>
                  </a:schemeClr>
                </a:solidFill>
              </a:rPr>
              <a:t>He was come from God, and went to God;</a:t>
            </a:r>
          </a:p>
          <a:p>
            <a:pPr marL="0" indent="0">
              <a:buNone/>
            </a:pPr>
            <a:endParaRPr lang="en-SG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652298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3154"/>
            <a:ext cx="8136904" cy="1143000"/>
          </a:xfrm>
        </p:spPr>
        <p:txBody>
          <a:bodyPr>
            <a:normAutofit fontScale="90000"/>
          </a:bodyPr>
          <a:lstStyle/>
          <a:p>
            <a:pPr marL="625475" indent="-625475"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V. 	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GIVING … FOR HIS PROVISION!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99" y="1196752"/>
            <a:ext cx="7704857" cy="4896544"/>
          </a:xfrm>
        </p:spPr>
        <p:txBody>
          <a:bodyPr>
            <a:normAutofit lnSpcReduction="10000"/>
          </a:bodyPr>
          <a:lstStyle/>
          <a:p>
            <a:pPr marL="444500" indent="-444500">
              <a:buNone/>
            </a:pPr>
            <a:r>
              <a:rPr lang="en-SG" sz="2800" b="1" dirty="0">
                <a:solidFill>
                  <a:schemeClr val="bg1"/>
                </a:solidFill>
              </a:rPr>
              <a:t>5)  </a:t>
            </a:r>
            <a:r>
              <a:rPr lang="en-SG" sz="2800" dirty="0">
                <a:solidFill>
                  <a:schemeClr val="bg1"/>
                </a:solidFill>
              </a:rPr>
              <a:t>(2 Corinthians 9:6)  But this </a:t>
            </a:r>
            <a:r>
              <a:rPr lang="en-SG" sz="2800" i="1" dirty="0">
                <a:solidFill>
                  <a:schemeClr val="bg1"/>
                </a:solidFill>
              </a:rPr>
              <a:t>I say,</a:t>
            </a:r>
            <a:r>
              <a:rPr lang="en-SG" sz="2800" dirty="0">
                <a:solidFill>
                  <a:schemeClr val="bg1"/>
                </a:solidFill>
              </a:rPr>
              <a:t> He which sows sparingly shall reap also sparingly; and he which sows bountifully shall reap also bountifully.</a:t>
            </a:r>
          </a:p>
          <a:p>
            <a:pPr marL="447675" indent="0">
              <a:spcBef>
                <a:spcPts val="1800"/>
              </a:spcBef>
              <a:buNone/>
            </a:pPr>
            <a:r>
              <a:rPr lang="en-SG" sz="2800" dirty="0">
                <a:solidFill>
                  <a:schemeClr val="bg1"/>
                </a:solidFill>
              </a:rPr>
              <a:t>(2 Corinthians 9:7) 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Every man according as he purposes in his heart, so let him give; not grudgingly, or of necessity: for God loves a cheerful giver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447675" indent="0">
              <a:spcBef>
                <a:spcPts val="1800"/>
              </a:spcBef>
              <a:buNone/>
            </a:pPr>
            <a:r>
              <a:rPr lang="en-SG" sz="2800" dirty="0">
                <a:solidFill>
                  <a:schemeClr val="bg1"/>
                </a:solidFill>
              </a:rPr>
              <a:t>(2 Corinthians 9:8)  </a:t>
            </a:r>
            <a:r>
              <a:rPr lang="en-SG" sz="2800" b="1" i="1" u="sng" dirty="0">
                <a:solidFill>
                  <a:schemeClr val="accent6">
                    <a:lumMod val="75000"/>
                  </a:schemeClr>
                </a:solidFill>
              </a:rPr>
              <a:t>And God is able to make all grace abound toward you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en-SG" sz="2800" dirty="0">
                <a:solidFill>
                  <a:schemeClr val="bg1"/>
                </a:solidFill>
              </a:rPr>
              <a:t>that you, always having all sufficiency in all </a:t>
            </a:r>
            <a:r>
              <a:rPr lang="en-SG" sz="2800" i="1" dirty="0">
                <a:solidFill>
                  <a:schemeClr val="bg1"/>
                </a:solidFill>
              </a:rPr>
              <a:t>things,</a:t>
            </a:r>
            <a:r>
              <a:rPr lang="en-SG" sz="2800" dirty="0">
                <a:solidFill>
                  <a:schemeClr val="bg1"/>
                </a:solidFill>
              </a:rPr>
              <a:t> may abound to every good work: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0581688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7"/>
            <a:ext cx="8929718" cy="3143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D.  MORE BLESSED TO GIVE (Acts 10:35)</a:t>
            </a:r>
            <a:endParaRPr lang="en-US" b="1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73150" indent="-447675">
              <a:spcBef>
                <a:spcPts val="1800"/>
              </a:spcBef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Tithes and offerings (Mal. 3:10)</a:t>
            </a:r>
          </a:p>
          <a:p>
            <a:pPr marL="1073150" indent="-447675">
              <a:spcBef>
                <a:spcPts val="1200"/>
              </a:spcBef>
              <a:buAutoNum type="arabicPeriod"/>
            </a:pPr>
            <a:r>
              <a:rPr lang="en-US" sz="2800" dirty="0" err="1">
                <a:solidFill>
                  <a:schemeClr val="bg1"/>
                </a:solidFill>
              </a:rPr>
              <a:t>Reme</a:t>
            </a:r>
            <a:r>
              <a:rPr lang="en-SG" sz="2800" dirty="0" err="1">
                <a:solidFill>
                  <a:schemeClr val="bg1"/>
                </a:solidFill>
              </a:rPr>
              <a:t>mber</a:t>
            </a:r>
            <a:r>
              <a:rPr lang="en-SG" sz="2800" dirty="0">
                <a:solidFill>
                  <a:schemeClr val="bg1"/>
                </a:solidFill>
              </a:rPr>
              <a:t> the poor (Gal. 2:10)</a:t>
            </a:r>
          </a:p>
          <a:p>
            <a:pPr marL="1073150" indent="-447675">
              <a:spcBef>
                <a:spcPts val="1200"/>
              </a:spcBef>
              <a:buAutoNum type="arabicPeriod"/>
            </a:pPr>
            <a:r>
              <a:rPr lang="en-SG" sz="2800" dirty="0">
                <a:solidFill>
                  <a:schemeClr val="bg1"/>
                </a:solidFill>
              </a:rPr>
              <a:t>Mission offering (Phil. 4:14)</a:t>
            </a:r>
          </a:p>
          <a:p>
            <a:pPr marL="1073150" indent="-447675">
              <a:spcBef>
                <a:spcPts val="1200"/>
              </a:spcBef>
              <a:buAutoNum type="arabicPeriod"/>
            </a:pPr>
            <a:r>
              <a:rPr lang="en-SG" sz="2800" dirty="0">
                <a:solidFill>
                  <a:schemeClr val="bg1"/>
                </a:solidFill>
              </a:rPr>
              <a:t>Faith Offerings (2 Cor. 8:2-4)</a:t>
            </a:r>
          </a:p>
        </p:txBody>
      </p:sp>
    </p:spTree>
    <p:extLst>
      <p:ext uri="{BB962C8B-B14F-4D97-AF65-F5344CB8AC3E}">
        <p14:creationId xmlns:p14="http://schemas.microsoft.com/office/powerpoint/2010/main" val="201888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VI.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GRACIOUS … TO HIS PEOPLE!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28670"/>
            <a:ext cx="7931224" cy="5452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B0F0"/>
                </a:solidFill>
              </a:rPr>
              <a:t>“Salute every saint in Christ Jesus… All the saints salute you …The grace of our Lord Jesus Christ be with you all. Amen” (Phil. 4:21,23).</a:t>
            </a:r>
          </a:p>
          <a:p>
            <a:pPr marL="893763" indent="-536575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A.  The Church as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Community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as against being a crowd – “one-another-ness”</a:t>
            </a:r>
          </a:p>
          <a:p>
            <a:pPr marL="893763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Love, Edify, Exhort, Admonish, Comfort, Forgive, Forbear, Serve, Bear one another’s burden.</a:t>
            </a:r>
            <a:endParaRPr lang="en-SG" sz="2800" b="1" dirty="0">
              <a:solidFill>
                <a:schemeClr val="bg1"/>
              </a:solidFill>
            </a:endParaRPr>
          </a:p>
          <a:p>
            <a:pPr marL="893763" indent="-536575">
              <a:spcBef>
                <a:spcPts val="1800"/>
              </a:spcBef>
              <a:buNone/>
            </a:pPr>
            <a:r>
              <a:rPr lang="en-US" sz="2800" b="1" dirty="0">
                <a:solidFill>
                  <a:schemeClr val="bg1"/>
                </a:solidFill>
              </a:rPr>
              <a:t>B.  Submit one to another (Eph. 5:21) – “to be under in ranks” – military word of levels.</a:t>
            </a:r>
            <a:endParaRPr lang="en-SG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415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VI.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GRACIOUS … TO HIS PEOPLE!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730" y="1340768"/>
            <a:ext cx="8064896" cy="3451522"/>
          </a:xfrm>
        </p:spPr>
        <p:txBody>
          <a:bodyPr>
            <a:normAutofit/>
          </a:bodyPr>
          <a:lstStyle/>
          <a:p>
            <a:pPr marL="893763" indent="-536575">
              <a:buNone/>
            </a:pPr>
            <a:r>
              <a:rPr lang="en-US" sz="2800" b="1" dirty="0">
                <a:solidFill>
                  <a:schemeClr val="bg1"/>
                </a:solidFill>
              </a:rPr>
              <a:t>C.  In home, husband, wife, children (Eph. 5)</a:t>
            </a:r>
            <a:endParaRPr lang="en-SG" sz="2800" b="1" dirty="0">
              <a:solidFill>
                <a:schemeClr val="bg1"/>
              </a:solidFill>
            </a:endParaRPr>
          </a:p>
          <a:p>
            <a:pPr marL="893763" indent="-536575">
              <a:buNone/>
            </a:pPr>
            <a:r>
              <a:rPr lang="en-US" sz="2800" b="1" dirty="0">
                <a:solidFill>
                  <a:schemeClr val="bg1"/>
                </a:solidFill>
              </a:rPr>
              <a:t>D.  Respect for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leaders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800" b="1" dirty="0"/>
              <a:t>“</a:t>
            </a:r>
            <a:r>
              <a:rPr lang="en-US" sz="2800" b="1" dirty="0">
                <a:solidFill>
                  <a:schemeClr val="bg1"/>
                </a:solidFill>
              </a:rPr>
              <a:t>Salute all them that have the rule over you”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(Heb. 13:24, 17).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893763" indent="-536575">
              <a:buNone/>
            </a:pPr>
            <a:r>
              <a:rPr lang="en-US" sz="2800" b="1" dirty="0">
                <a:solidFill>
                  <a:schemeClr val="bg1"/>
                </a:solidFill>
              </a:rPr>
              <a:t>E. 	</a:t>
            </a:r>
            <a:r>
              <a:rPr lang="en-SG" sz="2800" b="1" dirty="0">
                <a:solidFill>
                  <a:schemeClr val="bg1"/>
                </a:solidFill>
              </a:rPr>
              <a:t>(1 Thessalonians 5:14)  Now we exhort you, brethren, warn them that are unruly, comfort the feebleminded, support the weak, be patient toward all men.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29542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55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VI. 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GRACIOUS … TO HIS PEOPLE!</a:t>
            </a:r>
            <a:br>
              <a:rPr lang="en-SG" b="1" dirty="0"/>
            </a:b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166" y="1052736"/>
            <a:ext cx="8343306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00B0F0"/>
                </a:solidFill>
              </a:rPr>
              <a:t>“</a:t>
            </a:r>
            <a:r>
              <a:rPr lang="en-US" sz="2600" b="1" i="1" dirty="0">
                <a:solidFill>
                  <a:srgbClr val="00B0F0"/>
                </a:solidFill>
              </a:rPr>
              <a:t>Salute every saint in Christ Jesus… All the saints salute you …The grace of our Lord Jesus Christ be with you all. Amen” (Phil. 4:21,23).</a:t>
            </a:r>
          </a:p>
          <a:p>
            <a:pPr marL="1077913" indent="-544513">
              <a:spcBef>
                <a:spcPts val="1800"/>
              </a:spcBef>
              <a:buNone/>
              <a:tabLst>
                <a:tab pos="442913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F.  	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Esteem others better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than ourselves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(Phil. 2:3).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77913" indent="-544513">
              <a:buNone/>
              <a:tabLst>
                <a:tab pos="442913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G. 	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Look also on the things of others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(Phil. 2:4).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77913" indent="-544513">
              <a:buNone/>
              <a:tabLst>
                <a:tab pos="442913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H. 	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Live peaceably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with all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(Rom. 12:18).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077913" indent="-544513">
              <a:buNone/>
              <a:tabLst>
                <a:tab pos="442913" algn="l"/>
              </a:tabLst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SG" sz="2800" dirty="0">
                <a:solidFill>
                  <a:schemeClr val="bg1"/>
                </a:solidFill>
              </a:rPr>
              <a:t>(Romans 12:18)  If it be possible, as much as lieth in you, live peaceably with all men.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3017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0842"/>
            <a:ext cx="8013576" cy="76189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VI. </a:t>
            </a:r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BE GRACIOUS … TO HIS PEOPLE!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4387626"/>
          </a:xfrm>
        </p:spPr>
        <p:txBody>
          <a:bodyPr>
            <a:noAutofit/>
          </a:bodyPr>
          <a:lstStyle/>
          <a:p>
            <a:pPr marL="1258888" indent="-361950">
              <a:buNone/>
            </a:pPr>
            <a:r>
              <a:rPr lang="en-US" sz="2800" b="1" dirty="0">
                <a:solidFill>
                  <a:schemeClr val="bg1"/>
                </a:solidFill>
              </a:rPr>
              <a:t>F. 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Love our enemies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(Matt. 5:44,45; Luke 23:34).</a:t>
            </a:r>
            <a:endParaRPr lang="en-SG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1258888" indent="-361950">
              <a:buNone/>
            </a:pPr>
            <a:r>
              <a:rPr lang="en-SG" sz="2800" dirty="0">
                <a:solidFill>
                  <a:schemeClr val="bg1"/>
                </a:solidFill>
              </a:rPr>
              <a:t>	(Matthew 5:44)  But I say unto you,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Love your enemies</a:t>
            </a:r>
            <a:r>
              <a:rPr lang="en-SG" sz="28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SG" sz="2800" dirty="0">
                <a:solidFill>
                  <a:schemeClr val="bg1"/>
                </a:solidFill>
              </a:rPr>
              <a:t>bless them that curse you, do good to them that hate you, and pray for them which despitefully use you, and persecute you;</a:t>
            </a:r>
          </a:p>
          <a:p>
            <a:pPr marL="1258888" indent="-361950">
              <a:spcBef>
                <a:spcPts val="1800"/>
              </a:spcBef>
              <a:buNone/>
            </a:pPr>
            <a:r>
              <a:rPr lang="en-SG" sz="2800" dirty="0">
                <a:solidFill>
                  <a:schemeClr val="bg1"/>
                </a:solidFill>
              </a:rPr>
              <a:t>	(Matthew 5:45)  That you may be the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children of your</a:t>
            </a:r>
            <a:r>
              <a:rPr lang="en-SG" sz="2800" b="1" u="sng" dirty="0">
                <a:solidFill>
                  <a:srgbClr val="FFFF00"/>
                </a:solidFill>
              </a:rPr>
              <a:t> </a:t>
            </a:r>
            <a:r>
              <a:rPr lang="en-SG" sz="2800" b="1" u="sng" dirty="0">
                <a:solidFill>
                  <a:schemeClr val="accent6">
                    <a:lumMod val="75000"/>
                  </a:schemeClr>
                </a:solidFill>
              </a:rPr>
              <a:t>Father</a:t>
            </a:r>
            <a:r>
              <a:rPr lang="en-SG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SG" sz="2800" dirty="0">
                <a:solidFill>
                  <a:schemeClr val="bg1"/>
                </a:solidFill>
              </a:rPr>
              <a:t>who is in Heaven: for He makes His sun to rise on the evil and on the good, and sends rain on the just and on the unjust.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977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en-SG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 AM ONLY ONE;</a:t>
            </a:r>
          </a:p>
          <a:p>
            <a:pPr marL="0" indent="0" algn="ctr">
              <a:buNone/>
            </a:pPr>
            <a:r>
              <a:rPr lang="en-SG" b="1" dirty="0">
                <a:solidFill>
                  <a:schemeClr val="bg1"/>
                </a:solidFill>
              </a:rPr>
              <a:t>BUT STILL I AM ONE.</a:t>
            </a:r>
          </a:p>
          <a:p>
            <a:pPr marL="0" indent="0" algn="ctr">
              <a:buNone/>
            </a:pPr>
            <a:r>
              <a:rPr lang="en-SG" b="1" dirty="0">
                <a:solidFill>
                  <a:schemeClr val="bg1"/>
                </a:solidFill>
              </a:rPr>
              <a:t>I CANNOT DO EVERYTHING,</a:t>
            </a:r>
          </a:p>
          <a:p>
            <a:pPr marL="0" indent="0" algn="ctr">
              <a:buNone/>
            </a:pPr>
            <a:r>
              <a:rPr lang="en-SG" b="1" dirty="0">
                <a:solidFill>
                  <a:schemeClr val="bg1"/>
                </a:solidFill>
              </a:rPr>
              <a:t>AND BECAUSE I CANNOT DO EVERYTHING,</a:t>
            </a:r>
          </a:p>
          <a:p>
            <a:pPr marL="0" indent="0" algn="ctr">
              <a:buNone/>
            </a:pPr>
            <a:r>
              <a:rPr lang="en-SG" b="1" dirty="0">
                <a:solidFill>
                  <a:schemeClr val="bg1"/>
                </a:solidFill>
              </a:rPr>
              <a:t>I WILL NOT REFUSE TO DO</a:t>
            </a:r>
          </a:p>
          <a:p>
            <a:pPr marL="0" indent="0" algn="ctr">
              <a:buNone/>
            </a:pPr>
            <a:r>
              <a:rPr lang="en-SG" b="1" dirty="0">
                <a:solidFill>
                  <a:schemeClr val="bg1"/>
                </a:solidFill>
              </a:rPr>
              <a:t>THE SOMETHING THAT I CAN DO.</a:t>
            </a:r>
          </a:p>
        </p:txBody>
      </p:sp>
    </p:spTree>
    <p:extLst>
      <p:ext uri="{BB962C8B-B14F-4D97-AF65-F5344CB8AC3E}">
        <p14:creationId xmlns:p14="http://schemas.microsoft.com/office/powerpoint/2010/main" val="18738860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en-SG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Forget rights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remember responsibilities.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Forget inconveniences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remember blessings.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Forget accomplishments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remember debts.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Forget myself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into greatness.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Empty myself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into God’s adventure.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Lose myself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into immortality.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Lose myself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to find myself and God. </a:t>
            </a:r>
            <a:endParaRPr lang="en-SG" dirty="0">
              <a:solidFill>
                <a:schemeClr val="bg1"/>
              </a:solidFill>
            </a:endParaRP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1467554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20888"/>
            <a:ext cx="7886700" cy="3462959"/>
          </a:xfrm>
        </p:spPr>
        <p:txBody>
          <a:bodyPr>
            <a:noAutofit/>
          </a:bodyPr>
          <a:lstStyle/>
          <a:p>
            <a:pPr marL="385763" indent="-385763">
              <a:buAutoNum type="arabicPeriod"/>
            </a:pPr>
            <a:r>
              <a:rPr lang="en-SG" sz="3200" b="1" dirty="0">
                <a:solidFill>
                  <a:schemeClr val="bg1"/>
                </a:solidFill>
              </a:rPr>
              <a:t>WHAT ONE LESSON HAVE I LEARNT?</a:t>
            </a:r>
          </a:p>
          <a:p>
            <a:pPr marL="385763" indent="-385763">
              <a:lnSpc>
                <a:spcPct val="100000"/>
              </a:lnSpc>
              <a:spcBef>
                <a:spcPts val="5850"/>
              </a:spcBef>
              <a:buAutoNum type="arabicPeriod"/>
            </a:pPr>
            <a:r>
              <a:rPr lang="en-SG" sz="3200" b="1" dirty="0">
                <a:solidFill>
                  <a:schemeClr val="bg1"/>
                </a:solidFill>
              </a:rPr>
              <a:t>WHAT WILL BE ONE PRAYER I HAVE?     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DC204222-9384-464A-BC70-DBA854268744}"/>
              </a:ext>
            </a:extLst>
          </p:cNvPr>
          <p:cNvSpPr/>
          <p:nvPr/>
        </p:nvSpPr>
        <p:spPr>
          <a:xfrm>
            <a:off x="2123728" y="974153"/>
            <a:ext cx="4569737" cy="590739"/>
          </a:xfrm>
          <a:prstGeom prst="chevron">
            <a:avLst/>
          </a:prstGeom>
          <a:solidFill>
            <a:srgbClr val="92D05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925" b="1" dirty="0">
                <a:solidFill>
                  <a:schemeClr val="bg1"/>
                </a:solidFill>
              </a:rPr>
              <a:t>ATTITUDE ON TOP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073F49-20E2-409C-8FDB-39FE6FEF5C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8344" y="5085184"/>
            <a:ext cx="1133264" cy="83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3393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D87A4CD-A627-494F-9542-8D7D9B987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72754" y1="34545" x2="72754" y2="34545"/>
                        <a14:foregroundMark x1="64970" y1="49231" x2="64970" y2="49231"/>
                        <a14:foregroundMark x1="74102" y1="37063" x2="74102" y2="37063"/>
                        <a14:foregroundMark x1="75150" y1="35245" x2="75150" y2="352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2475" y="946489"/>
            <a:ext cx="2639660" cy="282538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A217BD6-271A-48BD-AB03-C7041572BCA2}"/>
              </a:ext>
            </a:extLst>
          </p:cNvPr>
          <p:cNvSpPr/>
          <p:nvPr/>
        </p:nvSpPr>
        <p:spPr>
          <a:xfrm>
            <a:off x="860336" y="3771873"/>
            <a:ext cx="7563938" cy="1988847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Email: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gohsengfong@hotmail.com</a:t>
            </a:r>
            <a:endParaRPr lang="en-SG" sz="3300" dirty="0">
              <a:solidFill>
                <a:prstClr val="black"/>
              </a:solidFill>
              <a:latin typeface="Calibri" panose="020F0502020204030204"/>
            </a:endParaRP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WhatsApp: </a:t>
            </a:r>
            <a:r>
              <a:rPr lang="en-SG" sz="3300" dirty="0">
                <a:solidFill>
                  <a:srgbClr val="5B9BD5">
                    <a:lumMod val="75000"/>
                  </a:srgbClr>
                </a:solidFill>
                <a:latin typeface="Calibri" panose="020F0502020204030204"/>
              </a:rPr>
              <a:t>+65-98207783</a:t>
            </a:r>
          </a:p>
          <a:p>
            <a:pPr marL="135731" lvl="1" defTabSz="685800">
              <a:lnSpc>
                <a:spcPct val="120000"/>
              </a:lnSpc>
              <a:defRPr/>
            </a:pPr>
            <a:r>
              <a:rPr lang="en-SG" sz="3300" dirty="0">
                <a:solidFill>
                  <a:prstClr val="black"/>
                </a:solidFill>
                <a:latin typeface="Calibri" panose="020F0502020204030204"/>
              </a:rPr>
              <a:t>Website: </a:t>
            </a:r>
            <a:r>
              <a:rPr lang="en-SG" sz="3300" dirty="0">
                <a:solidFill>
                  <a:prstClr val="black"/>
                </a:solidFill>
                <a:latin typeface="Calibri" panose="020F0502020204030204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www.faithatworkfellowship.org</a:t>
            </a:r>
            <a:endParaRPr lang="en-SG" sz="2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6075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418784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u="sng" spc="50" dirty="0">
                <a:solidFill>
                  <a:srgbClr val="CC0000"/>
                </a:solidFill>
              </a:rPr>
              <a:t>Jesus knew who He was</a:t>
            </a:r>
            <a:r>
              <a:rPr lang="en-US" sz="3600" b="1" spc="50" dirty="0">
                <a:solidFill>
                  <a:srgbClr val="CC0000"/>
                </a:solidFill>
              </a:rPr>
              <a:t>  </a:t>
            </a:r>
            <a:r>
              <a:rPr lang="en-US" sz="3600" b="1" spc="50" dirty="0">
                <a:solidFill>
                  <a:schemeClr val="bg1"/>
                </a:solidFill>
              </a:rPr>
              <a:t>and didn’t have to play any game to prove Himself or role-play to fool others.</a:t>
            </a:r>
          </a:p>
          <a:p>
            <a:pPr marL="0" indent="0">
              <a:buNone/>
            </a:pPr>
            <a:endParaRPr lang="en-US" sz="3600" b="1" spc="5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spc="50" dirty="0">
                <a:solidFill>
                  <a:schemeClr val="bg1"/>
                </a:solidFill>
              </a:rPr>
              <a:t>Beware of the performance trap.</a:t>
            </a:r>
            <a:endParaRPr lang="en-SG" sz="3600" b="1" spc="5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S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00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16" y="47667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en-US" sz="4800" u="sng" dirty="0">
                <a:solidFill>
                  <a:srgbClr val="CC0000"/>
                </a:solidFill>
                <a:latin typeface="Bernard MT Condensed" panose="02050806060905020404" pitchFamily="18" charset="0"/>
              </a:rPr>
              <a:t>NOTHING TO PROVE</a:t>
            </a:r>
            <a:endParaRPr lang="en-SG" sz="4800" u="sng" dirty="0">
              <a:solidFill>
                <a:srgbClr val="CC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067" y="1772816"/>
            <a:ext cx="8424089" cy="4720208"/>
          </a:xfrm>
        </p:spPr>
        <p:txBody>
          <a:bodyPr>
            <a:no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+mj-lt"/>
              </a:rPr>
              <a:t>Know who I AM and whose I AM.</a:t>
            </a:r>
            <a:endParaRPr lang="en-US" sz="2000" b="1" u="sng" dirty="0">
              <a:solidFill>
                <a:srgbClr val="0070C0"/>
              </a:solidFill>
              <a:latin typeface="+mj-lt"/>
            </a:endParaRPr>
          </a:p>
          <a:p>
            <a:pPr marL="268288" indent="0">
              <a:buNone/>
            </a:pP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My Identity in Christ</a:t>
            </a:r>
            <a:r>
              <a:rPr lang="en-SG" sz="2800" b="1" i="1" dirty="0">
                <a:solidFill>
                  <a:srgbClr val="7030A0"/>
                </a:solidFill>
                <a:latin typeface="+mj-lt"/>
              </a:rPr>
              <a:t>:</a:t>
            </a:r>
            <a:r>
              <a:rPr lang="en-SG" sz="28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Because of Christ’s redemption,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I am a </a:t>
            </a:r>
            <a:r>
              <a:rPr lang="en-SG" sz="2800" b="1" i="1" u="sng" dirty="0">
                <a:solidFill>
                  <a:srgbClr val="0070C0"/>
                </a:solidFill>
                <a:latin typeface="+mj-lt"/>
              </a:rPr>
              <a:t>new creation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of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u="sng" dirty="0">
                <a:solidFill>
                  <a:srgbClr val="7030A0"/>
                </a:solidFill>
                <a:latin typeface="+mj-lt"/>
              </a:rPr>
              <a:t>infinite worth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.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I am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deeply loved</a:t>
            </a:r>
            <a:r>
              <a:rPr lang="en-SG" sz="2800" b="1" i="1" dirty="0">
                <a:solidFill>
                  <a:srgbClr val="00B0F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2060"/>
                </a:solidFill>
                <a:latin typeface="+mj-lt"/>
              </a:rPr>
              <a:t>completely forgiven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50"/>
                </a:solidFill>
                <a:latin typeface="+mj-lt"/>
              </a:rPr>
              <a:t>fully pleasing</a:t>
            </a:r>
            <a:r>
              <a:rPr lang="en-SG" sz="2800" b="1" i="1" dirty="0">
                <a:solidFill>
                  <a:srgbClr val="CC0000"/>
                </a:solidFill>
                <a:latin typeface="+mj-lt"/>
              </a:rPr>
              <a:t>,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</a:p>
          <a:p>
            <a:pPr marL="534988" indent="0">
              <a:buNone/>
            </a:pPr>
            <a:r>
              <a:rPr lang="en-SG" sz="2800" b="1" i="1" u="sng" dirty="0">
                <a:solidFill>
                  <a:srgbClr val="7030A0"/>
                </a:solidFill>
                <a:latin typeface="+mj-lt"/>
              </a:rPr>
              <a:t>totally accepted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and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absolutely</a:t>
            </a:r>
            <a:r>
              <a:rPr lang="en-SG" sz="2800" b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en-SG" sz="2800" b="1" i="1" u="sng" dirty="0">
                <a:solidFill>
                  <a:srgbClr val="00B0F0"/>
                </a:solidFill>
                <a:latin typeface="+mj-lt"/>
              </a:rPr>
              <a:t>complete </a:t>
            </a:r>
            <a:r>
              <a:rPr lang="en-SG" sz="2800" b="1" i="1" u="sng" dirty="0">
                <a:solidFill>
                  <a:srgbClr val="CC0000"/>
                </a:solidFill>
                <a:latin typeface="+mj-lt"/>
              </a:rPr>
              <a:t>in Christ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one of a kind, nobody just like me, </a:t>
            </a:r>
          </a:p>
          <a:p>
            <a:pPr marL="534988" indent="0">
              <a:buNone/>
            </a:pPr>
            <a:r>
              <a:rPr lang="en-SG" sz="2800" b="1" dirty="0">
                <a:solidFill>
                  <a:srgbClr val="CC0000"/>
                </a:solidFill>
                <a:latin typeface="+mj-lt"/>
              </a:rPr>
              <a:t>a</a:t>
            </a:r>
            <a:r>
              <a:rPr lang="en-SG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SG" sz="2800" b="1" dirty="0">
                <a:solidFill>
                  <a:srgbClr val="7030A0"/>
                </a:solidFill>
                <a:latin typeface="+mj-lt"/>
              </a:rPr>
              <a:t>designer original</a:t>
            </a:r>
            <a:r>
              <a:rPr lang="en-SG" sz="2800" b="1" dirty="0">
                <a:solidFill>
                  <a:srgbClr val="CC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741837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11994</TotalTime>
  <Words>5156</Words>
  <Application>Microsoft Office PowerPoint</Application>
  <PresentationFormat>On-screen Show (4:3)</PresentationFormat>
  <Paragraphs>477</Paragraphs>
  <Slides>79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Arial</vt:lpstr>
      <vt:lpstr>Bernard MT Condensed</vt:lpstr>
      <vt:lpstr>Calibri</vt:lpstr>
      <vt:lpstr>Constantia</vt:lpstr>
      <vt:lpstr>Noto Sans Symbols</vt:lpstr>
      <vt:lpstr>Wingdings</vt:lpstr>
      <vt:lpstr>Wingdings 2</vt:lpstr>
      <vt:lpstr>Office Theme</vt:lpstr>
      <vt:lpstr>Flow</vt:lpstr>
      <vt:lpstr>MY ATTITUDE  ON TOP  </vt:lpstr>
      <vt:lpstr>ATTITUDE FORMATION</vt:lpstr>
      <vt:lpstr>Introduction</vt:lpstr>
      <vt:lpstr>ATTITUDE</vt:lpstr>
      <vt:lpstr>HORMONES</vt:lpstr>
      <vt:lpstr>ATTITUDE</vt:lpstr>
      <vt:lpstr>ATTITUDE OF JESUS</vt:lpstr>
      <vt:lpstr>NOTHING TO PROVE</vt:lpstr>
      <vt:lpstr>NOTHING TO PROVE</vt:lpstr>
      <vt:lpstr>NOTHING TO PROVE</vt:lpstr>
      <vt:lpstr>NOTHING TO LOSE</vt:lpstr>
      <vt:lpstr>NOTHING TO HIDE</vt:lpstr>
      <vt:lpstr>SELF-GIVING LOVE</vt:lpstr>
      <vt:lpstr>SELF-GIVING LOVE</vt:lpstr>
      <vt:lpstr>ATTITUDE OF JESUS</vt:lpstr>
      <vt:lpstr>MIND OF CHRIST IN DEMONSTRATION  Let this mind be in you,  which was also in Christ Jesus. Php 2:5  “Himself, He emptied … Himself, He humbled.”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ATTITUDE SAGS</vt:lpstr>
      <vt:lpstr>WHY ATTITUDE SAGS</vt:lpstr>
      <vt:lpstr>WHY ATTITUDE SAGS</vt:lpstr>
      <vt:lpstr>WORRY/FEAR</vt:lpstr>
      <vt:lpstr> WHY ATTITUDE SAGS</vt:lpstr>
      <vt:lpstr>CRITICISM</vt:lpstr>
      <vt:lpstr>CRITICISM</vt:lpstr>
      <vt:lpstr>WHY ATTITUDE SAGS</vt:lpstr>
      <vt:lpstr>FAILURE</vt:lpstr>
      <vt:lpstr>REJOICE !</vt:lpstr>
      <vt:lpstr>I.   BE REJOICING … IN HIS PRESENCE! </vt:lpstr>
      <vt:lpstr>I. BE REJOICING … IN HIS PRESENCE! </vt:lpstr>
      <vt:lpstr>I.  BE REJOICING … IN HIS PRESENCE! </vt:lpstr>
      <vt:lpstr>I. BE REJOICING … IN HIS PRESENCE! </vt:lpstr>
      <vt:lpstr>I.  BE REJOICING … IN HIS PRESENCE! </vt:lpstr>
      <vt:lpstr>I. BE REJOICING … IN HIS PRESENCE! </vt:lpstr>
      <vt:lpstr>PowerPoint Presentation</vt:lpstr>
      <vt:lpstr>II. BE PRAYING !</vt:lpstr>
      <vt:lpstr>II. BE PRAYING … FOR HIS PROTECTION! </vt:lpstr>
      <vt:lpstr>II. BE PRAYING … FOR HIS PROTECTION! </vt:lpstr>
      <vt:lpstr>II. BE PRAYING … FOR HIS PROTECTION! </vt:lpstr>
      <vt:lpstr>PowerPoint Presentation</vt:lpstr>
      <vt:lpstr>BE PRAYING - PEACE</vt:lpstr>
      <vt:lpstr>BE PRAYING - PEACE</vt:lpstr>
      <vt:lpstr>BE THINKING !</vt:lpstr>
      <vt:lpstr>III. BE THINKING &amp; DOING… FOR HIS PEACE!</vt:lpstr>
      <vt:lpstr>PowerPoint Presentation</vt:lpstr>
      <vt:lpstr>PowerPoint Presentation</vt:lpstr>
      <vt:lpstr>PowerPoint Presentation</vt:lpstr>
      <vt:lpstr>RIGHT THINKING - PEACE</vt:lpstr>
      <vt:lpstr>CHALLENGE</vt:lpstr>
      <vt:lpstr>  IV. BE LEARNING … FOR HIS POWER! </vt:lpstr>
      <vt:lpstr>PowerPoint Presentation</vt:lpstr>
      <vt:lpstr>PowerPoint Presentation</vt:lpstr>
      <vt:lpstr>PowerPoint Presentation</vt:lpstr>
      <vt:lpstr>V.   BE GIVING … FOR HIS PROVISION! </vt:lpstr>
      <vt:lpstr>V.   BE GIVING … FOR HIS PROVISION! </vt:lpstr>
      <vt:lpstr>PowerPoint Presentation</vt:lpstr>
      <vt:lpstr>PowerPoint Presentation</vt:lpstr>
      <vt:lpstr>V.   BE GIVING … FOR HIS PROVISION!</vt:lpstr>
      <vt:lpstr>V.  BE GIVING … FOR HIS PROVISION!</vt:lpstr>
      <vt:lpstr>V.  BE GIVING … FOR HIS PROVISION! </vt:lpstr>
      <vt:lpstr>PowerPoint Presentation</vt:lpstr>
      <vt:lpstr>VI. BE GRACIOUS … TO HIS PEOPLE! </vt:lpstr>
      <vt:lpstr>VI. BE GRACIOUS … TO HIS PEOPLE! </vt:lpstr>
      <vt:lpstr>VI.  BE GRACIOUS … TO HIS PEOPLE! </vt:lpstr>
      <vt:lpstr>VI. BE GRACIOUS … TO HIS PEOPLE!</vt:lpstr>
      <vt:lpstr>CHALLENGES</vt:lpstr>
      <vt:lpstr>CHALLENGES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MY ATTITUDE ON TOP (Phil. 4)</dc:title>
  <dc:creator>gmyctan</dc:creator>
  <cp:lastModifiedBy>User</cp:lastModifiedBy>
  <cp:revision>178</cp:revision>
  <dcterms:created xsi:type="dcterms:W3CDTF">2011-01-11T14:13:34Z</dcterms:created>
  <dcterms:modified xsi:type="dcterms:W3CDTF">2020-08-19T09:40:03Z</dcterms:modified>
</cp:coreProperties>
</file>