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heme/themeOverride2.xml" ContentType="application/vnd.openxmlformats-officedocument.themeOverride+xml"/>
  <Override PartName="/ppt/notesSlides/notesSlide22.xml" ContentType="application/vnd.openxmlformats-officedocument.presentationml.notesSlide+xml"/>
  <Override PartName="/ppt/theme/themeOverride3.xml" ContentType="application/vnd.openxmlformats-officedocument.themeOverr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60"/>
  </p:notesMasterIdLst>
  <p:handoutMasterIdLst>
    <p:handoutMasterId r:id="rId61"/>
  </p:handoutMasterIdLst>
  <p:sldIdLst>
    <p:sldId id="256" r:id="rId3"/>
    <p:sldId id="257" r:id="rId4"/>
    <p:sldId id="258" r:id="rId5"/>
    <p:sldId id="278" r:id="rId6"/>
    <p:sldId id="309" r:id="rId7"/>
    <p:sldId id="259" r:id="rId8"/>
    <p:sldId id="311" r:id="rId9"/>
    <p:sldId id="310" r:id="rId10"/>
    <p:sldId id="312" r:id="rId11"/>
    <p:sldId id="313" r:id="rId12"/>
    <p:sldId id="314" r:id="rId13"/>
    <p:sldId id="315" r:id="rId14"/>
    <p:sldId id="316" r:id="rId15"/>
    <p:sldId id="317" r:id="rId16"/>
    <p:sldId id="281" r:id="rId17"/>
    <p:sldId id="260" r:id="rId18"/>
    <p:sldId id="261" r:id="rId19"/>
    <p:sldId id="262" r:id="rId20"/>
    <p:sldId id="263" r:id="rId21"/>
    <p:sldId id="264" r:id="rId22"/>
    <p:sldId id="265" r:id="rId23"/>
    <p:sldId id="266" r:id="rId24"/>
    <p:sldId id="267" r:id="rId25"/>
    <p:sldId id="271" r:id="rId26"/>
    <p:sldId id="268" r:id="rId27"/>
    <p:sldId id="269" r:id="rId28"/>
    <p:sldId id="272" r:id="rId29"/>
    <p:sldId id="273" r:id="rId30"/>
    <p:sldId id="274" r:id="rId31"/>
    <p:sldId id="275" r:id="rId32"/>
    <p:sldId id="282" r:id="rId33"/>
    <p:sldId id="283" r:id="rId34"/>
    <p:sldId id="284" r:id="rId35"/>
    <p:sldId id="285" r:id="rId36"/>
    <p:sldId id="286" r:id="rId37"/>
    <p:sldId id="287" r:id="rId38"/>
    <p:sldId id="288" r:id="rId39"/>
    <p:sldId id="305" r:id="rId40"/>
    <p:sldId id="289" r:id="rId41"/>
    <p:sldId id="290" r:id="rId42"/>
    <p:sldId id="291" r:id="rId43"/>
    <p:sldId id="306"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7" r:id="rId58"/>
    <p:sldId id="308"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3366FF"/>
    <a:srgbClr val="3399FF"/>
    <a:srgbClr val="6666FF"/>
    <a:srgbClr val="D60093"/>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6" autoAdjust="0"/>
    <p:restoredTop sz="96370" autoAdjust="0"/>
  </p:normalViewPr>
  <p:slideViewPr>
    <p:cSldViewPr>
      <p:cViewPr varScale="1">
        <p:scale>
          <a:sx n="111" d="100"/>
          <a:sy n="111" d="100"/>
        </p:scale>
        <p:origin x="1338" y="102"/>
      </p:cViewPr>
      <p:guideLst>
        <p:guide orient="horz" pos="2160"/>
        <p:guide pos="2880"/>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84F6DD-280F-4FD1-88CF-D88AF7E9116D}" type="doc">
      <dgm:prSet loTypeId="urn:microsoft.com/office/officeart/2005/8/layout/cycle5" loCatId="cycle" qsTypeId="urn:microsoft.com/office/officeart/2005/8/quickstyle/simple1" qsCatId="simple" csTypeId="urn:microsoft.com/office/officeart/2005/8/colors/colorful1" csCatId="colorful" phldr="1"/>
      <dgm:spPr/>
      <dgm:t>
        <a:bodyPr/>
        <a:lstStyle/>
        <a:p>
          <a:endParaRPr lang="en-SG"/>
        </a:p>
      </dgm:t>
    </dgm:pt>
    <dgm:pt modelId="{7B0AEE2B-B0C0-4E93-9C76-F9ADA8FC0A81}">
      <dgm:prSet phldrT="[Text]"/>
      <dgm:spPr/>
      <dgm:t>
        <a:bodyPr/>
        <a:lstStyle/>
        <a:p>
          <a:r>
            <a:rPr lang="en-US" b="1" dirty="0"/>
            <a:t>Thought</a:t>
          </a:r>
          <a:endParaRPr lang="en-SG" b="1" dirty="0"/>
        </a:p>
      </dgm:t>
    </dgm:pt>
    <dgm:pt modelId="{C95B6587-116E-46F9-A5FF-9632D650C34F}" type="parTrans" cxnId="{A86A6A02-3AF1-43D0-BBF8-C9A067B9F3CF}">
      <dgm:prSet/>
      <dgm:spPr/>
      <dgm:t>
        <a:bodyPr/>
        <a:lstStyle/>
        <a:p>
          <a:endParaRPr lang="en-SG"/>
        </a:p>
      </dgm:t>
    </dgm:pt>
    <dgm:pt modelId="{4848998D-12AE-474D-B260-32AF76E5F8BB}" type="sibTrans" cxnId="{A86A6A02-3AF1-43D0-BBF8-C9A067B9F3CF}">
      <dgm:prSet/>
      <dgm:spPr/>
      <dgm:t>
        <a:bodyPr/>
        <a:lstStyle/>
        <a:p>
          <a:endParaRPr lang="en-SG"/>
        </a:p>
      </dgm:t>
    </dgm:pt>
    <dgm:pt modelId="{624000C7-2E46-4124-BBBE-BC32ACC85CCC}">
      <dgm:prSet phldrT="[Text]"/>
      <dgm:spPr>
        <a:solidFill>
          <a:schemeClr val="accent5"/>
        </a:solidFill>
      </dgm:spPr>
      <dgm:t>
        <a:bodyPr/>
        <a:lstStyle/>
        <a:p>
          <a:r>
            <a:rPr lang="en-US" b="1" dirty="0"/>
            <a:t>Focused Thought</a:t>
          </a:r>
          <a:endParaRPr lang="en-SG" b="1" dirty="0"/>
        </a:p>
      </dgm:t>
    </dgm:pt>
    <dgm:pt modelId="{7A84122A-64F4-4FB8-AE8B-CC541CF017B8}" type="parTrans" cxnId="{0476BC11-E810-407F-B8A8-A2A91F6A61A9}">
      <dgm:prSet/>
      <dgm:spPr/>
      <dgm:t>
        <a:bodyPr/>
        <a:lstStyle/>
        <a:p>
          <a:endParaRPr lang="en-SG"/>
        </a:p>
      </dgm:t>
    </dgm:pt>
    <dgm:pt modelId="{CF56C1D3-1A98-4996-B4F2-3A8BA3170074}" type="sibTrans" cxnId="{0476BC11-E810-407F-B8A8-A2A91F6A61A9}">
      <dgm:prSet/>
      <dgm:spPr/>
      <dgm:t>
        <a:bodyPr/>
        <a:lstStyle/>
        <a:p>
          <a:endParaRPr lang="en-SG"/>
        </a:p>
      </dgm:t>
    </dgm:pt>
    <dgm:pt modelId="{F3D8EDC6-5694-4389-9EFF-29BB3C0658CC}">
      <dgm:prSet phldrT="[Text]"/>
      <dgm:spPr>
        <a:solidFill>
          <a:srgbClr val="FF3300"/>
        </a:solidFill>
      </dgm:spPr>
      <dgm:t>
        <a:bodyPr/>
        <a:lstStyle/>
        <a:p>
          <a:r>
            <a:rPr lang="en-US" b="1" dirty="0"/>
            <a:t>Decision</a:t>
          </a:r>
          <a:endParaRPr lang="en-SG" b="1" dirty="0"/>
        </a:p>
      </dgm:t>
    </dgm:pt>
    <dgm:pt modelId="{B5A5DFEA-A50A-481C-9380-46DE72F424BB}" type="parTrans" cxnId="{A0C19D68-ABB6-4CEE-8493-424724D99B53}">
      <dgm:prSet/>
      <dgm:spPr/>
      <dgm:t>
        <a:bodyPr/>
        <a:lstStyle/>
        <a:p>
          <a:endParaRPr lang="en-SG"/>
        </a:p>
      </dgm:t>
    </dgm:pt>
    <dgm:pt modelId="{A7469D4B-A6D9-471C-893B-38794C202155}" type="sibTrans" cxnId="{A0C19D68-ABB6-4CEE-8493-424724D99B53}">
      <dgm:prSet/>
      <dgm:spPr/>
      <dgm:t>
        <a:bodyPr/>
        <a:lstStyle/>
        <a:p>
          <a:endParaRPr lang="en-SG"/>
        </a:p>
      </dgm:t>
    </dgm:pt>
    <dgm:pt modelId="{CFC88EFF-67DE-4CAC-8938-5E13B502F74B}">
      <dgm:prSet phldrT="[Text]"/>
      <dgm:spPr>
        <a:solidFill>
          <a:schemeClr val="accent1">
            <a:lumMod val="60000"/>
            <a:lumOff val="40000"/>
          </a:schemeClr>
        </a:solidFill>
      </dgm:spPr>
      <dgm:t>
        <a:bodyPr/>
        <a:lstStyle/>
        <a:p>
          <a:r>
            <a:rPr lang="en-US" b="1" dirty="0"/>
            <a:t>Action</a:t>
          </a:r>
          <a:endParaRPr lang="en-SG" b="1" dirty="0"/>
        </a:p>
      </dgm:t>
    </dgm:pt>
    <dgm:pt modelId="{39B9962A-1D18-4C29-8B4A-19A38928C10A}" type="parTrans" cxnId="{71AD70F3-4E23-4F7C-8820-2FFEB84FAAA4}">
      <dgm:prSet/>
      <dgm:spPr/>
      <dgm:t>
        <a:bodyPr/>
        <a:lstStyle/>
        <a:p>
          <a:endParaRPr lang="en-SG"/>
        </a:p>
      </dgm:t>
    </dgm:pt>
    <dgm:pt modelId="{61244227-7A8C-44D3-8EF0-622EA235817C}" type="sibTrans" cxnId="{71AD70F3-4E23-4F7C-8820-2FFEB84FAAA4}">
      <dgm:prSet/>
      <dgm:spPr/>
      <dgm:t>
        <a:bodyPr/>
        <a:lstStyle/>
        <a:p>
          <a:endParaRPr lang="en-SG"/>
        </a:p>
      </dgm:t>
    </dgm:pt>
    <dgm:pt modelId="{0C459308-87FC-40D5-B105-2800DEB3620F}">
      <dgm:prSet phldrT="[Text]"/>
      <dgm:spPr/>
      <dgm:t>
        <a:bodyPr/>
        <a:lstStyle/>
        <a:p>
          <a:r>
            <a:rPr lang="en-US" b="1" dirty="0"/>
            <a:t>Continued Action</a:t>
          </a:r>
          <a:endParaRPr lang="en-SG" b="1" dirty="0"/>
        </a:p>
      </dgm:t>
    </dgm:pt>
    <dgm:pt modelId="{2DAC14F9-34A3-4900-AFD1-9D6A2C7E1164}" type="parTrans" cxnId="{4A948D05-7213-454B-B5E9-7F021851B3FA}">
      <dgm:prSet/>
      <dgm:spPr/>
      <dgm:t>
        <a:bodyPr/>
        <a:lstStyle/>
        <a:p>
          <a:endParaRPr lang="en-SG"/>
        </a:p>
      </dgm:t>
    </dgm:pt>
    <dgm:pt modelId="{54379299-09EA-4A28-AB88-D60B1E754B8E}" type="sibTrans" cxnId="{4A948D05-7213-454B-B5E9-7F021851B3FA}">
      <dgm:prSet/>
      <dgm:spPr/>
      <dgm:t>
        <a:bodyPr/>
        <a:lstStyle/>
        <a:p>
          <a:endParaRPr lang="en-SG"/>
        </a:p>
      </dgm:t>
    </dgm:pt>
    <dgm:pt modelId="{BD3E2C12-7488-4415-B9D5-516F290EDEB1}">
      <dgm:prSet phldrT="[Text]"/>
      <dgm:spPr>
        <a:solidFill>
          <a:srgbClr val="D6A300"/>
        </a:solidFill>
      </dgm:spPr>
      <dgm:t>
        <a:bodyPr/>
        <a:lstStyle/>
        <a:p>
          <a:r>
            <a:rPr lang="en-US" b="1" dirty="0"/>
            <a:t>Habit</a:t>
          </a:r>
          <a:endParaRPr lang="en-SG" b="1" dirty="0"/>
        </a:p>
      </dgm:t>
    </dgm:pt>
    <dgm:pt modelId="{3E74F31B-4C25-4D10-83D4-9412C697AE9F}" type="parTrans" cxnId="{91700E16-4E9C-4865-B298-58F51F7A3674}">
      <dgm:prSet/>
      <dgm:spPr/>
      <dgm:t>
        <a:bodyPr/>
        <a:lstStyle/>
        <a:p>
          <a:endParaRPr lang="en-SG"/>
        </a:p>
      </dgm:t>
    </dgm:pt>
    <dgm:pt modelId="{89D7BDCC-9765-4C7B-A753-98825D04B329}" type="sibTrans" cxnId="{91700E16-4E9C-4865-B298-58F51F7A3674}">
      <dgm:prSet/>
      <dgm:spPr/>
      <dgm:t>
        <a:bodyPr/>
        <a:lstStyle/>
        <a:p>
          <a:endParaRPr lang="en-SG"/>
        </a:p>
      </dgm:t>
    </dgm:pt>
    <dgm:pt modelId="{BC9063A3-A905-45DD-BEC4-B7315B57CBC2}" type="pres">
      <dgm:prSet presAssocID="{BB84F6DD-280F-4FD1-88CF-D88AF7E9116D}" presName="cycle" presStyleCnt="0">
        <dgm:presLayoutVars>
          <dgm:dir/>
          <dgm:resizeHandles val="exact"/>
        </dgm:presLayoutVars>
      </dgm:prSet>
      <dgm:spPr/>
    </dgm:pt>
    <dgm:pt modelId="{CA8DD8FC-7EAA-40C7-A1FA-F043B7BD4B0F}" type="pres">
      <dgm:prSet presAssocID="{7B0AEE2B-B0C0-4E93-9C76-F9ADA8FC0A81}" presName="node" presStyleLbl="node1" presStyleIdx="0" presStyleCnt="6">
        <dgm:presLayoutVars>
          <dgm:bulletEnabled val="1"/>
        </dgm:presLayoutVars>
      </dgm:prSet>
      <dgm:spPr/>
    </dgm:pt>
    <dgm:pt modelId="{F8A8EFF8-DBA6-4546-93CA-5E580C4A9269}" type="pres">
      <dgm:prSet presAssocID="{7B0AEE2B-B0C0-4E93-9C76-F9ADA8FC0A81}" presName="spNode" presStyleCnt="0"/>
      <dgm:spPr/>
    </dgm:pt>
    <dgm:pt modelId="{12E8050B-41BF-49EF-9C8F-BD77D638D823}" type="pres">
      <dgm:prSet presAssocID="{4848998D-12AE-474D-B260-32AF76E5F8BB}" presName="sibTrans" presStyleLbl="sibTrans1D1" presStyleIdx="0" presStyleCnt="6"/>
      <dgm:spPr/>
    </dgm:pt>
    <dgm:pt modelId="{DBECC5B7-707E-4BE4-B18A-747F0D5521AE}" type="pres">
      <dgm:prSet presAssocID="{624000C7-2E46-4124-BBBE-BC32ACC85CCC}" presName="node" presStyleLbl="node1" presStyleIdx="1" presStyleCnt="6">
        <dgm:presLayoutVars>
          <dgm:bulletEnabled val="1"/>
        </dgm:presLayoutVars>
      </dgm:prSet>
      <dgm:spPr/>
    </dgm:pt>
    <dgm:pt modelId="{E7F80F5C-78A1-45DC-81D9-E26ADE198E4F}" type="pres">
      <dgm:prSet presAssocID="{624000C7-2E46-4124-BBBE-BC32ACC85CCC}" presName="spNode" presStyleCnt="0"/>
      <dgm:spPr/>
    </dgm:pt>
    <dgm:pt modelId="{EBE797D5-EEC7-4C33-9AD9-FA8214F11182}" type="pres">
      <dgm:prSet presAssocID="{CF56C1D3-1A98-4996-B4F2-3A8BA3170074}" presName="sibTrans" presStyleLbl="sibTrans1D1" presStyleIdx="1" presStyleCnt="6"/>
      <dgm:spPr/>
    </dgm:pt>
    <dgm:pt modelId="{F22046E8-EA98-4EF1-9796-00C325C79100}" type="pres">
      <dgm:prSet presAssocID="{F3D8EDC6-5694-4389-9EFF-29BB3C0658CC}" presName="node" presStyleLbl="node1" presStyleIdx="2" presStyleCnt="6">
        <dgm:presLayoutVars>
          <dgm:bulletEnabled val="1"/>
        </dgm:presLayoutVars>
      </dgm:prSet>
      <dgm:spPr/>
    </dgm:pt>
    <dgm:pt modelId="{A7473E15-2FE4-4A1D-BE4A-6A96EB9710AD}" type="pres">
      <dgm:prSet presAssocID="{F3D8EDC6-5694-4389-9EFF-29BB3C0658CC}" presName="spNode" presStyleCnt="0"/>
      <dgm:spPr/>
    </dgm:pt>
    <dgm:pt modelId="{A6493AA8-BFAB-443B-B5ED-F96CD40D4BE0}" type="pres">
      <dgm:prSet presAssocID="{A7469D4B-A6D9-471C-893B-38794C202155}" presName="sibTrans" presStyleLbl="sibTrans1D1" presStyleIdx="2" presStyleCnt="6"/>
      <dgm:spPr/>
    </dgm:pt>
    <dgm:pt modelId="{B2FEB479-8CC7-4151-8EE4-09ECD36CB63D}" type="pres">
      <dgm:prSet presAssocID="{CFC88EFF-67DE-4CAC-8938-5E13B502F74B}" presName="node" presStyleLbl="node1" presStyleIdx="3" presStyleCnt="6">
        <dgm:presLayoutVars>
          <dgm:bulletEnabled val="1"/>
        </dgm:presLayoutVars>
      </dgm:prSet>
      <dgm:spPr/>
    </dgm:pt>
    <dgm:pt modelId="{5C76A605-B686-4E1B-B42C-09D5BC1F4AEF}" type="pres">
      <dgm:prSet presAssocID="{CFC88EFF-67DE-4CAC-8938-5E13B502F74B}" presName="spNode" presStyleCnt="0"/>
      <dgm:spPr/>
    </dgm:pt>
    <dgm:pt modelId="{A4D79741-CC75-437D-9932-5CCF22C12EF7}" type="pres">
      <dgm:prSet presAssocID="{61244227-7A8C-44D3-8EF0-622EA235817C}" presName="sibTrans" presStyleLbl="sibTrans1D1" presStyleIdx="3" presStyleCnt="6"/>
      <dgm:spPr/>
    </dgm:pt>
    <dgm:pt modelId="{13E4F9A8-5DC6-48CB-AF41-631CF7188480}" type="pres">
      <dgm:prSet presAssocID="{0C459308-87FC-40D5-B105-2800DEB3620F}" presName="node" presStyleLbl="node1" presStyleIdx="4" presStyleCnt="6">
        <dgm:presLayoutVars>
          <dgm:bulletEnabled val="1"/>
        </dgm:presLayoutVars>
      </dgm:prSet>
      <dgm:spPr/>
    </dgm:pt>
    <dgm:pt modelId="{5118BF6A-384D-4EFF-B6BD-EB8D47B76F53}" type="pres">
      <dgm:prSet presAssocID="{0C459308-87FC-40D5-B105-2800DEB3620F}" presName="spNode" presStyleCnt="0"/>
      <dgm:spPr/>
    </dgm:pt>
    <dgm:pt modelId="{9D64108D-9E4D-4DAF-852B-1B354CA58C34}" type="pres">
      <dgm:prSet presAssocID="{54379299-09EA-4A28-AB88-D60B1E754B8E}" presName="sibTrans" presStyleLbl="sibTrans1D1" presStyleIdx="4" presStyleCnt="6"/>
      <dgm:spPr/>
    </dgm:pt>
    <dgm:pt modelId="{933CD09B-356D-4ED0-B0C8-6973A49C773B}" type="pres">
      <dgm:prSet presAssocID="{BD3E2C12-7488-4415-B9D5-516F290EDEB1}" presName="node" presStyleLbl="node1" presStyleIdx="5" presStyleCnt="6">
        <dgm:presLayoutVars>
          <dgm:bulletEnabled val="1"/>
        </dgm:presLayoutVars>
      </dgm:prSet>
      <dgm:spPr/>
    </dgm:pt>
    <dgm:pt modelId="{F77827CA-5EDE-4B2D-B78A-6A6D29E0C34C}" type="pres">
      <dgm:prSet presAssocID="{BD3E2C12-7488-4415-B9D5-516F290EDEB1}" presName="spNode" presStyleCnt="0"/>
      <dgm:spPr/>
    </dgm:pt>
    <dgm:pt modelId="{24B0D090-FD72-4A39-AB4E-CE021A44569D}" type="pres">
      <dgm:prSet presAssocID="{89D7BDCC-9765-4C7B-A753-98825D04B329}" presName="sibTrans" presStyleLbl="sibTrans1D1" presStyleIdx="5" presStyleCnt="6"/>
      <dgm:spPr/>
    </dgm:pt>
  </dgm:ptLst>
  <dgm:cxnLst>
    <dgm:cxn modelId="{A86A6A02-3AF1-43D0-BBF8-C9A067B9F3CF}" srcId="{BB84F6DD-280F-4FD1-88CF-D88AF7E9116D}" destId="{7B0AEE2B-B0C0-4E93-9C76-F9ADA8FC0A81}" srcOrd="0" destOrd="0" parTransId="{C95B6587-116E-46F9-A5FF-9632D650C34F}" sibTransId="{4848998D-12AE-474D-B260-32AF76E5F8BB}"/>
    <dgm:cxn modelId="{4A948D05-7213-454B-B5E9-7F021851B3FA}" srcId="{BB84F6DD-280F-4FD1-88CF-D88AF7E9116D}" destId="{0C459308-87FC-40D5-B105-2800DEB3620F}" srcOrd="4" destOrd="0" parTransId="{2DAC14F9-34A3-4900-AFD1-9D6A2C7E1164}" sibTransId="{54379299-09EA-4A28-AB88-D60B1E754B8E}"/>
    <dgm:cxn modelId="{0476BC11-E810-407F-B8A8-A2A91F6A61A9}" srcId="{BB84F6DD-280F-4FD1-88CF-D88AF7E9116D}" destId="{624000C7-2E46-4124-BBBE-BC32ACC85CCC}" srcOrd="1" destOrd="0" parTransId="{7A84122A-64F4-4FB8-AE8B-CC541CF017B8}" sibTransId="{CF56C1D3-1A98-4996-B4F2-3A8BA3170074}"/>
    <dgm:cxn modelId="{91700E16-4E9C-4865-B298-58F51F7A3674}" srcId="{BB84F6DD-280F-4FD1-88CF-D88AF7E9116D}" destId="{BD3E2C12-7488-4415-B9D5-516F290EDEB1}" srcOrd="5" destOrd="0" parTransId="{3E74F31B-4C25-4D10-83D4-9412C697AE9F}" sibTransId="{89D7BDCC-9765-4C7B-A753-98825D04B329}"/>
    <dgm:cxn modelId="{9F87232A-DACF-4AEB-BBEC-8A5E8EAD9A1B}" type="presOf" srcId="{0C459308-87FC-40D5-B105-2800DEB3620F}" destId="{13E4F9A8-5DC6-48CB-AF41-631CF7188480}" srcOrd="0" destOrd="0" presId="urn:microsoft.com/office/officeart/2005/8/layout/cycle5"/>
    <dgm:cxn modelId="{FC0F512B-6A33-42A5-956E-1DE69949CB40}" type="presOf" srcId="{A7469D4B-A6D9-471C-893B-38794C202155}" destId="{A6493AA8-BFAB-443B-B5ED-F96CD40D4BE0}" srcOrd="0" destOrd="0" presId="urn:microsoft.com/office/officeart/2005/8/layout/cycle5"/>
    <dgm:cxn modelId="{11ADB43C-850B-43D3-A330-DB23A142CA7B}" type="presOf" srcId="{54379299-09EA-4A28-AB88-D60B1E754B8E}" destId="{9D64108D-9E4D-4DAF-852B-1B354CA58C34}" srcOrd="0" destOrd="0" presId="urn:microsoft.com/office/officeart/2005/8/layout/cycle5"/>
    <dgm:cxn modelId="{703C3D5C-F1A0-4D6F-B0B2-977B4BB9399C}" type="presOf" srcId="{CFC88EFF-67DE-4CAC-8938-5E13B502F74B}" destId="{B2FEB479-8CC7-4151-8EE4-09ECD36CB63D}" srcOrd="0" destOrd="0" presId="urn:microsoft.com/office/officeart/2005/8/layout/cycle5"/>
    <dgm:cxn modelId="{4A579262-0ECC-45F1-9719-7A93CFE2AB23}" type="presOf" srcId="{4848998D-12AE-474D-B260-32AF76E5F8BB}" destId="{12E8050B-41BF-49EF-9C8F-BD77D638D823}" srcOrd="0" destOrd="0" presId="urn:microsoft.com/office/officeart/2005/8/layout/cycle5"/>
    <dgm:cxn modelId="{A0C19D68-ABB6-4CEE-8493-424724D99B53}" srcId="{BB84F6DD-280F-4FD1-88CF-D88AF7E9116D}" destId="{F3D8EDC6-5694-4389-9EFF-29BB3C0658CC}" srcOrd="2" destOrd="0" parTransId="{B5A5DFEA-A50A-481C-9380-46DE72F424BB}" sibTransId="{A7469D4B-A6D9-471C-893B-38794C202155}"/>
    <dgm:cxn modelId="{0E63BC6F-1BD7-4BB4-AD59-7300D27C48F4}" type="presOf" srcId="{BB84F6DD-280F-4FD1-88CF-D88AF7E9116D}" destId="{BC9063A3-A905-45DD-BEC4-B7315B57CBC2}" srcOrd="0" destOrd="0" presId="urn:microsoft.com/office/officeart/2005/8/layout/cycle5"/>
    <dgm:cxn modelId="{A8AA137E-1FEB-48D8-A1FA-E31AE7485C38}" type="presOf" srcId="{BD3E2C12-7488-4415-B9D5-516F290EDEB1}" destId="{933CD09B-356D-4ED0-B0C8-6973A49C773B}" srcOrd="0" destOrd="0" presId="urn:microsoft.com/office/officeart/2005/8/layout/cycle5"/>
    <dgm:cxn modelId="{DCE2B97F-A438-46EB-BFD2-D10425DC5EC2}" type="presOf" srcId="{61244227-7A8C-44D3-8EF0-622EA235817C}" destId="{A4D79741-CC75-437D-9932-5CCF22C12EF7}" srcOrd="0" destOrd="0" presId="urn:microsoft.com/office/officeart/2005/8/layout/cycle5"/>
    <dgm:cxn modelId="{9A039FB1-E86B-4029-ABD8-8A88BA03E13A}" type="presOf" srcId="{F3D8EDC6-5694-4389-9EFF-29BB3C0658CC}" destId="{F22046E8-EA98-4EF1-9796-00C325C79100}" srcOrd="0" destOrd="0" presId="urn:microsoft.com/office/officeart/2005/8/layout/cycle5"/>
    <dgm:cxn modelId="{3DD9ADB1-A3FB-4EFD-BF96-535F193D7B4A}" type="presOf" srcId="{7B0AEE2B-B0C0-4E93-9C76-F9ADA8FC0A81}" destId="{CA8DD8FC-7EAA-40C7-A1FA-F043B7BD4B0F}" srcOrd="0" destOrd="0" presId="urn:microsoft.com/office/officeart/2005/8/layout/cycle5"/>
    <dgm:cxn modelId="{83E524B9-8A5B-4469-942F-B52BC3CDF12C}" type="presOf" srcId="{89D7BDCC-9765-4C7B-A753-98825D04B329}" destId="{24B0D090-FD72-4A39-AB4E-CE021A44569D}" srcOrd="0" destOrd="0" presId="urn:microsoft.com/office/officeart/2005/8/layout/cycle5"/>
    <dgm:cxn modelId="{2098D7C6-5296-49B6-A886-EE13F4BFCACB}" type="presOf" srcId="{CF56C1D3-1A98-4996-B4F2-3A8BA3170074}" destId="{EBE797D5-EEC7-4C33-9AD9-FA8214F11182}" srcOrd="0" destOrd="0" presId="urn:microsoft.com/office/officeart/2005/8/layout/cycle5"/>
    <dgm:cxn modelId="{A0A0C5DC-BCA3-481D-BC7A-6411AE36D143}" type="presOf" srcId="{624000C7-2E46-4124-BBBE-BC32ACC85CCC}" destId="{DBECC5B7-707E-4BE4-B18A-747F0D5521AE}" srcOrd="0" destOrd="0" presId="urn:microsoft.com/office/officeart/2005/8/layout/cycle5"/>
    <dgm:cxn modelId="{71AD70F3-4E23-4F7C-8820-2FFEB84FAAA4}" srcId="{BB84F6DD-280F-4FD1-88CF-D88AF7E9116D}" destId="{CFC88EFF-67DE-4CAC-8938-5E13B502F74B}" srcOrd="3" destOrd="0" parTransId="{39B9962A-1D18-4C29-8B4A-19A38928C10A}" sibTransId="{61244227-7A8C-44D3-8EF0-622EA235817C}"/>
    <dgm:cxn modelId="{BAA8ABAC-4E3E-4DD2-B8FF-05BBBBAF112D}" type="presParOf" srcId="{BC9063A3-A905-45DD-BEC4-B7315B57CBC2}" destId="{CA8DD8FC-7EAA-40C7-A1FA-F043B7BD4B0F}" srcOrd="0" destOrd="0" presId="urn:microsoft.com/office/officeart/2005/8/layout/cycle5"/>
    <dgm:cxn modelId="{BB93371A-66B8-46CB-AA4C-5A5A31F62AC5}" type="presParOf" srcId="{BC9063A3-A905-45DD-BEC4-B7315B57CBC2}" destId="{F8A8EFF8-DBA6-4546-93CA-5E580C4A9269}" srcOrd="1" destOrd="0" presId="urn:microsoft.com/office/officeart/2005/8/layout/cycle5"/>
    <dgm:cxn modelId="{66A1BD83-4508-47C6-B53E-C117D3B8174F}" type="presParOf" srcId="{BC9063A3-A905-45DD-BEC4-B7315B57CBC2}" destId="{12E8050B-41BF-49EF-9C8F-BD77D638D823}" srcOrd="2" destOrd="0" presId="urn:microsoft.com/office/officeart/2005/8/layout/cycle5"/>
    <dgm:cxn modelId="{7A3328AB-B633-4CB9-A779-240FFDB95F8C}" type="presParOf" srcId="{BC9063A3-A905-45DD-BEC4-B7315B57CBC2}" destId="{DBECC5B7-707E-4BE4-B18A-747F0D5521AE}" srcOrd="3" destOrd="0" presId="urn:microsoft.com/office/officeart/2005/8/layout/cycle5"/>
    <dgm:cxn modelId="{8D39E513-AE4A-4490-A1E5-FF36886FFF98}" type="presParOf" srcId="{BC9063A3-A905-45DD-BEC4-B7315B57CBC2}" destId="{E7F80F5C-78A1-45DC-81D9-E26ADE198E4F}" srcOrd="4" destOrd="0" presId="urn:microsoft.com/office/officeart/2005/8/layout/cycle5"/>
    <dgm:cxn modelId="{0F02C23A-15EC-48BB-AC50-9D37817CB4A1}" type="presParOf" srcId="{BC9063A3-A905-45DD-BEC4-B7315B57CBC2}" destId="{EBE797D5-EEC7-4C33-9AD9-FA8214F11182}" srcOrd="5" destOrd="0" presId="urn:microsoft.com/office/officeart/2005/8/layout/cycle5"/>
    <dgm:cxn modelId="{9F136E99-57A6-4254-A17A-35364020EBAE}" type="presParOf" srcId="{BC9063A3-A905-45DD-BEC4-B7315B57CBC2}" destId="{F22046E8-EA98-4EF1-9796-00C325C79100}" srcOrd="6" destOrd="0" presId="urn:microsoft.com/office/officeart/2005/8/layout/cycle5"/>
    <dgm:cxn modelId="{5CC572A6-6817-4B7E-A331-E8506690DBC4}" type="presParOf" srcId="{BC9063A3-A905-45DD-BEC4-B7315B57CBC2}" destId="{A7473E15-2FE4-4A1D-BE4A-6A96EB9710AD}" srcOrd="7" destOrd="0" presId="urn:microsoft.com/office/officeart/2005/8/layout/cycle5"/>
    <dgm:cxn modelId="{2CDDBCBE-B091-4615-90E4-3E71E71D9CE8}" type="presParOf" srcId="{BC9063A3-A905-45DD-BEC4-B7315B57CBC2}" destId="{A6493AA8-BFAB-443B-B5ED-F96CD40D4BE0}" srcOrd="8" destOrd="0" presId="urn:microsoft.com/office/officeart/2005/8/layout/cycle5"/>
    <dgm:cxn modelId="{D5A1F3E0-3B08-45D7-B5BA-943B56BC98B0}" type="presParOf" srcId="{BC9063A3-A905-45DD-BEC4-B7315B57CBC2}" destId="{B2FEB479-8CC7-4151-8EE4-09ECD36CB63D}" srcOrd="9" destOrd="0" presId="urn:microsoft.com/office/officeart/2005/8/layout/cycle5"/>
    <dgm:cxn modelId="{EC47EB75-85D9-4FB9-A47D-2F375DA666ED}" type="presParOf" srcId="{BC9063A3-A905-45DD-BEC4-B7315B57CBC2}" destId="{5C76A605-B686-4E1B-B42C-09D5BC1F4AEF}" srcOrd="10" destOrd="0" presId="urn:microsoft.com/office/officeart/2005/8/layout/cycle5"/>
    <dgm:cxn modelId="{FCBA030C-A699-42C8-ACB6-954F886E8C3C}" type="presParOf" srcId="{BC9063A3-A905-45DD-BEC4-B7315B57CBC2}" destId="{A4D79741-CC75-437D-9932-5CCF22C12EF7}" srcOrd="11" destOrd="0" presId="urn:microsoft.com/office/officeart/2005/8/layout/cycle5"/>
    <dgm:cxn modelId="{E5C4024A-CE7D-46A6-8532-CCF9F1744092}" type="presParOf" srcId="{BC9063A3-A905-45DD-BEC4-B7315B57CBC2}" destId="{13E4F9A8-5DC6-48CB-AF41-631CF7188480}" srcOrd="12" destOrd="0" presId="urn:microsoft.com/office/officeart/2005/8/layout/cycle5"/>
    <dgm:cxn modelId="{7AE9378C-652F-4F81-AE96-8C3FA1E6EC14}" type="presParOf" srcId="{BC9063A3-A905-45DD-BEC4-B7315B57CBC2}" destId="{5118BF6A-384D-4EFF-B6BD-EB8D47B76F53}" srcOrd="13" destOrd="0" presId="urn:microsoft.com/office/officeart/2005/8/layout/cycle5"/>
    <dgm:cxn modelId="{31E77331-F31C-47FE-99E0-92A3D5B769F4}" type="presParOf" srcId="{BC9063A3-A905-45DD-BEC4-B7315B57CBC2}" destId="{9D64108D-9E4D-4DAF-852B-1B354CA58C34}" srcOrd="14" destOrd="0" presId="urn:microsoft.com/office/officeart/2005/8/layout/cycle5"/>
    <dgm:cxn modelId="{CC13015B-59CC-43ED-99F5-48385AD6F6BB}" type="presParOf" srcId="{BC9063A3-A905-45DD-BEC4-B7315B57CBC2}" destId="{933CD09B-356D-4ED0-B0C8-6973A49C773B}" srcOrd="15" destOrd="0" presId="urn:microsoft.com/office/officeart/2005/8/layout/cycle5"/>
    <dgm:cxn modelId="{6541FDA3-AF94-4649-B4D5-CA6229D9A154}" type="presParOf" srcId="{BC9063A3-A905-45DD-BEC4-B7315B57CBC2}" destId="{F77827CA-5EDE-4B2D-B78A-6A6D29E0C34C}" srcOrd="16" destOrd="0" presId="urn:microsoft.com/office/officeart/2005/8/layout/cycle5"/>
    <dgm:cxn modelId="{E6D59948-873C-4BF4-A4A1-B13A8832FC49}" type="presParOf" srcId="{BC9063A3-A905-45DD-BEC4-B7315B57CBC2}" destId="{24B0D090-FD72-4A39-AB4E-CE021A44569D}" srcOrd="17"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8DD8FC-7EAA-40C7-A1FA-F043B7BD4B0F}">
      <dsp:nvSpPr>
        <dsp:cNvPr id="0" name=""/>
        <dsp:cNvSpPr/>
      </dsp:nvSpPr>
      <dsp:spPr>
        <a:xfrm>
          <a:off x="2820787" y="1290"/>
          <a:ext cx="1285250" cy="83541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Thought</a:t>
          </a:r>
          <a:endParaRPr lang="en-SG" sz="1600" b="1" kern="1200" dirty="0"/>
        </a:p>
      </dsp:txBody>
      <dsp:txXfrm>
        <a:off x="2861569" y="42072"/>
        <a:ext cx="1203686" cy="753849"/>
      </dsp:txXfrm>
    </dsp:sp>
    <dsp:sp modelId="{12E8050B-41BF-49EF-9C8F-BD77D638D823}">
      <dsp:nvSpPr>
        <dsp:cNvPr id="0" name=""/>
        <dsp:cNvSpPr/>
      </dsp:nvSpPr>
      <dsp:spPr>
        <a:xfrm>
          <a:off x="1494401" y="418997"/>
          <a:ext cx="3938023" cy="3938023"/>
        </a:xfrm>
        <a:custGeom>
          <a:avLst/>
          <a:gdLst/>
          <a:ahLst/>
          <a:cxnLst/>
          <a:rect l="0" t="0" r="0" b="0"/>
          <a:pathLst>
            <a:path>
              <a:moveTo>
                <a:pt x="2773483" y="171838"/>
              </a:moveTo>
              <a:arcTo wR="1969011" hR="1969011" stAng="17646888" swAng="924580"/>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BECC5B7-707E-4BE4-B18A-747F0D5521AE}">
      <dsp:nvSpPr>
        <dsp:cNvPr id="0" name=""/>
        <dsp:cNvSpPr/>
      </dsp:nvSpPr>
      <dsp:spPr>
        <a:xfrm>
          <a:off x="4526001" y="985796"/>
          <a:ext cx="1285250" cy="835413"/>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Focused Thought</a:t>
          </a:r>
          <a:endParaRPr lang="en-SG" sz="1600" b="1" kern="1200" dirty="0"/>
        </a:p>
      </dsp:txBody>
      <dsp:txXfrm>
        <a:off x="4566783" y="1026578"/>
        <a:ext cx="1203686" cy="753849"/>
      </dsp:txXfrm>
    </dsp:sp>
    <dsp:sp modelId="{EBE797D5-EEC7-4C33-9AD9-FA8214F11182}">
      <dsp:nvSpPr>
        <dsp:cNvPr id="0" name=""/>
        <dsp:cNvSpPr/>
      </dsp:nvSpPr>
      <dsp:spPr>
        <a:xfrm>
          <a:off x="1494401" y="418997"/>
          <a:ext cx="3938023" cy="3938023"/>
        </a:xfrm>
        <a:custGeom>
          <a:avLst/>
          <a:gdLst/>
          <a:ahLst/>
          <a:cxnLst/>
          <a:rect l="0" t="0" r="0" b="0"/>
          <a:pathLst>
            <a:path>
              <a:moveTo>
                <a:pt x="3907313" y="1622609"/>
              </a:moveTo>
              <a:arcTo wR="1969011" hR="1969011" stAng="20992043" swAng="1215913"/>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22046E8-EA98-4EF1-9796-00C325C79100}">
      <dsp:nvSpPr>
        <dsp:cNvPr id="0" name=""/>
        <dsp:cNvSpPr/>
      </dsp:nvSpPr>
      <dsp:spPr>
        <a:xfrm>
          <a:off x="4526001" y="2954808"/>
          <a:ext cx="1285250" cy="835413"/>
        </a:xfrm>
        <a:prstGeom prst="roundRect">
          <a:avLst/>
        </a:prstGeom>
        <a:solidFill>
          <a:srgbClr val="FF3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Decision</a:t>
          </a:r>
          <a:endParaRPr lang="en-SG" sz="1600" b="1" kern="1200" dirty="0"/>
        </a:p>
      </dsp:txBody>
      <dsp:txXfrm>
        <a:off x="4566783" y="2995590"/>
        <a:ext cx="1203686" cy="753849"/>
      </dsp:txXfrm>
    </dsp:sp>
    <dsp:sp modelId="{A6493AA8-BFAB-443B-B5ED-F96CD40D4BE0}">
      <dsp:nvSpPr>
        <dsp:cNvPr id="0" name=""/>
        <dsp:cNvSpPr/>
      </dsp:nvSpPr>
      <dsp:spPr>
        <a:xfrm>
          <a:off x="1494401" y="418997"/>
          <a:ext cx="3938023" cy="3938023"/>
        </a:xfrm>
        <a:custGeom>
          <a:avLst/>
          <a:gdLst/>
          <a:ahLst/>
          <a:cxnLst/>
          <a:rect l="0" t="0" r="0" b="0"/>
          <a:pathLst>
            <a:path>
              <a:moveTo>
                <a:pt x="3222106" y="3487815"/>
              </a:moveTo>
              <a:arcTo wR="1969011" hR="1969011" stAng="3028533" swAng="924580"/>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2FEB479-8CC7-4151-8EE4-09ECD36CB63D}">
      <dsp:nvSpPr>
        <dsp:cNvPr id="0" name=""/>
        <dsp:cNvSpPr/>
      </dsp:nvSpPr>
      <dsp:spPr>
        <a:xfrm>
          <a:off x="2820787" y="3939314"/>
          <a:ext cx="1285250" cy="835413"/>
        </a:xfrm>
        <a:prstGeom prst="round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Action</a:t>
          </a:r>
          <a:endParaRPr lang="en-SG" sz="1600" b="1" kern="1200" dirty="0"/>
        </a:p>
      </dsp:txBody>
      <dsp:txXfrm>
        <a:off x="2861569" y="3980096"/>
        <a:ext cx="1203686" cy="753849"/>
      </dsp:txXfrm>
    </dsp:sp>
    <dsp:sp modelId="{A4D79741-CC75-437D-9932-5CCF22C12EF7}">
      <dsp:nvSpPr>
        <dsp:cNvPr id="0" name=""/>
        <dsp:cNvSpPr/>
      </dsp:nvSpPr>
      <dsp:spPr>
        <a:xfrm>
          <a:off x="1494401" y="418997"/>
          <a:ext cx="3938023" cy="3938023"/>
        </a:xfrm>
        <a:custGeom>
          <a:avLst/>
          <a:gdLst/>
          <a:ahLst/>
          <a:cxnLst/>
          <a:rect l="0" t="0" r="0" b="0"/>
          <a:pathLst>
            <a:path>
              <a:moveTo>
                <a:pt x="1164540" y="3766185"/>
              </a:moveTo>
              <a:arcTo wR="1969011" hR="1969011" stAng="6846888" swAng="924580"/>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3E4F9A8-5DC6-48CB-AF41-631CF7188480}">
      <dsp:nvSpPr>
        <dsp:cNvPr id="0" name=""/>
        <dsp:cNvSpPr/>
      </dsp:nvSpPr>
      <dsp:spPr>
        <a:xfrm>
          <a:off x="1115573" y="2954808"/>
          <a:ext cx="1285250" cy="835413"/>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Continued Action</a:t>
          </a:r>
          <a:endParaRPr lang="en-SG" sz="1600" b="1" kern="1200" dirty="0"/>
        </a:p>
      </dsp:txBody>
      <dsp:txXfrm>
        <a:off x="1156355" y="2995590"/>
        <a:ext cx="1203686" cy="753849"/>
      </dsp:txXfrm>
    </dsp:sp>
    <dsp:sp modelId="{9D64108D-9E4D-4DAF-852B-1B354CA58C34}">
      <dsp:nvSpPr>
        <dsp:cNvPr id="0" name=""/>
        <dsp:cNvSpPr/>
      </dsp:nvSpPr>
      <dsp:spPr>
        <a:xfrm>
          <a:off x="1494401" y="418997"/>
          <a:ext cx="3938023" cy="3938023"/>
        </a:xfrm>
        <a:custGeom>
          <a:avLst/>
          <a:gdLst/>
          <a:ahLst/>
          <a:cxnLst/>
          <a:rect l="0" t="0" r="0" b="0"/>
          <a:pathLst>
            <a:path>
              <a:moveTo>
                <a:pt x="30710" y="2315414"/>
              </a:moveTo>
              <a:arcTo wR="1969011" hR="1969011" stAng="10192043" swAng="1215913"/>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33CD09B-356D-4ED0-B0C8-6973A49C773B}">
      <dsp:nvSpPr>
        <dsp:cNvPr id="0" name=""/>
        <dsp:cNvSpPr/>
      </dsp:nvSpPr>
      <dsp:spPr>
        <a:xfrm>
          <a:off x="1115573" y="985796"/>
          <a:ext cx="1285250" cy="835413"/>
        </a:xfrm>
        <a:prstGeom prst="roundRect">
          <a:avLst/>
        </a:prstGeom>
        <a:solidFill>
          <a:srgbClr val="D6A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Habit</a:t>
          </a:r>
          <a:endParaRPr lang="en-SG" sz="1600" b="1" kern="1200" dirty="0"/>
        </a:p>
      </dsp:txBody>
      <dsp:txXfrm>
        <a:off x="1156355" y="1026578"/>
        <a:ext cx="1203686" cy="753849"/>
      </dsp:txXfrm>
    </dsp:sp>
    <dsp:sp modelId="{24B0D090-FD72-4A39-AB4E-CE021A44569D}">
      <dsp:nvSpPr>
        <dsp:cNvPr id="0" name=""/>
        <dsp:cNvSpPr/>
      </dsp:nvSpPr>
      <dsp:spPr>
        <a:xfrm>
          <a:off x="1494401" y="418997"/>
          <a:ext cx="3938023" cy="3938023"/>
        </a:xfrm>
        <a:custGeom>
          <a:avLst/>
          <a:gdLst/>
          <a:ahLst/>
          <a:cxnLst/>
          <a:rect l="0" t="0" r="0" b="0"/>
          <a:pathLst>
            <a:path>
              <a:moveTo>
                <a:pt x="715917" y="450208"/>
              </a:moveTo>
              <a:arcTo wR="1969011" hR="1969011" stAng="13828533" swAng="924580"/>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E2D37B-E849-4C39-BC7A-93203C14AAC4}" type="datetimeFigureOut">
              <a:rPr lang="en-SG" smtClean="0"/>
              <a:t>6/8/2020</a:t>
            </a:fld>
            <a:endParaRPr lang="en-SG"/>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58C78C-03BF-466B-B1E5-054E38E003FC}" type="slidenum">
              <a:rPr lang="en-SG" smtClean="0"/>
              <a:t>‹#›</a:t>
            </a:fld>
            <a:endParaRPr lang="en-SG"/>
          </a:p>
        </p:txBody>
      </p:sp>
    </p:spTree>
    <p:extLst>
      <p:ext uri="{BB962C8B-B14F-4D97-AF65-F5344CB8AC3E}">
        <p14:creationId xmlns:p14="http://schemas.microsoft.com/office/powerpoint/2010/main" val="180045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CD609D-7613-45CE-8AC0-F9C2972E3286}" type="datetimeFigureOut">
              <a:rPr lang="en-SG" smtClean="0"/>
              <a:pPr/>
              <a:t>6/8/2020</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98C53-7503-41A4-8E23-3D5D44CB0328}" type="slidenum">
              <a:rPr lang="en-SG" smtClean="0"/>
              <a:pPr/>
              <a:t>‹#›</a:t>
            </a:fld>
            <a:endParaRPr lang="en-SG"/>
          </a:p>
        </p:txBody>
      </p:sp>
    </p:spTree>
    <p:extLst>
      <p:ext uri="{BB962C8B-B14F-4D97-AF65-F5344CB8AC3E}">
        <p14:creationId xmlns:p14="http://schemas.microsoft.com/office/powerpoint/2010/main" val="919722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dirty="0"/>
          </a:p>
        </p:txBody>
      </p:sp>
      <p:sp>
        <p:nvSpPr>
          <p:cNvPr id="4" name="Slide Number Placeholder 3"/>
          <p:cNvSpPr>
            <a:spLocks noGrp="1"/>
          </p:cNvSpPr>
          <p:nvPr>
            <p:ph type="sldNum" sz="quarter" idx="10"/>
          </p:nvPr>
        </p:nvSpPr>
        <p:spPr/>
        <p:txBody>
          <a:bodyPr/>
          <a:lstStyle/>
          <a:p>
            <a:fld id="{D3598C53-7503-41A4-8E23-3D5D44CB0328}" type="slidenum">
              <a:rPr lang="en-SG" smtClean="0"/>
              <a:pPr/>
              <a:t>1</a:t>
            </a:fld>
            <a:endParaRPr lang="en-SG"/>
          </a:p>
        </p:txBody>
      </p:sp>
    </p:spTree>
    <p:extLst>
      <p:ext uri="{BB962C8B-B14F-4D97-AF65-F5344CB8AC3E}">
        <p14:creationId xmlns:p14="http://schemas.microsoft.com/office/powerpoint/2010/main" val="2483235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19</a:t>
            </a:fld>
            <a:endParaRPr lang="en-SG"/>
          </a:p>
        </p:txBody>
      </p:sp>
    </p:spTree>
    <p:extLst>
      <p:ext uri="{BB962C8B-B14F-4D97-AF65-F5344CB8AC3E}">
        <p14:creationId xmlns:p14="http://schemas.microsoft.com/office/powerpoint/2010/main" val="3400565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20</a:t>
            </a:fld>
            <a:endParaRPr lang="en-SG"/>
          </a:p>
        </p:txBody>
      </p:sp>
    </p:spTree>
    <p:extLst>
      <p:ext uri="{BB962C8B-B14F-4D97-AF65-F5344CB8AC3E}">
        <p14:creationId xmlns:p14="http://schemas.microsoft.com/office/powerpoint/2010/main" val="2471305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21</a:t>
            </a:fld>
            <a:endParaRPr lang="en-SG"/>
          </a:p>
        </p:txBody>
      </p:sp>
    </p:spTree>
    <p:extLst>
      <p:ext uri="{BB962C8B-B14F-4D97-AF65-F5344CB8AC3E}">
        <p14:creationId xmlns:p14="http://schemas.microsoft.com/office/powerpoint/2010/main" val="2078307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22</a:t>
            </a:fld>
            <a:endParaRPr lang="en-SG"/>
          </a:p>
        </p:txBody>
      </p:sp>
    </p:spTree>
    <p:extLst>
      <p:ext uri="{BB962C8B-B14F-4D97-AF65-F5344CB8AC3E}">
        <p14:creationId xmlns:p14="http://schemas.microsoft.com/office/powerpoint/2010/main" val="4156377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23</a:t>
            </a:fld>
            <a:endParaRPr lang="en-SG"/>
          </a:p>
        </p:txBody>
      </p:sp>
    </p:spTree>
    <p:extLst>
      <p:ext uri="{BB962C8B-B14F-4D97-AF65-F5344CB8AC3E}">
        <p14:creationId xmlns:p14="http://schemas.microsoft.com/office/powerpoint/2010/main" val="1311106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24</a:t>
            </a:fld>
            <a:endParaRPr lang="en-SG"/>
          </a:p>
        </p:txBody>
      </p:sp>
    </p:spTree>
    <p:extLst>
      <p:ext uri="{BB962C8B-B14F-4D97-AF65-F5344CB8AC3E}">
        <p14:creationId xmlns:p14="http://schemas.microsoft.com/office/powerpoint/2010/main" val="1053405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25</a:t>
            </a:fld>
            <a:endParaRPr lang="en-SG"/>
          </a:p>
        </p:txBody>
      </p:sp>
    </p:spTree>
    <p:extLst>
      <p:ext uri="{BB962C8B-B14F-4D97-AF65-F5344CB8AC3E}">
        <p14:creationId xmlns:p14="http://schemas.microsoft.com/office/powerpoint/2010/main" val="3776006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26</a:t>
            </a:fld>
            <a:endParaRPr lang="en-SG"/>
          </a:p>
        </p:txBody>
      </p:sp>
    </p:spTree>
    <p:extLst>
      <p:ext uri="{BB962C8B-B14F-4D97-AF65-F5344CB8AC3E}">
        <p14:creationId xmlns:p14="http://schemas.microsoft.com/office/powerpoint/2010/main" val="1302865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27</a:t>
            </a:fld>
            <a:endParaRPr lang="en-SG"/>
          </a:p>
        </p:txBody>
      </p:sp>
    </p:spTree>
    <p:extLst>
      <p:ext uri="{BB962C8B-B14F-4D97-AF65-F5344CB8AC3E}">
        <p14:creationId xmlns:p14="http://schemas.microsoft.com/office/powerpoint/2010/main" val="36023736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28</a:t>
            </a:fld>
            <a:endParaRPr lang="en-SG"/>
          </a:p>
        </p:txBody>
      </p:sp>
    </p:spTree>
    <p:extLst>
      <p:ext uri="{BB962C8B-B14F-4D97-AF65-F5344CB8AC3E}">
        <p14:creationId xmlns:p14="http://schemas.microsoft.com/office/powerpoint/2010/main" val="4106433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2</a:t>
            </a:fld>
            <a:endParaRPr lang="en-SG"/>
          </a:p>
        </p:txBody>
      </p:sp>
    </p:spTree>
    <p:extLst>
      <p:ext uri="{BB962C8B-B14F-4D97-AF65-F5344CB8AC3E}">
        <p14:creationId xmlns:p14="http://schemas.microsoft.com/office/powerpoint/2010/main" val="41236512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29</a:t>
            </a:fld>
            <a:endParaRPr lang="en-SG"/>
          </a:p>
        </p:txBody>
      </p:sp>
    </p:spTree>
    <p:extLst>
      <p:ext uri="{BB962C8B-B14F-4D97-AF65-F5344CB8AC3E}">
        <p14:creationId xmlns:p14="http://schemas.microsoft.com/office/powerpoint/2010/main" val="22403439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30</a:t>
            </a:fld>
            <a:endParaRPr lang="en-SG"/>
          </a:p>
        </p:txBody>
      </p:sp>
    </p:spTree>
    <p:extLst>
      <p:ext uri="{BB962C8B-B14F-4D97-AF65-F5344CB8AC3E}">
        <p14:creationId xmlns:p14="http://schemas.microsoft.com/office/powerpoint/2010/main" val="2549787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D3598C53-7503-41A4-8E23-3D5D44CB0328}" type="slidenum">
              <a:rPr lang="en-SG" smtClean="0"/>
              <a:pPr/>
              <a:t>37</a:t>
            </a:fld>
            <a:endParaRPr lang="en-SG"/>
          </a:p>
        </p:txBody>
      </p:sp>
    </p:spTree>
    <p:extLst>
      <p:ext uri="{BB962C8B-B14F-4D97-AF65-F5344CB8AC3E}">
        <p14:creationId xmlns:p14="http://schemas.microsoft.com/office/powerpoint/2010/main" val="23651634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D3598C53-7503-41A4-8E23-3D5D44CB0328}" type="slidenum">
              <a:rPr lang="en-SG" smtClean="0"/>
              <a:pPr/>
              <a:t>38</a:t>
            </a:fld>
            <a:endParaRPr lang="en-SG"/>
          </a:p>
        </p:txBody>
      </p:sp>
    </p:spTree>
    <p:extLst>
      <p:ext uri="{BB962C8B-B14F-4D97-AF65-F5344CB8AC3E}">
        <p14:creationId xmlns:p14="http://schemas.microsoft.com/office/powerpoint/2010/main" val="2244863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3</a:t>
            </a:fld>
            <a:endParaRPr lang="en-SG"/>
          </a:p>
        </p:txBody>
      </p:sp>
    </p:spTree>
    <p:extLst>
      <p:ext uri="{BB962C8B-B14F-4D97-AF65-F5344CB8AC3E}">
        <p14:creationId xmlns:p14="http://schemas.microsoft.com/office/powerpoint/2010/main" val="1918192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4</a:t>
            </a:fld>
            <a:endParaRPr lang="en-SG"/>
          </a:p>
        </p:txBody>
      </p:sp>
    </p:spTree>
    <p:extLst>
      <p:ext uri="{BB962C8B-B14F-4D97-AF65-F5344CB8AC3E}">
        <p14:creationId xmlns:p14="http://schemas.microsoft.com/office/powerpoint/2010/main" val="3687045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72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6</a:t>
            </a:fld>
            <a:endParaRPr lang="en-SG"/>
          </a:p>
        </p:txBody>
      </p:sp>
    </p:spTree>
    <p:extLst>
      <p:ext uri="{BB962C8B-B14F-4D97-AF65-F5344CB8AC3E}">
        <p14:creationId xmlns:p14="http://schemas.microsoft.com/office/powerpoint/2010/main" val="455160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16</a:t>
            </a:fld>
            <a:endParaRPr lang="en-SG"/>
          </a:p>
        </p:txBody>
      </p:sp>
    </p:spTree>
    <p:extLst>
      <p:ext uri="{BB962C8B-B14F-4D97-AF65-F5344CB8AC3E}">
        <p14:creationId xmlns:p14="http://schemas.microsoft.com/office/powerpoint/2010/main" val="284804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17</a:t>
            </a:fld>
            <a:endParaRPr lang="en-SG"/>
          </a:p>
        </p:txBody>
      </p:sp>
    </p:spTree>
    <p:extLst>
      <p:ext uri="{BB962C8B-B14F-4D97-AF65-F5344CB8AC3E}">
        <p14:creationId xmlns:p14="http://schemas.microsoft.com/office/powerpoint/2010/main" val="1961277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D3598C53-7503-41A4-8E23-3D5D44CB0328}" type="slidenum">
              <a:rPr lang="en-SG" smtClean="0"/>
              <a:pPr/>
              <a:t>18</a:t>
            </a:fld>
            <a:endParaRPr lang="en-SG"/>
          </a:p>
        </p:txBody>
      </p:sp>
    </p:spTree>
    <p:extLst>
      <p:ext uri="{BB962C8B-B14F-4D97-AF65-F5344CB8AC3E}">
        <p14:creationId xmlns:p14="http://schemas.microsoft.com/office/powerpoint/2010/main" val="658662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ED0B611-7F9C-483B-9758-2DEA7B5A629F}" type="datetimeFigureOut">
              <a:rPr lang="en-SG" smtClean="0"/>
              <a:pPr/>
              <a:t>6/8/2020</a:t>
            </a:fld>
            <a:endParaRPr lang="en-SG"/>
          </a:p>
        </p:txBody>
      </p:sp>
      <p:sp>
        <p:nvSpPr>
          <p:cNvPr id="19" name="Footer Placeholder 18"/>
          <p:cNvSpPr>
            <a:spLocks noGrp="1"/>
          </p:cNvSpPr>
          <p:nvPr>
            <p:ph type="ftr" sz="quarter" idx="11"/>
          </p:nvPr>
        </p:nvSpPr>
        <p:spPr/>
        <p:txBody>
          <a:bodyPr/>
          <a:lstStyle/>
          <a:p>
            <a:endParaRPr lang="en-SG"/>
          </a:p>
        </p:txBody>
      </p:sp>
      <p:sp>
        <p:nvSpPr>
          <p:cNvPr id="27" name="Slide Number Placeholder 26"/>
          <p:cNvSpPr>
            <a:spLocks noGrp="1"/>
          </p:cNvSpPr>
          <p:nvPr>
            <p:ph type="sldNum" sz="quarter" idx="12"/>
          </p:nvPr>
        </p:nvSpPr>
        <p:spPr/>
        <p:txBody>
          <a:bodyPr/>
          <a:lstStyle/>
          <a:p>
            <a:fld id="{9C74A8AC-3000-402A-ABFD-07B950F7B556}" type="slidenum">
              <a:rPr lang="en-SG" smtClean="0"/>
              <a:pPr/>
              <a:t>‹#›</a:t>
            </a:fld>
            <a:endParaRPr lang="en-S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ED0B611-7F9C-483B-9758-2DEA7B5A629F}" type="datetimeFigureOut">
              <a:rPr lang="en-SG" smtClean="0"/>
              <a:pPr/>
              <a:t>6/8/2020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C74A8AC-3000-402A-ABFD-07B950F7B556}"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ED0B611-7F9C-483B-9758-2DEA7B5A629F}" type="datetimeFigureOut">
              <a:rPr lang="en-SG" smtClean="0"/>
              <a:pPr/>
              <a:t>6/8/2020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C74A8AC-3000-402A-ABFD-07B950F7B556}" type="slidenum">
              <a:rPr lang="en-SG" smtClean="0"/>
              <a:pPr/>
              <a:t>‹#›</a:t>
            </a:fld>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SG"/>
          </a:p>
        </p:txBody>
      </p:sp>
      <p:sp>
        <p:nvSpPr>
          <p:cNvPr id="4" name="Date Placeholder 3"/>
          <p:cNvSpPr>
            <a:spLocks noGrp="1"/>
          </p:cNvSpPr>
          <p:nvPr>
            <p:ph type="dt" sz="half" idx="10"/>
          </p:nvPr>
        </p:nvSpPr>
        <p:spPr/>
        <p:txBody>
          <a:bodyPr/>
          <a:lstStyle/>
          <a:p>
            <a:fld id="{5ED0B611-7F9C-483B-9758-2DEA7B5A629F}" type="datetimeFigureOut">
              <a:rPr lang="en-SG" smtClean="0"/>
              <a:pPr/>
              <a:t>6/8/2020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C74A8AC-3000-402A-ABFD-07B950F7B556}" type="slidenum">
              <a:rPr lang="en-SG" smtClean="0"/>
              <a:pPr/>
              <a:t>‹#›</a:t>
            </a:fld>
            <a:endParaRPr lang="en-SG"/>
          </a:p>
        </p:txBody>
      </p:sp>
    </p:spTree>
    <p:extLst>
      <p:ext uri="{BB962C8B-B14F-4D97-AF65-F5344CB8AC3E}">
        <p14:creationId xmlns:p14="http://schemas.microsoft.com/office/powerpoint/2010/main" val="2810519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5ED0B611-7F9C-483B-9758-2DEA7B5A629F}" type="datetimeFigureOut">
              <a:rPr lang="en-SG" smtClean="0"/>
              <a:pPr/>
              <a:t>6/8/2020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C74A8AC-3000-402A-ABFD-07B950F7B556}" type="slidenum">
              <a:rPr lang="en-SG" smtClean="0"/>
              <a:pPr/>
              <a:t>‹#›</a:t>
            </a:fld>
            <a:endParaRPr lang="en-SG"/>
          </a:p>
        </p:txBody>
      </p:sp>
    </p:spTree>
    <p:extLst>
      <p:ext uri="{BB962C8B-B14F-4D97-AF65-F5344CB8AC3E}">
        <p14:creationId xmlns:p14="http://schemas.microsoft.com/office/powerpoint/2010/main" val="1722584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D0B611-7F9C-483B-9758-2DEA7B5A629F}" type="datetimeFigureOut">
              <a:rPr lang="en-SG" smtClean="0"/>
              <a:pPr/>
              <a:t>6/8/2020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C74A8AC-3000-402A-ABFD-07B950F7B556}" type="slidenum">
              <a:rPr lang="en-SG" smtClean="0"/>
              <a:pPr/>
              <a:t>‹#›</a:t>
            </a:fld>
            <a:endParaRPr lang="en-SG"/>
          </a:p>
        </p:txBody>
      </p:sp>
    </p:spTree>
    <p:extLst>
      <p:ext uri="{BB962C8B-B14F-4D97-AF65-F5344CB8AC3E}">
        <p14:creationId xmlns:p14="http://schemas.microsoft.com/office/powerpoint/2010/main" val="525640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p:cNvSpPr>
            <a:spLocks noGrp="1"/>
          </p:cNvSpPr>
          <p:nvPr>
            <p:ph type="dt" sz="half" idx="10"/>
          </p:nvPr>
        </p:nvSpPr>
        <p:spPr/>
        <p:txBody>
          <a:bodyPr/>
          <a:lstStyle/>
          <a:p>
            <a:fld id="{5ED0B611-7F9C-483B-9758-2DEA7B5A629F}" type="datetimeFigureOut">
              <a:rPr lang="en-SG" smtClean="0"/>
              <a:pPr/>
              <a:t>6/8/2020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C74A8AC-3000-402A-ABFD-07B950F7B556}" type="slidenum">
              <a:rPr lang="en-SG" smtClean="0"/>
              <a:pPr/>
              <a:t>‹#›</a:t>
            </a:fld>
            <a:endParaRPr lang="en-SG"/>
          </a:p>
        </p:txBody>
      </p:sp>
    </p:spTree>
    <p:extLst>
      <p:ext uri="{BB962C8B-B14F-4D97-AF65-F5344CB8AC3E}">
        <p14:creationId xmlns:p14="http://schemas.microsoft.com/office/powerpoint/2010/main" val="3982829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p:cNvSpPr>
            <a:spLocks noGrp="1"/>
          </p:cNvSpPr>
          <p:nvPr>
            <p:ph type="dt" sz="half" idx="10"/>
          </p:nvPr>
        </p:nvSpPr>
        <p:spPr/>
        <p:txBody>
          <a:bodyPr/>
          <a:lstStyle/>
          <a:p>
            <a:fld id="{5ED0B611-7F9C-483B-9758-2DEA7B5A629F}" type="datetimeFigureOut">
              <a:rPr lang="en-SG" smtClean="0"/>
              <a:pPr/>
              <a:t>6/8/2020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9C74A8AC-3000-402A-ABFD-07B950F7B556}" type="slidenum">
              <a:rPr lang="en-SG" smtClean="0"/>
              <a:pPr/>
              <a:t>‹#›</a:t>
            </a:fld>
            <a:endParaRPr lang="en-SG"/>
          </a:p>
        </p:txBody>
      </p:sp>
    </p:spTree>
    <p:extLst>
      <p:ext uri="{BB962C8B-B14F-4D97-AF65-F5344CB8AC3E}">
        <p14:creationId xmlns:p14="http://schemas.microsoft.com/office/powerpoint/2010/main" val="2802979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Date Placeholder 2"/>
          <p:cNvSpPr>
            <a:spLocks noGrp="1"/>
          </p:cNvSpPr>
          <p:nvPr>
            <p:ph type="dt" sz="half" idx="10"/>
          </p:nvPr>
        </p:nvSpPr>
        <p:spPr/>
        <p:txBody>
          <a:bodyPr/>
          <a:lstStyle/>
          <a:p>
            <a:fld id="{5ED0B611-7F9C-483B-9758-2DEA7B5A629F}" type="datetimeFigureOut">
              <a:rPr lang="en-SG" smtClean="0"/>
              <a:pPr/>
              <a:t>6/8/2020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9C74A8AC-3000-402A-ABFD-07B950F7B556}" type="slidenum">
              <a:rPr lang="en-SG" smtClean="0"/>
              <a:pPr/>
              <a:t>‹#›</a:t>
            </a:fld>
            <a:endParaRPr lang="en-SG"/>
          </a:p>
        </p:txBody>
      </p:sp>
    </p:spTree>
    <p:extLst>
      <p:ext uri="{BB962C8B-B14F-4D97-AF65-F5344CB8AC3E}">
        <p14:creationId xmlns:p14="http://schemas.microsoft.com/office/powerpoint/2010/main" val="33185829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D0B611-7F9C-483B-9758-2DEA7B5A629F}" type="datetimeFigureOut">
              <a:rPr lang="en-SG" smtClean="0"/>
              <a:pPr/>
              <a:t>6/8/2020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9C74A8AC-3000-402A-ABFD-07B950F7B556}" type="slidenum">
              <a:rPr lang="en-SG" smtClean="0"/>
              <a:pPr/>
              <a:t>‹#›</a:t>
            </a:fld>
            <a:endParaRPr lang="en-SG"/>
          </a:p>
        </p:txBody>
      </p:sp>
    </p:spTree>
    <p:extLst>
      <p:ext uri="{BB962C8B-B14F-4D97-AF65-F5344CB8AC3E}">
        <p14:creationId xmlns:p14="http://schemas.microsoft.com/office/powerpoint/2010/main" val="32492010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D0B611-7F9C-483B-9758-2DEA7B5A629F}" type="datetimeFigureOut">
              <a:rPr lang="en-SG" smtClean="0"/>
              <a:pPr/>
              <a:t>6/8/2020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C74A8AC-3000-402A-ABFD-07B950F7B556}" type="slidenum">
              <a:rPr lang="en-SG" smtClean="0"/>
              <a:pPr/>
              <a:t>‹#›</a:t>
            </a:fld>
            <a:endParaRPr lang="en-SG"/>
          </a:p>
        </p:txBody>
      </p:sp>
    </p:spTree>
    <p:extLst>
      <p:ext uri="{BB962C8B-B14F-4D97-AF65-F5344CB8AC3E}">
        <p14:creationId xmlns:p14="http://schemas.microsoft.com/office/powerpoint/2010/main" val="3475891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ED0B611-7F9C-483B-9758-2DEA7B5A629F}" type="datetimeFigureOut">
              <a:rPr lang="en-SG" smtClean="0"/>
              <a:pPr/>
              <a:t>6/8/2020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C74A8AC-3000-402A-ABFD-07B950F7B556}" type="slidenum">
              <a:rPr lang="en-SG" smtClean="0"/>
              <a:pPr/>
              <a:t>‹#›</a:t>
            </a:fld>
            <a:endParaRPr lang="en-SG"/>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D0B611-7F9C-483B-9758-2DEA7B5A629F}" type="datetimeFigureOut">
              <a:rPr lang="en-SG" smtClean="0"/>
              <a:pPr/>
              <a:t>6/8/2020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C74A8AC-3000-402A-ABFD-07B950F7B556}" type="slidenum">
              <a:rPr lang="en-SG" smtClean="0"/>
              <a:pPr/>
              <a:t>‹#›</a:t>
            </a:fld>
            <a:endParaRPr lang="en-SG"/>
          </a:p>
        </p:txBody>
      </p:sp>
    </p:spTree>
    <p:extLst>
      <p:ext uri="{BB962C8B-B14F-4D97-AF65-F5344CB8AC3E}">
        <p14:creationId xmlns:p14="http://schemas.microsoft.com/office/powerpoint/2010/main" val="22794267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5ED0B611-7F9C-483B-9758-2DEA7B5A629F}" type="datetimeFigureOut">
              <a:rPr lang="en-SG" smtClean="0"/>
              <a:pPr/>
              <a:t>6/8/2020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C74A8AC-3000-402A-ABFD-07B950F7B556}" type="slidenum">
              <a:rPr lang="en-SG" smtClean="0"/>
              <a:pPr/>
              <a:t>‹#›</a:t>
            </a:fld>
            <a:endParaRPr lang="en-SG"/>
          </a:p>
        </p:txBody>
      </p:sp>
    </p:spTree>
    <p:extLst>
      <p:ext uri="{BB962C8B-B14F-4D97-AF65-F5344CB8AC3E}">
        <p14:creationId xmlns:p14="http://schemas.microsoft.com/office/powerpoint/2010/main" val="5797381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5ED0B611-7F9C-483B-9758-2DEA7B5A629F}" type="datetimeFigureOut">
              <a:rPr lang="en-SG" smtClean="0"/>
              <a:pPr/>
              <a:t>6/8/2020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C74A8AC-3000-402A-ABFD-07B950F7B556}" type="slidenum">
              <a:rPr lang="en-SG" smtClean="0"/>
              <a:pPr/>
              <a:t>‹#›</a:t>
            </a:fld>
            <a:endParaRPr lang="en-SG"/>
          </a:p>
        </p:txBody>
      </p:sp>
    </p:spTree>
    <p:extLst>
      <p:ext uri="{BB962C8B-B14F-4D97-AF65-F5344CB8AC3E}">
        <p14:creationId xmlns:p14="http://schemas.microsoft.com/office/powerpoint/2010/main" val="1092385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ED0B611-7F9C-483B-9758-2DEA7B5A629F}" type="datetimeFigureOut">
              <a:rPr lang="en-SG" smtClean="0"/>
              <a:pPr/>
              <a:t>6/8/2020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C74A8AC-3000-402A-ABFD-07B950F7B556}" type="slidenum">
              <a:rPr lang="en-SG" smtClean="0"/>
              <a:pPr/>
              <a:t>‹#›</a:t>
            </a:fld>
            <a:endParaRPr lang="en-S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ED0B611-7F9C-483B-9758-2DEA7B5A629F}" type="datetimeFigureOut">
              <a:rPr lang="en-SG" smtClean="0"/>
              <a:pPr/>
              <a:t>6/8/2020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C74A8AC-3000-402A-ABFD-07B950F7B556}" type="slidenum">
              <a:rPr lang="en-SG" smtClean="0"/>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ED0B611-7F9C-483B-9758-2DEA7B5A629F}" type="datetimeFigureOut">
              <a:rPr lang="en-SG" smtClean="0"/>
              <a:pPr/>
              <a:t>6/8/2020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9C74A8AC-3000-402A-ABFD-07B950F7B556}" type="slidenum">
              <a:rPr lang="en-SG" smtClean="0"/>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ED0B611-7F9C-483B-9758-2DEA7B5A629F}" type="datetimeFigureOut">
              <a:rPr lang="en-SG" smtClean="0"/>
              <a:pPr/>
              <a:t>6/8/2020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9C74A8AC-3000-402A-ABFD-07B950F7B556}"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D0B611-7F9C-483B-9758-2DEA7B5A629F}" type="datetimeFigureOut">
              <a:rPr lang="en-SG" smtClean="0"/>
              <a:pPr/>
              <a:t>6/8/2020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9C74A8AC-3000-402A-ABFD-07B950F7B556}"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ED0B611-7F9C-483B-9758-2DEA7B5A629F}" type="datetimeFigureOut">
              <a:rPr lang="en-SG" smtClean="0"/>
              <a:pPr/>
              <a:t>6/8/2020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C74A8AC-3000-402A-ABFD-07B950F7B556}" type="slidenum">
              <a:rPr lang="en-SG" smtClean="0"/>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ED0B611-7F9C-483B-9758-2DEA7B5A629F}" type="datetimeFigureOut">
              <a:rPr lang="en-SG" smtClean="0"/>
              <a:pPr/>
              <a:t>6/8/2020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a:xfrm>
            <a:off x="8077200" y="6356350"/>
            <a:ext cx="609600" cy="365125"/>
          </a:xfrm>
        </p:spPr>
        <p:txBody>
          <a:bodyPr/>
          <a:lstStyle/>
          <a:p>
            <a:fld id="{9C74A8AC-3000-402A-ABFD-07B950F7B556}" type="slidenum">
              <a:rPr lang="en-SG" smtClean="0"/>
              <a:pPr/>
              <a:t>‹#›</a:t>
            </a:fld>
            <a:endParaRPr lang="en-S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ED0B611-7F9C-483B-9758-2DEA7B5A629F}" type="datetimeFigureOut">
              <a:rPr lang="en-SG" smtClean="0"/>
              <a:pPr/>
              <a:t>6/8/2020</a:t>
            </a:fld>
            <a:endParaRPr lang="en-S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S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74A8AC-3000-402A-ABFD-07B950F7B556}" type="slidenum">
              <a:rPr lang="en-SG" smtClean="0"/>
              <a:pPr/>
              <a:t>‹#›</a:t>
            </a:fld>
            <a:endParaRPr lang="en-S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D0B611-7F9C-483B-9758-2DEA7B5A629F}" type="datetimeFigureOut">
              <a:rPr lang="en-SG" smtClean="0"/>
              <a:pPr/>
              <a:t>6/8/2020</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4A8AC-3000-402A-ABFD-07B950F7B556}" type="slidenum">
              <a:rPr lang="en-SG" smtClean="0"/>
              <a:pPr/>
              <a:t>‹#›</a:t>
            </a:fld>
            <a:endParaRPr lang="en-SG"/>
          </a:p>
        </p:txBody>
      </p:sp>
    </p:spTree>
    <p:extLst>
      <p:ext uri="{BB962C8B-B14F-4D97-AF65-F5344CB8AC3E}">
        <p14:creationId xmlns:p14="http://schemas.microsoft.com/office/powerpoint/2010/main" val="2139848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13.xml"/><Relationship Id="rId5" Type="http://schemas.openxmlformats.org/officeDocument/2006/relationships/hyperlink" Target="http://www.faithatworkfellowship.org/" TargetMode="External"/><Relationship Id="rId4" Type="http://schemas.openxmlformats.org/officeDocument/2006/relationships/hyperlink" Target="mailto:gohsengfong@hotmail.com"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7851648" cy="2160240"/>
          </a:xfrm>
        </p:spPr>
        <p:txBody>
          <a:bodyPr/>
          <a:lstStyle/>
          <a:p>
            <a:pPr algn="ctr"/>
            <a:r>
              <a:rPr lang="en-US" u="sng" dirty="0">
                <a:solidFill>
                  <a:srgbClr val="FF0000"/>
                </a:solidFill>
              </a:rPr>
              <a:t>PRINCIPLES OF ATTITUDE FORMATION</a:t>
            </a:r>
            <a:endParaRPr lang="en-SG" u="sng" dirty="0">
              <a:solidFill>
                <a:srgbClr val="FF0000"/>
              </a:solidFill>
            </a:endParaRPr>
          </a:p>
        </p:txBody>
      </p:sp>
      <p:sp>
        <p:nvSpPr>
          <p:cNvPr id="3" name="Subtitle 2"/>
          <p:cNvSpPr>
            <a:spLocks noGrp="1"/>
          </p:cNvSpPr>
          <p:nvPr>
            <p:ph type="subTitle" idx="1"/>
          </p:nvPr>
        </p:nvSpPr>
        <p:spPr/>
        <p:txBody>
          <a:bodyPr>
            <a:normAutofit lnSpcReduction="10000"/>
          </a:bodyPr>
          <a:lstStyle/>
          <a:p>
            <a:pPr algn="ctr"/>
            <a:r>
              <a:rPr lang="en-SG" sz="3600" dirty="0"/>
              <a:t> </a:t>
            </a:r>
            <a:r>
              <a:rPr lang="en-SG" sz="3600" b="1" dirty="0">
                <a:solidFill>
                  <a:schemeClr val="bg2">
                    <a:lumMod val="75000"/>
                  </a:schemeClr>
                </a:solidFill>
              </a:rPr>
              <a:t>For as he thinks in his heart, so </a:t>
            </a:r>
            <a:r>
              <a:rPr lang="en-SG" sz="3600" b="1" i="1" dirty="0">
                <a:solidFill>
                  <a:schemeClr val="bg2">
                    <a:lumMod val="75000"/>
                  </a:schemeClr>
                </a:solidFill>
              </a:rPr>
              <a:t>is he.</a:t>
            </a:r>
          </a:p>
          <a:p>
            <a:pPr algn="ctr"/>
            <a:r>
              <a:rPr lang="en-US" sz="3600" b="1" i="1" dirty="0">
                <a:solidFill>
                  <a:schemeClr val="bg2">
                    <a:lumMod val="75000"/>
                  </a:schemeClr>
                </a:solidFill>
              </a:rPr>
              <a:t>(Prov. 23:7)</a:t>
            </a:r>
            <a:endParaRPr lang="en-SG" sz="3600" b="1" i="1" dirty="0">
              <a:solidFill>
                <a:schemeClr val="bg2">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990600"/>
          </a:xfrm>
        </p:spPr>
        <p:txBody>
          <a:bodyPr>
            <a:normAutofit/>
          </a:bodyPr>
          <a:lstStyle/>
          <a:p>
            <a:pPr algn="ctr"/>
            <a:r>
              <a:rPr lang="en-US" sz="4800" u="sng" dirty="0">
                <a:solidFill>
                  <a:srgbClr val="CC0000"/>
                </a:solidFill>
                <a:latin typeface="Bernard MT Condensed" panose="02050806060905020404" pitchFamily="18" charset="0"/>
              </a:rPr>
              <a:t>NOTHING TO PROVE</a:t>
            </a:r>
            <a:endParaRPr lang="en-SG" sz="4800" u="sng" dirty="0">
              <a:solidFill>
                <a:srgbClr val="CC0000"/>
              </a:solidFill>
              <a:latin typeface="Bernard MT Condensed" panose="02050806060905020404" pitchFamily="18" charset="0"/>
            </a:endParaRPr>
          </a:p>
        </p:txBody>
      </p:sp>
      <p:sp>
        <p:nvSpPr>
          <p:cNvPr id="3" name="Content Placeholder 2"/>
          <p:cNvSpPr>
            <a:spLocks noGrp="1"/>
          </p:cNvSpPr>
          <p:nvPr>
            <p:ph idx="1"/>
          </p:nvPr>
        </p:nvSpPr>
        <p:spPr>
          <a:xfrm>
            <a:off x="539552" y="1371600"/>
            <a:ext cx="7776864" cy="4361656"/>
          </a:xfrm>
        </p:spPr>
        <p:txBody>
          <a:bodyPr>
            <a:noAutofit/>
          </a:bodyPr>
          <a:lstStyle/>
          <a:p>
            <a:pPr marL="542925" indent="-542925">
              <a:spcBef>
                <a:spcPts val="0"/>
              </a:spcBef>
              <a:spcAft>
                <a:spcPts val="1200"/>
              </a:spcAft>
              <a:buFont typeface="+mj-lt"/>
              <a:buAutoNum type="arabicPeriod"/>
            </a:pPr>
            <a:r>
              <a:rPr lang="en-SG" sz="3200" dirty="0">
                <a:latin typeface="Bernard MT Condensed" panose="02050806060905020404" pitchFamily="18" charset="0"/>
              </a:rPr>
              <a:t>of </a:t>
            </a:r>
            <a:r>
              <a:rPr lang="en-SG" sz="3200" u="sng" dirty="0">
                <a:solidFill>
                  <a:srgbClr val="00B0F0"/>
                </a:solidFill>
                <a:latin typeface="Bernard MT Condensed" panose="02050806060905020404" pitchFamily="18" charset="0"/>
              </a:rPr>
              <a:t>infinite worth</a:t>
            </a:r>
            <a:r>
              <a:rPr lang="en-SG" sz="3200" dirty="0">
                <a:solidFill>
                  <a:srgbClr val="00B0F0"/>
                </a:solidFill>
                <a:latin typeface="Bernard MT Condensed" panose="02050806060905020404" pitchFamily="18" charset="0"/>
              </a:rPr>
              <a:t> </a:t>
            </a:r>
            <a:r>
              <a:rPr lang="en-SG" sz="3200" dirty="0">
                <a:latin typeface="Bernard MT Condensed" panose="02050806060905020404" pitchFamily="18" charset="0"/>
              </a:rPr>
              <a:t>and deeply loved – </a:t>
            </a:r>
            <a:r>
              <a:rPr lang="en-SG" sz="3200" u="sng" dirty="0">
                <a:latin typeface="Bernard MT Condensed" panose="02050806060905020404" pitchFamily="18" charset="0"/>
              </a:rPr>
              <a:t>sense of value and security</a:t>
            </a:r>
          </a:p>
          <a:p>
            <a:pPr marL="542925" indent="-542925">
              <a:spcBef>
                <a:spcPts val="0"/>
              </a:spcBef>
              <a:spcAft>
                <a:spcPts val="1200"/>
              </a:spcAft>
              <a:buFont typeface="+mj-lt"/>
              <a:buAutoNum type="arabicPeriod"/>
            </a:pPr>
            <a:r>
              <a:rPr lang="en-SG" sz="3200" i="1" u="sng" dirty="0">
                <a:solidFill>
                  <a:srgbClr val="00B0F0"/>
                </a:solidFill>
                <a:latin typeface="Bernard MT Condensed" panose="02050806060905020404" pitchFamily="18" charset="0"/>
              </a:rPr>
              <a:t>completely forgiven</a:t>
            </a:r>
            <a:r>
              <a:rPr lang="en-SG" sz="3200" i="1" dirty="0">
                <a:solidFill>
                  <a:srgbClr val="00B0F0"/>
                </a:solidFill>
                <a:latin typeface="Bernard MT Condensed" panose="02050806060905020404" pitchFamily="18" charset="0"/>
              </a:rPr>
              <a:t>,</a:t>
            </a:r>
            <a:r>
              <a:rPr lang="en-SG" sz="3200" dirty="0">
                <a:solidFill>
                  <a:srgbClr val="00B0F0"/>
                </a:solidFill>
                <a:latin typeface="Bernard MT Condensed" panose="02050806060905020404" pitchFamily="18" charset="0"/>
              </a:rPr>
              <a:t> </a:t>
            </a:r>
            <a:r>
              <a:rPr lang="en-SG" sz="3200" i="1" u="sng" dirty="0">
                <a:solidFill>
                  <a:srgbClr val="00B0F0"/>
                </a:solidFill>
                <a:latin typeface="Bernard MT Condensed" panose="02050806060905020404" pitchFamily="18" charset="0"/>
              </a:rPr>
              <a:t>fully pleasing</a:t>
            </a:r>
            <a:r>
              <a:rPr lang="en-SG" sz="3200" i="1" dirty="0">
                <a:solidFill>
                  <a:srgbClr val="00B0F0"/>
                </a:solidFill>
                <a:latin typeface="Bernard MT Condensed" panose="02050806060905020404" pitchFamily="18" charset="0"/>
              </a:rPr>
              <a:t>,</a:t>
            </a:r>
            <a:r>
              <a:rPr lang="en-SG" sz="3200" dirty="0">
                <a:solidFill>
                  <a:srgbClr val="00B0F0"/>
                </a:solidFill>
                <a:latin typeface="Bernard MT Condensed" panose="02050806060905020404" pitchFamily="18" charset="0"/>
              </a:rPr>
              <a:t> </a:t>
            </a:r>
            <a:r>
              <a:rPr lang="en-SG" sz="3200" i="1" u="sng" dirty="0">
                <a:solidFill>
                  <a:srgbClr val="00B0F0"/>
                </a:solidFill>
                <a:latin typeface="Bernard MT Condensed" panose="02050806060905020404" pitchFamily="18" charset="0"/>
              </a:rPr>
              <a:t>totally accepted</a:t>
            </a:r>
            <a:r>
              <a:rPr lang="en-SG" sz="3200" dirty="0">
                <a:solidFill>
                  <a:srgbClr val="00B0F0"/>
                </a:solidFill>
                <a:latin typeface="Bernard MT Condensed" panose="02050806060905020404" pitchFamily="18" charset="0"/>
              </a:rPr>
              <a:t> </a:t>
            </a:r>
            <a:r>
              <a:rPr lang="en-SG" sz="3200" dirty="0">
                <a:latin typeface="Bernard MT Condensed" panose="02050806060905020404" pitchFamily="18" charset="0"/>
              </a:rPr>
              <a:t>– </a:t>
            </a:r>
            <a:r>
              <a:rPr lang="en-SG" sz="3200" u="sng" dirty="0">
                <a:latin typeface="Bernard MT Condensed" panose="02050806060905020404" pitchFamily="18" charset="0"/>
              </a:rPr>
              <a:t>sense of satisfaction and </a:t>
            </a:r>
            <a:r>
              <a:rPr lang="en-SG" sz="3200" u="sng" dirty="0" err="1">
                <a:latin typeface="Bernard MT Condensed" panose="02050806060905020404" pitchFamily="18" charset="0"/>
              </a:rPr>
              <a:t>stablility</a:t>
            </a:r>
            <a:endParaRPr lang="en-SG" sz="3200" u="sng" dirty="0">
              <a:latin typeface="Bernard MT Condensed" panose="02050806060905020404" pitchFamily="18" charset="0"/>
            </a:endParaRPr>
          </a:p>
          <a:p>
            <a:pPr marL="542925" indent="-542925">
              <a:spcBef>
                <a:spcPts val="0"/>
              </a:spcBef>
              <a:spcAft>
                <a:spcPts val="1200"/>
              </a:spcAft>
              <a:buFont typeface="+mj-lt"/>
              <a:buAutoNum type="arabicPeriod"/>
            </a:pPr>
            <a:r>
              <a:rPr lang="en-SG" sz="3200" i="1" u="sng" dirty="0">
                <a:solidFill>
                  <a:srgbClr val="00B0F0"/>
                </a:solidFill>
                <a:latin typeface="Bernard MT Condensed" panose="02050806060905020404" pitchFamily="18" charset="0"/>
              </a:rPr>
              <a:t>absolutely</a:t>
            </a:r>
            <a:r>
              <a:rPr lang="en-SG" sz="3200" dirty="0">
                <a:solidFill>
                  <a:srgbClr val="00B0F0"/>
                </a:solidFill>
                <a:latin typeface="Bernard MT Condensed" panose="02050806060905020404" pitchFamily="18" charset="0"/>
              </a:rPr>
              <a:t> </a:t>
            </a:r>
            <a:r>
              <a:rPr lang="en-SG" sz="3200" i="1" u="sng" dirty="0">
                <a:solidFill>
                  <a:srgbClr val="00B0F0"/>
                </a:solidFill>
                <a:latin typeface="Bernard MT Condensed" panose="02050806060905020404" pitchFamily="18" charset="0"/>
              </a:rPr>
              <a:t>complete in Christ</a:t>
            </a:r>
            <a:r>
              <a:rPr lang="en-SG" sz="3200" i="1" dirty="0">
                <a:latin typeface="Bernard MT Condensed" panose="02050806060905020404" pitchFamily="18" charset="0"/>
              </a:rPr>
              <a:t>,</a:t>
            </a:r>
            <a:r>
              <a:rPr lang="en-SG" sz="3200" dirty="0">
                <a:latin typeface="Bernard MT Condensed" panose="02050806060905020404" pitchFamily="18" charset="0"/>
              </a:rPr>
              <a:t> a designer original – </a:t>
            </a:r>
            <a:r>
              <a:rPr lang="en-SG" sz="3200" u="sng" dirty="0">
                <a:latin typeface="Bernard MT Condensed" panose="02050806060905020404" pitchFamily="18" charset="0"/>
              </a:rPr>
              <a:t>sense of significance and sufficiency</a:t>
            </a:r>
          </a:p>
        </p:txBody>
      </p:sp>
    </p:spTree>
    <p:extLst>
      <p:ext uri="{BB962C8B-B14F-4D97-AF65-F5344CB8AC3E}">
        <p14:creationId xmlns:p14="http://schemas.microsoft.com/office/powerpoint/2010/main" val="1033003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u="sng" dirty="0">
                <a:solidFill>
                  <a:srgbClr val="CC0000"/>
                </a:solidFill>
                <a:latin typeface="Bernard MT Condensed" panose="02050806060905020404" pitchFamily="18" charset="0"/>
              </a:rPr>
              <a:t>NOTHING TO LOSE</a:t>
            </a:r>
            <a:endParaRPr lang="en-SG" sz="4800" u="sng" dirty="0">
              <a:solidFill>
                <a:srgbClr val="CC0000"/>
              </a:solidFill>
              <a:latin typeface="Bernard MT Condensed" panose="02050806060905020404" pitchFamily="18" charset="0"/>
            </a:endParaRPr>
          </a:p>
        </p:txBody>
      </p:sp>
      <p:sp>
        <p:nvSpPr>
          <p:cNvPr id="3" name="Content Placeholder 2"/>
          <p:cNvSpPr>
            <a:spLocks noGrp="1"/>
          </p:cNvSpPr>
          <p:nvPr>
            <p:ph idx="1"/>
          </p:nvPr>
        </p:nvSpPr>
        <p:spPr>
          <a:xfrm>
            <a:off x="611560" y="1700808"/>
            <a:ext cx="7707796" cy="4495800"/>
          </a:xfrm>
        </p:spPr>
        <p:txBody>
          <a:bodyPr>
            <a:normAutofit/>
          </a:bodyPr>
          <a:lstStyle/>
          <a:p>
            <a:r>
              <a:rPr lang="en-SG" sz="3200" dirty="0">
                <a:latin typeface="Bernard MT Condensed" panose="02050806060905020404" pitchFamily="18" charset="0"/>
              </a:rPr>
              <a:t>(John 13:3)  Jesus </a:t>
            </a:r>
            <a:r>
              <a:rPr lang="en-SG" sz="3200" u="sng" dirty="0">
                <a:solidFill>
                  <a:srgbClr val="CC0000"/>
                </a:solidFill>
                <a:latin typeface="Bernard MT Condensed" panose="02050806060905020404" pitchFamily="18" charset="0"/>
              </a:rPr>
              <a:t>knowing</a:t>
            </a:r>
            <a:r>
              <a:rPr lang="en-SG" sz="3200" dirty="0">
                <a:solidFill>
                  <a:schemeClr val="bg1"/>
                </a:solidFill>
                <a:latin typeface="Bernard MT Condensed" panose="02050806060905020404" pitchFamily="18" charset="0"/>
              </a:rPr>
              <a:t> </a:t>
            </a:r>
            <a:r>
              <a:rPr lang="en-SG" sz="3200" dirty="0">
                <a:latin typeface="Bernard MT Condensed" panose="02050806060905020404" pitchFamily="18" charset="0"/>
              </a:rPr>
              <a:t>that the </a:t>
            </a:r>
            <a:r>
              <a:rPr lang="en-SG" sz="3200" u="sng" dirty="0">
                <a:solidFill>
                  <a:srgbClr val="CC0000"/>
                </a:solidFill>
                <a:latin typeface="Bernard MT Condensed" panose="02050806060905020404" pitchFamily="18" charset="0"/>
              </a:rPr>
              <a:t>Father had given all things into His hands</a:t>
            </a:r>
            <a:r>
              <a:rPr lang="en-SG" sz="3200" dirty="0">
                <a:solidFill>
                  <a:srgbClr val="CC0000"/>
                </a:solidFill>
                <a:latin typeface="Bernard MT Condensed" panose="02050806060905020404" pitchFamily="18" charset="0"/>
              </a:rPr>
              <a:t>,</a:t>
            </a:r>
            <a:r>
              <a:rPr lang="en-SG" sz="3200" dirty="0">
                <a:solidFill>
                  <a:schemeClr val="bg1"/>
                </a:solidFill>
                <a:latin typeface="Bernard MT Condensed" panose="02050806060905020404" pitchFamily="18" charset="0"/>
              </a:rPr>
              <a:t> </a:t>
            </a:r>
            <a:r>
              <a:rPr lang="en-SG" sz="3200" dirty="0">
                <a:latin typeface="Bernard MT Condensed" panose="02050806060905020404" pitchFamily="18" charset="0"/>
              </a:rPr>
              <a:t>and that He was come from God, and went to God;</a:t>
            </a:r>
          </a:p>
          <a:p>
            <a:endParaRPr lang="en-US" sz="3200" dirty="0">
              <a:solidFill>
                <a:schemeClr val="bg1"/>
              </a:solidFill>
              <a:latin typeface="Bernard MT Condensed" panose="02050806060905020404" pitchFamily="18" charset="0"/>
            </a:endParaRPr>
          </a:p>
          <a:p>
            <a:r>
              <a:rPr lang="en-SG" sz="3200" i="1" u="sng" dirty="0">
                <a:solidFill>
                  <a:srgbClr val="CC0000"/>
                </a:solidFill>
                <a:latin typeface="Bernard MT Condensed" panose="02050806060905020404" pitchFamily="18" charset="0"/>
              </a:rPr>
              <a:t>Jesus knew what He was to accomplish</a:t>
            </a:r>
            <a:r>
              <a:rPr lang="en-SG" sz="3200" dirty="0">
                <a:solidFill>
                  <a:srgbClr val="CC0000"/>
                </a:solidFill>
                <a:latin typeface="Bernard MT Condensed" panose="02050806060905020404" pitchFamily="18" charset="0"/>
              </a:rPr>
              <a:t> </a:t>
            </a:r>
            <a:r>
              <a:rPr lang="en-SG" sz="3200" dirty="0">
                <a:latin typeface="Bernard MT Condensed" panose="02050806060905020404" pitchFamily="18" charset="0"/>
              </a:rPr>
              <a:t>and did not fear losing His reputation, image or friends, in order to please His Father and return to Him.</a:t>
            </a:r>
          </a:p>
        </p:txBody>
      </p:sp>
    </p:spTree>
    <p:extLst>
      <p:ext uri="{BB962C8B-B14F-4D97-AF65-F5344CB8AC3E}">
        <p14:creationId xmlns:p14="http://schemas.microsoft.com/office/powerpoint/2010/main" val="3393852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u="sng" dirty="0">
                <a:solidFill>
                  <a:srgbClr val="CC0000"/>
                </a:solidFill>
                <a:latin typeface="Bernard MT Condensed" panose="02050806060905020404" pitchFamily="18" charset="0"/>
              </a:rPr>
              <a:t>NOTHING TO HIDE</a:t>
            </a:r>
            <a:endParaRPr lang="en-SG" sz="4800" b="1" u="sng" dirty="0">
              <a:solidFill>
                <a:srgbClr val="CC0000"/>
              </a:solidFill>
              <a:latin typeface="Bernard MT Condensed" panose="02050806060905020404" pitchFamily="18" charset="0"/>
            </a:endParaRPr>
          </a:p>
        </p:txBody>
      </p:sp>
      <p:sp>
        <p:nvSpPr>
          <p:cNvPr id="3" name="Content Placeholder 2"/>
          <p:cNvSpPr>
            <a:spLocks noGrp="1"/>
          </p:cNvSpPr>
          <p:nvPr>
            <p:ph idx="1"/>
          </p:nvPr>
        </p:nvSpPr>
        <p:spPr>
          <a:xfrm>
            <a:off x="971600" y="1772816"/>
            <a:ext cx="7467600" cy="4267200"/>
          </a:xfrm>
        </p:spPr>
        <p:txBody>
          <a:bodyPr>
            <a:normAutofit/>
          </a:bodyPr>
          <a:lstStyle/>
          <a:p>
            <a:r>
              <a:rPr lang="en-SG" sz="3200" b="1" dirty="0">
                <a:latin typeface="Bernard MT Condensed" panose="02050806060905020404" pitchFamily="18" charset="0"/>
              </a:rPr>
              <a:t>(John 13:3)  </a:t>
            </a:r>
            <a:r>
              <a:rPr lang="en-SG" sz="3200" b="1" i="1" dirty="0">
                <a:latin typeface="Bernard MT Condensed" panose="02050806060905020404" pitchFamily="18" charset="0"/>
              </a:rPr>
              <a:t>Jesus </a:t>
            </a:r>
            <a:r>
              <a:rPr lang="en-SG" sz="3200" b="1" i="1" u="sng" dirty="0">
                <a:solidFill>
                  <a:srgbClr val="CC0000"/>
                </a:solidFill>
                <a:latin typeface="Bernard MT Condensed" panose="02050806060905020404" pitchFamily="18" charset="0"/>
              </a:rPr>
              <a:t>knowing</a:t>
            </a:r>
            <a:r>
              <a:rPr lang="en-SG" sz="3200" b="1" i="1" dirty="0">
                <a:solidFill>
                  <a:srgbClr val="CC0000"/>
                </a:solidFill>
                <a:latin typeface="Bernard MT Condensed" panose="02050806060905020404" pitchFamily="18" charset="0"/>
              </a:rPr>
              <a:t> </a:t>
            </a:r>
            <a:r>
              <a:rPr lang="en-SG" sz="3200" b="1" i="1" dirty="0">
                <a:latin typeface="Bernard MT Condensed" panose="02050806060905020404" pitchFamily="18" charset="0"/>
              </a:rPr>
              <a:t>that the </a:t>
            </a:r>
            <a:r>
              <a:rPr lang="en-SG" sz="3200" b="1" i="1" u="sng" dirty="0">
                <a:solidFill>
                  <a:srgbClr val="CC0000"/>
                </a:solidFill>
                <a:latin typeface="Bernard MT Condensed" panose="02050806060905020404" pitchFamily="18" charset="0"/>
              </a:rPr>
              <a:t>Father had given all things into His hands</a:t>
            </a:r>
            <a:r>
              <a:rPr lang="en-SG" sz="3200" b="1" i="1" dirty="0">
                <a:solidFill>
                  <a:schemeClr val="bg1"/>
                </a:solidFill>
                <a:latin typeface="Bernard MT Condensed" panose="02050806060905020404" pitchFamily="18" charset="0"/>
              </a:rPr>
              <a:t>, </a:t>
            </a:r>
            <a:r>
              <a:rPr lang="en-SG" sz="3200" b="1" i="1" dirty="0">
                <a:latin typeface="Bernard MT Condensed" panose="02050806060905020404" pitchFamily="18" charset="0"/>
              </a:rPr>
              <a:t>and that He was come from God, and went to God;</a:t>
            </a:r>
          </a:p>
          <a:p>
            <a:pPr marL="0" indent="0">
              <a:buNone/>
            </a:pPr>
            <a:endParaRPr lang="en-US" sz="3200" dirty="0">
              <a:latin typeface="Bernard MT Condensed" panose="02050806060905020404" pitchFamily="18" charset="0"/>
            </a:endParaRPr>
          </a:p>
          <a:p>
            <a:r>
              <a:rPr lang="en-US" sz="3200" b="1" i="1" u="sng" dirty="0">
                <a:solidFill>
                  <a:srgbClr val="CC0000"/>
                </a:solidFill>
                <a:latin typeface="Bernard MT Condensed" panose="02050806060905020404" pitchFamily="18" charset="0"/>
              </a:rPr>
              <a:t>Jesus knew that He was empowered</a:t>
            </a:r>
            <a:r>
              <a:rPr lang="en-US" sz="3200" b="1" dirty="0">
                <a:solidFill>
                  <a:srgbClr val="CC0000"/>
                </a:solidFill>
                <a:latin typeface="Bernard MT Condensed" panose="02050806060905020404" pitchFamily="18" charset="0"/>
              </a:rPr>
              <a:t> </a:t>
            </a:r>
            <a:r>
              <a:rPr lang="en-US" sz="3200" b="1" dirty="0">
                <a:latin typeface="Bernard MT Condensed" panose="02050806060905020404" pitchFamily="18" charset="0"/>
              </a:rPr>
              <a:t>to fulfill His mission and did not need to rely upon position, intimidation or manipulation to achieve it.</a:t>
            </a:r>
            <a:endParaRPr lang="en-SG" sz="3200" b="1" dirty="0">
              <a:latin typeface="Bernard MT Condensed" panose="02050806060905020404" pitchFamily="18" charset="0"/>
            </a:endParaRPr>
          </a:p>
        </p:txBody>
      </p:sp>
    </p:spTree>
    <p:extLst>
      <p:ext uri="{BB962C8B-B14F-4D97-AF65-F5344CB8AC3E}">
        <p14:creationId xmlns:p14="http://schemas.microsoft.com/office/powerpoint/2010/main" val="1267975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pPr algn="ctr"/>
            <a:r>
              <a:rPr lang="en-US" sz="4800" b="1" u="sng" dirty="0">
                <a:solidFill>
                  <a:srgbClr val="CC0000"/>
                </a:solidFill>
                <a:latin typeface="Bernard MT Condensed" panose="02050806060905020404" pitchFamily="18" charset="0"/>
              </a:rPr>
              <a:t>SELF-GIVING LOVE</a:t>
            </a:r>
            <a:endParaRPr lang="en-SG" sz="4800" b="1" u="sng" dirty="0">
              <a:solidFill>
                <a:srgbClr val="CC0000"/>
              </a:solidFill>
              <a:latin typeface="Bernard MT Condensed" panose="02050806060905020404" pitchFamily="18" charset="0"/>
            </a:endParaRPr>
          </a:p>
        </p:txBody>
      </p:sp>
      <p:sp>
        <p:nvSpPr>
          <p:cNvPr id="3" name="Content Placeholder 2"/>
          <p:cNvSpPr>
            <a:spLocks noGrp="1"/>
          </p:cNvSpPr>
          <p:nvPr>
            <p:ph idx="1"/>
          </p:nvPr>
        </p:nvSpPr>
        <p:spPr>
          <a:xfrm>
            <a:off x="1295400" y="1600200"/>
            <a:ext cx="7543800" cy="4648200"/>
          </a:xfrm>
        </p:spPr>
        <p:txBody>
          <a:bodyPr>
            <a:normAutofit lnSpcReduction="10000"/>
          </a:bodyPr>
          <a:lstStyle/>
          <a:p>
            <a:r>
              <a:rPr lang="en-SG" sz="3000" dirty="0">
                <a:solidFill>
                  <a:srgbClr val="7030A0"/>
                </a:solidFill>
                <a:effectLst>
                  <a:outerShdw blurRad="38100" dist="38100" dir="2700000" algn="tl">
                    <a:srgbClr val="000000">
                      <a:alpha val="43137"/>
                    </a:srgbClr>
                  </a:outerShdw>
                </a:effectLst>
                <a:latin typeface="Bernard MT Condensed" panose="02050806060905020404" pitchFamily="18" charset="0"/>
              </a:rPr>
              <a:t>(</a:t>
            </a:r>
            <a:r>
              <a:rPr lang="en-SG" sz="3000" dirty="0">
                <a:solidFill>
                  <a:srgbClr val="7030A0"/>
                </a:solidFill>
                <a:latin typeface="Bernard MT Condensed" panose="02050806060905020404" pitchFamily="18" charset="0"/>
              </a:rPr>
              <a:t>John 13:1)  </a:t>
            </a:r>
            <a:r>
              <a:rPr lang="en-SG" sz="3000" u="sng" dirty="0">
                <a:solidFill>
                  <a:srgbClr val="7030A0"/>
                </a:solidFill>
                <a:latin typeface="Bernard MT Condensed" panose="02050806060905020404" pitchFamily="18" charset="0"/>
              </a:rPr>
              <a:t>Jesus … having loved His own who were in the world, He loved them unto the end.</a:t>
            </a:r>
          </a:p>
          <a:p>
            <a:pPr marL="0" lvl="0" indent="0">
              <a:buNone/>
            </a:pPr>
            <a:endParaRPr lang="en-US" sz="3000" b="1" dirty="0">
              <a:latin typeface="Bernard MT Condensed" panose="02050806060905020404" pitchFamily="18" charset="0"/>
            </a:endParaRPr>
          </a:p>
          <a:p>
            <a:pPr lvl="0"/>
            <a:r>
              <a:rPr lang="en-US" sz="3000" dirty="0">
                <a:latin typeface="Bernard MT Condensed" panose="02050806060905020404" pitchFamily="18" charset="0"/>
              </a:rPr>
              <a:t>Unconditional and free (Rom. 5:8), </a:t>
            </a:r>
          </a:p>
          <a:p>
            <a:pPr lvl="0"/>
            <a:r>
              <a:rPr lang="en-US" sz="3000" dirty="0">
                <a:latin typeface="Bernard MT Condensed" panose="02050806060905020404" pitchFamily="18" charset="0"/>
              </a:rPr>
              <a:t>Volitional (Deut. 7:7,8), </a:t>
            </a:r>
          </a:p>
          <a:p>
            <a:pPr lvl="0"/>
            <a:r>
              <a:rPr lang="en-US" sz="3000" dirty="0">
                <a:latin typeface="Bernard MT Condensed" panose="02050806060905020404" pitchFamily="18" charset="0"/>
              </a:rPr>
              <a:t>Intense and unending (Jer. 31:3), </a:t>
            </a:r>
          </a:p>
          <a:p>
            <a:pPr lvl="0"/>
            <a:r>
              <a:rPr lang="en-US" sz="3000" dirty="0">
                <a:latin typeface="Bernard MT Condensed" panose="02050806060905020404" pitchFamily="18" charset="0"/>
              </a:rPr>
              <a:t>Unselfish and purposeful (Eph. 5:25,227), </a:t>
            </a:r>
          </a:p>
          <a:p>
            <a:pPr lvl="0"/>
            <a:r>
              <a:rPr lang="en-US" sz="3000" dirty="0">
                <a:latin typeface="Bernard MT Condensed" panose="02050806060905020404" pitchFamily="18" charset="0"/>
              </a:rPr>
              <a:t>Manifested and practical (John 10),</a:t>
            </a:r>
          </a:p>
          <a:p>
            <a:pPr lvl="0"/>
            <a:r>
              <a:rPr lang="en-US" sz="3000" dirty="0">
                <a:latin typeface="Bernard MT Condensed" panose="02050806060905020404" pitchFamily="18" charset="0"/>
              </a:rPr>
              <a:t>Sacrificial (Romans 5:6-10).</a:t>
            </a:r>
            <a:endParaRPr lang="en-SG" sz="3000" dirty="0">
              <a:latin typeface="Bernard MT Condensed" panose="02050806060905020404" pitchFamily="18" charset="0"/>
            </a:endParaRPr>
          </a:p>
        </p:txBody>
      </p:sp>
    </p:spTree>
    <p:extLst>
      <p:ext uri="{BB962C8B-B14F-4D97-AF65-F5344CB8AC3E}">
        <p14:creationId xmlns:p14="http://schemas.microsoft.com/office/powerpoint/2010/main" val="1542982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800" u="sng" dirty="0">
                <a:solidFill>
                  <a:srgbClr val="CC0000"/>
                </a:solidFill>
                <a:latin typeface="Bernard MT Condensed" panose="02050806060905020404" pitchFamily="18" charset="0"/>
              </a:rPr>
              <a:t>SELF-GIVING LOVE</a:t>
            </a:r>
            <a:endParaRPr lang="en-SG" sz="4800" u="sng" dirty="0">
              <a:solidFill>
                <a:srgbClr val="CC0000"/>
              </a:solidFill>
              <a:latin typeface="Bernard MT Condensed" panose="02050806060905020404" pitchFamily="18" charset="0"/>
            </a:endParaRPr>
          </a:p>
        </p:txBody>
      </p:sp>
      <p:sp>
        <p:nvSpPr>
          <p:cNvPr id="3" name="Content Placeholder 2"/>
          <p:cNvSpPr>
            <a:spLocks noGrp="1"/>
          </p:cNvSpPr>
          <p:nvPr>
            <p:ph idx="1"/>
          </p:nvPr>
        </p:nvSpPr>
        <p:spPr>
          <a:xfrm>
            <a:off x="1600200" y="1752600"/>
            <a:ext cx="7315200" cy="4114800"/>
          </a:xfrm>
        </p:spPr>
        <p:txBody>
          <a:bodyPr>
            <a:normAutofit fontScale="92500" lnSpcReduction="10000"/>
          </a:bodyPr>
          <a:lstStyle/>
          <a:p>
            <a:r>
              <a:rPr lang="en-SG" sz="3200" b="1" u="sng" dirty="0">
                <a:solidFill>
                  <a:srgbClr val="7030A0"/>
                </a:solidFill>
              </a:rPr>
              <a:t>In the next few hours:</a:t>
            </a:r>
          </a:p>
          <a:p>
            <a:r>
              <a:rPr lang="en-SG" sz="3200" b="1" dirty="0"/>
              <a:t>He could serve others, </a:t>
            </a:r>
          </a:p>
          <a:p>
            <a:r>
              <a:rPr lang="en-SG" sz="3200" b="1" dirty="0"/>
              <a:t>comfort disciples, </a:t>
            </a:r>
          </a:p>
          <a:p>
            <a:r>
              <a:rPr lang="en-SG" sz="3200" b="1" dirty="0"/>
              <a:t>endure betrayal, </a:t>
            </a:r>
          </a:p>
          <a:p>
            <a:r>
              <a:rPr lang="en-SG" sz="3200" b="1" dirty="0"/>
              <a:t>place future in God’s Hands, </a:t>
            </a:r>
          </a:p>
          <a:p>
            <a:r>
              <a:rPr lang="en-SG" sz="3200" b="1" dirty="0"/>
              <a:t>face opposition with peace and love, </a:t>
            </a:r>
          </a:p>
          <a:p>
            <a:r>
              <a:rPr lang="en-SG" sz="3200" b="1" dirty="0"/>
              <a:t>overcome denial by trusted friends </a:t>
            </a:r>
          </a:p>
          <a:p>
            <a:r>
              <a:rPr lang="en-SG" sz="3200" b="1" dirty="0"/>
              <a:t>and could die</a:t>
            </a:r>
          </a:p>
        </p:txBody>
      </p:sp>
    </p:spTree>
    <p:extLst>
      <p:ext uri="{BB962C8B-B14F-4D97-AF65-F5344CB8AC3E}">
        <p14:creationId xmlns:p14="http://schemas.microsoft.com/office/powerpoint/2010/main" val="4246025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solidFill>
                  <a:srgbClr val="CC0000"/>
                </a:solidFill>
              </a:rPr>
              <a:t>JOY OF JESUS</a:t>
            </a:r>
            <a:endParaRPr lang="en-SG" b="1" u="sng" dirty="0">
              <a:solidFill>
                <a:srgbClr val="CC0000"/>
              </a:solidFill>
            </a:endParaRPr>
          </a:p>
        </p:txBody>
      </p:sp>
      <p:sp>
        <p:nvSpPr>
          <p:cNvPr id="3" name="Content Placeholder 2"/>
          <p:cNvSpPr>
            <a:spLocks noGrp="1"/>
          </p:cNvSpPr>
          <p:nvPr>
            <p:ph idx="1"/>
          </p:nvPr>
        </p:nvSpPr>
        <p:spPr>
          <a:xfrm>
            <a:off x="457200" y="2204864"/>
            <a:ext cx="8229600" cy="4209331"/>
          </a:xfrm>
        </p:spPr>
        <p:txBody>
          <a:bodyPr/>
          <a:lstStyle/>
          <a:p>
            <a:pPr marL="0" indent="0">
              <a:buNone/>
            </a:pPr>
            <a:r>
              <a:rPr lang="en-US" b="1" dirty="0"/>
              <a:t>      </a:t>
            </a:r>
            <a:r>
              <a:rPr lang="en-US" b="1" u="sng" dirty="0">
                <a:solidFill>
                  <a:srgbClr val="0070C0"/>
                </a:solidFill>
              </a:rPr>
              <a:t>JOY SET BEFORE HIM</a:t>
            </a:r>
          </a:p>
          <a:p>
            <a:pPr marL="0" indent="0">
              <a:buNone/>
            </a:pPr>
            <a:r>
              <a:rPr lang="en-US" b="1" dirty="0">
                <a:solidFill>
                  <a:srgbClr val="0070C0"/>
                </a:solidFill>
              </a:rPr>
              <a:t>           </a:t>
            </a:r>
          </a:p>
          <a:p>
            <a:r>
              <a:rPr lang="en-SG" b="1" dirty="0"/>
              <a:t>(Hebrews 12:2)  </a:t>
            </a:r>
            <a:r>
              <a:rPr lang="en-SG" b="1" u="sng" dirty="0">
                <a:solidFill>
                  <a:srgbClr val="00B050"/>
                </a:solidFill>
              </a:rPr>
              <a:t>Looking unto Jesus </a:t>
            </a:r>
            <a:r>
              <a:rPr lang="en-SG" b="1" dirty="0"/>
              <a:t>the Author and Finisher of </a:t>
            </a:r>
            <a:r>
              <a:rPr lang="en-SG" b="1" i="1" dirty="0"/>
              <a:t>our</a:t>
            </a:r>
            <a:r>
              <a:rPr lang="en-SG" b="1" dirty="0"/>
              <a:t> faith; who for the </a:t>
            </a:r>
            <a:r>
              <a:rPr lang="en-SG" b="1" u="sng" dirty="0">
                <a:solidFill>
                  <a:srgbClr val="00B050"/>
                </a:solidFill>
              </a:rPr>
              <a:t>joy that was set before Him </a:t>
            </a:r>
            <a:r>
              <a:rPr lang="en-SG" b="1" dirty="0"/>
              <a:t>endured the cross, despising the shame, and is </a:t>
            </a:r>
            <a:r>
              <a:rPr lang="en-SG" b="1" u="sng" dirty="0">
                <a:solidFill>
                  <a:srgbClr val="00B050"/>
                </a:solidFill>
              </a:rPr>
              <a:t>set down at the Right Hand of the Throne of God</a:t>
            </a:r>
            <a:r>
              <a:rPr lang="en-SG" b="1" dirty="0"/>
              <a:t>.</a:t>
            </a:r>
          </a:p>
          <a:p>
            <a:pPr marL="0" indent="0">
              <a:buNone/>
            </a:pPr>
            <a:endParaRPr lang="en-SG" dirty="0"/>
          </a:p>
        </p:txBody>
      </p:sp>
    </p:spTree>
    <p:extLst>
      <p:ext uri="{BB962C8B-B14F-4D97-AF65-F5344CB8AC3E}">
        <p14:creationId xmlns:p14="http://schemas.microsoft.com/office/powerpoint/2010/main" val="782030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36104"/>
          </a:xfrm>
        </p:spPr>
        <p:txBody>
          <a:bodyPr/>
          <a:lstStyle/>
          <a:p>
            <a:pPr algn="ctr"/>
            <a:r>
              <a:rPr lang="en-US" b="1" u="sng" dirty="0">
                <a:solidFill>
                  <a:srgbClr val="CC0000"/>
                </a:solidFill>
              </a:rPr>
              <a:t>PRINCIPLES OF FORMATION</a:t>
            </a:r>
            <a:endParaRPr lang="en-SG" b="1" u="sng" dirty="0">
              <a:solidFill>
                <a:srgbClr val="CC0000"/>
              </a:solidFill>
            </a:endParaRPr>
          </a:p>
        </p:txBody>
      </p:sp>
      <p:sp>
        <p:nvSpPr>
          <p:cNvPr id="3" name="Content Placeholder 2"/>
          <p:cNvSpPr>
            <a:spLocks noGrp="1"/>
          </p:cNvSpPr>
          <p:nvPr>
            <p:ph idx="1"/>
          </p:nvPr>
        </p:nvSpPr>
        <p:spPr>
          <a:xfrm>
            <a:off x="457200" y="1700808"/>
            <a:ext cx="8229600" cy="4623792"/>
          </a:xfrm>
        </p:spPr>
        <p:txBody>
          <a:bodyPr>
            <a:normAutofit fontScale="92500"/>
          </a:bodyPr>
          <a:lstStyle/>
          <a:p>
            <a:pPr marL="514350" indent="-514350">
              <a:buAutoNum type="arabicPeriod"/>
            </a:pPr>
            <a:r>
              <a:rPr lang="en-US" b="1" u="sng" dirty="0">
                <a:solidFill>
                  <a:srgbClr val="CC0000"/>
                </a:solidFill>
              </a:rPr>
              <a:t>ATTITUDE IS OUR PERSONAL CHOICE</a:t>
            </a:r>
            <a:r>
              <a:rPr lang="en-US" dirty="0">
                <a:solidFill>
                  <a:srgbClr val="FF0000"/>
                </a:solidFill>
              </a:rPr>
              <a:t>.</a:t>
            </a:r>
          </a:p>
          <a:p>
            <a:pPr marL="514350" indent="-514350">
              <a:buNone/>
            </a:pPr>
            <a:endParaRPr lang="en-US" dirty="0"/>
          </a:p>
          <a:p>
            <a:pPr marL="514350" indent="-514350">
              <a:buNone/>
            </a:pPr>
            <a:r>
              <a:rPr lang="en-US" dirty="0"/>
              <a:t>      </a:t>
            </a:r>
            <a:r>
              <a:rPr lang="en-US" b="1" dirty="0">
                <a:solidFill>
                  <a:srgbClr val="3366FF"/>
                </a:solidFill>
              </a:rPr>
              <a:t>GOD CHOOSES WHAT WE GO THROUGH.</a:t>
            </a:r>
          </a:p>
          <a:p>
            <a:pPr marL="514350" indent="-514350">
              <a:buNone/>
            </a:pPr>
            <a:r>
              <a:rPr lang="en-US" b="1" dirty="0"/>
              <a:t>      </a:t>
            </a:r>
            <a:r>
              <a:rPr lang="en-US" b="1" dirty="0">
                <a:solidFill>
                  <a:srgbClr val="92D050"/>
                </a:solidFill>
              </a:rPr>
              <a:t>WE CHOOSE HOW WE GO THROUGH IT.</a:t>
            </a:r>
          </a:p>
          <a:p>
            <a:pPr marL="514350" indent="-514350">
              <a:buNone/>
            </a:pPr>
            <a:endParaRPr lang="en-US" dirty="0"/>
          </a:p>
          <a:p>
            <a:pPr marL="787400" lvl="2" indent="-338138"/>
            <a:r>
              <a:rPr lang="en-SG" sz="2600" b="1" dirty="0"/>
              <a:t>(</a:t>
            </a:r>
            <a:r>
              <a:rPr lang="en-SG" sz="2600" b="1" dirty="0" err="1"/>
              <a:t>Deu</a:t>
            </a:r>
            <a:r>
              <a:rPr lang="en-SG" sz="2600" b="1" dirty="0"/>
              <a:t> 30:19)  </a:t>
            </a:r>
            <a:r>
              <a:rPr lang="en-SG" sz="2600" b="1" dirty="0">
                <a:solidFill>
                  <a:srgbClr val="3366FF"/>
                </a:solidFill>
              </a:rPr>
              <a:t>I call heaven and earth to record this day against you, </a:t>
            </a:r>
            <a:r>
              <a:rPr lang="en-SG" sz="2600" b="1" i="1" dirty="0">
                <a:solidFill>
                  <a:srgbClr val="3366FF"/>
                </a:solidFill>
              </a:rPr>
              <a:t>that I have set before you life and death, blessing and cursing: </a:t>
            </a:r>
            <a:r>
              <a:rPr lang="en-SG" sz="2600" b="1" i="1" u="sng" dirty="0">
                <a:solidFill>
                  <a:srgbClr val="3366FF"/>
                </a:solidFill>
              </a:rPr>
              <a:t>therefore choose life</a:t>
            </a:r>
            <a:r>
              <a:rPr lang="en-SG" sz="2600" b="1" i="1" dirty="0">
                <a:solidFill>
                  <a:srgbClr val="3366FF"/>
                </a:solidFill>
              </a:rPr>
              <a:t>, that both thou and thy seed may live:</a:t>
            </a:r>
          </a:p>
          <a:p>
            <a:pPr marL="787400" lvl="2" indent="-338138"/>
            <a:r>
              <a:rPr lang="en-SG" sz="2600" b="1" dirty="0"/>
              <a:t>(</a:t>
            </a:r>
            <a:r>
              <a:rPr lang="en-SG" sz="2600" b="1" dirty="0" err="1"/>
              <a:t>Php</a:t>
            </a:r>
            <a:r>
              <a:rPr lang="en-SG" sz="2600" b="1" dirty="0"/>
              <a:t> 1:21)  </a:t>
            </a:r>
            <a:r>
              <a:rPr lang="en-SG" sz="2600" b="1" dirty="0">
                <a:solidFill>
                  <a:srgbClr val="3366FF"/>
                </a:solidFill>
              </a:rPr>
              <a:t>For </a:t>
            </a:r>
            <a:r>
              <a:rPr lang="en-SG" sz="2600" b="1" u="sng" dirty="0">
                <a:solidFill>
                  <a:srgbClr val="3366FF"/>
                </a:solidFill>
              </a:rPr>
              <a:t>to me to live </a:t>
            </a:r>
            <a:r>
              <a:rPr lang="en-SG" sz="2600" b="1" i="1" u="sng" dirty="0">
                <a:solidFill>
                  <a:srgbClr val="3366FF"/>
                </a:solidFill>
              </a:rPr>
              <a:t>is Christ, and to die is gain</a:t>
            </a:r>
            <a:r>
              <a:rPr lang="en-SG" sz="2600" b="1" i="1" dirty="0">
                <a:solidFill>
                  <a:srgbClr val="3366FF"/>
                </a:solidFill>
              </a:rPr>
              <a:t>.</a:t>
            </a:r>
          </a:p>
          <a:p>
            <a:endParaRPr lang="en-SG" dirty="0">
              <a:solidFill>
                <a:srgbClr val="3366FF"/>
              </a:solidFill>
            </a:endParaRPr>
          </a:p>
          <a:p>
            <a:endParaRPr lang="en-SG" i="1" dirty="0">
              <a:solidFill>
                <a:srgbClr val="00B0F0"/>
              </a:solidFill>
            </a:endParaRPr>
          </a:p>
          <a:p>
            <a:endParaRPr lang="en-SG" dirty="0"/>
          </a:p>
          <a:p>
            <a:pPr marL="514350" indent="-514350">
              <a:buNone/>
            </a:pPr>
            <a:endParaRPr lang="en-S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680308"/>
          </a:xfrm>
        </p:spPr>
        <p:txBody>
          <a:bodyPr>
            <a:noAutofit/>
          </a:bodyPr>
          <a:lstStyle/>
          <a:p>
            <a:pPr algn="ctr"/>
            <a:r>
              <a:rPr lang="en-US" b="1" u="sng" dirty="0">
                <a:solidFill>
                  <a:srgbClr val="CC0000"/>
                </a:solidFill>
              </a:rPr>
              <a:t>PRINCIPLES OF FORMATION</a:t>
            </a:r>
            <a:endParaRPr lang="en-SG" b="1" u="sng" dirty="0">
              <a:solidFill>
                <a:srgbClr val="CC0000"/>
              </a:solidFill>
            </a:endParaRPr>
          </a:p>
        </p:txBody>
      </p:sp>
      <p:sp>
        <p:nvSpPr>
          <p:cNvPr id="3" name="Content Placeholder 2"/>
          <p:cNvSpPr>
            <a:spLocks noGrp="1"/>
          </p:cNvSpPr>
          <p:nvPr>
            <p:ph idx="1"/>
          </p:nvPr>
        </p:nvSpPr>
        <p:spPr>
          <a:xfrm>
            <a:off x="436712" y="1196752"/>
            <a:ext cx="8229600" cy="4988388"/>
          </a:xfrm>
          <a:solidFill>
            <a:schemeClr val="bg1"/>
          </a:solidFill>
        </p:spPr>
        <p:txBody>
          <a:bodyPr>
            <a:noAutofit/>
          </a:bodyPr>
          <a:lstStyle/>
          <a:p>
            <a:pPr marL="514350" indent="-514350">
              <a:buAutoNum type="arabicPeriod" startAt="2"/>
            </a:pPr>
            <a:r>
              <a:rPr lang="en-US" sz="2400" b="1" u="sng" dirty="0">
                <a:solidFill>
                  <a:srgbClr val="CC0000"/>
                </a:solidFill>
              </a:rPr>
              <a:t>ATTITUDE WILL DETERMINE OUR APPROACH TO LIFE</a:t>
            </a:r>
            <a:r>
              <a:rPr lang="en-US" sz="2400" b="1" dirty="0">
                <a:solidFill>
                  <a:srgbClr val="CC0000"/>
                </a:solidFill>
              </a:rPr>
              <a:t>.</a:t>
            </a:r>
            <a:r>
              <a:rPr lang="en-US" sz="2400" b="1" u="sng" dirty="0">
                <a:solidFill>
                  <a:srgbClr val="CC0000"/>
                </a:solidFill>
              </a:rPr>
              <a:t> </a:t>
            </a:r>
          </a:p>
          <a:p>
            <a:pPr marL="514350" indent="-514350">
              <a:spcAft>
                <a:spcPts val="1200"/>
              </a:spcAft>
              <a:buNone/>
            </a:pPr>
            <a:r>
              <a:rPr lang="en-US" sz="2400" dirty="0"/>
              <a:t>       </a:t>
            </a:r>
            <a:r>
              <a:rPr lang="en-US" sz="2400" b="1" u="sng" dirty="0">
                <a:solidFill>
                  <a:srgbClr val="00B050"/>
                </a:solidFill>
              </a:rPr>
              <a:t>It prepares us to the way we think, see and do</a:t>
            </a:r>
            <a:r>
              <a:rPr lang="en-US" sz="2400" b="1" dirty="0">
                <a:solidFill>
                  <a:srgbClr val="00B050"/>
                </a:solidFill>
              </a:rPr>
              <a:t>.</a:t>
            </a:r>
          </a:p>
          <a:p>
            <a:pPr marL="801688" lvl="1" indent="-352425"/>
            <a:r>
              <a:rPr lang="en-SG" sz="2200" b="1" dirty="0"/>
              <a:t>(Mar 9:23)  Jesus said unto him, If thou canst believe, </a:t>
            </a:r>
            <a:r>
              <a:rPr lang="en-SG" sz="2200" b="1" u="sng" dirty="0"/>
              <a:t>all things </a:t>
            </a:r>
            <a:r>
              <a:rPr lang="en-SG" sz="2200" b="1" i="1" u="sng" dirty="0"/>
              <a:t>are possible </a:t>
            </a:r>
            <a:r>
              <a:rPr lang="en-SG" sz="2200" b="1" i="1" dirty="0"/>
              <a:t>to him that believeth.</a:t>
            </a:r>
          </a:p>
          <a:p>
            <a:pPr marL="801688" lvl="1" indent="-352425"/>
            <a:r>
              <a:rPr lang="en-SG" sz="2200" b="1" dirty="0"/>
              <a:t>(Php 4:11)  Not that I speak in respect of want: </a:t>
            </a:r>
            <a:r>
              <a:rPr lang="en-SG" sz="2200" b="1" u="sng" dirty="0"/>
              <a:t>for I have learned, in whatsoever state I am, </a:t>
            </a:r>
            <a:r>
              <a:rPr lang="en-SG" sz="2200" b="1" i="1" u="sng" dirty="0"/>
              <a:t>therewith to be content</a:t>
            </a:r>
            <a:r>
              <a:rPr lang="en-SG" sz="2200" b="1" i="1" dirty="0"/>
              <a:t>.</a:t>
            </a:r>
          </a:p>
          <a:p>
            <a:pPr marL="801688" lvl="1" indent="-352425"/>
            <a:r>
              <a:rPr lang="en-SG" sz="2200" dirty="0"/>
              <a:t> </a:t>
            </a:r>
            <a:r>
              <a:rPr lang="en-SG" sz="2200" b="1" dirty="0"/>
              <a:t>(Php 4:12)  I know both how to be abased, and I know how to abound: every where and in all things I am instructed both to be full and to be hungry, both to abound and to suffer need.</a:t>
            </a:r>
            <a:endParaRPr lang="en-SG" sz="2200" b="1" i="1" u="sng" dirty="0"/>
          </a:p>
          <a:p>
            <a:endParaRPr lang="en-SG" dirty="0"/>
          </a:p>
          <a:p>
            <a:endParaRPr lang="en-SG" i="1" dirty="0"/>
          </a:p>
          <a:p>
            <a:endParaRPr lang="en-SG" i="1" dirty="0"/>
          </a:p>
          <a:p>
            <a:endParaRPr lang="en-SG" dirty="0"/>
          </a:p>
          <a:p>
            <a:pPr marL="514350" indent="-514350">
              <a:buNone/>
            </a:pPr>
            <a:endParaRPr lang="en-S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52128"/>
          </a:xfrm>
        </p:spPr>
        <p:txBody>
          <a:bodyPr/>
          <a:lstStyle/>
          <a:p>
            <a:pPr algn="ctr"/>
            <a:r>
              <a:rPr lang="en-US" b="1" u="sng" dirty="0">
                <a:solidFill>
                  <a:srgbClr val="CC0000"/>
                </a:solidFill>
              </a:rPr>
              <a:t>PRINCIPLES OF FORMATION</a:t>
            </a:r>
            <a:endParaRPr lang="en-SG" b="1" u="sng" dirty="0">
              <a:solidFill>
                <a:srgbClr val="CC0000"/>
              </a:solidFill>
            </a:endParaRPr>
          </a:p>
        </p:txBody>
      </p:sp>
      <p:sp>
        <p:nvSpPr>
          <p:cNvPr id="3" name="Content Placeholder 2"/>
          <p:cNvSpPr>
            <a:spLocks noGrp="1"/>
          </p:cNvSpPr>
          <p:nvPr>
            <p:ph idx="1"/>
          </p:nvPr>
        </p:nvSpPr>
        <p:spPr>
          <a:xfrm>
            <a:off x="457200" y="1700808"/>
            <a:ext cx="8229600" cy="4551784"/>
          </a:xfrm>
        </p:spPr>
        <p:txBody>
          <a:bodyPr/>
          <a:lstStyle/>
          <a:p>
            <a:pPr marL="514350" indent="-514350">
              <a:buAutoNum type="arabicPeriod" startAt="3"/>
            </a:pPr>
            <a:r>
              <a:rPr lang="en-US" b="1" u="sng" dirty="0">
                <a:solidFill>
                  <a:srgbClr val="CC0000"/>
                </a:solidFill>
              </a:rPr>
              <a:t>ATTITUDE AT THE BEGINNING WILL AFFECT THE OUTCOME.</a:t>
            </a:r>
          </a:p>
          <a:p>
            <a:pPr marL="514350" indent="-514350">
              <a:buNone/>
            </a:pPr>
            <a:endParaRPr lang="en-US" dirty="0"/>
          </a:p>
          <a:p>
            <a:pPr marL="514350" indent="-514350">
              <a:buNone/>
            </a:pPr>
            <a:r>
              <a:rPr lang="en-US" dirty="0"/>
              <a:t>      </a:t>
            </a:r>
            <a:r>
              <a:rPr lang="en-US" b="1" u="sng" dirty="0">
                <a:solidFill>
                  <a:srgbClr val="00B050"/>
                </a:solidFill>
              </a:rPr>
              <a:t>THE BATTLE IS WON BEFORE IT IS BEGUN!</a:t>
            </a:r>
          </a:p>
          <a:p>
            <a:pPr marL="514350" indent="-514350">
              <a:buNone/>
            </a:pPr>
            <a:endParaRPr lang="en-US" dirty="0"/>
          </a:p>
          <a:p>
            <a:r>
              <a:rPr lang="en-SG" b="1" dirty="0"/>
              <a:t>(1Sa 17:37)  </a:t>
            </a:r>
            <a:r>
              <a:rPr lang="en-SG" b="1" dirty="0">
                <a:solidFill>
                  <a:srgbClr val="0070C0"/>
                </a:solidFill>
              </a:rPr>
              <a:t>David said moreover, The LORD that delivered me out of the paw of the lion, and out of the paw of the bear, </a:t>
            </a:r>
            <a:r>
              <a:rPr lang="en-SG" b="1" u="sng" dirty="0">
                <a:solidFill>
                  <a:srgbClr val="0070C0"/>
                </a:solidFill>
              </a:rPr>
              <a:t>He will deliver me </a:t>
            </a:r>
            <a:r>
              <a:rPr lang="en-SG" b="1" dirty="0">
                <a:solidFill>
                  <a:srgbClr val="0070C0"/>
                </a:solidFill>
              </a:rPr>
              <a:t>out of the hand of this Philistine. And Saul said unto David, Go, and the LORD be with thee.</a:t>
            </a:r>
          </a:p>
          <a:p>
            <a:endParaRPr lang="en-SG" dirty="0"/>
          </a:p>
          <a:p>
            <a:pPr marL="514350" indent="-514350">
              <a:buNone/>
            </a:pPr>
            <a:endParaRPr lang="en-S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56"/>
            <a:ext cx="8229600" cy="1152128"/>
          </a:xfrm>
        </p:spPr>
        <p:txBody>
          <a:bodyPr/>
          <a:lstStyle/>
          <a:p>
            <a:pPr algn="ctr"/>
            <a:r>
              <a:rPr lang="en-US" b="1" u="sng" dirty="0">
                <a:solidFill>
                  <a:srgbClr val="CC0000"/>
                </a:solidFill>
              </a:rPr>
              <a:t>PRINCIPLES OF FORMATION</a:t>
            </a:r>
            <a:endParaRPr lang="en-SG" b="1" u="sng" dirty="0">
              <a:solidFill>
                <a:srgbClr val="CC0000"/>
              </a:solidFill>
            </a:endParaRPr>
          </a:p>
        </p:txBody>
      </p:sp>
      <p:sp>
        <p:nvSpPr>
          <p:cNvPr id="3" name="Content Placeholder 2"/>
          <p:cNvSpPr>
            <a:spLocks noGrp="1"/>
          </p:cNvSpPr>
          <p:nvPr>
            <p:ph idx="1"/>
          </p:nvPr>
        </p:nvSpPr>
        <p:spPr>
          <a:xfrm>
            <a:off x="479719" y="1556792"/>
            <a:ext cx="8229600" cy="4551784"/>
          </a:xfrm>
        </p:spPr>
        <p:txBody>
          <a:bodyPr>
            <a:normAutofit fontScale="92500" lnSpcReduction="20000"/>
          </a:bodyPr>
          <a:lstStyle/>
          <a:p>
            <a:pPr marL="514350" indent="-514350">
              <a:buAutoNum type="arabicPeriod" startAt="4"/>
            </a:pPr>
            <a:r>
              <a:rPr lang="en-US" b="1" u="sng" dirty="0">
                <a:solidFill>
                  <a:srgbClr val="CC0000"/>
                </a:solidFill>
              </a:rPr>
              <a:t>THE HIGHER I GO, THE BETTER THE ATTITUDE</a:t>
            </a:r>
            <a:r>
              <a:rPr lang="en-US" dirty="0">
                <a:solidFill>
                  <a:srgbClr val="CC0000"/>
                </a:solidFill>
              </a:rPr>
              <a:t>.</a:t>
            </a:r>
          </a:p>
          <a:p>
            <a:pPr marL="514350" indent="-514350">
              <a:buNone/>
            </a:pPr>
            <a:endParaRPr lang="en-US" dirty="0"/>
          </a:p>
          <a:p>
            <a:pPr marL="715963" indent="-273050">
              <a:lnSpc>
                <a:spcPct val="110000"/>
              </a:lnSpc>
            </a:pPr>
            <a:r>
              <a:rPr lang="en-SG" b="1" dirty="0"/>
              <a:t>(Jos 14:11) </a:t>
            </a:r>
            <a:r>
              <a:rPr lang="en-SG" b="1" dirty="0">
                <a:solidFill>
                  <a:srgbClr val="3366FF"/>
                </a:solidFill>
              </a:rPr>
              <a:t> As yet </a:t>
            </a:r>
            <a:r>
              <a:rPr lang="en-SG" b="1" u="sng" dirty="0">
                <a:solidFill>
                  <a:srgbClr val="3366FF"/>
                </a:solidFill>
              </a:rPr>
              <a:t>I </a:t>
            </a:r>
            <a:r>
              <a:rPr lang="en-SG" b="1" i="1" u="sng" dirty="0">
                <a:solidFill>
                  <a:srgbClr val="3366FF"/>
                </a:solidFill>
              </a:rPr>
              <a:t>am as strong this day </a:t>
            </a:r>
            <a:r>
              <a:rPr lang="en-SG" b="1" i="1" dirty="0">
                <a:solidFill>
                  <a:srgbClr val="3366FF"/>
                </a:solidFill>
              </a:rPr>
              <a:t>as I was in the day that Moses sent me: as my strength was then, even so is my strength now, for war, both to go out, and to come in.</a:t>
            </a:r>
            <a:endParaRPr lang="en-SG" dirty="0">
              <a:solidFill>
                <a:srgbClr val="3366FF"/>
              </a:solidFill>
            </a:endParaRPr>
          </a:p>
          <a:p>
            <a:pPr marL="715963" indent="-273050">
              <a:lnSpc>
                <a:spcPct val="110000"/>
              </a:lnSpc>
            </a:pPr>
            <a:r>
              <a:rPr lang="en-SG" b="1" dirty="0"/>
              <a:t>(</a:t>
            </a:r>
            <a:r>
              <a:rPr lang="en-SG" b="1" dirty="0" err="1"/>
              <a:t>Jos</a:t>
            </a:r>
            <a:r>
              <a:rPr lang="en-SG" b="1" dirty="0"/>
              <a:t> 14:12)  </a:t>
            </a:r>
            <a:r>
              <a:rPr lang="en-SG" b="1" u="sng" dirty="0">
                <a:solidFill>
                  <a:srgbClr val="3366FF"/>
                </a:solidFill>
              </a:rPr>
              <a:t>Now therefore give me this mountain</a:t>
            </a:r>
            <a:r>
              <a:rPr lang="en-SG" b="1" dirty="0">
                <a:solidFill>
                  <a:srgbClr val="3366FF"/>
                </a:solidFill>
              </a:rPr>
              <a:t>, whereof the LORD </a:t>
            </a:r>
            <a:r>
              <a:rPr lang="en-SG" b="1" dirty="0" err="1">
                <a:solidFill>
                  <a:srgbClr val="3366FF"/>
                </a:solidFill>
              </a:rPr>
              <a:t>spake</a:t>
            </a:r>
            <a:r>
              <a:rPr lang="en-SG" b="1" dirty="0">
                <a:solidFill>
                  <a:srgbClr val="3366FF"/>
                </a:solidFill>
              </a:rPr>
              <a:t> in that day; for thou </a:t>
            </a:r>
            <a:r>
              <a:rPr lang="en-SG" b="1" dirty="0" err="1">
                <a:solidFill>
                  <a:srgbClr val="3366FF"/>
                </a:solidFill>
              </a:rPr>
              <a:t>heardest</a:t>
            </a:r>
            <a:r>
              <a:rPr lang="en-SG" b="1" dirty="0">
                <a:solidFill>
                  <a:srgbClr val="3366FF"/>
                </a:solidFill>
              </a:rPr>
              <a:t> in that day how the </a:t>
            </a:r>
            <a:r>
              <a:rPr lang="en-SG" b="1" dirty="0" err="1">
                <a:solidFill>
                  <a:srgbClr val="3366FF"/>
                </a:solidFill>
              </a:rPr>
              <a:t>Anakims</a:t>
            </a:r>
            <a:r>
              <a:rPr lang="en-SG" b="1" dirty="0">
                <a:solidFill>
                  <a:srgbClr val="3366FF"/>
                </a:solidFill>
              </a:rPr>
              <a:t> </a:t>
            </a:r>
            <a:r>
              <a:rPr lang="en-SG" b="1" i="1" dirty="0">
                <a:solidFill>
                  <a:srgbClr val="3366FF"/>
                </a:solidFill>
              </a:rPr>
              <a:t>were there, and that the cities were great and fenced: if so be the LORD will be with me, then I shall be able to drive them out, as the LORD said.</a:t>
            </a:r>
          </a:p>
          <a:p>
            <a:endParaRPr lang="en-SG" b="1" dirty="0">
              <a:effectLst>
                <a:outerShdw blurRad="38100" dist="38100" dir="2700000" algn="tl">
                  <a:srgbClr val="000000">
                    <a:alpha val="43137"/>
                  </a:srgbClr>
                </a:outerShdw>
              </a:effectLst>
            </a:endParaRPr>
          </a:p>
          <a:p>
            <a:pPr marL="514350" indent="-514350">
              <a:buNone/>
            </a:pPr>
            <a:endParaRPr lang="en-S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solidFill>
                  <a:srgbClr val="CC0000"/>
                </a:solidFill>
              </a:rPr>
              <a:t>ATTITUDE</a:t>
            </a:r>
            <a:endParaRPr lang="en-SG" b="1" u="sng" dirty="0">
              <a:solidFill>
                <a:srgbClr val="CC0000"/>
              </a:solidFill>
            </a:endParaRPr>
          </a:p>
        </p:txBody>
      </p:sp>
      <p:sp>
        <p:nvSpPr>
          <p:cNvPr id="3" name="Content Placeholder 2"/>
          <p:cNvSpPr>
            <a:spLocks noGrp="1"/>
          </p:cNvSpPr>
          <p:nvPr>
            <p:ph idx="1"/>
          </p:nvPr>
        </p:nvSpPr>
        <p:spPr/>
        <p:txBody>
          <a:bodyPr>
            <a:normAutofit/>
          </a:bodyPr>
          <a:lstStyle/>
          <a:p>
            <a:pPr marL="514350" indent="-514350">
              <a:buClrTx/>
              <a:buFont typeface="+mj-lt"/>
              <a:buAutoNum type="arabicPeriod"/>
            </a:pPr>
            <a:r>
              <a:rPr lang="en-US" b="1" dirty="0">
                <a:solidFill>
                  <a:srgbClr val="0070C0"/>
                </a:solidFill>
              </a:rPr>
              <a:t>INWARD FEELINGS EXPRESSED BY BEHAVIOR</a:t>
            </a:r>
          </a:p>
          <a:p>
            <a:pPr marL="514350" indent="-514350">
              <a:buClrTx/>
              <a:buFont typeface="+mj-lt"/>
              <a:buAutoNum type="arabicPeriod"/>
            </a:pPr>
            <a:endParaRPr lang="en-US" dirty="0"/>
          </a:p>
          <a:p>
            <a:pPr marL="514350" indent="-514350">
              <a:buClrTx/>
              <a:buFont typeface="+mj-lt"/>
              <a:buAutoNum type="arabicPeriod"/>
            </a:pPr>
            <a:r>
              <a:rPr lang="en-US" b="1" dirty="0">
                <a:solidFill>
                  <a:srgbClr val="00B050"/>
                </a:solidFill>
              </a:rPr>
              <a:t>NOTHING MORE THAN HABITS OF THOUGHTS</a:t>
            </a:r>
          </a:p>
          <a:p>
            <a:pPr marL="514350" indent="-514350">
              <a:buClrTx/>
              <a:buFont typeface="+mj-lt"/>
              <a:buAutoNum type="arabicPeriod"/>
            </a:pPr>
            <a:endParaRPr lang="en-US" dirty="0"/>
          </a:p>
          <a:p>
            <a:pPr marL="514350" indent="-514350">
              <a:buClrTx/>
              <a:buFont typeface="+mj-lt"/>
              <a:buAutoNum type="arabicPeriod"/>
            </a:pPr>
            <a:r>
              <a:rPr lang="en-US" b="1" dirty="0">
                <a:solidFill>
                  <a:schemeClr val="accent1"/>
                </a:solidFill>
              </a:rPr>
              <a:t>OUTWARD LOOK BASED ON THE PAST</a:t>
            </a:r>
          </a:p>
          <a:p>
            <a:pPr marL="514350" indent="-514350">
              <a:buClrTx/>
              <a:buFont typeface="+mj-lt"/>
              <a:buAutoNum type="arabicPeriod"/>
            </a:pPr>
            <a:endParaRPr lang="en-US" dirty="0"/>
          </a:p>
          <a:p>
            <a:pPr marL="514350" indent="-514350">
              <a:buClrTx/>
              <a:buFont typeface="+mj-lt"/>
              <a:buAutoNum type="arabicPeriod"/>
            </a:pPr>
            <a:r>
              <a:rPr lang="en-US" b="1" dirty="0">
                <a:solidFill>
                  <a:srgbClr val="CC0000"/>
                </a:solidFill>
              </a:rPr>
              <a:t>LIBRARIAN OF OUR PAST, SPEAKER OF OUR PRESENT, AND PROPHET OF OUR FUTURE</a:t>
            </a:r>
            <a:endParaRPr lang="en-SG" b="1" dirty="0">
              <a:solidFill>
                <a:srgbClr val="CC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864096"/>
          </a:xfrm>
        </p:spPr>
        <p:txBody>
          <a:bodyPr/>
          <a:lstStyle/>
          <a:p>
            <a:pPr algn="ctr"/>
            <a:r>
              <a:rPr lang="en-US" b="1" u="sng" dirty="0">
                <a:solidFill>
                  <a:srgbClr val="CC0000"/>
                </a:solidFill>
              </a:rPr>
              <a:t>PRINCIPLES OF FORMATION</a:t>
            </a:r>
            <a:endParaRPr lang="en-SG" b="1" u="sng" dirty="0">
              <a:solidFill>
                <a:srgbClr val="CC0000"/>
              </a:solidFill>
            </a:endParaRPr>
          </a:p>
        </p:txBody>
      </p:sp>
      <p:sp>
        <p:nvSpPr>
          <p:cNvPr id="3" name="Content Placeholder 2"/>
          <p:cNvSpPr>
            <a:spLocks noGrp="1"/>
          </p:cNvSpPr>
          <p:nvPr>
            <p:ph idx="1"/>
          </p:nvPr>
        </p:nvSpPr>
        <p:spPr>
          <a:xfrm>
            <a:off x="467544" y="1484784"/>
            <a:ext cx="8229600" cy="4893176"/>
          </a:xfrm>
        </p:spPr>
        <p:txBody>
          <a:bodyPr>
            <a:normAutofit fontScale="92500" lnSpcReduction="10000"/>
          </a:bodyPr>
          <a:lstStyle/>
          <a:p>
            <a:pPr marL="514350" indent="-514350">
              <a:buAutoNum type="arabicPeriod" startAt="5"/>
            </a:pPr>
            <a:r>
              <a:rPr lang="en-US" b="1" u="sng" dirty="0">
                <a:solidFill>
                  <a:srgbClr val="CC0000"/>
                </a:solidFill>
              </a:rPr>
              <a:t>WHAT I AM IS DUE TO MY DOMINATING ATTITUDE</a:t>
            </a:r>
            <a:r>
              <a:rPr lang="en-US" dirty="0">
                <a:solidFill>
                  <a:srgbClr val="CC0000"/>
                </a:solidFill>
              </a:rPr>
              <a:t>.</a:t>
            </a:r>
          </a:p>
          <a:p>
            <a:pPr marL="514350" indent="-514350">
              <a:buNone/>
            </a:pPr>
            <a:endParaRPr lang="en-US" dirty="0"/>
          </a:p>
          <a:p>
            <a:pPr marL="896938" indent="-361950"/>
            <a:r>
              <a:rPr lang="en-US" dirty="0"/>
              <a:t> </a:t>
            </a:r>
            <a:r>
              <a:rPr lang="en-SG" b="1" dirty="0"/>
              <a:t>(</a:t>
            </a:r>
            <a:r>
              <a:rPr lang="en-SG" b="1" dirty="0" err="1"/>
              <a:t>Php</a:t>
            </a:r>
            <a:r>
              <a:rPr lang="en-SG" b="1" dirty="0"/>
              <a:t> 4:8)  </a:t>
            </a:r>
            <a:r>
              <a:rPr lang="en-SG" b="1" dirty="0">
                <a:solidFill>
                  <a:srgbClr val="3366FF"/>
                </a:solidFill>
              </a:rPr>
              <a:t>Finally, brethren, whatsoever things are </a:t>
            </a:r>
            <a:r>
              <a:rPr lang="en-SG" b="1" u="sng" dirty="0">
                <a:solidFill>
                  <a:srgbClr val="3366FF"/>
                </a:solidFill>
              </a:rPr>
              <a:t>true,</a:t>
            </a:r>
            <a:r>
              <a:rPr lang="en-SG" b="1" dirty="0">
                <a:solidFill>
                  <a:srgbClr val="3366FF"/>
                </a:solidFill>
              </a:rPr>
              <a:t> whatsoever things </a:t>
            </a:r>
            <a:r>
              <a:rPr lang="en-SG" b="1" i="1" dirty="0">
                <a:solidFill>
                  <a:srgbClr val="3366FF"/>
                </a:solidFill>
              </a:rPr>
              <a:t>are </a:t>
            </a:r>
            <a:r>
              <a:rPr lang="en-SG" b="1" i="1" u="sng" dirty="0">
                <a:solidFill>
                  <a:srgbClr val="3366FF"/>
                </a:solidFill>
              </a:rPr>
              <a:t>honest</a:t>
            </a:r>
            <a:r>
              <a:rPr lang="en-SG" b="1" i="1" dirty="0">
                <a:solidFill>
                  <a:srgbClr val="3366FF"/>
                </a:solidFill>
              </a:rPr>
              <a:t>, whatsoever things are </a:t>
            </a:r>
            <a:r>
              <a:rPr lang="en-SG" b="1" i="1" u="sng" dirty="0">
                <a:solidFill>
                  <a:srgbClr val="3366FF"/>
                </a:solidFill>
              </a:rPr>
              <a:t>just</a:t>
            </a:r>
            <a:r>
              <a:rPr lang="en-SG" b="1" i="1" dirty="0">
                <a:solidFill>
                  <a:srgbClr val="3366FF"/>
                </a:solidFill>
              </a:rPr>
              <a:t>, whatsoever things are </a:t>
            </a:r>
            <a:r>
              <a:rPr lang="en-SG" b="1" i="1" u="sng" dirty="0">
                <a:solidFill>
                  <a:srgbClr val="3366FF"/>
                </a:solidFill>
              </a:rPr>
              <a:t>pure</a:t>
            </a:r>
            <a:r>
              <a:rPr lang="en-SG" b="1" i="1" dirty="0">
                <a:solidFill>
                  <a:srgbClr val="3366FF"/>
                </a:solidFill>
              </a:rPr>
              <a:t>, whatsoever things are </a:t>
            </a:r>
            <a:r>
              <a:rPr lang="en-SG" b="1" i="1" u="sng" dirty="0">
                <a:solidFill>
                  <a:srgbClr val="3366FF"/>
                </a:solidFill>
              </a:rPr>
              <a:t>lovely,</a:t>
            </a:r>
            <a:r>
              <a:rPr lang="en-SG" b="1" i="1" dirty="0">
                <a:solidFill>
                  <a:srgbClr val="3366FF"/>
                </a:solidFill>
              </a:rPr>
              <a:t> whatsoever things are of </a:t>
            </a:r>
            <a:r>
              <a:rPr lang="en-SG" b="1" i="1" u="sng" dirty="0">
                <a:solidFill>
                  <a:srgbClr val="3366FF"/>
                </a:solidFill>
              </a:rPr>
              <a:t>good report</a:t>
            </a:r>
            <a:r>
              <a:rPr lang="en-SG" b="1" i="1" dirty="0">
                <a:solidFill>
                  <a:srgbClr val="3366FF"/>
                </a:solidFill>
              </a:rPr>
              <a:t>; if there be </a:t>
            </a:r>
            <a:r>
              <a:rPr lang="en-SG" b="1" i="1" u="sng" dirty="0">
                <a:solidFill>
                  <a:srgbClr val="3366FF"/>
                </a:solidFill>
              </a:rPr>
              <a:t>any virtue</a:t>
            </a:r>
            <a:r>
              <a:rPr lang="en-SG" b="1" i="1" dirty="0">
                <a:solidFill>
                  <a:srgbClr val="3366FF"/>
                </a:solidFill>
              </a:rPr>
              <a:t>, and if there be </a:t>
            </a:r>
            <a:r>
              <a:rPr lang="en-SG" b="1" i="1" u="sng" dirty="0">
                <a:solidFill>
                  <a:srgbClr val="3366FF"/>
                </a:solidFill>
              </a:rPr>
              <a:t>any praise</a:t>
            </a:r>
            <a:r>
              <a:rPr lang="en-SG" b="1" i="1" dirty="0">
                <a:solidFill>
                  <a:srgbClr val="3366FF"/>
                </a:solidFill>
              </a:rPr>
              <a:t>, think on these things.</a:t>
            </a:r>
          </a:p>
          <a:p>
            <a:pPr marL="896938" indent="-361950"/>
            <a:endParaRPr lang="en-SG" b="1" dirty="0"/>
          </a:p>
          <a:p>
            <a:pPr marL="896938" indent="-361950"/>
            <a:r>
              <a:rPr lang="en-SG" b="1" dirty="0"/>
              <a:t>(</a:t>
            </a:r>
            <a:r>
              <a:rPr lang="en-SG" b="1" dirty="0" err="1"/>
              <a:t>Php</a:t>
            </a:r>
            <a:r>
              <a:rPr lang="en-SG" b="1" dirty="0"/>
              <a:t> 4:9)  </a:t>
            </a:r>
            <a:r>
              <a:rPr lang="en-SG" b="1" dirty="0">
                <a:solidFill>
                  <a:srgbClr val="3366FF"/>
                </a:solidFill>
              </a:rPr>
              <a:t>Those things, which ye have both learned, and received, and heard, and seen in me, </a:t>
            </a:r>
            <a:r>
              <a:rPr lang="en-SG" b="1" u="sng" dirty="0">
                <a:solidFill>
                  <a:srgbClr val="3366FF"/>
                </a:solidFill>
              </a:rPr>
              <a:t>do: and the God of peace shall be with you.</a:t>
            </a:r>
          </a:p>
          <a:p>
            <a:endParaRPr lang="en-SG" dirty="0"/>
          </a:p>
          <a:p>
            <a:pPr marL="514350" indent="-514350">
              <a:buNone/>
            </a:pPr>
            <a:endParaRPr lang="en-S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52128"/>
          </a:xfrm>
        </p:spPr>
        <p:txBody>
          <a:bodyPr/>
          <a:lstStyle/>
          <a:p>
            <a:pPr algn="ctr"/>
            <a:r>
              <a:rPr lang="en-US" b="1" u="sng" dirty="0">
                <a:solidFill>
                  <a:srgbClr val="CC0000"/>
                </a:solidFill>
              </a:rPr>
              <a:t>PRINCIPLES OF FORMATION</a:t>
            </a:r>
            <a:endParaRPr lang="en-SG" b="1" u="sng" dirty="0">
              <a:solidFill>
                <a:srgbClr val="CC0000"/>
              </a:solidFill>
            </a:endParaRPr>
          </a:p>
        </p:txBody>
      </p:sp>
      <p:sp>
        <p:nvSpPr>
          <p:cNvPr id="3" name="Content Placeholder 2"/>
          <p:cNvSpPr>
            <a:spLocks noGrp="1"/>
          </p:cNvSpPr>
          <p:nvPr>
            <p:ph idx="1"/>
          </p:nvPr>
        </p:nvSpPr>
        <p:spPr/>
        <p:txBody>
          <a:bodyPr/>
          <a:lstStyle/>
          <a:p>
            <a:pPr marL="514350" indent="-514350">
              <a:buAutoNum type="arabicPeriod" startAt="6"/>
            </a:pPr>
            <a:r>
              <a:rPr lang="en-US" b="1" u="sng" dirty="0">
                <a:solidFill>
                  <a:srgbClr val="CC0000"/>
                </a:solidFill>
              </a:rPr>
              <a:t>BE THE KIND OF PERSON I WISH TO NOW.</a:t>
            </a:r>
          </a:p>
          <a:p>
            <a:pPr marL="514350" indent="-514350">
              <a:buNone/>
            </a:pPr>
            <a:endParaRPr lang="en-US" dirty="0"/>
          </a:p>
          <a:p>
            <a:r>
              <a:rPr lang="en-SG" b="1" dirty="0"/>
              <a:t>(</a:t>
            </a:r>
            <a:r>
              <a:rPr lang="en-SG" b="1" dirty="0" err="1"/>
              <a:t>Luk</a:t>
            </a:r>
            <a:r>
              <a:rPr lang="en-SG" b="1" dirty="0"/>
              <a:t> 6:46)  </a:t>
            </a:r>
            <a:r>
              <a:rPr lang="en-SG" b="1" dirty="0">
                <a:solidFill>
                  <a:srgbClr val="3366FF"/>
                </a:solidFill>
              </a:rPr>
              <a:t>And why call ye Me, Lord, Lord, and do not the things which I say?</a:t>
            </a:r>
          </a:p>
          <a:p>
            <a:pPr>
              <a:buNone/>
            </a:pPr>
            <a:endParaRPr lang="en-SG" dirty="0"/>
          </a:p>
          <a:p>
            <a:pPr marL="514350" indent="-514350">
              <a:buNone/>
            </a:pPr>
            <a:r>
              <a:rPr lang="en-US" dirty="0"/>
              <a:t>    </a:t>
            </a:r>
            <a:r>
              <a:rPr lang="en-US" b="1" dirty="0">
                <a:solidFill>
                  <a:srgbClr val="92D050"/>
                </a:solidFill>
              </a:rPr>
              <a:t>MY ATTITUDE DETERMINES MY OUTCOME.</a:t>
            </a:r>
          </a:p>
          <a:p>
            <a:pPr marL="514350" indent="-514350">
              <a:buNone/>
            </a:pPr>
            <a:r>
              <a:rPr lang="en-US" b="1" dirty="0"/>
              <a:t>    </a:t>
            </a:r>
            <a:r>
              <a:rPr lang="en-US" b="1" dirty="0">
                <a:solidFill>
                  <a:srgbClr val="00B050"/>
                </a:solidFill>
              </a:rPr>
              <a:t>MY ATTITUDE DETERMINES MY ALTITUDE</a:t>
            </a:r>
            <a:r>
              <a:rPr lang="en-US" dirty="0">
                <a:solidFill>
                  <a:srgbClr val="00B050"/>
                </a:solidFill>
              </a:rPr>
              <a:t>.</a:t>
            </a:r>
            <a:endParaRPr lang="en-SG" dirty="0">
              <a:solidFill>
                <a:srgbClr val="00B05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52128"/>
          </a:xfrm>
        </p:spPr>
        <p:txBody>
          <a:bodyPr/>
          <a:lstStyle/>
          <a:p>
            <a:pPr algn="ctr"/>
            <a:r>
              <a:rPr lang="en-US" b="1" u="sng" dirty="0">
                <a:solidFill>
                  <a:srgbClr val="CC0000"/>
                </a:solidFill>
              </a:rPr>
              <a:t>PRINCIPLES OF FORMATION</a:t>
            </a:r>
            <a:endParaRPr lang="en-SG" b="1" u="sng" dirty="0">
              <a:solidFill>
                <a:srgbClr val="CC0000"/>
              </a:solidFill>
            </a:endParaRPr>
          </a:p>
        </p:txBody>
      </p:sp>
      <p:sp>
        <p:nvSpPr>
          <p:cNvPr id="3" name="Content Placeholder 2"/>
          <p:cNvSpPr>
            <a:spLocks noGrp="1"/>
          </p:cNvSpPr>
          <p:nvPr>
            <p:ph idx="1"/>
          </p:nvPr>
        </p:nvSpPr>
        <p:spPr/>
        <p:txBody>
          <a:bodyPr/>
          <a:lstStyle/>
          <a:p>
            <a:pPr marL="514350" indent="-514350">
              <a:buAutoNum type="arabicPeriod" startAt="7"/>
            </a:pPr>
            <a:r>
              <a:rPr lang="en-US" b="1" u="sng" dirty="0">
                <a:solidFill>
                  <a:srgbClr val="CC0000"/>
                </a:solidFill>
              </a:rPr>
              <a:t>ATTITUDE IS MAJOR DIFFERENCE BETWEEN SUCCESS AND FAILURE.</a:t>
            </a:r>
          </a:p>
          <a:p>
            <a:pPr marL="514350" indent="-514350">
              <a:buNone/>
            </a:pPr>
            <a:endParaRPr lang="en-US" dirty="0"/>
          </a:p>
          <a:p>
            <a:pPr marL="896938" indent="-361950"/>
            <a:r>
              <a:rPr lang="en-SG" b="1" dirty="0"/>
              <a:t>(Pro 4:23)  </a:t>
            </a:r>
            <a:r>
              <a:rPr lang="en-SG" b="1" u="sng" dirty="0">
                <a:solidFill>
                  <a:srgbClr val="0070C0"/>
                </a:solidFill>
              </a:rPr>
              <a:t>Keep thy heart with all diligence</a:t>
            </a:r>
            <a:r>
              <a:rPr lang="en-SG" b="1" dirty="0">
                <a:solidFill>
                  <a:srgbClr val="0070C0"/>
                </a:solidFill>
              </a:rPr>
              <a:t>; for out of it </a:t>
            </a:r>
            <a:r>
              <a:rPr lang="en-SG" b="1" i="1" dirty="0">
                <a:solidFill>
                  <a:srgbClr val="0070C0"/>
                </a:solidFill>
              </a:rPr>
              <a:t>are the issues of life.</a:t>
            </a:r>
          </a:p>
          <a:p>
            <a:pPr>
              <a:buNone/>
            </a:pPr>
            <a:endParaRPr lang="en-SG" dirty="0"/>
          </a:p>
          <a:p>
            <a:pPr marL="514350" indent="20638">
              <a:buNone/>
            </a:pPr>
            <a:r>
              <a:rPr lang="en-US" b="1" u="sng" dirty="0"/>
              <a:t>LAST WORDS:  WE’VE NEVER DONE IT THIS WAY BEFORE. </a:t>
            </a:r>
            <a:endParaRPr lang="en-SG" b="1" u="sn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2"/>
          </a:xfrm>
        </p:spPr>
        <p:txBody>
          <a:bodyPr>
            <a:normAutofit/>
          </a:bodyPr>
          <a:lstStyle/>
          <a:p>
            <a:pPr algn="ctr"/>
            <a:r>
              <a:rPr lang="en-US" sz="4400" b="1" u="sng" dirty="0">
                <a:solidFill>
                  <a:srgbClr val="CC0000"/>
                </a:solidFill>
              </a:rPr>
              <a:t>PRINCIPLES OF FORMATION</a:t>
            </a:r>
            <a:endParaRPr lang="en-SG" sz="4400" b="1" u="sng" dirty="0">
              <a:solidFill>
                <a:srgbClr val="CC0000"/>
              </a:solidFill>
            </a:endParaRPr>
          </a:p>
        </p:txBody>
      </p:sp>
      <p:sp>
        <p:nvSpPr>
          <p:cNvPr id="3" name="Content Placeholder 2"/>
          <p:cNvSpPr>
            <a:spLocks noGrp="1"/>
          </p:cNvSpPr>
          <p:nvPr>
            <p:ph idx="1"/>
          </p:nvPr>
        </p:nvSpPr>
        <p:spPr>
          <a:xfrm>
            <a:off x="539552" y="1340768"/>
            <a:ext cx="8147248" cy="5400600"/>
          </a:xfrm>
        </p:spPr>
        <p:txBody>
          <a:bodyPr>
            <a:noAutofit/>
          </a:bodyPr>
          <a:lstStyle/>
          <a:p>
            <a:pPr marL="514350" indent="-514350">
              <a:spcBef>
                <a:spcPts val="0"/>
              </a:spcBef>
              <a:spcAft>
                <a:spcPts val="1200"/>
              </a:spcAft>
              <a:buAutoNum type="arabicPeriod" startAt="8"/>
            </a:pPr>
            <a:r>
              <a:rPr lang="en-US" b="1" u="sng" dirty="0">
                <a:solidFill>
                  <a:srgbClr val="CC0000"/>
                </a:solidFill>
              </a:rPr>
              <a:t>ATTTUDE IS AN ASSET IN PROBLEM-SOLVING</a:t>
            </a:r>
            <a:r>
              <a:rPr lang="en-US" dirty="0">
                <a:solidFill>
                  <a:srgbClr val="CC0000"/>
                </a:solidFill>
              </a:rPr>
              <a:t>.</a:t>
            </a:r>
          </a:p>
          <a:p>
            <a:pPr marL="896938" indent="-361950">
              <a:spcBef>
                <a:spcPts val="600"/>
              </a:spcBef>
            </a:pPr>
            <a:r>
              <a:rPr lang="en-SG" sz="2400" b="1" dirty="0"/>
              <a:t>(Php 2:5-9)  Let </a:t>
            </a:r>
            <a:r>
              <a:rPr lang="en-SG" sz="2400" b="1" u="sng" dirty="0"/>
              <a:t>this mind </a:t>
            </a:r>
            <a:r>
              <a:rPr lang="en-SG" sz="2400" b="1" dirty="0"/>
              <a:t>be in you, which was also </a:t>
            </a:r>
            <a:r>
              <a:rPr lang="en-SG" sz="2400" b="1" u="sng" dirty="0"/>
              <a:t>in Christ Jesus</a:t>
            </a:r>
            <a:r>
              <a:rPr lang="en-SG" sz="2400" b="1" dirty="0"/>
              <a:t>: Who, </a:t>
            </a:r>
            <a:r>
              <a:rPr lang="en-SG" sz="2400" b="1" u="sng" dirty="0">
                <a:solidFill>
                  <a:srgbClr val="CC0000"/>
                </a:solidFill>
              </a:rPr>
              <a:t>being in the form of God</a:t>
            </a:r>
            <a:r>
              <a:rPr lang="en-SG" sz="2400" b="1" dirty="0"/>
              <a:t>, thought it not robbery to be equal with God:</a:t>
            </a:r>
          </a:p>
          <a:p>
            <a:pPr marL="896938" indent="361950">
              <a:spcBef>
                <a:spcPts val="600"/>
              </a:spcBef>
              <a:buNone/>
            </a:pPr>
            <a:r>
              <a:rPr lang="en-SG" sz="2400" b="1" dirty="0"/>
              <a:t>But </a:t>
            </a:r>
            <a:r>
              <a:rPr lang="en-SG" sz="2400" b="1" u="sng" dirty="0">
                <a:solidFill>
                  <a:srgbClr val="CC0000"/>
                </a:solidFill>
              </a:rPr>
              <a:t>made Himself of no reputation</a:t>
            </a:r>
            <a:r>
              <a:rPr lang="en-SG" sz="2400" b="1" dirty="0"/>
              <a:t>, and took upon Him the </a:t>
            </a:r>
            <a:r>
              <a:rPr lang="en-SG" sz="2400" b="1" u="sng" dirty="0"/>
              <a:t>form of a servant</a:t>
            </a:r>
            <a:r>
              <a:rPr lang="en-SG" sz="2400" b="1" dirty="0"/>
              <a:t>, and was made in the likeness of men:</a:t>
            </a:r>
          </a:p>
          <a:p>
            <a:pPr marL="896938" indent="0">
              <a:spcBef>
                <a:spcPts val="600"/>
              </a:spcBef>
              <a:buNone/>
            </a:pPr>
            <a:r>
              <a:rPr lang="en-SG" sz="2400" b="1" dirty="0"/>
              <a:t>     And being found in fashion as a man, </a:t>
            </a:r>
            <a:r>
              <a:rPr lang="en-SG" sz="2400" b="1" u="sng" dirty="0">
                <a:solidFill>
                  <a:srgbClr val="CC0000"/>
                </a:solidFill>
              </a:rPr>
              <a:t>He humbled Himself, and became obedient unto death</a:t>
            </a:r>
            <a:r>
              <a:rPr lang="en-SG" sz="2400" b="1" dirty="0"/>
              <a:t>, even the death of the cross.</a:t>
            </a:r>
          </a:p>
          <a:p>
            <a:pPr marL="896938" indent="0">
              <a:spcBef>
                <a:spcPts val="600"/>
              </a:spcBef>
              <a:buNone/>
            </a:pPr>
            <a:r>
              <a:rPr lang="en-SG" sz="2400" b="1" dirty="0"/>
              <a:t>      Wherefore </a:t>
            </a:r>
            <a:r>
              <a:rPr lang="en-SG" sz="2400" b="1" u="sng" dirty="0">
                <a:solidFill>
                  <a:srgbClr val="CC0000"/>
                </a:solidFill>
              </a:rPr>
              <a:t>God also hath highly exalted Him</a:t>
            </a:r>
            <a:r>
              <a:rPr lang="en-SG" sz="2400" b="1" dirty="0"/>
              <a:t>, and given Him the Name which is above every name:</a:t>
            </a:r>
          </a:p>
          <a:p>
            <a:endParaRPr lang="en-SG" b="1" dirty="0">
              <a:effectLst>
                <a:outerShdw blurRad="38100" dist="38100" dir="2700000" algn="tl">
                  <a:srgbClr val="000000">
                    <a:alpha val="43137"/>
                  </a:srgbClr>
                </a:outerShdw>
              </a:effectLst>
            </a:endParaRPr>
          </a:p>
          <a:p>
            <a:pPr marL="514350" indent="-514350">
              <a:buNone/>
            </a:pPr>
            <a:endParaRPr lang="en-S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52128"/>
          </a:xfrm>
        </p:spPr>
        <p:txBody>
          <a:bodyPr/>
          <a:lstStyle/>
          <a:p>
            <a:pPr algn="ctr"/>
            <a:r>
              <a:rPr lang="en-US" b="1" u="sng" dirty="0">
                <a:solidFill>
                  <a:srgbClr val="CC0000"/>
                </a:solidFill>
              </a:rPr>
              <a:t>PRINCIPLES OF FORMATION</a:t>
            </a:r>
            <a:endParaRPr lang="en-SG" b="1" u="sng" dirty="0">
              <a:solidFill>
                <a:srgbClr val="CC0000"/>
              </a:solidFill>
            </a:endParaRPr>
          </a:p>
        </p:txBody>
      </p:sp>
      <p:sp>
        <p:nvSpPr>
          <p:cNvPr id="3" name="Content Placeholder 2"/>
          <p:cNvSpPr>
            <a:spLocks noGrp="1"/>
          </p:cNvSpPr>
          <p:nvPr>
            <p:ph idx="1"/>
          </p:nvPr>
        </p:nvSpPr>
        <p:spPr>
          <a:xfrm>
            <a:off x="457200" y="1628800"/>
            <a:ext cx="8229600" cy="4695800"/>
          </a:xfrm>
        </p:spPr>
        <p:txBody>
          <a:bodyPr>
            <a:normAutofit fontScale="92500"/>
          </a:bodyPr>
          <a:lstStyle/>
          <a:p>
            <a:pPr marL="514350" indent="-514350">
              <a:buAutoNum type="arabicPeriod" startAt="8"/>
            </a:pPr>
            <a:r>
              <a:rPr lang="en-US" b="1" u="sng" dirty="0">
                <a:solidFill>
                  <a:srgbClr val="CC0000"/>
                </a:solidFill>
              </a:rPr>
              <a:t>ATTTUDE IS AN ASSET IN PROBLEM-SOLVING.</a:t>
            </a:r>
          </a:p>
          <a:p>
            <a:pPr marL="514350" indent="-514350">
              <a:buNone/>
            </a:pPr>
            <a:endParaRPr lang="en-US" b="1" u="sng" dirty="0">
              <a:solidFill>
                <a:srgbClr val="FF0000"/>
              </a:solidFill>
            </a:endParaRPr>
          </a:p>
          <a:p>
            <a:pPr>
              <a:buNone/>
            </a:pPr>
            <a:r>
              <a:rPr lang="en-US" dirty="0"/>
              <a:t>     </a:t>
            </a:r>
            <a:r>
              <a:rPr lang="en-US" b="1" u="sng" dirty="0">
                <a:solidFill>
                  <a:srgbClr val="CC0000"/>
                </a:solidFill>
              </a:rPr>
              <a:t>PREDICTORS</a:t>
            </a:r>
            <a:r>
              <a:rPr lang="en-US" b="1" dirty="0">
                <a:solidFill>
                  <a:srgbClr val="FF0000"/>
                </a:solidFill>
              </a:rPr>
              <a:t> </a:t>
            </a:r>
            <a:r>
              <a:rPr lang="en-US" b="1" dirty="0"/>
              <a:t>– MOLD MY FUTURE</a:t>
            </a:r>
          </a:p>
          <a:p>
            <a:pPr>
              <a:buNone/>
            </a:pPr>
            <a:r>
              <a:rPr lang="en-US" b="1" dirty="0"/>
              <a:t>     </a:t>
            </a:r>
            <a:r>
              <a:rPr lang="en-US" b="1" u="sng" dirty="0">
                <a:solidFill>
                  <a:srgbClr val="00B050"/>
                </a:solidFill>
              </a:rPr>
              <a:t>REMINDERS</a:t>
            </a:r>
            <a:r>
              <a:rPr lang="en-US" b="1" dirty="0">
                <a:solidFill>
                  <a:srgbClr val="00B050"/>
                </a:solidFill>
              </a:rPr>
              <a:t> </a:t>
            </a:r>
            <a:r>
              <a:rPr lang="en-US" b="1" dirty="0"/>
              <a:t>– NOT SELF-SUFFICIENT</a:t>
            </a:r>
          </a:p>
          <a:p>
            <a:pPr>
              <a:buNone/>
            </a:pPr>
            <a:r>
              <a:rPr lang="en-US" b="1" dirty="0"/>
              <a:t>     </a:t>
            </a:r>
            <a:r>
              <a:rPr lang="en-US" b="1" u="sng" dirty="0"/>
              <a:t>OPPORTUNITIES</a:t>
            </a:r>
            <a:r>
              <a:rPr lang="en-US" b="1" dirty="0"/>
              <a:t> – TURN PROBLEM INTO</a:t>
            </a:r>
          </a:p>
          <a:p>
            <a:pPr>
              <a:buNone/>
            </a:pPr>
            <a:r>
              <a:rPr lang="en-US" b="1" dirty="0"/>
              <a:t>     </a:t>
            </a:r>
            <a:r>
              <a:rPr lang="en-US" b="1" u="sng" dirty="0">
                <a:solidFill>
                  <a:srgbClr val="CC0000"/>
                </a:solidFill>
              </a:rPr>
              <a:t>BLESSINGS</a:t>
            </a:r>
            <a:r>
              <a:rPr lang="en-US" b="1" dirty="0">
                <a:solidFill>
                  <a:srgbClr val="FF0000"/>
                </a:solidFill>
              </a:rPr>
              <a:t> </a:t>
            </a:r>
            <a:r>
              <a:rPr lang="en-US" b="1" dirty="0"/>
              <a:t>– OPEN DOORS</a:t>
            </a:r>
          </a:p>
          <a:p>
            <a:pPr>
              <a:buNone/>
            </a:pPr>
            <a:r>
              <a:rPr lang="en-US" b="1" dirty="0"/>
              <a:t>     </a:t>
            </a:r>
            <a:r>
              <a:rPr lang="en-US" b="1" u="sng" dirty="0">
                <a:solidFill>
                  <a:schemeClr val="accent1"/>
                </a:solidFill>
              </a:rPr>
              <a:t>LESSONS</a:t>
            </a:r>
            <a:r>
              <a:rPr lang="en-US" b="1" dirty="0">
                <a:solidFill>
                  <a:schemeClr val="accent1"/>
                </a:solidFill>
              </a:rPr>
              <a:t> </a:t>
            </a:r>
            <a:r>
              <a:rPr lang="en-US" b="1" dirty="0"/>
              <a:t>– TO BE LEARNT</a:t>
            </a:r>
          </a:p>
          <a:p>
            <a:pPr>
              <a:buNone/>
            </a:pPr>
            <a:r>
              <a:rPr lang="en-US" b="1" dirty="0"/>
              <a:t>     </a:t>
            </a:r>
            <a:r>
              <a:rPr lang="en-US" b="1" u="sng" dirty="0">
                <a:solidFill>
                  <a:srgbClr val="CC0000"/>
                </a:solidFill>
              </a:rPr>
              <a:t>EVERYWHERE</a:t>
            </a:r>
            <a:r>
              <a:rPr lang="en-US" b="1" dirty="0">
                <a:solidFill>
                  <a:srgbClr val="FF0000"/>
                </a:solidFill>
              </a:rPr>
              <a:t> </a:t>
            </a:r>
            <a:r>
              <a:rPr lang="en-US" b="1" dirty="0"/>
              <a:t>– EVERYONE HAS PROBLEMS</a:t>
            </a:r>
          </a:p>
          <a:p>
            <a:pPr>
              <a:buNone/>
            </a:pPr>
            <a:r>
              <a:rPr lang="en-US" b="1" dirty="0"/>
              <a:t>     </a:t>
            </a:r>
            <a:r>
              <a:rPr lang="en-US" b="1" u="sng" dirty="0">
                <a:solidFill>
                  <a:srgbClr val="00B050"/>
                </a:solidFill>
              </a:rPr>
              <a:t>MESSAGES</a:t>
            </a:r>
            <a:r>
              <a:rPr lang="en-US" b="1" dirty="0">
                <a:solidFill>
                  <a:srgbClr val="00B050"/>
                </a:solidFill>
              </a:rPr>
              <a:t> </a:t>
            </a:r>
            <a:r>
              <a:rPr lang="en-US" b="1" dirty="0"/>
              <a:t>– WARNING US</a:t>
            </a:r>
          </a:p>
          <a:p>
            <a:pPr>
              <a:buNone/>
            </a:pPr>
            <a:r>
              <a:rPr lang="en-US" b="1" dirty="0"/>
              <a:t>     </a:t>
            </a:r>
            <a:r>
              <a:rPr lang="en-US" b="1" u="sng" dirty="0">
                <a:solidFill>
                  <a:schemeClr val="accent1"/>
                </a:solidFill>
              </a:rPr>
              <a:t>SOLVABLE</a:t>
            </a:r>
            <a:r>
              <a:rPr lang="en-US" b="1" dirty="0"/>
              <a:t> – NO PROBLEM WITHOUT SOLUTION</a:t>
            </a:r>
            <a:endParaRPr lang="en-SG" b="1" dirty="0"/>
          </a:p>
          <a:p>
            <a:pPr marL="514350" indent="-514350">
              <a:buNone/>
            </a:pPr>
            <a:endParaRPr lang="en-S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52128"/>
          </a:xfrm>
        </p:spPr>
        <p:txBody>
          <a:bodyPr/>
          <a:lstStyle/>
          <a:p>
            <a:pPr algn="ctr"/>
            <a:r>
              <a:rPr lang="en-US" b="1" u="sng" dirty="0">
                <a:solidFill>
                  <a:srgbClr val="CC0000"/>
                </a:solidFill>
              </a:rPr>
              <a:t>PRINCIPLES OF FORMATION</a:t>
            </a:r>
            <a:endParaRPr lang="en-SG" b="1" u="sng" dirty="0">
              <a:solidFill>
                <a:srgbClr val="CC0000"/>
              </a:solidFill>
            </a:endParaRPr>
          </a:p>
        </p:txBody>
      </p:sp>
      <p:sp>
        <p:nvSpPr>
          <p:cNvPr id="3" name="Content Placeholder 2"/>
          <p:cNvSpPr>
            <a:spLocks noGrp="1"/>
          </p:cNvSpPr>
          <p:nvPr>
            <p:ph idx="1"/>
          </p:nvPr>
        </p:nvSpPr>
        <p:spPr>
          <a:xfrm>
            <a:off x="457200" y="1935480"/>
            <a:ext cx="8147248" cy="4389120"/>
          </a:xfrm>
        </p:spPr>
        <p:txBody>
          <a:bodyPr>
            <a:normAutofit fontScale="92500"/>
          </a:bodyPr>
          <a:lstStyle/>
          <a:p>
            <a:pPr marL="514350" indent="-514350">
              <a:buClr>
                <a:srgbClr val="CC0000"/>
              </a:buClr>
              <a:buAutoNum type="arabicPeriod" startAt="9"/>
            </a:pPr>
            <a:r>
              <a:rPr lang="en-US" b="1" u="sng" dirty="0">
                <a:solidFill>
                  <a:srgbClr val="CC0000"/>
                </a:solidFill>
              </a:rPr>
              <a:t>ATTITUDE OF THE LEADER BECOMES THAT OF THE FOLLOWERS.</a:t>
            </a:r>
          </a:p>
          <a:p>
            <a:pPr marL="514350" indent="-514350">
              <a:buNone/>
            </a:pPr>
            <a:endParaRPr lang="en-US" dirty="0"/>
          </a:p>
          <a:p>
            <a:pPr marL="896938" indent="-361950"/>
            <a:r>
              <a:rPr lang="en-SG" b="1" dirty="0"/>
              <a:t>(</a:t>
            </a:r>
            <a:r>
              <a:rPr lang="en-SG" b="1" dirty="0" err="1"/>
              <a:t>Luk</a:t>
            </a:r>
            <a:r>
              <a:rPr lang="en-SG" b="1" dirty="0"/>
              <a:t> 6:38)  </a:t>
            </a:r>
            <a:r>
              <a:rPr lang="en-SG" b="1" u="sng" dirty="0">
                <a:solidFill>
                  <a:srgbClr val="0070C0"/>
                </a:solidFill>
              </a:rPr>
              <a:t>Give, and it shall be given unto you</a:t>
            </a:r>
            <a:r>
              <a:rPr lang="en-SG" b="1" dirty="0">
                <a:solidFill>
                  <a:srgbClr val="0070C0"/>
                </a:solidFill>
              </a:rPr>
              <a:t>; good measure, pressed down, and shaken together, and running over, shall men give into your bosom. For with the same measure that ye mete withal it shall be measured to you again.</a:t>
            </a:r>
          </a:p>
          <a:p>
            <a:pPr marL="896938" indent="-361950"/>
            <a:endParaRPr lang="en-US" dirty="0">
              <a:solidFill>
                <a:srgbClr val="0070C0"/>
              </a:solidFill>
            </a:endParaRPr>
          </a:p>
          <a:p>
            <a:pPr marL="896938" indent="-361950"/>
            <a:r>
              <a:rPr lang="en-US" b="1" u="sng" dirty="0">
                <a:solidFill>
                  <a:srgbClr val="CC0000"/>
                </a:solidFill>
              </a:rPr>
              <a:t>THEY CATCH THAT BY GETTING CLOSE TO US</a:t>
            </a:r>
            <a:r>
              <a:rPr lang="en-US" b="1" dirty="0">
                <a:solidFill>
                  <a:srgbClr val="CC0000"/>
                </a:solidFill>
              </a:rPr>
              <a:t>.</a:t>
            </a:r>
            <a:endParaRPr lang="en-SG" b="1" dirty="0">
              <a:solidFill>
                <a:srgbClr val="CC0000"/>
              </a:solidFill>
            </a:endParaRPr>
          </a:p>
          <a:p>
            <a:endParaRPr lang="en-SG" dirty="0"/>
          </a:p>
          <a:p>
            <a:pPr marL="514350" indent="-514350">
              <a:buNone/>
            </a:pPr>
            <a:endParaRPr lang="en-S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52128"/>
          </a:xfrm>
        </p:spPr>
        <p:txBody>
          <a:bodyPr/>
          <a:lstStyle/>
          <a:p>
            <a:pPr algn="ctr"/>
            <a:r>
              <a:rPr lang="en-US" b="1" u="sng" dirty="0">
                <a:solidFill>
                  <a:srgbClr val="CC0000"/>
                </a:solidFill>
              </a:rPr>
              <a:t>PRINCIPLES OF FORMATION</a:t>
            </a:r>
            <a:endParaRPr lang="en-SG" b="1" u="sng" dirty="0">
              <a:solidFill>
                <a:srgbClr val="CC0000"/>
              </a:solidFill>
            </a:endParaRPr>
          </a:p>
        </p:txBody>
      </p:sp>
      <p:sp>
        <p:nvSpPr>
          <p:cNvPr id="3" name="Content Placeholder 2"/>
          <p:cNvSpPr>
            <a:spLocks noGrp="1"/>
          </p:cNvSpPr>
          <p:nvPr>
            <p:ph idx="1"/>
          </p:nvPr>
        </p:nvSpPr>
        <p:spPr>
          <a:xfrm>
            <a:off x="457200" y="1772816"/>
            <a:ext cx="8229600" cy="5085184"/>
          </a:xfrm>
        </p:spPr>
        <p:txBody>
          <a:bodyPr>
            <a:normAutofit/>
          </a:bodyPr>
          <a:lstStyle/>
          <a:p>
            <a:pPr marL="514350" indent="-514350">
              <a:spcBef>
                <a:spcPts val="0"/>
              </a:spcBef>
              <a:spcAft>
                <a:spcPts val="1200"/>
              </a:spcAft>
              <a:buAutoNum type="arabicPeriod" startAt="10"/>
            </a:pPr>
            <a:r>
              <a:rPr lang="en-US" b="1" u="sng" dirty="0">
                <a:solidFill>
                  <a:srgbClr val="CC0000"/>
                </a:solidFill>
              </a:rPr>
              <a:t>ATTITUDES, NOT ACHIEVEMENTS, GIVE TRUE HAPPINESS.  </a:t>
            </a:r>
          </a:p>
          <a:p>
            <a:pPr marL="801688" indent="-273050">
              <a:spcBef>
                <a:spcPts val="600"/>
              </a:spcBef>
            </a:pPr>
            <a:r>
              <a:rPr lang="en-SG" b="1" dirty="0"/>
              <a:t>(</a:t>
            </a:r>
            <a:r>
              <a:rPr lang="en-SG" b="1" dirty="0" err="1"/>
              <a:t>Ecc</a:t>
            </a:r>
            <a:r>
              <a:rPr lang="en-SG" b="1" dirty="0"/>
              <a:t> 2:11-13)  </a:t>
            </a:r>
            <a:r>
              <a:rPr lang="en-SG" b="1" dirty="0">
                <a:solidFill>
                  <a:srgbClr val="0070C0"/>
                </a:solidFill>
              </a:rPr>
              <a:t>Then I looked on all the works that my hands had wrought, and on the labour that I had laboured to do: and, behold, </a:t>
            </a:r>
            <a:r>
              <a:rPr lang="en-SG" b="1" u="sng" dirty="0">
                <a:solidFill>
                  <a:srgbClr val="0070C0"/>
                </a:solidFill>
              </a:rPr>
              <a:t>all </a:t>
            </a:r>
            <a:r>
              <a:rPr lang="en-SG" b="1" i="1" u="sng" dirty="0">
                <a:solidFill>
                  <a:srgbClr val="0070C0"/>
                </a:solidFill>
              </a:rPr>
              <a:t>was vanity and vexation of spiri</a:t>
            </a:r>
            <a:r>
              <a:rPr lang="en-SG" b="1" i="1" dirty="0">
                <a:solidFill>
                  <a:srgbClr val="0070C0"/>
                </a:solidFill>
              </a:rPr>
              <a:t>t, and there was no profit under the sun.  </a:t>
            </a:r>
            <a:r>
              <a:rPr lang="en-SG" b="1" dirty="0">
                <a:solidFill>
                  <a:srgbClr val="00B0F0"/>
                </a:solidFill>
              </a:rPr>
              <a:t>I know that </a:t>
            </a:r>
            <a:r>
              <a:rPr lang="en-SG" b="1" i="1" dirty="0">
                <a:solidFill>
                  <a:srgbClr val="00B0F0"/>
                </a:solidFill>
              </a:rPr>
              <a:t>there is no good in them, but </a:t>
            </a:r>
            <a:r>
              <a:rPr lang="en-SG" b="1" i="1" u="sng" dirty="0">
                <a:solidFill>
                  <a:srgbClr val="00B0F0"/>
                </a:solidFill>
              </a:rPr>
              <a:t>for a man to rejoice, and to do good in his life.  </a:t>
            </a:r>
            <a:r>
              <a:rPr lang="en-SG" b="1" dirty="0">
                <a:solidFill>
                  <a:srgbClr val="0070C0"/>
                </a:solidFill>
              </a:rPr>
              <a:t>And also that every man should eat and drink, and enjoy the good of all his labour, it </a:t>
            </a:r>
            <a:r>
              <a:rPr lang="en-SG" b="1" i="1" dirty="0">
                <a:solidFill>
                  <a:srgbClr val="0070C0"/>
                </a:solidFill>
              </a:rPr>
              <a:t>is the gift of God.</a:t>
            </a:r>
          </a:p>
          <a:p>
            <a:endParaRPr lang="en-SG" dirty="0"/>
          </a:p>
          <a:p>
            <a:pPr marL="514350" indent="-514350">
              <a:buNone/>
            </a:pPr>
            <a:endParaRPr lang="en-SG"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52128"/>
          </a:xfrm>
        </p:spPr>
        <p:txBody>
          <a:bodyPr/>
          <a:lstStyle/>
          <a:p>
            <a:pPr algn="ctr"/>
            <a:r>
              <a:rPr lang="en-US" b="1" u="sng" dirty="0">
                <a:solidFill>
                  <a:srgbClr val="CC0000"/>
                </a:solidFill>
              </a:rPr>
              <a:t>PRINCIPLES OF FORMATION</a:t>
            </a:r>
            <a:endParaRPr lang="en-SG" b="1" u="sng" dirty="0">
              <a:solidFill>
                <a:srgbClr val="CC0000"/>
              </a:solidFill>
            </a:endParaRPr>
          </a:p>
        </p:txBody>
      </p:sp>
      <p:sp>
        <p:nvSpPr>
          <p:cNvPr id="3" name="Content Placeholder 2"/>
          <p:cNvSpPr>
            <a:spLocks noGrp="1"/>
          </p:cNvSpPr>
          <p:nvPr>
            <p:ph idx="1"/>
          </p:nvPr>
        </p:nvSpPr>
        <p:spPr>
          <a:xfrm>
            <a:off x="457200" y="1772816"/>
            <a:ext cx="8229600" cy="4551784"/>
          </a:xfrm>
        </p:spPr>
        <p:txBody>
          <a:bodyPr/>
          <a:lstStyle/>
          <a:p>
            <a:pPr marL="514350" indent="-514350">
              <a:buAutoNum type="arabicPeriod" startAt="10"/>
            </a:pPr>
            <a:r>
              <a:rPr lang="en-US" b="1" u="sng" dirty="0">
                <a:solidFill>
                  <a:srgbClr val="CC0000"/>
                </a:solidFill>
              </a:rPr>
              <a:t>ATTITUDES, NOT ACHIEVEMENTS, GIVE TRUE HAPPINESS</a:t>
            </a:r>
            <a:r>
              <a:rPr lang="en-US" b="1" dirty="0">
                <a:solidFill>
                  <a:srgbClr val="CC0000"/>
                </a:solidFill>
              </a:rPr>
              <a:t>.</a:t>
            </a:r>
            <a:r>
              <a:rPr lang="en-US" b="1" u="sng" dirty="0">
                <a:solidFill>
                  <a:srgbClr val="CC0000"/>
                </a:solidFill>
              </a:rPr>
              <a:t>  </a:t>
            </a:r>
          </a:p>
          <a:p>
            <a:pPr marL="514350" indent="-514350">
              <a:buNone/>
            </a:pPr>
            <a:endParaRPr lang="en-US" dirty="0">
              <a:solidFill>
                <a:srgbClr val="FF0000"/>
              </a:solidFill>
            </a:endParaRPr>
          </a:p>
          <a:p>
            <a:pPr marL="514350" indent="-514350">
              <a:buNone/>
            </a:pPr>
            <a:r>
              <a:rPr lang="en-US" dirty="0">
                <a:solidFill>
                  <a:srgbClr val="FF0000"/>
                </a:solidFill>
              </a:rPr>
              <a:t>       </a:t>
            </a:r>
            <a:r>
              <a:rPr lang="en-US" b="1" u="sng" dirty="0">
                <a:solidFill>
                  <a:srgbClr val="0070C0"/>
                </a:solidFill>
              </a:rPr>
              <a:t>DESTINATION DISEASE</a:t>
            </a:r>
          </a:p>
          <a:p>
            <a:pPr marL="514350" indent="-514350">
              <a:buNone/>
            </a:pPr>
            <a:r>
              <a:rPr lang="en-US" b="1" u="sng" dirty="0">
                <a:solidFill>
                  <a:srgbClr val="0070C0"/>
                </a:solidFill>
              </a:rPr>
              <a:t> </a:t>
            </a:r>
          </a:p>
          <a:p>
            <a:pPr marL="514350" indent="-514350">
              <a:buNone/>
            </a:pPr>
            <a:r>
              <a:rPr lang="en-US" b="1" dirty="0">
                <a:solidFill>
                  <a:srgbClr val="0070C0"/>
                </a:solidFill>
              </a:rPr>
              <a:t>       </a:t>
            </a:r>
            <a:r>
              <a:rPr lang="en-US" b="1" u="sng" dirty="0">
                <a:solidFill>
                  <a:srgbClr val="0070C0"/>
                </a:solidFill>
              </a:rPr>
              <a:t>CONNECTION DISEASE</a:t>
            </a:r>
          </a:p>
          <a:p>
            <a:pPr marL="514350" indent="-514350">
              <a:buNone/>
            </a:pPr>
            <a:endParaRPr lang="en-US" b="1" u="sng" dirty="0">
              <a:solidFill>
                <a:srgbClr val="0070C0"/>
              </a:solidFill>
            </a:endParaRPr>
          </a:p>
          <a:p>
            <a:pPr marL="514350" indent="-514350">
              <a:buNone/>
            </a:pPr>
            <a:r>
              <a:rPr lang="en-US" b="1" dirty="0">
                <a:solidFill>
                  <a:srgbClr val="0070C0"/>
                </a:solidFill>
              </a:rPr>
              <a:t>       </a:t>
            </a:r>
            <a:r>
              <a:rPr lang="en-US" b="1" u="sng" dirty="0">
                <a:solidFill>
                  <a:srgbClr val="0070C0"/>
                </a:solidFill>
              </a:rPr>
              <a:t>GUILT/BLAME</a:t>
            </a:r>
            <a:endParaRPr lang="en-SG" b="1" u="sng" dirty="0">
              <a:solidFill>
                <a:srgbClr val="0070C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52128"/>
          </a:xfrm>
        </p:spPr>
        <p:txBody>
          <a:bodyPr/>
          <a:lstStyle/>
          <a:p>
            <a:pPr algn="ctr"/>
            <a:r>
              <a:rPr lang="en-US" b="1" u="sng" dirty="0">
                <a:solidFill>
                  <a:srgbClr val="CC0000"/>
                </a:solidFill>
              </a:rPr>
              <a:t>PRINCIPLES OF FORMATION</a:t>
            </a:r>
            <a:endParaRPr lang="en-SG" b="1" u="sng" dirty="0">
              <a:solidFill>
                <a:srgbClr val="CC0000"/>
              </a:solidFill>
            </a:endParaRPr>
          </a:p>
        </p:txBody>
      </p:sp>
      <p:sp>
        <p:nvSpPr>
          <p:cNvPr id="3" name="Content Placeholder 2"/>
          <p:cNvSpPr>
            <a:spLocks noGrp="1"/>
          </p:cNvSpPr>
          <p:nvPr>
            <p:ph idx="1"/>
          </p:nvPr>
        </p:nvSpPr>
        <p:spPr>
          <a:xfrm>
            <a:off x="457200" y="1772816"/>
            <a:ext cx="8229600" cy="4551784"/>
          </a:xfrm>
        </p:spPr>
        <p:txBody>
          <a:bodyPr>
            <a:normAutofit lnSpcReduction="10000"/>
          </a:bodyPr>
          <a:lstStyle/>
          <a:p>
            <a:pPr marL="514350" indent="-514350">
              <a:buAutoNum type="arabicPeriod" startAt="10"/>
            </a:pPr>
            <a:r>
              <a:rPr lang="en-US" b="1" u="sng" dirty="0">
                <a:solidFill>
                  <a:srgbClr val="CC0000"/>
                </a:solidFill>
              </a:rPr>
              <a:t>ATTITUDES, NOT ACHIEVEMENTS, GIVE TRUE HAPPINESS.  </a:t>
            </a:r>
            <a:endParaRPr lang="en-SG" b="1" u="sng" dirty="0">
              <a:solidFill>
                <a:srgbClr val="CC0000"/>
              </a:solidFill>
            </a:endParaRPr>
          </a:p>
          <a:p>
            <a:pPr marL="514350" indent="-514350">
              <a:buNone/>
            </a:pPr>
            <a:endParaRPr lang="en-US" dirty="0">
              <a:solidFill>
                <a:srgbClr val="FF0000"/>
              </a:solidFill>
            </a:endParaRPr>
          </a:p>
          <a:p>
            <a:pPr marL="514350" indent="20638">
              <a:buNone/>
            </a:pPr>
            <a:r>
              <a:rPr lang="en-US" b="1" u="sng" dirty="0">
                <a:solidFill>
                  <a:srgbClr val="CC0000"/>
                </a:solidFill>
              </a:rPr>
              <a:t>HIRING:</a:t>
            </a:r>
          </a:p>
          <a:p>
            <a:pPr marL="801688" indent="-266700">
              <a:buNone/>
            </a:pPr>
            <a:r>
              <a:rPr lang="en-US" b="1" dirty="0">
                <a:solidFill>
                  <a:srgbClr val="CC0000"/>
                </a:solidFill>
              </a:rPr>
              <a:t>5 % - AVAILABLITY</a:t>
            </a:r>
          </a:p>
          <a:p>
            <a:pPr marL="801688" indent="-266700">
              <a:buNone/>
            </a:pPr>
            <a:r>
              <a:rPr lang="en-US" b="1" dirty="0">
                <a:solidFill>
                  <a:srgbClr val="CC0000"/>
                </a:solidFill>
              </a:rPr>
              <a:t>5 % - ADAPTABILITY</a:t>
            </a:r>
          </a:p>
          <a:p>
            <a:pPr marL="801688" indent="-266700">
              <a:buNone/>
            </a:pPr>
            <a:r>
              <a:rPr lang="en-US" b="1" dirty="0">
                <a:solidFill>
                  <a:srgbClr val="CC0000"/>
                </a:solidFill>
              </a:rPr>
              <a:t>10 % - ABILITY</a:t>
            </a:r>
          </a:p>
          <a:p>
            <a:pPr marL="801688" indent="-266700">
              <a:buNone/>
            </a:pPr>
            <a:r>
              <a:rPr lang="en-US" b="1" dirty="0">
                <a:solidFill>
                  <a:srgbClr val="CC0000"/>
                </a:solidFill>
              </a:rPr>
              <a:t>10 % - APPEARANCE</a:t>
            </a:r>
          </a:p>
          <a:p>
            <a:pPr marL="801688" indent="-266700">
              <a:buNone/>
            </a:pPr>
            <a:r>
              <a:rPr lang="en-US" b="1" dirty="0">
                <a:solidFill>
                  <a:srgbClr val="CC0000"/>
                </a:solidFill>
              </a:rPr>
              <a:t>70 % - ATTITUDE</a:t>
            </a:r>
          </a:p>
          <a:p>
            <a:pPr marL="514350" indent="-514350">
              <a:buNone/>
            </a:pPr>
            <a:r>
              <a:rPr lang="en-US" dirty="0">
                <a:solidFill>
                  <a:srgbClr val="FF0000"/>
                </a:solidFill>
              </a:rPr>
              <a:t>       </a:t>
            </a:r>
            <a:endParaRPr lang="en-SG"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936104"/>
          </a:xfrm>
        </p:spPr>
        <p:txBody>
          <a:bodyPr/>
          <a:lstStyle/>
          <a:p>
            <a:pPr algn="ctr"/>
            <a:r>
              <a:rPr lang="en-US" b="1" u="sng" dirty="0">
                <a:solidFill>
                  <a:srgbClr val="CC0000"/>
                </a:solidFill>
              </a:rPr>
              <a:t>SOME HELPS</a:t>
            </a:r>
            <a:endParaRPr lang="en-SG" b="1" u="sng" dirty="0">
              <a:solidFill>
                <a:srgbClr val="CC0000"/>
              </a:solidFill>
            </a:endParaRPr>
          </a:p>
        </p:txBody>
      </p:sp>
      <p:sp>
        <p:nvSpPr>
          <p:cNvPr id="3" name="Content Placeholder 2"/>
          <p:cNvSpPr>
            <a:spLocks noGrp="1"/>
          </p:cNvSpPr>
          <p:nvPr>
            <p:ph idx="1"/>
          </p:nvPr>
        </p:nvSpPr>
        <p:spPr>
          <a:xfrm>
            <a:off x="457200" y="1556792"/>
            <a:ext cx="8229600" cy="4767808"/>
          </a:xfrm>
        </p:spPr>
        <p:txBody>
          <a:bodyPr>
            <a:normAutofit fontScale="92500"/>
          </a:bodyPr>
          <a:lstStyle/>
          <a:p>
            <a:pPr marL="514350" indent="-514350">
              <a:buAutoNum type="arabicPeriod"/>
            </a:pPr>
            <a:r>
              <a:rPr lang="en-US" sz="2900" b="1" dirty="0"/>
              <a:t>IT IS NOT WHAT HAPPENS TO ME BUT </a:t>
            </a:r>
            <a:r>
              <a:rPr lang="en-US" sz="2900" b="1" u="sng" dirty="0">
                <a:solidFill>
                  <a:srgbClr val="CC0000"/>
                </a:solidFill>
              </a:rPr>
              <a:t>WHAT HAPPENS IN ME</a:t>
            </a:r>
            <a:r>
              <a:rPr lang="en-US" sz="2900" b="1" dirty="0">
                <a:solidFill>
                  <a:srgbClr val="CC0000"/>
                </a:solidFill>
              </a:rPr>
              <a:t> </a:t>
            </a:r>
            <a:r>
              <a:rPr lang="en-US" sz="2900" b="1" dirty="0"/>
              <a:t>THAT MATTERS MOST.</a:t>
            </a:r>
          </a:p>
          <a:p>
            <a:pPr marL="514350" indent="-514350">
              <a:buAutoNum type="arabicPeriod"/>
            </a:pPr>
            <a:r>
              <a:rPr lang="en-US" sz="2900" b="1" u="sng" dirty="0">
                <a:solidFill>
                  <a:srgbClr val="CC0000"/>
                </a:solidFill>
              </a:rPr>
              <a:t>STOP BLAMING OTHERS</a:t>
            </a:r>
            <a:r>
              <a:rPr lang="en-US" sz="2900" b="1" dirty="0">
                <a:solidFill>
                  <a:srgbClr val="CC0000"/>
                </a:solidFill>
              </a:rPr>
              <a:t> </a:t>
            </a:r>
            <a:r>
              <a:rPr lang="en-US" sz="2900" b="1" dirty="0"/>
              <a:t>FOR MY ATTITUDE.</a:t>
            </a:r>
          </a:p>
          <a:p>
            <a:pPr marL="514350" indent="-514350">
              <a:buAutoNum type="arabicPeriod"/>
            </a:pPr>
            <a:r>
              <a:rPr lang="en-US" sz="2900" b="1" u="sng" dirty="0">
                <a:solidFill>
                  <a:srgbClr val="CC0000"/>
                </a:solidFill>
              </a:rPr>
              <a:t>EVALUATE</a:t>
            </a:r>
            <a:r>
              <a:rPr lang="en-US" sz="2900" b="1" dirty="0"/>
              <a:t> MY PRESENT ATTITUDE.</a:t>
            </a:r>
          </a:p>
          <a:p>
            <a:pPr marL="514350" indent="-514350">
              <a:buAutoNum type="arabicPeriod"/>
            </a:pPr>
            <a:r>
              <a:rPr lang="en-US" sz="2900" b="1" dirty="0"/>
              <a:t>RECOGNIZE THAT </a:t>
            </a:r>
            <a:r>
              <a:rPr lang="en-US" sz="2900" b="1" u="sng" dirty="0">
                <a:solidFill>
                  <a:srgbClr val="CC0000"/>
                </a:solidFill>
              </a:rPr>
              <a:t>FAITH IS STRONGER</a:t>
            </a:r>
            <a:r>
              <a:rPr lang="en-US" sz="2900" b="1" dirty="0">
                <a:solidFill>
                  <a:srgbClr val="CC0000"/>
                </a:solidFill>
              </a:rPr>
              <a:t> </a:t>
            </a:r>
            <a:r>
              <a:rPr lang="en-US" sz="2900" b="1" dirty="0"/>
              <a:t>THAN FEAR.</a:t>
            </a:r>
          </a:p>
          <a:p>
            <a:pPr marL="514350" indent="-514350">
              <a:buAutoNum type="arabicPeriod"/>
            </a:pPr>
            <a:r>
              <a:rPr lang="en-US" sz="2900" b="1" u="sng" dirty="0">
                <a:solidFill>
                  <a:srgbClr val="CC0000"/>
                </a:solidFill>
              </a:rPr>
              <a:t>REQUEST GOD TO FILL ME</a:t>
            </a:r>
            <a:r>
              <a:rPr lang="en-US" sz="2900" b="1" dirty="0">
                <a:solidFill>
                  <a:srgbClr val="CC0000"/>
                </a:solidFill>
              </a:rPr>
              <a:t> </a:t>
            </a:r>
            <a:r>
              <a:rPr lang="en-US" sz="2900" b="1" dirty="0"/>
              <a:t>WITH HIS SPIRIT.</a:t>
            </a:r>
          </a:p>
          <a:p>
            <a:pPr marL="514350" indent="-514350">
              <a:buAutoNum type="arabicPeriod"/>
            </a:pPr>
            <a:r>
              <a:rPr lang="en-US" sz="2900" b="1" dirty="0"/>
              <a:t>WRITE </a:t>
            </a:r>
            <a:r>
              <a:rPr lang="en-US" sz="2900" b="1" u="sng" dirty="0">
                <a:solidFill>
                  <a:srgbClr val="CC0000"/>
                </a:solidFill>
              </a:rPr>
              <a:t>A STATEMENT OF PURPOSE </a:t>
            </a:r>
            <a:r>
              <a:rPr lang="en-US" sz="2900" b="1" dirty="0"/>
              <a:t>FOR LIFE</a:t>
            </a:r>
            <a:r>
              <a:rPr lang="en-US" sz="28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224136"/>
          </a:xfrm>
        </p:spPr>
        <p:txBody>
          <a:bodyPr/>
          <a:lstStyle/>
          <a:p>
            <a:pPr algn="ctr"/>
            <a:r>
              <a:rPr lang="en-US" b="1" u="sng" dirty="0">
                <a:solidFill>
                  <a:srgbClr val="CC0000"/>
                </a:solidFill>
              </a:rPr>
              <a:t>ATTITUDE</a:t>
            </a:r>
            <a:endParaRPr lang="en-SG" b="1" u="sng" dirty="0">
              <a:solidFill>
                <a:srgbClr val="CC0000"/>
              </a:solidFill>
            </a:endParaRPr>
          </a:p>
        </p:txBody>
      </p:sp>
      <p:sp>
        <p:nvSpPr>
          <p:cNvPr id="3" name="Content Placeholder 2"/>
          <p:cNvSpPr>
            <a:spLocks noGrp="1"/>
          </p:cNvSpPr>
          <p:nvPr>
            <p:ph idx="1"/>
          </p:nvPr>
        </p:nvSpPr>
        <p:spPr/>
        <p:txBody>
          <a:bodyPr/>
          <a:lstStyle/>
          <a:p>
            <a:pPr>
              <a:buNone/>
            </a:pPr>
            <a:r>
              <a:rPr lang="en-SG" dirty="0"/>
              <a:t> </a:t>
            </a:r>
            <a:r>
              <a:rPr lang="en-SG" dirty="0">
                <a:solidFill>
                  <a:schemeClr val="accent6">
                    <a:lumMod val="50000"/>
                  </a:schemeClr>
                </a:solidFill>
              </a:rPr>
              <a:t>“</a:t>
            </a:r>
            <a:r>
              <a:rPr lang="en-SG" sz="3200" b="1" u="sng" dirty="0">
                <a:solidFill>
                  <a:srgbClr val="00B050"/>
                </a:solidFill>
              </a:rPr>
              <a:t>Let this mind be in you, which was also in Christ Jesus</a:t>
            </a:r>
            <a:r>
              <a:rPr lang="en-SG" b="1" dirty="0">
                <a:solidFill>
                  <a:srgbClr val="00B050"/>
                </a:solidFill>
              </a:rPr>
              <a:t>”</a:t>
            </a:r>
          </a:p>
          <a:p>
            <a:pPr>
              <a:buNone/>
            </a:pPr>
            <a:r>
              <a:rPr lang="en-US" dirty="0"/>
              <a:t>                                     </a:t>
            </a:r>
            <a:r>
              <a:rPr lang="en-US" b="1" dirty="0"/>
              <a:t>Phil. 2:5</a:t>
            </a:r>
          </a:p>
          <a:p>
            <a:pPr>
              <a:buNone/>
            </a:pPr>
            <a:endParaRPr lang="en-US" dirty="0"/>
          </a:p>
          <a:p>
            <a:pPr>
              <a:buNone/>
            </a:pPr>
            <a:r>
              <a:rPr lang="en-US" sz="3200" b="1" dirty="0"/>
              <a:t>Begins with a </a:t>
            </a:r>
            <a:r>
              <a:rPr lang="en-US" sz="3200" b="1" u="sng" dirty="0">
                <a:solidFill>
                  <a:srgbClr val="0070C0"/>
                </a:solidFill>
              </a:rPr>
              <a:t>Thought</a:t>
            </a:r>
            <a:r>
              <a:rPr lang="en-US" sz="3200" b="1" dirty="0">
                <a:solidFill>
                  <a:srgbClr val="0070C0"/>
                </a:solidFill>
              </a:rPr>
              <a:t> </a:t>
            </a:r>
            <a:r>
              <a:rPr lang="en-US" sz="3200" b="1" dirty="0"/>
              <a:t>+ </a:t>
            </a:r>
            <a:r>
              <a:rPr lang="en-US" sz="3200" b="1" dirty="0">
                <a:solidFill>
                  <a:srgbClr val="92D050"/>
                </a:solidFill>
              </a:rPr>
              <a:t>Focused Thought </a:t>
            </a:r>
            <a:r>
              <a:rPr lang="en-US" sz="3200" b="1" dirty="0"/>
              <a:t>+ </a:t>
            </a:r>
            <a:r>
              <a:rPr lang="en-US" sz="3200" b="1" dirty="0">
                <a:solidFill>
                  <a:srgbClr val="CC0000"/>
                </a:solidFill>
              </a:rPr>
              <a:t>Decision</a:t>
            </a:r>
            <a:r>
              <a:rPr lang="en-US" sz="3200" b="1" dirty="0"/>
              <a:t> + </a:t>
            </a:r>
            <a:r>
              <a:rPr lang="en-US" sz="3200" b="1" dirty="0">
                <a:solidFill>
                  <a:srgbClr val="00B0F0"/>
                </a:solidFill>
              </a:rPr>
              <a:t>Action</a:t>
            </a:r>
            <a:r>
              <a:rPr lang="en-US" sz="3200" b="1" dirty="0"/>
              <a:t> + </a:t>
            </a:r>
            <a:r>
              <a:rPr lang="en-US" sz="3200" b="1" dirty="0">
                <a:solidFill>
                  <a:srgbClr val="92D050"/>
                </a:solidFill>
              </a:rPr>
              <a:t>Continued Action </a:t>
            </a:r>
            <a:r>
              <a:rPr lang="en-US" sz="3200" b="1" dirty="0"/>
              <a:t>+ </a:t>
            </a:r>
            <a:r>
              <a:rPr lang="en-US" sz="3200" b="1" dirty="0">
                <a:solidFill>
                  <a:srgbClr val="FFC000"/>
                </a:solidFill>
                <a:effectLst>
                  <a:outerShdw blurRad="38100" dist="38100" dir="2700000" algn="tl">
                    <a:srgbClr val="000000">
                      <a:alpha val="43137"/>
                    </a:srgbClr>
                  </a:outerShdw>
                </a:effectLst>
              </a:rPr>
              <a:t>Habit</a:t>
            </a:r>
            <a:r>
              <a:rPr lang="en-US" sz="3200" b="1" dirty="0">
                <a:solidFill>
                  <a:srgbClr val="00B0F0"/>
                </a:solidFill>
              </a:rPr>
              <a:t> </a:t>
            </a:r>
            <a:r>
              <a:rPr lang="en-US" sz="3200" b="1" dirty="0"/>
              <a:t>= </a:t>
            </a:r>
            <a:r>
              <a:rPr lang="en-US" sz="3200" b="1" dirty="0">
                <a:solidFill>
                  <a:srgbClr val="CC0000"/>
                </a:solidFill>
              </a:rPr>
              <a:t>Attitude</a:t>
            </a:r>
            <a:endParaRPr lang="en-SG" sz="3200" b="1" dirty="0">
              <a:solidFill>
                <a:srgbClr val="CC0000"/>
              </a:solidFill>
            </a:endParaRPr>
          </a:p>
          <a:p>
            <a:pPr>
              <a:buNone/>
            </a:pPr>
            <a:endParaRPr lang="en-SG" dirty="0"/>
          </a:p>
          <a:p>
            <a:pPr>
              <a:buNone/>
            </a:pPr>
            <a:endParaRPr lang="en-SG"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936104"/>
          </a:xfrm>
        </p:spPr>
        <p:txBody>
          <a:bodyPr/>
          <a:lstStyle/>
          <a:p>
            <a:pPr algn="ctr"/>
            <a:r>
              <a:rPr lang="en-US" b="1" u="sng" dirty="0">
                <a:solidFill>
                  <a:srgbClr val="CC0000"/>
                </a:solidFill>
              </a:rPr>
              <a:t>SOME HELPS</a:t>
            </a:r>
            <a:endParaRPr lang="en-SG" b="1" u="sng" dirty="0">
              <a:solidFill>
                <a:srgbClr val="CC0000"/>
              </a:solidFill>
            </a:endParaRPr>
          </a:p>
        </p:txBody>
      </p:sp>
      <p:sp>
        <p:nvSpPr>
          <p:cNvPr id="3" name="Content Placeholder 2"/>
          <p:cNvSpPr>
            <a:spLocks noGrp="1"/>
          </p:cNvSpPr>
          <p:nvPr>
            <p:ph idx="1"/>
          </p:nvPr>
        </p:nvSpPr>
        <p:spPr>
          <a:xfrm>
            <a:off x="457200" y="1556792"/>
            <a:ext cx="8229600" cy="4767808"/>
          </a:xfrm>
        </p:spPr>
        <p:txBody>
          <a:bodyPr>
            <a:normAutofit/>
          </a:bodyPr>
          <a:lstStyle/>
          <a:p>
            <a:pPr marL="534988" indent="-534988">
              <a:buAutoNum type="arabicPeriod" startAt="7"/>
            </a:pPr>
            <a:r>
              <a:rPr lang="en-US" sz="2800" b="1" dirty="0"/>
              <a:t>ENLIST </a:t>
            </a:r>
            <a:r>
              <a:rPr lang="en-US" sz="2800" b="1" u="sng" dirty="0">
                <a:solidFill>
                  <a:srgbClr val="CC0000"/>
                </a:solidFill>
              </a:rPr>
              <a:t>“SAFE” PARTNER</a:t>
            </a:r>
            <a:r>
              <a:rPr lang="en-US" sz="2800" b="1" dirty="0">
                <a:solidFill>
                  <a:srgbClr val="CC0000"/>
                </a:solidFill>
              </a:rPr>
              <a:t> </a:t>
            </a:r>
            <a:r>
              <a:rPr lang="en-US" sz="2800" b="1" dirty="0"/>
              <a:t>FOR HELP.</a:t>
            </a:r>
          </a:p>
          <a:p>
            <a:pPr marL="534988" indent="-534988">
              <a:buAutoNum type="arabicPeriod" startAt="7"/>
            </a:pPr>
            <a:r>
              <a:rPr lang="en-US" sz="2800" b="1" dirty="0"/>
              <a:t>SPEND TIME WITH </a:t>
            </a:r>
            <a:r>
              <a:rPr lang="en-US" sz="2800" b="1" u="sng" dirty="0">
                <a:solidFill>
                  <a:srgbClr val="CC0000"/>
                </a:solidFill>
              </a:rPr>
              <a:t>THE RIGHT PEOPLE</a:t>
            </a:r>
            <a:r>
              <a:rPr lang="en-US" sz="2800" b="1" dirty="0"/>
              <a:t>.</a:t>
            </a:r>
          </a:p>
          <a:p>
            <a:pPr marL="534988" indent="-534988">
              <a:buNone/>
            </a:pPr>
            <a:r>
              <a:rPr lang="en-US" sz="2800" b="1" dirty="0"/>
              <a:t>9. 	SELECT </a:t>
            </a:r>
            <a:r>
              <a:rPr lang="en-US" sz="2800" b="1" u="sng" dirty="0">
                <a:solidFill>
                  <a:srgbClr val="CC0000"/>
                </a:solidFill>
              </a:rPr>
              <a:t>A MODEL</a:t>
            </a:r>
            <a:r>
              <a:rPr lang="en-US" sz="2800" b="1" dirty="0">
                <a:solidFill>
                  <a:srgbClr val="CC0000"/>
                </a:solidFill>
              </a:rPr>
              <a:t> </a:t>
            </a:r>
            <a:r>
              <a:rPr lang="en-US" sz="2800" b="1" dirty="0"/>
              <a:t>TO FOLLOW.  </a:t>
            </a:r>
          </a:p>
          <a:p>
            <a:pPr marL="534988" indent="-534988">
              <a:buNone/>
            </a:pPr>
            <a:r>
              <a:rPr lang="en-US" sz="2800" b="1" dirty="0"/>
              <a:t>10.	SOAK IN </a:t>
            </a:r>
            <a:r>
              <a:rPr lang="en-US" sz="2800" b="1" u="sng" dirty="0">
                <a:solidFill>
                  <a:srgbClr val="CC0000"/>
                </a:solidFill>
              </a:rPr>
              <a:t>GOD’S WORD</a:t>
            </a:r>
            <a:r>
              <a:rPr lang="en-US" sz="2800" b="1" dirty="0"/>
              <a:t>.</a:t>
            </a:r>
          </a:p>
          <a:p>
            <a:pPr marL="534988" indent="-534988">
              <a:buNone/>
            </a:pPr>
            <a:r>
              <a:rPr lang="en-US" sz="2800" b="1" dirty="0"/>
              <a:t>11.	</a:t>
            </a:r>
            <a:r>
              <a:rPr lang="en-US" sz="2800" b="1" u="sng" dirty="0">
                <a:solidFill>
                  <a:srgbClr val="CC0000"/>
                </a:solidFill>
              </a:rPr>
              <a:t>MODEL RIGHT ATTITUDE</a:t>
            </a:r>
            <a:r>
              <a:rPr lang="en-US" sz="2800" b="1" dirty="0">
                <a:solidFill>
                  <a:srgbClr val="CC0000"/>
                </a:solidFill>
              </a:rPr>
              <a:t> </a:t>
            </a:r>
            <a:r>
              <a:rPr lang="en-US" sz="2800" b="1" dirty="0"/>
              <a:t>FOR OTHERS.</a:t>
            </a:r>
          </a:p>
          <a:p>
            <a:pPr marL="534988" indent="-534988">
              <a:buNone/>
            </a:pPr>
            <a:r>
              <a:rPr lang="en-US" sz="2800" b="1" dirty="0"/>
              <a:t>12.	</a:t>
            </a:r>
            <a:r>
              <a:rPr lang="en-US" sz="2800" b="1" u="sng" dirty="0">
                <a:solidFill>
                  <a:srgbClr val="CC0000"/>
                </a:solidFill>
              </a:rPr>
              <a:t>DISCIPLE OTHERS</a:t>
            </a:r>
            <a:r>
              <a:rPr lang="en-US" sz="2800" b="1" dirty="0">
                <a:solidFill>
                  <a:srgbClr val="CC0000"/>
                </a:solidFill>
              </a:rPr>
              <a:t> </a:t>
            </a:r>
            <a:r>
              <a:rPr lang="en-US" sz="2800" b="1" dirty="0"/>
              <a:t>IN RIGHT ATTITUDE.</a:t>
            </a:r>
          </a:p>
          <a:p>
            <a:pPr marL="534988" indent="-534988">
              <a:buNone/>
            </a:pPr>
            <a:r>
              <a:rPr lang="en-US" sz="2800" b="1" dirty="0"/>
              <a:t>13.	HOLD PEOPLE </a:t>
            </a:r>
            <a:r>
              <a:rPr lang="en-US" sz="2800" b="1" u="sng" dirty="0">
                <a:solidFill>
                  <a:srgbClr val="CC0000"/>
                </a:solidFill>
              </a:rPr>
              <a:t>ACCOUNTABLE</a:t>
            </a:r>
            <a:r>
              <a:rPr lang="en-US" sz="2800" b="1" dirty="0">
                <a:solidFill>
                  <a:srgbClr val="FF0000"/>
                </a:solidFill>
              </a:rPr>
              <a:t> </a:t>
            </a:r>
            <a:r>
              <a:rPr lang="en-US" sz="2800" b="1" dirty="0"/>
              <a:t>FOR THEIR ATTITUDE.</a:t>
            </a:r>
            <a:endParaRPr lang="en-SG" sz="28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pPr algn="ctr"/>
            <a:r>
              <a:rPr lang="en-US" b="1" u="sng" dirty="0">
                <a:solidFill>
                  <a:srgbClr val="CC0000"/>
                </a:solidFill>
              </a:rPr>
              <a:t>MIND OF CHRIST</a:t>
            </a:r>
            <a:endParaRPr lang="en-SG" b="1" u="sng" dirty="0">
              <a:solidFill>
                <a:srgbClr val="CC0000"/>
              </a:solidFill>
            </a:endParaRPr>
          </a:p>
        </p:txBody>
      </p:sp>
      <p:sp>
        <p:nvSpPr>
          <p:cNvPr id="3" name="Content Placeholder 2"/>
          <p:cNvSpPr>
            <a:spLocks noGrp="1"/>
          </p:cNvSpPr>
          <p:nvPr>
            <p:ph idx="1"/>
          </p:nvPr>
        </p:nvSpPr>
        <p:spPr>
          <a:xfrm>
            <a:off x="457200" y="1772816"/>
            <a:ext cx="8229600" cy="4551784"/>
          </a:xfrm>
        </p:spPr>
        <p:txBody>
          <a:bodyPr>
            <a:normAutofit/>
          </a:bodyPr>
          <a:lstStyle/>
          <a:p>
            <a:r>
              <a:rPr lang="en-SG" b="1" dirty="0"/>
              <a:t>(Philippians 2:5)  </a:t>
            </a:r>
            <a:r>
              <a:rPr lang="en-SG" b="1" u="sng" dirty="0"/>
              <a:t>Let </a:t>
            </a:r>
            <a:r>
              <a:rPr lang="en-SG" b="1" u="sng" dirty="0">
                <a:solidFill>
                  <a:srgbClr val="CC0000"/>
                </a:solidFill>
              </a:rPr>
              <a:t>this mind be in you</a:t>
            </a:r>
            <a:r>
              <a:rPr lang="en-SG" b="1" u="sng" dirty="0"/>
              <a:t>, which was also in Christ Jesus</a:t>
            </a:r>
            <a:r>
              <a:rPr lang="en-SG" b="1" dirty="0"/>
              <a:t>:</a:t>
            </a:r>
          </a:p>
          <a:p>
            <a:pPr marL="0" indent="0">
              <a:buNone/>
            </a:pPr>
            <a:endParaRPr lang="en-SG" dirty="0"/>
          </a:p>
          <a:p>
            <a:r>
              <a:rPr lang="en-SG" b="1" dirty="0"/>
              <a:t>(Philippians 2:6)  Who, </a:t>
            </a:r>
            <a:r>
              <a:rPr lang="en-SG" b="1" u="sng" dirty="0">
                <a:solidFill>
                  <a:srgbClr val="0070C0"/>
                </a:solidFill>
              </a:rPr>
              <a:t>being in the form of God</a:t>
            </a:r>
            <a:r>
              <a:rPr lang="en-SG" b="1" dirty="0"/>
              <a:t>, thought it not robbery to be equal with God:</a:t>
            </a:r>
          </a:p>
          <a:p>
            <a:endParaRPr lang="en-SG" b="1" dirty="0"/>
          </a:p>
          <a:p>
            <a:r>
              <a:rPr lang="en-SG" b="1" dirty="0"/>
              <a:t>(Philippians 2:7)  But </a:t>
            </a:r>
            <a:r>
              <a:rPr lang="en-SG" b="1" u="sng" dirty="0">
                <a:solidFill>
                  <a:srgbClr val="0070C0"/>
                </a:solidFill>
              </a:rPr>
              <a:t>made Himself of no reputation</a:t>
            </a:r>
            <a:r>
              <a:rPr lang="en-SG" b="1" dirty="0"/>
              <a:t>, and took upon Him </a:t>
            </a:r>
            <a:r>
              <a:rPr lang="en-SG" b="1" u="sng" dirty="0">
                <a:solidFill>
                  <a:srgbClr val="0070C0"/>
                </a:solidFill>
              </a:rPr>
              <a:t>the form of a servant</a:t>
            </a:r>
            <a:r>
              <a:rPr lang="en-SG" b="1" dirty="0"/>
              <a:t>, and was made in the likeness of men:</a:t>
            </a:r>
          </a:p>
          <a:p>
            <a:endParaRPr lang="en-SG" dirty="0"/>
          </a:p>
          <a:p>
            <a:endParaRPr lang="en-SG" dirty="0"/>
          </a:p>
        </p:txBody>
      </p:sp>
    </p:spTree>
    <p:extLst>
      <p:ext uri="{BB962C8B-B14F-4D97-AF65-F5344CB8AC3E}">
        <p14:creationId xmlns:p14="http://schemas.microsoft.com/office/powerpoint/2010/main" val="1365750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pPr algn="ctr"/>
            <a:r>
              <a:rPr lang="en-US" b="1" u="sng" dirty="0">
                <a:solidFill>
                  <a:srgbClr val="CC0000"/>
                </a:solidFill>
              </a:rPr>
              <a:t>MIND OF CHRIST</a:t>
            </a:r>
            <a:endParaRPr lang="en-SG" b="1" u="sng" dirty="0">
              <a:solidFill>
                <a:srgbClr val="CC0000"/>
              </a:solidFill>
            </a:endParaRPr>
          </a:p>
        </p:txBody>
      </p:sp>
      <p:sp>
        <p:nvSpPr>
          <p:cNvPr id="3" name="Content Placeholder 2"/>
          <p:cNvSpPr>
            <a:spLocks noGrp="1"/>
          </p:cNvSpPr>
          <p:nvPr>
            <p:ph idx="1"/>
          </p:nvPr>
        </p:nvSpPr>
        <p:spPr/>
        <p:txBody>
          <a:bodyPr/>
          <a:lstStyle/>
          <a:p>
            <a:r>
              <a:rPr lang="en-SG" b="1" dirty="0"/>
              <a:t>(Philippians 2:8)  And being found in fashion as a man, </a:t>
            </a:r>
            <a:r>
              <a:rPr lang="en-SG" b="1" u="sng" dirty="0">
                <a:solidFill>
                  <a:srgbClr val="0070C0"/>
                </a:solidFill>
              </a:rPr>
              <a:t>He humbled Himself</a:t>
            </a:r>
            <a:r>
              <a:rPr lang="en-SG" b="1" dirty="0"/>
              <a:t>, and became obedient unto death, even the </a:t>
            </a:r>
            <a:r>
              <a:rPr lang="en-SG" b="1" u="sng" dirty="0">
                <a:solidFill>
                  <a:srgbClr val="0070C0"/>
                </a:solidFill>
              </a:rPr>
              <a:t>death of the Cross.</a:t>
            </a:r>
          </a:p>
          <a:p>
            <a:endParaRPr lang="en-SG" dirty="0"/>
          </a:p>
          <a:p>
            <a:r>
              <a:rPr lang="en-SG" b="1" dirty="0"/>
              <a:t>(Philippians 2:9)  Wherefore </a:t>
            </a:r>
            <a:r>
              <a:rPr lang="en-SG" b="1" u="sng" dirty="0">
                <a:solidFill>
                  <a:srgbClr val="0070C0"/>
                </a:solidFill>
              </a:rPr>
              <a:t>God also hath highly exalted Him</a:t>
            </a:r>
            <a:r>
              <a:rPr lang="en-SG" b="1" dirty="0"/>
              <a:t>, and given Him the Name which is </a:t>
            </a:r>
            <a:r>
              <a:rPr lang="en-SG" b="1" u="sng" dirty="0">
                <a:solidFill>
                  <a:srgbClr val="0070C0"/>
                </a:solidFill>
              </a:rPr>
              <a:t>above every name</a:t>
            </a:r>
            <a:r>
              <a:rPr lang="en-SG" b="1" dirty="0"/>
              <a:t>:</a:t>
            </a:r>
          </a:p>
          <a:p>
            <a:endParaRPr lang="en-SG" dirty="0"/>
          </a:p>
          <a:p>
            <a:endParaRPr lang="en-SG" dirty="0"/>
          </a:p>
        </p:txBody>
      </p:sp>
    </p:spTree>
    <p:extLst>
      <p:ext uri="{BB962C8B-B14F-4D97-AF65-F5344CB8AC3E}">
        <p14:creationId xmlns:p14="http://schemas.microsoft.com/office/powerpoint/2010/main" val="40424596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pPr algn="ctr"/>
            <a:r>
              <a:rPr lang="en-US" b="1" u="sng" dirty="0">
                <a:solidFill>
                  <a:srgbClr val="CC0000"/>
                </a:solidFill>
              </a:rPr>
              <a:t>MIND OF CHRIST</a:t>
            </a:r>
            <a:endParaRPr lang="en-SG" b="1" u="sng" dirty="0">
              <a:solidFill>
                <a:srgbClr val="CC0000"/>
              </a:solidFill>
            </a:endParaRPr>
          </a:p>
        </p:txBody>
      </p:sp>
      <p:sp>
        <p:nvSpPr>
          <p:cNvPr id="3" name="Content Placeholder 2"/>
          <p:cNvSpPr>
            <a:spLocks noGrp="1"/>
          </p:cNvSpPr>
          <p:nvPr>
            <p:ph idx="1"/>
          </p:nvPr>
        </p:nvSpPr>
        <p:spPr/>
        <p:txBody>
          <a:bodyPr/>
          <a:lstStyle/>
          <a:p>
            <a:r>
              <a:rPr lang="en-SG" b="1" dirty="0"/>
              <a:t>(Philippians 2:10)  That </a:t>
            </a:r>
            <a:r>
              <a:rPr lang="en-SG" b="1" u="sng" dirty="0">
                <a:solidFill>
                  <a:srgbClr val="0070C0"/>
                </a:solidFill>
              </a:rPr>
              <a:t>at the Name of Jesus every knee should bow, </a:t>
            </a:r>
            <a:r>
              <a:rPr lang="en-SG" b="1" dirty="0"/>
              <a:t>of </a:t>
            </a:r>
            <a:r>
              <a:rPr lang="en-SG" b="1" i="1" dirty="0"/>
              <a:t>things</a:t>
            </a:r>
            <a:r>
              <a:rPr lang="en-SG" b="1" dirty="0"/>
              <a:t> in heaven, and </a:t>
            </a:r>
            <a:r>
              <a:rPr lang="en-SG" b="1" i="1" dirty="0"/>
              <a:t>things</a:t>
            </a:r>
            <a:r>
              <a:rPr lang="en-SG" b="1" dirty="0"/>
              <a:t> in earth, and </a:t>
            </a:r>
            <a:r>
              <a:rPr lang="en-SG" b="1" i="1" dirty="0"/>
              <a:t>things</a:t>
            </a:r>
            <a:r>
              <a:rPr lang="en-SG" b="1" dirty="0"/>
              <a:t> under the earth;</a:t>
            </a:r>
          </a:p>
          <a:p>
            <a:endParaRPr lang="en-SG" dirty="0"/>
          </a:p>
          <a:p>
            <a:r>
              <a:rPr lang="en-SG" b="1" dirty="0"/>
              <a:t>(Philippians 2:11)  And </a:t>
            </a:r>
            <a:r>
              <a:rPr lang="en-SG" b="1" i="1" dirty="0"/>
              <a:t>that</a:t>
            </a:r>
            <a:r>
              <a:rPr lang="en-SG" b="1" dirty="0"/>
              <a:t> </a:t>
            </a:r>
            <a:r>
              <a:rPr lang="en-SG" b="1" u="sng" dirty="0">
                <a:solidFill>
                  <a:srgbClr val="0070C0"/>
                </a:solidFill>
              </a:rPr>
              <a:t>every tongue should confess that Jesus Christ </a:t>
            </a:r>
            <a:r>
              <a:rPr lang="en-SG" b="1" i="1" u="sng" dirty="0">
                <a:solidFill>
                  <a:srgbClr val="0070C0"/>
                </a:solidFill>
              </a:rPr>
              <a:t>is</a:t>
            </a:r>
            <a:r>
              <a:rPr lang="en-SG" b="1" u="sng" dirty="0">
                <a:solidFill>
                  <a:srgbClr val="0070C0"/>
                </a:solidFill>
              </a:rPr>
              <a:t> Lord</a:t>
            </a:r>
            <a:r>
              <a:rPr lang="en-SG" b="1" dirty="0"/>
              <a:t>, to the Glory of God the Father.</a:t>
            </a:r>
          </a:p>
          <a:p>
            <a:endParaRPr lang="en-SG" dirty="0"/>
          </a:p>
          <a:p>
            <a:endParaRPr lang="en-SG" dirty="0"/>
          </a:p>
        </p:txBody>
      </p:sp>
    </p:spTree>
    <p:extLst>
      <p:ext uri="{BB962C8B-B14F-4D97-AF65-F5344CB8AC3E}">
        <p14:creationId xmlns:p14="http://schemas.microsoft.com/office/powerpoint/2010/main" val="41353662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76672"/>
            <a:ext cx="8748464" cy="6120680"/>
          </a:xfrm>
        </p:spPr>
        <p:txBody>
          <a:bodyPr>
            <a:normAutofit/>
          </a:bodyPr>
          <a:lstStyle/>
          <a:p>
            <a:pPr algn="ctr"/>
            <a:r>
              <a:rPr lang="en-US" sz="5300" b="1" u="sng" dirty="0">
                <a:solidFill>
                  <a:srgbClr val="FF0000"/>
                </a:solidFill>
                <a:effectLst/>
                <a:latin typeface="Century Gothic" pitchFamily="34" charset="0"/>
              </a:rPr>
              <a:t>MIND OF CHRIST IN DEMONSTRATION</a:t>
            </a:r>
            <a:br>
              <a:rPr lang="en-US" sz="5300" b="1" u="sng" dirty="0">
                <a:solidFill>
                  <a:srgbClr val="FF0000"/>
                </a:solidFill>
                <a:effectLst/>
                <a:latin typeface="Century Gothic" pitchFamily="34" charset="0"/>
              </a:rPr>
            </a:br>
            <a:br>
              <a:rPr lang="en-SG" sz="4000" b="1" dirty="0">
                <a:effectLst/>
              </a:rPr>
            </a:br>
            <a:r>
              <a:rPr lang="en-SG" sz="3600" b="1" i="1" dirty="0">
                <a:solidFill>
                  <a:srgbClr val="0070C0"/>
                </a:solidFill>
                <a:effectLst/>
              </a:rPr>
              <a:t>Let this mind be in you, </a:t>
            </a:r>
            <a:br>
              <a:rPr lang="en-SG" sz="3600" b="1" i="1" dirty="0">
                <a:solidFill>
                  <a:srgbClr val="0070C0"/>
                </a:solidFill>
                <a:effectLst/>
              </a:rPr>
            </a:br>
            <a:r>
              <a:rPr lang="en-SG" sz="3600" b="1" i="1" dirty="0">
                <a:solidFill>
                  <a:srgbClr val="0070C0"/>
                </a:solidFill>
                <a:effectLst/>
              </a:rPr>
              <a:t>which was also in Christ Jesus. </a:t>
            </a:r>
            <a:r>
              <a:rPr lang="en-SG" sz="3600" b="1" i="1" dirty="0" err="1">
                <a:effectLst/>
              </a:rPr>
              <a:t>Php</a:t>
            </a:r>
            <a:r>
              <a:rPr lang="en-SG" sz="3600" b="1" i="1" dirty="0">
                <a:effectLst/>
              </a:rPr>
              <a:t> 2:5</a:t>
            </a:r>
            <a:br>
              <a:rPr lang="en-SG" sz="3600" b="1" dirty="0">
                <a:effectLst/>
              </a:rPr>
            </a:br>
            <a:br>
              <a:rPr lang="en-SG" sz="3600" dirty="0">
                <a:effectLst/>
              </a:rPr>
            </a:br>
            <a:r>
              <a:rPr lang="en-SG" sz="3600" b="1" i="1" u="sng" dirty="0">
                <a:solidFill>
                  <a:srgbClr val="FF0000"/>
                </a:solidFill>
                <a:effectLst/>
              </a:rPr>
              <a:t>“Himself, He emptied … Himself, He humbled.”</a:t>
            </a:r>
            <a:br>
              <a:rPr lang="en-SG" b="1" i="1" u="sng" dirty="0">
                <a:solidFill>
                  <a:srgbClr val="FF0000"/>
                </a:solidFill>
                <a:effectLst/>
              </a:rPr>
            </a:br>
            <a:endParaRPr lang="en-SG" b="1" i="1" u="sng" dirty="0">
              <a:solidFill>
                <a:srgbClr val="FF0000"/>
              </a:solidFill>
              <a:effectLst/>
            </a:endParaRPr>
          </a:p>
        </p:txBody>
      </p:sp>
    </p:spTree>
    <p:extLst>
      <p:ext uri="{BB962C8B-B14F-4D97-AF65-F5344CB8AC3E}">
        <p14:creationId xmlns:p14="http://schemas.microsoft.com/office/powerpoint/2010/main" val="34892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251520" y="843092"/>
            <a:ext cx="8748464"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4000" b="1" dirty="0">
              <a:solidFill>
                <a:schemeClr val="accent6">
                  <a:lumMod val="50000"/>
                </a:schemeClr>
              </a:solidFill>
            </a:endParaRPr>
          </a:p>
          <a:p>
            <a:pPr marL="1028700" indent="-1028700" algn="ctr">
              <a:buAutoNum type="romanUcPeriod"/>
            </a:pPr>
            <a:r>
              <a:rPr lang="en-US" sz="4800" b="1" u="sng" dirty="0">
                <a:solidFill>
                  <a:srgbClr val="CC0000"/>
                </a:solidFill>
                <a:effectLst>
                  <a:outerShdw blurRad="38100" dist="38100" dir="2700000" algn="tl">
                    <a:srgbClr val="000000">
                      <a:alpha val="43137"/>
                    </a:srgbClr>
                  </a:outerShdw>
                </a:effectLst>
              </a:rPr>
              <a:t>RENUNCIATION</a:t>
            </a:r>
          </a:p>
          <a:p>
            <a:pPr algn="ctr"/>
            <a:endParaRPr lang="en-US" sz="4800" b="1" u="sng" dirty="0">
              <a:solidFill>
                <a:srgbClr val="FF0000"/>
              </a:solidFill>
              <a:effectLst>
                <a:outerShdw blurRad="38100" dist="38100" dir="2700000" algn="tl">
                  <a:srgbClr val="000000">
                    <a:alpha val="43137"/>
                  </a:srgbClr>
                </a:outerShdw>
              </a:effectLst>
            </a:endParaRPr>
          </a:p>
          <a:p>
            <a:pPr marL="857250" indent="-857250" algn="ctr"/>
            <a:r>
              <a:rPr lang="en-SG" sz="4800" b="1" dirty="0">
                <a:solidFill>
                  <a:schemeClr val="accent6">
                    <a:lumMod val="50000"/>
                  </a:schemeClr>
                </a:solidFill>
                <a:effectLst>
                  <a:outerShdw blurRad="38100" dist="38100" dir="2700000" algn="tl">
                    <a:srgbClr val="000000">
                      <a:alpha val="43137"/>
                    </a:srgbClr>
                  </a:outerShdw>
                </a:effectLst>
              </a:rPr>
              <a:t>Renunciation of all dominion,</a:t>
            </a:r>
          </a:p>
          <a:p>
            <a:pPr marL="857250" indent="-857250" algn="ctr"/>
            <a:r>
              <a:rPr lang="en-SG" sz="4800" b="1" dirty="0">
                <a:solidFill>
                  <a:schemeClr val="accent6">
                    <a:lumMod val="50000"/>
                  </a:schemeClr>
                </a:solidFill>
                <a:effectLst>
                  <a:outerShdw blurRad="38100" dist="38100" dir="2700000" algn="tl">
                    <a:srgbClr val="000000">
                      <a:alpha val="43137"/>
                    </a:srgbClr>
                  </a:outerShdw>
                </a:effectLst>
              </a:rPr>
              <a:t> desire &amp; devotion</a:t>
            </a:r>
          </a:p>
          <a:p>
            <a:endParaRPr lang="en-SG" sz="3200" dirty="0"/>
          </a:p>
        </p:txBody>
      </p:sp>
    </p:spTree>
    <p:extLst>
      <p:ext uri="{BB962C8B-B14F-4D97-AF65-F5344CB8AC3E}">
        <p14:creationId xmlns:p14="http://schemas.microsoft.com/office/powerpoint/2010/main" val="20715747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323528" y="692696"/>
            <a:ext cx="889248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34988" indent="-534988"/>
            <a:r>
              <a:rPr lang="en-US" sz="2800" b="1" dirty="0">
                <a:solidFill>
                  <a:schemeClr val="accent6">
                    <a:lumMod val="50000"/>
                  </a:schemeClr>
                </a:solidFill>
              </a:rPr>
              <a:t>A.	</a:t>
            </a:r>
            <a:r>
              <a:rPr lang="en-US" sz="2600" b="1" u="sng" dirty="0">
                <a:solidFill>
                  <a:srgbClr val="CC0000"/>
                </a:solidFill>
              </a:rPr>
              <a:t>One Great Passion </a:t>
            </a:r>
            <a:r>
              <a:rPr lang="en-US" sz="2600" b="1" u="sng" dirty="0">
                <a:solidFill>
                  <a:schemeClr val="accent6">
                    <a:lumMod val="50000"/>
                  </a:schemeClr>
                </a:solidFill>
              </a:rPr>
              <a:t>of the Lord</a:t>
            </a:r>
            <a:r>
              <a:rPr lang="en-US" sz="2600" b="1" dirty="0">
                <a:solidFill>
                  <a:schemeClr val="accent6">
                    <a:lumMod val="50000"/>
                  </a:schemeClr>
                </a:solidFill>
              </a:rPr>
              <a:t>:</a:t>
            </a:r>
            <a:endParaRPr lang="en-SG" sz="2600" dirty="0">
              <a:solidFill>
                <a:schemeClr val="accent6">
                  <a:lumMod val="50000"/>
                </a:schemeClr>
              </a:solidFill>
            </a:endParaRPr>
          </a:p>
          <a:p>
            <a:pPr marL="534988" indent="-534988"/>
            <a:r>
              <a:rPr lang="en-SG" sz="2600" b="1" dirty="0">
                <a:solidFill>
                  <a:schemeClr val="accent6">
                    <a:lumMod val="50000"/>
                  </a:schemeClr>
                </a:solidFill>
              </a:rPr>
              <a:t>	</a:t>
            </a:r>
            <a:r>
              <a:rPr lang="en-US" sz="2600" b="1" dirty="0">
                <a:solidFill>
                  <a:schemeClr val="accent6">
                    <a:lumMod val="50000"/>
                  </a:schemeClr>
                </a:solidFill>
              </a:rPr>
              <a:t>HE fulfilled prophecy.</a:t>
            </a:r>
          </a:p>
          <a:p>
            <a:pPr marL="534988" indent="-534988"/>
            <a:r>
              <a:rPr lang="en-US" sz="2600" b="1" dirty="0">
                <a:solidFill>
                  <a:schemeClr val="accent6">
                    <a:lumMod val="50000"/>
                  </a:schemeClr>
                </a:solidFill>
              </a:rPr>
              <a:t>	"</a:t>
            </a:r>
            <a:r>
              <a:rPr lang="en-US" sz="2600" b="1" i="1" u="sng" dirty="0">
                <a:solidFill>
                  <a:srgbClr val="CC0000"/>
                </a:solidFill>
              </a:rPr>
              <a:t>I delight to do Thy will</a:t>
            </a:r>
            <a:r>
              <a:rPr lang="en-US" sz="2600" b="1" dirty="0">
                <a:solidFill>
                  <a:schemeClr val="accent6">
                    <a:lumMod val="50000"/>
                  </a:schemeClr>
                </a:solidFill>
              </a:rPr>
              <a:t>". (Ps. 40:8)</a:t>
            </a:r>
          </a:p>
          <a:p>
            <a:pPr>
              <a:tabLst>
                <a:tab pos="2062163" algn="l"/>
              </a:tabLst>
            </a:pPr>
            <a:endParaRPr lang="en-SG" sz="2600" dirty="0"/>
          </a:p>
          <a:p>
            <a:pPr marL="715963" indent="-180975">
              <a:buFont typeface="Arial" pitchFamily="34" charset="0"/>
              <a:buChar char="•"/>
              <a:tabLst>
                <a:tab pos="2062163" algn="l"/>
              </a:tabLst>
            </a:pPr>
            <a:r>
              <a:rPr lang="en-US" sz="2600" b="1" u="sng" dirty="0">
                <a:solidFill>
                  <a:srgbClr val="0070C0"/>
                </a:solidFill>
              </a:rPr>
              <a:t>Age 12</a:t>
            </a:r>
            <a:r>
              <a:rPr lang="en-US" sz="2600" b="1" dirty="0">
                <a:solidFill>
                  <a:srgbClr val="0070C0"/>
                </a:solidFill>
              </a:rPr>
              <a:t> </a:t>
            </a:r>
            <a:r>
              <a:rPr lang="en-US" sz="2600" b="1" dirty="0"/>
              <a:t>- 	"I must be about My Father's business.” 	(Lk.2:49).</a:t>
            </a:r>
            <a:endParaRPr lang="en-SG" sz="2600" dirty="0"/>
          </a:p>
          <a:p>
            <a:pPr marL="715963" indent="-180975">
              <a:spcBef>
                <a:spcPts val="1200"/>
              </a:spcBef>
              <a:buFont typeface="Arial" pitchFamily="34" charset="0"/>
              <a:buChar char="•"/>
              <a:tabLst>
                <a:tab pos="2062163" algn="l"/>
              </a:tabLst>
            </a:pPr>
            <a:r>
              <a:rPr lang="en-US" sz="2600" b="1" u="sng" dirty="0">
                <a:solidFill>
                  <a:srgbClr val="00B050"/>
                </a:solidFill>
              </a:rPr>
              <a:t>Age 30</a:t>
            </a:r>
            <a:r>
              <a:rPr lang="en-US" sz="2600" b="1" dirty="0">
                <a:solidFill>
                  <a:srgbClr val="00B050"/>
                </a:solidFill>
              </a:rPr>
              <a:t> </a:t>
            </a:r>
            <a:r>
              <a:rPr lang="en-US" sz="2600" b="1" dirty="0"/>
              <a:t>- 	"My meat is to do the will of Him that 	   	sent ME and to finish His work </a:t>
            </a:r>
            <a:br>
              <a:rPr lang="en-US" sz="2600" b="1" dirty="0"/>
            </a:br>
            <a:r>
              <a:rPr lang="en-US" sz="2600" b="1" dirty="0"/>
              <a:t>	(John 4:34).</a:t>
            </a:r>
            <a:endParaRPr lang="en-SG" sz="2600" dirty="0"/>
          </a:p>
          <a:p>
            <a:pPr marL="715963" indent="-180975">
              <a:spcBef>
                <a:spcPts val="1200"/>
              </a:spcBef>
              <a:buFont typeface="Arial" pitchFamily="34" charset="0"/>
              <a:buChar char="•"/>
              <a:tabLst>
                <a:tab pos="2062163" algn="l"/>
              </a:tabLst>
            </a:pPr>
            <a:r>
              <a:rPr lang="en-US" sz="2600" b="1" u="sng" dirty="0">
                <a:solidFill>
                  <a:srgbClr val="CC0000"/>
                </a:solidFill>
              </a:rPr>
              <a:t>Age 32</a:t>
            </a:r>
            <a:r>
              <a:rPr lang="en-US" sz="2600" b="1" dirty="0">
                <a:solidFill>
                  <a:srgbClr val="CC0000"/>
                </a:solidFill>
              </a:rPr>
              <a:t> </a:t>
            </a:r>
            <a:r>
              <a:rPr lang="en-US" sz="2600" b="1" dirty="0"/>
              <a:t>- 	"I came down from Heaven, not to do 		mine own will, but the will of Him that 		sent Me."  “</a:t>
            </a:r>
            <a:r>
              <a:rPr lang="en-US" sz="2600" b="1" u="sng" dirty="0">
                <a:solidFill>
                  <a:srgbClr val="CC0000"/>
                </a:solidFill>
              </a:rPr>
              <a:t>THY WILL BE DONE</a:t>
            </a:r>
            <a:r>
              <a:rPr lang="en-US" sz="2600" b="1" dirty="0"/>
              <a:t>.” </a:t>
            </a:r>
            <a:br>
              <a:rPr lang="en-US" sz="2600" b="1" dirty="0"/>
            </a:br>
            <a:r>
              <a:rPr lang="en-US" sz="2600" b="1" dirty="0"/>
              <a:t>	(Jn 6:38).</a:t>
            </a:r>
            <a:endParaRPr kumimoji="0" lang="en-US" altLang="zh-TW" sz="2600" b="0" i="0" u="none" strike="noStrike" cap="none" normalizeH="0" baseline="0" dirty="0">
              <a:ln>
                <a:noFill/>
              </a:ln>
              <a:solidFill>
                <a:schemeClr val="accent6">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936022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323528" y="1020217"/>
            <a:ext cx="867645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tabLst>
                <a:tab pos="715963" algn="l"/>
              </a:tabLst>
            </a:pPr>
            <a:r>
              <a:rPr lang="en-US" sz="4000" b="1" dirty="0">
                <a:solidFill>
                  <a:schemeClr val="accent6">
                    <a:lumMod val="50000"/>
                  </a:schemeClr>
                </a:solidFill>
              </a:rPr>
              <a:t> </a:t>
            </a:r>
            <a:r>
              <a:rPr lang="en-US" sz="3600" b="1" dirty="0">
                <a:solidFill>
                  <a:schemeClr val="accent6">
                    <a:lumMod val="50000"/>
                  </a:schemeClr>
                </a:solidFill>
              </a:rPr>
              <a:t>B.	</a:t>
            </a:r>
            <a:r>
              <a:rPr lang="en-US" sz="3200" b="1" u="sng" dirty="0">
                <a:solidFill>
                  <a:srgbClr val="CC0000"/>
                </a:solidFill>
              </a:rPr>
              <a:t>Christ's yielded rights</a:t>
            </a:r>
            <a:r>
              <a:rPr lang="en-US" sz="2800" b="1" dirty="0">
                <a:solidFill>
                  <a:schemeClr val="accent6">
                    <a:lumMod val="50000"/>
                  </a:schemeClr>
                </a:solidFill>
              </a:rPr>
              <a:t>:</a:t>
            </a:r>
          </a:p>
          <a:p>
            <a:pPr marL="715963" defTabSz="715963"/>
            <a:r>
              <a:rPr lang="en-US" sz="2800" b="1" i="1" dirty="0">
                <a:solidFill>
                  <a:srgbClr val="0070C0"/>
                </a:solidFill>
              </a:rPr>
              <a:t>"</a:t>
            </a:r>
            <a:r>
              <a:rPr lang="en-US" sz="2800" b="1" i="1" u="sng" dirty="0">
                <a:solidFill>
                  <a:srgbClr val="0070C0"/>
                </a:solidFill>
              </a:rPr>
              <a:t>Made Himself of no reputation</a:t>
            </a:r>
            <a:r>
              <a:rPr lang="en-US" sz="2800" b="1" i="1" dirty="0">
                <a:solidFill>
                  <a:srgbClr val="0070C0"/>
                </a:solidFill>
              </a:rPr>
              <a:t>"</a:t>
            </a:r>
            <a:endParaRPr lang="en-US" sz="2800" b="1" i="1" dirty="0">
              <a:solidFill>
                <a:schemeClr val="accent6">
                  <a:lumMod val="50000"/>
                </a:schemeClr>
              </a:solidFill>
            </a:endParaRPr>
          </a:p>
          <a:p>
            <a:endParaRPr lang="en-SG" sz="2800" dirty="0">
              <a:solidFill>
                <a:schemeClr val="accent6">
                  <a:lumMod val="50000"/>
                </a:schemeClr>
              </a:solidFill>
            </a:endParaRPr>
          </a:p>
          <a:p>
            <a:pPr marL="715963" defTabSz="801688">
              <a:tabLst>
                <a:tab pos="1165225" algn="l"/>
              </a:tabLst>
            </a:pPr>
            <a:r>
              <a:rPr lang="en-US" sz="2800" b="1" dirty="0"/>
              <a:t>a.	To His Glory and riches of Heaven (2 Cor. 8:9) </a:t>
            </a:r>
            <a:endParaRPr lang="en-SG" sz="2800" b="1" dirty="0"/>
          </a:p>
          <a:p>
            <a:pPr marL="715963" defTabSz="801688">
              <a:tabLst>
                <a:tab pos="1165225" algn="l"/>
              </a:tabLst>
            </a:pPr>
            <a:r>
              <a:rPr lang="en-US" sz="2800" b="1" dirty="0"/>
              <a:t>b.	To a good reputation and worship (Jn 1:46)</a:t>
            </a:r>
            <a:endParaRPr lang="en-SG" sz="2800" b="1" dirty="0"/>
          </a:p>
          <a:p>
            <a:pPr marL="715963" defTabSz="801688">
              <a:tabLst>
                <a:tab pos="1165225" algn="l"/>
              </a:tabLst>
            </a:pPr>
            <a:r>
              <a:rPr lang="en-US" sz="2800" b="1" dirty="0"/>
              <a:t>c.	To be served (Mk 10:45; Jn 13:3-5)</a:t>
            </a:r>
            <a:endParaRPr lang="en-SG" sz="2800" b="1" dirty="0"/>
          </a:p>
          <a:p>
            <a:pPr marL="715963" defTabSz="801688">
              <a:tabLst>
                <a:tab pos="1165225" algn="l"/>
              </a:tabLst>
            </a:pPr>
            <a:r>
              <a:rPr lang="en-US" sz="2800" b="1" dirty="0"/>
              <a:t>d.	To physical comfort and security (Lk 9:58)</a:t>
            </a:r>
            <a:endParaRPr lang="en-SG" sz="2800" b="1" dirty="0"/>
          </a:p>
          <a:p>
            <a:pPr marL="715963" defTabSz="801688">
              <a:tabLst>
                <a:tab pos="1165225" algn="l"/>
              </a:tabLst>
            </a:pPr>
            <a:r>
              <a:rPr lang="en-US" sz="2800" b="1" dirty="0"/>
              <a:t>e.	To make decisions (Jn 5:17-20)</a:t>
            </a:r>
            <a:endParaRPr lang="en-SG" sz="2800" b="1" dirty="0"/>
          </a:p>
          <a:p>
            <a:pPr marL="715963" defTabSz="801688">
              <a:tabLst>
                <a:tab pos="1165225" algn="l"/>
              </a:tabLst>
            </a:pPr>
            <a:r>
              <a:rPr lang="en-US" sz="2800" b="1" dirty="0"/>
              <a:t>f.	To His own life, obedient unto death</a:t>
            </a:r>
            <a:endParaRPr kumimoji="0" lang="en-US" altLang="zh-TW" sz="2800" b="1" i="0" u="none" strike="noStrike" cap="none" normalizeH="0" baseline="0" dirty="0">
              <a:ln>
                <a:noFill/>
              </a:ln>
              <a:solidFill>
                <a:schemeClr val="accent6">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3162184480"/>
      </p:ext>
    </p:extLst>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251520" y="332656"/>
            <a:ext cx="7776864"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4000" b="1" dirty="0">
                <a:solidFill>
                  <a:schemeClr val="accent6">
                    <a:lumMod val="50000"/>
                  </a:schemeClr>
                </a:solidFill>
              </a:rPr>
              <a:t> </a:t>
            </a:r>
            <a:r>
              <a:rPr lang="en-US" sz="3600" b="1" dirty="0">
                <a:solidFill>
                  <a:schemeClr val="accent6">
                    <a:lumMod val="50000"/>
                  </a:schemeClr>
                </a:solidFill>
              </a:rPr>
              <a:t>C.  CHALLENGE – HAVE A FUNERAL.</a:t>
            </a:r>
            <a:endParaRPr lang="en-US" sz="2800" b="1" dirty="0">
              <a:solidFill>
                <a:schemeClr val="accent6">
                  <a:lumMod val="50000"/>
                </a:schemeClr>
              </a:solidFill>
            </a:endParaRPr>
          </a:p>
          <a:p>
            <a:endParaRPr lang="en-SG" sz="2800" dirty="0">
              <a:solidFill>
                <a:schemeClr val="accent6">
                  <a:lumMod val="50000"/>
                </a:schemeClr>
              </a:solidFill>
            </a:endParaRPr>
          </a:p>
          <a:p>
            <a:pPr marL="1165225" indent="-449263">
              <a:buAutoNum type="alphaLcPeriod"/>
            </a:pPr>
            <a:r>
              <a:rPr lang="en-US" sz="2800" b="1" dirty="0"/>
              <a:t>DIE DAILY (1 COR. 15:31).</a:t>
            </a:r>
          </a:p>
          <a:p>
            <a:pPr marL="1165225" indent="-449263">
              <a:buAutoNum type="alphaLcPeriod"/>
            </a:pPr>
            <a:r>
              <a:rPr lang="en-US" sz="2800" b="1" dirty="0"/>
              <a:t>YIELD MEMBERS OF BODY (ROM. 6:13).</a:t>
            </a:r>
          </a:p>
          <a:p>
            <a:pPr marL="1165225" indent="-449263">
              <a:buAutoNum type="alphaLcPeriod"/>
            </a:pPr>
            <a:r>
              <a:rPr lang="en-US" sz="2800" b="1" dirty="0"/>
              <a:t>ALLOW CHRIST TO LIVE IN ME (GAL. 2:20).</a:t>
            </a:r>
          </a:p>
          <a:p>
            <a:pPr marL="1165225" indent="-449263">
              <a:buAutoNum type="alphaLcPeriod"/>
            </a:pPr>
            <a:r>
              <a:rPr lang="en-US" sz="2800" b="1" dirty="0"/>
              <a:t>BE CONTROLLED BY THE SPIRIT (EPH. 5:18).</a:t>
            </a:r>
          </a:p>
          <a:p>
            <a:pPr marL="514350" indent="-514350">
              <a:buAutoNum type="alphaLcPeriod"/>
            </a:pPr>
            <a:endParaRPr lang="en-US" sz="2800" b="1" dirty="0"/>
          </a:p>
          <a:p>
            <a:pPr marL="715963"/>
            <a:r>
              <a:rPr lang="en-SG" sz="2800" b="1" i="1" dirty="0"/>
              <a:t>Galatians 2:20   “I am crucified with Christ: nevertheless I live; </a:t>
            </a:r>
            <a:r>
              <a:rPr lang="en-SG" sz="2800" b="1" i="1" u="sng" dirty="0">
                <a:solidFill>
                  <a:srgbClr val="CC0000"/>
                </a:solidFill>
              </a:rPr>
              <a:t>yet not I, but Christ </a:t>
            </a:r>
            <a:r>
              <a:rPr lang="en-SG" sz="2800" b="1" i="1" u="sng" dirty="0" err="1">
                <a:solidFill>
                  <a:srgbClr val="CC0000"/>
                </a:solidFill>
              </a:rPr>
              <a:t>liveth</a:t>
            </a:r>
            <a:r>
              <a:rPr lang="en-SG" sz="2800" b="1" i="1" u="sng" dirty="0">
                <a:solidFill>
                  <a:srgbClr val="CC0000"/>
                </a:solidFill>
              </a:rPr>
              <a:t> in me</a:t>
            </a:r>
            <a:r>
              <a:rPr lang="en-SG" sz="2800" b="1" i="1" dirty="0"/>
              <a:t>: and the life which I now live in the flesh I live by the faith of the Son of God, who loved me, and gave Himself for me.”</a:t>
            </a:r>
          </a:p>
          <a:p>
            <a:endParaRPr lang="en-SG" sz="2800" b="1" i="1" dirty="0"/>
          </a:p>
        </p:txBody>
      </p:sp>
      <p:sp>
        <p:nvSpPr>
          <p:cNvPr id="6" name="Rectangle 5"/>
          <p:cNvSpPr/>
          <p:nvPr/>
        </p:nvSpPr>
        <p:spPr>
          <a:xfrm>
            <a:off x="1656184" y="6309320"/>
            <a:ext cx="8100392" cy="369332"/>
          </a:xfrm>
          <a:prstGeom prst="rect">
            <a:avLst/>
          </a:prstGeom>
        </p:spPr>
        <p:txBody>
          <a:bodyPr wrap="square">
            <a:spAutoFit/>
          </a:bodyPr>
          <a:lstStyle/>
          <a:p>
            <a:pPr marL="857250" indent="-857250" algn="ctr"/>
            <a:r>
              <a:rPr lang="en-SG" b="1" dirty="0">
                <a:solidFill>
                  <a:schemeClr val="accent6">
                    <a:lumMod val="50000"/>
                  </a:schemeClr>
                </a:solidFill>
              </a:rPr>
              <a:t> </a:t>
            </a:r>
            <a:endParaRPr lang="en-SG" dirty="0">
              <a:solidFill>
                <a:schemeClr val="accent6">
                  <a:lumMod val="50000"/>
                </a:schemeClr>
              </a:solidFill>
            </a:endParaRPr>
          </a:p>
        </p:txBody>
      </p:sp>
    </p:spTree>
    <p:extLst>
      <p:ext uri="{BB962C8B-B14F-4D97-AF65-F5344CB8AC3E}">
        <p14:creationId xmlns:p14="http://schemas.microsoft.com/office/powerpoint/2010/main" val="4074313146"/>
      </p:ext>
    </p:extLst>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251520" y="1581755"/>
            <a:ext cx="874846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4000" b="1" dirty="0">
              <a:solidFill>
                <a:schemeClr val="accent6">
                  <a:lumMod val="50000"/>
                </a:schemeClr>
              </a:solidFill>
            </a:endParaRPr>
          </a:p>
          <a:p>
            <a:pPr marL="857250" indent="-857250" algn="ctr"/>
            <a:r>
              <a:rPr lang="en-US" sz="4800" b="1" dirty="0">
                <a:solidFill>
                  <a:srgbClr val="CC0000"/>
                </a:solidFill>
                <a:effectLst>
                  <a:outerShdw blurRad="38100" dist="38100" dir="2700000" algn="tl">
                    <a:srgbClr val="000000">
                      <a:alpha val="43137"/>
                    </a:srgbClr>
                  </a:outerShdw>
                </a:effectLst>
              </a:rPr>
              <a:t>II. </a:t>
            </a:r>
            <a:r>
              <a:rPr lang="en-US" sz="4800" b="1" u="sng" dirty="0">
                <a:solidFill>
                  <a:srgbClr val="CC0000"/>
                </a:solidFill>
                <a:effectLst>
                  <a:outerShdw blurRad="38100" dist="38100" dir="2700000" algn="tl">
                    <a:srgbClr val="000000">
                      <a:alpha val="43137"/>
                    </a:srgbClr>
                  </a:outerShdw>
                </a:effectLst>
              </a:rPr>
              <a:t>REJECTION</a:t>
            </a:r>
          </a:p>
          <a:p>
            <a:pPr marL="857250" indent="-857250" algn="ctr"/>
            <a:endParaRPr lang="en-SG" sz="4800" b="1" u="sng" dirty="0">
              <a:solidFill>
                <a:srgbClr val="FF0000"/>
              </a:solidFill>
              <a:effectLst>
                <a:outerShdw blurRad="38100" dist="38100" dir="2700000" algn="tl">
                  <a:srgbClr val="000000">
                    <a:alpha val="43137"/>
                  </a:srgbClr>
                </a:outerShdw>
              </a:effectLst>
            </a:endParaRPr>
          </a:p>
          <a:p>
            <a:pPr marL="857250" indent="-857250" algn="ctr"/>
            <a:r>
              <a:rPr lang="en-SG" sz="4800" b="1" dirty="0">
                <a:solidFill>
                  <a:schemeClr val="accent6">
                    <a:lumMod val="50000"/>
                  </a:schemeClr>
                </a:solidFill>
              </a:rPr>
              <a:t>“</a:t>
            </a:r>
            <a:r>
              <a:rPr lang="en-SG" sz="4800" b="1" u="sng" dirty="0">
                <a:solidFill>
                  <a:srgbClr val="0070C0"/>
                </a:solidFill>
                <a:effectLst>
                  <a:outerShdw blurRad="38100" dist="38100" dir="2700000" algn="tl">
                    <a:srgbClr val="000000">
                      <a:alpha val="43137"/>
                    </a:srgbClr>
                  </a:outerShdw>
                </a:effectLst>
              </a:rPr>
              <a:t>Despised and rejected of men</a:t>
            </a:r>
            <a:r>
              <a:rPr lang="en-SG" sz="4800" b="1" dirty="0">
                <a:solidFill>
                  <a:schemeClr val="accent6">
                    <a:lumMod val="50000"/>
                  </a:schemeClr>
                </a:solidFill>
              </a:rPr>
              <a:t>”</a:t>
            </a:r>
          </a:p>
          <a:p>
            <a:r>
              <a:rPr lang="en-SG" sz="3200" dirty="0"/>
              <a:t>                               </a:t>
            </a:r>
            <a:r>
              <a:rPr lang="en-SG" sz="3200" b="1" dirty="0"/>
              <a:t>(ISAIAH. 53:3)</a:t>
            </a:r>
          </a:p>
        </p:txBody>
      </p:sp>
    </p:spTree>
    <p:extLst>
      <p:ext uri="{BB962C8B-B14F-4D97-AF65-F5344CB8AC3E}">
        <p14:creationId xmlns:p14="http://schemas.microsoft.com/office/powerpoint/2010/main" val="1887992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031449612"/>
              </p:ext>
            </p:extLst>
          </p:nvPr>
        </p:nvGraphicFramePr>
        <p:xfrm>
          <a:off x="1260987" y="990600"/>
          <a:ext cx="6926826" cy="47760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609600" y="2514600"/>
            <a:ext cx="8229600" cy="1224136"/>
          </a:xfrm>
        </p:spPr>
        <p:txBody>
          <a:bodyPr/>
          <a:lstStyle/>
          <a:p>
            <a:pPr algn="ctr"/>
            <a:r>
              <a:rPr lang="en-US" sz="4000" b="1" dirty="0">
                <a:solidFill>
                  <a:srgbClr val="CC0066"/>
                </a:solidFill>
              </a:rPr>
              <a:t>ATTITUDE</a:t>
            </a:r>
            <a:endParaRPr lang="en-SG" b="1" dirty="0">
              <a:solidFill>
                <a:srgbClr val="CC0066"/>
              </a:solidFill>
            </a:endParaRPr>
          </a:p>
        </p:txBody>
      </p:sp>
      <p:sp>
        <p:nvSpPr>
          <p:cNvPr id="3" name="Content Placeholder 2"/>
          <p:cNvSpPr>
            <a:spLocks noGrp="1"/>
          </p:cNvSpPr>
          <p:nvPr>
            <p:ph idx="1"/>
          </p:nvPr>
        </p:nvSpPr>
        <p:spPr>
          <a:xfrm>
            <a:off x="609600" y="5963264"/>
            <a:ext cx="8153400" cy="860323"/>
          </a:xfrm>
          <a:effectLst/>
        </p:spPr>
        <p:txBody>
          <a:bodyPr>
            <a:normAutofit/>
          </a:bodyPr>
          <a:lstStyle/>
          <a:p>
            <a:pPr>
              <a:buNone/>
            </a:pPr>
            <a:r>
              <a:rPr lang="en-SG" sz="2000" dirty="0">
                <a:solidFill>
                  <a:schemeClr val="accent6">
                    <a:lumMod val="50000"/>
                  </a:schemeClr>
                </a:solidFill>
              </a:rPr>
              <a:t> “</a:t>
            </a:r>
            <a:r>
              <a:rPr lang="en-SG" sz="2400" b="1" u="sng" dirty="0">
                <a:solidFill>
                  <a:srgbClr val="00B050"/>
                </a:solidFill>
              </a:rPr>
              <a:t>Let this mind be in you, which was also in Christ Jesus</a:t>
            </a:r>
            <a:r>
              <a:rPr lang="en-SG" sz="2000" b="1" dirty="0">
                <a:solidFill>
                  <a:srgbClr val="00B050"/>
                </a:solidFill>
              </a:rPr>
              <a:t>”</a:t>
            </a:r>
          </a:p>
          <a:p>
            <a:pPr algn="r">
              <a:buNone/>
            </a:pPr>
            <a:r>
              <a:rPr lang="en-US" sz="2000" dirty="0"/>
              <a:t>                                     Phil. 2:5</a:t>
            </a:r>
            <a:endParaRPr lang="en-SG" sz="2000" dirty="0"/>
          </a:p>
        </p:txBody>
      </p:sp>
      <p:sp>
        <p:nvSpPr>
          <p:cNvPr id="10" name="Arc 9"/>
          <p:cNvSpPr/>
          <p:nvPr/>
        </p:nvSpPr>
        <p:spPr>
          <a:xfrm rot="20955482">
            <a:off x="4697442" y="1180708"/>
            <a:ext cx="2208308" cy="1659152"/>
          </a:xfrm>
          <a:prstGeom prst="arc">
            <a:avLst>
              <a:gd name="adj1" fmla="val 16200000"/>
              <a:gd name="adj2" fmla="val 20226419"/>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a:p>
        </p:txBody>
      </p:sp>
    </p:spTree>
    <p:extLst>
      <p:ext uri="{BB962C8B-B14F-4D97-AF65-F5344CB8AC3E}">
        <p14:creationId xmlns:p14="http://schemas.microsoft.com/office/powerpoint/2010/main" val="28915978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  </a:t>
            </a:r>
          </a:p>
        </p:txBody>
      </p:sp>
      <p:sp>
        <p:nvSpPr>
          <p:cNvPr id="14339" name="Rectangle 3"/>
          <p:cNvSpPr>
            <a:spLocks noChangeArrowheads="1"/>
          </p:cNvSpPr>
          <p:nvPr/>
        </p:nvSpPr>
        <p:spPr bwMode="auto">
          <a:xfrm>
            <a:off x="251520" y="236829"/>
            <a:ext cx="8748464"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4000" b="1" dirty="0">
              <a:solidFill>
                <a:schemeClr val="accent6">
                  <a:lumMod val="50000"/>
                </a:schemeClr>
              </a:solidFill>
              <a:effectLst>
                <a:outerShdw blurRad="38100" dist="38100" dir="2700000" algn="tl">
                  <a:srgbClr val="000000">
                    <a:alpha val="43137"/>
                  </a:srgbClr>
                </a:outerShdw>
              </a:effectLst>
            </a:endParaRPr>
          </a:p>
          <a:p>
            <a:pPr marL="630238" indent="-630238"/>
            <a:r>
              <a:rPr lang="en-US" sz="4000" b="1" dirty="0">
                <a:solidFill>
                  <a:schemeClr val="accent6">
                    <a:lumMod val="50000"/>
                  </a:schemeClr>
                </a:solidFill>
              </a:rPr>
              <a:t>A.	</a:t>
            </a:r>
            <a:r>
              <a:rPr lang="en-US" sz="3200" b="1" u="sng" dirty="0">
                <a:solidFill>
                  <a:srgbClr val="CC0000"/>
                </a:solidFill>
              </a:rPr>
              <a:t>Rejected</a:t>
            </a:r>
            <a:r>
              <a:rPr lang="en-US" sz="3200" b="1" dirty="0">
                <a:solidFill>
                  <a:schemeClr val="accent6">
                    <a:lumMod val="50000"/>
                  </a:schemeClr>
                </a:solidFill>
              </a:rPr>
              <a:t>:</a:t>
            </a:r>
            <a:endParaRPr lang="en-SG" sz="3200" dirty="0">
              <a:solidFill>
                <a:schemeClr val="accent6">
                  <a:lumMod val="50000"/>
                </a:schemeClr>
              </a:solidFill>
            </a:endParaRPr>
          </a:p>
          <a:p>
            <a:pPr marL="1077913" lvl="1" indent="-447675"/>
            <a:r>
              <a:rPr lang="en-US" sz="3200" b="1" dirty="0"/>
              <a:t>1. Of His birth (</a:t>
            </a:r>
            <a:r>
              <a:rPr lang="en-US" sz="3200" b="1" dirty="0" err="1"/>
              <a:t>Jn</a:t>
            </a:r>
            <a:r>
              <a:rPr lang="en-US" sz="3200" b="1" dirty="0"/>
              <a:t> 1:9-14)</a:t>
            </a:r>
            <a:endParaRPr lang="en-SG" sz="3200" b="1" dirty="0"/>
          </a:p>
          <a:p>
            <a:pPr marL="1077913" lvl="1" indent="-447675"/>
            <a:r>
              <a:rPr lang="en-US" sz="3200" b="1" dirty="0"/>
              <a:t>2. Of His home folks (Mk 6:1-6)</a:t>
            </a:r>
            <a:endParaRPr lang="en-SG" sz="3200" b="1" dirty="0"/>
          </a:p>
          <a:p>
            <a:pPr marL="1077913" lvl="1" indent="-447675"/>
            <a:r>
              <a:rPr lang="en-US" sz="3200" b="1" dirty="0"/>
              <a:t>3. Of His family (Mt. 12:46-50)</a:t>
            </a:r>
            <a:endParaRPr lang="en-SG" sz="3200" b="1" dirty="0"/>
          </a:p>
          <a:p>
            <a:pPr marL="1077913" lvl="1" indent="-447675"/>
            <a:r>
              <a:rPr lang="en-US" sz="3200" b="1" dirty="0"/>
              <a:t>4. Of His ministry (Mk 3:22f)</a:t>
            </a:r>
            <a:endParaRPr lang="en-SG" sz="3200" b="1" dirty="0"/>
          </a:p>
          <a:p>
            <a:pPr marL="1077913" lvl="1" indent="-447675"/>
            <a:r>
              <a:rPr lang="en-US" sz="3200" b="1" dirty="0"/>
              <a:t>5. Of His disciples (Lk 22:31-38)</a:t>
            </a:r>
            <a:endParaRPr lang="en-SG" sz="3200" b="1" dirty="0"/>
          </a:p>
          <a:p>
            <a:pPr marL="1077913" lvl="1" indent="-447675"/>
            <a:r>
              <a:rPr lang="en-US" sz="3200" b="1" dirty="0"/>
              <a:t>6. Of His friends, enemies and the Father on the Cross. Power of redemption rejection (1Pet. 2:23,24).</a:t>
            </a:r>
            <a:endParaRPr lang="en-SG" sz="3200" b="1" dirty="0"/>
          </a:p>
          <a:p>
            <a:endParaRPr lang="en-SG" sz="3200" dirty="0"/>
          </a:p>
        </p:txBody>
      </p:sp>
    </p:spTree>
    <p:extLst>
      <p:ext uri="{BB962C8B-B14F-4D97-AF65-F5344CB8AC3E}">
        <p14:creationId xmlns:p14="http://schemas.microsoft.com/office/powerpoint/2010/main" val="3635527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251520" y="188640"/>
            <a:ext cx="874846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4000" b="1" dirty="0">
              <a:solidFill>
                <a:schemeClr val="accent6">
                  <a:lumMod val="50000"/>
                </a:schemeClr>
              </a:solidFill>
            </a:endParaRPr>
          </a:p>
          <a:p>
            <a:r>
              <a:rPr lang="en-US" sz="4000" b="1" dirty="0">
                <a:solidFill>
                  <a:schemeClr val="accent6">
                    <a:lumMod val="50000"/>
                  </a:schemeClr>
                </a:solidFill>
              </a:rPr>
              <a:t>B. </a:t>
            </a:r>
            <a:r>
              <a:rPr lang="en-US" sz="4000" b="1" u="sng" dirty="0">
                <a:solidFill>
                  <a:srgbClr val="CC0000"/>
                </a:solidFill>
              </a:rPr>
              <a:t>The Challenge</a:t>
            </a:r>
            <a:r>
              <a:rPr lang="en-US" sz="4000" b="1" dirty="0">
                <a:solidFill>
                  <a:schemeClr val="accent6">
                    <a:lumMod val="50000"/>
                  </a:schemeClr>
                </a:solidFill>
              </a:rPr>
              <a:t>:  "</a:t>
            </a:r>
            <a:r>
              <a:rPr lang="en-US" sz="4000" b="1" dirty="0">
                <a:solidFill>
                  <a:srgbClr val="0070C0"/>
                </a:solidFill>
              </a:rPr>
              <a:t>Can you drink of the cup that I drink of?”</a:t>
            </a:r>
          </a:p>
          <a:p>
            <a:endParaRPr lang="en-SG" sz="4000" dirty="0">
              <a:solidFill>
                <a:schemeClr val="accent6">
                  <a:lumMod val="50000"/>
                </a:schemeClr>
              </a:solidFill>
            </a:endParaRPr>
          </a:p>
          <a:p>
            <a:r>
              <a:rPr lang="en-US" sz="4000" b="1" i="1" dirty="0"/>
              <a:t>"For even hereunto were you called: because Christ also suffered for us, leaving us an example, that you should </a:t>
            </a:r>
            <a:r>
              <a:rPr lang="en-US" sz="4000" b="1" i="1" u="sng" dirty="0"/>
              <a:t>follow His steps</a:t>
            </a:r>
            <a:r>
              <a:rPr lang="en-US" sz="4000" b="1" dirty="0"/>
              <a:t>"</a:t>
            </a:r>
            <a:endParaRPr lang="en-SG" sz="4000" dirty="0"/>
          </a:p>
          <a:p>
            <a:endParaRPr lang="en-SG" sz="3200" dirty="0"/>
          </a:p>
        </p:txBody>
      </p:sp>
    </p:spTree>
    <p:extLst>
      <p:ext uri="{BB962C8B-B14F-4D97-AF65-F5344CB8AC3E}">
        <p14:creationId xmlns:p14="http://schemas.microsoft.com/office/powerpoint/2010/main" val="24605093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251520" y="681082"/>
            <a:ext cx="874846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4000" b="1" dirty="0">
              <a:solidFill>
                <a:schemeClr val="accent6">
                  <a:lumMod val="50000"/>
                </a:schemeClr>
              </a:solidFill>
            </a:endParaRPr>
          </a:p>
          <a:p>
            <a:r>
              <a:rPr lang="en-US" sz="3600" b="1" dirty="0">
                <a:solidFill>
                  <a:schemeClr val="accent6">
                    <a:lumMod val="50000"/>
                  </a:schemeClr>
                </a:solidFill>
              </a:rPr>
              <a:t>B. </a:t>
            </a:r>
            <a:r>
              <a:rPr lang="en-US" sz="3600" b="1" u="sng" dirty="0">
                <a:solidFill>
                  <a:srgbClr val="CC0000"/>
                </a:solidFill>
              </a:rPr>
              <a:t>The Challenge</a:t>
            </a:r>
            <a:r>
              <a:rPr lang="en-US" sz="3600" b="1" dirty="0">
                <a:solidFill>
                  <a:schemeClr val="accent6">
                    <a:lumMod val="50000"/>
                  </a:schemeClr>
                </a:solidFill>
              </a:rPr>
              <a:t>:  "</a:t>
            </a:r>
            <a:r>
              <a:rPr lang="en-US" sz="3600" b="1" dirty="0">
                <a:solidFill>
                  <a:srgbClr val="0070C0"/>
                </a:solidFill>
              </a:rPr>
              <a:t>Can you drink of the cup that I drink of?”</a:t>
            </a:r>
          </a:p>
          <a:p>
            <a:endParaRPr lang="en-SG" sz="3600" dirty="0">
              <a:solidFill>
                <a:schemeClr val="accent6">
                  <a:lumMod val="50000"/>
                </a:schemeClr>
              </a:solidFill>
            </a:endParaRPr>
          </a:p>
          <a:p>
            <a:pPr marL="742950" indent="-742950">
              <a:buAutoNum type="arabicParenR"/>
            </a:pPr>
            <a:r>
              <a:rPr lang="en-US" sz="3600" b="1" i="1" dirty="0"/>
              <a:t>Love to the end (</a:t>
            </a:r>
            <a:r>
              <a:rPr lang="en-US" sz="3600" b="1" i="1" dirty="0" err="1"/>
              <a:t>Jn</a:t>
            </a:r>
            <a:r>
              <a:rPr lang="en-US" sz="3600" b="1" i="1" dirty="0"/>
              <a:t> 13:1)</a:t>
            </a:r>
          </a:p>
          <a:p>
            <a:pPr marL="742950" indent="-742950">
              <a:buAutoNum type="arabicParenR"/>
            </a:pPr>
            <a:r>
              <a:rPr lang="en-US" sz="3600" b="1" i="1" dirty="0"/>
              <a:t>“Father, forgive them” (Lk 23:34).</a:t>
            </a:r>
          </a:p>
          <a:p>
            <a:pPr marL="742950" indent="-742950">
              <a:buAutoNum type="arabicParenR"/>
            </a:pPr>
            <a:r>
              <a:rPr lang="en-US" sz="3600" b="1" i="1" dirty="0"/>
              <a:t>Do good (Mt 5:44; Acts 10:38).</a:t>
            </a:r>
            <a:endParaRPr lang="en-SG" sz="3600" dirty="0"/>
          </a:p>
          <a:p>
            <a:endParaRPr lang="en-SG" sz="3200" dirty="0"/>
          </a:p>
        </p:txBody>
      </p:sp>
    </p:spTree>
    <p:extLst>
      <p:ext uri="{BB962C8B-B14F-4D97-AF65-F5344CB8AC3E}">
        <p14:creationId xmlns:p14="http://schemas.microsoft.com/office/powerpoint/2010/main" val="26362796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216024" y="1704865"/>
            <a:ext cx="8748464"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857250" indent="-857250" algn="ctr"/>
            <a:r>
              <a:rPr lang="en-US" sz="4800" b="1" dirty="0">
                <a:solidFill>
                  <a:srgbClr val="CC0000"/>
                </a:solidFill>
              </a:rPr>
              <a:t>III. </a:t>
            </a:r>
            <a:r>
              <a:rPr lang="en-US" sz="4800" b="1" u="sng" dirty="0">
                <a:solidFill>
                  <a:srgbClr val="CC0000"/>
                </a:solidFill>
              </a:rPr>
              <a:t>REPRESENTATION</a:t>
            </a:r>
          </a:p>
          <a:p>
            <a:pPr marL="857250" indent="-857250" algn="ctr"/>
            <a:endParaRPr lang="en-US" sz="4800" b="1" u="sng" dirty="0">
              <a:solidFill>
                <a:schemeClr val="accent6">
                  <a:lumMod val="50000"/>
                </a:schemeClr>
              </a:solidFill>
            </a:endParaRPr>
          </a:p>
          <a:p>
            <a:pPr marL="857250" indent="-857250" algn="ctr">
              <a:buAutoNum type="alphaUcPeriod"/>
            </a:pPr>
            <a:r>
              <a:rPr lang="en-US" sz="3600" b="1" u="sng" dirty="0">
                <a:solidFill>
                  <a:srgbClr val="0070C0"/>
                </a:solidFill>
              </a:rPr>
              <a:t>REPRESENTING MAN BEFORE GOD</a:t>
            </a:r>
          </a:p>
          <a:p>
            <a:pPr algn="ctr"/>
            <a:r>
              <a:rPr lang="en-US" sz="3600" b="1" dirty="0">
                <a:solidFill>
                  <a:srgbClr val="0070C0"/>
                </a:solidFill>
              </a:rPr>
              <a:t>B.     </a:t>
            </a:r>
            <a:r>
              <a:rPr lang="en-US" sz="3600" b="1" u="sng" dirty="0">
                <a:solidFill>
                  <a:srgbClr val="0070C0"/>
                </a:solidFill>
              </a:rPr>
              <a:t>REPRESENTING GOD BEFORE MAN</a:t>
            </a:r>
            <a:endParaRPr lang="en-SG" sz="3600" b="1" u="sng" dirty="0">
              <a:solidFill>
                <a:srgbClr val="0070C0"/>
              </a:solidFill>
            </a:endParaRPr>
          </a:p>
          <a:p>
            <a:endParaRPr lang="en-SG" sz="3200" dirty="0"/>
          </a:p>
        </p:txBody>
      </p:sp>
    </p:spTree>
    <p:extLst>
      <p:ext uri="{BB962C8B-B14F-4D97-AF65-F5344CB8AC3E}">
        <p14:creationId xmlns:p14="http://schemas.microsoft.com/office/powerpoint/2010/main" val="7513767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51520" y="692696"/>
            <a:ext cx="835292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lvl="0" indent="-514350">
              <a:buAutoNum type="alphaUcPeriod"/>
            </a:pPr>
            <a:r>
              <a:rPr lang="en-SG" sz="2800" b="1" u="sng" dirty="0">
                <a:solidFill>
                  <a:srgbClr val="CC0000"/>
                </a:solidFill>
                <a:latin typeface="Century Gothic" pitchFamily="34" charset="0"/>
              </a:rPr>
              <a:t>Representing man before God</a:t>
            </a:r>
          </a:p>
          <a:p>
            <a:pPr lvl="0"/>
            <a:endParaRPr lang="en-SG" sz="2800" dirty="0">
              <a:solidFill>
                <a:srgbClr val="FF0000"/>
              </a:solidFill>
              <a:latin typeface="Century Gothic" pitchFamily="34" charset="0"/>
            </a:endParaRPr>
          </a:p>
          <a:p>
            <a:pPr marL="534988"/>
            <a:r>
              <a:rPr lang="en-SG" sz="2800" b="1" dirty="0">
                <a:solidFill>
                  <a:srgbClr val="0070C0"/>
                </a:solidFill>
                <a:latin typeface="Century Gothic" pitchFamily="34" charset="0"/>
              </a:rPr>
              <a:t>1. </a:t>
            </a:r>
            <a:r>
              <a:rPr lang="en-SG" sz="2800" b="1" u="sng" dirty="0">
                <a:solidFill>
                  <a:srgbClr val="0070C0"/>
                </a:solidFill>
                <a:latin typeface="Century Gothic" pitchFamily="34" charset="0"/>
              </a:rPr>
              <a:t>Jesus’ ministry</a:t>
            </a:r>
          </a:p>
          <a:p>
            <a:pPr marL="534988" lvl="0"/>
            <a:r>
              <a:rPr lang="en-SG" sz="2800" b="1" dirty="0">
                <a:solidFill>
                  <a:schemeClr val="accent6">
                    <a:lumMod val="50000"/>
                  </a:schemeClr>
                </a:solidFill>
                <a:latin typeface="Century Gothic" pitchFamily="34" charset="0"/>
              </a:rPr>
              <a:t>    </a:t>
            </a:r>
            <a:endParaRPr lang="en-SG" sz="2800" dirty="0">
              <a:solidFill>
                <a:srgbClr val="0070C0"/>
              </a:solidFill>
              <a:latin typeface="Century Gothic" pitchFamily="34" charset="0"/>
            </a:endParaRPr>
          </a:p>
          <a:p>
            <a:pPr marL="1431925" lvl="1" indent="-449263"/>
            <a:r>
              <a:rPr lang="en-SG" sz="2800" b="1" dirty="0">
                <a:latin typeface="Century Gothic" pitchFamily="34" charset="0"/>
              </a:rPr>
              <a:t>a. On earth, in prayer with tears, sweat and blood (Lk 22:44; Heb. 5:6,7).</a:t>
            </a:r>
            <a:endParaRPr lang="en-SG" sz="2800" dirty="0">
              <a:latin typeface="Century Gothic" pitchFamily="34" charset="0"/>
            </a:endParaRPr>
          </a:p>
          <a:p>
            <a:pPr marL="1431925" lvl="1" indent="-449263"/>
            <a:r>
              <a:rPr lang="en-SG" sz="2800" b="1" dirty="0">
                <a:latin typeface="Century Gothic" pitchFamily="34" charset="0"/>
              </a:rPr>
              <a:t>b. He ever lives to make intercession for us (Heb. 7:25).</a:t>
            </a:r>
            <a:endParaRPr lang="en-SG" sz="2800" dirty="0">
              <a:latin typeface="Century Gothic" pitchFamily="34" charset="0"/>
            </a:endParaRPr>
          </a:p>
          <a:p>
            <a:pPr marL="1431925" lvl="1" indent="-449263"/>
            <a:r>
              <a:rPr lang="en-SG" sz="2800" b="1" dirty="0">
                <a:latin typeface="Century Gothic" pitchFamily="34" charset="0"/>
              </a:rPr>
              <a:t>c. His gift, the Holy Spirit to pray in and through us (Rom. 8:26,27).</a:t>
            </a:r>
            <a:endParaRPr lang="en-SG" sz="2800" dirty="0">
              <a:latin typeface="Century Gothic" pitchFamily="34" charset="0"/>
            </a:endParaRPr>
          </a:p>
          <a:p>
            <a:endParaRPr lang="en-SG" sz="3200" dirty="0"/>
          </a:p>
        </p:txBody>
      </p:sp>
    </p:spTree>
    <p:extLst>
      <p:ext uri="{BB962C8B-B14F-4D97-AF65-F5344CB8AC3E}">
        <p14:creationId xmlns:p14="http://schemas.microsoft.com/office/powerpoint/2010/main" val="9584979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51520" y="721580"/>
            <a:ext cx="8748464" cy="47859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34988" lvl="0" indent="-534988">
              <a:buAutoNum type="alphaUcPeriod"/>
            </a:pPr>
            <a:r>
              <a:rPr lang="en-SG" sz="2800" b="1" u="sng" dirty="0">
                <a:solidFill>
                  <a:srgbClr val="CC0000"/>
                </a:solidFill>
                <a:latin typeface="Century Gothic" pitchFamily="34" charset="0"/>
              </a:rPr>
              <a:t>Representing man before God</a:t>
            </a:r>
          </a:p>
          <a:p>
            <a:pPr marL="534988" lvl="0"/>
            <a:endParaRPr lang="en-SG" sz="2800" dirty="0">
              <a:solidFill>
                <a:srgbClr val="FF0000"/>
              </a:solidFill>
              <a:latin typeface="Century Gothic" pitchFamily="34" charset="0"/>
            </a:endParaRPr>
          </a:p>
          <a:p>
            <a:pPr marL="534988" lvl="1"/>
            <a:r>
              <a:rPr lang="en-SG" sz="2800" b="1" dirty="0">
                <a:solidFill>
                  <a:schemeClr val="accent6">
                    <a:lumMod val="50000"/>
                  </a:schemeClr>
                </a:solidFill>
              </a:rPr>
              <a:t>2. </a:t>
            </a:r>
            <a:r>
              <a:rPr lang="en-SG" sz="2800" b="1" u="sng" dirty="0">
                <a:solidFill>
                  <a:srgbClr val="0070C0"/>
                </a:solidFill>
              </a:rPr>
              <a:t>Great Intercessors</a:t>
            </a:r>
            <a:r>
              <a:rPr lang="en-SG" sz="2800" b="1" dirty="0">
                <a:solidFill>
                  <a:schemeClr val="accent6">
                    <a:lumMod val="50000"/>
                  </a:schemeClr>
                </a:solidFill>
              </a:rPr>
              <a:t>:</a:t>
            </a:r>
          </a:p>
          <a:p>
            <a:pPr marL="534988" lvl="1"/>
            <a:endParaRPr lang="en-SG" sz="2800" dirty="0">
              <a:solidFill>
                <a:schemeClr val="accent6">
                  <a:lumMod val="50000"/>
                </a:schemeClr>
              </a:solidFill>
            </a:endParaRPr>
          </a:p>
          <a:p>
            <a:pPr marL="534988" lvl="1">
              <a:spcBef>
                <a:spcPts val="600"/>
              </a:spcBef>
            </a:pPr>
            <a:r>
              <a:rPr lang="en-SG" sz="2800" b="1" dirty="0"/>
              <a:t>a. </a:t>
            </a:r>
            <a:r>
              <a:rPr lang="en-SG" sz="2800" b="1" u="sng" dirty="0">
                <a:solidFill>
                  <a:srgbClr val="00B050"/>
                </a:solidFill>
              </a:rPr>
              <a:t>Abraham</a:t>
            </a:r>
            <a:r>
              <a:rPr lang="en-SG" sz="2800" b="1" dirty="0"/>
              <a:t> over Sodom and Gomorrah (Gen. 18)</a:t>
            </a:r>
            <a:endParaRPr lang="en-SG" sz="2800" dirty="0"/>
          </a:p>
          <a:p>
            <a:pPr marL="534988" lvl="1">
              <a:spcBef>
                <a:spcPts val="600"/>
              </a:spcBef>
            </a:pPr>
            <a:r>
              <a:rPr lang="en-SG" sz="2800" b="1" dirty="0"/>
              <a:t>b. </a:t>
            </a:r>
            <a:r>
              <a:rPr lang="en-SG" sz="2800" b="1" u="sng" dirty="0">
                <a:solidFill>
                  <a:srgbClr val="00B050"/>
                </a:solidFill>
              </a:rPr>
              <a:t>Moses</a:t>
            </a:r>
            <a:r>
              <a:rPr lang="en-SG" sz="2800" b="1" dirty="0"/>
              <a:t> over the rebellious people (Ex. 32:31,32)</a:t>
            </a:r>
            <a:endParaRPr lang="en-SG" sz="2800" dirty="0"/>
          </a:p>
          <a:p>
            <a:pPr marL="534988" lvl="1">
              <a:spcBef>
                <a:spcPts val="600"/>
              </a:spcBef>
            </a:pPr>
            <a:r>
              <a:rPr lang="en-SG" sz="2800" b="1" dirty="0"/>
              <a:t>c. </a:t>
            </a:r>
            <a:r>
              <a:rPr lang="en-SG" sz="2800" b="1" u="sng" dirty="0">
                <a:solidFill>
                  <a:srgbClr val="00B050"/>
                </a:solidFill>
              </a:rPr>
              <a:t>Paul</a:t>
            </a:r>
            <a:r>
              <a:rPr lang="en-SG" sz="2800" b="1" dirty="0"/>
              <a:t> over his countrymen (Rom. 9:2,3)</a:t>
            </a:r>
            <a:endParaRPr lang="en-SG" sz="2800" dirty="0"/>
          </a:p>
          <a:p>
            <a:pPr marL="534988" lvl="1">
              <a:spcBef>
                <a:spcPts val="600"/>
              </a:spcBef>
            </a:pPr>
            <a:r>
              <a:rPr lang="en-SG" sz="2800" b="1" dirty="0"/>
              <a:t>d. </a:t>
            </a:r>
            <a:r>
              <a:rPr lang="en-SG" sz="2800" b="1" u="sng" dirty="0">
                <a:solidFill>
                  <a:srgbClr val="00B050"/>
                </a:solidFill>
              </a:rPr>
              <a:t>God’s House, </a:t>
            </a:r>
            <a:r>
              <a:rPr lang="en-SG" sz="2800" b="1" dirty="0"/>
              <a:t>the House of prayer (Mk 11:17)</a:t>
            </a:r>
            <a:endParaRPr lang="en-SG" sz="2800" dirty="0"/>
          </a:p>
          <a:p>
            <a:pPr marL="534988" lvl="1">
              <a:spcBef>
                <a:spcPts val="600"/>
              </a:spcBef>
            </a:pPr>
            <a:r>
              <a:rPr lang="en-SG" sz="2800" b="1" dirty="0"/>
              <a:t>e. </a:t>
            </a:r>
            <a:r>
              <a:rPr lang="en-SG" sz="2800" b="1" u="sng" dirty="0">
                <a:solidFill>
                  <a:srgbClr val="00B050"/>
                </a:solidFill>
              </a:rPr>
              <a:t>Call</a:t>
            </a:r>
            <a:r>
              <a:rPr lang="en-SG" sz="2800" b="1" dirty="0"/>
              <a:t> for intercessors (Isa. 59:16)</a:t>
            </a:r>
            <a:endParaRPr lang="en-SG" sz="2800" dirty="0"/>
          </a:p>
          <a:p>
            <a:endParaRPr lang="en-SG" sz="2800" dirty="0"/>
          </a:p>
        </p:txBody>
      </p:sp>
    </p:spTree>
    <p:extLst>
      <p:ext uri="{BB962C8B-B14F-4D97-AF65-F5344CB8AC3E}">
        <p14:creationId xmlns:p14="http://schemas.microsoft.com/office/powerpoint/2010/main" val="33965897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51520" y="636940"/>
            <a:ext cx="7848872"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SG" sz="2800" b="1" dirty="0">
                <a:solidFill>
                  <a:srgbClr val="CC0000"/>
                </a:solidFill>
                <a:latin typeface="Century Gothic" pitchFamily="34" charset="0"/>
              </a:rPr>
              <a:t>B. </a:t>
            </a:r>
            <a:r>
              <a:rPr lang="en-SG" sz="2800" b="1" u="sng" dirty="0">
                <a:solidFill>
                  <a:srgbClr val="CC0000"/>
                </a:solidFill>
                <a:latin typeface="Century Gothic" pitchFamily="34" charset="0"/>
              </a:rPr>
              <a:t>Representing God before man</a:t>
            </a:r>
          </a:p>
          <a:p>
            <a:pPr lvl="0"/>
            <a:endParaRPr lang="en-SG" sz="2800" dirty="0">
              <a:solidFill>
                <a:srgbClr val="FF0000"/>
              </a:solidFill>
              <a:latin typeface="Century Gothic" pitchFamily="34" charset="0"/>
            </a:endParaRPr>
          </a:p>
          <a:p>
            <a:pPr marL="896938" lvl="0" indent="-447675">
              <a:buAutoNum type="arabicPeriod"/>
            </a:pPr>
            <a:r>
              <a:rPr lang="en-SG" sz="2800" b="1" u="sng" dirty="0">
                <a:solidFill>
                  <a:srgbClr val="0070C0"/>
                </a:solidFill>
                <a:latin typeface="Century Gothic" pitchFamily="34" charset="0"/>
              </a:rPr>
              <a:t>Jesus’ ministry</a:t>
            </a:r>
          </a:p>
          <a:p>
            <a:pPr marL="1258888" lvl="0" indent="-361950"/>
            <a:r>
              <a:rPr lang="en-SG" sz="2800" b="1" dirty="0"/>
              <a:t>a. He declared God’s Name and praised Him (Zeph. 3:17).</a:t>
            </a:r>
          </a:p>
          <a:p>
            <a:pPr marL="1258888" lvl="0" indent="-361950"/>
            <a:r>
              <a:rPr lang="en-SG" sz="2800" b="1" dirty="0"/>
              <a:t>b. He fulfilled that to His disciples (</a:t>
            </a:r>
            <a:r>
              <a:rPr lang="en-SG" sz="2800" b="1" dirty="0" err="1"/>
              <a:t>Jn</a:t>
            </a:r>
            <a:r>
              <a:rPr lang="en-SG" sz="2800" b="1" dirty="0"/>
              <a:t> 20:17).</a:t>
            </a:r>
          </a:p>
          <a:p>
            <a:pPr marL="1258888" lvl="0" indent="-361950"/>
            <a:r>
              <a:rPr lang="en-SG" sz="2800" b="1" dirty="0"/>
              <a:t>c. He gives us the Father-son relationship (Rom. 8:14,15).</a:t>
            </a:r>
          </a:p>
          <a:p>
            <a:pPr marL="1258888" lvl="0" indent="-361950"/>
            <a:r>
              <a:rPr lang="en-SG" sz="2800" b="1" dirty="0"/>
              <a:t>d. He commands His Great Commission (Matt. 28:18-20). </a:t>
            </a:r>
          </a:p>
          <a:p>
            <a:endParaRPr lang="en-SG" sz="3200" dirty="0"/>
          </a:p>
        </p:txBody>
      </p:sp>
    </p:spTree>
    <p:extLst>
      <p:ext uri="{BB962C8B-B14F-4D97-AF65-F5344CB8AC3E}">
        <p14:creationId xmlns:p14="http://schemas.microsoft.com/office/powerpoint/2010/main" val="9493603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611560" y="476672"/>
            <a:ext cx="7632848"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SG" sz="2800" b="1" dirty="0">
                <a:solidFill>
                  <a:schemeClr val="accent6">
                    <a:lumMod val="50000"/>
                  </a:schemeClr>
                </a:solidFill>
              </a:rPr>
              <a:t>B. </a:t>
            </a:r>
            <a:r>
              <a:rPr lang="en-SG" sz="2800" b="1" u="sng" dirty="0">
                <a:solidFill>
                  <a:srgbClr val="CC0000"/>
                </a:solidFill>
              </a:rPr>
              <a:t>Representing God before man</a:t>
            </a:r>
          </a:p>
          <a:p>
            <a:pPr lvl="0"/>
            <a:endParaRPr lang="en-SG" sz="2800" dirty="0">
              <a:solidFill>
                <a:srgbClr val="FF0000"/>
              </a:solidFill>
            </a:endParaRPr>
          </a:p>
          <a:p>
            <a:pPr marL="361950" lvl="0"/>
            <a:r>
              <a:rPr lang="en-SG" sz="2800" b="1" dirty="0">
                <a:solidFill>
                  <a:schemeClr val="accent6">
                    <a:lumMod val="50000"/>
                  </a:schemeClr>
                </a:solidFill>
              </a:rPr>
              <a:t>2. The first church at Jerusalem went forth. </a:t>
            </a:r>
          </a:p>
          <a:p>
            <a:pPr marL="715963" lvl="0"/>
            <a:r>
              <a:rPr lang="en-US" sz="2800" b="1" dirty="0">
                <a:solidFill>
                  <a:schemeClr val="accent6">
                    <a:lumMod val="50000"/>
                  </a:schemeClr>
                </a:solidFill>
              </a:rPr>
              <a:t>A.  Locally and globally (Acts 1:8; 8:1)</a:t>
            </a:r>
          </a:p>
          <a:p>
            <a:pPr marL="715963" lvl="0"/>
            <a:r>
              <a:rPr lang="en-US" sz="2800" b="1" dirty="0">
                <a:solidFill>
                  <a:schemeClr val="accent6">
                    <a:lumMod val="50000"/>
                  </a:schemeClr>
                </a:solidFill>
              </a:rPr>
              <a:t>B.   From house to house (Acts 20:20)</a:t>
            </a:r>
          </a:p>
          <a:p>
            <a:pPr lvl="0"/>
            <a:endParaRPr lang="en-SG" sz="2800" b="1" dirty="0">
              <a:solidFill>
                <a:schemeClr val="accent6">
                  <a:lumMod val="50000"/>
                </a:schemeClr>
              </a:solidFill>
            </a:endParaRPr>
          </a:p>
          <a:p>
            <a:pPr marL="361950"/>
            <a:r>
              <a:rPr lang="en-SG" sz="2800" b="1" dirty="0"/>
              <a:t>Acts 20:20 “And how I kept back nothing that was profitable unto you, but have shewed you, and have taught you </a:t>
            </a:r>
            <a:r>
              <a:rPr lang="en-SG" sz="2800" b="1" u="sng" dirty="0">
                <a:solidFill>
                  <a:srgbClr val="CC0000"/>
                </a:solidFill>
              </a:rPr>
              <a:t>publicly, and from house to house</a:t>
            </a:r>
            <a:r>
              <a:rPr lang="en-SG" sz="2800" b="1" dirty="0"/>
              <a:t>.”</a:t>
            </a:r>
          </a:p>
          <a:p>
            <a:pPr lvl="0"/>
            <a:endParaRPr lang="en-SG" sz="4000" b="1" dirty="0">
              <a:solidFill>
                <a:schemeClr val="accent6">
                  <a:lumMod val="50000"/>
                </a:schemeClr>
              </a:solidFill>
              <a:latin typeface="Century Gothic" pitchFamily="34" charset="0"/>
            </a:endParaRPr>
          </a:p>
          <a:p>
            <a:endParaRPr lang="en-SG" sz="3200" dirty="0"/>
          </a:p>
        </p:txBody>
      </p:sp>
    </p:spTree>
    <p:extLst>
      <p:ext uri="{BB962C8B-B14F-4D97-AF65-F5344CB8AC3E}">
        <p14:creationId xmlns:p14="http://schemas.microsoft.com/office/powerpoint/2010/main" val="18603416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67544" y="837292"/>
            <a:ext cx="792088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SG" sz="2800" b="1" dirty="0">
                <a:solidFill>
                  <a:srgbClr val="CC0000"/>
                </a:solidFill>
              </a:rPr>
              <a:t>B. </a:t>
            </a:r>
            <a:r>
              <a:rPr lang="en-SG" sz="2800" b="1" u="sng" dirty="0">
                <a:solidFill>
                  <a:srgbClr val="CC0000"/>
                </a:solidFill>
              </a:rPr>
              <a:t>Representing God before man</a:t>
            </a:r>
          </a:p>
          <a:p>
            <a:pPr lvl="0"/>
            <a:endParaRPr lang="en-SG" sz="2800" dirty="0">
              <a:solidFill>
                <a:srgbClr val="FF0000"/>
              </a:solidFill>
            </a:endParaRPr>
          </a:p>
          <a:p>
            <a:pPr marL="361950" lvl="0"/>
            <a:r>
              <a:rPr lang="en-SG" sz="2800" b="1" dirty="0">
                <a:solidFill>
                  <a:srgbClr val="0070C0"/>
                </a:solidFill>
              </a:rPr>
              <a:t>3. Missionary movement began in Antioch.       </a:t>
            </a:r>
          </a:p>
          <a:p>
            <a:pPr marL="715963" lvl="0" indent="-354013"/>
            <a:r>
              <a:rPr lang="en-SG" sz="2800" b="1" dirty="0">
                <a:solidFill>
                  <a:srgbClr val="0070C0"/>
                </a:solidFill>
              </a:rPr>
              <a:t>	Holy Spirit as Director (Acts 13)</a:t>
            </a:r>
          </a:p>
          <a:p>
            <a:pPr marL="361950" lvl="0"/>
            <a:endParaRPr lang="en-SG" sz="2800" b="1" dirty="0">
              <a:solidFill>
                <a:schemeClr val="accent6">
                  <a:lumMod val="50000"/>
                </a:schemeClr>
              </a:solidFill>
            </a:endParaRPr>
          </a:p>
          <a:p>
            <a:pPr marL="361950"/>
            <a:r>
              <a:rPr lang="en-SG" sz="2800" b="1" i="1" dirty="0"/>
              <a:t>(Acts 13:2)  “As they ministered to the Lord, and fasted, </a:t>
            </a:r>
            <a:r>
              <a:rPr lang="en-SG" sz="2800" b="1" i="1" u="sng" dirty="0">
                <a:solidFill>
                  <a:srgbClr val="CC0000"/>
                </a:solidFill>
              </a:rPr>
              <a:t>the Holy Ghost said</a:t>
            </a:r>
            <a:r>
              <a:rPr lang="en-SG" sz="2800" b="1" i="1" dirty="0"/>
              <a:t>, Separate me Barnabas and Saul for the work whereunto I have called them."</a:t>
            </a:r>
          </a:p>
          <a:p>
            <a:endParaRPr lang="en-SG" sz="3200" dirty="0"/>
          </a:p>
          <a:p>
            <a:endParaRPr lang="en-SG" sz="3200" dirty="0"/>
          </a:p>
        </p:txBody>
      </p:sp>
    </p:spTree>
    <p:extLst>
      <p:ext uri="{BB962C8B-B14F-4D97-AF65-F5344CB8AC3E}">
        <p14:creationId xmlns:p14="http://schemas.microsoft.com/office/powerpoint/2010/main" val="5625935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51520" y="1229409"/>
            <a:ext cx="8280920" cy="37702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spcAft>
                <a:spcPts val="1800"/>
              </a:spcAft>
            </a:pPr>
            <a:r>
              <a:rPr lang="en-SG" sz="2800" b="1" dirty="0">
                <a:solidFill>
                  <a:srgbClr val="CC0000"/>
                </a:solidFill>
              </a:rPr>
              <a:t>C. </a:t>
            </a:r>
            <a:r>
              <a:rPr lang="en-SG" sz="2800" b="1" u="sng" dirty="0">
                <a:solidFill>
                  <a:srgbClr val="CC0000"/>
                </a:solidFill>
              </a:rPr>
              <a:t>Challenge </a:t>
            </a:r>
            <a:endParaRPr lang="en-SG" sz="2800" dirty="0">
              <a:solidFill>
                <a:srgbClr val="CC0000"/>
              </a:solidFill>
            </a:endParaRPr>
          </a:p>
          <a:p>
            <a:pPr marL="982663" lvl="1" indent="-447675"/>
            <a:r>
              <a:rPr lang="en-SG" sz="2800" b="1" dirty="0"/>
              <a:t>1. We need to teach, preach, witness, testify, reason and evangelize.</a:t>
            </a:r>
            <a:endParaRPr lang="en-SG" sz="2800" dirty="0"/>
          </a:p>
          <a:p>
            <a:pPr marL="982663" lvl="1" indent="-447675"/>
            <a:r>
              <a:rPr lang="en-SG" sz="2800" b="1" dirty="0"/>
              <a:t>2. We need to go into the highways and hedges and compel people to Jesus</a:t>
            </a:r>
          </a:p>
          <a:p>
            <a:pPr marL="982663" lvl="1" indent="-447675"/>
            <a:r>
              <a:rPr lang="en-SG" sz="2800" b="1" dirty="0"/>
              <a:t>	(Lk 14:23).</a:t>
            </a:r>
            <a:endParaRPr lang="en-SG" sz="2800" dirty="0"/>
          </a:p>
          <a:p>
            <a:pPr marL="982663" lvl="1" indent="-447675"/>
            <a:r>
              <a:rPr lang="en-SG" sz="2800" b="1" dirty="0"/>
              <a:t>3. We need to send and support missionaries and national ministers for the Gospel (Phil. 4:16-20).</a:t>
            </a:r>
            <a:endParaRPr lang="en-SG" sz="2800" dirty="0"/>
          </a:p>
        </p:txBody>
      </p:sp>
    </p:spTree>
    <p:extLst>
      <p:ext uri="{BB962C8B-B14F-4D97-AF65-F5344CB8AC3E}">
        <p14:creationId xmlns:p14="http://schemas.microsoft.com/office/powerpoint/2010/main" val="3384648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704087"/>
            <a:ext cx="8229600" cy="896111"/>
          </a:xfrm>
          <a:prstGeom prst="rect">
            <a:avLst/>
          </a:prstGeom>
          <a:noFill/>
          <a:ln>
            <a:noFill/>
          </a:ln>
        </p:spPr>
        <p:txBody>
          <a:bodyPr lIns="0" tIns="45700" rIns="0" bIns="0" anchor="b" anchorCtr="0">
            <a:noAutofit/>
          </a:bodyPr>
          <a:lstStyle/>
          <a:p>
            <a:pPr marL="0" marR="0" lvl="0" indent="0" algn="ctr" rtl="0">
              <a:spcBef>
                <a:spcPts val="0"/>
              </a:spcBef>
              <a:buClr>
                <a:schemeClr val="dk2"/>
              </a:buClr>
              <a:buSzPct val="25000"/>
              <a:buFont typeface="Calibri"/>
              <a:buNone/>
            </a:pPr>
            <a:r>
              <a:rPr lang="en-US" sz="5000" b="1" u="sng" dirty="0">
                <a:solidFill>
                  <a:srgbClr val="7030A0"/>
                </a:solidFill>
                <a:effectLst>
                  <a:outerShdw blurRad="38100" dist="38100" dir="2700000" algn="tl">
                    <a:srgbClr val="000000">
                      <a:alpha val="43137"/>
                    </a:srgbClr>
                  </a:outerShdw>
                </a:effectLst>
                <a:latin typeface="Calibri"/>
                <a:ea typeface="Calibri"/>
                <a:cs typeface="Calibri"/>
                <a:sym typeface="Calibri"/>
              </a:rPr>
              <a:t>HORMONES</a:t>
            </a:r>
            <a:endParaRPr lang="en-US" sz="5000" b="1" i="0" u="sng" strike="noStrike" cap="none" dirty="0">
              <a:solidFill>
                <a:srgbClr val="7030A0"/>
              </a:solidFill>
              <a:effectLst>
                <a:outerShdw blurRad="38100" dist="38100" dir="2700000" algn="tl">
                  <a:srgbClr val="000000">
                    <a:alpha val="43137"/>
                  </a:srgbClr>
                </a:outerShdw>
              </a:effectLst>
              <a:latin typeface="Calibri"/>
              <a:ea typeface="Calibri"/>
              <a:cs typeface="Calibri"/>
              <a:sym typeface="Calibri"/>
            </a:endParaRPr>
          </a:p>
        </p:txBody>
      </p:sp>
      <p:sp>
        <p:nvSpPr>
          <p:cNvPr id="127" name="Shape 127"/>
          <p:cNvSpPr txBox="1">
            <a:spLocks noGrp="1"/>
          </p:cNvSpPr>
          <p:nvPr>
            <p:ph type="body" idx="1"/>
          </p:nvPr>
        </p:nvSpPr>
        <p:spPr>
          <a:xfrm>
            <a:off x="457200" y="1935480"/>
            <a:ext cx="8229600" cy="4661872"/>
          </a:xfrm>
          <a:prstGeom prst="rect">
            <a:avLst/>
          </a:prstGeom>
          <a:noFill/>
          <a:ln>
            <a:noFill/>
          </a:ln>
        </p:spPr>
        <p:txBody>
          <a:bodyPr lIns="91425" tIns="45700" rIns="91425" bIns="45700" anchor="t" anchorCtr="0">
            <a:noAutofit/>
          </a:bodyPr>
          <a:lstStyle/>
          <a:p>
            <a:pPr marL="0" marR="0" lvl="0" indent="0" algn="l" rtl="0">
              <a:spcBef>
                <a:spcPts val="520"/>
              </a:spcBef>
              <a:spcAft>
                <a:spcPts val="0"/>
              </a:spcAft>
              <a:buClr>
                <a:schemeClr val="accent3"/>
              </a:buClr>
              <a:buSzPct val="25000"/>
              <a:buFont typeface="Noto Sans Symbols"/>
              <a:buNone/>
            </a:pPr>
            <a:r>
              <a:rPr lang="en-US" sz="2600" b="1" i="0" u="sng" strike="noStrike" cap="none" dirty="0">
                <a:solidFill>
                  <a:srgbClr val="0070C0"/>
                </a:solidFill>
                <a:latin typeface="Constantia"/>
                <a:ea typeface="Constantia"/>
                <a:cs typeface="Constantia"/>
                <a:sym typeface="Constantia"/>
              </a:rPr>
              <a:t>Neurobiology</a:t>
            </a:r>
            <a:r>
              <a:rPr lang="en-US" sz="2600" b="1" i="0" u="none" strike="noStrike" cap="none" dirty="0">
                <a:solidFill>
                  <a:schemeClr val="dk1"/>
                </a:solidFill>
                <a:latin typeface="Constantia"/>
                <a:ea typeface="Constantia"/>
                <a:cs typeface="Constantia"/>
                <a:sym typeface="Constantia"/>
              </a:rPr>
              <a:t> – 200 billions neurons</a:t>
            </a:r>
          </a:p>
          <a:p>
            <a:pPr marL="0" marR="0" lvl="0" indent="0" algn="l" rtl="0">
              <a:spcBef>
                <a:spcPts val="520"/>
              </a:spcBef>
              <a:spcAft>
                <a:spcPts val="0"/>
              </a:spcAft>
              <a:buClr>
                <a:schemeClr val="accent3"/>
              </a:buClr>
              <a:buSzPct val="25000"/>
              <a:buFont typeface="Noto Sans Symbols"/>
              <a:buNone/>
            </a:pPr>
            <a:r>
              <a:rPr lang="en-US" sz="2600" b="1" i="0" u="none" strike="noStrike" cap="none" dirty="0">
                <a:solidFill>
                  <a:schemeClr val="dk1"/>
                </a:solidFill>
                <a:latin typeface="Constantia"/>
                <a:ea typeface="Constantia"/>
                <a:cs typeface="Constantia"/>
                <a:sym typeface="Constantia"/>
              </a:rPr>
              <a:t>         Hormonal influences</a:t>
            </a:r>
          </a:p>
          <a:p>
            <a:pPr marL="0" marR="0" lvl="0" indent="0" algn="l" rtl="0">
              <a:spcBef>
                <a:spcPts val="520"/>
              </a:spcBef>
              <a:spcAft>
                <a:spcPts val="0"/>
              </a:spcAft>
              <a:buClr>
                <a:schemeClr val="accent3"/>
              </a:buClr>
              <a:buSzPct val="25000"/>
              <a:buFont typeface="Noto Sans Symbols"/>
              <a:buNone/>
            </a:pPr>
            <a:r>
              <a:rPr lang="en-US" sz="2600" b="1" i="0" u="none" strike="noStrike" cap="none" dirty="0">
                <a:solidFill>
                  <a:schemeClr val="dk1"/>
                </a:solidFill>
                <a:latin typeface="Constantia"/>
                <a:ea typeface="Constantia"/>
                <a:cs typeface="Constantia"/>
                <a:sym typeface="Constantia"/>
              </a:rPr>
              <a:t>         a.  Male and Female hormones</a:t>
            </a:r>
          </a:p>
          <a:p>
            <a:pPr marL="0" marR="0" lvl="0" indent="0" algn="l" rtl="0">
              <a:spcBef>
                <a:spcPts val="520"/>
              </a:spcBef>
              <a:spcAft>
                <a:spcPts val="0"/>
              </a:spcAft>
              <a:buClr>
                <a:schemeClr val="accent3"/>
              </a:buClr>
              <a:buSzPct val="25000"/>
              <a:buFont typeface="Noto Sans Symbols"/>
              <a:buNone/>
            </a:pPr>
            <a:r>
              <a:rPr lang="en-US" sz="2600" b="1" i="0" u="none" strike="noStrike" cap="none" dirty="0">
                <a:solidFill>
                  <a:schemeClr val="dk1"/>
                </a:solidFill>
                <a:latin typeface="Constantia"/>
                <a:ea typeface="Constantia"/>
                <a:cs typeface="Constantia"/>
                <a:sym typeface="Constantia"/>
              </a:rPr>
              <a:t>              Male: conquer, contribute</a:t>
            </a:r>
          </a:p>
          <a:p>
            <a:pPr marL="0" marR="0" lvl="0" indent="0" algn="l" rtl="0">
              <a:spcBef>
                <a:spcPts val="520"/>
              </a:spcBef>
              <a:spcAft>
                <a:spcPts val="0"/>
              </a:spcAft>
              <a:buClr>
                <a:schemeClr val="accent3"/>
              </a:buClr>
              <a:buSzPct val="25000"/>
              <a:buFont typeface="Noto Sans Symbols"/>
              <a:buNone/>
            </a:pPr>
            <a:r>
              <a:rPr lang="en-US" sz="2600" b="1" dirty="0">
                <a:solidFill>
                  <a:schemeClr val="dk1"/>
                </a:solidFill>
                <a:latin typeface="Constantia"/>
                <a:ea typeface="Constantia"/>
                <a:cs typeface="Constantia"/>
                <a:sym typeface="Constantia"/>
              </a:rPr>
              <a:t>               Female: captivate, complement</a:t>
            </a:r>
            <a:endParaRPr lang="en-US" sz="2600" b="1" i="0" u="none" strike="noStrike" cap="none" dirty="0">
              <a:solidFill>
                <a:schemeClr val="dk1"/>
              </a:solidFill>
              <a:latin typeface="Constantia"/>
              <a:ea typeface="Constantia"/>
              <a:cs typeface="Constantia"/>
              <a:sym typeface="Constantia"/>
            </a:endParaRPr>
          </a:p>
          <a:p>
            <a:pPr marL="0" marR="0" lvl="0" indent="0" algn="l" rtl="0">
              <a:spcBef>
                <a:spcPts val="520"/>
              </a:spcBef>
              <a:spcAft>
                <a:spcPts val="0"/>
              </a:spcAft>
              <a:buClr>
                <a:schemeClr val="accent3"/>
              </a:buClr>
              <a:buSzPct val="25000"/>
              <a:buFont typeface="Noto Sans Symbols"/>
              <a:buNone/>
            </a:pPr>
            <a:r>
              <a:rPr lang="en-US" sz="2600" b="1" i="0" u="none" strike="noStrike" cap="none" dirty="0">
                <a:solidFill>
                  <a:schemeClr val="dk1"/>
                </a:solidFill>
                <a:latin typeface="Constantia"/>
                <a:ea typeface="Constantia"/>
                <a:cs typeface="Constantia"/>
                <a:sym typeface="Constantia"/>
              </a:rPr>
              <a:t>         b.  Adrenaline Flow </a:t>
            </a:r>
          </a:p>
          <a:p>
            <a:pPr marL="0" marR="0" lvl="0" indent="0" algn="l" rtl="0">
              <a:spcBef>
                <a:spcPts val="520"/>
              </a:spcBef>
              <a:spcAft>
                <a:spcPts val="0"/>
              </a:spcAft>
              <a:buClr>
                <a:schemeClr val="accent3"/>
              </a:buClr>
              <a:buSzPct val="25000"/>
              <a:buFont typeface="Noto Sans Symbols"/>
              <a:buNone/>
            </a:pPr>
            <a:r>
              <a:rPr lang="en-US" b="1" dirty="0"/>
              <a:t>               </a:t>
            </a:r>
            <a:r>
              <a:rPr lang="en-US" sz="2600" b="1" i="0" u="none" strike="noStrike" cap="none" dirty="0">
                <a:solidFill>
                  <a:schemeClr val="dk1"/>
                </a:solidFill>
                <a:latin typeface="Constantia"/>
                <a:ea typeface="Constantia"/>
                <a:cs typeface="Constantia"/>
                <a:sym typeface="Constantia"/>
              </a:rPr>
              <a:t>– physical &amp; emotional.</a:t>
            </a:r>
          </a:p>
          <a:p>
            <a:pPr marL="0" marR="0" lvl="0" indent="0" algn="l" rtl="0">
              <a:spcBef>
                <a:spcPts val="520"/>
              </a:spcBef>
              <a:spcAft>
                <a:spcPts val="0"/>
              </a:spcAft>
              <a:buClr>
                <a:schemeClr val="accent3"/>
              </a:buClr>
              <a:buSzPct val="25000"/>
              <a:buFont typeface="Noto Sans Symbols"/>
              <a:buNone/>
            </a:pPr>
            <a:r>
              <a:rPr lang="en-US" sz="2600" b="1" i="0" u="none" strike="noStrike" cap="none" dirty="0">
                <a:solidFill>
                  <a:schemeClr val="dk1"/>
                </a:solidFill>
                <a:latin typeface="Constantia"/>
                <a:ea typeface="Constantia"/>
                <a:cs typeface="Constantia"/>
                <a:sym typeface="Constantia"/>
              </a:rPr>
              <a:t>         c.  Dopamine – pleasure</a:t>
            </a:r>
          </a:p>
          <a:p>
            <a:pPr marL="0" marR="0" lvl="0" indent="0" algn="l" rtl="0">
              <a:spcBef>
                <a:spcPts val="520"/>
              </a:spcBef>
              <a:buClr>
                <a:schemeClr val="accent3"/>
              </a:buClr>
              <a:buSzPct val="25000"/>
              <a:buFont typeface="Noto Sans Symbols"/>
              <a:buNone/>
            </a:pPr>
            <a:r>
              <a:rPr lang="en-US" sz="2600" b="1" i="0" u="none" strike="noStrike" cap="none" dirty="0">
                <a:solidFill>
                  <a:schemeClr val="dk1"/>
                </a:solidFill>
                <a:latin typeface="Constantia"/>
                <a:ea typeface="Constantia"/>
                <a:cs typeface="Constantia"/>
                <a:sym typeface="Constantia"/>
              </a:rPr>
              <a:t>         f.   Serotonin </a:t>
            </a:r>
          </a:p>
          <a:p>
            <a:pPr marL="0" marR="0" lvl="0" indent="0" algn="l" rtl="0">
              <a:spcBef>
                <a:spcPts val="520"/>
              </a:spcBef>
              <a:buClr>
                <a:schemeClr val="accent3"/>
              </a:buClr>
              <a:buSzPct val="25000"/>
              <a:buFont typeface="Noto Sans Symbols"/>
              <a:buNone/>
            </a:pPr>
            <a:r>
              <a:rPr lang="en-US" b="1" dirty="0"/>
              <a:t>              </a:t>
            </a:r>
            <a:r>
              <a:rPr lang="en-US" sz="2600" b="1" i="0" u="none" strike="noStrike" cap="none" dirty="0">
                <a:solidFill>
                  <a:schemeClr val="dk1"/>
                </a:solidFill>
                <a:latin typeface="Constantia"/>
                <a:ea typeface="Constantia"/>
                <a:cs typeface="Constantia"/>
                <a:sym typeface="Constantia"/>
              </a:rPr>
              <a:t>– soothes emotions, judgment.</a:t>
            </a:r>
          </a:p>
        </p:txBody>
      </p:sp>
      <p:pic>
        <p:nvPicPr>
          <p:cNvPr id="2050" name="Picture 2"/>
          <p:cNvPicPr>
            <a:picLocks noChangeAspect="1" noChangeArrowheads="1"/>
          </p:cNvPicPr>
          <p:nvPr/>
        </p:nvPicPr>
        <p:blipFill>
          <a:blip r:embed="rId3"/>
          <a:srcRect/>
          <a:stretch>
            <a:fillRect/>
          </a:stretch>
        </p:blipFill>
        <p:spPr bwMode="auto">
          <a:xfrm>
            <a:off x="6876256" y="3573016"/>
            <a:ext cx="1695450" cy="1419225"/>
          </a:xfrm>
          <a:prstGeom prst="rect">
            <a:avLst/>
          </a:prstGeom>
          <a:noFill/>
          <a:ln w="9525">
            <a:noFill/>
            <a:miter lim="800000"/>
            <a:headEnd/>
            <a:tailEnd/>
          </a:ln>
        </p:spPr>
      </p:pic>
      <p:pic>
        <p:nvPicPr>
          <p:cNvPr id="2051" name="Picture 3"/>
          <p:cNvPicPr>
            <a:picLocks noChangeAspect="1" noChangeArrowheads="1"/>
          </p:cNvPicPr>
          <p:nvPr/>
        </p:nvPicPr>
        <p:blipFill>
          <a:blip r:embed="rId4"/>
          <a:srcRect/>
          <a:stretch>
            <a:fillRect/>
          </a:stretch>
        </p:blipFill>
        <p:spPr bwMode="auto">
          <a:xfrm>
            <a:off x="6948264" y="4941168"/>
            <a:ext cx="1797571" cy="1368152"/>
          </a:xfrm>
          <a:prstGeom prst="rect">
            <a:avLst/>
          </a:prstGeom>
          <a:noFill/>
          <a:ln w="9525">
            <a:noFill/>
            <a:miter lim="800000"/>
            <a:headEnd/>
            <a:tailEnd/>
          </a:ln>
        </p:spPr>
      </p:pic>
      <p:pic>
        <p:nvPicPr>
          <p:cNvPr id="2052" name="Picture 4"/>
          <p:cNvPicPr>
            <a:picLocks noChangeAspect="1" noChangeArrowheads="1"/>
          </p:cNvPicPr>
          <p:nvPr/>
        </p:nvPicPr>
        <p:blipFill>
          <a:blip r:embed="rId5"/>
          <a:srcRect/>
          <a:stretch>
            <a:fillRect/>
          </a:stretch>
        </p:blipFill>
        <p:spPr bwMode="auto">
          <a:xfrm>
            <a:off x="6948264" y="1844824"/>
            <a:ext cx="1728192" cy="1739081"/>
          </a:xfrm>
          <a:prstGeom prst="rect">
            <a:avLst/>
          </a:prstGeom>
          <a:noFill/>
          <a:ln w="9525">
            <a:noFill/>
            <a:miter lim="800000"/>
            <a:headEnd/>
            <a:tailEnd/>
          </a:ln>
        </p:spPr>
      </p:pic>
    </p:spTree>
    <p:extLst>
      <p:ext uri="{BB962C8B-B14F-4D97-AF65-F5344CB8AC3E}">
        <p14:creationId xmlns:p14="http://schemas.microsoft.com/office/powerpoint/2010/main" val="33301393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216024" y="1581755"/>
            <a:ext cx="874846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4000" b="1" dirty="0">
              <a:solidFill>
                <a:schemeClr val="accent6">
                  <a:lumMod val="50000"/>
                </a:schemeClr>
              </a:solidFill>
            </a:endParaRPr>
          </a:p>
          <a:p>
            <a:pPr marL="857250" indent="-857250" algn="ctr"/>
            <a:r>
              <a:rPr lang="en-SG" sz="4800" b="1" u="sng" dirty="0">
                <a:solidFill>
                  <a:srgbClr val="CC0000"/>
                </a:solidFill>
              </a:rPr>
              <a:t>IV.  REWARDS</a:t>
            </a:r>
          </a:p>
          <a:p>
            <a:pPr marL="857250" indent="-857250" algn="ctr"/>
            <a:endParaRPr lang="en-SG" sz="4800" b="1" u="sng" dirty="0">
              <a:solidFill>
                <a:srgbClr val="FF0000"/>
              </a:solidFill>
            </a:endParaRPr>
          </a:p>
          <a:p>
            <a:pPr marL="857250" indent="-857250" algn="ctr"/>
            <a:r>
              <a:rPr lang="en-SG" sz="4800" b="1" u="sng" dirty="0">
                <a:solidFill>
                  <a:srgbClr val="0070C0"/>
                </a:solidFill>
              </a:rPr>
              <a:t>MIND OF GOD </a:t>
            </a:r>
          </a:p>
          <a:p>
            <a:endParaRPr lang="en-SG" sz="3200" dirty="0"/>
          </a:p>
        </p:txBody>
      </p:sp>
    </p:spTree>
    <p:extLst>
      <p:ext uri="{BB962C8B-B14F-4D97-AF65-F5344CB8AC3E}">
        <p14:creationId xmlns:p14="http://schemas.microsoft.com/office/powerpoint/2010/main" val="5177246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51520" y="1427441"/>
            <a:ext cx="8136904" cy="42627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742950" lvl="0" indent="-742950">
              <a:spcAft>
                <a:spcPts val="1800"/>
              </a:spcAft>
              <a:buAutoNum type="alphaUcPeriod"/>
            </a:pPr>
            <a:r>
              <a:rPr lang="en-SG" sz="2800" b="1" u="sng" dirty="0">
                <a:solidFill>
                  <a:srgbClr val="CC0000"/>
                </a:solidFill>
              </a:rPr>
              <a:t>Jesus’ Exaltation</a:t>
            </a:r>
            <a:r>
              <a:rPr lang="en-SG" sz="2800" b="1" dirty="0">
                <a:solidFill>
                  <a:srgbClr val="CC0000"/>
                </a:solidFill>
              </a:rPr>
              <a:t>: </a:t>
            </a:r>
          </a:p>
          <a:p>
            <a:pPr marL="742950" lvl="0" indent="-742950"/>
            <a:r>
              <a:rPr lang="en-SG" sz="2800" b="1" dirty="0">
                <a:solidFill>
                  <a:schemeClr val="accent6">
                    <a:lumMod val="50000"/>
                  </a:schemeClr>
                </a:solidFill>
              </a:rPr>
              <a:t>	</a:t>
            </a:r>
            <a:r>
              <a:rPr lang="en-SG" sz="2800" b="1" dirty="0"/>
              <a:t>“</a:t>
            </a:r>
            <a:r>
              <a:rPr lang="en-SG" sz="2800" b="1" i="1" u="sng" dirty="0"/>
              <a:t>Wherefore </a:t>
            </a:r>
            <a:r>
              <a:rPr lang="en-SG" sz="2800" b="1" i="1" u="sng" dirty="0">
                <a:solidFill>
                  <a:srgbClr val="CC0000"/>
                </a:solidFill>
              </a:rPr>
              <a:t>God also hath highly exalted </a:t>
            </a:r>
            <a:r>
              <a:rPr lang="en-SG" sz="2800" b="1" i="1" u="sng" dirty="0"/>
              <a:t>Him</a:t>
            </a:r>
            <a:r>
              <a:rPr lang="en-SG" sz="2800" b="1" i="1" dirty="0"/>
              <a:t>, and given Him </a:t>
            </a:r>
            <a:r>
              <a:rPr lang="en-SG" sz="2800" b="1" i="1" u="sng" dirty="0">
                <a:solidFill>
                  <a:srgbClr val="0070C0"/>
                </a:solidFill>
              </a:rPr>
              <a:t>a Name which is above every name</a:t>
            </a:r>
            <a:r>
              <a:rPr lang="en-SG" sz="2800" b="1" i="1" dirty="0"/>
              <a:t>:  That at the Name of Jesus </a:t>
            </a:r>
            <a:r>
              <a:rPr lang="en-SG" sz="2800" b="1" i="1" u="sng" dirty="0">
                <a:solidFill>
                  <a:srgbClr val="0070C0"/>
                </a:solidFill>
              </a:rPr>
              <a:t>every knee should bow</a:t>
            </a:r>
            <a:r>
              <a:rPr lang="en-SG" sz="2800" b="1" i="1" dirty="0"/>
              <a:t>, of things in heaven, and things in earth, and things under the earth;  And that </a:t>
            </a:r>
            <a:r>
              <a:rPr lang="en-SG" sz="2800" b="1" i="1" u="sng" dirty="0">
                <a:solidFill>
                  <a:srgbClr val="0070C0"/>
                </a:solidFill>
              </a:rPr>
              <a:t>every tongue should confess that Jesus Christ is Lord, </a:t>
            </a:r>
            <a:r>
              <a:rPr lang="en-SG" sz="2800" b="1" i="1" dirty="0"/>
              <a:t>to the Glory of God the Father.” </a:t>
            </a:r>
            <a:endParaRPr lang="en-SG" sz="2800" dirty="0"/>
          </a:p>
          <a:p>
            <a:endParaRPr lang="en-SG" sz="3200" dirty="0"/>
          </a:p>
        </p:txBody>
      </p:sp>
    </p:spTree>
    <p:extLst>
      <p:ext uri="{BB962C8B-B14F-4D97-AF65-F5344CB8AC3E}">
        <p14:creationId xmlns:p14="http://schemas.microsoft.com/office/powerpoint/2010/main" val="13956158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51520" y="1657256"/>
            <a:ext cx="8496944"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61950" lvl="0" indent="-361950"/>
            <a:r>
              <a:rPr lang="en-SG" sz="2800" b="1" dirty="0">
                <a:solidFill>
                  <a:schemeClr val="accent6">
                    <a:lumMod val="50000"/>
                  </a:schemeClr>
                </a:solidFill>
              </a:rPr>
              <a:t>B. </a:t>
            </a:r>
            <a:r>
              <a:rPr lang="en-SG" sz="2800" b="1" u="sng" dirty="0">
                <a:solidFill>
                  <a:srgbClr val="CC0000"/>
                </a:solidFill>
              </a:rPr>
              <a:t>The prophetic peak</a:t>
            </a:r>
            <a:r>
              <a:rPr lang="en-SG" sz="2800" b="1" dirty="0">
                <a:solidFill>
                  <a:srgbClr val="CC0000"/>
                </a:solidFill>
              </a:rPr>
              <a:t> </a:t>
            </a:r>
            <a:r>
              <a:rPr lang="en-SG" sz="2800" b="1" dirty="0">
                <a:solidFill>
                  <a:schemeClr val="accent6">
                    <a:lumMod val="50000"/>
                  </a:schemeClr>
                </a:solidFill>
              </a:rPr>
              <a:t>into the Millennial Rule of the King and into the future eternity.</a:t>
            </a:r>
          </a:p>
          <a:p>
            <a:pPr lvl="0"/>
            <a:endParaRPr lang="en-SG" sz="2800" b="1" dirty="0">
              <a:solidFill>
                <a:schemeClr val="accent6">
                  <a:lumMod val="50000"/>
                </a:schemeClr>
              </a:solidFill>
            </a:endParaRPr>
          </a:p>
          <a:p>
            <a:pPr marL="896938" lvl="1" indent="-439738">
              <a:buAutoNum type="arabicPeriod"/>
            </a:pPr>
            <a:r>
              <a:rPr lang="en-SG" sz="2800" b="1" u="sng" dirty="0"/>
              <a:t>If we suffer, we shall also reign with </a:t>
            </a:r>
            <a:r>
              <a:rPr lang="en-SG" sz="2800" b="1" i="1" u="sng" dirty="0"/>
              <a:t>Him</a:t>
            </a:r>
            <a:br>
              <a:rPr lang="en-SG" sz="2800" b="1" i="1" u="sng" dirty="0"/>
            </a:br>
            <a:r>
              <a:rPr lang="en-SG" sz="2800" b="1" i="1" u="sng" dirty="0"/>
              <a:t>(2 Tim. 2:12).</a:t>
            </a:r>
          </a:p>
          <a:p>
            <a:pPr marL="896938" lvl="1" indent="-439738">
              <a:buFontTx/>
              <a:buAutoNum type="arabicPeriod"/>
            </a:pPr>
            <a:r>
              <a:rPr lang="en-SG" sz="2800" b="1" dirty="0"/>
              <a:t>The </a:t>
            </a:r>
            <a:r>
              <a:rPr lang="en-SG" sz="2800" b="1" u="sng" dirty="0"/>
              <a:t>reward</a:t>
            </a:r>
            <a:r>
              <a:rPr lang="en-SG" sz="2800" b="1" dirty="0"/>
              <a:t> of 100 fold now (Mk 10:30).</a:t>
            </a:r>
            <a:endParaRPr lang="en-SG" sz="2800" dirty="0"/>
          </a:p>
          <a:p>
            <a:pPr marL="896938" lvl="1" indent="-439738">
              <a:buFontTx/>
              <a:buAutoNum type="arabicPeriod"/>
            </a:pPr>
            <a:r>
              <a:rPr lang="en-SG" sz="2800" b="1" dirty="0"/>
              <a:t>The </a:t>
            </a:r>
            <a:r>
              <a:rPr lang="en-SG" sz="2800" b="1" u="sng" dirty="0"/>
              <a:t>treasures</a:t>
            </a:r>
            <a:r>
              <a:rPr lang="en-SG" sz="2800" b="1" dirty="0"/>
              <a:t> in Heaven (Mt. 6:20).</a:t>
            </a:r>
            <a:endParaRPr lang="en-SG" sz="3200" dirty="0"/>
          </a:p>
        </p:txBody>
      </p:sp>
    </p:spTree>
    <p:extLst>
      <p:ext uri="{BB962C8B-B14F-4D97-AF65-F5344CB8AC3E}">
        <p14:creationId xmlns:p14="http://schemas.microsoft.com/office/powerpoint/2010/main" val="41038249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51520" y="1149425"/>
            <a:ext cx="8748464" cy="41242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spcAft>
                <a:spcPts val="1200"/>
              </a:spcAft>
            </a:pPr>
            <a:r>
              <a:rPr lang="en-SG" sz="2800" b="1" dirty="0"/>
              <a:t>4. The </a:t>
            </a:r>
            <a:r>
              <a:rPr lang="en-SG" sz="2800" b="1" u="sng" dirty="0">
                <a:solidFill>
                  <a:srgbClr val="CC0000"/>
                </a:solidFill>
              </a:rPr>
              <a:t>Crowns</a:t>
            </a:r>
            <a:r>
              <a:rPr lang="en-SG" sz="2800" b="1" dirty="0">
                <a:solidFill>
                  <a:srgbClr val="CC0000"/>
                </a:solidFill>
              </a:rPr>
              <a:t> </a:t>
            </a:r>
            <a:r>
              <a:rPr lang="en-SG" sz="2800" b="1" dirty="0"/>
              <a:t>after the BEMA seat (2 Cor. 5:10)</a:t>
            </a:r>
            <a:endParaRPr lang="en-SG" sz="2800" dirty="0"/>
          </a:p>
          <a:p>
            <a:pPr marL="361950" lvl="1"/>
            <a:r>
              <a:rPr lang="en-SG" sz="2800" b="1" dirty="0"/>
              <a:t>a. </a:t>
            </a:r>
            <a:r>
              <a:rPr lang="en-SG" sz="2800" b="1" u="sng" dirty="0">
                <a:solidFill>
                  <a:srgbClr val="0070C0"/>
                </a:solidFill>
              </a:rPr>
              <a:t>Martyr’s Crown</a:t>
            </a:r>
            <a:r>
              <a:rPr lang="en-SG" sz="2800" b="1" dirty="0"/>
              <a:t>, faithful unto death (Rev. 2:10)</a:t>
            </a:r>
          </a:p>
          <a:p>
            <a:pPr marL="361950" lvl="1"/>
            <a:r>
              <a:rPr lang="en-SG" sz="2800" b="1" dirty="0"/>
              <a:t>b. </a:t>
            </a:r>
            <a:r>
              <a:rPr lang="en-SG" sz="2800" b="1" u="sng" dirty="0">
                <a:solidFill>
                  <a:srgbClr val="0070C0"/>
                </a:solidFill>
              </a:rPr>
              <a:t>Crown of Glory</a:t>
            </a:r>
            <a:r>
              <a:rPr lang="en-SG" sz="2800" b="1" dirty="0"/>
              <a:t>, Shepherd’s crown (1 Pet. 5:2-4)</a:t>
            </a:r>
          </a:p>
          <a:p>
            <a:pPr marL="361950" lvl="1"/>
            <a:r>
              <a:rPr lang="en-SG" sz="2800" b="1" dirty="0"/>
              <a:t>c. </a:t>
            </a:r>
            <a:r>
              <a:rPr lang="en-SG" sz="2800" b="1" u="sng" dirty="0">
                <a:solidFill>
                  <a:srgbClr val="0070C0"/>
                </a:solidFill>
              </a:rPr>
              <a:t>Crown of Rejoicing </a:t>
            </a:r>
            <a:r>
              <a:rPr lang="en-SG" sz="2800" b="1" dirty="0"/>
              <a:t>for soul-winners (1 Thess. 2:19)</a:t>
            </a:r>
          </a:p>
          <a:p>
            <a:pPr marL="715963" lvl="1" indent="-354013"/>
            <a:r>
              <a:rPr lang="en-SG" sz="2800" b="1" dirty="0"/>
              <a:t>d. </a:t>
            </a:r>
            <a:r>
              <a:rPr lang="en-SG" sz="2800" b="1" u="sng" dirty="0">
                <a:solidFill>
                  <a:srgbClr val="0070C0"/>
                </a:solidFill>
              </a:rPr>
              <a:t>Crown of Righteousness</a:t>
            </a:r>
            <a:r>
              <a:rPr lang="en-SG" sz="2800" b="1" dirty="0"/>
              <a:t>, for those who love His Coming (useful and godly, 2 Tim. 4:8)</a:t>
            </a:r>
          </a:p>
          <a:p>
            <a:pPr marL="361950" lvl="1"/>
            <a:r>
              <a:rPr lang="en-SG" sz="2800" b="1" dirty="0"/>
              <a:t>e. </a:t>
            </a:r>
            <a:r>
              <a:rPr lang="en-SG" sz="2800" b="1" u="sng" dirty="0">
                <a:solidFill>
                  <a:srgbClr val="0070C0"/>
                </a:solidFill>
              </a:rPr>
              <a:t>Incorruptible Crown</a:t>
            </a:r>
            <a:r>
              <a:rPr lang="en-SG" sz="2800" b="1" dirty="0"/>
              <a:t>, for the victors (1 Cor. 9:25-27)</a:t>
            </a:r>
          </a:p>
          <a:p>
            <a:endParaRPr lang="en-SG" sz="2800" b="1" dirty="0"/>
          </a:p>
          <a:p>
            <a:pPr marL="361950"/>
            <a:r>
              <a:rPr lang="en-SG" sz="2800" b="1" dirty="0">
                <a:solidFill>
                  <a:srgbClr val="CC0000"/>
                </a:solidFill>
              </a:rPr>
              <a:t>CASTING OF CROWNS AT FEET OF JESUS (Rev. 4:11)</a:t>
            </a:r>
            <a:endParaRPr lang="en-SG" sz="3200" dirty="0">
              <a:solidFill>
                <a:srgbClr val="CC0000"/>
              </a:solidFill>
            </a:endParaRPr>
          </a:p>
        </p:txBody>
      </p:sp>
    </p:spTree>
    <p:extLst>
      <p:ext uri="{BB962C8B-B14F-4D97-AF65-F5344CB8AC3E}">
        <p14:creationId xmlns:p14="http://schemas.microsoft.com/office/powerpoint/2010/main" val="18005439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51520" y="1311010"/>
            <a:ext cx="8748464" cy="38010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spcAft>
                <a:spcPts val="1800"/>
              </a:spcAft>
            </a:pPr>
            <a:r>
              <a:rPr lang="en-SG" sz="2800" b="1" dirty="0">
                <a:solidFill>
                  <a:schemeClr val="accent6">
                    <a:lumMod val="50000"/>
                  </a:schemeClr>
                </a:solidFill>
              </a:rPr>
              <a:t>C. “</a:t>
            </a:r>
            <a:r>
              <a:rPr lang="en-SG" sz="2800" b="1" u="sng" dirty="0">
                <a:solidFill>
                  <a:srgbClr val="CC0000"/>
                </a:solidFill>
              </a:rPr>
              <a:t>He hath done this</a:t>
            </a:r>
            <a:r>
              <a:rPr lang="en-SG" sz="2800" b="1" dirty="0">
                <a:solidFill>
                  <a:schemeClr val="accent6">
                    <a:lumMod val="50000"/>
                  </a:schemeClr>
                </a:solidFill>
              </a:rPr>
              <a:t>” (Psalm 22:31)</a:t>
            </a:r>
          </a:p>
          <a:p>
            <a:pPr marL="801688" lvl="0" indent="-439738">
              <a:buFont typeface="+mj-lt"/>
              <a:buAutoNum type="arabicPeriod"/>
            </a:pPr>
            <a:r>
              <a:rPr lang="en-SG" sz="2800" b="1" dirty="0"/>
              <a:t>Corresponds with the triumphant cry “</a:t>
            </a:r>
            <a:r>
              <a:rPr lang="en-SG" sz="2800" b="1" u="sng" dirty="0">
                <a:solidFill>
                  <a:srgbClr val="0070C0"/>
                </a:solidFill>
              </a:rPr>
              <a:t>It is finished”</a:t>
            </a:r>
            <a:r>
              <a:rPr lang="en-SG" sz="2800" b="1" dirty="0">
                <a:solidFill>
                  <a:srgbClr val="0070C0"/>
                </a:solidFill>
              </a:rPr>
              <a:t>.</a:t>
            </a:r>
            <a:br>
              <a:rPr lang="en-SG" sz="2800" b="1" dirty="0">
                <a:solidFill>
                  <a:srgbClr val="0070C0"/>
                </a:solidFill>
              </a:rPr>
            </a:br>
            <a:r>
              <a:rPr lang="en-SG" sz="2800" b="1" dirty="0">
                <a:solidFill>
                  <a:srgbClr val="0070C0"/>
                </a:solidFill>
              </a:rPr>
              <a:t>(John 19:30)</a:t>
            </a:r>
            <a:endParaRPr lang="en-SG" sz="2800" dirty="0">
              <a:solidFill>
                <a:srgbClr val="0070C0"/>
              </a:solidFill>
            </a:endParaRPr>
          </a:p>
          <a:p>
            <a:pPr marL="801688" lvl="0" indent="-439738">
              <a:spcBef>
                <a:spcPts val="1200"/>
              </a:spcBef>
              <a:buFont typeface="+mj-lt"/>
              <a:buAutoNum type="arabicPeriod"/>
            </a:pPr>
            <a:r>
              <a:rPr lang="en-SG" sz="2800" b="1" dirty="0"/>
              <a:t>God has </a:t>
            </a:r>
            <a:r>
              <a:rPr lang="en-SG" sz="2800" b="1" u="sng" dirty="0">
                <a:solidFill>
                  <a:srgbClr val="0070C0"/>
                </a:solidFill>
              </a:rPr>
              <a:t>effected and completed </a:t>
            </a:r>
            <a:r>
              <a:rPr lang="en-SG" sz="2800" b="1" dirty="0"/>
              <a:t>all.</a:t>
            </a:r>
          </a:p>
          <a:p>
            <a:pPr marL="801688" lvl="0" indent="-439738">
              <a:spcBef>
                <a:spcPts val="1200"/>
              </a:spcBef>
              <a:buFont typeface="+mj-lt"/>
              <a:buAutoNum type="arabicPeriod"/>
            </a:pPr>
            <a:r>
              <a:rPr lang="en-SG" sz="2800" b="1" dirty="0"/>
              <a:t>Our </a:t>
            </a:r>
            <a:r>
              <a:rPr lang="en-SG" sz="2800" b="1" u="sng" dirty="0">
                <a:solidFill>
                  <a:srgbClr val="0070C0"/>
                </a:solidFill>
              </a:rPr>
              <a:t>absolute confidence </a:t>
            </a:r>
            <a:r>
              <a:rPr lang="en-SG" sz="2800" b="1" dirty="0"/>
              <a:t>and security in Christ </a:t>
            </a:r>
            <a:br>
              <a:rPr lang="en-SG" sz="2800" b="1" dirty="0"/>
            </a:br>
            <a:r>
              <a:rPr lang="en-SG" sz="2800" b="1" dirty="0"/>
              <a:t>(Phil. 1:6; 2 Tim. 1:12)</a:t>
            </a:r>
          </a:p>
          <a:p>
            <a:pPr marL="801688" indent="-439738">
              <a:spcBef>
                <a:spcPts val="1200"/>
              </a:spcBef>
              <a:buFont typeface="+mj-lt"/>
              <a:buAutoNum type="arabicPeriod"/>
            </a:pPr>
            <a:r>
              <a:rPr lang="en-SG" sz="2800" b="1" dirty="0"/>
              <a:t>All to the </a:t>
            </a:r>
            <a:r>
              <a:rPr lang="en-SG" sz="2800" b="1" u="sng" dirty="0">
                <a:solidFill>
                  <a:srgbClr val="CC0000"/>
                </a:solidFill>
              </a:rPr>
              <a:t>Praise of His Glory</a:t>
            </a:r>
            <a:r>
              <a:rPr lang="en-SG" sz="2800" b="1" dirty="0">
                <a:solidFill>
                  <a:srgbClr val="CC0000"/>
                </a:solidFill>
              </a:rPr>
              <a:t> </a:t>
            </a:r>
            <a:r>
              <a:rPr lang="en-SG" sz="2800" b="1" dirty="0"/>
              <a:t>(Eph. 1:12,14).</a:t>
            </a:r>
            <a:endParaRPr lang="en-SG" sz="3200" dirty="0"/>
          </a:p>
        </p:txBody>
      </p:sp>
    </p:spTree>
    <p:extLst>
      <p:ext uri="{BB962C8B-B14F-4D97-AF65-F5344CB8AC3E}">
        <p14:creationId xmlns:p14="http://schemas.microsoft.com/office/powerpoint/2010/main" val="28843495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b="1" u="sng" dirty="0">
                <a:solidFill>
                  <a:srgbClr val="CC0000"/>
                </a:solidFill>
              </a:rPr>
              <a:t>SOME THOUGHTS</a:t>
            </a:r>
            <a:endParaRPr lang="en-SG" b="1" u="sng" dirty="0">
              <a:solidFill>
                <a:srgbClr val="CC0000"/>
              </a:solidFill>
            </a:endParaRPr>
          </a:p>
        </p:txBody>
      </p:sp>
      <p:sp>
        <p:nvSpPr>
          <p:cNvPr id="3" name="Content Placeholder 2"/>
          <p:cNvSpPr>
            <a:spLocks noGrp="1"/>
          </p:cNvSpPr>
          <p:nvPr>
            <p:ph idx="1"/>
          </p:nvPr>
        </p:nvSpPr>
        <p:spPr>
          <a:xfrm>
            <a:off x="457200" y="1600200"/>
            <a:ext cx="7715200" cy="4525963"/>
          </a:xfrm>
        </p:spPr>
        <p:txBody>
          <a:bodyPr>
            <a:normAutofit fontScale="92500"/>
          </a:bodyPr>
          <a:lstStyle/>
          <a:p>
            <a:pPr marL="534988" indent="-534988">
              <a:buNone/>
            </a:pPr>
            <a:r>
              <a:rPr lang="en-US" b="1" dirty="0"/>
              <a:t>1.  Do I check in with God by having a funeral exercise each day and each moment of need?</a:t>
            </a:r>
          </a:p>
          <a:p>
            <a:pPr marL="534988" indent="-534988">
              <a:buNone/>
            </a:pPr>
            <a:r>
              <a:rPr lang="en-US" b="1" dirty="0"/>
              <a:t>2.  Nobody likes to be rejected.  Shall I not be like Jesus and enter into the fellowship of His sufferings and bring Him glory?</a:t>
            </a:r>
          </a:p>
          <a:p>
            <a:pPr marL="534988" indent="-534988">
              <a:buNone/>
            </a:pPr>
            <a:r>
              <a:rPr lang="en-US" b="1" dirty="0"/>
              <a:t>3.  Will I allow Him to live in and through me so that I will have crowns to worship Him at His feet?</a:t>
            </a:r>
            <a:endParaRPr lang="en-SG" b="1" dirty="0"/>
          </a:p>
        </p:txBody>
      </p:sp>
    </p:spTree>
    <p:extLst>
      <p:ext uri="{BB962C8B-B14F-4D97-AF65-F5344CB8AC3E}">
        <p14:creationId xmlns:p14="http://schemas.microsoft.com/office/powerpoint/2010/main" val="32471644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209800"/>
            <a:ext cx="7886700" cy="3462959"/>
          </a:xfrm>
        </p:spPr>
        <p:txBody>
          <a:bodyPr>
            <a:noAutofit/>
          </a:bodyPr>
          <a:lstStyle/>
          <a:p>
            <a:pPr marL="385763" indent="-385763">
              <a:buAutoNum type="arabicPeriod"/>
            </a:pPr>
            <a:r>
              <a:rPr lang="en-SG" sz="3200" b="1" dirty="0"/>
              <a:t>WHAT ONE LESSON HAVE I LEARNT?</a:t>
            </a:r>
          </a:p>
          <a:p>
            <a:pPr marL="385763" indent="-385763">
              <a:lnSpc>
                <a:spcPct val="100000"/>
              </a:lnSpc>
              <a:spcBef>
                <a:spcPts val="5850"/>
              </a:spcBef>
              <a:buAutoNum type="arabicPeriod"/>
            </a:pPr>
            <a:r>
              <a:rPr lang="en-SG" sz="3200" b="1" dirty="0"/>
              <a:t>WHAT WILL BE ONE PRAYER I HAVE?     </a:t>
            </a:r>
          </a:p>
        </p:txBody>
      </p:sp>
      <p:sp>
        <p:nvSpPr>
          <p:cNvPr id="7" name="Arrow: Chevron 6">
            <a:extLst>
              <a:ext uri="{FF2B5EF4-FFF2-40B4-BE49-F238E27FC236}">
                <a16:creationId xmlns:a16="http://schemas.microsoft.com/office/drawing/2014/main" id="{DC204222-9384-464A-BC70-DBA854268744}"/>
              </a:ext>
            </a:extLst>
          </p:cNvPr>
          <p:cNvSpPr/>
          <p:nvPr/>
        </p:nvSpPr>
        <p:spPr>
          <a:xfrm>
            <a:off x="1548142" y="857250"/>
            <a:ext cx="4569737" cy="590739"/>
          </a:xfrm>
          <a:prstGeom prst="chevron">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G" sz="2925" b="1" dirty="0">
                <a:solidFill>
                  <a:schemeClr val="bg1"/>
                </a:solidFill>
                <a:effectLst>
                  <a:outerShdw blurRad="50800" dist="38100" dir="5400000" algn="t" rotWithShape="0">
                    <a:prstClr val="black">
                      <a:alpha val="40000"/>
                    </a:prstClr>
                  </a:outerShdw>
                </a:effectLst>
              </a:rPr>
              <a:t>ATTITUDE PRINCIPLES</a:t>
            </a:r>
          </a:p>
        </p:txBody>
      </p:sp>
      <p:pic>
        <p:nvPicPr>
          <p:cNvPr id="4" name="Picture 3">
            <a:extLst>
              <a:ext uri="{FF2B5EF4-FFF2-40B4-BE49-F238E27FC236}">
                <a16:creationId xmlns:a16="http://schemas.microsoft.com/office/drawing/2014/main" id="{02073F49-20E2-409C-8FDB-39FE6FEF5C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7948718" y="5064359"/>
            <a:ext cx="1133264" cy="838655"/>
          </a:xfrm>
          <a:prstGeom prst="rect">
            <a:avLst/>
          </a:prstGeom>
        </p:spPr>
      </p:pic>
    </p:spTree>
    <p:extLst>
      <p:ext uri="{BB962C8B-B14F-4D97-AF65-F5344CB8AC3E}">
        <p14:creationId xmlns:p14="http://schemas.microsoft.com/office/powerpoint/2010/main" val="41794750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D87A4CD-A627-494F-9542-8D7D9B987BA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72754" y1="34545" x2="72754" y2="34545"/>
                        <a14:foregroundMark x1="64970" y1="49231" x2="64970" y2="49231"/>
                        <a14:foregroundMark x1="74102" y1="37063" x2="74102" y2="37063"/>
                        <a14:foregroundMark x1="75150" y1="35245" x2="75150" y2="35245"/>
                      </a14:backgroundRemoval>
                    </a14:imgEffect>
                  </a14:imgLayer>
                </a14:imgProps>
              </a:ext>
            </a:extLst>
          </a:blip>
          <a:stretch>
            <a:fillRect/>
          </a:stretch>
        </p:blipFill>
        <p:spPr>
          <a:xfrm>
            <a:off x="3322475" y="946489"/>
            <a:ext cx="2639660" cy="2825384"/>
          </a:xfrm>
          <a:prstGeom prst="rect">
            <a:avLst/>
          </a:prstGeom>
        </p:spPr>
      </p:pic>
      <p:sp>
        <p:nvSpPr>
          <p:cNvPr id="5" name="Rectangle: Rounded Corners 4">
            <a:extLst>
              <a:ext uri="{FF2B5EF4-FFF2-40B4-BE49-F238E27FC236}">
                <a16:creationId xmlns:a16="http://schemas.microsoft.com/office/drawing/2014/main" id="{BA217BD6-271A-48BD-AB03-C7041572BCA2}"/>
              </a:ext>
            </a:extLst>
          </p:cNvPr>
          <p:cNvSpPr/>
          <p:nvPr/>
        </p:nvSpPr>
        <p:spPr>
          <a:xfrm>
            <a:off x="860336" y="3771873"/>
            <a:ext cx="7563938" cy="1988847"/>
          </a:xfrm>
          <a:prstGeom prst="roundRect">
            <a:avLst/>
          </a:prstGeom>
          <a:solidFill>
            <a:srgbClr val="FFFF00"/>
          </a:solidFill>
          <a:ln>
            <a:solidFill>
              <a:srgbClr val="FFFF00"/>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5731" lvl="1" defTabSz="685800">
              <a:lnSpc>
                <a:spcPct val="120000"/>
              </a:lnSpc>
              <a:defRPr/>
            </a:pPr>
            <a:r>
              <a:rPr lang="en-SG" sz="3300" dirty="0">
                <a:solidFill>
                  <a:prstClr val="black"/>
                </a:solidFill>
                <a:latin typeface="Calibri" panose="020F0502020204030204"/>
              </a:rPr>
              <a:t>Email: </a:t>
            </a:r>
            <a:r>
              <a:rPr lang="en-SG" sz="3300" dirty="0">
                <a:solidFill>
                  <a:prstClr val="black"/>
                </a:solidFill>
                <a:latin typeface="Calibri" panose="020F0502020204030204"/>
                <a:hlinkClick r:id="rId4">
                  <a:extLst>
                    <a:ext uri="{A12FA001-AC4F-418D-AE19-62706E023703}">
                      <ahyp:hlinkClr xmlns:ahyp="http://schemas.microsoft.com/office/drawing/2018/hyperlinkcolor" val="tx"/>
                    </a:ext>
                  </a:extLst>
                </a:hlinkClick>
              </a:rPr>
              <a:t>gohsengfong@hotmail.com</a:t>
            </a:r>
            <a:endParaRPr lang="en-SG" sz="3300" dirty="0">
              <a:solidFill>
                <a:prstClr val="black"/>
              </a:solidFill>
              <a:latin typeface="Calibri" panose="020F0502020204030204"/>
            </a:endParaRPr>
          </a:p>
          <a:p>
            <a:pPr marL="135731" lvl="1" defTabSz="685800">
              <a:lnSpc>
                <a:spcPct val="120000"/>
              </a:lnSpc>
              <a:defRPr/>
            </a:pPr>
            <a:r>
              <a:rPr lang="en-SG" sz="3300" dirty="0">
                <a:solidFill>
                  <a:prstClr val="black"/>
                </a:solidFill>
                <a:latin typeface="Calibri" panose="020F0502020204030204"/>
              </a:rPr>
              <a:t>WhatsApp: </a:t>
            </a:r>
            <a:r>
              <a:rPr lang="en-SG" sz="3300" dirty="0">
                <a:solidFill>
                  <a:srgbClr val="5B9BD5">
                    <a:lumMod val="75000"/>
                  </a:srgbClr>
                </a:solidFill>
                <a:latin typeface="Calibri" panose="020F0502020204030204"/>
              </a:rPr>
              <a:t>+65-98207783</a:t>
            </a:r>
          </a:p>
          <a:p>
            <a:pPr marL="135731" lvl="1" defTabSz="685800">
              <a:lnSpc>
                <a:spcPct val="120000"/>
              </a:lnSpc>
              <a:defRPr/>
            </a:pPr>
            <a:r>
              <a:rPr lang="en-SG" sz="3300" dirty="0">
                <a:solidFill>
                  <a:prstClr val="black"/>
                </a:solidFill>
                <a:latin typeface="Calibri" panose="020F0502020204030204"/>
              </a:rPr>
              <a:t>Website: </a:t>
            </a:r>
            <a:r>
              <a:rPr lang="en-SG" sz="3300" dirty="0">
                <a:solidFill>
                  <a:prstClr val="black"/>
                </a:solidFill>
                <a:latin typeface="Calibri" panose="020F0502020204030204"/>
                <a:hlinkClick r:id="rId5">
                  <a:extLst>
                    <a:ext uri="{A12FA001-AC4F-418D-AE19-62706E023703}">
                      <ahyp:hlinkClr xmlns:ahyp="http://schemas.microsoft.com/office/drawing/2018/hyperlinkcolor" val="tx"/>
                    </a:ext>
                  </a:extLst>
                </a:hlinkClick>
              </a:rPr>
              <a:t>www.faithatworkfellowship.org</a:t>
            </a:r>
            <a:endParaRPr lang="en-SG" sz="2400" dirty="0">
              <a:solidFill>
                <a:prstClr val="black"/>
              </a:solidFill>
              <a:latin typeface="Calibri" panose="020F0502020204030204"/>
            </a:endParaRPr>
          </a:p>
        </p:txBody>
      </p:sp>
    </p:spTree>
    <p:extLst>
      <p:ext uri="{BB962C8B-B14F-4D97-AF65-F5344CB8AC3E}">
        <p14:creationId xmlns:p14="http://schemas.microsoft.com/office/powerpoint/2010/main" val="788955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solidFill>
                  <a:srgbClr val="D60093"/>
                </a:solidFill>
              </a:rPr>
              <a:t>ATTITUDE</a:t>
            </a:r>
            <a:endParaRPr lang="en-SG" b="1" u="sng" dirty="0">
              <a:solidFill>
                <a:srgbClr val="D60093"/>
              </a:solidFill>
            </a:endParaRP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b="1" u="sng" dirty="0">
                <a:solidFill>
                  <a:srgbClr val="00B0F0"/>
                </a:solidFill>
              </a:rPr>
              <a:t>Some Good Attitudes</a:t>
            </a:r>
            <a:r>
              <a:rPr lang="en-US" b="1" dirty="0"/>
              <a:t>:</a:t>
            </a:r>
          </a:p>
          <a:p>
            <a:pPr marL="514350" indent="-514350">
              <a:buNone/>
            </a:pPr>
            <a:r>
              <a:rPr lang="en-US" b="1" dirty="0"/>
              <a:t>       Love,  Joy,  Peace,  Patience,  Gentleness,  Goodness,  Faith,  Meekness,  Self-Control   (Gal. 5:22,23)</a:t>
            </a:r>
          </a:p>
          <a:p>
            <a:pPr marL="514350" indent="-514350">
              <a:buNone/>
            </a:pPr>
            <a:endParaRPr lang="en-US" dirty="0"/>
          </a:p>
          <a:p>
            <a:pPr marL="514350" indent="-514350">
              <a:buAutoNum type="arabicPeriod" startAt="2"/>
            </a:pPr>
            <a:r>
              <a:rPr lang="en-US" b="1" u="sng" dirty="0">
                <a:solidFill>
                  <a:srgbClr val="00B050"/>
                </a:solidFill>
              </a:rPr>
              <a:t>Some Bad Attitudes</a:t>
            </a:r>
            <a:r>
              <a:rPr lang="en-US" b="1" dirty="0"/>
              <a:t>:</a:t>
            </a:r>
          </a:p>
          <a:p>
            <a:pPr marL="514350" indent="-514350">
              <a:buNone/>
            </a:pPr>
            <a:r>
              <a:rPr lang="en-US" b="1" dirty="0"/>
              <a:t>       Indifference,  Selfishness,  Criticism,  Hypocrisy,  Legalism,  Inflexible,  Superiority,  Gossip</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r>
              <a:rPr lang="en-US" sz="5400" b="1" u="sng" dirty="0">
                <a:solidFill>
                  <a:srgbClr val="CC0000"/>
                </a:solidFill>
              </a:rPr>
              <a:t>ATTITUDE OF JESUS</a:t>
            </a:r>
            <a:endParaRPr lang="en-SG" sz="5400" b="1" u="sng" dirty="0">
              <a:solidFill>
                <a:srgbClr val="CC0000"/>
              </a:solidFill>
            </a:endParaRPr>
          </a:p>
        </p:txBody>
      </p:sp>
      <p:sp>
        <p:nvSpPr>
          <p:cNvPr id="3" name="Content Placeholder 2"/>
          <p:cNvSpPr>
            <a:spLocks noGrp="1"/>
          </p:cNvSpPr>
          <p:nvPr>
            <p:ph idx="1"/>
          </p:nvPr>
        </p:nvSpPr>
        <p:spPr/>
        <p:txBody>
          <a:bodyPr/>
          <a:lstStyle/>
          <a:p>
            <a:endParaRPr lang="en-SG" sz="2800" b="1" dirty="0"/>
          </a:p>
          <a:p>
            <a:pPr marL="0" indent="0">
              <a:buNone/>
            </a:pPr>
            <a:endParaRPr lang="en-SG" sz="2800" b="1" dirty="0"/>
          </a:p>
          <a:p>
            <a:r>
              <a:rPr lang="en-SG" sz="3600" b="1" dirty="0"/>
              <a:t>(John 13:3)  Jesus </a:t>
            </a:r>
            <a:r>
              <a:rPr lang="en-SG" sz="3600" b="1" u="sng" dirty="0">
                <a:solidFill>
                  <a:srgbClr val="CC0000"/>
                </a:solidFill>
              </a:rPr>
              <a:t>knowing</a:t>
            </a:r>
            <a:r>
              <a:rPr lang="en-SG" sz="3600" b="1" dirty="0"/>
              <a:t> that the Father had given all things into His hands, and that </a:t>
            </a:r>
            <a:r>
              <a:rPr lang="en-SG" sz="3600" b="1" u="sng" dirty="0">
                <a:solidFill>
                  <a:srgbClr val="CC0000"/>
                </a:solidFill>
              </a:rPr>
              <a:t>He was come from God, and went to God;</a:t>
            </a:r>
          </a:p>
          <a:p>
            <a:pPr marL="0" indent="0">
              <a:buNone/>
            </a:pPr>
            <a:endParaRPr lang="en-SG" sz="2800" b="1" dirty="0">
              <a:effectLst>
                <a:outerShdw blurRad="38100" dist="38100" dir="2700000" algn="tl">
                  <a:srgbClr val="000000">
                    <a:alpha val="43137"/>
                  </a:srgbClr>
                </a:outerShdw>
              </a:effectLst>
            </a:endParaRPr>
          </a:p>
          <a:p>
            <a:pPr marL="0" indent="0">
              <a:buNone/>
            </a:pPr>
            <a:endParaRPr lang="en-SG" dirty="0"/>
          </a:p>
        </p:txBody>
      </p:sp>
    </p:spTree>
    <p:extLst>
      <p:ext uri="{BB962C8B-B14F-4D97-AF65-F5344CB8AC3E}">
        <p14:creationId xmlns:p14="http://schemas.microsoft.com/office/powerpoint/2010/main" val="4228767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r>
              <a:rPr lang="en-US" sz="4800" u="sng" dirty="0">
                <a:solidFill>
                  <a:srgbClr val="CC0000"/>
                </a:solidFill>
                <a:latin typeface="Bernard MT Condensed" panose="02050806060905020404" pitchFamily="18" charset="0"/>
              </a:rPr>
              <a:t>NOTHING TO PROVE</a:t>
            </a:r>
            <a:endParaRPr lang="en-SG" sz="4800" u="sng" dirty="0">
              <a:solidFill>
                <a:srgbClr val="CC0000"/>
              </a:solidFill>
              <a:latin typeface="Bernard MT Condensed" panose="02050806060905020404" pitchFamily="18" charset="0"/>
            </a:endParaRPr>
          </a:p>
        </p:txBody>
      </p:sp>
      <p:sp>
        <p:nvSpPr>
          <p:cNvPr id="3" name="Content Placeholder 2"/>
          <p:cNvSpPr>
            <a:spLocks noGrp="1"/>
          </p:cNvSpPr>
          <p:nvPr>
            <p:ph idx="1"/>
          </p:nvPr>
        </p:nvSpPr>
        <p:spPr>
          <a:xfrm>
            <a:off x="1600200" y="1828801"/>
            <a:ext cx="6934200" cy="3962400"/>
          </a:xfrm>
        </p:spPr>
        <p:txBody>
          <a:bodyPr>
            <a:normAutofit lnSpcReduction="10000"/>
          </a:bodyPr>
          <a:lstStyle/>
          <a:p>
            <a:r>
              <a:rPr lang="en-SG" sz="3200" spc="50" dirty="0">
                <a:latin typeface="Bernard MT Condensed" panose="02050806060905020404" pitchFamily="18" charset="0"/>
              </a:rPr>
              <a:t>(John 13:3)  </a:t>
            </a:r>
            <a:r>
              <a:rPr lang="en-SG" sz="3200" i="1" spc="50" dirty="0">
                <a:latin typeface="Bernard MT Condensed" panose="02050806060905020404" pitchFamily="18" charset="0"/>
              </a:rPr>
              <a:t>Jesus </a:t>
            </a:r>
            <a:r>
              <a:rPr lang="en-SG" sz="3200" i="1" u="sng" spc="50" dirty="0">
                <a:solidFill>
                  <a:srgbClr val="CC0066"/>
                </a:solidFill>
                <a:latin typeface="Bernard MT Condensed" panose="02050806060905020404" pitchFamily="18" charset="0"/>
              </a:rPr>
              <a:t>knowing</a:t>
            </a:r>
            <a:r>
              <a:rPr lang="en-SG" sz="3200" i="1" spc="50" dirty="0">
                <a:solidFill>
                  <a:srgbClr val="CC0066"/>
                </a:solidFill>
                <a:latin typeface="Bernard MT Condensed" panose="02050806060905020404" pitchFamily="18" charset="0"/>
              </a:rPr>
              <a:t> </a:t>
            </a:r>
            <a:r>
              <a:rPr lang="en-SG" sz="3200" i="1" spc="50" dirty="0">
                <a:latin typeface="Bernard MT Condensed" panose="02050806060905020404" pitchFamily="18" charset="0"/>
              </a:rPr>
              <a:t>that the Father had given all things into His hands, and that</a:t>
            </a:r>
            <a:r>
              <a:rPr lang="en-SG" sz="3200" i="1" spc="50" dirty="0">
                <a:solidFill>
                  <a:schemeClr val="bg1"/>
                </a:solidFill>
                <a:latin typeface="Bernard MT Condensed" panose="02050806060905020404" pitchFamily="18" charset="0"/>
              </a:rPr>
              <a:t> </a:t>
            </a:r>
            <a:r>
              <a:rPr lang="en-SG" sz="3200" i="1" u="sng" spc="50" dirty="0">
                <a:solidFill>
                  <a:srgbClr val="CC0000"/>
                </a:solidFill>
                <a:latin typeface="Bernard MT Condensed" panose="02050806060905020404" pitchFamily="18" charset="0"/>
              </a:rPr>
              <a:t>He was come from God, and went to God;</a:t>
            </a:r>
          </a:p>
          <a:p>
            <a:endParaRPr lang="en-SG" sz="3200" spc="50" dirty="0">
              <a:solidFill>
                <a:schemeClr val="bg1"/>
              </a:solidFill>
              <a:latin typeface="Bernard MT Condensed" panose="02050806060905020404" pitchFamily="18" charset="0"/>
            </a:endParaRPr>
          </a:p>
          <a:p>
            <a:r>
              <a:rPr lang="en-US" sz="3200" i="1" u="sng" spc="50" dirty="0">
                <a:solidFill>
                  <a:srgbClr val="CC0000"/>
                </a:solidFill>
                <a:latin typeface="Bernard MT Condensed" panose="02050806060905020404" pitchFamily="18" charset="0"/>
              </a:rPr>
              <a:t>Jesus knew who He was</a:t>
            </a:r>
            <a:r>
              <a:rPr lang="en-US" sz="3200" spc="50" dirty="0">
                <a:solidFill>
                  <a:srgbClr val="CC0000"/>
                </a:solidFill>
                <a:latin typeface="Bernard MT Condensed" panose="02050806060905020404" pitchFamily="18" charset="0"/>
              </a:rPr>
              <a:t>  </a:t>
            </a:r>
            <a:r>
              <a:rPr lang="en-US" sz="3200" spc="50" dirty="0">
                <a:latin typeface="Bernard MT Condensed" panose="02050806060905020404" pitchFamily="18" charset="0"/>
              </a:rPr>
              <a:t>and didn’t have to play any game to prove Himself or role-play to fool others.</a:t>
            </a:r>
            <a:endParaRPr lang="en-SG" sz="3200" spc="50" dirty="0">
              <a:latin typeface="Bernard MT Condensed" panose="02050806060905020404" pitchFamily="18" charset="0"/>
            </a:endParaRPr>
          </a:p>
          <a:p>
            <a:pPr marL="0" indent="0">
              <a:buNone/>
            </a:pPr>
            <a:endParaRPr lang="en-SG" dirty="0">
              <a:solidFill>
                <a:schemeClr val="bg1"/>
              </a:solidFill>
            </a:endParaRPr>
          </a:p>
        </p:txBody>
      </p:sp>
    </p:spTree>
    <p:extLst>
      <p:ext uri="{BB962C8B-B14F-4D97-AF65-F5344CB8AC3E}">
        <p14:creationId xmlns:p14="http://schemas.microsoft.com/office/powerpoint/2010/main" val="441115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90600"/>
          </a:xfrm>
        </p:spPr>
        <p:txBody>
          <a:bodyPr>
            <a:normAutofit/>
          </a:bodyPr>
          <a:lstStyle/>
          <a:p>
            <a:pPr algn="ctr"/>
            <a:r>
              <a:rPr lang="en-US" sz="4800" u="sng" dirty="0">
                <a:solidFill>
                  <a:srgbClr val="CC0000"/>
                </a:solidFill>
                <a:latin typeface="Bernard MT Condensed" panose="02050806060905020404" pitchFamily="18" charset="0"/>
              </a:rPr>
              <a:t>NOTHING TO PROVE</a:t>
            </a:r>
            <a:endParaRPr lang="en-SG" sz="4800" u="sng" dirty="0">
              <a:solidFill>
                <a:srgbClr val="CC0000"/>
              </a:solidFill>
              <a:latin typeface="Bernard MT Condensed" panose="02050806060905020404" pitchFamily="18" charset="0"/>
            </a:endParaRPr>
          </a:p>
        </p:txBody>
      </p:sp>
      <p:sp>
        <p:nvSpPr>
          <p:cNvPr id="3" name="Content Placeholder 2"/>
          <p:cNvSpPr>
            <a:spLocks noGrp="1"/>
          </p:cNvSpPr>
          <p:nvPr>
            <p:ph idx="1"/>
          </p:nvPr>
        </p:nvSpPr>
        <p:spPr>
          <a:xfrm>
            <a:off x="1187624" y="1412776"/>
            <a:ext cx="7693665" cy="4648200"/>
          </a:xfrm>
        </p:spPr>
        <p:txBody>
          <a:bodyPr>
            <a:noAutofit/>
          </a:bodyPr>
          <a:lstStyle/>
          <a:p>
            <a:r>
              <a:rPr lang="en-US" sz="2800" u="sng" dirty="0">
                <a:solidFill>
                  <a:srgbClr val="0070C0"/>
                </a:solidFill>
                <a:latin typeface="Bernard MT Condensed" panose="02050806060905020404" pitchFamily="18" charset="0"/>
              </a:rPr>
              <a:t>Know who I AM and whose I AM.</a:t>
            </a:r>
          </a:p>
          <a:p>
            <a:endParaRPr lang="en-US" sz="2000" b="1" u="sng" dirty="0">
              <a:solidFill>
                <a:srgbClr val="0070C0"/>
              </a:solidFill>
              <a:latin typeface="Bernard MT Condensed" panose="02050806060905020404" pitchFamily="18" charset="0"/>
            </a:endParaRPr>
          </a:p>
          <a:p>
            <a:pPr marL="0" indent="0">
              <a:buNone/>
            </a:pPr>
            <a:r>
              <a:rPr lang="en-SG" sz="2800" i="1" u="sng" dirty="0">
                <a:solidFill>
                  <a:srgbClr val="7030A0"/>
                </a:solidFill>
                <a:latin typeface="Bernard MT Condensed" panose="02050806060905020404" pitchFamily="18" charset="0"/>
              </a:rPr>
              <a:t>My Identity in Christ</a:t>
            </a:r>
            <a:r>
              <a:rPr lang="en-SG" sz="2800" i="1" dirty="0">
                <a:solidFill>
                  <a:srgbClr val="7030A0"/>
                </a:solidFill>
                <a:latin typeface="Bernard MT Condensed" panose="02050806060905020404" pitchFamily="18" charset="0"/>
              </a:rPr>
              <a:t>:</a:t>
            </a:r>
            <a:r>
              <a:rPr lang="en-SG" sz="2800" dirty="0">
                <a:solidFill>
                  <a:srgbClr val="7030A0"/>
                </a:solidFill>
                <a:latin typeface="Bernard MT Condensed" panose="02050806060905020404" pitchFamily="18" charset="0"/>
              </a:rPr>
              <a:t> </a:t>
            </a:r>
            <a:r>
              <a:rPr lang="en-SG" sz="2800" dirty="0">
                <a:solidFill>
                  <a:srgbClr val="FF0000"/>
                </a:solidFill>
                <a:latin typeface="Bernard MT Condensed" panose="02050806060905020404" pitchFamily="18" charset="0"/>
              </a:rPr>
              <a:t> </a:t>
            </a:r>
          </a:p>
          <a:p>
            <a:pPr marL="0" indent="0">
              <a:buNone/>
            </a:pPr>
            <a:r>
              <a:rPr lang="en-SG" sz="2800" dirty="0">
                <a:solidFill>
                  <a:srgbClr val="CC0000"/>
                </a:solidFill>
                <a:latin typeface="Bernard MT Condensed" panose="02050806060905020404" pitchFamily="18" charset="0"/>
              </a:rPr>
              <a:t>Because of Christ’s redemption, </a:t>
            </a:r>
          </a:p>
          <a:p>
            <a:pPr marL="0" indent="0">
              <a:buNone/>
            </a:pPr>
            <a:r>
              <a:rPr lang="en-SG" sz="2800" dirty="0">
                <a:solidFill>
                  <a:srgbClr val="CC0000"/>
                </a:solidFill>
                <a:latin typeface="Bernard MT Condensed" panose="02050806060905020404" pitchFamily="18" charset="0"/>
              </a:rPr>
              <a:t>I am a </a:t>
            </a:r>
            <a:r>
              <a:rPr lang="en-SG" sz="2800" i="1" u="sng" dirty="0">
                <a:solidFill>
                  <a:srgbClr val="0070C0"/>
                </a:solidFill>
                <a:latin typeface="Bernard MT Condensed" panose="02050806060905020404" pitchFamily="18" charset="0"/>
              </a:rPr>
              <a:t>new creation</a:t>
            </a:r>
            <a:r>
              <a:rPr lang="en-SG" sz="2800" dirty="0">
                <a:solidFill>
                  <a:srgbClr val="0070C0"/>
                </a:solidFill>
                <a:latin typeface="Bernard MT Condensed" panose="02050806060905020404" pitchFamily="18" charset="0"/>
              </a:rPr>
              <a:t> </a:t>
            </a:r>
            <a:r>
              <a:rPr lang="en-SG" sz="2800" i="1" dirty="0">
                <a:solidFill>
                  <a:srgbClr val="CC0000"/>
                </a:solidFill>
                <a:latin typeface="Bernard MT Condensed" panose="02050806060905020404" pitchFamily="18" charset="0"/>
              </a:rPr>
              <a:t>,</a:t>
            </a:r>
            <a:r>
              <a:rPr lang="en-SG" sz="2800" dirty="0">
                <a:solidFill>
                  <a:srgbClr val="FF0000"/>
                </a:solidFill>
                <a:latin typeface="Bernard MT Condensed" panose="02050806060905020404" pitchFamily="18" charset="0"/>
              </a:rPr>
              <a:t> </a:t>
            </a:r>
            <a:r>
              <a:rPr lang="en-SG" sz="2800" dirty="0">
                <a:solidFill>
                  <a:srgbClr val="CC0000"/>
                </a:solidFill>
                <a:latin typeface="Bernard MT Condensed" panose="02050806060905020404" pitchFamily="18" charset="0"/>
              </a:rPr>
              <a:t>of</a:t>
            </a:r>
            <a:r>
              <a:rPr lang="en-SG" sz="2800" dirty="0">
                <a:solidFill>
                  <a:srgbClr val="FF0000"/>
                </a:solidFill>
                <a:latin typeface="Bernard MT Condensed" panose="02050806060905020404" pitchFamily="18" charset="0"/>
              </a:rPr>
              <a:t> </a:t>
            </a:r>
            <a:r>
              <a:rPr lang="en-SG" sz="2800" u="sng" dirty="0">
                <a:solidFill>
                  <a:srgbClr val="7030A0"/>
                </a:solidFill>
                <a:latin typeface="Bernard MT Condensed" panose="02050806060905020404" pitchFamily="18" charset="0"/>
              </a:rPr>
              <a:t>infinite worth</a:t>
            </a:r>
            <a:r>
              <a:rPr lang="en-SG" sz="2800" dirty="0">
                <a:solidFill>
                  <a:srgbClr val="CC0000"/>
                </a:solidFill>
                <a:latin typeface="Bernard MT Condensed" panose="02050806060905020404" pitchFamily="18" charset="0"/>
              </a:rPr>
              <a:t>.</a:t>
            </a:r>
            <a:r>
              <a:rPr lang="en-SG" sz="2800" dirty="0">
                <a:solidFill>
                  <a:srgbClr val="FF0000"/>
                </a:solidFill>
                <a:latin typeface="Bernard MT Condensed" panose="02050806060905020404" pitchFamily="18" charset="0"/>
              </a:rPr>
              <a:t>  </a:t>
            </a:r>
          </a:p>
          <a:p>
            <a:pPr marL="0" indent="0">
              <a:buNone/>
            </a:pPr>
            <a:r>
              <a:rPr lang="en-SG" sz="2800" dirty="0">
                <a:solidFill>
                  <a:srgbClr val="CC0000"/>
                </a:solidFill>
                <a:latin typeface="Bernard MT Condensed" panose="02050806060905020404" pitchFamily="18" charset="0"/>
              </a:rPr>
              <a:t>I am </a:t>
            </a:r>
            <a:r>
              <a:rPr lang="en-SG" sz="2800" i="1" u="sng" dirty="0">
                <a:solidFill>
                  <a:srgbClr val="00B0F0"/>
                </a:solidFill>
                <a:latin typeface="Bernard MT Condensed" panose="02050806060905020404" pitchFamily="18" charset="0"/>
              </a:rPr>
              <a:t>deeply loved</a:t>
            </a:r>
            <a:r>
              <a:rPr lang="en-SG" sz="2800" i="1" dirty="0">
                <a:solidFill>
                  <a:srgbClr val="00B0F0"/>
                </a:solidFill>
                <a:latin typeface="Bernard MT Condensed" panose="02050806060905020404" pitchFamily="18" charset="0"/>
              </a:rPr>
              <a:t>,</a:t>
            </a:r>
            <a:r>
              <a:rPr lang="en-SG" sz="2800" dirty="0">
                <a:solidFill>
                  <a:srgbClr val="00B0F0"/>
                </a:solidFill>
                <a:latin typeface="Bernard MT Condensed" panose="02050806060905020404" pitchFamily="18" charset="0"/>
              </a:rPr>
              <a:t> </a:t>
            </a:r>
            <a:r>
              <a:rPr lang="en-SG" sz="2800" i="1" u="sng" dirty="0">
                <a:solidFill>
                  <a:srgbClr val="002060"/>
                </a:solidFill>
                <a:latin typeface="Bernard MT Condensed" panose="02050806060905020404" pitchFamily="18" charset="0"/>
              </a:rPr>
              <a:t>completely forgiven</a:t>
            </a:r>
            <a:r>
              <a:rPr lang="en-SG" sz="2800" i="1" dirty="0">
                <a:solidFill>
                  <a:srgbClr val="CC0000"/>
                </a:solidFill>
                <a:latin typeface="Bernard MT Condensed" panose="02050806060905020404" pitchFamily="18" charset="0"/>
              </a:rPr>
              <a:t>,</a:t>
            </a:r>
            <a:r>
              <a:rPr lang="en-SG" sz="2800" dirty="0">
                <a:solidFill>
                  <a:srgbClr val="CC0000"/>
                </a:solidFill>
                <a:latin typeface="Bernard MT Condensed" panose="02050806060905020404" pitchFamily="18" charset="0"/>
              </a:rPr>
              <a:t> </a:t>
            </a:r>
            <a:r>
              <a:rPr lang="en-SG" sz="2800" i="1" u="sng" dirty="0">
                <a:solidFill>
                  <a:srgbClr val="00B050"/>
                </a:solidFill>
                <a:latin typeface="Bernard MT Condensed" panose="02050806060905020404" pitchFamily="18" charset="0"/>
              </a:rPr>
              <a:t>fully pleasing</a:t>
            </a:r>
            <a:r>
              <a:rPr lang="en-SG" sz="2800" i="1" dirty="0">
                <a:solidFill>
                  <a:srgbClr val="CC0000"/>
                </a:solidFill>
                <a:latin typeface="Bernard MT Condensed" panose="02050806060905020404" pitchFamily="18" charset="0"/>
              </a:rPr>
              <a:t>,</a:t>
            </a:r>
            <a:r>
              <a:rPr lang="en-SG" sz="2800" dirty="0">
                <a:solidFill>
                  <a:srgbClr val="FF0000"/>
                </a:solidFill>
                <a:latin typeface="Bernard MT Condensed" panose="02050806060905020404" pitchFamily="18" charset="0"/>
              </a:rPr>
              <a:t> </a:t>
            </a:r>
          </a:p>
          <a:p>
            <a:pPr marL="0" indent="0">
              <a:buNone/>
            </a:pPr>
            <a:r>
              <a:rPr lang="en-SG" sz="2800" i="1" u="sng" dirty="0">
                <a:solidFill>
                  <a:srgbClr val="7030A0"/>
                </a:solidFill>
                <a:latin typeface="Bernard MT Condensed" panose="02050806060905020404" pitchFamily="18" charset="0"/>
              </a:rPr>
              <a:t>totally accepted</a:t>
            </a:r>
            <a:r>
              <a:rPr lang="en-SG" sz="2800" dirty="0">
                <a:solidFill>
                  <a:srgbClr val="FF0000"/>
                </a:solidFill>
                <a:latin typeface="Bernard MT Condensed" panose="02050806060905020404" pitchFamily="18" charset="0"/>
              </a:rPr>
              <a:t> </a:t>
            </a:r>
            <a:r>
              <a:rPr lang="en-SG" sz="2800" dirty="0">
                <a:solidFill>
                  <a:srgbClr val="CC0000"/>
                </a:solidFill>
                <a:latin typeface="Bernard MT Condensed" panose="02050806060905020404" pitchFamily="18" charset="0"/>
              </a:rPr>
              <a:t>and</a:t>
            </a:r>
            <a:r>
              <a:rPr lang="en-SG" sz="2800" dirty="0">
                <a:solidFill>
                  <a:srgbClr val="FF0000"/>
                </a:solidFill>
                <a:latin typeface="Bernard MT Condensed" panose="02050806060905020404" pitchFamily="18" charset="0"/>
              </a:rPr>
              <a:t> </a:t>
            </a:r>
            <a:r>
              <a:rPr lang="en-SG" sz="2800" i="1" u="sng" dirty="0">
                <a:solidFill>
                  <a:srgbClr val="00B0F0"/>
                </a:solidFill>
                <a:latin typeface="Bernard MT Condensed" panose="02050806060905020404" pitchFamily="18" charset="0"/>
              </a:rPr>
              <a:t>absolutely</a:t>
            </a:r>
            <a:r>
              <a:rPr lang="en-SG" sz="2800" dirty="0">
                <a:solidFill>
                  <a:srgbClr val="00B0F0"/>
                </a:solidFill>
                <a:latin typeface="Bernard MT Condensed" panose="02050806060905020404" pitchFamily="18" charset="0"/>
              </a:rPr>
              <a:t> </a:t>
            </a:r>
            <a:r>
              <a:rPr lang="en-SG" sz="2800" i="1" u="sng" dirty="0">
                <a:solidFill>
                  <a:srgbClr val="00B0F0"/>
                </a:solidFill>
                <a:latin typeface="Bernard MT Condensed" panose="02050806060905020404" pitchFamily="18" charset="0"/>
              </a:rPr>
              <a:t>complete </a:t>
            </a:r>
            <a:r>
              <a:rPr lang="en-SG" sz="2800" i="1" u="sng" dirty="0">
                <a:solidFill>
                  <a:srgbClr val="CC0000"/>
                </a:solidFill>
                <a:latin typeface="Bernard MT Condensed" panose="02050806060905020404" pitchFamily="18" charset="0"/>
              </a:rPr>
              <a:t>in Christ</a:t>
            </a:r>
            <a:r>
              <a:rPr lang="en-SG" sz="2800" dirty="0">
                <a:solidFill>
                  <a:srgbClr val="CC0000"/>
                </a:solidFill>
                <a:latin typeface="Bernard MT Condensed" panose="02050806060905020404" pitchFamily="18" charset="0"/>
              </a:rPr>
              <a:t>, </a:t>
            </a:r>
          </a:p>
          <a:p>
            <a:pPr marL="0" indent="0">
              <a:buNone/>
            </a:pPr>
            <a:r>
              <a:rPr lang="en-SG" sz="2800" dirty="0">
                <a:solidFill>
                  <a:srgbClr val="CC0000"/>
                </a:solidFill>
                <a:latin typeface="Bernard MT Condensed" panose="02050806060905020404" pitchFamily="18" charset="0"/>
              </a:rPr>
              <a:t>one of a kind, nobody just like me, </a:t>
            </a:r>
          </a:p>
          <a:p>
            <a:pPr marL="0" indent="0">
              <a:buNone/>
            </a:pPr>
            <a:r>
              <a:rPr lang="en-SG" sz="2800" dirty="0">
                <a:solidFill>
                  <a:srgbClr val="CC0000"/>
                </a:solidFill>
                <a:latin typeface="Bernard MT Condensed" panose="02050806060905020404" pitchFamily="18" charset="0"/>
              </a:rPr>
              <a:t>a</a:t>
            </a:r>
            <a:r>
              <a:rPr lang="en-SG" sz="2800" dirty="0">
                <a:solidFill>
                  <a:srgbClr val="FF0000"/>
                </a:solidFill>
                <a:latin typeface="Bernard MT Condensed" panose="02050806060905020404" pitchFamily="18" charset="0"/>
              </a:rPr>
              <a:t> </a:t>
            </a:r>
            <a:r>
              <a:rPr lang="en-SG" sz="2800" dirty="0">
                <a:solidFill>
                  <a:srgbClr val="7030A0"/>
                </a:solidFill>
                <a:latin typeface="Bernard MT Condensed" panose="02050806060905020404" pitchFamily="18" charset="0"/>
              </a:rPr>
              <a:t>designer original</a:t>
            </a:r>
            <a:r>
              <a:rPr lang="en-SG" sz="2800" dirty="0">
                <a:solidFill>
                  <a:srgbClr val="CC0000"/>
                </a:solidFill>
                <a:latin typeface="Bernard MT Condensed" panose="02050806060905020404" pitchFamily="18" charset="0"/>
              </a:rPr>
              <a:t>.</a:t>
            </a:r>
          </a:p>
        </p:txBody>
      </p:sp>
    </p:spTree>
    <p:extLst>
      <p:ext uri="{BB962C8B-B14F-4D97-AF65-F5344CB8AC3E}">
        <p14:creationId xmlns:p14="http://schemas.microsoft.com/office/powerpoint/2010/main" val="14842316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Flow</Template>
  <TotalTime>5856</TotalTime>
  <Words>3413</Words>
  <Application>Microsoft Office PowerPoint</Application>
  <PresentationFormat>On-screen Show (4:3)</PresentationFormat>
  <Paragraphs>372</Paragraphs>
  <Slides>57</Slides>
  <Notes>23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57</vt:i4>
      </vt:variant>
    </vt:vector>
  </HeadingPairs>
  <TitlesOfParts>
    <vt:vector size="66" baseType="lpstr">
      <vt:lpstr>Arial</vt:lpstr>
      <vt:lpstr>Bernard MT Condensed</vt:lpstr>
      <vt:lpstr>Calibri</vt:lpstr>
      <vt:lpstr>Century Gothic</vt:lpstr>
      <vt:lpstr>Constantia</vt:lpstr>
      <vt:lpstr>Noto Sans Symbols</vt:lpstr>
      <vt:lpstr>Wingdings 2</vt:lpstr>
      <vt:lpstr>Flow</vt:lpstr>
      <vt:lpstr>Office Theme</vt:lpstr>
      <vt:lpstr>PRINCIPLES OF ATTITUDE FORMATION</vt:lpstr>
      <vt:lpstr>ATTITUDE</vt:lpstr>
      <vt:lpstr>ATTITUDE</vt:lpstr>
      <vt:lpstr>ATTITUDE</vt:lpstr>
      <vt:lpstr>HORMONES</vt:lpstr>
      <vt:lpstr>ATTITUDE</vt:lpstr>
      <vt:lpstr>ATTITUDE OF JESUS</vt:lpstr>
      <vt:lpstr>NOTHING TO PROVE</vt:lpstr>
      <vt:lpstr>NOTHING TO PROVE</vt:lpstr>
      <vt:lpstr>NOTHING TO PROVE</vt:lpstr>
      <vt:lpstr>NOTHING TO LOSE</vt:lpstr>
      <vt:lpstr>NOTHING TO HIDE</vt:lpstr>
      <vt:lpstr>SELF-GIVING LOVE</vt:lpstr>
      <vt:lpstr>SELF-GIVING LOVE</vt:lpstr>
      <vt:lpstr>JOY OF JESUS</vt:lpstr>
      <vt:lpstr>PRINCIPLES OF FORMATION</vt:lpstr>
      <vt:lpstr>PRINCIPLES OF FORMATION</vt:lpstr>
      <vt:lpstr>PRINCIPLES OF FORMATION</vt:lpstr>
      <vt:lpstr>PRINCIPLES OF FORMATION</vt:lpstr>
      <vt:lpstr>PRINCIPLES OF FORMATION</vt:lpstr>
      <vt:lpstr>PRINCIPLES OF FORMATION</vt:lpstr>
      <vt:lpstr>PRINCIPLES OF FORMATION</vt:lpstr>
      <vt:lpstr>PRINCIPLES OF FORMATION</vt:lpstr>
      <vt:lpstr>PRINCIPLES OF FORMATION</vt:lpstr>
      <vt:lpstr>PRINCIPLES OF FORMATION</vt:lpstr>
      <vt:lpstr>PRINCIPLES OF FORMATION</vt:lpstr>
      <vt:lpstr>PRINCIPLES OF FORMATION</vt:lpstr>
      <vt:lpstr>PRINCIPLES OF FORMATION</vt:lpstr>
      <vt:lpstr>SOME HELPS</vt:lpstr>
      <vt:lpstr>SOME HELPS</vt:lpstr>
      <vt:lpstr>MIND OF CHRIST</vt:lpstr>
      <vt:lpstr>MIND OF CHRIST</vt:lpstr>
      <vt:lpstr>MIND OF CHRIST</vt:lpstr>
      <vt:lpstr>MIND OF CHRIST IN DEMONSTRATION  Let this mind be in you,  which was also in Christ Jesus. Php 2:5  “Himself, He emptied … Himself, He humbled.” </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THOUGHTS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ATTITUDE FORMATION</dc:title>
  <dc:creator>dg</dc:creator>
  <cp:lastModifiedBy>User</cp:lastModifiedBy>
  <cp:revision>110</cp:revision>
  <cp:lastPrinted>2016-06-29T02:34:05Z</cp:lastPrinted>
  <dcterms:created xsi:type="dcterms:W3CDTF">2010-08-28T05:00:13Z</dcterms:created>
  <dcterms:modified xsi:type="dcterms:W3CDTF">2020-08-06T13:12:20Z</dcterms:modified>
</cp:coreProperties>
</file>