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5"/>
  </p:notesMasterIdLst>
  <p:sldIdLst>
    <p:sldId id="257" r:id="rId2"/>
    <p:sldId id="283" r:id="rId3"/>
    <p:sldId id="258" r:id="rId4"/>
    <p:sldId id="297" r:id="rId5"/>
    <p:sldId id="313" r:id="rId6"/>
    <p:sldId id="314" r:id="rId7"/>
    <p:sldId id="285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288" r:id="rId16"/>
    <p:sldId id="302" r:id="rId17"/>
    <p:sldId id="303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290" r:id="rId30"/>
    <p:sldId id="333" r:id="rId31"/>
    <p:sldId id="334" r:id="rId32"/>
    <p:sldId id="335" r:id="rId33"/>
    <p:sldId id="336" r:id="rId34"/>
    <p:sldId id="292" r:id="rId35"/>
    <p:sldId id="293" r:id="rId36"/>
    <p:sldId id="294" r:id="rId37"/>
    <p:sldId id="295" r:id="rId38"/>
    <p:sldId id="280" r:id="rId39"/>
    <p:sldId id="269" r:id="rId40"/>
    <p:sldId id="270" r:id="rId41"/>
    <p:sldId id="281" r:id="rId42"/>
    <p:sldId id="282" r:id="rId43"/>
    <p:sldId id="271" r:id="rId44"/>
    <p:sldId id="304" r:id="rId45"/>
    <p:sldId id="305" r:id="rId46"/>
    <p:sldId id="275" r:id="rId47"/>
    <p:sldId id="276" r:id="rId48"/>
    <p:sldId id="306" r:id="rId49"/>
    <p:sldId id="277" r:id="rId50"/>
    <p:sldId id="278" r:id="rId51"/>
    <p:sldId id="279" r:id="rId52"/>
    <p:sldId id="307" r:id="rId53"/>
    <p:sldId id="298" r:id="rId54"/>
    <p:sldId id="308" r:id="rId55"/>
    <p:sldId id="299" r:id="rId56"/>
    <p:sldId id="300" r:id="rId57"/>
    <p:sldId id="310" r:id="rId58"/>
    <p:sldId id="312" r:id="rId59"/>
    <p:sldId id="265" r:id="rId60"/>
    <p:sldId id="296" r:id="rId61"/>
    <p:sldId id="301" r:id="rId62"/>
    <p:sldId id="337" r:id="rId63"/>
    <p:sldId id="338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4F6DD-280F-4FD1-88CF-D88AF7E9116D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7B0AEE2B-B0C0-4E93-9C76-F9ADA8FC0A81}">
      <dgm:prSet phldrT="[Text]"/>
      <dgm:spPr/>
      <dgm:t>
        <a:bodyPr/>
        <a:lstStyle/>
        <a:p>
          <a:r>
            <a:rPr lang="en-US" b="1" dirty="0"/>
            <a:t>Thought</a:t>
          </a:r>
          <a:endParaRPr lang="en-SG" b="1" dirty="0"/>
        </a:p>
      </dgm:t>
    </dgm:pt>
    <dgm:pt modelId="{C95B6587-116E-46F9-A5FF-9632D650C34F}" type="parTrans" cxnId="{A86A6A02-3AF1-43D0-BBF8-C9A067B9F3CF}">
      <dgm:prSet/>
      <dgm:spPr/>
      <dgm:t>
        <a:bodyPr/>
        <a:lstStyle/>
        <a:p>
          <a:endParaRPr lang="en-SG"/>
        </a:p>
      </dgm:t>
    </dgm:pt>
    <dgm:pt modelId="{4848998D-12AE-474D-B260-32AF76E5F8BB}" type="sibTrans" cxnId="{A86A6A02-3AF1-43D0-BBF8-C9A067B9F3CF}">
      <dgm:prSet/>
      <dgm:spPr/>
      <dgm:t>
        <a:bodyPr/>
        <a:lstStyle/>
        <a:p>
          <a:endParaRPr lang="en-SG"/>
        </a:p>
      </dgm:t>
    </dgm:pt>
    <dgm:pt modelId="{624000C7-2E46-4124-BBBE-BC32ACC85CCC}">
      <dgm:prSet phldrT="[Text]"/>
      <dgm:spPr>
        <a:solidFill>
          <a:schemeClr val="accent5"/>
        </a:solidFill>
      </dgm:spPr>
      <dgm:t>
        <a:bodyPr/>
        <a:lstStyle/>
        <a:p>
          <a:r>
            <a:rPr lang="en-US" b="1" dirty="0"/>
            <a:t>Focused Thought</a:t>
          </a:r>
          <a:endParaRPr lang="en-SG" b="1" dirty="0"/>
        </a:p>
      </dgm:t>
    </dgm:pt>
    <dgm:pt modelId="{7A84122A-64F4-4FB8-AE8B-CC541CF017B8}" type="parTrans" cxnId="{0476BC11-E810-407F-B8A8-A2A91F6A61A9}">
      <dgm:prSet/>
      <dgm:spPr/>
      <dgm:t>
        <a:bodyPr/>
        <a:lstStyle/>
        <a:p>
          <a:endParaRPr lang="en-SG"/>
        </a:p>
      </dgm:t>
    </dgm:pt>
    <dgm:pt modelId="{CF56C1D3-1A98-4996-B4F2-3A8BA3170074}" type="sibTrans" cxnId="{0476BC11-E810-407F-B8A8-A2A91F6A61A9}">
      <dgm:prSet/>
      <dgm:spPr/>
      <dgm:t>
        <a:bodyPr/>
        <a:lstStyle/>
        <a:p>
          <a:endParaRPr lang="en-SG"/>
        </a:p>
      </dgm:t>
    </dgm:pt>
    <dgm:pt modelId="{F3D8EDC6-5694-4389-9EFF-29BB3C0658CC}">
      <dgm:prSet phldrT="[Text]"/>
      <dgm:spPr>
        <a:solidFill>
          <a:srgbClr val="FF3300"/>
        </a:solidFill>
      </dgm:spPr>
      <dgm:t>
        <a:bodyPr/>
        <a:lstStyle/>
        <a:p>
          <a:r>
            <a:rPr lang="en-US" b="1" dirty="0"/>
            <a:t>Decision</a:t>
          </a:r>
          <a:endParaRPr lang="en-SG" b="1" dirty="0"/>
        </a:p>
      </dgm:t>
    </dgm:pt>
    <dgm:pt modelId="{B5A5DFEA-A50A-481C-9380-46DE72F424BB}" type="parTrans" cxnId="{A0C19D68-ABB6-4CEE-8493-424724D99B53}">
      <dgm:prSet/>
      <dgm:spPr/>
      <dgm:t>
        <a:bodyPr/>
        <a:lstStyle/>
        <a:p>
          <a:endParaRPr lang="en-SG"/>
        </a:p>
      </dgm:t>
    </dgm:pt>
    <dgm:pt modelId="{A7469D4B-A6D9-471C-893B-38794C202155}" type="sibTrans" cxnId="{A0C19D68-ABB6-4CEE-8493-424724D99B53}">
      <dgm:prSet/>
      <dgm:spPr/>
      <dgm:t>
        <a:bodyPr/>
        <a:lstStyle/>
        <a:p>
          <a:endParaRPr lang="en-SG"/>
        </a:p>
      </dgm:t>
    </dgm:pt>
    <dgm:pt modelId="{CFC88EFF-67DE-4CAC-8938-5E13B502F74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Action</a:t>
          </a:r>
          <a:endParaRPr lang="en-SG" b="1" dirty="0"/>
        </a:p>
      </dgm:t>
    </dgm:pt>
    <dgm:pt modelId="{39B9962A-1D18-4C29-8B4A-19A38928C10A}" type="parTrans" cxnId="{71AD70F3-4E23-4F7C-8820-2FFEB84FAAA4}">
      <dgm:prSet/>
      <dgm:spPr/>
      <dgm:t>
        <a:bodyPr/>
        <a:lstStyle/>
        <a:p>
          <a:endParaRPr lang="en-SG"/>
        </a:p>
      </dgm:t>
    </dgm:pt>
    <dgm:pt modelId="{61244227-7A8C-44D3-8EF0-622EA235817C}" type="sibTrans" cxnId="{71AD70F3-4E23-4F7C-8820-2FFEB84FAAA4}">
      <dgm:prSet/>
      <dgm:spPr/>
      <dgm:t>
        <a:bodyPr/>
        <a:lstStyle/>
        <a:p>
          <a:endParaRPr lang="en-SG"/>
        </a:p>
      </dgm:t>
    </dgm:pt>
    <dgm:pt modelId="{0C459308-87FC-40D5-B105-2800DEB3620F}">
      <dgm:prSet phldrT="[Text]"/>
      <dgm:spPr/>
      <dgm:t>
        <a:bodyPr/>
        <a:lstStyle/>
        <a:p>
          <a:r>
            <a:rPr lang="en-US" b="1" dirty="0"/>
            <a:t>Continued Action</a:t>
          </a:r>
          <a:endParaRPr lang="en-SG" b="1" dirty="0"/>
        </a:p>
      </dgm:t>
    </dgm:pt>
    <dgm:pt modelId="{2DAC14F9-34A3-4900-AFD1-9D6A2C7E1164}" type="parTrans" cxnId="{4A948D05-7213-454B-B5E9-7F021851B3FA}">
      <dgm:prSet/>
      <dgm:spPr/>
      <dgm:t>
        <a:bodyPr/>
        <a:lstStyle/>
        <a:p>
          <a:endParaRPr lang="en-SG"/>
        </a:p>
      </dgm:t>
    </dgm:pt>
    <dgm:pt modelId="{54379299-09EA-4A28-AB88-D60B1E754B8E}" type="sibTrans" cxnId="{4A948D05-7213-454B-B5E9-7F021851B3FA}">
      <dgm:prSet/>
      <dgm:spPr/>
      <dgm:t>
        <a:bodyPr/>
        <a:lstStyle/>
        <a:p>
          <a:endParaRPr lang="en-SG"/>
        </a:p>
      </dgm:t>
    </dgm:pt>
    <dgm:pt modelId="{BD3E2C12-7488-4415-B9D5-516F290EDEB1}">
      <dgm:prSet phldrT="[Text]"/>
      <dgm:spPr>
        <a:solidFill>
          <a:srgbClr val="D6A300"/>
        </a:solidFill>
      </dgm:spPr>
      <dgm:t>
        <a:bodyPr/>
        <a:lstStyle/>
        <a:p>
          <a:r>
            <a:rPr lang="en-US" b="1" dirty="0"/>
            <a:t>Habit</a:t>
          </a:r>
          <a:endParaRPr lang="en-SG" b="1" dirty="0"/>
        </a:p>
      </dgm:t>
    </dgm:pt>
    <dgm:pt modelId="{3E74F31B-4C25-4D10-83D4-9412C697AE9F}" type="parTrans" cxnId="{91700E16-4E9C-4865-B298-58F51F7A3674}">
      <dgm:prSet/>
      <dgm:spPr/>
      <dgm:t>
        <a:bodyPr/>
        <a:lstStyle/>
        <a:p>
          <a:endParaRPr lang="en-SG"/>
        </a:p>
      </dgm:t>
    </dgm:pt>
    <dgm:pt modelId="{89D7BDCC-9765-4C7B-A753-98825D04B329}" type="sibTrans" cxnId="{91700E16-4E9C-4865-B298-58F51F7A3674}">
      <dgm:prSet/>
      <dgm:spPr/>
      <dgm:t>
        <a:bodyPr/>
        <a:lstStyle/>
        <a:p>
          <a:endParaRPr lang="en-SG"/>
        </a:p>
      </dgm:t>
    </dgm:pt>
    <dgm:pt modelId="{BC9063A3-A905-45DD-BEC4-B7315B57CBC2}" type="pres">
      <dgm:prSet presAssocID="{BB84F6DD-280F-4FD1-88CF-D88AF7E9116D}" presName="cycle" presStyleCnt="0">
        <dgm:presLayoutVars>
          <dgm:dir/>
          <dgm:resizeHandles val="exact"/>
        </dgm:presLayoutVars>
      </dgm:prSet>
      <dgm:spPr/>
    </dgm:pt>
    <dgm:pt modelId="{CA8DD8FC-7EAA-40C7-A1FA-F043B7BD4B0F}" type="pres">
      <dgm:prSet presAssocID="{7B0AEE2B-B0C0-4E93-9C76-F9ADA8FC0A81}" presName="node" presStyleLbl="node1" presStyleIdx="0" presStyleCnt="6">
        <dgm:presLayoutVars>
          <dgm:bulletEnabled val="1"/>
        </dgm:presLayoutVars>
      </dgm:prSet>
      <dgm:spPr/>
    </dgm:pt>
    <dgm:pt modelId="{F8A8EFF8-DBA6-4546-93CA-5E580C4A9269}" type="pres">
      <dgm:prSet presAssocID="{7B0AEE2B-B0C0-4E93-9C76-F9ADA8FC0A81}" presName="spNode" presStyleCnt="0"/>
      <dgm:spPr/>
    </dgm:pt>
    <dgm:pt modelId="{12E8050B-41BF-49EF-9C8F-BD77D638D823}" type="pres">
      <dgm:prSet presAssocID="{4848998D-12AE-474D-B260-32AF76E5F8BB}" presName="sibTrans" presStyleLbl="sibTrans1D1" presStyleIdx="0" presStyleCnt="6"/>
      <dgm:spPr/>
    </dgm:pt>
    <dgm:pt modelId="{DBECC5B7-707E-4BE4-B18A-747F0D5521AE}" type="pres">
      <dgm:prSet presAssocID="{624000C7-2E46-4124-BBBE-BC32ACC85CCC}" presName="node" presStyleLbl="node1" presStyleIdx="1" presStyleCnt="6">
        <dgm:presLayoutVars>
          <dgm:bulletEnabled val="1"/>
        </dgm:presLayoutVars>
      </dgm:prSet>
      <dgm:spPr/>
    </dgm:pt>
    <dgm:pt modelId="{E7F80F5C-78A1-45DC-81D9-E26ADE198E4F}" type="pres">
      <dgm:prSet presAssocID="{624000C7-2E46-4124-BBBE-BC32ACC85CCC}" presName="spNode" presStyleCnt="0"/>
      <dgm:spPr/>
    </dgm:pt>
    <dgm:pt modelId="{EBE797D5-EEC7-4C33-9AD9-FA8214F11182}" type="pres">
      <dgm:prSet presAssocID="{CF56C1D3-1A98-4996-B4F2-3A8BA3170074}" presName="sibTrans" presStyleLbl="sibTrans1D1" presStyleIdx="1" presStyleCnt="6"/>
      <dgm:spPr/>
    </dgm:pt>
    <dgm:pt modelId="{F22046E8-EA98-4EF1-9796-00C325C79100}" type="pres">
      <dgm:prSet presAssocID="{F3D8EDC6-5694-4389-9EFF-29BB3C0658CC}" presName="node" presStyleLbl="node1" presStyleIdx="2" presStyleCnt="6">
        <dgm:presLayoutVars>
          <dgm:bulletEnabled val="1"/>
        </dgm:presLayoutVars>
      </dgm:prSet>
      <dgm:spPr/>
    </dgm:pt>
    <dgm:pt modelId="{A7473E15-2FE4-4A1D-BE4A-6A96EB9710AD}" type="pres">
      <dgm:prSet presAssocID="{F3D8EDC6-5694-4389-9EFF-29BB3C0658CC}" presName="spNode" presStyleCnt="0"/>
      <dgm:spPr/>
    </dgm:pt>
    <dgm:pt modelId="{A6493AA8-BFAB-443B-B5ED-F96CD40D4BE0}" type="pres">
      <dgm:prSet presAssocID="{A7469D4B-A6D9-471C-893B-38794C202155}" presName="sibTrans" presStyleLbl="sibTrans1D1" presStyleIdx="2" presStyleCnt="6"/>
      <dgm:spPr/>
    </dgm:pt>
    <dgm:pt modelId="{B2FEB479-8CC7-4151-8EE4-09ECD36CB63D}" type="pres">
      <dgm:prSet presAssocID="{CFC88EFF-67DE-4CAC-8938-5E13B502F74B}" presName="node" presStyleLbl="node1" presStyleIdx="3" presStyleCnt="6">
        <dgm:presLayoutVars>
          <dgm:bulletEnabled val="1"/>
        </dgm:presLayoutVars>
      </dgm:prSet>
      <dgm:spPr/>
    </dgm:pt>
    <dgm:pt modelId="{5C76A605-B686-4E1B-B42C-09D5BC1F4AEF}" type="pres">
      <dgm:prSet presAssocID="{CFC88EFF-67DE-4CAC-8938-5E13B502F74B}" presName="spNode" presStyleCnt="0"/>
      <dgm:spPr/>
    </dgm:pt>
    <dgm:pt modelId="{A4D79741-CC75-437D-9932-5CCF22C12EF7}" type="pres">
      <dgm:prSet presAssocID="{61244227-7A8C-44D3-8EF0-622EA235817C}" presName="sibTrans" presStyleLbl="sibTrans1D1" presStyleIdx="3" presStyleCnt="6"/>
      <dgm:spPr/>
    </dgm:pt>
    <dgm:pt modelId="{13E4F9A8-5DC6-48CB-AF41-631CF7188480}" type="pres">
      <dgm:prSet presAssocID="{0C459308-87FC-40D5-B105-2800DEB3620F}" presName="node" presStyleLbl="node1" presStyleIdx="4" presStyleCnt="6">
        <dgm:presLayoutVars>
          <dgm:bulletEnabled val="1"/>
        </dgm:presLayoutVars>
      </dgm:prSet>
      <dgm:spPr/>
    </dgm:pt>
    <dgm:pt modelId="{5118BF6A-384D-4EFF-B6BD-EB8D47B76F53}" type="pres">
      <dgm:prSet presAssocID="{0C459308-87FC-40D5-B105-2800DEB3620F}" presName="spNode" presStyleCnt="0"/>
      <dgm:spPr/>
    </dgm:pt>
    <dgm:pt modelId="{9D64108D-9E4D-4DAF-852B-1B354CA58C34}" type="pres">
      <dgm:prSet presAssocID="{54379299-09EA-4A28-AB88-D60B1E754B8E}" presName="sibTrans" presStyleLbl="sibTrans1D1" presStyleIdx="4" presStyleCnt="6"/>
      <dgm:spPr/>
    </dgm:pt>
    <dgm:pt modelId="{933CD09B-356D-4ED0-B0C8-6973A49C773B}" type="pres">
      <dgm:prSet presAssocID="{BD3E2C12-7488-4415-B9D5-516F290EDEB1}" presName="node" presStyleLbl="node1" presStyleIdx="5" presStyleCnt="6">
        <dgm:presLayoutVars>
          <dgm:bulletEnabled val="1"/>
        </dgm:presLayoutVars>
      </dgm:prSet>
      <dgm:spPr/>
    </dgm:pt>
    <dgm:pt modelId="{F77827CA-5EDE-4B2D-B78A-6A6D29E0C34C}" type="pres">
      <dgm:prSet presAssocID="{BD3E2C12-7488-4415-B9D5-516F290EDEB1}" presName="spNode" presStyleCnt="0"/>
      <dgm:spPr/>
    </dgm:pt>
    <dgm:pt modelId="{24B0D090-FD72-4A39-AB4E-CE021A44569D}" type="pres">
      <dgm:prSet presAssocID="{89D7BDCC-9765-4C7B-A753-98825D04B329}" presName="sibTrans" presStyleLbl="sibTrans1D1" presStyleIdx="5" presStyleCnt="6"/>
      <dgm:spPr/>
    </dgm:pt>
  </dgm:ptLst>
  <dgm:cxnLst>
    <dgm:cxn modelId="{A86A6A02-3AF1-43D0-BBF8-C9A067B9F3CF}" srcId="{BB84F6DD-280F-4FD1-88CF-D88AF7E9116D}" destId="{7B0AEE2B-B0C0-4E93-9C76-F9ADA8FC0A81}" srcOrd="0" destOrd="0" parTransId="{C95B6587-116E-46F9-A5FF-9632D650C34F}" sibTransId="{4848998D-12AE-474D-B260-32AF76E5F8BB}"/>
    <dgm:cxn modelId="{4A948D05-7213-454B-B5E9-7F021851B3FA}" srcId="{BB84F6DD-280F-4FD1-88CF-D88AF7E9116D}" destId="{0C459308-87FC-40D5-B105-2800DEB3620F}" srcOrd="4" destOrd="0" parTransId="{2DAC14F9-34A3-4900-AFD1-9D6A2C7E1164}" sibTransId="{54379299-09EA-4A28-AB88-D60B1E754B8E}"/>
    <dgm:cxn modelId="{0476BC11-E810-407F-B8A8-A2A91F6A61A9}" srcId="{BB84F6DD-280F-4FD1-88CF-D88AF7E9116D}" destId="{624000C7-2E46-4124-BBBE-BC32ACC85CCC}" srcOrd="1" destOrd="0" parTransId="{7A84122A-64F4-4FB8-AE8B-CC541CF017B8}" sibTransId="{CF56C1D3-1A98-4996-B4F2-3A8BA3170074}"/>
    <dgm:cxn modelId="{91700E16-4E9C-4865-B298-58F51F7A3674}" srcId="{BB84F6DD-280F-4FD1-88CF-D88AF7E9116D}" destId="{BD3E2C12-7488-4415-B9D5-516F290EDEB1}" srcOrd="5" destOrd="0" parTransId="{3E74F31B-4C25-4D10-83D4-9412C697AE9F}" sibTransId="{89D7BDCC-9765-4C7B-A753-98825D04B329}"/>
    <dgm:cxn modelId="{5E27D42D-4DE2-43B6-963E-016A0C8322EA}" type="presOf" srcId="{624000C7-2E46-4124-BBBE-BC32ACC85CCC}" destId="{DBECC5B7-707E-4BE4-B18A-747F0D5521AE}" srcOrd="0" destOrd="0" presId="urn:microsoft.com/office/officeart/2005/8/layout/cycle5"/>
    <dgm:cxn modelId="{42B4ED36-7A11-471D-9F7D-7CD41E20755D}" type="presOf" srcId="{BD3E2C12-7488-4415-B9D5-516F290EDEB1}" destId="{933CD09B-356D-4ED0-B0C8-6973A49C773B}" srcOrd="0" destOrd="0" presId="urn:microsoft.com/office/officeart/2005/8/layout/cycle5"/>
    <dgm:cxn modelId="{A0C19D68-ABB6-4CEE-8493-424724D99B53}" srcId="{BB84F6DD-280F-4FD1-88CF-D88AF7E9116D}" destId="{F3D8EDC6-5694-4389-9EFF-29BB3C0658CC}" srcOrd="2" destOrd="0" parTransId="{B5A5DFEA-A50A-481C-9380-46DE72F424BB}" sibTransId="{A7469D4B-A6D9-471C-893B-38794C202155}"/>
    <dgm:cxn modelId="{63DBAE4D-2662-4B9A-B6E5-EB486276C5FB}" type="presOf" srcId="{A7469D4B-A6D9-471C-893B-38794C202155}" destId="{A6493AA8-BFAB-443B-B5ED-F96CD40D4BE0}" srcOrd="0" destOrd="0" presId="urn:microsoft.com/office/officeart/2005/8/layout/cycle5"/>
    <dgm:cxn modelId="{AF239171-8CD7-4678-BC9A-C4B0C7598EC5}" type="presOf" srcId="{CFC88EFF-67DE-4CAC-8938-5E13B502F74B}" destId="{B2FEB479-8CC7-4151-8EE4-09ECD36CB63D}" srcOrd="0" destOrd="0" presId="urn:microsoft.com/office/officeart/2005/8/layout/cycle5"/>
    <dgm:cxn modelId="{7D521357-8296-43C6-BCA6-7870A1933DE2}" type="presOf" srcId="{89D7BDCC-9765-4C7B-A753-98825D04B329}" destId="{24B0D090-FD72-4A39-AB4E-CE021A44569D}" srcOrd="0" destOrd="0" presId="urn:microsoft.com/office/officeart/2005/8/layout/cycle5"/>
    <dgm:cxn modelId="{E25E2197-F21E-491D-BD52-6B088EDC1FCB}" type="presOf" srcId="{7B0AEE2B-B0C0-4E93-9C76-F9ADA8FC0A81}" destId="{CA8DD8FC-7EAA-40C7-A1FA-F043B7BD4B0F}" srcOrd="0" destOrd="0" presId="urn:microsoft.com/office/officeart/2005/8/layout/cycle5"/>
    <dgm:cxn modelId="{2BD2469A-272D-4904-8D53-CD4F7772F613}" type="presOf" srcId="{BB84F6DD-280F-4FD1-88CF-D88AF7E9116D}" destId="{BC9063A3-A905-45DD-BEC4-B7315B57CBC2}" srcOrd="0" destOrd="0" presId="urn:microsoft.com/office/officeart/2005/8/layout/cycle5"/>
    <dgm:cxn modelId="{6F8DCBA5-565D-4E54-9792-69C758D56580}" type="presOf" srcId="{F3D8EDC6-5694-4389-9EFF-29BB3C0658CC}" destId="{F22046E8-EA98-4EF1-9796-00C325C79100}" srcOrd="0" destOrd="0" presId="urn:microsoft.com/office/officeart/2005/8/layout/cycle5"/>
    <dgm:cxn modelId="{CBEB87A8-539C-41F6-93D3-B5BB1422C4BF}" type="presOf" srcId="{61244227-7A8C-44D3-8EF0-622EA235817C}" destId="{A4D79741-CC75-437D-9932-5CCF22C12EF7}" srcOrd="0" destOrd="0" presId="urn:microsoft.com/office/officeart/2005/8/layout/cycle5"/>
    <dgm:cxn modelId="{EA3063B4-1C5E-4BA3-9C3C-5E35D5054BFB}" type="presOf" srcId="{CF56C1D3-1A98-4996-B4F2-3A8BA3170074}" destId="{EBE797D5-EEC7-4C33-9AD9-FA8214F11182}" srcOrd="0" destOrd="0" presId="urn:microsoft.com/office/officeart/2005/8/layout/cycle5"/>
    <dgm:cxn modelId="{58D2ECC8-5500-4DA4-892A-646371DB420B}" type="presOf" srcId="{54379299-09EA-4A28-AB88-D60B1E754B8E}" destId="{9D64108D-9E4D-4DAF-852B-1B354CA58C34}" srcOrd="0" destOrd="0" presId="urn:microsoft.com/office/officeart/2005/8/layout/cycle5"/>
    <dgm:cxn modelId="{46D61DDE-356D-48D2-9282-75E8451A6A48}" type="presOf" srcId="{0C459308-87FC-40D5-B105-2800DEB3620F}" destId="{13E4F9A8-5DC6-48CB-AF41-631CF7188480}" srcOrd="0" destOrd="0" presId="urn:microsoft.com/office/officeart/2005/8/layout/cycle5"/>
    <dgm:cxn modelId="{1165C1E2-320A-4149-AF4E-4880A8496DEB}" type="presOf" srcId="{4848998D-12AE-474D-B260-32AF76E5F8BB}" destId="{12E8050B-41BF-49EF-9C8F-BD77D638D823}" srcOrd="0" destOrd="0" presId="urn:microsoft.com/office/officeart/2005/8/layout/cycle5"/>
    <dgm:cxn modelId="{71AD70F3-4E23-4F7C-8820-2FFEB84FAAA4}" srcId="{BB84F6DD-280F-4FD1-88CF-D88AF7E9116D}" destId="{CFC88EFF-67DE-4CAC-8938-5E13B502F74B}" srcOrd="3" destOrd="0" parTransId="{39B9962A-1D18-4C29-8B4A-19A38928C10A}" sibTransId="{61244227-7A8C-44D3-8EF0-622EA235817C}"/>
    <dgm:cxn modelId="{A62A99E1-DE20-49DC-8CF7-63FABF2F743C}" type="presParOf" srcId="{BC9063A3-A905-45DD-BEC4-B7315B57CBC2}" destId="{CA8DD8FC-7EAA-40C7-A1FA-F043B7BD4B0F}" srcOrd="0" destOrd="0" presId="urn:microsoft.com/office/officeart/2005/8/layout/cycle5"/>
    <dgm:cxn modelId="{CAE87368-32CD-431C-A61D-296112C1C35A}" type="presParOf" srcId="{BC9063A3-A905-45DD-BEC4-B7315B57CBC2}" destId="{F8A8EFF8-DBA6-4546-93CA-5E580C4A9269}" srcOrd="1" destOrd="0" presId="urn:microsoft.com/office/officeart/2005/8/layout/cycle5"/>
    <dgm:cxn modelId="{1B6FFC40-39FE-4267-93DD-66345360D146}" type="presParOf" srcId="{BC9063A3-A905-45DD-BEC4-B7315B57CBC2}" destId="{12E8050B-41BF-49EF-9C8F-BD77D638D823}" srcOrd="2" destOrd="0" presId="urn:microsoft.com/office/officeart/2005/8/layout/cycle5"/>
    <dgm:cxn modelId="{BE67E972-D380-4DD7-9FD0-B8CDF7135F7D}" type="presParOf" srcId="{BC9063A3-A905-45DD-BEC4-B7315B57CBC2}" destId="{DBECC5B7-707E-4BE4-B18A-747F0D5521AE}" srcOrd="3" destOrd="0" presId="urn:microsoft.com/office/officeart/2005/8/layout/cycle5"/>
    <dgm:cxn modelId="{B0A7F22F-893A-492D-B67D-23584C8B624D}" type="presParOf" srcId="{BC9063A3-A905-45DD-BEC4-B7315B57CBC2}" destId="{E7F80F5C-78A1-45DC-81D9-E26ADE198E4F}" srcOrd="4" destOrd="0" presId="urn:microsoft.com/office/officeart/2005/8/layout/cycle5"/>
    <dgm:cxn modelId="{76862EE9-0124-4E3E-9629-C2E7F23F9100}" type="presParOf" srcId="{BC9063A3-A905-45DD-BEC4-B7315B57CBC2}" destId="{EBE797D5-EEC7-4C33-9AD9-FA8214F11182}" srcOrd="5" destOrd="0" presId="urn:microsoft.com/office/officeart/2005/8/layout/cycle5"/>
    <dgm:cxn modelId="{B07D406F-3C4C-4631-9985-C9C02414AAD9}" type="presParOf" srcId="{BC9063A3-A905-45DD-BEC4-B7315B57CBC2}" destId="{F22046E8-EA98-4EF1-9796-00C325C79100}" srcOrd="6" destOrd="0" presId="urn:microsoft.com/office/officeart/2005/8/layout/cycle5"/>
    <dgm:cxn modelId="{A355B0A3-0504-429C-BDF5-423F86425B07}" type="presParOf" srcId="{BC9063A3-A905-45DD-BEC4-B7315B57CBC2}" destId="{A7473E15-2FE4-4A1D-BE4A-6A96EB9710AD}" srcOrd="7" destOrd="0" presId="urn:microsoft.com/office/officeart/2005/8/layout/cycle5"/>
    <dgm:cxn modelId="{FEF1F166-D3D8-4D51-BC5E-AF0DA1F867F2}" type="presParOf" srcId="{BC9063A3-A905-45DD-BEC4-B7315B57CBC2}" destId="{A6493AA8-BFAB-443B-B5ED-F96CD40D4BE0}" srcOrd="8" destOrd="0" presId="urn:microsoft.com/office/officeart/2005/8/layout/cycle5"/>
    <dgm:cxn modelId="{DDB47987-1D66-492A-80DD-99CF5C7BF605}" type="presParOf" srcId="{BC9063A3-A905-45DD-BEC4-B7315B57CBC2}" destId="{B2FEB479-8CC7-4151-8EE4-09ECD36CB63D}" srcOrd="9" destOrd="0" presId="urn:microsoft.com/office/officeart/2005/8/layout/cycle5"/>
    <dgm:cxn modelId="{F97A36D6-EDE7-47EA-998F-A91D0B8C512D}" type="presParOf" srcId="{BC9063A3-A905-45DD-BEC4-B7315B57CBC2}" destId="{5C76A605-B686-4E1B-B42C-09D5BC1F4AEF}" srcOrd="10" destOrd="0" presId="urn:microsoft.com/office/officeart/2005/8/layout/cycle5"/>
    <dgm:cxn modelId="{B9F85FF8-73B1-44E0-B4EF-1FB5F6656539}" type="presParOf" srcId="{BC9063A3-A905-45DD-BEC4-B7315B57CBC2}" destId="{A4D79741-CC75-437D-9932-5CCF22C12EF7}" srcOrd="11" destOrd="0" presId="urn:microsoft.com/office/officeart/2005/8/layout/cycle5"/>
    <dgm:cxn modelId="{146C585E-81FC-4506-A1F4-6FE18901B49E}" type="presParOf" srcId="{BC9063A3-A905-45DD-BEC4-B7315B57CBC2}" destId="{13E4F9A8-5DC6-48CB-AF41-631CF7188480}" srcOrd="12" destOrd="0" presId="urn:microsoft.com/office/officeart/2005/8/layout/cycle5"/>
    <dgm:cxn modelId="{7011EC7F-C0A1-438D-B35F-0F5E9FB80351}" type="presParOf" srcId="{BC9063A3-A905-45DD-BEC4-B7315B57CBC2}" destId="{5118BF6A-384D-4EFF-B6BD-EB8D47B76F53}" srcOrd="13" destOrd="0" presId="urn:microsoft.com/office/officeart/2005/8/layout/cycle5"/>
    <dgm:cxn modelId="{0EF1A71C-3F6D-455E-86E2-23D3D8CB68BB}" type="presParOf" srcId="{BC9063A3-A905-45DD-BEC4-B7315B57CBC2}" destId="{9D64108D-9E4D-4DAF-852B-1B354CA58C34}" srcOrd="14" destOrd="0" presId="urn:microsoft.com/office/officeart/2005/8/layout/cycle5"/>
    <dgm:cxn modelId="{732B7EC2-4EBF-4CB0-95AD-53CDB4A8464A}" type="presParOf" srcId="{BC9063A3-A905-45DD-BEC4-B7315B57CBC2}" destId="{933CD09B-356D-4ED0-B0C8-6973A49C773B}" srcOrd="15" destOrd="0" presId="urn:microsoft.com/office/officeart/2005/8/layout/cycle5"/>
    <dgm:cxn modelId="{F4CA2690-0D20-4364-8FF3-55C866AF4D67}" type="presParOf" srcId="{BC9063A3-A905-45DD-BEC4-B7315B57CBC2}" destId="{F77827CA-5EDE-4B2D-B78A-6A6D29E0C34C}" srcOrd="16" destOrd="0" presId="urn:microsoft.com/office/officeart/2005/8/layout/cycle5"/>
    <dgm:cxn modelId="{CC836A2C-52F4-44B8-92A7-FF9C024B2E69}" type="presParOf" srcId="{BC9063A3-A905-45DD-BEC4-B7315B57CBC2}" destId="{24B0D090-FD72-4A39-AB4E-CE021A44569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DD8FC-7EAA-40C7-A1FA-F043B7BD4B0F}">
      <dsp:nvSpPr>
        <dsp:cNvPr id="0" name=""/>
        <dsp:cNvSpPr/>
      </dsp:nvSpPr>
      <dsp:spPr>
        <a:xfrm>
          <a:off x="2820787" y="1290"/>
          <a:ext cx="1285250" cy="8354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Thought</a:t>
          </a:r>
          <a:endParaRPr lang="en-SG" sz="1600" b="1" kern="1200" dirty="0"/>
        </a:p>
      </dsp:txBody>
      <dsp:txXfrm>
        <a:off x="2861569" y="42072"/>
        <a:ext cx="1203686" cy="753849"/>
      </dsp:txXfrm>
    </dsp:sp>
    <dsp:sp modelId="{12E8050B-41BF-49EF-9C8F-BD77D638D823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2773483" y="171838"/>
              </a:moveTo>
              <a:arcTo wR="1969011" hR="1969011" stAng="17646888" swAng="9245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CC5B7-707E-4BE4-B18A-747F0D5521AE}">
      <dsp:nvSpPr>
        <dsp:cNvPr id="0" name=""/>
        <dsp:cNvSpPr/>
      </dsp:nvSpPr>
      <dsp:spPr>
        <a:xfrm>
          <a:off x="4526001" y="985796"/>
          <a:ext cx="1285250" cy="835413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Focused Thought</a:t>
          </a:r>
          <a:endParaRPr lang="en-SG" sz="1600" b="1" kern="1200" dirty="0"/>
        </a:p>
      </dsp:txBody>
      <dsp:txXfrm>
        <a:off x="4566783" y="1026578"/>
        <a:ext cx="1203686" cy="753849"/>
      </dsp:txXfrm>
    </dsp:sp>
    <dsp:sp modelId="{EBE797D5-EEC7-4C33-9AD9-FA8214F11182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907313" y="1622609"/>
              </a:moveTo>
              <a:arcTo wR="1969011" hR="1969011" stAng="20992043" swAng="121591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046E8-EA98-4EF1-9796-00C325C79100}">
      <dsp:nvSpPr>
        <dsp:cNvPr id="0" name=""/>
        <dsp:cNvSpPr/>
      </dsp:nvSpPr>
      <dsp:spPr>
        <a:xfrm>
          <a:off x="4526001" y="2954808"/>
          <a:ext cx="1285250" cy="835413"/>
        </a:xfrm>
        <a:prstGeom prst="roundRect">
          <a:avLst/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Decision</a:t>
          </a:r>
          <a:endParaRPr lang="en-SG" sz="1600" b="1" kern="1200" dirty="0"/>
        </a:p>
      </dsp:txBody>
      <dsp:txXfrm>
        <a:off x="4566783" y="2995590"/>
        <a:ext cx="1203686" cy="753849"/>
      </dsp:txXfrm>
    </dsp:sp>
    <dsp:sp modelId="{A6493AA8-BFAB-443B-B5ED-F96CD40D4BE0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222106" y="3487815"/>
              </a:moveTo>
              <a:arcTo wR="1969011" hR="1969011" stAng="3028533" swAng="92458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EB479-8CC7-4151-8EE4-09ECD36CB63D}">
      <dsp:nvSpPr>
        <dsp:cNvPr id="0" name=""/>
        <dsp:cNvSpPr/>
      </dsp:nvSpPr>
      <dsp:spPr>
        <a:xfrm>
          <a:off x="2820787" y="3939314"/>
          <a:ext cx="1285250" cy="83541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Action</a:t>
          </a:r>
          <a:endParaRPr lang="en-SG" sz="1600" b="1" kern="1200" dirty="0"/>
        </a:p>
      </dsp:txBody>
      <dsp:txXfrm>
        <a:off x="2861569" y="3980096"/>
        <a:ext cx="1203686" cy="753849"/>
      </dsp:txXfrm>
    </dsp:sp>
    <dsp:sp modelId="{A4D79741-CC75-437D-9932-5CCF22C12EF7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1164540" y="3766185"/>
              </a:moveTo>
              <a:arcTo wR="1969011" hR="1969011" stAng="6846888" swAng="92458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4F9A8-5DC6-48CB-AF41-631CF7188480}">
      <dsp:nvSpPr>
        <dsp:cNvPr id="0" name=""/>
        <dsp:cNvSpPr/>
      </dsp:nvSpPr>
      <dsp:spPr>
        <a:xfrm>
          <a:off x="1115573" y="2954808"/>
          <a:ext cx="1285250" cy="83541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Continued Action</a:t>
          </a:r>
          <a:endParaRPr lang="en-SG" sz="1600" b="1" kern="1200" dirty="0"/>
        </a:p>
      </dsp:txBody>
      <dsp:txXfrm>
        <a:off x="1156355" y="2995590"/>
        <a:ext cx="1203686" cy="753849"/>
      </dsp:txXfrm>
    </dsp:sp>
    <dsp:sp modelId="{9D64108D-9E4D-4DAF-852B-1B354CA58C34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0710" y="2315414"/>
              </a:moveTo>
              <a:arcTo wR="1969011" hR="1969011" stAng="10192043" swAng="121591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CD09B-356D-4ED0-B0C8-6973A49C773B}">
      <dsp:nvSpPr>
        <dsp:cNvPr id="0" name=""/>
        <dsp:cNvSpPr/>
      </dsp:nvSpPr>
      <dsp:spPr>
        <a:xfrm>
          <a:off x="1115573" y="985796"/>
          <a:ext cx="1285250" cy="835413"/>
        </a:xfrm>
        <a:prstGeom prst="roundRect">
          <a:avLst/>
        </a:prstGeom>
        <a:solidFill>
          <a:srgbClr val="D6A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Habit</a:t>
          </a:r>
          <a:endParaRPr lang="en-SG" sz="1600" b="1" kern="1200" dirty="0"/>
        </a:p>
      </dsp:txBody>
      <dsp:txXfrm>
        <a:off x="1156355" y="1026578"/>
        <a:ext cx="1203686" cy="753849"/>
      </dsp:txXfrm>
    </dsp:sp>
    <dsp:sp modelId="{24B0D090-FD72-4A39-AB4E-CE021A44569D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715917" y="450208"/>
              </a:moveTo>
              <a:arcTo wR="1969011" hR="1969011" stAng="13828533" swAng="9245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73234-AF13-43B6-9E49-6FC739E0AEA8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D7F93-3BCC-4CD9-9EDE-A5AEB8D8D48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718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97051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24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5616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34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07785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35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1493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36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4490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37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25820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53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3159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54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7623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55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891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56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00386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61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988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884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135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77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040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940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24543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9135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23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294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4CD202-44FE-4F39-BC2D-AFD1B5C1C844}" type="datetimeFigureOut">
              <a:rPr lang="en-SG" smtClean="0"/>
              <a:t>12/8/2020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2DC217-6B8A-475A-9A84-4CC3549CA26C}" type="slidenum">
              <a:rPr lang="en-SG" smtClean="0"/>
              <a:t>‹#›</a:t>
            </a:fld>
            <a:endParaRPr lang="en-S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ithatworkfellowship.org/" TargetMode="External"/><Relationship Id="rId4" Type="http://schemas.openxmlformats.org/officeDocument/2006/relationships/hyperlink" Target="mailto:gohsengfong@hotmail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u="sng" dirty="0">
                <a:solidFill>
                  <a:srgbClr val="FF0000"/>
                </a:solidFill>
                <a:effectLst/>
              </a:rPr>
              <a:t>ATTITUDE SAGGING</a:t>
            </a:r>
            <a:endParaRPr lang="en-SG" sz="5400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14401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1 KINGS 19</a:t>
            </a:r>
            <a:endParaRPr lang="en-SG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PROVE</a:t>
            </a:r>
            <a:endParaRPr lang="en-SG" sz="4400" b="1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776864" cy="4361656"/>
          </a:xfrm>
        </p:spPr>
        <p:txBody>
          <a:bodyPr>
            <a:noAutofit/>
          </a:bodyPr>
          <a:lstStyle/>
          <a:p>
            <a:pPr marL="542925" indent="-542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SG" sz="3200" b="1" dirty="0">
                <a:latin typeface="+mj-lt"/>
              </a:rPr>
              <a:t>of </a:t>
            </a:r>
            <a:r>
              <a:rPr lang="en-SG" sz="3200" b="1" u="sng" dirty="0">
                <a:solidFill>
                  <a:srgbClr val="00B0F0"/>
                </a:solidFill>
                <a:latin typeface="+mj-lt"/>
              </a:rPr>
              <a:t>infinite worth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dirty="0">
                <a:latin typeface="+mj-lt"/>
              </a:rPr>
              <a:t>and deeply loved – </a:t>
            </a:r>
            <a:r>
              <a:rPr lang="en-SG" sz="3200" b="1" u="sng" dirty="0">
                <a:latin typeface="+mj-lt"/>
              </a:rPr>
              <a:t>sense of value and security</a:t>
            </a:r>
          </a:p>
          <a:p>
            <a:pPr marL="542925" indent="-542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completely forgiven</a:t>
            </a:r>
            <a:r>
              <a:rPr lang="en-SG" sz="3200" b="1" i="1" dirty="0">
                <a:solidFill>
                  <a:srgbClr val="00B0F0"/>
                </a:solidFill>
                <a:latin typeface="+mj-lt"/>
              </a:rPr>
              <a:t>,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fully pleasing</a:t>
            </a:r>
            <a:r>
              <a:rPr lang="en-SG" sz="3200" b="1" i="1" dirty="0">
                <a:solidFill>
                  <a:srgbClr val="00B0F0"/>
                </a:solidFill>
                <a:latin typeface="+mj-lt"/>
              </a:rPr>
              <a:t>,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totally accepted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dirty="0">
                <a:latin typeface="+mj-lt"/>
              </a:rPr>
              <a:t>– </a:t>
            </a:r>
            <a:r>
              <a:rPr lang="en-SG" sz="3200" b="1" u="sng" dirty="0">
                <a:latin typeface="+mj-lt"/>
              </a:rPr>
              <a:t>sense of satisfaction and stability</a:t>
            </a:r>
          </a:p>
          <a:p>
            <a:pPr marL="542925" indent="-542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absolutely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complete in Christ</a:t>
            </a:r>
            <a:r>
              <a:rPr lang="en-SG" sz="3200" b="1" i="1" dirty="0">
                <a:latin typeface="+mj-lt"/>
              </a:rPr>
              <a:t>,</a:t>
            </a:r>
            <a:r>
              <a:rPr lang="en-SG" sz="3200" b="1" dirty="0">
                <a:latin typeface="+mj-lt"/>
              </a:rPr>
              <a:t> a designer original – </a:t>
            </a:r>
            <a:r>
              <a:rPr lang="en-SG" sz="3200" b="1" u="sng" dirty="0">
                <a:latin typeface="+mj-lt"/>
              </a:rPr>
              <a:t>sense of significance and sufficiency</a:t>
            </a:r>
          </a:p>
        </p:txBody>
      </p:sp>
    </p:spTree>
    <p:extLst>
      <p:ext uri="{BB962C8B-B14F-4D97-AF65-F5344CB8AC3E}">
        <p14:creationId xmlns:p14="http://schemas.microsoft.com/office/powerpoint/2010/main" val="85066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LOSE</a:t>
            </a:r>
            <a:endParaRPr lang="en-SG" sz="4800" b="1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102" y="1916832"/>
            <a:ext cx="7707796" cy="4495800"/>
          </a:xfrm>
        </p:spPr>
        <p:txBody>
          <a:bodyPr>
            <a:normAutofit/>
          </a:bodyPr>
          <a:lstStyle/>
          <a:p>
            <a:r>
              <a:rPr lang="en-SG" sz="3600" b="1" i="1" u="sng" dirty="0">
                <a:solidFill>
                  <a:srgbClr val="CC0000"/>
                </a:solidFill>
              </a:rPr>
              <a:t>Jesus knew what He was to accomplish</a:t>
            </a:r>
            <a:r>
              <a:rPr lang="en-SG" sz="3600" b="1" dirty="0">
                <a:solidFill>
                  <a:srgbClr val="CC0000"/>
                </a:solidFill>
              </a:rPr>
              <a:t> </a:t>
            </a:r>
            <a:r>
              <a:rPr lang="en-SG" sz="3600" b="1" dirty="0"/>
              <a:t>and did not fear losing His reputation, image or friends, in order to please His Father and return to Him.</a:t>
            </a:r>
          </a:p>
          <a:p>
            <a:endParaRPr lang="en-SG" sz="3600" b="1" dirty="0"/>
          </a:p>
          <a:p>
            <a:r>
              <a:rPr lang="en-SG" sz="3600" b="1" dirty="0"/>
              <a:t>Beware of the approval addiction.</a:t>
            </a:r>
          </a:p>
        </p:txBody>
      </p:sp>
    </p:spTree>
    <p:extLst>
      <p:ext uri="{BB962C8B-B14F-4D97-AF65-F5344CB8AC3E}">
        <p14:creationId xmlns:p14="http://schemas.microsoft.com/office/powerpoint/2010/main" val="1728486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HIDE</a:t>
            </a:r>
            <a:endParaRPr lang="en-SG" sz="4800" b="1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4676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u="sng" dirty="0">
                <a:solidFill>
                  <a:srgbClr val="CC0000"/>
                </a:solidFill>
              </a:rPr>
              <a:t>Jesus knew that He was empowered</a:t>
            </a:r>
            <a:r>
              <a:rPr lang="en-US" sz="3600" b="1" dirty="0">
                <a:solidFill>
                  <a:srgbClr val="CC0000"/>
                </a:solidFill>
              </a:rPr>
              <a:t> </a:t>
            </a:r>
            <a:r>
              <a:rPr lang="en-US" sz="3600" b="1" dirty="0"/>
              <a:t>to fulfill His mission and did not need to rely upon position, intimidation or manipulation to achieve it.</a:t>
            </a:r>
          </a:p>
          <a:p>
            <a:endParaRPr lang="en-US" sz="3600" b="1" dirty="0"/>
          </a:p>
          <a:p>
            <a:r>
              <a:rPr lang="en-US" sz="3600" b="1" dirty="0"/>
              <a:t>Beware of the blame/shame game.</a:t>
            </a:r>
            <a:endParaRPr lang="en-SG" sz="3600" b="1" dirty="0"/>
          </a:p>
        </p:txBody>
      </p:sp>
    </p:spTree>
    <p:extLst>
      <p:ext uri="{BB962C8B-B14F-4D97-AF65-F5344CB8AC3E}">
        <p14:creationId xmlns:p14="http://schemas.microsoft.com/office/powerpoint/2010/main" val="2723702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SELF-GIVING LOVE</a:t>
            </a:r>
            <a:endParaRPr lang="en-SG" sz="4000" b="1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56792"/>
            <a:ext cx="7543800" cy="4763616"/>
          </a:xfrm>
        </p:spPr>
        <p:txBody>
          <a:bodyPr>
            <a:normAutofit/>
          </a:bodyPr>
          <a:lstStyle/>
          <a:p>
            <a:pPr marL="360363" indent="-360363"/>
            <a:r>
              <a:rPr lang="en-SG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en-SG" sz="3000" b="1" dirty="0">
                <a:solidFill>
                  <a:srgbClr val="7030A0"/>
                </a:solidFill>
                <a:latin typeface="+mj-lt"/>
              </a:rPr>
              <a:t>John 13:1)  </a:t>
            </a:r>
            <a:r>
              <a:rPr lang="en-SG" sz="3000" b="1" u="sng" dirty="0">
                <a:solidFill>
                  <a:srgbClr val="7030A0"/>
                </a:solidFill>
                <a:latin typeface="+mj-lt"/>
              </a:rPr>
              <a:t>Jesus … having loved His own who were in the world, He loved them unto the end.</a:t>
            </a:r>
            <a:endParaRPr lang="en-US" sz="3000" b="1" dirty="0">
              <a:latin typeface="+mj-lt"/>
            </a:endParaRPr>
          </a:p>
          <a:p>
            <a:pPr marL="360363" lvl="0" indent="-360363"/>
            <a:r>
              <a:rPr lang="en-US" sz="3000" b="1" dirty="0">
                <a:latin typeface="+mj-lt"/>
              </a:rPr>
              <a:t>Unconditional and free (Rom. 5:8), </a:t>
            </a:r>
          </a:p>
          <a:p>
            <a:pPr marL="360363" lvl="0" indent="-360363"/>
            <a:r>
              <a:rPr lang="en-US" sz="3000" b="1" dirty="0">
                <a:latin typeface="+mj-lt"/>
              </a:rPr>
              <a:t>Volitional (Deut. 7:7,8), </a:t>
            </a:r>
          </a:p>
          <a:p>
            <a:pPr marL="360363" lvl="0" indent="-360363"/>
            <a:r>
              <a:rPr lang="en-US" sz="3000" b="1" dirty="0">
                <a:latin typeface="+mj-lt"/>
              </a:rPr>
              <a:t>Intense and unending (Jer. 31:3), </a:t>
            </a:r>
          </a:p>
          <a:p>
            <a:pPr marL="360363" lvl="0" indent="-360363"/>
            <a:r>
              <a:rPr lang="en-US" sz="3000" b="1" dirty="0">
                <a:latin typeface="+mj-lt"/>
              </a:rPr>
              <a:t>Unselfish and purposeful (Eph. 5:25,227), </a:t>
            </a:r>
          </a:p>
          <a:p>
            <a:pPr marL="360363" lvl="0" indent="-360363"/>
            <a:r>
              <a:rPr lang="en-US" sz="3000" b="1" dirty="0">
                <a:latin typeface="+mj-lt"/>
              </a:rPr>
              <a:t>Manifested and practical (John 10),</a:t>
            </a:r>
          </a:p>
          <a:p>
            <a:pPr marL="360363" lvl="0" indent="-360363"/>
            <a:r>
              <a:rPr lang="en-US" sz="3000" b="1" dirty="0">
                <a:latin typeface="+mj-lt"/>
              </a:rPr>
              <a:t>Sacrificial (Romans 5:6-10).</a:t>
            </a:r>
            <a:endParaRPr lang="en-SG" sz="3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985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SELF-GIVING LOVE</a:t>
            </a:r>
            <a:endParaRPr lang="en-SG" sz="4800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72816"/>
            <a:ext cx="7315200" cy="4114800"/>
          </a:xfrm>
        </p:spPr>
        <p:txBody>
          <a:bodyPr>
            <a:noAutofit/>
          </a:bodyPr>
          <a:lstStyle/>
          <a:p>
            <a:pPr marL="360363" indent="-360363"/>
            <a:r>
              <a:rPr lang="en-SG" sz="3200" b="1" u="sng" dirty="0">
                <a:solidFill>
                  <a:srgbClr val="7030A0"/>
                </a:solidFill>
              </a:rPr>
              <a:t>In the next few hours</a:t>
            </a:r>
            <a:r>
              <a:rPr lang="en-SG" sz="3200" b="1" dirty="0">
                <a:solidFill>
                  <a:srgbClr val="7030A0"/>
                </a:solidFill>
              </a:rPr>
              <a:t>: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/>
              <a:t>He could serve others,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/>
              <a:t>comfort disciples,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/>
              <a:t>endure betrayal,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/>
              <a:t>place future in God’s Hands,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/>
              <a:t>face opposition with peace and love,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/>
              <a:t>overcome denial by trusted friends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/>
              <a:t>and could die</a:t>
            </a:r>
          </a:p>
        </p:txBody>
      </p:sp>
    </p:spTree>
    <p:extLst>
      <p:ext uri="{BB962C8B-B14F-4D97-AF65-F5344CB8AC3E}">
        <p14:creationId xmlns:p14="http://schemas.microsoft.com/office/powerpoint/2010/main" val="2009923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194"/>
            <a:ext cx="8229600" cy="89658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OF JESUS</a:t>
            </a:r>
            <a:endParaRPr lang="en-SG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>
                <a:solidFill>
                  <a:srgbClr val="0070C0"/>
                </a:solidFill>
              </a:rPr>
              <a:t>JOY SET BEFORE HIM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           </a:t>
            </a:r>
          </a:p>
          <a:p>
            <a:pPr marL="442913" indent="-442913"/>
            <a:r>
              <a:rPr lang="en-SG" sz="3200" b="1" dirty="0"/>
              <a:t>(Hebrews 12:2)  </a:t>
            </a:r>
            <a:r>
              <a:rPr lang="en-SG" sz="3200" b="1" u="sng" dirty="0">
                <a:solidFill>
                  <a:srgbClr val="00B050"/>
                </a:solidFill>
              </a:rPr>
              <a:t>Looking unto Jesus </a:t>
            </a:r>
            <a:r>
              <a:rPr lang="en-SG" sz="3200" b="1" dirty="0"/>
              <a:t>the Author and Finisher of </a:t>
            </a:r>
            <a:r>
              <a:rPr lang="en-SG" sz="3200" b="1" i="1" dirty="0"/>
              <a:t>our</a:t>
            </a:r>
            <a:r>
              <a:rPr lang="en-SG" sz="3200" b="1" dirty="0"/>
              <a:t> faith; who for the </a:t>
            </a:r>
            <a:r>
              <a:rPr lang="en-SG" sz="3200" b="1" u="sng" dirty="0">
                <a:solidFill>
                  <a:srgbClr val="00B050"/>
                </a:solidFill>
              </a:rPr>
              <a:t>joy that was set before Him </a:t>
            </a:r>
            <a:r>
              <a:rPr lang="en-SG" sz="3200" b="1" dirty="0"/>
              <a:t>endured the cross, despising the shame, and is </a:t>
            </a:r>
            <a:r>
              <a:rPr lang="en-SG" sz="3200" b="1" u="sng" dirty="0">
                <a:solidFill>
                  <a:srgbClr val="00B050"/>
                </a:solidFill>
              </a:rPr>
              <a:t>set down at the Right Hand of the Throne of God</a:t>
            </a:r>
            <a:r>
              <a:rPr lang="en-SG" sz="3200" b="1" dirty="0"/>
              <a:t>.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88357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7851648" cy="100811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  <a:effectLst/>
              </a:rPr>
              <a:t>PRINCIPLES OF FORMATION</a:t>
            </a:r>
            <a:endParaRPr lang="en-SG" sz="48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632520" cy="4392488"/>
          </a:xfrm>
        </p:spPr>
        <p:txBody>
          <a:bodyPr/>
          <a:lstStyle/>
          <a:p>
            <a:pPr marL="514350" indent="-514350" algn="l">
              <a:spcBef>
                <a:spcPts val="1200"/>
              </a:spcBef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ATTITUDE IS OUR PERSONAL CHOICE.</a:t>
            </a:r>
          </a:p>
          <a:p>
            <a:pPr marL="514350" indent="-514350" algn="l">
              <a:spcBef>
                <a:spcPts val="1200"/>
              </a:spcBef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ATTITUDE WILL DETERMINE OUR APPROACH TO LIFE. </a:t>
            </a:r>
          </a:p>
          <a:p>
            <a:pPr marL="514350" indent="-514350" algn="l">
              <a:spcBef>
                <a:spcPts val="1200"/>
              </a:spcBef>
              <a:buFont typeface="Wingdings 2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ATTITUDE AT THE BEGINNING WILL AFFECT THE OUTCOME.</a:t>
            </a:r>
          </a:p>
          <a:p>
            <a:pPr marL="514350" indent="-514350" algn="l">
              <a:spcBef>
                <a:spcPts val="1200"/>
              </a:spcBef>
              <a:buFont typeface="Wingdings 2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THE HIGHER I GO, THE BETTER THE ATTITUDE.</a:t>
            </a:r>
          </a:p>
          <a:p>
            <a:pPr marL="514350" indent="-514350" algn="l">
              <a:spcBef>
                <a:spcPts val="1200"/>
              </a:spcBef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WHAT I AM IS DUE TO MY DOMINATING ATTITUDE.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68811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86227"/>
            <a:ext cx="7851648" cy="115212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  <a:effectLst/>
              </a:rPr>
              <a:t>PRINCIPLES OF FORMATION</a:t>
            </a:r>
            <a:endParaRPr lang="en-SG" sz="48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851648" cy="4464496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ts val="1200"/>
              </a:spcBef>
              <a:buAutoNum type="arabicPeriod" startAt="6"/>
            </a:pPr>
            <a:r>
              <a:rPr lang="en-US" b="1" dirty="0">
                <a:solidFill>
                  <a:schemeClr val="bg1"/>
                </a:solidFill>
              </a:rPr>
              <a:t>BE THE KIND OF PERSON I WISH TO NOW.</a:t>
            </a:r>
          </a:p>
          <a:p>
            <a:pPr marL="514350" indent="-514350" algn="l">
              <a:spcBef>
                <a:spcPts val="1200"/>
              </a:spcBef>
              <a:buFont typeface="Wingdings 2"/>
              <a:buAutoNum type="arabicPeriod" startAt="6"/>
            </a:pPr>
            <a:r>
              <a:rPr lang="en-US" b="1" dirty="0">
                <a:solidFill>
                  <a:schemeClr val="bg1"/>
                </a:solidFill>
              </a:rPr>
              <a:t>ATTITUDE IS MAJOR DIFFERENCE BETWEEN SUCCESS AND FAILURE.</a:t>
            </a:r>
          </a:p>
          <a:p>
            <a:pPr marL="514350" indent="-514350" algn="l">
              <a:spcBef>
                <a:spcPts val="1200"/>
              </a:spcBef>
              <a:buFont typeface="Wingdings 2"/>
              <a:buAutoNum type="arabicPeriod" startAt="6"/>
            </a:pPr>
            <a:r>
              <a:rPr lang="en-US" b="1" dirty="0">
                <a:solidFill>
                  <a:schemeClr val="bg1"/>
                </a:solidFill>
              </a:rPr>
              <a:t>ATTITUDE IS AN ASSET IN PROBLEM-SOLVING.</a:t>
            </a:r>
          </a:p>
          <a:p>
            <a:pPr marL="514350" indent="-514350" algn="l">
              <a:spcBef>
                <a:spcPts val="1200"/>
              </a:spcBef>
              <a:buFont typeface="Wingdings 2"/>
              <a:buAutoNum type="arabicPeriod" startAt="6"/>
            </a:pPr>
            <a:r>
              <a:rPr lang="en-US" b="1" dirty="0">
                <a:solidFill>
                  <a:schemeClr val="bg1"/>
                </a:solidFill>
              </a:rPr>
              <a:t>ATTITUDE OF THE LEADER BECOMES THAT OF THE FOLLOWERS.</a:t>
            </a:r>
          </a:p>
          <a:p>
            <a:pPr marL="514350" indent="-514350" algn="l">
              <a:spcBef>
                <a:spcPts val="1200"/>
              </a:spcBef>
              <a:buFont typeface="Wingdings 2"/>
              <a:buAutoNum type="arabicPeriod" startAt="6"/>
            </a:pPr>
            <a:r>
              <a:rPr lang="en-US" b="1" dirty="0">
                <a:solidFill>
                  <a:schemeClr val="bg1"/>
                </a:solidFill>
              </a:rPr>
              <a:t>ATTITUDES, NOT ACHIEVEMENTS, GIVE TRUE HAPPINESS.  </a:t>
            </a:r>
          </a:p>
          <a:p>
            <a:pPr marL="514350" indent="-514350" algn="l">
              <a:buAutoNum type="arabicPeriod" startAt="6"/>
            </a:pPr>
            <a:endParaRPr lang="en-US" dirty="0">
              <a:solidFill>
                <a:srgbClr val="FF0000"/>
              </a:solidFill>
            </a:endParaRPr>
          </a:p>
          <a:p>
            <a:pPr algn="l"/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rabicPeriod" startAt="6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52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CC0000"/>
                </a:solidFill>
              </a:rPr>
              <a:t>SOME HELPS</a:t>
            </a:r>
            <a:endParaRPr lang="en-SG" sz="4800" b="1" u="sng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528"/>
            <a:ext cx="8229600" cy="433576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AutoNum type="arabicPeriod"/>
            </a:pPr>
            <a:r>
              <a:rPr lang="en-US" b="1" dirty="0"/>
              <a:t>IT IS NOT WHAT HAPPENS TO ME BUT </a:t>
            </a:r>
            <a:r>
              <a:rPr lang="en-US" b="1" u="sng" dirty="0">
                <a:solidFill>
                  <a:srgbClr val="CC0000"/>
                </a:solidFill>
              </a:rPr>
              <a:t>WHAT HAPPENS IN ME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/>
              <a:t>THAT MATTERS MOST.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AutoNum type="arabicPeriod"/>
            </a:pPr>
            <a:r>
              <a:rPr lang="en-US" b="1" u="sng" dirty="0">
                <a:solidFill>
                  <a:srgbClr val="CC0000"/>
                </a:solidFill>
              </a:rPr>
              <a:t>STOP BLAMING OTHERS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/>
              <a:t>FOR MY ATTITUDE.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AutoNum type="arabicPeriod"/>
            </a:pPr>
            <a:r>
              <a:rPr lang="en-US" b="1" u="sng" dirty="0">
                <a:solidFill>
                  <a:srgbClr val="CC0000"/>
                </a:solidFill>
              </a:rPr>
              <a:t>EVALUATE</a:t>
            </a:r>
            <a:r>
              <a:rPr lang="en-US" b="1" dirty="0"/>
              <a:t> MY PRESENT ATTITUDE.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AutoNum type="arabicPeriod"/>
            </a:pPr>
            <a:r>
              <a:rPr lang="en-US" b="1" dirty="0"/>
              <a:t>RECOGNIZE THAT </a:t>
            </a:r>
            <a:r>
              <a:rPr lang="en-US" b="1" u="sng" dirty="0">
                <a:solidFill>
                  <a:srgbClr val="CC0000"/>
                </a:solidFill>
              </a:rPr>
              <a:t>FAITH IS STRONGER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/>
              <a:t>THAN FEAR.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AutoNum type="arabicPeriod"/>
            </a:pPr>
            <a:r>
              <a:rPr lang="en-US" b="1" u="sng" dirty="0">
                <a:solidFill>
                  <a:srgbClr val="CC0000"/>
                </a:solidFill>
              </a:rPr>
              <a:t>REQUEST GOD TO FILL ME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/>
              <a:t>WITH HIS SPIRIT.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AutoNum type="arabicPeriod"/>
            </a:pPr>
            <a:r>
              <a:rPr lang="en-US" b="1" dirty="0"/>
              <a:t>WRITE </a:t>
            </a:r>
            <a:r>
              <a:rPr lang="en-US" b="1" u="sng" dirty="0">
                <a:solidFill>
                  <a:srgbClr val="CC0000"/>
                </a:solidFill>
              </a:rPr>
              <a:t>A STATEMENT OF PURPOSE </a:t>
            </a:r>
            <a:r>
              <a:rPr lang="en-US" b="1" dirty="0"/>
              <a:t>FOR LIFE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089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936104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CC0000"/>
                </a:solidFill>
              </a:rPr>
              <a:t>SOME HELPS</a:t>
            </a:r>
            <a:endParaRPr lang="en-SG" b="1" u="sng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36504"/>
          </a:xfrm>
        </p:spPr>
        <p:txBody>
          <a:bodyPr>
            <a:noAutofit/>
          </a:bodyPr>
          <a:lstStyle/>
          <a:p>
            <a:pPr marL="534988" indent="-534988">
              <a:spcBef>
                <a:spcPts val="1200"/>
              </a:spcBef>
              <a:buClrTx/>
              <a:buAutoNum type="arabicPeriod" startAt="7"/>
            </a:pPr>
            <a:r>
              <a:rPr lang="en-US" b="1" dirty="0"/>
              <a:t>ENLIST </a:t>
            </a:r>
            <a:r>
              <a:rPr lang="en-US" b="1" u="sng" dirty="0">
                <a:solidFill>
                  <a:srgbClr val="CC0000"/>
                </a:solidFill>
              </a:rPr>
              <a:t>“SAFE” PARTNER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/>
              <a:t>FOR HELP.</a:t>
            </a:r>
          </a:p>
          <a:p>
            <a:pPr marL="534988" indent="-534988">
              <a:spcBef>
                <a:spcPts val="1200"/>
              </a:spcBef>
              <a:buClrTx/>
              <a:buAutoNum type="arabicPeriod" startAt="7"/>
            </a:pPr>
            <a:r>
              <a:rPr lang="en-US" b="1" dirty="0"/>
              <a:t>SPEND TIME WITH </a:t>
            </a:r>
            <a:r>
              <a:rPr lang="en-US" b="1" u="sng" dirty="0">
                <a:solidFill>
                  <a:srgbClr val="CC0000"/>
                </a:solidFill>
              </a:rPr>
              <a:t>THE RIGHT PEOPLE</a:t>
            </a:r>
            <a:r>
              <a:rPr lang="en-US" b="1" dirty="0"/>
              <a:t>.</a:t>
            </a:r>
          </a:p>
          <a:p>
            <a:pPr marL="534988" indent="-534988">
              <a:spcBef>
                <a:spcPts val="1200"/>
              </a:spcBef>
              <a:buClrTx/>
              <a:buFont typeface="Wingdings 2"/>
              <a:buAutoNum type="arabicPeriod" startAt="7"/>
            </a:pPr>
            <a:r>
              <a:rPr lang="en-US" b="1" dirty="0"/>
              <a:t>SELECT </a:t>
            </a:r>
            <a:r>
              <a:rPr lang="en-US" b="1" u="sng" dirty="0">
                <a:solidFill>
                  <a:srgbClr val="CC0000"/>
                </a:solidFill>
              </a:rPr>
              <a:t>A MODEL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/>
              <a:t>TO FOLLOW.  </a:t>
            </a:r>
          </a:p>
          <a:p>
            <a:pPr marL="534988" indent="-534988">
              <a:spcBef>
                <a:spcPts val="1200"/>
              </a:spcBef>
              <a:buClrTx/>
              <a:buFont typeface="Wingdings 2"/>
              <a:buAutoNum type="arabicPeriod" startAt="7"/>
            </a:pPr>
            <a:r>
              <a:rPr lang="en-US" b="1" dirty="0"/>
              <a:t>SOAK IN </a:t>
            </a:r>
            <a:r>
              <a:rPr lang="en-US" b="1" u="sng" dirty="0">
                <a:solidFill>
                  <a:srgbClr val="CC0000"/>
                </a:solidFill>
              </a:rPr>
              <a:t>GOD’S WORD</a:t>
            </a:r>
            <a:r>
              <a:rPr lang="en-US" b="1" dirty="0"/>
              <a:t>.</a:t>
            </a:r>
          </a:p>
          <a:p>
            <a:pPr marL="534988" indent="-534988">
              <a:spcBef>
                <a:spcPts val="1200"/>
              </a:spcBef>
              <a:buClrTx/>
              <a:buFont typeface="Wingdings 2"/>
              <a:buAutoNum type="arabicPeriod" startAt="7"/>
            </a:pPr>
            <a:r>
              <a:rPr lang="en-US" b="1" u="sng" dirty="0">
                <a:solidFill>
                  <a:srgbClr val="CC0000"/>
                </a:solidFill>
              </a:rPr>
              <a:t>MODEL RIGHT ATTITUDE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/>
              <a:t>FOR OTHERS.</a:t>
            </a:r>
          </a:p>
          <a:p>
            <a:pPr marL="534988" indent="-534988">
              <a:spcBef>
                <a:spcPts val="1200"/>
              </a:spcBef>
              <a:buClrTx/>
              <a:buFont typeface="Wingdings 2"/>
              <a:buAutoNum type="arabicPeriod" startAt="7"/>
            </a:pPr>
            <a:r>
              <a:rPr lang="en-US" b="1" u="sng" dirty="0">
                <a:solidFill>
                  <a:srgbClr val="CC0000"/>
                </a:solidFill>
              </a:rPr>
              <a:t>DISCIPLE OTHERS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/>
              <a:t>IN RIGHT ATTITUDE.</a:t>
            </a:r>
          </a:p>
          <a:p>
            <a:pPr marL="534988" indent="-534988">
              <a:spcBef>
                <a:spcPts val="1200"/>
              </a:spcBef>
              <a:buClrTx/>
              <a:buFont typeface="Wingdings 2"/>
              <a:buAutoNum type="arabicPeriod" startAt="7"/>
            </a:pPr>
            <a:r>
              <a:rPr lang="en-US" b="1" dirty="0"/>
              <a:t>HOLD PEOPLE </a:t>
            </a:r>
            <a:r>
              <a:rPr lang="en-US" b="1" u="sng" dirty="0">
                <a:solidFill>
                  <a:srgbClr val="CC0000"/>
                </a:solidFill>
              </a:rPr>
              <a:t>ACCOUNTABLE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FOR THEIR ATTITUDE.</a:t>
            </a:r>
          </a:p>
          <a:p>
            <a:pPr marL="534988" indent="-534988">
              <a:spcBef>
                <a:spcPts val="1200"/>
              </a:spcBef>
              <a:buNone/>
            </a:pP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378639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216024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effectLst/>
              </a:rPr>
              <a:t>ATTITUDE FORMATION</a:t>
            </a:r>
            <a:endParaRPr lang="en-SG" b="1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>
            <a:normAutofit/>
          </a:bodyPr>
          <a:lstStyle/>
          <a:p>
            <a:pPr algn="ctr"/>
            <a:r>
              <a:rPr lang="en-SG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SG" sz="3600" b="1" dirty="0">
                <a:solidFill>
                  <a:schemeClr val="bg1"/>
                </a:solidFill>
              </a:rPr>
              <a:t>For as he thinks in his heart, so </a:t>
            </a:r>
            <a:r>
              <a:rPr lang="en-SG" sz="3600" b="1" i="1" dirty="0">
                <a:solidFill>
                  <a:schemeClr val="bg1"/>
                </a:solidFill>
              </a:rPr>
              <a:t>is he.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(Prov. 23:7)</a:t>
            </a:r>
            <a:endParaRPr lang="en-SG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0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748464" cy="6120680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>
                <a:solidFill>
                  <a:srgbClr val="CC0000"/>
                </a:solidFill>
                <a:effectLst/>
              </a:rPr>
              <a:t>MIND OF CHRIST IN DEMONSTRATION</a:t>
            </a:r>
            <a:br>
              <a:rPr lang="en-US" sz="4800" u="sng" dirty="0">
                <a:solidFill>
                  <a:srgbClr val="CC0000"/>
                </a:solidFill>
                <a:effectLst/>
              </a:rPr>
            </a:br>
            <a:br>
              <a:rPr lang="en-SG" sz="4000" u="sng" dirty="0">
                <a:solidFill>
                  <a:srgbClr val="CC0000"/>
                </a:solidFill>
                <a:effectLst/>
              </a:rPr>
            </a:br>
            <a:r>
              <a:rPr lang="en-SG" sz="3600" b="1" i="1" dirty="0">
                <a:solidFill>
                  <a:srgbClr val="0070C0"/>
                </a:solidFill>
                <a:effectLst/>
              </a:rPr>
              <a:t>Let this mind be in you, </a:t>
            </a:r>
            <a:br>
              <a:rPr lang="en-SG" sz="3600" b="1" i="1" dirty="0">
                <a:solidFill>
                  <a:srgbClr val="0070C0"/>
                </a:solidFill>
                <a:effectLst/>
              </a:rPr>
            </a:br>
            <a:r>
              <a:rPr lang="en-SG" sz="3600" b="1" i="1" dirty="0">
                <a:solidFill>
                  <a:srgbClr val="0070C0"/>
                </a:solidFill>
                <a:effectLst/>
              </a:rPr>
              <a:t>which was also in Christ Jesus. </a:t>
            </a:r>
            <a:r>
              <a:rPr lang="en-SG" sz="3600" b="1" i="1" dirty="0" err="1">
                <a:effectLst/>
              </a:rPr>
              <a:t>Php</a:t>
            </a:r>
            <a:r>
              <a:rPr lang="en-SG" sz="3600" b="1" i="1" dirty="0">
                <a:effectLst/>
              </a:rPr>
              <a:t> 2:5</a:t>
            </a:r>
            <a:br>
              <a:rPr lang="en-SG" sz="3600" b="1" dirty="0">
                <a:effectLst/>
              </a:rPr>
            </a:br>
            <a:br>
              <a:rPr lang="en-SG" sz="3600" dirty="0">
                <a:effectLst/>
              </a:rPr>
            </a:br>
            <a:r>
              <a:rPr lang="en-SG" sz="3600" b="1" i="1" u="sng" dirty="0">
                <a:solidFill>
                  <a:srgbClr val="FF0000"/>
                </a:solidFill>
                <a:effectLst/>
              </a:rPr>
              <a:t>“Himself, He emptied … Himself, He humbled.”</a:t>
            </a:r>
            <a:br>
              <a:rPr lang="en-SG" b="1" i="1" u="sng" dirty="0">
                <a:solidFill>
                  <a:srgbClr val="FF0000"/>
                </a:solidFill>
                <a:effectLst/>
              </a:rPr>
            </a:br>
            <a:endParaRPr lang="en-SG" b="1" i="1" u="sng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2020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843092"/>
            <a:ext cx="874846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28650" indent="-628650" algn="ctr">
              <a:buAutoNum type="romanUcPeriod"/>
            </a:pPr>
            <a:r>
              <a:rPr lang="en-US" sz="4800" b="1" u="sng" dirty="0">
                <a:solidFill>
                  <a:srgbClr val="CC0000"/>
                </a:solidFill>
              </a:rPr>
              <a:t>RENUNCIATION</a:t>
            </a:r>
          </a:p>
          <a:p>
            <a:pPr algn="ctr"/>
            <a:endParaRPr lang="en-US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 algn="ctr"/>
            <a:r>
              <a:rPr lang="en-SG" sz="4800" b="1" dirty="0"/>
              <a:t>Renunciation of all dominion,</a:t>
            </a:r>
          </a:p>
          <a:p>
            <a:pPr marL="857250" indent="-857250" algn="ctr"/>
            <a:r>
              <a:rPr lang="en-SG" sz="4800" b="1" dirty="0"/>
              <a:t> desire &amp; devotion</a:t>
            </a:r>
          </a:p>
          <a:p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1977206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836712"/>
            <a:ext cx="88924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4988" indent="-534988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A.	</a:t>
            </a:r>
            <a:r>
              <a:rPr lang="en-US" sz="2600" b="1" u="sng" dirty="0">
                <a:solidFill>
                  <a:srgbClr val="CC0000"/>
                </a:solidFill>
              </a:rPr>
              <a:t>One Great Passion </a:t>
            </a:r>
            <a:r>
              <a:rPr lang="en-US" sz="2600" b="1" u="sng" dirty="0">
                <a:solidFill>
                  <a:schemeClr val="accent6">
                    <a:lumMod val="50000"/>
                  </a:schemeClr>
                </a:solidFill>
              </a:rPr>
              <a:t>of the Lord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en-SG" sz="2600" dirty="0">
              <a:solidFill>
                <a:schemeClr val="accent6">
                  <a:lumMod val="50000"/>
                </a:schemeClr>
              </a:solidFill>
            </a:endParaRPr>
          </a:p>
          <a:p>
            <a:pPr marL="534988" indent="-534988"/>
            <a:r>
              <a:rPr lang="en-SG" sz="26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HE fulfilled prophecy.</a:t>
            </a:r>
          </a:p>
          <a:p>
            <a:pPr marL="534988" indent="-534988"/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	"</a:t>
            </a:r>
            <a:r>
              <a:rPr lang="en-US" sz="2600" b="1" i="1" u="sng" dirty="0">
                <a:solidFill>
                  <a:srgbClr val="CC0000"/>
                </a:solidFill>
              </a:rPr>
              <a:t>I delight to do Thy will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". (Ps. 40:8)</a:t>
            </a:r>
          </a:p>
          <a:p>
            <a:pPr>
              <a:tabLst>
                <a:tab pos="2062163" algn="l"/>
              </a:tabLst>
            </a:pPr>
            <a:endParaRPr lang="en-SG" sz="2600" dirty="0"/>
          </a:p>
          <a:p>
            <a:pPr marL="715963" indent="-180975">
              <a:buFont typeface="Arial" pitchFamily="34" charset="0"/>
              <a:buChar char="•"/>
              <a:tabLst>
                <a:tab pos="2062163" algn="l"/>
              </a:tabLst>
            </a:pPr>
            <a:r>
              <a:rPr lang="en-US" sz="2600" b="1" u="sng" dirty="0">
                <a:solidFill>
                  <a:srgbClr val="0070C0"/>
                </a:solidFill>
              </a:rPr>
              <a:t>Age 12</a:t>
            </a:r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b="1" dirty="0"/>
              <a:t>- 	"I must be about My Father's business.” 	(Lk.2:49).</a:t>
            </a:r>
            <a:endParaRPr lang="en-SG" sz="2600" dirty="0"/>
          </a:p>
          <a:p>
            <a:pPr marL="715963" indent="-180975">
              <a:spcBef>
                <a:spcPts val="1200"/>
              </a:spcBef>
              <a:buFont typeface="Arial" pitchFamily="34" charset="0"/>
              <a:buChar char="•"/>
              <a:tabLst>
                <a:tab pos="2062163" algn="l"/>
              </a:tabLst>
            </a:pPr>
            <a:r>
              <a:rPr lang="en-US" sz="2600" b="1" u="sng" dirty="0">
                <a:solidFill>
                  <a:srgbClr val="00B050"/>
                </a:solidFill>
              </a:rPr>
              <a:t>Age 30</a:t>
            </a:r>
            <a:r>
              <a:rPr lang="en-US" sz="2600" b="1" dirty="0">
                <a:solidFill>
                  <a:srgbClr val="00B050"/>
                </a:solidFill>
              </a:rPr>
              <a:t> </a:t>
            </a:r>
            <a:r>
              <a:rPr lang="en-US" sz="2600" b="1" dirty="0"/>
              <a:t>- 	"My meat is to do the will of Him that 	   	sent ME and to finish His work </a:t>
            </a:r>
            <a:br>
              <a:rPr lang="en-US" sz="2600" b="1" dirty="0"/>
            </a:br>
            <a:r>
              <a:rPr lang="en-US" sz="2600" b="1" dirty="0"/>
              <a:t>	(John 4:34).</a:t>
            </a:r>
            <a:endParaRPr lang="en-SG" sz="2600" dirty="0"/>
          </a:p>
          <a:p>
            <a:pPr marL="715963" indent="-180975">
              <a:spcBef>
                <a:spcPts val="1200"/>
              </a:spcBef>
              <a:buFont typeface="Arial" pitchFamily="34" charset="0"/>
              <a:buChar char="•"/>
              <a:tabLst>
                <a:tab pos="2062163" algn="l"/>
              </a:tabLst>
            </a:pPr>
            <a:r>
              <a:rPr lang="en-US" sz="2600" b="1" u="sng" dirty="0">
                <a:solidFill>
                  <a:srgbClr val="CC0000"/>
                </a:solidFill>
              </a:rPr>
              <a:t>Age 32</a:t>
            </a:r>
            <a:r>
              <a:rPr lang="en-US" sz="2600" b="1" dirty="0">
                <a:solidFill>
                  <a:srgbClr val="CC0000"/>
                </a:solidFill>
              </a:rPr>
              <a:t> </a:t>
            </a:r>
            <a:r>
              <a:rPr lang="en-US" sz="2600" b="1" dirty="0"/>
              <a:t>- 	"I came down from Heaven, not to do 		mine own will, but the will of Him that 		sent Me."  “</a:t>
            </a:r>
            <a:r>
              <a:rPr lang="en-US" sz="2600" b="1" u="sng" dirty="0">
                <a:solidFill>
                  <a:srgbClr val="CC0000"/>
                </a:solidFill>
              </a:rPr>
              <a:t>THY WILL BE DONE</a:t>
            </a:r>
            <a:r>
              <a:rPr lang="en-US" sz="2600" b="1" dirty="0"/>
              <a:t>.” </a:t>
            </a:r>
            <a:br>
              <a:rPr lang="en-US" sz="2600" b="1" dirty="0"/>
            </a:br>
            <a:r>
              <a:rPr lang="en-US" sz="2600" b="1" dirty="0"/>
              <a:t>	(Jn 6:38).</a:t>
            </a:r>
            <a:endParaRPr kumimoji="0" lang="en-US" altLang="zh-TW" sz="2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97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674400"/>
            <a:ext cx="86764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715963" algn="l"/>
              </a:tabLst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B.	</a:t>
            </a:r>
            <a:r>
              <a:rPr lang="en-US" sz="3200" b="1" u="sng" dirty="0">
                <a:solidFill>
                  <a:srgbClr val="CC0000"/>
                </a:solidFill>
              </a:rPr>
              <a:t>Christ's yielded rights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715963" defTabSz="715963"/>
            <a:r>
              <a:rPr lang="en-US" sz="2800" b="1" i="1" dirty="0">
                <a:solidFill>
                  <a:srgbClr val="0070C0"/>
                </a:solidFill>
              </a:rPr>
              <a:t>"</a:t>
            </a:r>
            <a:r>
              <a:rPr lang="en-US" sz="2800" b="1" i="1" u="sng" dirty="0">
                <a:solidFill>
                  <a:srgbClr val="0070C0"/>
                </a:solidFill>
              </a:rPr>
              <a:t>Made Himself of no reputation</a:t>
            </a:r>
            <a:r>
              <a:rPr lang="en-US" sz="2800" b="1" i="1" dirty="0">
                <a:solidFill>
                  <a:srgbClr val="0070C0"/>
                </a:solidFill>
              </a:rPr>
              <a:t>"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SG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/>
              <a:t>a.	To His Glory and riches of Heaven </a:t>
            </a:r>
            <a:br>
              <a:rPr lang="en-US" sz="2800" b="1" dirty="0"/>
            </a:br>
            <a:r>
              <a:rPr lang="en-US" sz="2800" b="1" dirty="0"/>
              <a:t>	(2 Cor. 8:9) </a:t>
            </a:r>
            <a:endParaRPr lang="en-SG" sz="2800" b="1" dirty="0"/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/>
              <a:t>b.	To a good reputation and worship (Jn 1:46)</a:t>
            </a:r>
            <a:endParaRPr lang="en-SG" sz="2800" b="1" dirty="0"/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/>
              <a:t>c.	To be served (Mk 10:45; Jn 13:3-5)</a:t>
            </a:r>
            <a:endParaRPr lang="en-SG" sz="2800" b="1" dirty="0"/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/>
              <a:t>d.	To physical comfort and security (Lk 9:58)</a:t>
            </a:r>
            <a:endParaRPr lang="en-SG" sz="2800" b="1" dirty="0"/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/>
              <a:t>e.	To make decisions (Jn 5:17-20)</a:t>
            </a:r>
            <a:endParaRPr lang="en-SG" sz="2800" b="1" dirty="0"/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/>
              <a:t>f.	To His own life, obedient unto death</a:t>
            </a:r>
            <a:endParaRPr kumimoji="0" lang="en-US" altLang="zh-TW" sz="28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78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528" y="705177"/>
            <a:ext cx="820891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C.  CHALLENGE – HAVE A FUNERAL.</a:t>
            </a:r>
          </a:p>
          <a:p>
            <a:endParaRPr lang="en-SG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1165225" indent="-449263">
              <a:spcBef>
                <a:spcPts val="1200"/>
              </a:spcBef>
              <a:buAutoNum type="alphaLcPeriod"/>
            </a:pPr>
            <a:r>
              <a:rPr lang="en-US" sz="2400" b="1" dirty="0"/>
              <a:t>DIE DAILY (1 Cor. 15:31).</a:t>
            </a:r>
          </a:p>
          <a:p>
            <a:pPr marL="1165225" indent="-449263">
              <a:spcBef>
                <a:spcPts val="1200"/>
              </a:spcBef>
              <a:buAutoNum type="alphaLcPeriod"/>
            </a:pPr>
            <a:r>
              <a:rPr lang="en-US" sz="2400" b="1" dirty="0"/>
              <a:t>YIELD MEMBERS OF BODY (Rom. 6:13).</a:t>
            </a:r>
          </a:p>
          <a:p>
            <a:pPr marL="1165225" indent="-449263">
              <a:spcBef>
                <a:spcPts val="1200"/>
              </a:spcBef>
              <a:buAutoNum type="alphaLcPeriod"/>
            </a:pPr>
            <a:r>
              <a:rPr lang="en-US" sz="2400" b="1" dirty="0"/>
              <a:t>ALLOW CHRIST TO LIVE IN ME (Gal. 2:20).</a:t>
            </a:r>
          </a:p>
          <a:p>
            <a:pPr marL="1165225" indent="-449263">
              <a:spcBef>
                <a:spcPts val="1200"/>
              </a:spcBef>
              <a:buAutoNum type="alphaLcPeriod"/>
            </a:pPr>
            <a:r>
              <a:rPr lang="en-US" sz="2400" b="1" dirty="0"/>
              <a:t>BE CONTROLLED BY THE SPIRIT (Eph. 5:18).</a:t>
            </a:r>
          </a:p>
          <a:p>
            <a:pPr marL="514350" indent="-514350">
              <a:buAutoNum type="alphaLcPeriod"/>
            </a:pPr>
            <a:endParaRPr lang="en-US" sz="2400" b="1" dirty="0"/>
          </a:p>
          <a:p>
            <a:pPr marL="715963"/>
            <a:r>
              <a:rPr lang="en-SG" sz="2400" b="1" i="1" dirty="0"/>
              <a:t>Galatians 2:20   “I am crucified with Christ: nevertheless I live; </a:t>
            </a:r>
            <a:r>
              <a:rPr lang="en-SG" sz="2400" b="1" i="1" u="sng" dirty="0">
                <a:solidFill>
                  <a:srgbClr val="CC0000"/>
                </a:solidFill>
              </a:rPr>
              <a:t>yet not I, but Christ </a:t>
            </a:r>
            <a:r>
              <a:rPr lang="en-SG" sz="2400" b="1" i="1" u="sng" dirty="0" err="1">
                <a:solidFill>
                  <a:srgbClr val="CC0000"/>
                </a:solidFill>
              </a:rPr>
              <a:t>liveth</a:t>
            </a:r>
            <a:r>
              <a:rPr lang="en-SG" sz="2400" b="1" i="1" u="sng" dirty="0">
                <a:solidFill>
                  <a:srgbClr val="CC0000"/>
                </a:solidFill>
              </a:rPr>
              <a:t> in me</a:t>
            </a:r>
            <a:r>
              <a:rPr lang="en-SG" sz="2400" b="1" i="1" dirty="0"/>
              <a:t>: and the life which I now live in the flesh I live by the faith of the Son of God, who loved me, and gave Himself for me.”</a:t>
            </a:r>
            <a:endParaRPr lang="en-SG" sz="2800" b="1" i="1" dirty="0"/>
          </a:p>
        </p:txBody>
      </p:sp>
      <p:sp>
        <p:nvSpPr>
          <p:cNvPr id="6" name="Rectangle 5"/>
          <p:cNvSpPr/>
          <p:nvPr/>
        </p:nvSpPr>
        <p:spPr>
          <a:xfrm>
            <a:off x="1656184" y="6309320"/>
            <a:ext cx="8100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ctr"/>
            <a:r>
              <a:rPr lang="en-SG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S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01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1612532"/>
            <a:ext cx="874846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57250" indent="-857250" algn="ctr"/>
            <a:r>
              <a:rPr lang="en-US" sz="4800" b="1" dirty="0">
                <a:solidFill>
                  <a:srgbClr val="CC0000"/>
                </a:solidFill>
              </a:rPr>
              <a:t>II. </a:t>
            </a:r>
            <a:r>
              <a:rPr lang="en-US" sz="4800" b="1" u="sng" dirty="0">
                <a:solidFill>
                  <a:srgbClr val="CC0000"/>
                </a:solidFill>
              </a:rPr>
              <a:t>REJECTION</a:t>
            </a:r>
          </a:p>
          <a:p>
            <a:pPr marL="857250" indent="-857250" algn="ctr"/>
            <a:endParaRPr lang="en-SG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 algn="ctr"/>
            <a:r>
              <a:rPr lang="en-SG" sz="4000" b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SG" sz="4000" b="1" u="sng" dirty="0">
                <a:solidFill>
                  <a:srgbClr val="0070C0"/>
                </a:solidFill>
              </a:rPr>
              <a:t>Despised and rejected of men</a:t>
            </a:r>
            <a:r>
              <a:rPr lang="en-SG" sz="40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pPr algn="ctr"/>
            <a:r>
              <a:rPr lang="en-SG" sz="3200" b="1" dirty="0"/>
              <a:t>(ISAIAH. 53:3)</a:t>
            </a:r>
          </a:p>
        </p:txBody>
      </p:sp>
    </p:spTree>
    <p:extLst>
      <p:ext uri="{BB962C8B-B14F-4D97-AF65-F5344CB8AC3E}">
        <p14:creationId xmlns:p14="http://schemas.microsoft.com/office/powerpoint/2010/main" val="2257664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 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836712"/>
            <a:ext cx="8229600" cy="568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534988" indent="-534988">
              <a:spcAft>
                <a:spcPts val="1200"/>
              </a:spcAft>
              <a:buAutoNum type="alphaUcPeriod"/>
            </a:pPr>
            <a:r>
              <a:rPr lang="en-US" sz="2800" b="1" u="sng" dirty="0">
                <a:solidFill>
                  <a:srgbClr val="CC0000"/>
                </a:solidFill>
              </a:rPr>
              <a:t>Rejected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534988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Of His…</a:t>
            </a:r>
            <a:endParaRPr lang="en-SG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/>
              <a:t>1. 	birth (Jn 1:9-14)</a:t>
            </a:r>
            <a:endParaRPr lang="en-SG" sz="2800" b="1" dirty="0"/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/>
              <a:t>2. 	home folks (Mk 6:1-6)</a:t>
            </a:r>
            <a:endParaRPr lang="en-SG" sz="2800" b="1" dirty="0"/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/>
              <a:t>3. 	family (Mt. 12:46-50)</a:t>
            </a:r>
            <a:endParaRPr lang="en-SG" sz="2800" b="1" dirty="0"/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/>
              <a:t>4. 	ministry (Mk 3:22f)</a:t>
            </a:r>
            <a:endParaRPr lang="en-SG" sz="2800" b="1" dirty="0"/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/>
              <a:t>5. 	disciples (Lk 22:31-38)</a:t>
            </a:r>
            <a:endParaRPr lang="en-SG" sz="2800" b="1" dirty="0"/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/>
              <a:t>6. 	friends, enemies and the Father on the Cross. Power of redemption rejection </a:t>
            </a:r>
            <a:br>
              <a:rPr lang="en-US" sz="2800" b="1" dirty="0"/>
            </a:br>
            <a:r>
              <a:rPr lang="en-US" sz="2800" b="1" dirty="0"/>
              <a:t>(1 Pet. 2:23,24).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821933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909300"/>
            <a:ext cx="7848872" cy="554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442913" indent="-442913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B. 	</a:t>
            </a:r>
            <a:r>
              <a:rPr lang="en-US" sz="2800" b="1" u="sng" dirty="0">
                <a:solidFill>
                  <a:srgbClr val="CC0000"/>
                </a:solidFill>
              </a:rPr>
              <a:t>The Challenge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:  </a:t>
            </a:r>
          </a:p>
          <a:p>
            <a:pPr marL="442913" indent="-442913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	"</a:t>
            </a:r>
            <a:r>
              <a:rPr lang="en-US" sz="2800" b="1" dirty="0">
                <a:solidFill>
                  <a:srgbClr val="0070C0"/>
                </a:solidFill>
              </a:rPr>
              <a:t>Can you drink of the cup that I drink of?”</a:t>
            </a:r>
          </a:p>
          <a:p>
            <a:pPr marL="442913"/>
            <a:endParaRPr lang="en-SG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442913"/>
            <a:r>
              <a:rPr lang="en-US" sz="2800" b="1" i="1" dirty="0">
                <a:latin typeface="+mj-lt"/>
              </a:rPr>
              <a:t>"For even hereunto were you called: because Christ also suffered for us, leaving us an example, that you should </a:t>
            </a:r>
            <a:r>
              <a:rPr lang="en-US" sz="2800" b="1" i="1" u="sng" dirty="0">
                <a:latin typeface="+mj-lt"/>
              </a:rPr>
              <a:t>follow His steps</a:t>
            </a:r>
            <a:r>
              <a:rPr lang="en-US" sz="2800" b="1" dirty="0">
                <a:latin typeface="+mj-lt"/>
              </a:rPr>
              <a:t>“ </a:t>
            </a:r>
            <a:br>
              <a:rPr lang="en-US" sz="2800" b="1" dirty="0">
                <a:latin typeface="+mj-lt"/>
              </a:rPr>
            </a:br>
            <a:r>
              <a:rPr lang="en-US" sz="2800" b="1" dirty="0">
                <a:latin typeface="+mj-lt"/>
              </a:rPr>
              <a:t>(1 Pet. 2:21).</a:t>
            </a:r>
          </a:p>
          <a:p>
            <a:pPr marL="442913"/>
            <a:endParaRPr lang="en-US" sz="2800" b="1" dirty="0"/>
          </a:p>
          <a:p>
            <a:pPr marL="442913"/>
            <a:r>
              <a:rPr lang="en-SG" sz="2800" b="1" dirty="0">
                <a:latin typeface="+mj-lt"/>
              </a:rPr>
              <a:t>(Philippians 3:10)  “That I may know Him, and the power of His resurrection, and </a:t>
            </a:r>
            <a:r>
              <a:rPr lang="en-SG" sz="2800" b="1" u="sng" dirty="0">
                <a:latin typeface="+mj-lt"/>
              </a:rPr>
              <a:t>the fellowship of His sufferings</a:t>
            </a:r>
            <a:r>
              <a:rPr lang="en-SG" sz="2800" b="1" dirty="0">
                <a:latin typeface="+mj-lt"/>
              </a:rPr>
              <a:t>, being made conformable unto His death.”</a:t>
            </a:r>
          </a:p>
        </p:txBody>
      </p:sp>
    </p:spTree>
    <p:extLst>
      <p:ext uri="{BB962C8B-B14F-4D97-AF65-F5344CB8AC3E}">
        <p14:creationId xmlns:p14="http://schemas.microsoft.com/office/powerpoint/2010/main" val="2776567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1158135"/>
            <a:ext cx="8748464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4988" indent="-534988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C. </a:t>
            </a:r>
            <a:r>
              <a:rPr lang="en-US" sz="3200" b="1" u="sng" dirty="0">
                <a:solidFill>
                  <a:srgbClr val="CC0000"/>
                </a:solidFill>
              </a:rPr>
              <a:t>The Challenge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:  </a:t>
            </a: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sz="3200" b="1" dirty="0">
                <a:solidFill>
                  <a:srgbClr val="0070C0"/>
                </a:solidFill>
              </a:rPr>
              <a:t>Can you drink of the cup that I drink of?”</a:t>
            </a:r>
          </a:p>
          <a:p>
            <a:endParaRPr lang="en-SG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1081088" indent="-546100">
              <a:spcBef>
                <a:spcPts val="1200"/>
              </a:spcBef>
              <a:buAutoNum type="arabicParenR"/>
            </a:pPr>
            <a:r>
              <a:rPr lang="en-US" sz="3200" b="1" i="1" dirty="0"/>
              <a:t>Love to the end (</a:t>
            </a:r>
            <a:r>
              <a:rPr lang="en-US" sz="3200" b="1" i="1" dirty="0" err="1"/>
              <a:t>Jn</a:t>
            </a:r>
            <a:r>
              <a:rPr lang="en-US" sz="3200" b="1" i="1" dirty="0"/>
              <a:t> 13:1)</a:t>
            </a:r>
          </a:p>
          <a:p>
            <a:pPr marL="1081088" indent="-546100">
              <a:spcBef>
                <a:spcPts val="1200"/>
              </a:spcBef>
              <a:buAutoNum type="arabicParenR"/>
            </a:pPr>
            <a:r>
              <a:rPr lang="en-US" sz="3200" b="1" i="1" dirty="0"/>
              <a:t>“Father, forgive them” (Lk 23:34)</a:t>
            </a:r>
          </a:p>
          <a:p>
            <a:pPr marL="1081088" indent="-546100">
              <a:spcBef>
                <a:spcPts val="1200"/>
              </a:spcBef>
              <a:buAutoNum type="arabicParenR"/>
            </a:pPr>
            <a:r>
              <a:rPr lang="en-US" sz="3200" b="1" i="1" dirty="0"/>
              <a:t>Do good (Mt 5:44; Acts 10:38)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220843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A.  Representing man before God</a:t>
            </a:r>
          </a:p>
          <a:p>
            <a:pPr marL="442913" indent="0">
              <a:buNone/>
            </a:pPr>
            <a:r>
              <a:rPr lang="en-US" sz="2800" b="1" dirty="0"/>
              <a:t>HE ever lives to make intercession for us.</a:t>
            </a:r>
          </a:p>
          <a:p>
            <a:pPr marL="442913" indent="0">
              <a:buNone/>
            </a:pPr>
            <a:r>
              <a:rPr lang="en-US" sz="2800" b="1" dirty="0"/>
              <a:t>Let His People pray.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B.  Representing God before man</a:t>
            </a:r>
          </a:p>
          <a:p>
            <a:pPr marL="442913" indent="0">
              <a:buNone/>
            </a:pPr>
            <a:r>
              <a:rPr lang="en-US" sz="2800" b="1" dirty="0"/>
              <a:t>He preached the Kingdom of God.</a:t>
            </a:r>
          </a:p>
          <a:p>
            <a:pPr marL="442913" indent="0">
              <a:buNone/>
            </a:pPr>
            <a:r>
              <a:rPr lang="en-US" sz="2800" b="1" dirty="0"/>
              <a:t>We need to reach others locally and globally.</a:t>
            </a:r>
            <a:endParaRPr lang="en-SG" sz="28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E49AB1-0965-40FE-A57A-B1128C7E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92696"/>
            <a:ext cx="8229600" cy="1143000"/>
          </a:xfrm>
        </p:spPr>
        <p:txBody>
          <a:bodyPr>
            <a:noAutofit/>
          </a:bodyPr>
          <a:lstStyle/>
          <a:p>
            <a:pPr marL="857250" marR="0" lvl="0" indent="-8572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III.  REPRESENTATION</a:t>
            </a:r>
            <a:endParaRPr lang="en-SG" sz="5400" dirty="0"/>
          </a:p>
        </p:txBody>
      </p:sp>
    </p:spTree>
    <p:extLst>
      <p:ext uri="{BB962C8B-B14F-4D97-AF65-F5344CB8AC3E}">
        <p14:creationId xmlns:p14="http://schemas.microsoft.com/office/powerpoint/2010/main" val="190884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152128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ATTITUDE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8208912" cy="3744416"/>
          </a:xfrm>
        </p:spPr>
        <p:txBody>
          <a:bodyPr>
            <a:noAutofit/>
          </a:bodyPr>
          <a:lstStyle/>
          <a:p>
            <a:pPr marL="534988" indent="-534988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SG" sz="2800" b="1" dirty="0">
                <a:solidFill>
                  <a:schemeClr val="bg1"/>
                </a:solidFill>
              </a:rPr>
              <a:t>Attitude colours everything we do!  It determines how we view life.</a:t>
            </a:r>
          </a:p>
          <a:p>
            <a:pPr marL="534988" indent="-534988" algn="l">
              <a:spcBef>
                <a:spcPts val="0"/>
              </a:spcBef>
              <a:buFont typeface="+mj-lt"/>
              <a:buAutoNum type="arabicPeriod"/>
              <a:tabLst>
                <a:tab pos="989013" algn="l"/>
              </a:tabLst>
            </a:pPr>
            <a:r>
              <a:rPr lang="en-SG" sz="2800" b="1" u="sng" dirty="0">
                <a:solidFill>
                  <a:schemeClr val="bg1"/>
                </a:solidFill>
              </a:rPr>
              <a:t>Definition</a:t>
            </a:r>
            <a:r>
              <a:rPr lang="en-SG" sz="2800" b="1" dirty="0">
                <a:solidFill>
                  <a:schemeClr val="bg1"/>
                </a:solidFill>
              </a:rPr>
              <a:t>:  </a:t>
            </a:r>
            <a:br>
              <a:rPr lang="en-SG" sz="2800" b="1" dirty="0">
                <a:solidFill>
                  <a:schemeClr val="bg1"/>
                </a:solidFill>
              </a:rPr>
            </a:br>
            <a:r>
              <a:rPr lang="en-SG" sz="2800" b="1" dirty="0">
                <a:solidFill>
                  <a:schemeClr val="bg1"/>
                </a:solidFill>
              </a:rPr>
              <a:t>a. 	an inner feeling expressed by behaviour.</a:t>
            </a:r>
          </a:p>
          <a:p>
            <a:pPr marL="534988" indent="-534988" algn="l">
              <a:spcBef>
                <a:spcPts val="0"/>
              </a:spcBef>
              <a:spcAft>
                <a:spcPts val="1200"/>
              </a:spcAft>
              <a:tabLst>
                <a:tab pos="989013" algn="l"/>
              </a:tabLst>
            </a:pPr>
            <a:r>
              <a:rPr lang="en-SG" sz="2800" b="1" dirty="0">
                <a:solidFill>
                  <a:schemeClr val="bg1"/>
                </a:solidFill>
              </a:rPr>
              <a:t>	b. nothing more than habits of thoughts .</a:t>
            </a:r>
          </a:p>
          <a:p>
            <a:pPr marL="534988" indent="-534988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SG" sz="2800" b="1" i="1" u="sng" dirty="0">
                <a:solidFill>
                  <a:schemeClr val="bg1"/>
                </a:solidFill>
              </a:rPr>
              <a:t>There is no such thing as a consistently perfect attitude!</a:t>
            </a:r>
            <a:endParaRPr lang="en-SG" sz="2800" b="1" dirty="0">
              <a:solidFill>
                <a:schemeClr val="bg1"/>
              </a:solidFill>
            </a:endParaRPr>
          </a:p>
          <a:p>
            <a:pPr algn="l"/>
            <a:endParaRPr lang="en-SG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959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6024" y="1581755"/>
            <a:ext cx="86764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57250" indent="-857250" algn="ctr"/>
            <a:r>
              <a:rPr lang="en-SG" sz="4800" b="1" dirty="0">
                <a:solidFill>
                  <a:srgbClr val="CC0000"/>
                </a:solidFill>
              </a:rPr>
              <a:t>IV.  </a:t>
            </a:r>
            <a:r>
              <a:rPr lang="en-SG" sz="4800" b="1" u="sng" dirty="0">
                <a:solidFill>
                  <a:srgbClr val="CC0000"/>
                </a:solidFill>
              </a:rPr>
              <a:t>REWARDS</a:t>
            </a:r>
          </a:p>
          <a:p>
            <a:pPr marL="857250" indent="-857250" algn="ctr"/>
            <a:endParaRPr lang="en-SG" sz="4800" b="1" u="sng" dirty="0">
              <a:solidFill>
                <a:srgbClr val="FF0000"/>
              </a:solidFill>
            </a:endParaRPr>
          </a:p>
          <a:p>
            <a:pPr marL="857250" indent="-857250" algn="ctr"/>
            <a:r>
              <a:rPr lang="en-SG" sz="4800" b="1" u="sng" dirty="0">
                <a:solidFill>
                  <a:srgbClr val="0070C0"/>
                </a:solidFill>
              </a:rPr>
              <a:t>MIND OF GOD </a:t>
            </a:r>
          </a:p>
          <a:p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9479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1039643"/>
            <a:ext cx="8136904" cy="503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>
              <a:spcAft>
                <a:spcPts val="1800"/>
              </a:spcAft>
              <a:buAutoNum type="alphaUcPeriod"/>
            </a:pPr>
            <a:r>
              <a:rPr lang="en-SG" sz="2800" b="1" u="sng" dirty="0">
                <a:solidFill>
                  <a:srgbClr val="CC0000"/>
                </a:solidFill>
              </a:rPr>
              <a:t>Jesus’ Exaltation</a:t>
            </a:r>
            <a:r>
              <a:rPr lang="en-SG" sz="2800" b="1" dirty="0">
                <a:solidFill>
                  <a:srgbClr val="CC0000"/>
                </a:solidFill>
              </a:rPr>
              <a:t>: </a:t>
            </a:r>
          </a:p>
          <a:p>
            <a:pPr marL="742950" lvl="0" indent="-742950">
              <a:lnSpc>
                <a:spcPct val="110000"/>
              </a:lnSpc>
            </a:pPr>
            <a:r>
              <a:rPr lang="en-SG" sz="28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SG" sz="2800" b="1" dirty="0"/>
              <a:t>“</a:t>
            </a:r>
            <a:r>
              <a:rPr lang="en-SG" sz="2800" b="1" i="1" u="sng" dirty="0"/>
              <a:t>Wherefore </a:t>
            </a:r>
            <a:r>
              <a:rPr lang="en-SG" sz="2800" b="1" i="1" u="sng" dirty="0">
                <a:solidFill>
                  <a:srgbClr val="CC0000"/>
                </a:solidFill>
              </a:rPr>
              <a:t>God also hath highly exalted </a:t>
            </a:r>
            <a:r>
              <a:rPr lang="en-SG" sz="2800" b="1" i="1" u="sng" dirty="0"/>
              <a:t>Him</a:t>
            </a:r>
            <a:r>
              <a:rPr lang="en-SG" sz="2800" b="1" i="1" dirty="0"/>
              <a:t>, and given Him </a:t>
            </a:r>
            <a:r>
              <a:rPr lang="en-SG" sz="2800" b="1" i="1" u="sng" dirty="0">
                <a:solidFill>
                  <a:srgbClr val="0070C0"/>
                </a:solidFill>
              </a:rPr>
              <a:t>a Name which is above every name</a:t>
            </a:r>
            <a:r>
              <a:rPr lang="en-SG" sz="2800" b="1" i="1" dirty="0"/>
              <a:t>:  That at the Name of Jesus </a:t>
            </a:r>
            <a:r>
              <a:rPr lang="en-SG" sz="2800" b="1" i="1" u="sng" dirty="0">
                <a:solidFill>
                  <a:srgbClr val="0070C0"/>
                </a:solidFill>
              </a:rPr>
              <a:t>every knee should bow</a:t>
            </a:r>
            <a:r>
              <a:rPr lang="en-SG" sz="2800" b="1" i="1" dirty="0"/>
              <a:t>, of things in heaven, and things in earth, and things under the earth;  And that </a:t>
            </a:r>
            <a:r>
              <a:rPr lang="en-SG" sz="2800" b="1" i="1" u="sng" dirty="0">
                <a:solidFill>
                  <a:srgbClr val="0070C0"/>
                </a:solidFill>
              </a:rPr>
              <a:t>every tongue should confess that Jesus Christ is Lord, </a:t>
            </a:r>
            <a:r>
              <a:rPr lang="en-SG" sz="2800" b="1" i="1" dirty="0"/>
              <a:t>to the Glory of God the Father.” </a:t>
            </a:r>
            <a:endParaRPr lang="en-SG" sz="2800" dirty="0"/>
          </a:p>
          <a:p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424387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1540" y="1556792"/>
            <a:ext cx="82809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lvl="0" indent="-361950"/>
            <a:r>
              <a:rPr lang="en-SG" sz="2800" b="1" dirty="0">
                <a:solidFill>
                  <a:schemeClr val="accent6">
                    <a:lumMod val="50000"/>
                  </a:schemeClr>
                </a:solidFill>
              </a:rPr>
              <a:t>B. </a:t>
            </a:r>
            <a:r>
              <a:rPr lang="en-SG" sz="2800" b="1" u="sng" dirty="0">
                <a:solidFill>
                  <a:srgbClr val="CC0000"/>
                </a:solidFill>
              </a:rPr>
              <a:t>The prophetic peak</a:t>
            </a:r>
            <a:r>
              <a:rPr lang="en-SG" sz="2800" b="1" dirty="0">
                <a:solidFill>
                  <a:srgbClr val="CC0000"/>
                </a:solidFill>
              </a:rPr>
              <a:t> </a:t>
            </a:r>
            <a:r>
              <a:rPr lang="en-SG" sz="2800" b="1" dirty="0">
                <a:solidFill>
                  <a:schemeClr val="accent6">
                    <a:lumMod val="50000"/>
                  </a:schemeClr>
                </a:solidFill>
              </a:rPr>
              <a:t>into the Millennial Rule of the King and into the future eternity.</a:t>
            </a:r>
          </a:p>
          <a:p>
            <a:pPr lvl="0"/>
            <a:endParaRPr lang="en-SG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96938" lvl="1" indent="-439738">
              <a:spcAft>
                <a:spcPts val="1200"/>
              </a:spcAft>
              <a:buAutoNum type="arabicPeriod"/>
            </a:pPr>
            <a:r>
              <a:rPr lang="en-SG" sz="2800" b="1" u="sng" dirty="0"/>
              <a:t>If we suffer, we shall also reign with </a:t>
            </a:r>
            <a:r>
              <a:rPr lang="en-SG" sz="2800" b="1" i="1" u="sng" dirty="0"/>
              <a:t>Him</a:t>
            </a:r>
            <a:br>
              <a:rPr lang="en-SG" sz="2800" b="1" i="1" u="sng" dirty="0"/>
            </a:br>
            <a:r>
              <a:rPr lang="en-SG" sz="2800" b="1" i="1" u="sng" dirty="0"/>
              <a:t>(2 Tim. 2:12)</a:t>
            </a:r>
            <a:r>
              <a:rPr lang="en-SG" sz="2800" b="1" i="1" dirty="0"/>
              <a:t>.</a:t>
            </a:r>
          </a:p>
          <a:p>
            <a:pPr marL="896938" lvl="1" indent="-439738">
              <a:spcAft>
                <a:spcPts val="1200"/>
              </a:spcAft>
              <a:buFontTx/>
              <a:buAutoNum type="arabicPeriod"/>
            </a:pPr>
            <a:r>
              <a:rPr lang="en-SG" sz="2800" b="1" dirty="0"/>
              <a:t>The </a:t>
            </a:r>
            <a:r>
              <a:rPr lang="en-SG" sz="2800" b="1" u="sng" dirty="0"/>
              <a:t>reward</a:t>
            </a:r>
            <a:r>
              <a:rPr lang="en-SG" sz="2800" b="1" dirty="0"/>
              <a:t> of 100 fold now (Mk 10:30).</a:t>
            </a:r>
            <a:endParaRPr lang="en-SG" sz="2800" dirty="0"/>
          </a:p>
          <a:p>
            <a:pPr marL="896938" lvl="1" indent="-439738">
              <a:spcAft>
                <a:spcPts val="1200"/>
              </a:spcAft>
              <a:buFontTx/>
              <a:buAutoNum type="arabicPeriod"/>
            </a:pPr>
            <a:r>
              <a:rPr lang="en-SG" sz="2800" b="1" dirty="0"/>
              <a:t>The </a:t>
            </a:r>
            <a:r>
              <a:rPr lang="en-SG" sz="2800" b="1" u="sng" dirty="0"/>
              <a:t>treasures</a:t>
            </a:r>
            <a:r>
              <a:rPr lang="en-SG" sz="2800" b="1" dirty="0"/>
              <a:t> in Heaven (Mt. 6:20).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8401532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908720"/>
            <a:ext cx="874846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200"/>
              </a:spcAft>
            </a:pPr>
            <a:r>
              <a:rPr lang="en-SG" sz="2800" b="1" dirty="0"/>
              <a:t>4. </a:t>
            </a:r>
            <a:r>
              <a:rPr lang="en-SG" sz="2800" b="1" dirty="0">
                <a:latin typeface="+mj-lt"/>
              </a:rPr>
              <a:t>The </a:t>
            </a:r>
            <a:r>
              <a:rPr lang="en-SG" sz="2800" b="1" u="sng" dirty="0">
                <a:solidFill>
                  <a:srgbClr val="CC0000"/>
                </a:solidFill>
                <a:latin typeface="+mj-lt"/>
              </a:rPr>
              <a:t>Crowns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 </a:t>
            </a:r>
            <a:r>
              <a:rPr lang="en-SG" sz="2800" b="1" dirty="0">
                <a:latin typeface="+mj-lt"/>
              </a:rPr>
              <a:t>at the BEMA seat (2 Cor. 5:10)</a:t>
            </a:r>
            <a:endParaRPr lang="en-SG" sz="2800" dirty="0">
              <a:latin typeface="+mj-lt"/>
            </a:endParaRPr>
          </a:p>
          <a:p>
            <a:pPr marL="361950" lvl="1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a</a:t>
            </a:r>
            <a:r>
              <a:rPr lang="en-SG" sz="2800" b="1" dirty="0"/>
              <a:t>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Martyr’s Crown</a:t>
            </a:r>
            <a:r>
              <a:rPr lang="en-SG" sz="2800" b="1" dirty="0">
                <a:latin typeface="+mj-lt"/>
              </a:rPr>
              <a:t>, faithful unto death (Rev. 2:10)</a:t>
            </a:r>
          </a:p>
          <a:p>
            <a:pPr marL="361950" lvl="1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b.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Crown of Glory</a:t>
            </a:r>
            <a:r>
              <a:rPr lang="en-SG" sz="2800" b="1" dirty="0">
                <a:latin typeface="+mj-lt"/>
              </a:rPr>
              <a:t>, Shepherd’s crown (1 Pet. 5:2-4)</a:t>
            </a:r>
          </a:p>
          <a:p>
            <a:pPr marL="361950" lvl="1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c.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Crown of Rejoicing </a:t>
            </a:r>
            <a:r>
              <a:rPr lang="en-SG" sz="2800" b="1" dirty="0">
                <a:latin typeface="+mj-lt"/>
              </a:rPr>
              <a:t>for soul-winners (1 Thess. 2:19)</a:t>
            </a:r>
          </a:p>
          <a:p>
            <a:pPr marL="715963" lvl="1" indent="-354013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d.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Crown of Righteousness</a:t>
            </a:r>
            <a:r>
              <a:rPr lang="en-SG" sz="2800" b="1" dirty="0">
                <a:latin typeface="+mj-lt"/>
              </a:rPr>
              <a:t>, for those who love His Coming (useful and godly, 2 Tim. 4:8)</a:t>
            </a:r>
          </a:p>
          <a:p>
            <a:pPr marL="361950" lvl="1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e.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Incorruptible Crown</a:t>
            </a:r>
            <a:r>
              <a:rPr lang="en-SG" sz="2800" b="1" dirty="0">
                <a:latin typeface="+mj-lt"/>
              </a:rPr>
              <a:t>, for the victors (1 Cor. 9:25-27)</a:t>
            </a:r>
          </a:p>
          <a:p>
            <a:endParaRPr lang="en-SG" sz="2800" b="1" dirty="0">
              <a:latin typeface="+mj-lt"/>
            </a:endParaRPr>
          </a:p>
          <a:p>
            <a:pPr marL="361950"/>
            <a:r>
              <a:rPr lang="en-SG" sz="2800" b="1" dirty="0">
                <a:solidFill>
                  <a:srgbClr val="CC0000"/>
                </a:solidFill>
                <a:latin typeface="+mj-lt"/>
              </a:rPr>
              <a:t>CASTING OF CROWNS AT FEET OF JESUS (Rev. 4:11)</a:t>
            </a:r>
            <a:endParaRPr lang="en-SG" sz="32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0488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1152128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WHY ATTITUDE SAGS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536504"/>
          </a:xfrm>
        </p:spPr>
        <p:txBody>
          <a:bodyPr/>
          <a:lstStyle/>
          <a:p>
            <a:pPr marL="571500" indent="-571500" algn="l">
              <a:buAutoNum type="romanUcPeriod"/>
            </a:pPr>
            <a:r>
              <a:rPr lang="en-US" sz="3200" b="1" u="sng" dirty="0">
                <a:solidFill>
                  <a:schemeClr val="bg1"/>
                </a:solidFill>
              </a:rPr>
              <a:t>LOSS OF CONFIDENCE</a:t>
            </a:r>
          </a:p>
          <a:p>
            <a:pPr marL="571500" indent="-571500" algn="l"/>
            <a:endParaRPr lang="en-SG" b="1" dirty="0">
              <a:solidFill>
                <a:schemeClr val="bg1"/>
              </a:solidFill>
            </a:endParaRPr>
          </a:p>
          <a:p>
            <a:pPr marL="534988" algn="l"/>
            <a:r>
              <a:rPr lang="en-US" sz="2800" b="1" dirty="0">
                <a:solidFill>
                  <a:schemeClr val="bg1"/>
                </a:solidFill>
              </a:rPr>
              <a:t>Self-confidence carries a conviction – it makes others believe in us!</a:t>
            </a:r>
          </a:p>
          <a:p>
            <a:pPr algn="l"/>
            <a:endParaRPr lang="en-SG" b="1" dirty="0">
              <a:solidFill>
                <a:schemeClr val="bg1"/>
              </a:solidFill>
            </a:endParaRPr>
          </a:p>
          <a:p>
            <a:pPr marL="534988" algn="l"/>
            <a:r>
              <a:rPr lang="en-US" b="1" dirty="0">
                <a:solidFill>
                  <a:schemeClr val="bg1"/>
                </a:solidFill>
              </a:rPr>
              <a:t>“</a:t>
            </a:r>
            <a:r>
              <a:rPr lang="en-US" sz="2800" b="1" i="1" u="sng" dirty="0">
                <a:solidFill>
                  <a:schemeClr val="bg1"/>
                </a:solidFill>
              </a:rPr>
              <a:t>Cast not away therefore your confidence, which hath great recompence of reward</a:t>
            </a:r>
            <a:r>
              <a:rPr lang="en-US" sz="2800" b="1" dirty="0">
                <a:solidFill>
                  <a:schemeClr val="bg1"/>
                </a:solidFill>
              </a:rPr>
              <a:t>” (Heb. 10:35). </a:t>
            </a:r>
            <a:endParaRPr lang="en-S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7439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WHY ATTITUDE SAGS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52" y="1700808"/>
            <a:ext cx="8503096" cy="4608512"/>
          </a:xfrm>
        </p:spPr>
        <p:txBody>
          <a:bodyPr>
            <a:noAutofit/>
          </a:bodyPr>
          <a:lstStyle/>
          <a:p>
            <a:pPr marL="571500" indent="-571500" algn="l">
              <a:buAutoNum type="romanUcPeriod"/>
            </a:pPr>
            <a:r>
              <a:rPr lang="en-US" sz="3000" b="1" u="sng" dirty="0">
                <a:solidFill>
                  <a:schemeClr val="bg1"/>
                </a:solidFill>
              </a:rPr>
              <a:t>LOSS OF CONFIDENCE</a:t>
            </a:r>
          </a:p>
          <a:p>
            <a:pPr marL="571500" indent="-571500" algn="l"/>
            <a:endParaRPr lang="en-US" b="1" u="sng" dirty="0">
              <a:solidFill>
                <a:schemeClr val="bg1"/>
              </a:solidFill>
            </a:endParaRPr>
          </a:p>
          <a:p>
            <a:pPr marL="1081088" indent="-546100" algn="l">
              <a:spcAft>
                <a:spcPts val="1200"/>
              </a:spcAft>
              <a:buAutoNum type="alphaUcPeriod"/>
            </a:pPr>
            <a:r>
              <a:rPr lang="en-US" sz="2800" b="1" i="1" u="sng" dirty="0">
                <a:solidFill>
                  <a:schemeClr val="bg1"/>
                </a:solidFill>
              </a:rPr>
              <a:t>Problems </a:t>
            </a:r>
            <a:r>
              <a:rPr lang="en-US" sz="2800" b="1" dirty="0">
                <a:solidFill>
                  <a:schemeClr val="bg1"/>
                </a:solidFill>
              </a:rPr>
              <a:t>(Lessons from Elijah in I Kings 19)</a:t>
            </a:r>
          </a:p>
          <a:p>
            <a:pPr marL="534988" indent="546100" algn="l"/>
            <a:r>
              <a:rPr lang="en-US" sz="2800" b="1" dirty="0">
                <a:solidFill>
                  <a:schemeClr val="bg1"/>
                </a:solidFill>
              </a:rPr>
              <a:t>1.   Hurts self-image </a:t>
            </a:r>
            <a:endParaRPr lang="en-SG" sz="2800" b="1" dirty="0">
              <a:solidFill>
                <a:schemeClr val="bg1"/>
              </a:solidFill>
            </a:endParaRPr>
          </a:p>
          <a:p>
            <a:pPr marL="534988" indent="546100" algn="l"/>
            <a:r>
              <a:rPr lang="en-US" sz="2800" b="1" dirty="0">
                <a:solidFill>
                  <a:schemeClr val="bg1"/>
                </a:solidFill>
              </a:rPr>
              <a:t>2.   Causes us to evade responsibility </a:t>
            </a:r>
            <a:endParaRPr lang="en-SG" sz="2800" b="1" dirty="0">
              <a:solidFill>
                <a:schemeClr val="bg1"/>
              </a:solidFill>
            </a:endParaRPr>
          </a:p>
          <a:p>
            <a:pPr marL="534988" indent="546100" algn="l"/>
            <a:r>
              <a:rPr lang="en-US" sz="2800" b="1" dirty="0">
                <a:solidFill>
                  <a:schemeClr val="bg1"/>
                </a:solidFill>
              </a:rPr>
              <a:t>3.   Causes us to blame others  </a:t>
            </a:r>
            <a:endParaRPr lang="en-SG" sz="2800" b="1" dirty="0">
              <a:solidFill>
                <a:schemeClr val="bg1"/>
              </a:solidFill>
            </a:endParaRPr>
          </a:p>
          <a:p>
            <a:pPr marL="534988" indent="546100" algn="l"/>
            <a:r>
              <a:rPr lang="en-US" sz="2800" b="1" dirty="0">
                <a:solidFill>
                  <a:schemeClr val="bg1"/>
                </a:solidFill>
              </a:rPr>
              <a:t>4.   Causes us to blur facts</a:t>
            </a:r>
            <a:r>
              <a:rPr lang="en-US" sz="2500" b="1" dirty="0"/>
              <a:t>	</a:t>
            </a:r>
            <a:endParaRPr lang="en-SG" sz="2500" b="1" dirty="0"/>
          </a:p>
        </p:txBody>
      </p:sp>
    </p:spTree>
    <p:extLst>
      <p:ext uri="{BB962C8B-B14F-4D97-AF65-F5344CB8AC3E}">
        <p14:creationId xmlns:p14="http://schemas.microsoft.com/office/powerpoint/2010/main" val="3201404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WHY ATTITUDE SAGS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536504"/>
          </a:xfrm>
        </p:spPr>
        <p:txBody>
          <a:bodyPr>
            <a:noAutofit/>
          </a:bodyPr>
          <a:lstStyle/>
          <a:p>
            <a:pPr marL="514350" indent="-514350" algn="l">
              <a:spcAft>
                <a:spcPts val="1200"/>
              </a:spcAft>
              <a:buAutoNum type="alphaUcPeriod" startAt="2"/>
            </a:pPr>
            <a:r>
              <a:rPr lang="en-US" sz="2800" b="1" u="sng" dirty="0">
                <a:solidFill>
                  <a:schemeClr val="bg1"/>
                </a:solidFill>
              </a:rPr>
              <a:t>Some Helps</a:t>
            </a:r>
            <a:r>
              <a:rPr lang="en-US" sz="2800" b="1" dirty="0">
                <a:solidFill>
                  <a:schemeClr val="bg1"/>
                </a:solidFill>
              </a:rPr>
              <a:t>:</a:t>
            </a:r>
          </a:p>
          <a:p>
            <a:pPr marL="534988" algn="l"/>
            <a:r>
              <a:rPr lang="en-US" sz="2800" b="1" dirty="0">
                <a:solidFill>
                  <a:schemeClr val="bg1"/>
                </a:solidFill>
              </a:rPr>
              <a:t>1.   </a:t>
            </a:r>
            <a:r>
              <a:rPr lang="en-US" sz="2800" b="1" u="sng" dirty="0">
                <a:solidFill>
                  <a:schemeClr val="bg1"/>
                </a:solidFill>
              </a:rPr>
              <a:t>Look inward</a:t>
            </a:r>
            <a:r>
              <a:rPr lang="en-US" sz="2800" b="1" dirty="0">
                <a:solidFill>
                  <a:schemeClr val="bg1"/>
                </a:solidFill>
              </a:rPr>
              <a:t>  – rest and relaxation.</a:t>
            </a:r>
            <a:endParaRPr lang="en-SG" sz="2800" b="1" dirty="0">
              <a:solidFill>
                <a:schemeClr val="bg1"/>
              </a:solidFill>
            </a:endParaRPr>
          </a:p>
          <a:p>
            <a:pPr marL="1081088" indent="-546100" algn="l"/>
            <a:r>
              <a:rPr lang="en-US" sz="2800" b="1" dirty="0">
                <a:solidFill>
                  <a:schemeClr val="bg1"/>
                </a:solidFill>
              </a:rPr>
              <a:t>2.   </a:t>
            </a:r>
            <a:r>
              <a:rPr lang="en-US" sz="2800" b="1" u="sng" dirty="0">
                <a:solidFill>
                  <a:schemeClr val="bg1"/>
                </a:solidFill>
              </a:rPr>
              <a:t>Look upward</a:t>
            </a:r>
            <a:r>
              <a:rPr lang="en-US" sz="2800" b="1" dirty="0">
                <a:solidFill>
                  <a:schemeClr val="bg1"/>
                </a:solidFill>
              </a:rPr>
              <a:t>  – spiritual renewal and God’s solution and control.</a:t>
            </a:r>
            <a:endParaRPr lang="en-SG" sz="2800" b="1" dirty="0">
              <a:solidFill>
                <a:schemeClr val="bg1"/>
              </a:solidFill>
            </a:endParaRPr>
          </a:p>
          <a:p>
            <a:pPr marL="1081088" indent="-546100" algn="l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3.   </a:t>
            </a:r>
            <a:r>
              <a:rPr lang="en-US" sz="2800" b="1" u="sng" dirty="0">
                <a:solidFill>
                  <a:schemeClr val="bg1"/>
                </a:solidFill>
              </a:rPr>
              <a:t>Look  outward</a:t>
            </a:r>
            <a:r>
              <a:rPr lang="en-US" sz="2800" b="1" dirty="0">
                <a:solidFill>
                  <a:schemeClr val="bg1"/>
                </a:solidFill>
              </a:rPr>
              <a:t> – Schedule realistic work and delegate responsibility.</a:t>
            </a:r>
            <a:endParaRPr lang="en-SG" sz="2800" b="1" dirty="0">
              <a:solidFill>
                <a:schemeClr val="bg1"/>
              </a:solidFill>
            </a:endParaRPr>
          </a:p>
          <a:p>
            <a:pPr marL="534988" algn="l"/>
            <a:r>
              <a:rPr lang="en-US" sz="2800" b="1" i="1" dirty="0">
                <a:solidFill>
                  <a:schemeClr val="bg1"/>
                </a:solidFill>
              </a:rPr>
              <a:t>As we rejoice, relax and rest, God will relieve, restore and renew!</a:t>
            </a:r>
            <a:endParaRPr lang="en-SG" sz="2800" b="1" dirty="0">
              <a:solidFill>
                <a:schemeClr val="bg1"/>
              </a:solidFill>
            </a:endParaRPr>
          </a:p>
          <a:p>
            <a:pPr marL="571500" indent="-571500" algn="l"/>
            <a:endParaRPr lang="en-US" sz="2800" b="1" u="sn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638085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  <a:effectLst/>
              </a:rPr>
              <a:t>WHY ATTITUDE SAGS</a:t>
            </a:r>
            <a:endParaRPr lang="en-SG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566992" cy="4536504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II.    </a:t>
            </a:r>
            <a:r>
              <a:rPr lang="en-US" b="1" u="sng" dirty="0">
                <a:solidFill>
                  <a:schemeClr val="bg1"/>
                </a:solidFill>
              </a:rPr>
              <a:t>WORRY, NEGATIVE THOUGHTS</a:t>
            </a:r>
            <a:endParaRPr lang="en-SG" b="1" dirty="0">
              <a:solidFill>
                <a:schemeClr val="bg1"/>
              </a:solidFill>
            </a:endParaRPr>
          </a:p>
          <a:p>
            <a:pPr marL="628650" algn="l">
              <a:spcAft>
                <a:spcPts val="1200"/>
              </a:spcAft>
            </a:pPr>
            <a:r>
              <a:rPr lang="en-US" b="1" dirty="0">
                <a:solidFill>
                  <a:schemeClr val="bg1"/>
                </a:solidFill>
              </a:rPr>
              <a:t>It is not the work of life but the worry of life that robs us of strength and breaks our resolve.</a:t>
            </a:r>
            <a:endParaRPr lang="en-SG" b="1" dirty="0">
              <a:solidFill>
                <a:schemeClr val="bg1"/>
              </a:solidFill>
            </a:endParaRPr>
          </a:p>
          <a:p>
            <a:pPr marL="628650" algn="l">
              <a:spcAft>
                <a:spcPts val="1200"/>
              </a:spcAft>
            </a:pPr>
            <a:r>
              <a:rPr lang="en-US" b="1" u="sng" dirty="0">
                <a:solidFill>
                  <a:schemeClr val="bg1"/>
                </a:solidFill>
              </a:rPr>
              <a:t>Worry</a:t>
            </a:r>
            <a:r>
              <a:rPr lang="en-US" b="1" dirty="0">
                <a:solidFill>
                  <a:schemeClr val="bg1"/>
                </a:solidFill>
              </a:rPr>
              <a:t> – creating mental pictures of what I do not want to happen – What ifs?</a:t>
            </a:r>
            <a:endParaRPr lang="en-SG" b="1" dirty="0">
              <a:solidFill>
                <a:schemeClr val="bg1"/>
              </a:solidFill>
            </a:endParaRPr>
          </a:p>
          <a:p>
            <a:pPr marL="628650" algn="l">
              <a:spcAft>
                <a:spcPts val="1200"/>
              </a:spcAft>
            </a:pPr>
            <a:r>
              <a:rPr lang="en-US" b="1" u="sng" dirty="0">
                <a:solidFill>
                  <a:schemeClr val="bg1"/>
                </a:solidFill>
              </a:rPr>
              <a:t>Faith</a:t>
            </a:r>
            <a:r>
              <a:rPr lang="en-US" b="1" dirty="0">
                <a:solidFill>
                  <a:schemeClr val="bg1"/>
                </a:solidFill>
              </a:rPr>
              <a:t> – creating mental pictures of what I  do want to happen – God is!</a:t>
            </a:r>
            <a:endParaRPr lang="en-SG" b="1" dirty="0">
              <a:solidFill>
                <a:schemeClr val="bg1"/>
              </a:solidFill>
            </a:endParaRPr>
          </a:p>
          <a:p>
            <a:pPr marL="628650" algn="l">
              <a:spcAft>
                <a:spcPts val="1200"/>
              </a:spcAft>
            </a:pPr>
            <a:r>
              <a:rPr lang="en-US" b="1" dirty="0">
                <a:solidFill>
                  <a:schemeClr val="bg1"/>
                </a:solidFill>
              </a:rPr>
              <a:t>“</a:t>
            </a:r>
            <a:r>
              <a:rPr lang="en-US" b="1" i="1" u="sng" dirty="0">
                <a:solidFill>
                  <a:schemeClr val="bg1"/>
                </a:solidFill>
              </a:rPr>
              <a:t>Jesus answering saith unto them, Have faith in God</a:t>
            </a:r>
            <a:r>
              <a:rPr lang="en-US" b="1" dirty="0">
                <a:solidFill>
                  <a:schemeClr val="bg1"/>
                </a:solidFill>
              </a:rPr>
              <a:t>” (Mark 11:22).  </a:t>
            </a:r>
            <a:endParaRPr lang="en-SG" b="1" dirty="0">
              <a:solidFill>
                <a:schemeClr val="bg1"/>
              </a:solidFill>
            </a:endParaRPr>
          </a:p>
          <a:p>
            <a:r>
              <a:rPr lang="en-US" b="1" dirty="0"/>
              <a:t> </a:t>
            </a:r>
            <a:endParaRPr lang="en-SG" b="1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955856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88" y="47667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WORRY/FEAR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1700808"/>
            <a:ext cx="7854696" cy="3816424"/>
          </a:xfrm>
        </p:spPr>
        <p:txBody>
          <a:bodyPr>
            <a:noAutofit/>
          </a:bodyPr>
          <a:lstStyle/>
          <a:p>
            <a:pPr algn="l"/>
            <a:r>
              <a:rPr lang="en-SG" sz="2800" b="1" dirty="0">
                <a:solidFill>
                  <a:schemeClr val="bg1"/>
                </a:solidFill>
              </a:rPr>
              <a:t>“</a:t>
            </a:r>
            <a:r>
              <a:rPr lang="en-SG" sz="2800" b="1" i="1" u="sng" dirty="0">
                <a:solidFill>
                  <a:schemeClr val="bg1"/>
                </a:solidFill>
              </a:rPr>
              <a:t>Fear ye not</a:t>
            </a:r>
            <a:r>
              <a:rPr lang="en-SG" sz="2800" b="1" dirty="0">
                <a:solidFill>
                  <a:schemeClr val="bg1"/>
                </a:solidFill>
              </a:rPr>
              <a:t>, stand still, and see the salvation of the LORD, which He will shew to you today … </a:t>
            </a:r>
            <a:r>
              <a:rPr lang="en-SG" sz="2800" b="1" i="1" u="sng" dirty="0">
                <a:solidFill>
                  <a:schemeClr val="bg1"/>
                </a:solidFill>
              </a:rPr>
              <a:t>The LORD shall fight for you</a:t>
            </a:r>
            <a:r>
              <a:rPr lang="en-SG" sz="2800" b="1" dirty="0">
                <a:solidFill>
                  <a:schemeClr val="bg1"/>
                </a:solidFill>
              </a:rPr>
              <a:t>, and ye shall hold your peace” (Ex. 14:13,14). </a:t>
            </a:r>
          </a:p>
          <a:p>
            <a:pPr algn="l"/>
            <a:endParaRPr lang="en-SG" sz="2800" b="1" dirty="0">
              <a:solidFill>
                <a:schemeClr val="bg1"/>
              </a:solidFill>
            </a:endParaRP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“For </a:t>
            </a:r>
            <a:r>
              <a:rPr lang="en-SG" sz="2800" b="1" i="1" u="sng" dirty="0">
                <a:solidFill>
                  <a:schemeClr val="bg1"/>
                </a:solidFill>
              </a:rPr>
              <a:t>God hath not given us the spirit of fear</a:t>
            </a:r>
            <a:r>
              <a:rPr lang="en-SG" sz="2800" b="1" dirty="0">
                <a:solidFill>
                  <a:schemeClr val="bg1"/>
                </a:solidFill>
              </a:rPr>
              <a:t>; but of </a:t>
            </a:r>
            <a:r>
              <a:rPr lang="en-SG" sz="2800" b="1" i="1" u="sng" dirty="0">
                <a:solidFill>
                  <a:schemeClr val="bg1"/>
                </a:solidFill>
              </a:rPr>
              <a:t>power</a:t>
            </a:r>
            <a:r>
              <a:rPr lang="en-SG" sz="2800" b="1" dirty="0">
                <a:solidFill>
                  <a:schemeClr val="bg1"/>
                </a:solidFill>
              </a:rPr>
              <a:t>, and of </a:t>
            </a:r>
            <a:r>
              <a:rPr lang="en-SG" sz="2800" b="1" i="1" u="sng" dirty="0">
                <a:solidFill>
                  <a:schemeClr val="bg1"/>
                </a:solidFill>
              </a:rPr>
              <a:t>love</a:t>
            </a:r>
            <a:r>
              <a:rPr lang="en-SG" sz="2800" b="1" dirty="0">
                <a:solidFill>
                  <a:schemeClr val="bg1"/>
                </a:solidFill>
              </a:rPr>
              <a:t>, and of a </a:t>
            </a:r>
            <a:r>
              <a:rPr lang="en-SG" sz="2800" b="1" i="1" u="sng" dirty="0">
                <a:solidFill>
                  <a:schemeClr val="bg1"/>
                </a:solidFill>
              </a:rPr>
              <a:t>sound mind</a:t>
            </a:r>
            <a:r>
              <a:rPr lang="en-SG" sz="2800" b="1" dirty="0">
                <a:solidFill>
                  <a:schemeClr val="bg1"/>
                </a:solidFill>
              </a:rPr>
              <a:t>” (2 Tim. 1:7).</a:t>
            </a:r>
          </a:p>
        </p:txBody>
      </p:sp>
    </p:spTree>
    <p:extLst>
      <p:ext uri="{BB962C8B-B14F-4D97-AF65-F5344CB8AC3E}">
        <p14:creationId xmlns:p14="http://schemas.microsoft.com/office/powerpoint/2010/main" val="3196132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>
                <a:solidFill>
                  <a:srgbClr val="FF0000"/>
                </a:solidFill>
              </a:rPr>
              <a:t>WORRY/FEAR</a:t>
            </a:r>
            <a:endParaRPr lang="en-SG" sz="6000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1696655"/>
            <a:ext cx="7854696" cy="475252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en-SG" sz="2800" b="1" i="1" u="sng" dirty="0">
                <a:solidFill>
                  <a:schemeClr val="bg1"/>
                </a:solidFill>
              </a:rPr>
              <a:t>Worry/Fear causes us</a:t>
            </a:r>
            <a:r>
              <a:rPr lang="en-SG" sz="2800" b="1" dirty="0">
                <a:solidFill>
                  <a:schemeClr val="bg1"/>
                </a:solidFill>
              </a:rPr>
              <a:t> to …</a:t>
            </a: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1.  Lose perspective, things out of proportion</a:t>
            </a: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2.  Lose energy (mine and others)</a:t>
            </a: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3.  Stop short of potential (Ps. 78:41 – limit)</a:t>
            </a: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4.  Lose joy and abundant life (</a:t>
            </a:r>
            <a:r>
              <a:rPr lang="en-SG" sz="2800" b="1" dirty="0" err="1">
                <a:solidFill>
                  <a:schemeClr val="bg1"/>
                </a:solidFill>
              </a:rPr>
              <a:t>Jn</a:t>
            </a:r>
            <a:r>
              <a:rPr lang="en-SG" sz="2800" b="1" dirty="0">
                <a:solidFill>
                  <a:schemeClr val="bg1"/>
                </a:solidFill>
              </a:rPr>
              <a:t> 10:10)</a:t>
            </a:r>
          </a:p>
        </p:txBody>
      </p:sp>
    </p:spTree>
    <p:extLst>
      <p:ext uri="{BB962C8B-B14F-4D97-AF65-F5344CB8AC3E}">
        <p14:creationId xmlns:p14="http://schemas.microsoft.com/office/powerpoint/2010/main" val="379250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260987" y="990600"/>
          <a:ext cx="6926826" cy="4776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22413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ATTITUDE</a:t>
            </a:r>
            <a:endParaRPr lang="en-S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963264"/>
            <a:ext cx="8153400" cy="860323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SG" sz="2000" dirty="0"/>
              <a:t> “</a:t>
            </a:r>
            <a:r>
              <a:rPr lang="en-SG" sz="2400" b="1" u="sng" dirty="0">
                <a:solidFill>
                  <a:srgbClr val="00B050"/>
                </a:solidFill>
              </a:rPr>
              <a:t>Let this mind be in you, which was also in Christ Jesus</a:t>
            </a:r>
            <a:r>
              <a:rPr lang="en-SG" sz="2000" b="1" u="sng" dirty="0">
                <a:solidFill>
                  <a:srgbClr val="00B050"/>
                </a:solidFill>
              </a:rPr>
              <a:t>”</a:t>
            </a:r>
          </a:p>
          <a:p>
            <a:pPr algn="r">
              <a:buNone/>
            </a:pPr>
            <a:r>
              <a:rPr lang="en-US" sz="2000" dirty="0"/>
              <a:t>                                     Phil. 2:5</a:t>
            </a:r>
            <a:endParaRPr lang="en-SG" sz="2000" dirty="0"/>
          </a:p>
        </p:txBody>
      </p:sp>
      <p:sp>
        <p:nvSpPr>
          <p:cNvPr id="10" name="Arc 9"/>
          <p:cNvSpPr/>
          <p:nvPr/>
        </p:nvSpPr>
        <p:spPr>
          <a:xfrm rot="20955482">
            <a:off x="4697442" y="1180708"/>
            <a:ext cx="2208308" cy="1659152"/>
          </a:xfrm>
          <a:prstGeom prst="arc">
            <a:avLst>
              <a:gd name="adj1" fmla="val 16200000"/>
              <a:gd name="adj2" fmla="val 20226419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55516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228" y="548680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>
                <a:solidFill>
                  <a:srgbClr val="FF0000"/>
                </a:solidFill>
              </a:rPr>
              <a:t>WORRY/FEAR</a:t>
            </a:r>
            <a:endParaRPr lang="en-SG" sz="6000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350968" cy="3240360"/>
          </a:xfrm>
        </p:spPr>
        <p:txBody>
          <a:bodyPr>
            <a:noAutofit/>
          </a:bodyPr>
          <a:lstStyle/>
          <a:p>
            <a:pPr algn="l"/>
            <a:r>
              <a:rPr lang="en-SG" sz="2800" b="1" i="1" u="sng" dirty="0">
                <a:solidFill>
                  <a:schemeClr val="bg1"/>
                </a:solidFill>
              </a:rPr>
              <a:t>Lessons from Numbers 13,14</a:t>
            </a:r>
            <a:r>
              <a:rPr lang="en-SG" sz="2800" b="1" dirty="0">
                <a:solidFill>
                  <a:schemeClr val="bg1"/>
                </a:solidFill>
              </a:rPr>
              <a:t> concerning negative reports</a:t>
            </a:r>
          </a:p>
          <a:p>
            <a:pPr algn="l"/>
            <a:endParaRPr lang="en-SG" sz="2800" b="1" dirty="0">
              <a:solidFill>
                <a:schemeClr val="bg1"/>
              </a:solidFill>
            </a:endParaRP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1.  Facts without faith</a:t>
            </a: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2.  Goals without God</a:t>
            </a:r>
          </a:p>
          <a:p>
            <a:pPr marL="633413" indent="-633413" algn="l"/>
            <a:r>
              <a:rPr lang="en-SG" sz="2800" b="1" dirty="0">
                <a:solidFill>
                  <a:schemeClr val="bg1"/>
                </a:solidFill>
              </a:rPr>
              <a:t>3.  Exaggeration without encouragement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11982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WORRY/FEAR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1641236"/>
            <a:ext cx="7740396" cy="4752528"/>
          </a:xfrm>
        </p:spPr>
        <p:txBody>
          <a:bodyPr>
            <a:normAutofit/>
          </a:bodyPr>
          <a:lstStyle/>
          <a:p>
            <a:pPr algn="l"/>
            <a:r>
              <a:rPr lang="en-SG" sz="3000" b="1" i="1" u="sng" dirty="0">
                <a:solidFill>
                  <a:schemeClr val="bg1"/>
                </a:solidFill>
              </a:rPr>
              <a:t>Handling Fear</a:t>
            </a:r>
            <a:r>
              <a:rPr lang="en-SG" sz="3000" b="1" dirty="0">
                <a:solidFill>
                  <a:schemeClr val="bg1"/>
                </a:solidFill>
              </a:rPr>
              <a:t> (Acts 4:29-31)</a:t>
            </a:r>
          </a:p>
          <a:p>
            <a:pPr algn="l"/>
            <a:endParaRPr lang="en-SG" sz="3000" b="1" dirty="0">
              <a:solidFill>
                <a:schemeClr val="bg1"/>
              </a:solidFill>
            </a:endParaRPr>
          </a:p>
          <a:p>
            <a:pPr marL="514350" indent="-514350" algn="l">
              <a:buClrTx/>
              <a:buFont typeface="+mj-lt"/>
              <a:buAutoNum type="arabicPeriod"/>
            </a:pPr>
            <a:r>
              <a:rPr lang="en-SG" sz="3000" b="1" dirty="0">
                <a:solidFill>
                  <a:schemeClr val="bg1"/>
                </a:solidFill>
              </a:rPr>
              <a:t>Understand God sees my problem (:29).</a:t>
            </a:r>
          </a:p>
          <a:p>
            <a:pPr algn="l"/>
            <a:r>
              <a:rPr lang="en-US" sz="3000" b="1" dirty="0">
                <a:solidFill>
                  <a:schemeClr val="bg1"/>
                </a:solidFill>
              </a:rPr>
              <a:t>      “</a:t>
            </a:r>
            <a:r>
              <a:rPr lang="en-US" sz="3000" b="1" i="1" u="sng" dirty="0">
                <a:solidFill>
                  <a:schemeClr val="bg1"/>
                </a:solidFill>
              </a:rPr>
              <a:t>Now, Lord, behold their </a:t>
            </a:r>
            <a:r>
              <a:rPr lang="en-US" sz="3000" b="1" i="1" u="sng" dirty="0" err="1">
                <a:solidFill>
                  <a:schemeClr val="bg1"/>
                </a:solidFill>
              </a:rPr>
              <a:t>threatenings</a:t>
            </a:r>
            <a:r>
              <a:rPr lang="en-US" sz="3000" b="1" dirty="0">
                <a:solidFill>
                  <a:schemeClr val="bg1"/>
                </a:solidFill>
              </a:rPr>
              <a:t>”</a:t>
            </a:r>
          </a:p>
          <a:p>
            <a:pPr marL="514350" indent="-514350" algn="l">
              <a:spcBef>
                <a:spcPts val="1800"/>
              </a:spcBef>
              <a:buClrTx/>
              <a:buFont typeface="+mj-lt"/>
              <a:buAutoNum type="arabicPeriod" startAt="2"/>
            </a:pPr>
            <a:r>
              <a:rPr lang="en-SG" sz="3000" b="1" dirty="0">
                <a:solidFill>
                  <a:schemeClr val="bg1"/>
                </a:solidFill>
              </a:rPr>
              <a:t>Ask for filling of confidence and love.</a:t>
            </a:r>
          </a:p>
          <a:p>
            <a:pPr marL="534988" indent="-534988" algn="l"/>
            <a:r>
              <a:rPr lang="en-US" sz="3000" b="1" dirty="0">
                <a:solidFill>
                  <a:schemeClr val="bg1"/>
                </a:solidFill>
              </a:rPr>
              <a:t>      “</a:t>
            </a:r>
            <a:r>
              <a:rPr lang="en-US" sz="3000" b="1" i="1" dirty="0">
                <a:solidFill>
                  <a:schemeClr val="bg1"/>
                </a:solidFill>
              </a:rPr>
              <a:t>Grant … with all boldness that they may speak</a:t>
            </a:r>
            <a:r>
              <a:rPr lang="en-US" sz="3000" b="1" dirty="0">
                <a:solidFill>
                  <a:schemeClr val="bg1"/>
                </a:solidFill>
              </a:rPr>
              <a:t>.”</a:t>
            </a:r>
            <a:endParaRPr lang="en-SG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266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WORRY/FEAR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1633883"/>
            <a:ext cx="7854696" cy="4752528"/>
          </a:xfrm>
        </p:spPr>
        <p:txBody>
          <a:bodyPr/>
          <a:lstStyle/>
          <a:p>
            <a:pPr algn="l"/>
            <a:r>
              <a:rPr lang="en-SG" sz="2800" b="1" i="1" u="sng" dirty="0">
                <a:solidFill>
                  <a:schemeClr val="bg1"/>
                </a:solidFill>
              </a:rPr>
              <a:t>Handling Fear</a:t>
            </a:r>
            <a:r>
              <a:rPr lang="en-SG" sz="2800" b="1" dirty="0">
                <a:solidFill>
                  <a:schemeClr val="bg1"/>
                </a:solidFill>
              </a:rPr>
              <a:t> (Acts 4:29-31)</a:t>
            </a:r>
          </a:p>
          <a:p>
            <a:pPr algn="l"/>
            <a:endParaRPr lang="en-SG" sz="2800" b="1" dirty="0">
              <a:solidFill>
                <a:schemeClr val="bg1"/>
              </a:solidFill>
            </a:endParaRPr>
          </a:p>
          <a:p>
            <a:pPr marL="442913" indent="-442913" algn="l"/>
            <a:r>
              <a:rPr lang="en-SG" sz="2800" b="1" dirty="0">
                <a:solidFill>
                  <a:schemeClr val="bg1"/>
                </a:solidFill>
              </a:rPr>
              <a:t>3.  Believe God is working His will and timing in my life (:30).</a:t>
            </a:r>
          </a:p>
          <a:p>
            <a:pPr marL="442913" algn="l"/>
            <a:r>
              <a:rPr lang="en-US" sz="2800" b="1" i="1" dirty="0">
                <a:solidFill>
                  <a:schemeClr val="bg1"/>
                </a:solidFill>
              </a:rPr>
              <a:t>“… by stretching forth thine Hand …”</a:t>
            </a:r>
            <a:endParaRPr lang="en-SG" sz="2800" b="1" i="1" dirty="0">
              <a:solidFill>
                <a:schemeClr val="bg1"/>
              </a:solidFill>
            </a:endParaRPr>
          </a:p>
          <a:p>
            <a:pPr algn="l"/>
            <a:endParaRPr lang="en-SG" sz="2800" b="1" i="1" dirty="0">
              <a:solidFill>
                <a:schemeClr val="bg1"/>
              </a:solidFill>
            </a:endParaRPr>
          </a:p>
          <a:p>
            <a:pPr marL="442913" indent="-442913" algn="l">
              <a:buClrTx/>
              <a:buAutoNum type="arabicPeriod" startAt="4"/>
            </a:pPr>
            <a:r>
              <a:rPr lang="en-SG" sz="2800" b="1" dirty="0">
                <a:solidFill>
                  <a:schemeClr val="bg1"/>
                </a:solidFill>
              </a:rPr>
              <a:t>Be filled by the Spirit  (:31)</a:t>
            </a:r>
          </a:p>
          <a:p>
            <a:pPr marL="442913" algn="l"/>
            <a:r>
              <a:rPr lang="en-US" sz="2800" b="1" dirty="0">
                <a:solidFill>
                  <a:schemeClr val="bg1"/>
                </a:solidFill>
              </a:rPr>
              <a:t>“… </a:t>
            </a:r>
            <a:r>
              <a:rPr lang="en-US" sz="2800" b="1" i="1" dirty="0">
                <a:solidFill>
                  <a:schemeClr val="bg1"/>
                </a:solidFill>
              </a:rPr>
              <a:t>when they had prayed …. they were filled with the Holy Ghost</a:t>
            </a:r>
            <a:r>
              <a:rPr lang="en-US" sz="2800" b="1" dirty="0">
                <a:solidFill>
                  <a:schemeClr val="bg1"/>
                </a:solidFill>
              </a:rPr>
              <a:t>”</a:t>
            </a:r>
            <a:endParaRPr lang="en-SG" sz="2800" b="1" dirty="0">
              <a:solidFill>
                <a:schemeClr val="bg1"/>
              </a:solidFill>
            </a:endParaRPr>
          </a:p>
          <a:p>
            <a:pPr marL="514350" indent="-514350" algn="l">
              <a:buAutoNum type="arabicPeriod" startAt="4"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075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17" y="47667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WORRY/FEAR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8143056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SG" sz="2800" b="1" i="1" u="sng" dirty="0">
                <a:solidFill>
                  <a:schemeClr val="bg1"/>
                </a:solidFill>
              </a:rPr>
              <a:t>Some Helps:</a:t>
            </a:r>
            <a:endParaRPr lang="en-SG" sz="2800" b="1" dirty="0">
              <a:solidFill>
                <a:schemeClr val="bg1"/>
              </a:solidFill>
            </a:endParaRP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1.  Determine cause  and the conditions relating to reality.  Worse scenario?</a:t>
            </a: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2.  Put off the sin of worry/fear by confessing it to God (1 John 1:9).</a:t>
            </a: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3.  Face the problem but focus on His promises (2 Cor. 1:20).</a:t>
            </a: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4.  Rest on God’s faithfulness and timing </a:t>
            </a:r>
            <a:br>
              <a:rPr lang="en-SG" sz="2800" b="1" dirty="0">
                <a:solidFill>
                  <a:schemeClr val="bg1"/>
                </a:solidFill>
              </a:rPr>
            </a:br>
            <a:r>
              <a:rPr lang="en-SG" sz="2800" b="1" dirty="0">
                <a:solidFill>
                  <a:schemeClr val="bg1"/>
                </a:solidFill>
              </a:rPr>
              <a:t>(Gen. 50:20).</a:t>
            </a: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 </a:t>
            </a:r>
          </a:p>
          <a:p>
            <a:pPr algn="l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966056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075240" cy="5400600"/>
          </a:xfrm>
        </p:spPr>
        <p:txBody>
          <a:bodyPr>
            <a:noAutofit/>
          </a:bodyPr>
          <a:lstStyle/>
          <a:p>
            <a:pPr marL="360363" indent="-360363">
              <a:buClrTx/>
              <a:buFont typeface="+mj-lt"/>
              <a:buAutoNum type="arabicPeriod"/>
            </a:pPr>
            <a:r>
              <a:rPr lang="en-SG" b="1" dirty="0"/>
              <a:t>You say:  It is impossible.</a:t>
            </a:r>
          </a:p>
          <a:p>
            <a:pPr marL="360363" indent="-360363">
              <a:buClrTx/>
              <a:buNone/>
            </a:pPr>
            <a:r>
              <a:rPr lang="en-SG" b="1" dirty="0"/>
              <a:t>	God says:  </a:t>
            </a:r>
            <a:r>
              <a:rPr lang="en-SG" b="1" i="1" u="sng" dirty="0"/>
              <a:t>All things are possible</a:t>
            </a:r>
            <a:r>
              <a:rPr lang="en-SG" b="1" dirty="0"/>
              <a:t> (Lk 18:27)</a:t>
            </a:r>
          </a:p>
          <a:p>
            <a:pPr marL="360363" indent="-360363">
              <a:buClrTx/>
            </a:pPr>
            <a:endParaRPr lang="en-SG" b="1" dirty="0"/>
          </a:p>
          <a:p>
            <a:pPr marL="360363" indent="-360363">
              <a:buClrTx/>
              <a:buFont typeface="+mj-lt"/>
              <a:buAutoNum type="arabicPeriod" startAt="2"/>
            </a:pPr>
            <a:r>
              <a:rPr lang="en-SG" b="1" dirty="0"/>
              <a:t>You say: I am too tired.</a:t>
            </a:r>
          </a:p>
          <a:p>
            <a:pPr marL="360363" indent="-360363">
              <a:buClrTx/>
              <a:buNone/>
            </a:pPr>
            <a:r>
              <a:rPr lang="en-SG" b="1" dirty="0"/>
              <a:t>	God says: </a:t>
            </a:r>
            <a:r>
              <a:rPr lang="en-SG" b="1" i="1" u="sng" dirty="0"/>
              <a:t>I will give you rest</a:t>
            </a:r>
            <a:r>
              <a:rPr lang="en-SG" b="1" i="1" dirty="0"/>
              <a:t> </a:t>
            </a:r>
            <a:r>
              <a:rPr lang="en-SG" b="1" dirty="0"/>
              <a:t>(Matt. 11:28)</a:t>
            </a:r>
          </a:p>
          <a:p>
            <a:pPr marL="360363" indent="-360363">
              <a:buClrTx/>
            </a:pPr>
            <a:endParaRPr lang="en-SG" b="1" dirty="0"/>
          </a:p>
          <a:p>
            <a:pPr marL="360363" indent="-360363">
              <a:buClrTx/>
              <a:buFont typeface="+mj-lt"/>
              <a:buAutoNum type="arabicPeriod" startAt="3"/>
            </a:pPr>
            <a:r>
              <a:rPr lang="en-SG" b="1" dirty="0"/>
              <a:t>You say: I cannot go on.</a:t>
            </a:r>
          </a:p>
          <a:p>
            <a:pPr marL="360363" indent="-360363">
              <a:buClrTx/>
              <a:buNone/>
            </a:pPr>
            <a:r>
              <a:rPr lang="en-SG" b="1" dirty="0"/>
              <a:t>	God says: </a:t>
            </a:r>
            <a:r>
              <a:rPr lang="en-SG" b="1" i="1" u="sng" dirty="0"/>
              <a:t>My grace is sufficient</a:t>
            </a:r>
            <a:r>
              <a:rPr lang="en-SG" b="1" dirty="0"/>
              <a:t> (2 Cor. 12:9)</a:t>
            </a:r>
          </a:p>
          <a:p>
            <a:pPr marL="360363" indent="-360363">
              <a:buClrTx/>
            </a:pPr>
            <a:endParaRPr lang="en-SG" b="1" dirty="0"/>
          </a:p>
          <a:p>
            <a:pPr marL="360363" indent="-360363">
              <a:buClrTx/>
              <a:buFont typeface="+mj-lt"/>
              <a:buAutoNum type="arabicPeriod" startAt="4"/>
            </a:pPr>
            <a:r>
              <a:rPr lang="en-SG" b="1" dirty="0"/>
              <a:t>You say: I cannot figure it out.</a:t>
            </a:r>
          </a:p>
          <a:p>
            <a:pPr marL="360363" indent="-360363">
              <a:buClrTx/>
              <a:buNone/>
            </a:pPr>
            <a:r>
              <a:rPr lang="en-SG" b="1" dirty="0"/>
              <a:t>	God says: </a:t>
            </a:r>
            <a:r>
              <a:rPr lang="en-SG" b="1" i="1" u="sng" dirty="0"/>
              <a:t>I will direct your steps</a:t>
            </a:r>
            <a:r>
              <a:rPr lang="en-SG" b="1" i="1" dirty="0"/>
              <a:t> </a:t>
            </a:r>
            <a:r>
              <a:rPr lang="en-SG" b="1" dirty="0"/>
              <a:t>(Prov. 3:5,6)</a:t>
            </a:r>
          </a:p>
        </p:txBody>
      </p:sp>
    </p:spTree>
    <p:extLst>
      <p:ext uri="{BB962C8B-B14F-4D97-AF65-F5344CB8AC3E}">
        <p14:creationId xmlns:p14="http://schemas.microsoft.com/office/powerpoint/2010/main" val="29528574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75920"/>
          </a:xfrm>
        </p:spPr>
        <p:txBody>
          <a:bodyPr>
            <a:normAutofit/>
          </a:bodyPr>
          <a:lstStyle/>
          <a:p>
            <a:pPr marL="534988" indent="-534988">
              <a:buClrTx/>
              <a:buFont typeface="+mj-lt"/>
              <a:buAutoNum type="arabicPeriod" startAt="5"/>
            </a:pPr>
            <a:r>
              <a:rPr lang="en-SG" b="1" dirty="0"/>
              <a:t>You say: It is not worth it.</a:t>
            </a:r>
          </a:p>
          <a:p>
            <a:pPr marL="534988" indent="-534988">
              <a:buClrTx/>
              <a:buNone/>
            </a:pPr>
            <a:r>
              <a:rPr lang="en-SG" b="1" dirty="0"/>
              <a:t>     	God says: </a:t>
            </a:r>
            <a:r>
              <a:rPr lang="en-SG" b="1" i="1" u="sng" dirty="0"/>
              <a:t>It will be worth it</a:t>
            </a:r>
            <a:r>
              <a:rPr lang="en-SG" b="1" i="1" dirty="0"/>
              <a:t> </a:t>
            </a:r>
            <a:r>
              <a:rPr lang="en-SG" b="1" dirty="0"/>
              <a:t>(Rom. 8:28).</a:t>
            </a:r>
          </a:p>
          <a:p>
            <a:pPr marL="534988" indent="-534988">
              <a:buClrTx/>
              <a:buNone/>
            </a:pPr>
            <a:r>
              <a:rPr lang="en-SG" b="1" dirty="0"/>
              <a:t> </a:t>
            </a:r>
          </a:p>
          <a:p>
            <a:pPr marL="534988" indent="-534988">
              <a:buClrTx/>
              <a:buFont typeface="+mj-lt"/>
              <a:buAutoNum type="arabicPeriod" startAt="6"/>
            </a:pPr>
            <a:r>
              <a:rPr lang="en-SG" b="1" dirty="0"/>
              <a:t>You say: I cannot forgive myself.</a:t>
            </a:r>
          </a:p>
          <a:p>
            <a:pPr marL="534988" indent="-534988">
              <a:buClrTx/>
              <a:buNone/>
            </a:pPr>
            <a:r>
              <a:rPr lang="en-SG" b="1" dirty="0"/>
              <a:t>     	God says: </a:t>
            </a:r>
            <a:r>
              <a:rPr lang="en-SG" b="1" i="1" u="sng" dirty="0"/>
              <a:t>I forgive you</a:t>
            </a:r>
            <a:r>
              <a:rPr lang="en-SG" b="1" i="1" dirty="0"/>
              <a:t> </a:t>
            </a:r>
            <a:r>
              <a:rPr lang="en-SG" b="1" dirty="0"/>
              <a:t>(1 John 1:9).</a:t>
            </a:r>
          </a:p>
          <a:p>
            <a:pPr marL="534988" indent="-534988">
              <a:buClrTx/>
              <a:buFont typeface="+mj-lt"/>
              <a:buAutoNum type="arabicPeriod"/>
            </a:pPr>
            <a:endParaRPr lang="en-SG" b="1" dirty="0"/>
          </a:p>
          <a:p>
            <a:pPr marL="534988" indent="-534988">
              <a:buClrTx/>
              <a:buFont typeface="+mj-lt"/>
              <a:buAutoNum type="arabicPeriod" startAt="7"/>
            </a:pPr>
            <a:r>
              <a:rPr lang="en-SG" b="1" dirty="0"/>
              <a:t>You say: I am afraid.</a:t>
            </a:r>
          </a:p>
          <a:p>
            <a:pPr marL="534988" indent="-534988">
              <a:buClrTx/>
              <a:buNone/>
            </a:pPr>
            <a:r>
              <a:rPr lang="en-SG" b="1" dirty="0"/>
              <a:t>	God says: </a:t>
            </a:r>
            <a:r>
              <a:rPr lang="en-SG" b="1" i="1" u="sng" dirty="0"/>
              <a:t>I will never leave nor forsake you </a:t>
            </a:r>
            <a:br>
              <a:rPr lang="en-SG" b="1" i="1" u="sng" dirty="0"/>
            </a:br>
            <a:r>
              <a:rPr lang="en-SG" b="1" dirty="0"/>
              <a:t>(Heb. 13:5)</a:t>
            </a:r>
          </a:p>
          <a:p>
            <a:pPr marL="534988" indent="-534988">
              <a:buClrTx/>
              <a:buFont typeface="+mj-lt"/>
              <a:buAutoNum type="arabicPeriod"/>
            </a:pPr>
            <a:endParaRPr lang="en-SG" b="1" dirty="0"/>
          </a:p>
          <a:p>
            <a:pPr marL="534988" indent="-534988">
              <a:buClrTx/>
              <a:buFont typeface="+mj-lt"/>
              <a:buAutoNum type="arabicPeriod" startAt="8"/>
            </a:pPr>
            <a:r>
              <a:rPr lang="en-SG" b="1" dirty="0"/>
              <a:t>You say: I am always worried.</a:t>
            </a:r>
          </a:p>
          <a:p>
            <a:pPr marL="534988" indent="-534988">
              <a:buClrTx/>
              <a:buNone/>
            </a:pPr>
            <a:r>
              <a:rPr lang="en-SG" b="1" dirty="0"/>
              <a:t>      God says: </a:t>
            </a:r>
            <a:r>
              <a:rPr lang="en-SG" b="1" i="1" u="sng" dirty="0"/>
              <a:t>Cast your cares upon Me</a:t>
            </a:r>
            <a:r>
              <a:rPr lang="en-SG" b="1" i="1" dirty="0"/>
              <a:t> </a:t>
            </a:r>
            <a:r>
              <a:rPr lang="en-SG" b="1" dirty="0"/>
              <a:t>(1 Peter 5:7).</a:t>
            </a:r>
          </a:p>
        </p:txBody>
      </p:sp>
    </p:spTree>
    <p:extLst>
      <p:ext uri="{BB962C8B-B14F-4D97-AF65-F5344CB8AC3E}">
        <p14:creationId xmlns:p14="http://schemas.microsoft.com/office/powerpoint/2010/main" val="35311850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1844824"/>
            <a:ext cx="7602532" cy="3384376"/>
          </a:xfrm>
        </p:spPr>
        <p:txBody>
          <a:bodyPr>
            <a:noAutofit/>
          </a:bodyPr>
          <a:lstStyle/>
          <a:p>
            <a:pPr algn="l"/>
            <a:r>
              <a:rPr lang="en-SG" sz="2800" b="1" i="1" u="sng" dirty="0">
                <a:solidFill>
                  <a:schemeClr val="bg1"/>
                </a:solidFill>
              </a:rPr>
              <a:t>Criticism is something I can avoid easily by saying nothing, doing nothing and being nothing</a:t>
            </a:r>
            <a:r>
              <a:rPr lang="en-SG" sz="2800" b="1" i="1" dirty="0">
                <a:solidFill>
                  <a:schemeClr val="bg1"/>
                </a:solidFill>
              </a:rPr>
              <a:t>.”</a:t>
            </a:r>
          </a:p>
          <a:p>
            <a:pPr algn="l"/>
            <a:endParaRPr lang="en-US" sz="2800" b="1" i="1" dirty="0">
              <a:solidFill>
                <a:schemeClr val="bg1"/>
              </a:solidFill>
            </a:endParaRP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(</a:t>
            </a:r>
            <a:r>
              <a:rPr lang="en-SG" sz="2800" b="1" dirty="0" err="1">
                <a:solidFill>
                  <a:schemeClr val="bg1"/>
                </a:solidFill>
              </a:rPr>
              <a:t>Num</a:t>
            </a:r>
            <a:r>
              <a:rPr lang="en-SG" sz="2800" b="1" dirty="0">
                <a:solidFill>
                  <a:schemeClr val="bg1"/>
                </a:solidFill>
              </a:rPr>
              <a:t> 32:23) </a:t>
            </a:r>
            <a:r>
              <a:rPr lang="en-SG" sz="2800" b="1" i="1" dirty="0">
                <a:solidFill>
                  <a:schemeClr val="bg1"/>
                </a:solidFill>
              </a:rPr>
              <a:t>“ But if ye will not do so, behold, ye have sinned against the LORD: and be sure your sin will find you out.”</a:t>
            </a:r>
            <a:endParaRPr lang="en-SG" sz="3200" b="1" dirty="0"/>
          </a:p>
        </p:txBody>
      </p:sp>
    </p:spTree>
    <p:extLst>
      <p:ext uri="{BB962C8B-B14F-4D97-AF65-F5344CB8AC3E}">
        <p14:creationId xmlns:p14="http://schemas.microsoft.com/office/powerpoint/2010/main" val="28410199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78182"/>
            <a:ext cx="7854696" cy="5063186"/>
          </a:xfrm>
        </p:spPr>
        <p:txBody>
          <a:bodyPr>
            <a:noAutofit/>
          </a:bodyPr>
          <a:lstStyle/>
          <a:p>
            <a:pPr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SG" b="1" dirty="0">
                <a:solidFill>
                  <a:schemeClr val="bg1"/>
                </a:solidFill>
              </a:rPr>
              <a:t>A. </a:t>
            </a:r>
            <a:r>
              <a:rPr lang="en-SG" b="1" u="sng" dirty="0">
                <a:solidFill>
                  <a:schemeClr val="bg1"/>
                </a:solidFill>
              </a:rPr>
              <a:t>Remember that our Saviour was criticized</a:t>
            </a:r>
            <a:r>
              <a:rPr lang="en-SG" b="1" dirty="0">
                <a:solidFill>
                  <a:schemeClr val="bg1"/>
                </a:solidFill>
              </a:rPr>
              <a:t>.  “He is </a:t>
            </a:r>
            <a:r>
              <a:rPr lang="en-SG" b="1" i="1" u="sng" dirty="0">
                <a:solidFill>
                  <a:schemeClr val="bg1"/>
                </a:solidFill>
              </a:rPr>
              <a:t>despised and rejected of men</a:t>
            </a:r>
            <a:r>
              <a:rPr lang="en-SG" b="1" dirty="0">
                <a:solidFill>
                  <a:schemeClr val="bg1"/>
                </a:solidFill>
              </a:rPr>
              <a:t>; a </a:t>
            </a:r>
            <a:r>
              <a:rPr lang="en-SG" b="1" i="1" u="sng" dirty="0">
                <a:solidFill>
                  <a:schemeClr val="bg1"/>
                </a:solidFill>
              </a:rPr>
              <a:t>man of sorrows</a:t>
            </a:r>
            <a:r>
              <a:rPr lang="en-SG" b="1" dirty="0">
                <a:solidFill>
                  <a:schemeClr val="bg1"/>
                </a:solidFill>
              </a:rPr>
              <a:t>, and </a:t>
            </a:r>
            <a:r>
              <a:rPr lang="en-SG" b="1" i="1" u="sng" dirty="0">
                <a:solidFill>
                  <a:schemeClr val="bg1"/>
                </a:solidFill>
              </a:rPr>
              <a:t>acquainted with grief</a:t>
            </a:r>
            <a:r>
              <a:rPr lang="en-SG" b="1" dirty="0">
                <a:solidFill>
                  <a:schemeClr val="bg1"/>
                </a:solidFill>
              </a:rPr>
              <a:t>: and we hid as it were our faces from Him; He </a:t>
            </a:r>
            <a:r>
              <a:rPr lang="en-SG" b="1" i="1" u="sng" dirty="0">
                <a:solidFill>
                  <a:schemeClr val="bg1"/>
                </a:solidFill>
              </a:rPr>
              <a:t>was despised</a:t>
            </a:r>
            <a:r>
              <a:rPr lang="en-SG" b="1" dirty="0">
                <a:solidFill>
                  <a:schemeClr val="bg1"/>
                </a:solidFill>
              </a:rPr>
              <a:t>, and we esteemed Him not” (Isa. 53:3). </a:t>
            </a:r>
          </a:p>
          <a:p>
            <a:pPr marL="895350" indent="-452438" algn="l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b="1" u="sng" dirty="0">
                <a:solidFill>
                  <a:schemeClr val="bg1"/>
                </a:solidFill>
              </a:rPr>
              <a:t>Glutton</a:t>
            </a:r>
            <a:r>
              <a:rPr lang="en-SG" b="1" dirty="0">
                <a:solidFill>
                  <a:schemeClr val="bg1"/>
                </a:solidFill>
              </a:rPr>
              <a:t>   Matt. 11:19        </a:t>
            </a:r>
          </a:p>
          <a:p>
            <a:pPr marL="895350" indent="-452438" algn="l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b="1" u="sng" dirty="0">
                <a:solidFill>
                  <a:schemeClr val="bg1"/>
                </a:solidFill>
              </a:rPr>
              <a:t>Associating with sinners</a:t>
            </a:r>
            <a:r>
              <a:rPr lang="en-SG" b="1" dirty="0">
                <a:solidFill>
                  <a:schemeClr val="bg1"/>
                </a:solidFill>
              </a:rPr>
              <a:t>   Matt. 9:11</a:t>
            </a:r>
          </a:p>
          <a:p>
            <a:pPr marL="895350" indent="-452438" algn="l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b="1" u="sng" dirty="0">
                <a:solidFill>
                  <a:schemeClr val="bg1"/>
                </a:solidFill>
              </a:rPr>
              <a:t>Drunk</a:t>
            </a:r>
            <a:r>
              <a:rPr lang="en-SG" b="1" dirty="0">
                <a:solidFill>
                  <a:schemeClr val="bg1"/>
                </a:solidFill>
              </a:rPr>
              <a:t>   Luke 7:34     </a:t>
            </a:r>
          </a:p>
          <a:p>
            <a:pPr marL="895350" indent="-452438" algn="l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b="1" u="sng" dirty="0">
                <a:solidFill>
                  <a:schemeClr val="bg1"/>
                </a:solidFill>
              </a:rPr>
              <a:t>Having a demon</a:t>
            </a:r>
            <a:r>
              <a:rPr lang="en-SG" b="1" dirty="0">
                <a:solidFill>
                  <a:schemeClr val="bg1"/>
                </a:solidFill>
              </a:rPr>
              <a:t>   Jn. 8:48</a:t>
            </a:r>
          </a:p>
        </p:txBody>
      </p:sp>
    </p:spTree>
    <p:extLst>
      <p:ext uri="{BB962C8B-B14F-4D97-AF65-F5344CB8AC3E}">
        <p14:creationId xmlns:p14="http://schemas.microsoft.com/office/powerpoint/2010/main" val="26373114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573" y="404664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1687418"/>
            <a:ext cx="7854696" cy="4752528"/>
          </a:xfrm>
        </p:spPr>
        <p:txBody>
          <a:bodyPr>
            <a:normAutofit lnSpcReduction="10000"/>
          </a:bodyPr>
          <a:lstStyle/>
          <a:p>
            <a:pPr algn="l"/>
            <a:r>
              <a:rPr lang="en-SG" b="1" dirty="0">
                <a:solidFill>
                  <a:schemeClr val="bg1"/>
                </a:solidFill>
              </a:rPr>
              <a:t>JESUS’ POWER OF REDEMPTIVE REJECTION</a:t>
            </a:r>
          </a:p>
          <a:p>
            <a:pPr algn="l"/>
            <a:endParaRPr lang="en-SG" b="1" dirty="0">
              <a:solidFill>
                <a:schemeClr val="bg1"/>
              </a:solidFill>
            </a:endParaRPr>
          </a:p>
          <a:p>
            <a:pPr algn="l"/>
            <a:r>
              <a:rPr lang="en-SG" b="1" dirty="0">
                <a:solidFill>
                  <a:schemeClr val="bg1"/>
                </a:solidFill>
              </a:rPr>
              <a:t>(1 Peter 2:23)  Who, when He was reviled, reviled not again; when He suffered, He threatened not; but committed Himself to Him that </a:t>
            </a:r>
            <a:r>
              <a:rPr lang="en-SG" b="1" dirty="0" err="1">
                <a:solidFill>
                  <a:schemeClr val="bg1"/>
                </a:solidFill>
              </a:rPr>
              <a:t>judgeth</a:t>
            </a:r>
            <a:r>
              <a:rPr lang="en-SG" b="1" dirty="0">
                <a:solidFill>
                  <a:schemeClr val="bg1"/>
                </a:solidFill>
              </a:rPr>
              <a:t> righteously:</a:t>
            </a:r>
          </a:p>
          <a:p>
            <a:endParaRPr lang="en-SG" b="1" dirty="0">
              <a:solidFill>
                <a:schemeClr val="bg1"/>
              </a:solidFill>
            </a:endParaRPr>
          </a:p>
          <a:p>
            <a:pPr algn="l"/>
            <a:r>
              <a:rPr lang="en-SG" b="1" dirty="0">
                <a:solidFill>
                  <a:schemeClr val="bg1"/>
                </a:solidFill>
              </a:rPr>
              <a:t>(1 Peter 2:24)  Who His own self bare our sins in His own body on the tree, that we, being dead to sins, should live unto righteousness: by whose stripes ye were healed.</a:t>
            </a:r>
          </a:p>
          <a:p>
            <a:endParaRPr lang="en-SG" dirty="0"/>
          </a:p>
          <a:p>
            <a:pPr algn="l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44961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213" y="1700808"/>
            <a:ext cx="7999040" cy="4320480"/>
          </a:xfrm>
        </p:spPr>
        <p:txBody>
          <a:bodyPr>
            <a:noAutofit/>
          </a:bodyPr>
          <a:lstStyle/>
          <a:p>
            <a:pPr marL="534988" indent="-534988" algn="l"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B. 	</a:t>
            </a:r>
            <a:r>
              <a:rPr lang="en-SG" b="1" u="sng" dirty="0">
                <a:solidFill>
                  <a:schemeClr val="bg1"/>
                </a:solidFill>
              </a:rPr>
              <a:t>Remember that the servant is not greater than the Master</a:t>
            </a:r>
            <a:r>
              <a:rPr lang="en-SG" b="1" dirty="0">
                <a:solidFill>
                  <a:schemeClr val="bg1"/>
                </a:solidFill>
              </a:rPr>
              <a:t>. “The servant is not greater than his lord. </a:t>
            </a:r>
            <a:r>
              <a:rPr lang="en-SG" b="1" i="1" u="sng" dirty="0">
                <a:solidFill>
                  <a:schemeClr val="bg1"/>
                </a:solidFill>
              </a:rPr>
              <a:t>If they have persecuted Me, they will also persecute you</a:t>
            </a:r>
            <a:r>
              <a:rPr lang="en-SG" b="1" dirty="0">
                <a:solidFill>
                  <a:schemeClr val="bg1"/>
                </a:solidFill>
              </a:rPr>
              <a:t>; if they have kept My saying, they will keep yours also” (John 15:30).</a:t>
            </a:r>
          </a:p>
          <a:p>
            <a:pPr marL="534988" indent="-534988" algn="l">
              <a:spcAft>
                <a:spcPts val="1200"/>
              </a:spcAft>
            </a:pPr>
            <a:r>
              <a:rPr lang="en-SG" b="1" dirty="0">
                <a:solidFill>
                  <a:schemeClr val="bg1"/>
                </a:solidFill>
              </a:rPr>
              <a:t>C. 	</a:t>
            </a:r>
            <a:r>
              <a:rPr lang="en-SG" b="1" u="sng" dirty="0">
                <a:solidFill>
                  <a:schemeClr val="bg1"/>
                </a:solidFill>
              </a:rPr>
              <a:t>When possible, avoid people who belittle people</a:t>
            </a:r>
            <a:r>
              <a:rPr lang="en-SG" b="1" dirty="0">
                <a:solidFill>
                  <a:schemeClr val="bg1"/>
                </a:solidFill>
              </a:rPr>
              <a:t> (Psalm 1:1;  1 Cor. 15:33).</a:t>
            </a:r>
          </a:p>
          <a:p>
            <a:pPr marL="534988" indent="-534988" algn="l">
              <a:spcAft>
                <a:spcPts val="1200"/>
              </a:spcAft>
            </a:pPr>
            <a:r>
              <a:rPr lang="en-SG" b="1" dirty="0">
                <a:solidFill>
                  <a:schemeClr val="bg1"/>
                </a:solidFill>
              </a:rPr>
              <a:t>D. 	</a:t>
            </a:r>
            <a:r>
              <a:rPr lang="en-SG" b="1" u="sng" dirty="0">
                <a:solidFill>
                  <a:schemeClr val="bg1"/>
                </a:solidFill>
              </a:rPr>
              <a:t>Find a person with a gift of encouragement to receive healing</a:t>
            </a:r>
            <a:r>
              <a:rPr lang="en-SG" b="1" dirty="0">
                <a:solidFill>
                  <a:schemeClr val="bg1"/>
                </a:solidFill>
              </a:rPr>
              <a:t> (2 Tim. 2:22)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0894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896111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HORMONES</a:t>
            </a:r>
            <a:endParaRPr lang="en-US" sz="5000" b="1" i="0" u="sng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6618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sng" strike="noStrike" cap="none" dirty="0">
                <a:solidFill>
                  <a:srgbClr val="0070C0"/>
                </a:solidFill>
                <a:latin typeface="Constantia"/>
                <a:ea typeface="Constantia"/>
                <a:cs typeface="Constantia"/>
                <a:sym typeface="Constantia"/>
              </a:rPr>
              <a:t>Neurobiology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– 200 billions neurons</a:t>
            </a:r>
          </a:p>
          <a:p>
            <a:pPr marL="268288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Hormonal influences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a.  Male and Female hormones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Male: conquer, contribute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Female: captivate, complement</a:t>
            </a:r>
            <a:endParaRPr lang="en-US" sz="2600" b="1" i="0" u="none" strike="noStrike" cap="none" dirty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b.  Adrenaline Flow 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b="1" dirty="0"/>
              <a:t>	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– physical &amp; emotional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c.  Dopamine – pleasure</a:t>
            </a:r>
          </a:p>
          <a:p>
            <a:pPr marL="1081088" marR="0" lvl="0" indent="-452438" algn="l" rtl="0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. 	Serotonin </a:t>
            </a:r>
          </a:p>
          <a:p>
            <a:pPr marL="1081088" marR="0" lvl="0" indent="-452438" algn="l" rtl="0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b="1" dirty="0"/>
              <a:t>	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– soothes emotions, judgment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6256" y="3573016"/>
            <a:ext cx="16954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264" y="4941168"/>
            <a:ext cx="179757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264" y="1844824"/>
            <a:ext cx="1728192" cy="173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1705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14" y="390104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514" y="1484784"/>
            <a:ext cx="8359080" cy="4983112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SG" sz="2800" b="1" u="sng" dirty="0">
                <a:solidFill>
                  <a:schemeClr val="bg1"/>
                </a:solidFill>
              </a:rPr>
              <a:t>Some helps</a:t>
            </a:r>
            <a:r>
              <a:rPr lang="en-SG" sz="2800" b="1" dirty="0">
                <a:solidFill>
                  <a:schemeClr val="bg1"/>
                </a:solidFill>
              </a:rPr>
              <a:t>:  </a:t>
            </a:r>
          </a:p>
          <a:p>
            <a:pPr marL="360363" indent="-360363" algn="l"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1. Understand the difference between constructive and destructive criticism. Ask who, how, when, where and why?</a:t>
            </a:r>
          </a:p>
          <a:p>
            <a:pPr marL="360363" indent="-360363" algn="l"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2. Don’t take myself too seriously!  What bothers me most?</a:t>
            </a:r>
          </a:p>
          <a:p>
            <a:pPr marL="360363" indent="-360363" algn="l"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3.	Look beyond the criticism to the critics – maturity, giftedness, passion.</a:t>
            </a:r>
          </a:p>
          <a:p>
            <a:pPr marL="360363" indent="-360363" algn="l"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4.	Watch my attitude toward critics (1 Pet 2:21-23).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352194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028" y="1628800"/>
            <a:ext cx="7710680" cy="3456384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ts val="0"/>
              </a:spcBef>
              <a:spcAft>
                <a:spcPts val="1200"/>
              </a:spcAft>
              <a:buClrTx/>
              <a:buAutoNum type="arabicPeriod" startAt="5"/>
            </a:pPr>
            <a:r>
              <a:rPr lang="en-SG" sz="2800" b="1" dirty="0">
                <a:solidFill>
                  <a:schemeClr val="bg1"/>
                </a:solidFill>
              </a:rPr>
              <a:t>Keep physically and spiritually in shape.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Tx/>
              <a:buFont typeface="Wingdings 2"/>
              <a:buAutoNum type="arabicPeriod" startAt="5"/>
            </a:pPr>
            <a:r>
              <a:rPr lang="en-SG" sz="2800" b="1" dirty="0">
                <a:solidFill>
                  <a:schemeClr val="bg1"/>
                </a:solidFill>
              </a:rPr>
              <a:t>Look beyond the critic to the crowd.  Am I hearing from trusted others?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Tx/>
              <a:buFont typeface="Wingdings 2"/>
              <a:buAutoNum type="arabicPeriod" startAt="5"/>
            </a:pPr>
            <a:r>
              <a:rPr lang="en-SG" sz="2800" b="1" dirty="0">
                <a:solidFill>
                  <a:schemeClr val="bg1"/>
                </a:solidFill>
              </a:rPr>
              <a:t>Wait for God’s working and timing to prove them wrong.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Tx/>
              <a:buFont typeface="Wingdings 2"/>
              <a:buAutoNum type="arabicPeriod" startAt="5"/>
            </a:pPr>
            <a:r>
              <a:rPr lang="en-SG" sz="2800" b="1" dirty="0">
                <a:solidFill>
                  <a:schemeClr val="bg1"/>
                </a:solidFill>
              </a:rPr>
              <a:t>Concentrate on the mission given by God.</a:t>
            </a:r>
          </a:p>
        </p:txBody>
      </p:sp>
    </p:spTree>
    <p:extLst>
      <p:ext uri="{BB962C8B-B14F-4D97-AF65-F5344CB8AC3E}">
        <p14:creationId xmlns:p14="http://schemas.microsoft.com/office/powerpoint/2010/main" val="34794930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064896" cy="4752528"/>
          </a:xfrm>
        </p:spPr>
        <p:txBody>
          <a:bodyPr>
            <a:normAutofit/>
          </a:bodyPr>
          <a:lstStyle/>
          <a:p>
            <a:pPr algn="l"/>
            <a:r>
              <a:rPr lang="en-SG" sz="2800" b="1" dirty="0">
                <a:solidFill>
                  <a:schemeClr val="bg1"/>
                </a:solidFill>
              </a:rPr>
              <a:t>Qualities (Prov. 27:6):</a:t>
            </a:r>
          </a:p>
          <a:p>
            <a:pPr marL="514350" indent="-514350" algn="l">
              <a:buClrTx/>
              <a:buAutoNum type="arabicPeriod"/>
            </a:pPr>
            <a:r>
              <a:rPr lang="en-SG" sz="2800" b="1" dirty="0">
                <a:solidFill>
                  <a:schemeClr val="bg1"/>
                </a:solidFill>
              </a:rPr>
              <a:t>Stay teachable with non-defensive heart.</a:t>
            </a:r>
          </a:p>
          <a:p>
            <a:pPr marL="514350" indent="-514350" algn="l">
              <a:buClrTx/>
              <a:buAutoNum type="arabicPeriod"/>
            </a:pPr>
            <a:r>
              <a:rPr lang="en-SG" sz="2800" b="1" dirty="0">
                <a:solidFill>
                  <a:schemeClr val="bg1"/>
                </a:solidFill>
              </a:rPr>
              <a:t>Be accountable to close friends.</a:t>
            </a:r>
          </a:p>
          <a:p>
            <a:pPr marL="514350" indent="-514350" algn="l">
              <a:buClrTx/>
              <a:buAutoNum type="arabicPeriod"/>
            </a:pPr>
            <a:r>
              <a:rPr lang="en-SG" sz="2800" b="1" dirty="0">
                <a:solidFill>
                  <a:schemeClr val="bg1"/>
                </a:solidFill>
              </a:rPr>
              <a:t>Develop listening and doing posture.</a:t>
            </a:r>
          </a:p>
          <a:p>
            <a:pPr marL="534988" algn="l"/>
            <a:r>
              <a:rPr lang="en-SG" sz="2800" b="1" dirty="0">
                <a:solidFill>
                  <a:srgbClr val="C00000"/>
                </a:solidFill>
              </a:rPr>
              <a:t>L</a:t>
            </a:r>
            <a:r>
              <a:rPr lang="en-SG" sz="2800" b="1" dirty="0">
                <a:solidFill>
                  <a:schemeClr val="bg1"/>
                </a:solidFill>
              </a:rPr>
              <a:t> – listen, hear him out.</a:t>
            </a:r>
          </a:p>
          <a:p>
            <a:pPr marL="534988" algn="l"/>
            <a:r>
              <a:rPr lang="en-SG" sz="2800" b="1" dirty="0">
                <a:solidFill>
                  <a:srgbClr val="C00000"/>
                </a:solidFill>
              </a:rPr>
              <a:t>E</a:t>
            </a:r>
            <a:r>
              <a:rPr lang="en-SG" sz="2800" b="1" dirty="0">
                <a:solidFill>
                  <a:schemeClr val="bg1"/>
                </a:solidFill>
              </a:rPr>
              <a:t> – empathize, acknowledge feelings</a:t>
            </a:r>
          </a:p>
          <a:p>
            <a:pPr marL="534988" algn="l"/>
            <a:r>
              <a:rPr lang="en-SG" sz="2800" b="1" dirty="0">
                <a:solidFill>
                  <a:srgbClr val="C00000"/>
                </a:solidFill>
              </a:rPr>
              <a:t>A</a:t>
            </a:r>
            <a:r>
              <a:rPr lang="en-SG" sz="2800" b="1" dirty="0">
                <a:solidFill>
                  <a:schemeClr val="bg1"/>
                </a:solidFill>
              </a:rPr>
              <a:t> – apologise for feelings to soothe him.</a:t>
            </a:r>
          </a:p>
          <a:p>
            <a:pPr marL="534988" algn="l"/>
            <a:r>
              <a:rPr lang="en-SG" sz="2800" b="1" dirty="0">
                <a:solidFill>
                  <a:srgbClr val="C00000"/>
                </a:solidFill>
              </a:rPr>
              <a:t>R</a:t>
            </a:r>
            <a:r>
              <a:rPr lang="en-SG" sz="2800" b="1" dirty="0">
                <a:solidFill>
                  <a:schemeClr val="bg1"/>
                </a:solidFill>
              </a:rPr>
              <a:t> – respond with how to deal with problem.</a:t>
            </a:r>
          </a:p>
          <a:p>
            <a:pPr marL="534988" algn="l"/>
            <a:r>
              <a:rPr lang="en-SG" sz="2800" b="1" dirty="0">
                <a:solidFill>
                  <a:srgbClr val="C00000"/>
                </a:solidFill>
              </a:rPr>
              <a:t>N</a:t>
            </a:r>
            <a:r>
              <a:rPr lang="en-SG" sz="2800" b="1" dirty="0">
                <a:solidFill>
                  <a:schemeClr val="bg1"/>
                </a:solidFill>
              </a:rPr>
              <a:t> – notify those that can help </a:t>
            </a:r>
            <a:r>
              <a:rPr lang="en-SG" sz="2800" b="1" dirty="0"/>
              <a:t>(Acts 6).</a:t>
            </a:r>
          </a:p>
          <a:p>
            <a:pPr algn="l"/>
            <a:endParaRPr lang="en-SG" sz="2800" b="1" dirty="0"/>
          </a:p>
          <a:p>
            <a:pPr algn="l"/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22702437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FAILURE</a:t>
            </a:r>
            <a:endParaRPr lang="en-SG" dirty="0">
              <a:solidFill>
                <a:srgbClr val="D6009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8143056" cy="4320480"/>
          </a:xfrm>
        </p:spPr>
        <p:txBody>
          <a:bodyPr>
            <a:noAutofit/>
          </a:bodyPr>
          <a:lstStyle/>
          <a:p>
            <a:pPr marL="442913" indent="-442913" algn="l"/>
            <a:r>
              <a:rPr lang="en-US" b="1" dirty="0">
                <a:solidFill>
                  <a:schemeClr val="bg1"/>
                </a:solidFill>
              </a:rPr>
              <a:t>A.  In regard to defeat, there are </a:t>
            </a:r>
            <a:r>
              <a:rPr lang="en-US" b="1" i="1" u="sng" dirty="0">
                <a:solidFill>
                  <a:schemeClr val="bg1"/>
                </a:solidFill>
              </a:rPr>
              <a:t>two kinds of people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endParaRPr lang="en-SG" b="1" dirty="0">
              <a:solidFill>
                <a:schemeClr val="bg1"/>
              </a:solidFill>
            </a:endParaRPr>
          </a:p>
          <a:p>
            <a:pPr marL="895350" indent="-452438" algn="l">
              <a:spcAft>
                <a:spcPts val="1200"/>
              </a:spcAft>
            </a:pPr>
            <a:r>
              <a:rPr lang="en-US" b="1" dirty="0">
                <a:solidFill>
                  <a:schemeClr val="bg1"/>
                </a:solidFill>
              </a:rPr>
              <a:t>1.   </a:t>
            </a:r>
            <a:r>
              <a:rPr lang="en-US" b="1" u="sng" dirty="0">
                <a:solidFill>
                  <a:schemeClr val="bg1"/>
                </a:solidFill>
              </a:rPr>
              <a:t>Splatters </a:t>
            </a:r>
            <a:r>
              <a:rPr lang="en-US" b="1" dirty="0">
                <a:solidFill>
                  <a:schemeClr val="bg1"/>
                </a:solidFill>
              </a:rPr>
              <a:t>-  hit rock bottom, fall apart &amp; stick to bottom like glue</a:t>
            </a:r>
            <a:endParaRPr lang="en-SG" b="1" dirty="0">
              <a:solidFill>
                <a:schemeClr val="bg1"/>
              </a:solidFill>
            </a:endParaRPr>
          </a:p>
          <a:p>
            <a:pPr marL="895350" indent="-452438" algn="l">
              <a:spcAft>
                <a:spcPts val="1800"/>
              </a:spcAft>
            </a:pPr>
            <a:r>
              <a:rPr lang="en-US" b="1" dirty="0">
                <a:solidFill>
                  <a:schemeClr val="bg1"/>
                </a:solidFill>
              </a:rPr>
              <a:t>2.   </a:t>
            </a:r>
            <a:r>
              <a:rPr lang="en-US" b="1" u="sng" dirty="0">
                <a:solidFill>
                  <a:schemeClr val="bg1"/>
                </a:solidFill>
              </a:rPr>
              <a:t>Bouncers</a:t>
            </a:r>
            <a:r>
              <a:rPr lang="en-US" b="1" dirty="0">
                <a:solidFill>
                  <a:schemeClr val="bg1"/>
                </a:solidFill>
              </a:rPr>
              <a:t> -  hit rock bottom, pull together and bounce back up</a:t>
            </a:r>
          </a:p>
          <a:p>
            <a:pPr algn="l"/>
            <a:r>
              <a:rPr lang="en-SG" b="1" dirty="0">
                <a:solidFill>
                  <a:schemeClr val="bg1"/>
                </a:solidFill>
              </a:rPr>
              <a:t>(1 Co 15:58)  Therefore, my beloved brethren, be ye </a:t>
            </a:r>
            <a:r>
              <a:rPr lang="en-SG" b="1" dirty="0" err="1">
                <a:solidFill>
                  <a:schemeClr val="bg1"/>
                </a:solidFill>
              </a:rPr>
              <a:t>stedfast</a:t>
            </a:r>
            <a:r>
              <a:rPr lang="en-SG" b="1" dirty="0">
                <a:solidFill>
                  <a:schemeClr val="bg1"/>
                </a:solidFill>
              </a:rPr>
              <a:t>, unmoveable, always abounding in the work of the Lord, forasmuch as ye know that your labour is not in vain in the Lord. </a:t>
            </a:r>
            <a:r>
              <a:rPr lang="en-US" b="1" dirty="0"/>
              <a:t> 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31783732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FAILURE</a:t>
            </a:r>
            <a:endParaRPr lang="en-SG" dirty="0">
              <a:solidFill>
                <a:srgbClr val="D6009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80920" cy="4824536"/>
          </a:xfrm>
        </p:spPr>
        <p:txBody>
          <a:bodyPr>
            <a:noAutofit/>
          </a:bodyPr>
          <a:lstStyle/>
          <a:p>
            <a:pPr marL="442913" indent="-442913" algn="l">
              <a:buClrTx/>
              <a:buAutoNum type="alphaUcPeriod" startAt="2"/>
            </a:pPr>
            <a:r>
              <a:rPr lang="en-US" sz="2400" b="1" dirty="0">
                <a:solidFill>
                  <a:schemeClr val="bg1"/>
                </a:solidFill>
              </a:rPr>
              <a:t>Some Bible “failures”</a:t>
            </a:r>
          </a:p>
          <a:p>
            <a:pPr marL="442913" indent="-442913" algn="l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1)  Joseph 20 years (Gen. 50:20)</a:t>
            </a:r>
          </a:p>
          <a:p>
            <a:pPr marL="442913" indent="-442913" algn="l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2) Moses 40-40-40years</a:t>
            </a:r>
          </a:p>
          <a:p>
            <a:pPr marL="442913" indent="-442913" algn="l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3) David some 15 years in wilderness (Ps. 13)</a:t>
            </a:r>
          </a:p>
          <a:p>
            <a:pPr algn="l"/>
            <a:r>
              <a:rPr lang="en-SG" sz="2400" b="1" dirty="0">
                <a:solidFill>
                  <a:schemeClr val="bg1"/>
                </a:solidFill>
              </a:rPr>
              <a:t>(Hebrews 11:35)  Women received their dead raised to life again: and others were tortured, not accepting deliverance; that they might obtain a better resurrection:</a:t>
            </a:r>
          </a:p>
          <a:p>
            <a:endParaRPr lang="en-SG" sz="2400" b="1" dirty="0">
              <a:solidFill>
                <a:schemeClr val="bg1"/>
              </a:solidFill>
            </a:endParaRPr>
          </a:p>
          <a:p>
            <a:pPr algn="l"/>
            <a:r>
              <a:rPr lang="en-SG" sz="2400" b="1" dirty="0">
                <a:solidFill>
                  <a:schemeClr val="bg1"/>
                </a:solidFill>
              </a:rPr>
              <a:t>(Hebrews 11:36)  And others had trial of cruel </a:t>
            </a:r>
            <a:r>
              <a:rPr lang="en-SG" sz="2400" b="1" dirty="0" err="1">
                <a:solidFill>
                  <a:schemeClr val="bg1"/>
                </a:solidFill>
              </a:rPr>
              <a:t>mockings</a:t>
            </a:r>
            <a:r>
              <a:rPr lang="en-SG" sz="2400" b="1" dirty="0">
                <a:solidFill>
                  <a:schemeClr val="bg1"/>
                </a:solidFill>
              </a:rPr>
              <a:t> and </a:t>
            </a:r>
            <a:r>
              <a:rPr lang="en-SG" sz="2400" b="1" dirty="0" err="1">
                <a:solidFill>
                  <a:schemeClr val="bg1"/>
                </a:solidFill>
              </a:rPr>
              <a:t>scourgings</a:t>
            </a:r>
            <a:r>
              <a:rPr lang="en-SG" sz="2400" b="1" dirty="0">
                <a:solidFill>
                  <a:schemeClr val="bg1"/>
                </a:solidFill>
              </a:rPr>
              <a:t>, yea, moreover of bonds and imprisonment:</a:t>
            </a:r>
          </a:p>
          <a:p>
            <a:pPr algn="l"/>
            <a:endParaRPr lang="en-SG" sz="2400" b="1" dirty="0">
              <a:solidFill>
                <a:schemeClr val="bg1"/>
              </a:solidFill>
            </a:endParaRPr>
          </a:p>
          <a:p>
            <a:endParaRPr lang="en-SG" sz="2400" dirty="0">
              <a:solidFill>
                <a:schemeClr val="bg1"/>
              </a:solidFill>
            </a:endParaRPr>
          </a:p>
          <a:p>
            <a:r>
              <a:rPr lang="en-US" sz="2400" b="1" dirty="0"/>
              <a:t> </a:t>
            </a:r>
            <a:endParaRPr lang="en-SG" sz="2400" b="1" dirty="0"/>
          </a:p>
        </p:txBody>
      </p:sp>
    </p:spTree>
    <p:extLst>
      <p:ext uri="{BB962C8B-B14F-4D97-AF65-F5344CB8AC3E}">
        <p14:creationId xmlns:p14="http://schemas.microsoft.com/office/powerpoint/2010/main" val="12460122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104" y="276996"/>
            <a:ext cx="7851648" cy="11521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FAILURE</a:t>
            </a:r>
            <a:endParaRPr lang="en-SG" dirty="0">
              <a:solidFill>
                <a:srgbClr val="D6009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27095"/>
            <a:ext cx="8143056" cy="5170258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SG" b="1" dirty="0">
                <a:solidFill>
                  <a:schemeClr val="bg1"/>
                </a:solidFill>
              </a:rPr>
              <a:t>C.  </a:t>
            </a:r>
            <a:r>
              <a:rPr lang="en-US" b="1" i="1" u="sng" dirty="0">
                <a:solidFill>
                  <a:schemeClr val="bg1"/>
                </a:solidFill>
              </a:rPr>
              <a:t>Some insights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  <a:p>
            <a:pPr marL="514350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“90% of those that fail are not actually defeated, they simply quit!” P. Meyer</a:t>
            </a:r>
            <a:endParaRPr lang="en-SG" b="1" dirty="0">
              <a:solidFill>
                <a:schemeClr val="bg1"/>
              </a:solidFill>
            </a:endParaRPr>
          </a:p>
          <a:p>
            <a:pPr marL="514350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People can stop me temporarily, I am the only one that can stop myself permanently!  Failure is never final!</a:t>
            </a:r>
            <a:endParaRPr lang="en-SG" b="1" dirty="0">
              <a:solidFill>
                <a:schemeClr val="bg1"/>
              </a:solidFill>
            </a:endParaRPr>
          </a:p>
          <a:p>
            <a:pPr marL="514350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The man, who never makes a mistake, never did anything!</a:t>
            </a:r>
            <a:endParaRPr lang="en-SG" b="1" dirty="0">
              <a:solidFill>
                <a:schemeClr val="bg1"/>
              </a:solidFill>
            </a:endParaRPr>
          </a:p>
          <a:p>
            <a:pPr marL="514350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Learn a new definition: Failure is a necessary step to success!</a:t>
            </a:r>
            <a:endParaRPr lang="en-SG" b="1" dirty="0">
              <a:solidFill>
                <a:schemeClr val="bg1"/>
              </a:solidFill>
            </a:endParaRPr>
          </a:p>
          <a:p>
            <a:pPr marL="514350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The right to fail is as important as the right to succeed!</a:t>
            </a:r>
            <a:endParaRPr lang="en-SG" b="1" dirty="0">
              <a:solidFill>
                <a:schemeClr val="bg1"/>
              </a:solidFill>
            </a:endParaRPr>
          </a:p>
          <a:p>
            <a:r>
              <a:rPr lang="en-US" b="1" dirty="0"/>
              <a:t> 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17059543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FAILURE</a:t>
            </a:r>
            <a:endParaRPr lang="en-SG" dirty="0">
              <a:solidFill>
                <a:srgbClr val="D6009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1802"/>
            <a:ext cx="8143056" cy="4939526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SG" b="1" dirty="0">
                <a:solidFill>
                  <a:schemeClr val="bg1"/>
                </a:solidFill>
              </a:rPr>
              <a:t>D.  </a:t>
            </a:r>
            <a:r>
              <a:rPr lang="en-US" sz="3000" b="1" i="1" u="sng" dirty="0">
                <a:solidFill>
                  <a:schemeClr val="bg1"/>
                </a:solidFill>
              </a:rPr>
              <a:t>Some Helps</a:t>
            </a:r>
            <a:r>
              <a:rPr lang="en-US" sz="3000" b="1" dirty="0">
                <a:solidFill>
                  <a:schemeClr val="bg1"/>
                </a:solidFill>
              </a:rPr>
              <a:t>:</a:t>
            </a: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>
                <a:solidFill>
                  <a:schemeClr val="bg1"/>
                </a:solidFill>
              </a:rPr>
              <a:t>1.  Recognize failure, don’t hide it, deny it or fear it.</a:t>
            </a:r>
            <a:endParaRPr lang="en-SG" sz="3000" b="1" dirty="0">
              <a:solidFill>
                <a:schemeClr val="bg1"/>
              </a:solidFill>
            </a:endParaRP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>
                <a:solidFill>
                  <a:schemeClr val="bg1"/>
                </a:solidFill>
              </a:rPr>
              <a:t>2.  Release it to the Lord.   Reject rejection!</a:t>
            </a:r>
            <a:endParaRPr lang="en-SG" sz="3000" b="1" dirty="0">
              <a:solidFill>
                <a:schemeClr val="bg1"/>
              </a:solidFill>
            </a:endParaRP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>
                <a:solidFill>
                  <a:schemeClr val="bg1"/>
                </a:solidFill>
              </a:rPr>
              <a:t>4.  Readjust &amp; try new ways!  Keep real expectations  &amp; focus on your strength!</a:t>
            </a:r>
            <a:endParaRPr lang="en-SG" sz="3000" b="1" dirty="0">
              <a:solidFill>
                <a:schemeClr val="bg1"/>
              </a:solidFill>
            </a:endParaRP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>
                <a:solidFill>
                  <a:schemeClr val="bg1"/>
                </a:solidFill>
              </a:rPr>
              <a:t>5.  Bounce back and determine to go on by God’s help!  Recognize, review, re-adjust and re-enter. </a:t>
            </a:r>
            <a:endParaRPr lang="en-SG" sz="3000" b="1" dirty="0">
              <a:solidFill>
                <a:schemeClr val="bg1"/>
              </a:solidFill>
            </a:endParaRPr>
          </a:p>
          <a:p>
            <a:pPr algn="l"/>
            <a:endParaRPr lang="en-SG" sz="3000" b="1" dirty="0">
              <a:solidFill>
                <a:schemeClr val="bg1"/>
              </a:solidFill>
            </a:endParaRPr>
          </a:p>
          <a:p>
            <a:r>
              <a:rPr lang="en-US" sz="3000" b="1" dirty="0"/>
              <a:t> </a:t>
            </a:r>
            <a:endParaRPr lang="en-SG" sz="3000" b="1" dirty="0"/>
          </a:p>
        </p:txBody>
      </p:sp>
    </p:spTree>
    <p:extLst>
      <p:ext uri="{BB962C8B-B14F-4D97-AF65-F5344CB8AC3E}">
        <p14:creationId xmlns:p14="http://schemas.microsoft.com/office/powerpoint/2010/main" val="18796560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517632" cy="597666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SG" b="1" dirty="0"/>
              <a:t>WHEN IT LOOKS LIKE I HAVE FAILED </a:t>
            </a:r>
            <a:r>
              <a:rPr lang="en-SG" dirty="0"/>
              <a:t>…</a:t>
            </a:r>
          </a:p>
          <a:p>
            <a:pPr marL="360363" indent="0">
              <a:spcBef>
                <a:spcPts val="0"/>
              </a:spcBef>
              <a:buNone/>
            </a:pPr>
            <a:r>
              <a:rPr lang="en-SG" sz="2800" dirty="0"/>
              <a:t>Failure does not mean that I am a failure.</a:t>
            </a:r>
            <a:br>
              <a:rPr lang="en-SG" sz="2800" dirty="0"/>
            </a:br>
            <a:r>
              <a:rPr lang="en-SG" sz="2800" dirty="0"/>
              <a:t>It does mean that… 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I have not yet succeeded.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I am not perfect.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I have faith to experiment.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I have learnt something.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I have to do it differently.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I must try harder.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I need more patience.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Lord, You have a better idea.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… and when I am afraid, I will trust You.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SG" sz="2800" i="1" dirty="0"/>
              <a:t>In Jesus’ Name. Amen.</a:t>
            </a:r>
          </a:p>
        </p:txBody>
      </p:sp>
    </p:spTree>
    <p:extLst>
      <p:ext uri="{BB962C8B-B14F-4D97-AF65-F5344CB8AC3E}">
        <p14:creationId xmlns:p14="http://schemas.microsoft.com/office/powerpoint/2010/main" val="40579910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764704"/>
            <a:ext cx="8517632" cy="5976664"/>
          </a:xfrm>
        </p:spPr>
        <p:txBody>
          <a:bodyPr/>
          <a:lstStyle/>
          <a:p>
            <a:pPr algn="ctr"/>
            <a:r>
              <a:rPr lang="en-SG" b="1" u="sng" dirty="0"/>
              <a:t>LESSONS FROM MISTAKES</a:t>
            </a:r>
          </a:p>
          <a:p>
            <a:pPr marL="0" indent="0" algn="ctr">
              <a:buNone/>
            </a:pPr>
            <a:endParaRPr lang="en-SG" b="1" u="sng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SG" b="1" dirty="0">
                <a:solidFill>
                  <a:srgbClr val="D60093"/>
                </a:solidFill>
              </a:rPr>
              <a:t>M	</a:t>
            </a:r>
            <a:r>
              <a:rPr lang="en-SG" b="1" dirty="0"/>
              <a:t>– mistakes giving feedback about life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SG" b="1" dirty="0">
                <a:solidFill>
                  <a:srgbClr val="D60093"/>
                </a:solidFill>
              </a:rPr>
              <a:t>I</a:t>
            </a:r>
            <a:r>
              <a:rPr lang="en-SG" b="1" dirty="0"/>
              <a:t> 	– interruptions for thinking and reflection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SG" b="1" dirty="0">
                <a:solidFill>
                  <a:srgbClr val="D60093"/>
                </a:solidFill>
              </a:rPr>
              <a:t>S</a:t>
            </a:r>
            <a:r>
              <a:rPr lang="en-SG" b="1" dirty="0"/>
              <a:t> 	– signposts directing to right path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SG" b="1" dirty="0">
                <a:solidFill>
                  <a:srgbClr val="D60093"/>
                </a:solidFill>
              </a:rPr>
              <a:t>T</a:t>
            </a:r>
            <a:r>
              <a:rPr lang="en-SG" b="1" dirty="0"/>
              <a:t> 	– tests towards greater maturity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SG" b="1" dirty="0">
                <a:solidFill>
                  <a:srgbClr val="D60093"/>
                </a:solidFill>
              </a:rPr>
              <a:t>A</a:t>
            </a:r>
            <a:r>
              <a:rPr lang="en-SG" b="1" dirty="0"/>
              <a:t> 	– awakenings to mental readiness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SG" b="1" dirty="0">
                <a:solidFill>
                  <a:srgbClr val="D60093"/>
                </a:solidFill>
              </a:rPr>
              <a:t>K</a:t>
            </a:r>
            <a:r>
              <a:rPr lang="en-SG" b="1" dirty="0"/>
              <a:t> 	– keys to unlock next door of opportunity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SG" b="1" dirty="0">
                <a:solidFill>
                  <a:srgbClr val="D60093"/>
                </a:solidFill>
              </a:rPr>
              <a:t>E</a:t>
            </a:r>
            <a:r>
              <a:rPr lang="en-SG" b="1" dirty="0"/>
              <a:t> 	– explorations into unknown journey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SG" b="1" dirty="0">
                <a:solidFill>
                  <a:srgbClr val="D60093"/>
                </a:solidFill>
              </a:rPr>
              <a:t>S</a:t>
            </a:r>
            <a:r>
              <a:rPr lang="en-SG" b="1" dirty="0"/>
              <a:t> 	– statements about our development and progress</a:t>
            </a:r>
          </a:p>
        </p:txBody>
      </p:sp>
    </p:spTree>
    <p:extLst>
      <p:ext uri="{BB962C8B-B14F-4D97-AF65-F5344CB8AC3E}">
        <p14:creationId xmlns:p14="http://schemas.microsoft.com/office/powerpoint/2010/main" val="28804678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1080120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D60093"/>
                </a:solidFill>
              </a:rPr>
              <a:t>QUICK CHECK</a:t>
            </a:r>
            <a:endParaRPr lang="en-SG" u="sng" dirty="0">
              <a:solidFill>
                <a:srgbClr val="D6009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680520"/>
          </a:xfrm>
        </p:spPr>
        <p:txBody>
          <a:bodyPr/>
          <a:lstStyle/>
          <a:p>
            <a:pPr algn="ctr"/>
            <a:r>
              <a:rPr lang="en-SG" b="1" dirty="0"/>
              <a:t> </a:t>
            </a:r>
            <a:r>
              <a:rPr lang="en-SG" sz="3600" b="1" dirty="0">
                <a:solidFill>
                  <a:schemeClr val="bg1"/>
                </a:solidFill>
              </a:rPr>
              <a:t>In God’s Presence,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We are not defined by the past.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Release it to God.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We are prepared by the past.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Learn the lessons well.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God never waste our pain.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Use to comfort others,</a:t>
            </a:r>
            <a:endParaRPr lang="en-SG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9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D60093"/>
                </a:solidFill>
              </a:rPr>
              <a:t>ATTITUDE</a:t>
            </a:r>
            <a:endParaRPr lang="en-SG" b="1" u="sng" dirty="0">
              <a:solidFill>
                <a:srgbClr val="D600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u="sng" dirty="0">
                <a:solidFill>
                  <a:srgbClr val="00B0F0"/>
                </a:solidFill>
              </a:rPr>
              <a:t>Some Good Attitudes</a:t>
            </a:r>
            <a:r>
              <a:rPr lang="en-US" b="1" dirty="0"/>
              <a:t>:</a:t>
            </a:r>
          </a:p>
          <a:p>
            <a:pPr marL="514350" indent="-514350">
              <a:buNone/>
            </a:pPr>
            <a:r>
              <a:rPr lang="en-US" b="1" dirty="0"/>
              <a:t>       Love,  Joy,  Peace,  Patience,  Gentleness,  Goodness,  Faith,  Meekness,  Self-Control   </a:t>
            </a:r>
            <a:br>
              <a:rPr lang="en-US" b="1" dirty="0"/>
            </a:br>
            <a:r>
              <a:rPr lang="en-US" b="1" dirty="0"/>
              <a:t>(Gal. 5:22,23)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b="1" u="sng" dirty="0">
                <a:solidFill>
                  <a:srgbClr val="00B050"/>
                </a:solidFill>
              </a:rPr>
              <a:t>Some Bad Attitudes</a:t>
            </a:r>
            <a:r>
              <a:rPr lang="en-US" b="1" dirty="0"/>
              <a:t>:</a:t>
            </a:r>
          </a:p>
          <a:p>
            <a:pPr marL="514350" indent="-514350">
              <a:buNone/>
            </a:pPr>
            <a:r>
              <a:rPr lang="en-US" b="1" dirty="0"/>
              <a:t>       Indifference,  Selfishness,  Criticism,  Hypocrisy,  Legalism,  Inflexible,  Superiority,  Gossip</a:t>
            </a:r>
          </a:p>
        </p:txBody>
      </p:sp>
    </p:spTree>
    <p:extLst>
      <p:ext uri="{BB962C8B-B14F-4D97-AF65-F5344CB8AC3E}">
        <p14:creationId xmlns:p14="http://schemas.microsoft.com/office/powerpoint/2010/main" val="41464355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1224136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D60093"/>
                </a:solidFill>
              </a:rPr>
              <a:t>QUICK CHECK</a:t>
            </a:r>
            <a:endParaRPr lang="en-SG" u="sng" dirty="0">
              <a:solidFill>
                <a:srgbClr val="D6009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7854696" cy="4104456"/>
          </a:xfrm>
        </p:spPr>
        <p:txBody>
          <a:bodyPr/>
          <a:lstStyle/>
          <a:p>
            <a:pPr algn="ctr"/>
            <a:r>
              <a:rPr lang="en-SG" b="1" dirty="0"/>
              <a:t> </a:t>
            </a:r>
            <a:r>
              <a:rPr lang="en-SG" sz="3600" b="1" dirty="0">
                <a:solidFill>
                  <a:schemeClr val="bg1"/>
                </a:solidFill>
              </a:rPr>
              <a:t>In God’s presence, </a:t>
            </a:r>
          </a:p>
          <a:p>
            <a:pPr algn="ctr"/>
            <a:r>
              <a:rPr lang="en-SG" sz="3600" b="1" u="sng" dirty="0">
                <a:solidFill>
                  <a:schemeClr val="bg1"/>
                </a:solidFill>
              </a:rPr>
              <a:t>let go</a:t>
            </a:r>
            <a:r>
              <a:rPr lang="en-SG" sz="3600" b="1" dirty="0">
                <a:solidFill>
                  <a:schemeClr val="bg1"/>
                </a:solidFill>
              </a:rPr>
              <a:t> of the past, </a:t>
            </a:r>
          </a:p>
          <a:p>
            <a:pPr algn="ctr"/>
            <a:r>
              <a:rPr lang="en-SG" sz="3600" b="1" u="sng" dirty="0">
                <a:solidFill>
                  <a:schemeClr val="bg1"/>
                </a:solidFill>
              </a:rPr>
              <a:t>get up</a:t>
            </a:r>
            <a:r>
              <a:rPr lang="en-SG" sz="3600" b="1" dirty="0">
                <a:solidFill>
                  <a:schemeClr val="bg1"/>
                </a:solidFill>
              </a:rPr>
              <a:t> from the present situation and </a:t>
            </a:r>
          </a:p>
          <a:p>
            <a:pPr algn="ctr"/>
            <a:r>
              <a:rPr lang="en-SG" sz="3600" b="1" u="sng" dirty="0">
                <a:solidFill>
                  <a:schemeClr val="bg1"/>
                </a:solidFill>
              </a:rPr>
              <a:t>surrender</a:t>
            </a:r>
            <a:r>
              <a:rPr lang="en-SG" sz="3600" b="1" dirty="0">
                <a:solidFill>
                  <a:schemeClr val="bg1"/>
                </a:solidFill>
              </a:rPr>
              <a:t> control of the future to God.</a:t>
            </a:r>
            <a:endParaRPr lang="en-S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0181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28471"/>
            <a:ext cx="7851648" cy="11521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WHY ATTITUDE SAGS</a:t>
            </a:r>
            <a:endParaRPr lang="en-SG" dirty="0">
              <a:solidFill>
                <a:srgbClr val="D6009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1728192"/>
          </a:xfrm>
        </p:spPr>
        <p:txBody>
          <a:bodyPr>
            <a:normAutofit/>
          </a:bodyPr>
          <a:lstStyle/>
          <a:p>
            <a:pPr marL="571500" indent="-571500" algn="l"/>
            <a:endParaRPr lang="en-US" dirty="0">
              <a:solidFill>
                <a:schemeClr val="bg1"/>
              </a:solidFill>
            </a:endParaRPr>
          </a:p>
          <a:p>
            <a:pPr marL="571500" indent="-571500" algn="ctr"/>
            <a:r>
              <a:rPr lang="en-US" sz="4000" b="1" dirty="0">
                <a:solidFill>
                  <a:schemeClr val="bg1"/>
                </a:solidFill>
              </a:rPr>
              <a:t>NEVER, NEVER QUIT !!!</a:t>
            </a:r>
            <a:endParaRPr lang="en-SG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143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0888"/>
            <a:ext cx="7886700" cy="3462959"/>
          </a:xfrm>
        </p:spPr>
        <p:txBody>
          <a:bodyPr>
            <a:noAutofit/>
          </a:bodyPr>
          <a:lstStyle/>
          <a:p>
            <a:pPr marL="385763" indent="-385763">
              <a:buAutoNum type="arabicPeriod"/>
            </a:pPr>
            <a:r>
              <a:rPr lang="en-SG" sz="3200" b="1" dirty="0"/>
              <a:t>WHAT ONE LESSON HAVE I LEARNT?</a:t>
            </a:r>
          </a:p>
          <a:p>
            <a:pPr marL="385763" indent="-385763">
              <a:lnSpc>
                <a:spcPct val="100000"/>
              </a:lnSpc>
              <a:spcBef>
                <a:spcPts val="5850"/>
              </a:spcBef>
              <a:buAutoNum type="arabicPeriod"/>
            </a:pPr>
            <a:r>
              <a:rPr lang="en-SG" sz="3200" b="1" dirty="0"/>
              <a:t>WHAT WILL BE ONE PRAYER I HAVE?     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DC204222-9384-464A-BC70-DBA854268744}"/>
              </a:ext>
            </a:extLst>
          </p:cNvPr>
          <p:cNvSpPr/>
          <p:nvPr/>
        </p:nvSpPr>
        <p:spPr>
          <a:xfrm>
            <a:off x="2123728" y="974153"/>
            <a:ext cx="4569737" cy="590739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925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ATTITUDE SAGGING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073F49-20E2-409C-8FDB-39FE6FEF5C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8344" y="5085184"/>
            <a:ext cx="1133264" cy="83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414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87A4CD-A627-494F-9542-8D7D9B987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2754" y1="34545" x2="72754" y2="34545"/>
                        <a14:foregroundMark x1="64970" y1="49231" x2="64970" y2="49231"/>
                        <a14:foregroundMark x1="74102" y1="37063" x2="74102" y2="37063"/>
                        <a14:foregroundMark x1="75150" y1="35245" x2="75150" y2="352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22475" y="946489"/>
            <a:ext cx="2639660" cy="282538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A217BD6-271A-48BD-AB03-C7041572BCA2}"/>
              </a:ext>
            </a:extLst>
          </p:cNvPr>
          <p:cNvSpPr/>
          <p:nvPr/>
        </p:nvSpPr>
        <p:spPr>
          <a:xfrm>
            <a:off x="860336" y="3771873"/>
            <a:ext cx="7563938" cy="1988847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Email: </a:t>
            </a:r>
            <a:r>
              <a:rPr lang="en-SG" sz="3300" dirty="0">
                <a:solidFill>
                  <a:prstClr val="black"/>
                </a:solidFill>
                <a:latin typeface="Calibri" panose="020F050202020403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gohsengfong@hotmail.com</a:t>
            </a:r>
            <a:endParaRPr lang="en-SG" sz="3300" dirty="0">
              <a:solidFill>
                <a:prstClr val="black"/>
              </a:solidFill>
              <a:latin typeface="Calibri" panose="020F0502020204030204"/>
            </a:endParaRP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WhatsApp: </a:t>
            </a:r>
            <a:r>
              <a:rPr lang="en-SG" sz="33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+65-98207783</a:t>
            </a: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Website: </a:t>
            </a:r>
            <a:r>
              <a:rPr lang="en-SG" sz="3300" dirty="0">
                <a:solidFill>
                  <a:prstClr val="black"/>
                </a:solidFill>
                <a:latin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www.faithatworkfellowship.org</a:t>
            </a:r>
            <a:endParaRPr lang="en-SG" sz="2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1859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ATTITUDE OF JESUS</a:t>
            </a:r>
            <a:endParaRPr lang="en-SG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72956"/>
          </a:xfrm>
        </p:spPr>
        <p:txBody>
          <a:bodyPr/>
          <a:lstStyle/>
          <a:p>
            <a:r>
              <a:rPr lang="en-SG" sz="3600" b="1" dirty="0"/>
              <a:t>(John 13:3)  Jesus </a:t>
            </a:r>
            <a:r>
              <a:rPr lang="en-SG" sz="3600" b="1" u="sng" dirty="0">
                <a:solidFill>
                  <a:srgbClr val="FF0000"/>
                </a:solidFill>
              </a:rPr>
              <a:t>knowing</a:t>
            </a:r>
            <a:r>
              <a:rPr lang="en-SG" sz="3600" b="1" dirty="0"/>
              <a:t> that the Father had given all things into His hands, and that </a:t>
            </a:r>
            <a:r>
              <a:rPr lang="en-SG" sz="3600" b="1" u="sng" dirty="0">
                <a:solidFill>
                  <a:srgbClr val="FF0000"/>
                </a:solidFill>
              </a:rPr>
              <a:t>He was come from God, and went to God;</a:t>
            </a:r>
          </a:p>
          <a:p>
            <a:pPr marL="0" indent="0">
              <a:buNone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2410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PROVE</a:t>
            </a:r>
            <a:endParaRPr lang="en-SG" sz="4800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418784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u="sng" spc="50" dirty="0">
                <a:solidFill>
                  <a:srgbClr val="CC0000"/>
                </a:solidFill>
              </a:rPr>
              <a:t>Jesus knew who He was</a:t>
            </a:r>
            <a:r>
              <a:rPr lang="en-US" sz="3600" b="1" spc="50" dirty="0">
                <a:solidFill>
                  <a:srgbClr val="CC0000"/>
                </a:solidFill>
              </a:rPr>
              <a:t>  </a:t>
            </a:r>
            <a:r>
              <a:rPr lang="en-US" sz="3600" b="1" spc="50" dirty="0"/>
              <a:t>and didn’t have to play any game to prove Himself or role-play to fool others.</a:t>
            </a:r>
          </a:p>
          <a:p>
            <a:pPr marL="0" indent="0">
              <a:buNone/>
            </a:pPr>
            <a:endParaRPr lang="en-US" sz="3600" b="1" spc="50" dirty="0"/>
          </a:p>
          <a:p>
            <a:pPr marL="0" indent="0">
              <a:buNone/>
            </a:pPr>
            <a:r>
              <a:rPr lang="en-US" sz="3600" b="1" spc="50" dirty="0"/>
              <a:t>Beware of the performance trap.</a:t>
            </a:r>
            <a:endParaRPr lang="en-SG" sz="3600" b="1" spc="50" dirty="0"/>
          </a:p>
          <a:p>
            <a:pPr marL="0" indent="0">
              <a:buNone/>
            </a:pPr>
            <a:endParaRPr lang="en-S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16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PROVE</a:t>
            </a:r>
            <a:endParaRPr lang="en-SG" sz="4800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067" y="1772816"/>
            <a:ext cx="8424089" cy="4720208"/>
          </a:xfrm>
        </p:spPr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+mj-lt"/>
              </a:rPr>
              <a:t>Know who I AM and whose I AM.</a:t>
            </a:r>
            <a:endParaRPr lang="en-US" sz="2000" b="1" u="sng" dirty="0">
              <a:solidFill>
                <a:srgbClr val="0070C0"/>
              </a:solidFill>
              <a:latin typeface="+mj-lt"/>
            </a:endParaRPr>
          </a:p>
          <a:p>
            <a:pPr marL="268288" indent="0">
              <a:buNone/>
            </a:pPr>
            <a:r>
              <a:rPr lang="en-SG" sz="2800" b="1" i="1" u="sng" dirty="0">
                <a:solidFill>
                  <a:srgbClr val="7030A0"/>
                </a:solidFill>
                <a:latin typeface="+mj-lt"/>
              </a:rPr>
              <a:t>My Identity in Christ</a:t>
            </a:r>
            <a:r>
              <a:rPr lang="en-SG" sz="2800" b="1" i="1" dirty="0">
                <a:solidFill>
                  <a:srgbClr val="7030A0"/>
                </a:solidFill>
                <a:latin typeface="+mj-lt"/>
              </a:rPr>
              <a:t>:</a:t>
            </a:r>
            <a:r>
              <a:rPr lang="en-SG" sz="28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Because of Christ’s redemption,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I am a </a:t>
            </a:r>
            <a:r>
              <a:rPr lang="en-SG" sz="2800" b="1" i="1" u="sng" dirty="0">
                <a:solidFill>
                  <a:srgbClr val="0070C0"/>
                </a:solidFill>
                <a:latin typeface="+mj-lt"/>
              </a:rPr>
              <a:t>new creation</a:t>
            </a:r>
            <a:r>
              <a:rPr lang="en-SG" sz="28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SG" sz="2800" b="1" i="1" dirty="0">
                <a:solidFill>
                  <a:srgbClr val="CC0000"/>
                </a:solidFill>
                <a:latin typeface="+mj-lt"/>
              </a:rPr>
              <a:t>,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of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u="sng" dirty="0">
                <a:solidFill>
                  <a:srgbClr val="7030A0"/>
                </a:solidFill>
                <a:latin typeface="+mj-lt"/>
              </a:rPr>
              <a:t>infinite worth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.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I am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deeply loved</a:t>
            </a:r>
            <a:r>
              <a:rPr lang="en-SG" sz="2800" b="1" i="1" dirty="0">
                <a:solidFill>
                  <a:srgbClr val="00B0F0"/>
                </a:solidFill>
                <a:latin typeface="+mj-lt"/>
              </a:rPr>
              <a:t>,</a:t>
            </a:r>
            <a:r>
              <a:rPr lang="en-SG" sz="28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2800" b="1" i="1" u="sng" dirty="0">
                <a:solidFill>
                  <a:srgbClr val="002060"/>
                </a:solidFill>
                <a:latin typeface="+mj-lt"/>
              </a:rPr>
              <a:t>completely forgiven</a:t>
            </a:r>
            <a:r>
              <a:rPr lang="en-SG" sz="2800" b="1" i="1" dirty="0">
                <a:solidFill>
                  <a:srgbClr val="CC0000"/>
                </a:solidFill>
                <a:latin typeface="+mj-lt"/>
              </a:rPr>
              <a:t>,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 </a:t>
            </a:r>
            <a:r>
              <a:rPr lang="en-SG" sz="2800" b="1" i="1" u="sng" dirty="0">
                <a:solidFill>
                  <a:srgbClr val="00B050"/>
                </a:solidFill>
                <a:latin typeface="+mj-lt"/>
              </a:rPr>
              <a:t>fully pleasing</a:t>
            </a:r>
            <a:r>
              <a:rPr lang="en-SG" sz="2800" b="1" i="1" dirty="0">
                <a:solidFill>
                  <a:srgbClr val="CC0000"/>
                </a:solidFill>
                <a:latin typeface="+mj-lt"/>
              </a:rPr>
              <a:t>,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534988" indent="0">
              <a:buNone/>
            </a:pPr>
            <a:r>
              <a:rPr lang="en-SG" sz="2800" b="1" i="1" u="sng" dirty="0">
                <a:solidFill>
                  <a:srgbClr val="7030A0"/>
                </a:solidFill>
                <a:latin typeface="+mj-lt"/>
              </a:rPr>
              <a:t>totally accepted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and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absolutely</a:t>
            </a:r>
            <a:r>
              <a:rPr lang="en-SG" sz="28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complete </a:t>
            </a:r>
            <a:r>
              <a:rPr lang="en-SG" sz="2800" b="1" i="1" u="sng" dirty="0">
                <a:solidFill>
                  <a:srgbClr val="CC0000"/>
                </a:solidFill>
                <a:latin typeface="+mj-lt"/>
              </a:rPr>
              <a:t>in Christ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,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one of a kind, nobody just like me,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a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dirty="0">
                <a:solidFill>
                  <a:srgbClr val="7030A0"/>
                </a:solidFill>
                <a:latin typeface="+mj-lt"/>
              </a:rPr>
              <a:t>designer original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4124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1020</TotalTime>
  <Words>3488</Words>
  <Application>Microsoft Office PowerPoint</Application>
  <PresentationFormat>On-screen Show (4:3)</PresentationFormat>
  <Paragraphs>416</Paragraphs>
  <Slides>63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1" baseType="lpstr">
      <vt:lpstr>Arial</vt:lpstr>
      <vt:lpstr>Bernard MT Condensed</vt:lpstr>
      <vt:lpstr>Calibri</vt:lpstr>
      <vt:lpstr>Constantia</vt:lpstr>
      <vt:lpstr>Noto Sans Symbols</vt:lpstr>
      <vt:lpstr>Wingdings</vt:lpstr>
      <vt:lpstr>Wingdings 2</vt:lpstr>
      <vt:lpstr>Flow</vt:lpstr>
      <vt:lpstr>ATTITUDE SAGGING</vt:lpstr>
      <vt:lpstr>ATTITUDE FORMATION</vt:lpstr>
      <vt:lpstr>ATTITUDE</vt:lpstr>
      <vt:lpstr>ATTITUDE</vt:lpstr>
      <vt:lpstr>HORMONES</vt:lpstr>
      <vt:lpstr>ATTITUDE</vt:lpstr>
      <vt:lpstr>ATTITUDE OF JESUS</vt:lpstr>
      <vt:lpstr>NOTHING TO PROVE</vt:lpstr>
      <vt:lpstr>NOTHING TO PROVE</vt:lpstr>
      <vt:lpstr>NOTHING TO PROVE</vt:lpstr>
      <vt:lpstr>NOTHING TO LOSE</vt:lpstr>
      <vt:lpstr>NOTHING TO HIDE</vt:lpstr>
      <vt:lpstr>SELF-GIVING LOVE</vt:lpstr>
      <vt:lpstr>SELF-GIVING LOVE</vt:lpstr>
      <vt:lpstr>ATTITUDE OF JESUS</vt:lpstr>
      <vt:lpstr>PRINCIPLES OF FORMATION</vt:lpstr>
      <vt:lpstr>PRINCIPLES OF FORMATION</vt:lpstr>
      <vt:lpstr>SOME HELPS</vt:lpstr>
      <vt:lpstr>SOME HELPS</vt:lpstr>
      <vt:lpstr>MIND OF CHRIST IN DEMONSTRATION  Let this mind be in you,  which was also in Christ Jesus. Php 2:5  “Himself, He emptied … Himself, He humbled.”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III.  REPRESENTATION</vt:lpstr>
      <vt:lpstr>PowerPoint Presentation</vt:lpstr>
      <vt:lpstr>PowerPoint Presentation</vt:lpstr>
      <vt:lpstr>PowerPoint Presentation</vt:lpstr>
      <vt:lpstr>PowerPoint Presentation</vt:lpstr>
      <vt:lpstr>WHY ATTITUDE SAGS</vt:lpstr>
      <vt:lpstr>WHY ATTITUDE SAGS</vt:lpstr>
      <vt:lpstr>WHY ATTITUDE SAGS</vt:lpstr>
      <vt:lpstr>WHY ATTITUDE SAGS</vt:lpstr>
      <vt:lpstr>WORRY/FEAR</vt:lpstr>
      <vt:lpstr>WORRY/FEAR</vt:lpstr>
      <vt:lpstr>WORRY/FEAR</vt:lpstr>
      <vt:lpstr>WORRY/FEAR</vt:lpstr>
      <vt:lpstr>WORRY/FEAR</vt:lpstr>
      <vt:lpstr>WORRY/FEAR</vt:lpstr>
      <vt:lpstr>PowerPoint Presentation</vt:lpstr>
      <vt:lpstr>PowerPoint Presentation</vt:lpstr>
      <vt:lpstr>CRITICISM</vt:lpstr>
      <vt:lpstr>CRITICISM</vt:lpstr>
      <vt:lpstr>CRITICISM</vt:lpstr>
      <vt:lpstr>CRITICISM</vt:lpstr>
      <vt:lpstr>CRITICISM</vt:lpstr>
      <vt:lpstr>CRITICISM</vt:lpstr>
      <vt:lpstr>CRITICISM</vt:lpstr>
      <vt:lpstr>FAILURE</vt:lpstr>
      <vt:lpstr>FAILURE</vt:lpstr>
      <vt:lpstr>FAILURE</vt:lpstr>
      <vt:lpstr>FAILURE</vt:lpstr>
      <vt:lpstr>PowerPoint Presentation</vt:lpstr>
      <vt:lpstr>PowerPoint Presentation</vt:lpstr>
      <vt:lpstr>QUICK CHECK</vt:lpstr>
      <vt:lpstr>QUICK CHECK</vt:lpstr>
      <vt:lpstr>WHY ATTITUDE SAGS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SAGGING ATTITUDES</dc:title>
  <dc:creator>rev(dr)goh seng fong</dc:creator>
  <cp:lastModifiedBy>User</cp:lastModifiedBy>
  <cp:revision>101</cp:revision>
  <dcterms:created xsi:type="dcterms:W3CDTF">2014-09-30T13:06:38Z</dcterms:created>
  <dcterms:modified xsi:type="dcterms:W3CDTF">2020-08-12T09:51:06Z</dcterms:modified>
</cp:coreProperties>
</file>