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7"/>
  </p:notesMasterIdLst>
  <p:sldIdLst>
    <p:sldId id="289" r:id="rId2"/>
    <p:sldId id="258" r:id="rId3"/>
    <p:sldId id="259" r:id="rId4"/>
    <p:sldId id="260" r:id="rId5"/>
    <p:sldId id="295" r:id="rId6"/>
    <p:sldId id="296" r:id="rId7"/>
    <p:sldId id="290" r:id="rId8"/>
    <p:sldId id="291" r:id="rId9"/>
    <p:sldId id="292" r:id="rId10"/>
    <p:sldId id="293" r:id="rId11"/>
    <p:sldId id="298" r:id="rId12"/>
    <p:sldId id="297" r:id="rId13"/>
    <p:sldId id="299" r:id="rId14"/>
    <p:sldId id="261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45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288" r:id="rId41"/>
    <p:sldId id="263" r:id="rId42"/>
    <p:sldId id="326" r:id="rId43"/>
    <p:sldId id="325" r:id="rId44"/>
    <p:sldId id="264" r:id="rId45"/>
    <p:sldId id="265" r:id="rId46"/>
    <p:sldId id="266" r:id="rId47"/>
    <p:sldId id="267" r:id="rId48"/>
    <p:sldId id="328" r:id="rId49"/>
    <p:sldId id="327" r:id="rId50"/>
    <p:sldId id="268" r:id="rId51"/>
    <p:sldId id="329" r:id="rId52"/>
    <p:sldId id="332" r:id="rId53"/>
    <p:sldId id="335" r:id="rId54"/>
    <p:sldId id="337" r:id="rId55"/>
    <p:sldId id="336" r:id="rId56"/>
    <p:sldId id="270" r:id="rId57"/>
    <p:sldId id="271" r:id="rId58"/>
    <p:sldId id="272" r:id="rId59"/>
    <p:sldId id="273" r:id="rId60"/>
    <p:sldId id="274" r:id="rId61"/>
    <p:sldId id="275" r:id="rId62"/>
    <p:sldId id="278" r:id="rId63"/>
    <p:sldId id="276" r:id="rId64"/>
    <p:sldId id="279" r:id="rId65"/>
    <p:sldId id="280" r:id="rId66"/>
    <p:sldId id="281" r:id="rId67"/>
    <p:sldId id="282" r:id="rId68"/>
    <p:sldId id="283" r:id="rId69"/>
    <p:sldId id="284" r:id="rId70"/>
    <p:sldId id="285" r:id="rId71"/>
    <p:sldId id="286" r:id="rId72"/>
    <p:sldId id="340" r:id="rId73"/>
    <p:sldId id="341" r:id="rId74"/>
    <p:sldId id="349" r:id="rId75"/>
    <p:sldId id="350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33FF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1" autoAdjust="0"/>
    <p:restoredTop sz="94712" autoAdjust="0"/>
  </p:normalViewPr>
  <p:slideViewPr>
    <p:cSldViewPr>
      <p:cViewPr varScale="1">
        <p:scale>
          <a:sx n="104" d="100"/>
          <a:sy n="104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7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10"/>
    </p:cViewPr>
  </p:sorterViewPr>
  <p:notesViewPr>
    <p:cSldViewPr>
      <p:cViewPr varScale="1">
        <p:scale>
          <a:sx n="84" d="100"/>
          <a:sy n="84" d="100"/>
        </p:scale>
        <p:origin x="38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1914-BE6F-4761-BB14-6E296F2A2197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37A97-0855-46AF-99A3-585D7006B3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264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37A97-0855-46AF-99A3-585D7006B3DB}" type="slidenum">
              <a:rPr lang="en-SG" smtClean="0"/>
              <a:t>25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320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37A97-0855-46AF-99A3-585D7006B3DB}" type="slidenum">
              <a:rPr lang="en-SG" smtClean="0"/>
              <a:t>30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021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A0CD9-919F-47D1-A807-56AD228F7349}" type="slidenum">
              <a:rPr lang="en-SG" smtClean="0"/>
              <a:t>38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051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A0CD9-919F-47D1-A807-56AD228F7349}" type="slidenum">
              <a:rPr lang="en-SG" smtClean="0"/>
              <a:t>39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9191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40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4371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37A97-0855-46AF-99A3-585D7006B3DB}" type="slidenum">
              <a:rPr lang="en-SG" smtClean="0"/>
              <a:t>51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92824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37A97-0855-46AF-99A3-585D7006B3DB}" type="slidenum">
              <a:rPr lang="en-SG" smtClean="0"/>
              <a:t>56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399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6C307D-DD28-4091-B835-F1A84B7F5825}" type="datetimeFigureOut">
              <a:rPr lang="en-SG" smtClean="0"/>
              <a:t>26/8/2020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6EFEE9-79BE-42AD-9351-2AF99E36C14E}" type="slidenum">
              <a:rPr lang="en-SG" smtClean="0"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ithatworkfellowship.org/" TargetMode="External"/><Relationship Id="rId4" Type="http://schemas.openxmlformats.org/officeDocument/2006/relationships/hyperlink" Target="mailto:gohsengfong@hotmail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029200"/>
          </a:xfrm>
        </p:spPr>
        <p:txBody>
          <a:bodyPr/>
          <a:lstStyle/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pPr marL="0" indent="0" algn="ctr">
              <a:buNone/>
            </a:pPr>
            <a:r>
              <a:rPr lang="en-SG" sz="4400" b="1" dirty="0"/>
              <a:t>ATTITUDES TOWARDS</a:t>
            </a:r>
          </a:p>
          <a:p>
            <a:pPr marL="0" indent="0" algn="ctr">
              <a:buNone/>
            </a:pPr>
            <a:endParaRPr lang="en-SG" sz="2800" b="1" dirty="0"/>
          </a:p>
          <a:p>
            <a:pPr marL="0" indent="0" algn="ctr">
              <a:buNone/>
            </a:pPr>
            <a:r>
              <a:rPr lang="en-SG" sz="4400" b="1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66887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C.  </a:t>
            </a:r>
            <a:r>
              <a:rPr lang="en-US" b="1" u="sng" dirty="0">
                <a:solidFill>
                  <a:srgbClr val="00B0F0"/>
                </a:solidFill>
              </a:rPr>
              <a:t>PROMISED FULFILLED</a:t>
            </a:r>
          </a:p>
          <a:p>
            <a:pPr marL="0" indent="0">
              <a:buNone/>
            </a:pPr>
            <a:endParaRPr lang="en-SG" dirty="0">
              <a:solidFill>
                <a:srgbClr val="FF0000"/>
              </a:solidFill>
            </a:endParaRPr>
          </a:p>
          <a:p>
            <a:pPr marL="442913" lvl="0" indent="0">
              <a:buNone/>
            </a:pPr>
            <a:r>
              <a:rPr lang="en-US" b="1" u="sng" dirty="0">
                <a:solidFill>
                  <a:srgbClr val="9933FF"/>
                </a:solidFill>
              </a:rPr>
              <a:t>To the Jews</a:t>
            </a:r>
            <a:r>
              <a:rPr lang="en-US" b="1" dirty="0">
                <a:solidFill>
                  <a:srgbClr val="9933FF"/>
                </a:solidFill>
              </a:rPr>
              <a:t> </a:t>
            </a:r>
            <a:r>
              <a:rPr lang="en-US" b="1" dirty="0"/>
              <a:t>– at Pentecost (Acts 2) – Principle of first mention.</a:t>
            </a:r>
            <a:endParaRPr lang="en-SG" b="1" dirty="0"/>
          </a:p>
          <a:p>
            <a:pPr marL="442913" lvl="0" indent="0">
              <a:buNone/>
            </a:pPr>
            <a:r>
              <a:rPr lang="en-US" b="1" dirty="0"/>
              <a:t>Sound as of </a:t>
            </a:r>
            <a:r>
              <a:rPr lang="en-US" b="1" u="sng" dirty="0">
                <a:solidFill>
                  <a:srgbClr val="00B0F0"/>
                </a:solidFill>
              </a:rPr>
              <a:t>rushing wind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/>
              <a:t>(cf. John 3:7, 8; 20:22) – freeness, force, elevating and inspiring influence (Hebrew – “</a:t>
            </a:r>
            <a:r>
              <a:rPr lang="en-US" b="1" i="1" u="sng" dirty="0" err="1"/>
              <a:t>ruach</a:t>
            </a:r>
            <a:r>
              <a:rPr lang="en-US" b="1" dirty="0"/>
              <a:t>” breath or wind).</a:t>
            </a:r>
            <a:endParaRPr lang="en-SG" b="1" dirty="0"/>
          </a:p>
          <a:p>
            <a:pPr marL="442913" lvl="0" indent="0">
              <a:buNone/>
            </a:pPr>
            <a:r>
              <a:rPr lang="en-US" b="1" dirty="0"/>
              <a:t>Tongue as </a:t>
            </a:r>
            <a:r>
              <a:rPr lang="en-US" b="1" u="sng" dirty="0">
                <a:solidFill>
                  <a:srgbClr val="00B0F0"/>
                </a:solidFill>
              </a:rPr>
              <a:t>of fire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/>
              <a:t>(Matt. 3:11) – great purging and purifying agent, to root out and destroy self and sin.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321798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srgbClr val="9933FF"/>
                </a:solidFill>
              </a:rPr>
              <a:t>C.  </a:t>
            </a:r>
            <a:r>
              <a:rPr lang="en-US" b="1" u="sng" dirty="0">
                <a:solidFill>
                  <a:srgbClr val="9933FF"/>
                </a:solidFill>
              </a:rPr>
              <a:t>PROMISED FULFILLED</a:t>
            </a:r>
          </a:p>
          <a:p>
            <a:pPr marL="0" indent="0">
              <a:buNone/>
            </a:pPr>
            <a:endParaRPr lang="en-SG" dirty="0">
              <a:solidFill>
                <a:srgbClr val="FF0000"/>
              </a:solidFill>
            </a:endParaRPr>
          </a:p>
          <a:p>
            <a:pPr marL="442913" lv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To the Jews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/>
              <a:t>– at Pentecost (Acts 2) – Principle of first mention.</a:t>
            </a:r>
          </a:p>
          <a:p>
            <a:pPr marL="442913" indent="0">
              <a:buNone/>
            </a:pPr>
            <a:endParaRPr lang="en-US" b="1" dirty="0"/>
          </a:p>
          <a:p>
            <a:pPr marL="442913" indent="0">
              <a:buNone/>
            </a:pPr>
            <a:r>
              <a:rPr lang="en-US" b="1" u="sng" dirty="0"/>
              <a:t>All filled </a:t>
            </a:r>
            <a:r>
              <a:rPr lang="en-US" b="1" dirty="0"/>
              <a:t>– conscious of a new life, a mighty inward impulse, caught up with Divine energy, quickening and invigorating.</a:t>
            </a:r>
            <a:endParaRPr lang="en-SG" b="1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13363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4572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332345"/>
            <a:ext cx="8229600" cy="51054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C.  </a:t>
            </a:r>
            <a:r>
              <a:rPr lang="en-US" b="1" u="sng" dirty="0">
                <a:solidFill>
                  <a:srgbClr val="FF0000"/>
                </a:solidFill>
              </a:rPr>
              <a:t>PROMISED FULFILLED</a:t>
            </a:r>
            <a:endParaRPr lang="en-SG" dirty="0">
              <a:solidFill>
                <a:srgbClr val="FF0000"/>
              </a:solidFill>
            </a:endParaRPr>
          </a:p>
          <a:p>
            <a:pPr marL="442913" lv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rgbClr val="00B0F0"/>
                </a:solidFill>
              </a:rPr>
              <a:t>To the Jews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– at Pentecost (Acts 2)</a:t>
            </a:r>
          </a:p>
          <a:p>
            <a:pPr marL="442913" lvl="0" indent="0">
              <a:spcBef>
                <a:spcPts val="1200"/>
              </a:spcBef>
              <a:buNone/>
            </a:pPr>
            <a:r>
              <a:rPr lang="en-US" dirty="0"/>
              <a:t>They spoke </a:t>
            </a:r>
            <a:r>
              <a:rPr lang="en-US" b="1" u="sng" dirty="0"/>
              <a:t>with other tongues</a:t>
            </a:r>
            <a:r>
              <a:rPr lang="en-US" dirty="0"/>
              <a:t> … the wonderful works of God (Acts 2:4, 8, 11).  They heard in </a:t>
            </a:r>
            <a:r>
              <a:rPr lang="en-US" b="1" u="sng" dirty="0"/>
              <a:t>his own dialects </a:t>
            </a:r>
            <a:r>
              <a:rPr lang="en-US" dirty="0"/>
              <a:t>(language, tongue) wherein they were born.  16 places or regions mentioned.</a:t>
            </a:r>
            <a:endParaRPr lang="en-SG" dirty="0"/>
          </a:p>
          <a:p>
            <a:pPr marL="442913" indent="0">
              <a:spcBef>
                <a:spcPts val="1200"/>
              </a:spcBef>
              <a:buNone/>
            </a:pPr>
            <a:r>
              <a:rPr lang="en-US" dirty="0"/>
              <a:t>The Gospel message was delivered by different individuals in different languages, fulfilling the promise made of power to witness.</a:t>
            </a:r>
          </a:p>
          <a:p>
            <a:pPr marL="442913" indent="0">
              <a:spcBef>
                <a:spcPts val="1200"/>
              </a:spcBef>
              <a:buNone/>
            </a:pPr>
            <a:r>
              <a:rPr lang="en-US" dirty="0"/>
              <a:t>This fulfilled prophecy of Isaiah: </a:t>
            </a:r>
            <a:r>
              <a:rPr lang="en-SG" dirty="0"/>
              <a:t>(Isaiah 28:11) “For with stammering lips and another tongue will He speak to this people” (cf. Acts 11:18; Rev. 7:9).</a:t>
            </a:r>
          </a:p>
          <a:p>
            <a:endParaRPr lang="en-SG" dirty="0"/>
          </a:p>
          <a:p>
            <a:endParaRPr lang="en-SG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4145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18" y="318655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371600"/>
            <a:ext cx="8229600" cy="485239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C.  </a:t>
            </a:r>
            <a:r>
              <a:rPr lang="en-US" b="1" u="sng" dirty="0">
                <a:solidFill>
                  <a:srgbClr val="FF0000"/>
                </a:solidFill>
              </a:rPr>
              <a:t>PROMISED FULFILLED</a:t>
            </a:r>
            <a:endParaRPr lang="en-S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SG" dirty="0">
              <a:solidFill>
                <a:srgbClr val="FF0000"/>
              </a:solidFill>
            </a:endParaRPr>
          </a:p>
          <a:p>
            <a:pPr marL="442913" lv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To the Jews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– at Pentecost (Acts 2) </a:t>
            </a:r>
          </a:p>
          <a:p>
            <a:pPr marL="442913" indent="0">
              <a:buNone/>
            </a:pPr>
            <a:endParaRPr lang="en-US" dirty="0"/>
          </a:p>
          <a:p>
            <a:pPr marL="442913" indent="0">
              <a:spcBef>
                <a:spcPts val="1200"/>
              </a:spcBef>
              <a:buNone/>
            </a:pPr>
            <a:r>
              <a:rPr lang="en-US" b="1" u="sng" dirty="0"/>
              <a:t>Extended preaching</a:t>
            </a:r>
            <a:r>
              <a:rPr lang="en-US" dirty="0"/>
              <a:t> by Peter on God’s counsel (Acts 2:23), crucifixion, resurrection and exaltation (2:31-33) with the promise of the Father, the Holy Spirit.</a:t>
            </a:r>
            <a:endParaRPr lang="en-SG" dirty="0"/>
          </a:p>
          <a:p>
            <a:pPr marL="442913" indent="0">
              <a:spcBef>
                <a:spcPts val="1200"/>
              </a:spcBef>
              <a:buNone/>
            </a:pPr>
            <a:r>
              <a:rPr lang="en-US" dirty="0"/>
              <a:t>The gift, that is the Holy Spirit, would then be given </a:t>
            </a:r>
            <a:r>
              <a:rPr lang="en-US" b="1" u="sng" dirty="0"/>
              <a:t>through repentance and faith</a:t>
            </a:r>
            <a:r>
              <a:rPr lang="en-US" dirty="0"/>
              <a:t> in Jesus Christ (Acts 2:38, 39) – to the Jews first (Mark 7:27).</a:t>
            </a:r>
            <a:endParaRPr lang="en-SG" dirty="0"/>
          </a:p>
          <a:p>
            <a:pPr marL="442913" indent="0">
              <a:spcBef>
                <a:spcPts val="1200"/>
              </a:spcBef>
              <a:buNone/>
            </a:pPr>
            <a:r>
              <a:rPr lang="en-US" b="1" u="sng" dirty="0"/>
              <a:t>3000 received God’s Word</a:t>
            </a:r>
            <a:r>
              <a:rPr lang="en-US" dirty="0"/>
              <a:t> and were saved and added to the church (2:41).</a:t>
            </a:r>
            <a:endParaRPr lang="en-SG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64524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III. </a:t>
            </a:r>
            <a:r>
              <a:rPr lang="en-US" b="1" u="sng" dirty="0">
                <a:solidFill>
                  <a:srgbClr val="FF0000"/>
                </a:solidFill>
              </a:rPr>
              <a:t>THE GIFT – THE PERSON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pPr marL="0" indent="0">
              <a:buNone/>
            </a:pPr>
            <a:r>
              <a:rPr lang="en-SG" sz="2800" b="1" dirty="0"/>
              <a:t>A.  The Holy Spirit is the </a:t>
            </a:r>
            <a:r>
              <a:rPr lang="en-SG" sz="2800" b="1" u="sng" dirty="0">
                <a:solidFill>
                  <a:srgbClr val="FF0000"/>
                </a:solidFill>
              </a:rPr>
              <a:t>Person</a:t>
            </a:r>
            <a:r>
              <a:rPr lang="en-SG" sz="2800" b="1" dirty="0"/>
              <a:t> with</a:t>
            </a:r>
          </a:p>
          <a:p>
            <a:pPr marL="534988" indent="0">
              <a:buNone/>
            </a:pPr>
            <a:r>
              <a:rPr lang="en-SG" sz="2800" b="1" dirty="0"/>
              <a:t>1) </a:t>
            </a:r>
            <a:r>
              <a:rPr lang="en-SG" sz="2800" b="1" u="sng" dirty="0">
                <a:solidFill>
                  <a:srgbClr val="FF0000"/>
                </a:solidFill>
              </a:rPr>
              <a:t>knowledge</a:t>
            </a:r>
            <a:r>
              <a:rPr lang="en-SG" sz="2800" b="1" dirty="0"/>
              <a:t> (1 Cor. 2:11; Rom. 8:27), </a:t>
            </a:r>
          </a:p>
          <a:p>
            <a:pPr marL="534988" indent="0">
              <a:buNone/>
            </a:pPr>
            <a:r>
              <a:rPr lang="en-SG" sz="2800" b="1" dirty="0"/>
              <a:t>2)</a:t>
            </a:r>
            <a:r>
              <a:rPr lang="en-SG" sz="2800" b="1" dirty="0">
                <a:solidFill>
                  <a:srgbClr val="FF0000"/>
                </a:solidFill>
              </a:rPr>
              <a:t>	</a:t>
            </a:r>
            <a:r>
              <a:rPr lang="en-SG" sz="2800" b="1" u="sng" dirty="0">
                <a:solidFill>
                  <a:srgbClr val="FF0000"/>
                </a:solidFill>
              </a:rPr>
              <a:t>emotions</a:t>
            </a:r>
            <a:r>
              <a:rPr lang="en-SG" sz="2800" b="1" dirty="0"/>
              <a:t> (Eph. 4:30; Rom. 15:30) and</a:t>
            </a:r>
          </a:p>
          <a:p>
            <a:pPr marL="534988" indent="0">
              <a:buNone/>
            </a:pPr>
            <a:r>
              <a:rPr lang="en-SG" sz="2800" b="1" dirty="0"/>
              <a:t>3) </a:t>
            </a:r>
            <a:r>
              <a:rPr lang="en-SG" sz="2800" b="1" u="sng" dirty="0">
                <a:solidFill>
                  <a:srgbClr val="FF0000"/>
                </a:solidFill>
              </a:rPr>
              <a:t>will</a:t>
            </a:r>
            <a:r>
              <a:rPr lang="en-SG" sz="2800" b="1" dirty="0"/>
              <a:t> (1 Cor. 12:11).</a:t>
            </a:r>
          </a:p>
          <a:p>
            <a:pPr marL="0" indent="0">
              <a:buNone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4988" indent="0">
              <a:buNone/>
            </a:pPr>
            <a:r>
              <a:rPr lang="en-US" sz="2800" b="1" dirty="0"/>
              <a:t>But all these worketh that one and the selfsame Spirit, dividing to every man severally as He wills. </a:t>
            </a:r>
            <a:r>
              <a:rPr lang="en-SG" sz="2800" b="1" dirty="0"/>
              <a:t>(1 Cor. 12:11).</a:t>
            </a:r>
          </a:p>
          <a:p>
            <a:pPr algn="ctr">
              <a:buNone/>
            </a:pP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9517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III. </a:t>
            </a:r>
            <a:r>
              <a:rPr lang="en-US" b="1" u="sng" dirty="0">
                <a:solidFill>
                  <a:srgbClr val="FF0000"/>
                </a:solidFill>
              </a:rPr>
              <a:t>THE GIFT – THE PERSON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22" y="1600200"/>
            <a:ext cx="8229600" cy="5486400"/>
          </a:xfrm>
        </p:spPr>
        <p:txBody>
          <a:bodyPr>
            <a:normAutofit/>
          </a:bodyPr>
          <a:lstStyle/>
          <a:p>
            <a:pPr marL="360363" indent="-360363">
              <a:buNone/>
            </a:pPr>
            <a:r>
              <a:rPr lang="en-US" b="1" dirty="0">
                <a:solidFill>
                  <a:srgbClr val="00B0F0"/>
                </a:solidFill>
              </a:rPr>
              <a:t>B. </a:t>
            </a:r>
            <a:r>
              <a:rPr lang="en-US" b="1" u="sng" dirty="0">
                <a:solidFill>
                  <a:srgbClr val="00B0F0"/>
                </a:solidFill>
              </a:rPr>
              <a:t>THE HOLY SPIRIT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/>
              <a:t>(not a blind, impersonal force, influence or power)</a:t>
            </a:r>
            <a:endParaRPr lang="en-SG" dirty="0"/>
          </a:p>
          <a:p>
            <a:pPr marL="360363" indent="0">
              <a:spcBef>
                <a:spcPts val="1200"/>
              </a:spcBef>
              <a:buNone/>
            </a:pPr>
            <a:r>
              <a:rPr lang="en-US" dirty="0"/>
              <a:t>1) </a:t>
            </a:r>
            <a:r>
              <a:rPr lang="en-US" b="1" u="sng" dirty="0">
                <a:solidFill>
                  <a:srgbClr val="002060"/>
                </a:solidFill>
              </a:rPr>
              <a:t>SPOKEN OF AS GOD  (cf. 1 Cor. 6:19,20)</a:t>
            </a:r>
            <a:endParaRPr lang="en-US" b="1" dirty="0">
              <a:solidFill>
                <a:srgbClr val="002060"/>
              </a:solidFill>
            </a:endParaRPr>
          </a:p>
          <a:p>
            <a:pPr marL="628650" indent="0">
              <a:spcBef>
                <a:spcPts val="1200"/>
              </a:spcBef>
              <a:buNone/>
            </a:pPr>
            <a:r>
              <a:rPr lang="en-SG" b="1" dirty="0"/>
              <a:t>(Acts 5:3,4)  But Peter said, Ananias, </a:t>
            </a:r>
            <a:r>
              <a:rPr lang="en-SG" b="1" u="sng" dirty="0">
                <a:solidFill>
                  <a:srgbClr val="FF0000"/>
                </a:solidFill>
              </a:rPr>
              <a:t>why has Satan filled your heart to lie to the Holy Ghost</a:t>
            </a:r>
            <a:r>
              <a:rPr lang="en-SG" b="1" dirty="0"/>
              <a:t>, and to keep back </a:t>
            </a:r>
            <a:r>
              <a:rPr lang="en-SG" b="1" i="1" dirty="0"/>
              <a:t>part</a:t>
            </a:r>
            <a:r>
              <a:rPr lang="en-SG" b="1" dirty="0"/>
              <a:t> of the price of the land?</a:t>
            </a:r>
          </a:p>
          <a:p>
            <a:pPr marL="628650" indent="0">
              <a:spcBef>
                <a:spcPts val="1200"/>
              </a:spcBef>
              <a:buNone/>
            </a:pPr>
            <a:r>
              <a:rPr lang="en-SG" b="1" dirty="0"/>
              <a:t>While it remained, was it not your own? and after it was sold, was it not in your own power? why have you conceived this thing in your heart? </a:t>
            </a:r>
            <a:r>
              <a:rPr lang="en-SG" b="1" u="sng" dirty="0">
                <a:solidFill>
                  <a:srgbClr val="FF0000"/>
                </a:solidFill>
              </a:rPr>
              <a:t>You have not lied unto men, but unto God.</a:t>
            </a:r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22696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III. </a:t>
            </a:r>
            <a:r>
              <a:rPr lang="en-US" b="1" u="sng" dirty="0">
                <a:solidFill>
                  <a:srgbClr val="FF0000"/>
                </a:solidFill>
              </a:rPr>
              <a:t>THE GIFT – THE PERSON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700" b="1" dirty="0">
                <a:solidFill>
                  <a:srgbClr val="00B0F0"/>
                </a:solidFill>
              </a:rPr>
              <a:t>2) </a:t>
            </a:r>
            <a:r>
              <a:rPr lang="en-US" sz="2700" b="1" u="sng" dirty="0">
                <a:solidFill>
                  <a:srgbClr val="00B0F0"/>
                </a:solidFill>
              </a:rPr>
              <a:t>ATTRIBUTES OF GOD</a:t>
            </a:r>
          </a:p>
          <a:p>
            <a:pPr marL="360363" lvl="0" indent="0">
              <a:spcBef>
                <a:spcPts val="1200"/>
              </a:spcBef>
              <a:buNone/>
            </a:pPr>
            <a:r>
              <a:rPr lang="en-US" sz="2700" b="1" dirty="0"/>
              <a:t>Omnipotence (Luke 1:35, Power of the Highest)</a:t>
            </a:r>
            <a:endParaRPr lang="en-SG" sz="2700" b="1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sz="2700" b="1" dirty="0"/>
              <a:t>Omniscience (1 Cor. 2:10,11, searches and knows)</a:t>
            </a:r>
            <a:endParaRPr lang="en-SG" sz="2700" b="1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sz="2700" b="1" dirty="0"/>
              <a:t>Omnipresence (Psalm 139:7-13, where shall I go?)</a:t>
            </a:r>
            <a:endParaRPr lang="en-SG" sz="2700" b="1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sz="2700" b="1" dirty="0"/>
              <a:t>Eternal, everlasting (Hebrews 9:14)</a:t>
            </a:r>
            <a:endParaRPr lang="en-SG" sz="2700" b="1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sz="2700" b="1" dirty="0"/>
              <a:t>Holiness (Romans 1:4, Spirit of Holiness)</a:t>
            </a:r>
            <a:endParaRPr lang="en-SG" sz="2700" b="1" dirty="0"/>
          </a:p>
          <a:p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6762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III. </a:t>
            </a:r>
            <a:r>
              <a:rPr lang="en-US" b="1" u="sng" dirty="0">
                <a:solidFill>
                  <a:srgbClr val="FF0000"/>
                </a:solidFill>
              </a:rPr>
              <a:t>THE GIFT – THE PERSON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2700" dirty="0"/>
          </a:p>
          <a:p>
            <a:pPr marL="0" lvl="0" indent="0">
              <a:buNone/>
            </a:pPr>
            <a:r>
              <a:rPr lang="en-US" sz="2700" b="1" dirty="0">
                <a:solidFill>
                  <a:srgbClr val="00B0F0"/>
                </a:solidFill>
              </a:rPr>
              <a:t>2) </a:t>
            </a:r>
            <a:r>
              <a:rPr lang="en-US" sz="2700" b="1" u="sng" dirty="0">
                <a:solidFill>
                  <a:srgbClr val="00B0F0"/>
                </a:solidFill>
              </a:rPr>
              <a:t>ATTRIBUTES OF GOD</a:t>
            </a:r>
          </a:p>
          <a:p>
            <a:pPr marL="360363" lvl="0" indent="0">
              <a:spcBef>
                <a:spcPts val="1200"/>
              </a:spcBef>
              <a:buNone/>
            </a:pPr>
            <a:r>
              <a:rPr lang="en-US" b="1" dirty="0"/>
              <a:t>Life (Romans 8:10, the Spirit is Life)</a:t>
            </a:r>
            <a:endParaRPr lang="en-SG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b="1" dirty="0"/>
              <a:t>Righteous and Just (John 16:7-11)</a:t>
            </a:r>
            <a:endParaRPr lang="en-SG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b="1" dirty="0"/>
              <a:t>Love (Gal. 5:22,23)</a:t>
            </a:r>
            <a:endParaRPr lang="en-SG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b="1" dirty="0"/>
              <a:t>Merciful and kind (John 15:26, the Comforter)</a:t>
            </a:r>
            <a:endParaRPr lang="en-SG" dirty="0"/>
          </a:p>
          <a:p>
            <a:pPr marL="360363" lvl="0" indent="0">
              <a:spcBef>
                <a:spcPts val="1200"/>
              </a:spcBef>
              <a:buNone/>
            </a:pPr>
            <a:r>
              <a:rPr lang="en-US" b="1" dirty="0"/>
              <a:t>Guide and Leader (Gal. 5:16-18)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81637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III. </a:t>
            </a:r>
            <a:r>
              <a:rPr lang="en-US" sz="4000" b="1" u="sng" dirty="0">
                <a:solidFill>
                  <a:srgbClr val="FF0000"/>
                </a:solidFill>
              </a:rPr>
              <a:t>THE GIFT – THE PERSON</a:t>
            </a:r>
            <a:endParaRPr lang="en-SG" sz="4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600200"/>
            <a:ext cx="7910945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700" b="1" dirty="0">
                <a:solidFill>
                  <a:srgbClr val="00B0F0"/>
                </a:solidFill>
              </a:rPr>
              <a:t>3) </a:t>
            </a:r>
            <a:r>
              <a:rPr lang="en-US" sz="2800" b="1" u="sng" dirty="0">
                <a:solidFill>
                  <a:srgbClr val="00B0F0"/>
                </a:solidFill>
              </a:rPr>
              <a:t>THE TRINITY ASSOCIATED TOGETHER</a:t>
            </a:r>
          </a:p>
          <a:p>
            <a:pPr marL="268288" indent="0">
              <a:spcBef>
                <a:spcPts val="1200"/>
              </a:spcBef>
              <a:buNone/>
            </a:pPr>
            <a:r>
              <a:rPr lang="en-SG" sz="2800" b="1" i="1" dirty="0"/>
              <a:t>(Matthew 28:19)  Go ye therefore, and teach all nations, baptizing them </a:t>
            </a:r>
            <a:r>
              <a:rPr lang="en-SG" sz="2800" b="1" i="1" u="sng" dirty="0">
                <a:solidFill>
                  <a:srgbClr val="00B0F0"/>
                </a:solidFill>
              </a:rPr>
              <a:t>in the Name of the Father, and of the Son, and of the Holy Ghost</a:t>
            </a:r>
            <a:r>
              <a:rPr lang="en-SG" sz="2800" dirty="0"/>
              <a:t>:</a:t>
            </a:r>
          </a:p>
          <a:p>
            <a:pPr marL="268288" indent="0">
              <a:spcBef>
                <a:spcPts val="1200"/>
              </a:spcBef>
              <a:buNone/>
            </a:pPr>
            <a:r>
              <a:rPr lang="en-SG" sz="2800" b="1" dirty="0"/>
              <a:t>(2 Corinthians 13:14)  The grace of the </a:t>
            </a:r>
            <a:r>
              <a:rPr lang="en-SG" sz="2800" b="1" i="1" u="sng" dirty="0">
                <a:solidFill>
                  <a:srgbClr val="FF0000"/>
                </a:solidFill>
              </a:rPr>
              <a:t>Lord Jesus Christ</a:t>
            </a:r>
            <a:r>
              <a:rPr lang="en-SG" sz="2800" b="1" dirty="0"/>
              <a:t>, and the love of </a:t>
            </a:r>
            <a:r>
              <a:rPr lang="en-SG" sz="2800" b="1" i="1" u="sng" dirty="0">
                <a:solidFill>
                  <a:srgbClr val="FF0000"/>
                </a:solidFill>
              </a:rPr>
              <a:t>God</a:t>
            </a:r>
            <a:r>
              <a:rPr lang="en-SG" sz="2800" b="1" dirty="0">
                <a:solidFill>
                  <a:srgbClr val="FF0000"/>
                </a:solidFill>
              </a:rPr>
              <a:t>,</a:t>
            </a:r>
            <a:r>
              <a:rPr lang="en-SG" sz="2800" b="1" dirty="0"/>
              <a:t> and the communion of the </a:t>
            </a:r>
            <a:r>
              <a:rPr lang="en-SG" sz="2800" b="1" i="1" u="sng" dirty="0">
                <a:solidFill>
                  <a:srgbClr val="FF0000"/>
                </a:solidFill>
              </a:rPr>
              <a:t>Holy Ghost</a:t>
            </a:r>
            <a:r>
              <a:rPr lang="en-SG" sz="2800" b="1" dirty="0"/>
              <a:t>, </a:t>
            </a:r>
            <a:r>
              <a:rPr lang="en-SG" sz="2800" b="1" i="1" dirty="0"/>
              <a:t>be</a:t>
            </a:r>
            <a:r>
              <a:rPr lang="en-SG" sz="2800" b="1" dirty="0"/>
              <a:t> with you all. Amen.</a:t>
            </a:r>
          </a:p>
          <a:p>
            <a:pPr marL="268288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The Trinity </a:t>
            </a:r>
            <a:r>
              <a:rPr lang="en-US" sz="2800" b="1" dirty="0"/>
              <a:t>– One God, one essence, and yet the tri-personality of divine nature – One in Three and Three in One.</a:t>
            </a:r>
            <a:endParaRPr lang="en-SG" sz="2800" b="1" dirty="0"/>
          </a:p>
          <a:p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077597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  </a:t>
            </a:r>
            <a:r>
              <a:rPr lang="en-US" b="1" u="sng" dirty="0">
                <a:solidFill>
                  <a:srgbClr val="FF0000"/>
                </a:solidFill>
              </a:rPr>
              <a:t>1. CREATING</a:t>
            </a:r>
          </a:p>
          <a:p>
            <a:pPr algn="ctr"/>
            <a:endParaRPr lang="en-US" b="1" dirty="0"/>
          </a:p>
          <a:p>
            <a:pPr marL="0" indent="0">
              <a:buNone/>
            </a:pPr>
            <a:r>
              <a:rPr lang="en-SG" b="1" i="1" dirty="0"/>
              <a:t>(Genesis 1:27)  </a:t>
            </a:r>
            <a:r>
              <a:rPr lang="en-SG" b="1" i="1" u="sng" dirty="0">
                <a:solidFill>
                  <a:srgbClr val="00B0F0"/>
                </a:solidFill>
              </a:rPr>
              <a:t>So God created man in His own Image, in the Image of God created He him; male and female created He them</a:t>
            </a:r>
            <a:r>
              <a:rPr lang="en-SG" b="1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SG" b="1" i="1" dirty="0"/>
              <a:t>(Genesis 2:7)  And the LORD God formed man of the dust of the ground, and breathed into his nostrils </a:t>
            </a:r>
            <a:r>
              <a:rPr lang="en-SG" b="1" i="1" u="sng" dirty="0">
                <a:solidFill>
                  <a:srgbClr val="00B0F0"/>
                </a:solidFill>
              </a:rPr>
              <a:t>the Breath of life; and man became a living soul</a:t>
            </a:r>
            <a:r>
              <a:rPr lang="en-SG" b="1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SG" b="1" i="1" dirty="0"/>
          </a:p>
          <a:p>
            <a:pPr marL="0" indent="0">
              <a:buNone/>
            </a:pPr>
            <a:r>
              <a:rPr lang="en-SG" b="1" i="1" dirty="0"/>
              <a:t>(Job 33:4)  </a:t>
            </a:r>
            <a:r>
              <a:rPr lang="en-SG" b="1" i="1" u="sng" dirty="0">
                <a:solidFill>
                  <a:srgbClr val="00B0F0"/>
                </a:solidFill>
              </a:rPr>
              <a:t>The Spirit of God hath made me, and the Breath of the Almighty hath given me life</a:t>
            </a:r>
            <a:r>
              <a:rPr lang="en-SG" b="1" i="1" dirty="0">
                <a:solidFill>
                  <a:srgbClr val="00B0F0"/>
                </a:solidFill>
              </a:rPr>
              <a:t>.</a:t>
            </a: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97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I.  </a:t>
            </a:r>
            <a:r>
              <a:rPr lang="en-US" b="1" u="sng" dirty="0">
                <a:solidFill>
                  <a:srgbClr val="FF0000"/>
                </a:solidFill>
              </a:rPr>
              <a:t>INTRODUCTION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 algn="ctr">
              <a:buNone/>
            </a:pPr>
            <a:r>
              <a:rPr lang="en-US" b="1" dirty="0"/>
              <a:t>WE ARE MADE FOR RELATIONSHIP WITH GOD AND WITH ONE ANOTHER!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/>
              <a:t>REVELATION IS NEEDED!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1056648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772" y="762000"/>
            <a:ext cx="7862455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  </a:t>
            </a:r>
            <a:r>
              <a:rPr lang="en-US" b="1" u="sng" dirty="0">
                <a:solidFill>
                  <a:srgbClr val="FF0000"/>
                </a:solidFill>
              </a:rPr>
              <a:t>2. REVEALING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SG" sz="2800" b="1" i="1" dirty="0">
                <a:solidFill>
                  <a:srgbClr val="00B0F0"/>
                </a:solidFill>
              </a:rPr>
              <a:t>(2 Timothy 3:16)  </a:t>
            </a:r>
            <a:r>
              <a:rPr lang="en-SG" sz="2800" b="1" i="1" u="sng" dirty="0">
                <a:solidFill>
                  <a:srgbClr val="00B0F0"/>
                </a:solidFill>
              </a:rPr>
              <a:t>All Scripture is given by Inspiration of God, and is profitable for doctrine, for reproof, for correction, for instruction in righteousness:</a:t>
            </a:r>
          </a:p>
          <a:p>
            <a:pPr marL="0" indent="0">
              <a:buNone/>
            </a:pPr>
            <a:endParaRPr lang="en-SG" sz="2800" b="1" dirty="0"/>
          </a:p>
          <a:p>
            <a:pPr marL="0" indent="0">
              <a:buNone/>
            </a:pPr>
            <a:r>
              <a:rPr lang="en-SG" sz="2800" b="1" dirty="0"/>
              <a:t>(2 Peter 1:21)  For the prophecy came not in old time by the will of man: but holy men of God spoke as they were </a:t>
            </a:r>
            <a:r>
              <a:rPr lang="en-SG" sz="2800" b="1" i="1" u="sng" dirty="0">
                <a:solidFill>
                  <a:srgbClr val="9933FF"/>
                </a:solidFill>
              </a:rPr>
              <a:t>moved by the Holy Ghost</a:t>
            </a:r>
            <a:r>
              <a:rPr lang="en-SG" sz="2800" b="1" i="1" u="sng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0699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IV.  HIS ACTS  </a:t>
            </a:r>
            <a:r>
              <a:rPr lang="en-US" b="1" u="sng" dirty="0">
                <a:solidFill>
                  <a:srgbClr val="FF0000"/>
                </a:solidFill>
              </a:rPr>
              <a:t>3. REDEEMING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SG" sz="2800" b="1" i="1" dirty="0"/>
              <a:t>(John 16:8-11)  And when He is come, </a:t>
            </a:r>
            <a:r>
              <a:rPr lang="en-SG" sz="2800" b="1" i="1" u="sng" dirty="0">
                <a:solidFill>
                  <a:srgbClr val="9933FF"/>
                </a:solidFill>
              </a:rPr>
              <a:t>He will reprove the world of sin, and of righteousness, and of judgment:</a:t>
            </a:r>
          </a:p>
          <a:p>
            <a:pPr marL="0" indent="0">
              <a:buNone/>
            </a:pPr>
            <a:endParaRPr lang="en-SG" sz="2800" b="1" i="1" dirty="0"/>
          </a:p>
          <a:p>
            <a:pPr marL="268288" indent="0">
              <a:buNone/>
            </a:pPr>
            <a:r>
              <a:rPr lang="en-SG" sz="2800" b="1" i="1" u="sng" dirty="0">
                <a:solidFill>
                  <a:srgbClr val="00B0F0"/>
                </a:solidFill>
              </a:rPr>
              <a:t>Of sin</a:t>
            </a:r>
            <a:r>
              <a:rPr lang="en-SG" sz="2800" b="1" i="1" dirty="0"/>
              <a:t>, because they believe not on Me;</a:t>
            </a:r>
          </a:p>
          <a:p>
            <a:pPr marL="268288" indent="0">
              <a:buNone/>
            </a:pPr>
            <a:endParaRPr lang="en-SG" sz="2800" b="1" i="1" dirty="0"/>
          </a:p>
          <a:p>
            <a:pPr marL="268288" indent="0">
              <a:buNone/>
            </a:pPr>
            <a:r>
              <a:rPr lang="en-SG" sz="2800" b="1" i="1" u="sng" dirty="0">
                <a:solidFill>
                  <a:srgbClr val="00B0F0"/>
                </a:solidFill>
              </a:rPr>
              <a:t>Of righteousness</a:t>
            </a:r>
            <a:r>
              <a:rPr lang="en-SG" sz="2800" b="1" i="1" dirty="0"/>
              <a:t>, because I go to My Father, and ye see Me no more;</a:t>
            </a:r>
          </a:p>
          <a:p>
            <a:pPr marL="268288" indent="0">
              <a:buNone/>
            </a:pPr>
            <a:endParaRPr lang="en-SG" sz="2800" b="1" i="1" dirty="0"/>
          </a:p>
          <a:p>
            <a:pPr marL="268288" indent="0">
              <a:buNone/>
            </a:pPr>
            <a:r>
              <a:rPr lang="en-SG" sz="2800" b="1" i="1" u="sng" dirty="0">
                <a:solidFill>
                  <a:srgbClr val="00B0F0"/>
                </a:solidFill>
              </a:rPr>
              <a:t>Of judgment</a:t>
            </a:r>
            <a:r>
              <a:rPr lang="en-SG" sz="2800" b="1" i="1" dirty="0"/>
              <a:t>, because the prince of this world is judged.</a:t>
            </a:r>
          </a:p>
          <a:p>
            <a:endParaRPr lang="en-SG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043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  </a:t>
            </a:r>
            <a:r>
              <a:rPr lang="en-US" b="1" u="sng" dirty="0">
                <a:solidFill>
                  <a:srgbClr val="FF0000"/>
                </a:solidFill>
              </a:rPr>
              <a:t>3. REDEEMING</a:t>
            </a:r>
          </a:p>
          <a:p>
            <a:pPr algn="ctr"/>
            <a:endParaRPr lang="en-US" dirty="0"/>
          </a:p>
          <a:p>
            <a:pPr marL="0" indent="0">
              <a:buNone/>
            </a:pPr>
            <a:r>
              <a:rPr lang="en-SG" b="1" i="1" dirty="0"/>
              <a:t>(John 16:14)  He </a:t>
            </a:r>
            <a:r>
              <a:rPr lang="en-SG" b="1" i="1" u="sng" dirty="0">
                <a:solidFill>
                  <a:srgbClr val="9933FF"/>
                </a:solidFill>
              </a:rPr>
              <a:t>shall glorify Me: for He shall receive of Mine, and shall shew it unto you.</a:t>
            </a:r>
          </a:p>
          <a:p>
            <a:pPr marL="0" indent="0">
              <a:buNone/>
            </a:pPr>
            <a:endParaRPr lang="en-SG" b="1" i="1" dirty="0"/>
          </a:p>
          <a:p>
            <a:pPr marL="0" indent="0">
              <a:buNone/>
            </a:pPr>
            <a:r>
              <a:rPr lang="en-SG" b="1" i="1" dirty="0"/>
              <a:t>(John 3:5)  Jesus answered, Verily, verily, I say unto thee, </a:t>
            </a:r>
            <a:r>
              <a:rPr lang="en-SG" b="1" i="1" u="sng" dirty="0">
                <a:solidFill>
                  <a:srgbClr val="00B0F0"/>
                </a:solidFill>
              </a:rPr>
              <a:t>Except a man be born of water and of the Spirit, he cannot enter into the Kingdom of God.</a:t>
            </a:r>
          </a:p>
          <a:p>
            <a:pPr marL="0" indent="0">
              <a:buNone/>
            </a:pPr>
            <a:endParaRPr lang="en-SG" b="1" i="1" dirty="0"/>
          </a:p>
          <a:p>
            <a:pPr marL="0" indent="0">
              <a:buNone/>
            </a:pPr>
            <a:r>
              <a:rPr lang="en-SG" b="1" i="1" dirty="0"/>
              <a:t>(2 Corinthians 5:17)  Therefore if any man be in Christ, </a:t>
            </a:r>
            <a:r>
              <a:rPr lang="en-SG" b="1" i="1" u="sng" dirty="0">
                <a:solidFill>
                  <a:srgbClr val="00B0F0"/>
                </a:solidFill>
              </a:rPr>
              <a:t>he is a new creature</a:t>
            </a:r>
            <a:r>
              <a:rPr lang="en-SG" b="1" i="1" dirty="0">
                <a:solidFill>
                  <a:srgbClr val="0070C0"/>
                </a:solidFill>
              </a:rPr>
              <a:t>: </a:t>
            </a:r>
            <a:r>
              <a:rPr lang="en-SG" b="1" i="1" dirty="0"/>
              <a:t>old things are passed away; behold, all things are become new.</a:t>
            </a:r>
          </a:p>
          <a:p>
            <a:endParaRPr lang="en-SG" b="1" i="1" dirty="0"/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0744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  </a:t>
            </a:r>
            <a:r>
              <a:rPr lang="en-US" b="1" u="sng" dirty="0">
                <a:solidFill>
                  <a:srgbClr val="FF0000"/>
                </a:solidFill>
              </a:rPr>
              <a:t>4.  INDWELLING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SG" b="1" i="1" dirty="0"/>
              <a:t>(John 14:16,17)  And I will pray the Father, and He shall give you Another Comforter, that He may </a:t>
            </a:r>
            <a:r>
              <a:rPr lang="en-SG" b="1" i="1" u="sng" dirty="0">
                <a:solidFill>
                  <a:srgbClr val="9933FF"/>
                </a:solidFill>
              </a:rPr>
              <a:t>abide with you for ever</a:t>
            </a:r>
            <a:r>
              <a:rPr lang="en-SG" b="1" i="1" dirty="0"/>
              <a:t>;</a:t>
            </a:r>
          </a:p>
          <a:p>
            <a:pPr marL="0" indent="0">
              <a:buNone/>
            </a:pPr>
            <a:r>
              <a:rPr lang="en-SG" b="1" i="1" dirty="0"/>
              <a:t>Even the Spirit of Truth; whom the world cannot receive, because it sees Him not, neither knows Him: but ye know Him; </a:t>
            </a:r>
            <a:r>
              <a:rPr lang="en-SG" b="1" i="1" u="sng" dirty="0">
                <a:solidFill>
                  <a:srgbClr val="9933FF"/>
                </a:solidFill>
              </a:rPr>
              <a:t>for He dwells with you, and shall be in you.</a:t>
            </a:r>
          </a:p>
          <a:p>
            <a:endParaRPr lang="en-SG" b="1" i="1" dirty="0"/>
          </a:p>
          <a:p>
            <a:pPr marL="0" indent="0">
              <a:buNone/>
            </a:pPr>
            <a:r>
              <a:rPr lang="en-SG" b="1" i="1" dirty="0"/>
              <a:t>(1 Corinthians 6:19)  What? know ye not that your body is the </a:t>
            </a:r>
            <a:r>
              <a:rPr lang="en-SG" b="1" i="1" u="sng" dirty="0">
                <a:solidFill>
                  <a:srgbClr val="9933FF"/>
                </a:solidFill>
              </a:rPr>
              <a:t>Temple of the Holy Ghost</a:t>
            </a:r>
            <a:r>
              <a:rPr lang="en-SG" b="1" i="1" dirty="0">
                <a:solidFill>
                  <a:srgbClr val="9933FF"/>
                </a:solidFill>
              </a:rPr>
              <a:t> </a:t>
            </a:r>
            <a:r>
              <a:rPr lang="en-SG" b="1" i="1" dirty="0"/>
              <a:t>which is in you, which ye have of God, and ye are not your own?</a:t>
            </a: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333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  </a:t>
            </a:r>
            <a:r>
              <a:rPr lang="en-US" b="1" u="sng" dirty="0">
                <a:solidFill>
                  <a:srgbClr val="FF0000"/>
                </a:solidFill>
              </a:rPr>
              <a:t>5. TRANFORMING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i="1" dirty="0"/>
              <a:t>(2 Corinthians 3:18)  But we all, with open face </a:t>
            </a:r>
            <a:r>
              <a:rPr lang="en-SG" b="1" i="1" u="sng" dirty="0">
                <a:solidFill>
                  <a:srgbClr val="00B0F0"/>
                </a:solidFill>
              </a:rPr>
              <a:t>beholding</a:t>
            </a:r>
            <a:r>
              <a:rPr lang="en-SG" b="1" i="1" dirty="0"/>
              <a:t> as in a glass the Glory of the Lord, are changed into the same Image from glory to glory, even as by the </a:t>
            </a:r>
            <a:r>
              <a:rPr lang="en-SG" b="1" i="1" u="sng" dirty="0">
                <a:solidFill>
                  <a:srgbClr val="9933FF"/>
                </a:solidFill>
              </a:rPr>
              <a:t>Spirit of the Lord</a:t>
            </a:r>
            <a:r>
              <a:rPr lang="en-SG" b="1" i="1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SG" b="1" i="1" dirty="0"/>
          </a:p>
          <a:p>
            <a:pPr marL="0" indent="0">
              <a:spcBef>
                <a:spcPts val="1200"/>
              </a:spcBef>
              <a:buNone/>
            </a:pPr>
            <a:r>
              <a:rPr lang="en-SG" b="1" i="1" dirty="0"/>
              <a:t>(2 Peter 1:5-7)  And beside this, </a:t>
            </a:r>
            <a:r>
              <a:rPr lang="en-SG" b="1" i="1" u="sng" dirty="0">
                <a:solidFill>
                  <a:srgbClr val="00B0F0"/>
                </a:solidFill>
              </a:rPr>
              <a:t>giving all diligence</a:t>
            </a:r>
            <a:r>
              <a:rPr lang="en-SG" b="1" i="1" dirty="0"/>
              <a:t>, add to your faith virtue; and to virtue knowledge;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i="1" dirty="0"/>
              <a:t>And to knowledge temperance; and to temperance patience; and to patience godliness;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i="1" dirty="0"/>
              <a:t>And to godliness brotherly kindness; and to brotherly kindness love.</a:t>
            </a:r>
          </a:p>
          <a:p>
            <a:endParaRPr lang="en-SG" b="1" i="1" dirty="0"/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4792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  </a:t>
            </a:r>
            <a:r>
              <a:rPr lang="en-US" b="1" u="sng" dirty="0">
                <a:solidFill>
                  <a:srgbClr val="FF0000"/>
                </a:solidFill>
              </a:rPr>
              <a:t>6. FILLING</a:t>
            </a:r>
          </a:p>
          <a:p>
            <a:pPr algn="ctr"/>
            <a:endParaRPr lang="en-US" b="1" u="sng" dirty="0"/>
          </a:p>
          <a:p>
            <a:pPr marL="0" indent="0">
              <a:buNone/>
            </a:pPr>
            <a:r>
              <a:rPr lang="en-SG" b="1" i="1" dirty="0"/>
              <a:t>(Ephesians 5:18)  And be not drunk with wine, wherein is excess; but </a:t>
            </a:r>
            <a:r>
              <a:rPr lang="en-SG" b="1" i="1" u="sng" dirty="0">
                <a:solidFill>
                  <a:srgbClr val="00B0F0"/>
                </a:solidFill>
              </a:rPr>
              <a:t>be filled with the Spirit</a:t>
            </a:r>
            <a:r>
              <a:rPr lang="en-SG" b="1" i="1" dirty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endParaRPr lang="en-SG" b="1" i="1" dirty="0"/>
          </a:p>
          <a:p>
            <a:pPr marL="0" indent="0">
              <a:buNone/>
            </a:pPr>
            <a:r>
              <a:rPr lang="en-SG" b="1" i="1" dirty="0"/>
              <a:t>(Galatians 5:22)  But the </a:t>
            </a:r>
            <a:r>
              <a:rPr lang="en-SG" b="1" i="1" u="sng" dirty="0">
                <a:solidFill>
                  <a:srgbClr val="7030A0"/>
                </a:solidFill>
              </a:rPr>
              <a:t>Fruit of the Spirit </a:t>
            </a:r>
            <a:r>
              <a:rPr lang="en-SG" b="1" i="1" dirty="0"/>
              <a:t>is love, joy, peace, longsuffering, gentleness, goodness, faith,</a:t>
            </a:r>
          </a:p>
          <a:p>
            <a:pPr marL="0" indent="0">
              <a:buNone/>
            </a:pPr>
            <a:endParaRPr lang="en-SG" b="1" i="1" dirty="0"/>
          </a:p>
          <a:p>
            <a:pPr marL="0" indent="0">
              <a:buNone/>
            </a:pPr>
            <a:r>
              <a:rPr lang="en-SG" b="1" i="1" dirty="0"/>
              <a:t>(Galatians 5:23)  Meekness, temperance: against such there is no law.</a:t>
            </a: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237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</a:t>
            </a:r>
            <a:r>
              <a:rPr lang="en-US" b="1" dirty="0"/>
              <a:t>  </a:t>
            </a:r>
            <a:r>
              <a:rPr lang="en-US" b="1" u="sng" dirty="0">
                <a:solidFill>
                  <a:srgbClr val="FF0000"/>
                </a:solidFill>
              </a:rPr>
              <a:t>7. OVERCOMING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sz="2800" b="1" i="1" dirty="0">
                <a:latin typeface="+mj-lt"/>
              </a:rPr>
              <a:t>(Romans 12:1,2)  I beseech you therefore, brethren, by the mercies of God, that </a:t>
            </a:r>
            <a:r>
              <a:rPr lang="en-SG" sz="2800" b="1" i="1" u="sng" dirty="0">
                <a:solidFill>
                  <a:srgbClr val="7030A0"/>
                </a:solidFill>
                <a:latin typeface="+mj-lt"/>
              </a:rPr>
              <a:t>ye present your bodies a living sacrifice, holy, acceptable unto God, which is your reasonable service.</a:t>
            </a:r>
          </a:p>
          <a:p>
            <a:pPr marL="0" indent="0">
              <a:buNone/>
            </a:pPr>
            <a:r>
              <a:rPr lang="en-SG" sz="2800" b="1" i="1" dirty="0">
                <a:latin typeface="+mj-lt"/>
              </a:rPr>
              <a:t>And be not conformed to this world: but be ye transformed by the renewing of your mind, that ye may prove what is that good, and acceptable, and perfect, will of God.</a:t>
            </a:r>
          </a:p>
          <a:p>
            <a:endParaRPr lang="en-SG" sz="2800" b="1" i="1" dirty="0">
              <a:latin typeface="+mj-lt"/>
            </a:endParaRPr>
          </a:p>
          <a:p>
            <a:pPr marL="0" indent="0">
              <a:buNone/>
            </a:pPr>
            <a:r>
              <a:rPr lang="en-SG" sz="2800" b="1" i="1" dirty="0">
                <a:latin typeface="+mj-lt"/>
              </a:rPr>
              <a:t>(Ephesians 3:16)  That He would grant you, according to the Riches of His Glory, </a:t>
            </a:r>
            <a:r>
              <a:rPr lang="en-SG" sz="2800" b="1" i="1" u="sng" dirty="0">
                <a:solidFill>
                  <a:srgbClr val="7030A0"/>
                </a:solidFill>
                <a:latin typeface="+mj-lt"/>
              </a:rPr>
              <a:t>to be strengthened with might by His Spirit in the inner man;</a:t>
            </a:r>
          </a:p>
          <a:p>
            <a:pPr marL="0" indent="0">
              <a:buNone/>
            </a:pPr>
            <a:endParaRPr lang="en-SG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569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617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/>
              <a:t>IV.  </a:t>
            </a:r>
            <a:r>
              <a:rPr lang="en-US" sz="2800" b="1" u="sng" dirty="0"/>
              <a:t>HIS ACTS</a:t>
            </a:r>
            <a:r>
              <a:rPr lang="en-US" sz="2800" b="1" dirty="0"/>
              <a:t>  </a:t>
            </a:r>
            <a:r>
              <a:rPr lang="en-US" sz="2800" b="1" u="sng" dirty="0">
                <a:solidFill>
                  <a:srgbClr val="FF0000"/>
                </a:solidFill>
              </a:rPr>
              <a:t>8. GIFTING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sz="2800" b="1" i="1" dirty="0">
                <a:latin typeface="+mj-lt"/>
              </a:rPr>
              <a:t>(1 Peter 4:8-11)  And above all things have fervent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love among yourselves</a:t>
            </a:r>
            <a:r>
              <a:rPr lang="en-SG" sz="2800" b="1" i="1" dirty="0">
                <a:latin typeface="+mj-lt"/>
              </a:rPr>
              <a:t>: for love shall cover the multitude of sins.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Use hospitality one to another without grudging</a:t>
            </a:r>
            <a:r>
              <a:rPr lang="en-SG" sz="2800" b="1" i="1" dirty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sz="2800" b="1" i="1" dirty="0">
                <a:latin typeface="+mj-lt"/>
              </a:rPr>
              <a:t>As every man hath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received the gift</a:t>
            </a:r>
            <a:r>
              <a:rPr lang="en-SG" sz="2800" b="1" i="1" dirty="0">
                <a:latin typeface="+mj-lt"/>
              </a:rPr>
              <a:t>, even so minister the same one to another, as good stewards of the manifold grace of God.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sz="2800" b="1" i="1" dirty="0">
                <a:latin typeface="+mj-lt"/>
              </a:rPr>
              <a:t>If any man speak, let him speak as the oracles of God; if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any man minister, let him do it as of the ability which God giveth</a:t>
            </a:r>
            <a:r>
              <a:rPr lang="en-SG" sz="2800" b="1" i="1" dirty="0">
                <a:latin typeface="+mj-lt"/>
              </a:rPr>
              <a:t>: that God in all things may be glorified through Jesus Christ, to whom be praise and dominion for ever and ever. Amen.</a:t>
            </a:r>
            <a:endParaRPr lang="en-SG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2033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IV.  </a:t>
            </a:r>
            <a:r>
              <a:rPr lang="en-US" sz="2800" b="1" u="sng" dirty="0"/>
              <a:t>HIS ACTS</a:t>
            </a:r>
            <a:r>
              <a:rPr lang="en-US" sz="2800" b="1" dirty="0"/>
              <a:t>  </a:t>
            </a:r>
            <a:r>
              <a:rPr lang="en-US" sz="2800" b="1" u="sng" dirty="0">
                <a:solidFill>
                  <a:srgbClr val="FF0000"/>
                </a:solidFill>
              </a:rPr>
              <a:t>8. GIFTING</a:t>
            </a:r>
          </a:p>
          <a:p>
            <a:pPr marL="442913" indent="-442913">
              <a:spcBef>
                <a:spcPts val="1200"/>
              </a:spcBef>
              <a:buNone/>
            </a:pPr>
            <a:r>
              <a:rPr lang="en-SG" sz="2800" b="1" i="1" dirty="0">
                <a:latin typeface="+mj-lt"/>
              </a:rPr>
              <a:t>A. Varieties of gifts: speaking, people intensive and services (1 Cor. 12:4-11; 14:20-33; Eph. 4:11-16; 1 Peter 4:10-11; Romans 12:-8).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sz="2800" b="1" i="1" dirty="0">
                <a:latin typeface="+mj-lt"/>
              </a:rPr>
              <a:t>B. Purposes</a:t>
            </a:r>
          </a:p>
          <a:p>
            <a:pPr marL="360363" indent="0">
              <a:buNone/>
            </a:pPr>
            <a:r>
              <a:rPr lang="en-SG" sz="2800" b="1" i="1" dirty="0">
                <a:latin typeface="+mj-lt"/>
              </a:rPr>
              <a:t>1.  To glorify God (Rev 4:11; 1 Pet. 4:10-11)</a:t>
            </a:r>
          </a:p>
          <a:p>
            <a:pPr marL="803275" indent="-442913">
              <a:buNone/>
            </a:pPr>
            <a:r>
              <a:rPr lang="en-SG" sz="2800" b="1" i="1" dirty="0">
                <a:latin typeface="+mj-lt"/>
              </a:rPr>
              <a:t>2.  To build up the church (Eph. 4:1-7; 1 Cor. 12:7; 14:12)</a:t>
            </a:r>
          </a:p>
          <a:p>
            <a:pPr marL="803275" indent="-442913">
              <a:buNone/>
            </a:pPr>
            <a:r>
              <a:rPr lang="en-SG" sz="2800" b="1" i="1" dirty="0">
                <a:latin typeface="+mj-lt"/>
              </a:rPr>
              <a:t>3.  To extend witness and ministry (Eph. 4:1-12; </a:t>
            </a:r>
            <a:br>
              <a:rPr lang="en-SG" sz="2800" b="1" i="1" dirty="0">
                <a:latin typeface="+mj-lt"/>
              </a:rPr>
            </a:br>
            <a:r>
              <a:rPr lang="en-SG" sz="2800" b="1" i="1" dirty="0">
                <a:latin typeface="+mj-lt"/>
              </a:rPr>
              <a:t>1 Cor. 14:20-25)</a:t>
            </a:r>
          </a:p>
          <a:p>
            <a:pPr marL="0" indent="0">
              <a:buNone/>
            </a:pPr>
            <a:endParaRPr lang="en-SG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SG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5720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</a:t>
            </a:r>
            <a:r>
              <a:rPr lang="en-US" b="1" dirty="0"/>
              <a:t>  </a:t>
            </a:r>
            <a:r>
              <a:rPr lang="en-US" b="1" u="sng" dirty="0">
                <a:solidFill>
                  <a:srgbClr val="FF0000"/>
                </a:solidFill>
              </a:rPr>
              <a:t>9. SENDING</a:t>
            </a:r>
          </a:p>
          <a:p>
            <a:pPr algn="ctr"/>
            <a:endParaRPr lang="en-US" b="1" u="sng" dirty="0"/>
          </a:p>
          <a:p>
            <a:pPr marL="0" indent="0">
              <a:buNone/>
            </a:pPr>
            <a:r>
              <a:rPr lang="en-SG" b="1" i="1" dirty="0">
                <a:latin typeface="+mj-lt"/>
              </a:rPr>
              <a:t>(Matthew 9:37,38)  Then </a:t>
            </a:r>
            <a:r>
              <a:rPr lang="en-SG" b="1" i="1" dirty="0" err="1">
                <a:latin typeface="+mj-lt"/>
              </a:rPr>
              <a:t>saith</a:t>
            </a:r>
            <a:r>
              <a:rPr lang="en-SG" b="1" i="1" dirty="0">
                <a:latin typeface="+mj-lt"/>
              </a:rPr>
              <a:t> He unto His disciples, The harvest truly is plenteous, but the labourers are few;</a:t>
            </a:r>
          </a:p>
          <a:p>
            <a:pPr marL="0" indent="0">
              <a:buNone/>
            </a:pPr>
            <a:r>
              <a:rPr lang="en-SG" b="1" i="1" dirty="0">
                <a:latin typeface="+mj-lt"/>
              </a:rPr>
              <a:t>Pray ye therefore the </a:t>
            </a:r>
            <a:r>
              <a:rPr lang="en-SG" b="1" i="1" u="sng" dirty="0">
                <a:solidFill>
                  <a:srgbClr val="00B0F0"/>
                </a:solidFill>
                <a:latin typeface="+mj-lt"/>
              </a:rPr>
              <a:t>Lord of the harvest, that He will send forth labourers into His harvest</a:t>
            </a:r>
            <a:r>
              <a:rPr lang="en-SG" b="1" i="1" dirty="0">
                <a:solidFill>
                  <a:srgbClr val="00B0F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en-US" b="1" i="1" dirty="0">
              <a:latin typeface="+mj-lt"/>
            </a:endParaRPr>
          </a:p>
          <a:p>
            <a:pPr marL="0" indent="0">
              <a:buNone/>
            </a:pPr>
            <a:r>
              <a:rPr lang="en-SG" b="1" i="1" dirty="0">
                <a:latin typeface="+mj-lt"/>
              </a:rPr>
              <a:t>(Acts 1:8)  But </a:t>
            </a:r>
            <a:r>
              <a:rPr lang="en-SG" b="1" i="1" u="sng" dirty="0">
                <a:solidFill>
                  <a:srgbClr val="00B0F0"/>
                </a:solidFill>
                <a:latin typeface="+mj-lt"/>
              </a:rPr>
              <a:t>ye shall receive power, after that the Holy Ghost is come upon you</a:t>
            </a:r>
            <a:r>
              <a:rPr lang="en-SG" b="1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b="1" i="1" dirty="0">
                <a:latin typeface="+mj-lt"/>
              </a:rPr>
              <a:t>and ye shall be witnesses unto Me both in Jerusalem, and in all Judaea, and in Samaria, and unto the uttermost part of the earth.</a:t>
            </a: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283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247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I.  </a:t>
            </a:r>
            <a:r>
              <a:rPr lang="en-US" b="1" u="sng" dirty="0">
                <a:solidFill>
                  <a:srgbClr val="FF0000"/>
                </a:solidFill>
              </a:rPr>
              <a:t>INTRODUCTION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77200" cy="4335760"/>
          </a:xfrm>
        </p:spPr>
        <p:txBody>
          <a:bodyPr/>
          <a:lstStyle/>
          <a:p>
            <a:pPr marL="0" indent="0">
              <a:buNone/>
            </a:pPr>
            <a:r>
              <a:rPr lang="en-SG" b="1" dirty="0"/>
              <a:t>God has revealed Himself as One God, Who is existing eternally as One God in three distinct Persons in the Oneness in essence, in nature.  </a:t>
            </a:r>
          </a:p>
          <a:p>
            <a:pPr>
              <a:buNone/>
            </a:pPr>
            <a:endParaRPr lang="en-US" b="1" dirty="0"/>
          </a:p>
          <a:p>
            <a:pPr marL="0" indent="0">
              <a:buNone/>
            </a:pPr>
            <a:r>
              <a:rPr lang="en-SG" b="1" dirty="0"/>
              <a:t>(Matthew 28:19)  Go ye therefore, and teach all nations, baptizing them in </a:t>
            </a:r>
            <a:r>
              <a:rPr lang="en-SG" b="1" i="1" u="sng" dirty="0">
                <a:solidFill>
                  <a:srgbClr val="FF0000"/>
                </a:solidFill>
              </a:rPr>
              <a:t>the Name of the Father, and of the Son, and of the Holy Ghost:</a:t>
            </a:r>
          </a:p>
          <a:p>
            <a:endParaRPr lang="en-SG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3656922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1534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IV.  </a:t>
            </a:r>
            <a:r>
              <a:rPr lang="en-US" b="1" u="sng" dirty="0"/>
              <a:t>HIS ACTS</a:t>
            </a:r>
            <a:r>
              <a:rPr lang="en-US" b="1" dirty="0"/>
              <a:t>  </a:t>
            </a:r>
            <a:r>
              <a:rPr lang="en-US" b="1" u="sng" dirty="0">
                <a:solidFill>
                  <a:srgbClr val="FF0000"/>
                </a:solidFill>
              </a:rPr>
              <a:t>10. GLORIFYING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u="sng" dirty="0">
                <a:latin typeface="+mj-lt"/>
              </a:rPr>
              <a:t>(</a:t>
            </a:r>
            <a:r>
              <a:rPr lang="en-SG" b="1" i="1" dirty="0">
                <a:latin typeface="+mj-lt"/>
              </a:rPr>
              <a:t>Romans 8:11)  But if the Spirit of Him that raised up Jesus from the dead dwell in you, </a:t>
            </a:r>
            <a:r>
              <a:rPr lang="en-SG" b="1" i="1" u="sng" dirty="0">
                <a:solidFill>
                  <a:srgbClr val="9933FF"/>
                </a:solidFill>
                <a:latin typeface="+mj-lt"/>
              </a:rPr>
              <a:t>He that raised up Christ from the dead shall also. quicken your mortal bodies by His Spirit that dwells in you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SG" b="1" i="1" dirty="0">
                <a:latin typeface="+mj-lt"/>
              </a:rPr>
              <a:t>(Revelation 19:6,7)  And I heard as it were the voice of a great multitude, and as the voice of many waters, and as the voice of mighty </a:t>
            </a:r>
            <a:r>
              <a:rPr lang="en-SG" b="1" i="1" dirty="0" err="1">
                <a:latin typeface="+mj-lt"/>
              </a:rPr>
              <a:t>thunderings</a:t>
            </a:r>
            <a:r>
              <a:rPr lang="en-SG" b="1" i="1" dirty="0">
                <a:latin typeface="+mj-lt"/>
              </a:rPr>
              <a:t>, sayin</a:t>
            </a:r>
            <a:r>
              <a:rPr lang="en-SG" b="1" i="1" dirty="0">
                <a:solidFill>
                  <a:srgbClr val="7030A0"/>
                </a:solidFill>
                <a:latin typeface="+mj-lt"/>
              </a:rPr>
              <a:t>g,</a:t>
            </a:r>
            <a:r>
              <a:rPr lang="en-SG" b="1" i="1" u="sng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SG" b="1" i="1" u="sng" dirty="0">
                <a:solidFill>
                  <a:srgbClr val="9933FF"/>
                </a:solidFill>
                <a:latin typeface="+mj-lt"/>
              </a:rPr>
              <a:t>Alleluia: for the Lord God omnipotent reigns.</a:t>
            </a:r>
            <a:endParaRPr lang="en-SG" b="1" u="sng" dirty="0">
              <a:solidFill>
                <a:srgbClr val="9933FF"/>
              </a:solidFill>
              <a:latin typeface="+mj-lt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SG" b="1" i="1" dirty="0">
                <a:latin typeface="+mj-lt"/>
              </a:rPr>
              <a:t>Let us be glad and rejoice, and give honour to Him: for the Marriage of the Lamb is come, and His wife hath made herself ready.</a:t>
            </a:r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935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924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/>
              <a:t>V.  </a:t>
            </a:r>
            <a:r>
              <a:rPr lang="en-SG" b="1" u="sng" dirty="0">
                <a:solidFill>
                  <a:srgbClr val="00B0F0"/>
                </a:solidFill>
              </a:rPr>
              <a:t>Two great Promises for Growth and Service</a:t>
            </a:r>
            <a:r>
              <a:rPr lang="en-SG" b="1" dirty="0">
                <a:solidFill>
                  <a:srgbClr val="00B0F0"/>
                </a:solidFill>
              </a:rPr>
              <a:t>.</a:t>
            </a:r>
          </a:p>
          <a:p>
            <a:pPr marL="895350" lvl="0" indent="-452438">
              <a:buNone/>
            </a:pPr>
            <a:r>
              <a:rPr lang="en-SG" b="1" dirty="0"/>
              <a:t>A.  </a:t>
            </a:r>
            <a:r>
              <a:rPr lang="en-SG" b="1" u="sng" dirty="0">
                <a:solidFill>
                  <a:srgbClr val="00B0F0"/>
                </a:solidFill>
              </a:rPr>
              <a:t>Security</a:t>
            </a:r>
            <a:r>
              <a:rPr lang="en-SG" b="1" dirty="0">
                <a:solidFill>
                  <a:srgbClr val="00B0F0"/>
                </a:solidFill>
              </a:rPr>
              <a:t>.  </a:t>
            </a:r>
            <a:r>
              <a:rPr lang="en-SG" b="1" dirty="0"/>
              <a:t>Seek to know and understand how the Spirit provides security.</a:t>
            </a:r>
          </a:p>
          <a:p>
            <a:pPr marL="1255713" lvl="0" indent="-360363">
              <a:buNone/>
            </a:pPr>
            <a:r>
              <a:rPr lang="en-SG" b="1" dirty="0"/>
              <a:t>1.  The Holy Spirit gives us the new birth and indwells in us (John 3:5; 1 Cor. 6:19).</a:t>
            </a:r>
          </a:p>
          <a:p>
            <a:pPr marL="1255713" indent="-360363">
              <a:buNone/>
            </a:pPr>
            <a:r>
              <a:rPr lang="en-SG" b="1" dirty="0"/>
              <a:t>2.  We receive the Holy Spirit by faith </a:t>
            </a:r>
            <a:br>
              <a:rPr lang="en-SG" b="1" dirty="0"/>
            </a:br>
            <a:r>
              <a:rPr lang="en-SG" b="1" dirty="0"/>
              <a:t>(Gal. 3:2; Rom. 10:17; John 20:31).</a:t>
            </a:r>
          </a:p>
          <a:p>
            <a:pPr marL="0" lvl="0" indent="0">
              <a:buNone/>
            </a:pPr>
            <a:endParaRPr lang="en-US" b="1" dirty="0"/>
          </a:p>
          <a:p>
            <a:pPr marL="360363" indent="0">
              <a:buNone/>
            </a:pPr>
            <a:r>
              <a:rPr lang="en-SG" b="1" dirty="0"/>
              <a:t>(Galatians 3:2)  </a:t>
            </a:r>
            <a:r>
              <a:rPr lang="en-SG" b="1" i="1" dirty="0"/>
              <a:t>This only would I learn of you, Received ye the Spirit by the works of the law, or </a:t>
            </a:r>
            <a:r>
              <a:rPr lang="en-SG" b="1" i="1" u="sng" dirty="0">
                <a:solidFill>
                  <a:srgbClr val="00B0F0"/>
                </a:solidFill>
              </a:rPr>
              <a:t>by the hearing of faith?</a:t>
            </a:r>
          </a:p>
          <a:p>
            <a:endParaRPr lang="en-SG" b="1" dirty="0"/>
          </a:p>
          <a:p>
            <a:pPr lvl="0"/>
            <a:endParaRPr lang="en-SG" b="1" dirty="0"/>
          </a:p>
          <a:p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509022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/>
              <a:t>V.  </a:t>
            </a:r>
            <a:r>
              <a:rPr lang="en-SG" b="1" u="sng" dirty="0">
                <a:solidFill>
                  <a:srgbClr val="00B0F0"/>
                </a:solidFill>
              </a:rPr>
              <a:t>Two great promises for growth and service.</a:t>
            </a:r>
          </a:p>
          <a:p>
            <a:pPr marL="442913" lvl="0" indent="0">
              <a:buNone/>
            </a:pPr>
            <a:r>
              <a:rPr lang="en-SG" b="1" dirty="0"/>
              <a:t>A.  </a:t>
            </a:r>
            <a:r>
              <a:rPr lang="en-SG" b="1" u="sng" dirty="0">
                <a:solidFill>
                  <a:srgbClr val="00B0F0"/>
                </a:solidFill>
              </a:rPr>
              <a:t>Security</a:t>
            </a:r>
            <a:r>
              <a:rPr lang="en-SG" b="1" dirty="0"/>
              <a:t>. </a:t>
            </a:r>
          </a:p>
          <a:p>
            <a:pPr marL="1255713" lvl="0" indent="-360363">
              <a:buNone/>
            </a:pPr>
            <a:r>
              <a:rPr lang="en-SG" b="1" dirty="0"/>
              <a:t>3.  We are sealed by the Holy Spirit </a:t>
            </a:r>
            <a:br>
              <a:rPr lang="en-SG" b="1" dirty="0"/>
            </a:br>
            <a:r>
              <a:rPr lang="en-SG" b="1" dirty="0"/>
              <a:t>(Eph. 1:13; 4:30).</a:t>
            </a:r>
          </a:p>
          <a:p>
            <a:pPr marL="1255713" lvl="0" indent="-360363">
              <a:buNone/>
            </a:pPr>
            <a:r>
              <a:rPr lang="en-SG" b="1" dirty="0"/>
              <a:t>4. He is our witness and our Spirit of Adoption.</a:t>
            </a:r>
          </a:p>
          <a:p>
            <a:pPr marL="1255713" indent="0">
              <a:buNone/>
            </a:pPr>
            <a:r>
              <a:rPr lang="en-SG" b="1" dirty="0"/>
              <a:t>(Romans 8:15,16)  For ye have not received the spirit of bondage again to fear; but ye have </a:t>
            </a:r>
            <a:r>
              <a:rPr lang="en-SG" b="1" u="sng" dirty="0">
                <a:solidFill>
                  <a:srgbClr val="FF0000"/>
                </a:solidFill>
              </a:rPr>
              <a:t>received the Spirit of adoption, whereby we cry, Abba, Father.</a:t>
            </a:r>
            <a:r>
              <a:rPr lang="en-SG" b="1" dirty="0">
                <a:solidFill>
                  <a:srgbClr val="FF0000"/>
                </a:solidFill>
              </a:rPr>
              <a:t>  </a:t>
            </a:r>
            <a:r>
              <a:rPr lang="en-SG" b="1" dirty="0"/>
              <a:t>The Spirit Himself bears witness with our spirit, that we are the children of God:</a:t>
            </a:r>
          </a:p>
          <a:p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328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800" b="1" dirty="0">
                <a:solidFill>
                  <a:srgbClr val="00B0F0"/>
                </a:solidFill>
              </a:rPr>
              <a:t>V.  </a:t>
            </a:r>
            <a:r>
              <a:rPr lang="en-SG" sz="2800" b="1" u="sng" dirty="0">
                <a:solidFill>
                  <a:srgbClr val="00B0F0"/>
                </a:solidFill>
              </a:rPr>
              <a:t>Two great promises for growth and service</a:t>
            </a:r>
            <a:r>
              <a:rPr lang="en-SG" sz="2800" b="1" dirty="0">
                <a:solidFill>
                  <a:srgbClr val="0070C0"/>
                </a:solidFill>
              </a:rPr>
              <a:t>.</a:t>
            </a:r>
          </a:p>
          <a:p>
            <a:pPr marL="895350" lvl="0" indent="-452438">
              <a:buNone/>
            </a:pPr>
            <a:r>
              <a:rPr lang="en-SG" sz="2800" b="1" dirty="0"/>
              <a:t>A.  Security.  Seek to know and understand how the Spirit provides security.</a:t>
            </a:r>
          </a:p>
          <a:p>
            <a:pPr marL="0" lvl="0" indent="0">
              <a:buNone/>
            </a:pPr>
            <a:endParaRPr lang="en-SG" sz="2800" b="1" dirty="0"/>
          </a:p>
          <a:p>
            <a:pPr marL="1347788" lvl="0" indent="-452438">
              <a:buNone/>
            </a:pPr>
            <a:r>
              <a:rPr lang="en-SG" sz="2800" b="1" dirty="0"/>
              <a:t>5.  He glorifies Christ and enables us to grow to be like Christ (John 16:13,14; Eph. 3:16).</a:t>
            </a:r>
          </a:p>
          <a:p>
            <a:pPr marL="895350" indent="0">
              <a:buNone/>
            </a:pPr>
            <a:endParaRPr lang="en-US" sz="2800" b="1" dirty="0"/>
          </a:p>
          <a:p>
            <a:pPr marL="895350" indent="0" defTabSz="442913">
              <a:buNone/>
            </a:pPr>
            <a:r>
              <a:rPr lang="en-SG" sz="2800" b="1" dirty="0"/>
              <a:t>(John 16:14)  </a:t>
            </a:r>
            <a:r>
              <a:rPr lang="en-SG" sz="2800" b="1" i="1" u="sng" dirty="0">
                <a:solidFill>
                  <a:srgbClr val="9933FF"/>
                </a:solidFill>
              </a:rPr>
              <a:t>He shall glorify Me: for He shall receive of Mine, and shall shew it unto you.</a:t>
            </a:r>
          </a:p>
          <a:p>
            <a:endParaRPr lang="en-SG" sz="2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121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924800" cy="5334000"/>
          </a:xfrm>
        </p:spPr>
        <p:txBody>
          <a:bodyPr>
            <a:normAutofit/>
          </a:bodyPr>
          <a:lstStyle/>
          <a:p>
            <a:pPr marL="442913" lvl="0" indent="-442913">
              <a:buNone/>
            </a:pPr>
            <a:r>
              <a:rPr lang="en-SG" b="1" dirty="0">
                <a:solidFill>
                  <a:srgbClr val="00B0F0"/>
                </a:solidFill>
              </a:rPr>
              <a:t>B</a:t>
            </a:r>
            <a:r>
              <a:rPr lang="en-SG" sz="2800" b="1" dirty="0">
                <a:solidFill>
                  <a:srgbClr val="00B0F0"/>
                </a:solidFill>
              </a:rPr>
              <a:t>. 	</a:t>
            </a:r>
            <a:r>
              <a:rPr lang="en-SG" sz="2800" b="1" u="sng" dirty="0">
                <a:solidFill>
                  <a:srgbClr val="00B0F0"/>
                </a:solidFill>
              </a:rPr>
              <a:t>Partnership.  Learn what He promises and how He works</a:t>
            </a:r>
            <a:r>
              <a:rPr lang="en-SG" sz="2800" b="1" dirty="0">
                <a:solidFill>
                  <a:srgbClr val="00B0F0"/>
                </a:solidFill>
              </a:rPr>
              <a:t>.</a:t>
            </a:r>
          </a:p>
          <a:p>
            <a:pPr marL="895350" lvl="0" indent="-452438">
              <a:buNone/>
            </a:pPr>
            <a:r>
              <a:rPr lang="en-SG" sz="2800" b="1" dirty="0"/>
              <a:t>1.  He will always be with us (Psa. 139:7).  Live in His Presence, moment by moment.</a:t>
            </a:r>
          </a:p>
          <a:p>
            <a:pPr marL="895350" lvl="0" indent="-452438">
              <a:buNone/>
            </a:pPr>
            <a:r>
              <a:rPr lang="en-SG" sz="2800" b="1" dirty="0"/>
              <a:t>2.  He searches our hearts (Rom. 8:27; </a:t>
            </a:r>
            <a:br>
              <a:rPr lang="en-SG" sz="2800" b="1" dirty="0"/>
            </a:br>
            <a:r>
              <a:rPr lang="en-SG" sz="2800" b="1" dirty="0"/>
              <a:t>1 Cor. 2:10).  Change my heart, O Lord.</a:t>
            </a:r>
          </a:p>
          <a:p>
            <a:pPr marL="0" lvl="0" indent="0">
              <a:buNone/>
            </a:pPr>
            <a:endParaRPr lang="en-US" sz="2800" b="1" dirty="0"/>
          </a:p>
          <a:p>
            <a:pPr marL="442913" indent="0">
              <a:buNone/>
            </a:pPr>
            <a:r>
              <a:rPr lang="en-SG" sz="2800" b="1" i="1" dirty="0">
                <a:solidFill>
                  <a:srgbClr val="00B0F0"/>
                </a:solidFill>
              </a:rPr>
              <a:t>(Psalms 139:7)  </a:t>
            </a:r>
            <a:r>
              <a:rPr lang="en-SG" sz="2800" b="1" i="1" u="sng" dirty="0">
                <a:solidFill>
                  <a:srgbClr val="00B0F0"/>
                </a:solidFill>
              </a:rPr>
              <a:t>Whither shall I go from Thy Spirit? or whither shall I flee from Thy Presence?</a:t>
            </a:r>
          </a:p>
          <a:p>
            <a:pPr marL="0" lvl="0" indent="0">
              <a:buNone/>
            </a:pPr>
            <a:endParaRPr lang="en-SG" sz="2800" b="1" i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SG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636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4400"/>
            <a:ext cx="8153400" cy="5867400"/>
          </a:xfrm>
        </p:spPr>
        <p:txBody>
          <a:bodyPr>
            <a:normAutofit/>
          </a:bodyPr>
          <a:lstStyle/>
          <a:p>
            <a:pPr marL="442913" lvl="0" indent="-442913">
              <a:buNone/>
            </a:pPr>
            <a:r>
              <a:rPr lang="en-SG" b="1" dirty="0">
                <a:solidFill>
                  <a:srgbClr val="00B0F0"/>
                </a:solidFill>
              </a:rPr>
              <a:t>B. 	</a:t>
            </a:r>
            <a:r>
              <a:rPr lang="en-SG" b="1" u="sng" dirty="0">
                <a:solidFill>
                  <a:srgbClr val="00B0F0"/>
                </a:solidFill>
              </a:rPr>
              <a:t>Partnership.  Learn what He promises and how He works.</a:t>
            </a:r>
          </a:p>
          <a:p>
            <a:pPr marL="0" indent="0">
              <a:buNone/>
            </a:pPr>
            <a:endParaRPr lang="en-SG" b="1" dirty="0"/>
          </a:p>
          <a:p>
            <a:pPr marL="442912" lvl="0" indent="0">
              <a:buNone/>
            </a:pPr>
            <a:r>
              <a:rPr lang="en-SG" b="1" dirty="0"/>
              <a:t>3. 	He leads and guides (John 16:13; </a:t>
            </a:r>
            <a:br>
              <a:rPr lang="en-SG" b="1" dirty="0"/>
            </a:br>
            <a:r>
              <a:rPr lang="en-SG" b="1" dirty="0"/>
              <a:t>	Acts 13:4; 16:6).  Lead me and I will follow.</a:t>
            </a:r>
          </a:p>
          <a:p>
            <a:pPr marL="895350" lvl="0" indent="-452438">
              <a:buNone/>
            </a:pPr>
            <a:r>
              <a:rPr lang="en-SG" b="1" dirty="0"/>
              <a:t>4.  He will teach us (John 14:26; 16:13; </a:t>
            </a:r>
            <a:br>
              <a:rPr lang="en-SG" b="1" dirty="0"/>
            </a:br>
            <a:r>
              <a:rPr lang="en-SG" b="1" dirty="0"/>
              <a:t>1 Cor. 2:13).  Teach me, O Lord.</a:t>
            </a:r>
          </a:p>
          <a:p>
            <a:pPr marL="0" indent="0">
              <a:buNone/>
            </a:pPr>
            <a:endParaRPr lang="en-US" b="1" dirty="0"/>
          </a:p>
          <a:p>
            <a:pPr marL="442913" indent="0">
              <a:buNone/>
            </a:pPr>
            <a:r>
              <a:rPr lang="en-SG" b="1" i="1" dirty="0"/>
              <a:t>(Acts 16:6)  Now when they had gone throughout Phrygia and the region of Galatia, and were </a:t>
            </a:r>
            <a:r>
              <a:rPr lang="en-SG" b="1" i="1" u="sng" dirty="0">
                <a:solidFill>
                  <a:srgbClr val="00B0F0"/>
                </a:solidFill>
              </a:rPr>
              <a:t>forbidden of the Holy Ghost to preach the Word in Asia,</a:t>
            </a:r>
            <a:endParaRPr lang="en-SG" sz="28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563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4495800"/>
          </a:xfrm>
        </p:spPr>
        <p:txBody>
          <a:bodyPr>
            <a:noAutofit/>
          </a:bodyPr>
          <a:lstStyle/>
          <a:p>
            <a:pPr marL="442913" lvl="0" indent="-442913">
              <a:buNone/>
            </a:pPr>
            <a:r>
              <a:rPr lang="en-SG" sz="2800" b="1" dirty="0">
                <a:solidFill>
                  <a:srgbClr val="00B0F0"/>
                </a:solidFill>
                <a:latin typeface="+mj-lt"/>
              </a:rPr>
              <a:t>B.  </a:t>
            </a:r>
            <a:r>
              <a:rPr lang="en-SG" sz="2800" b="1" u="sng" dirty="0">
                <a:solidFill>
                  <a:srgbClr val="00B0F0"/>
                </a:solidFill>
                <a:latin typeface="+mj-lt"/>
              </a:rPr>
              <a:t>Partnership.  Learn what He promises and how He works.</a:t>
            </a:r>
          </a:p>
          <a:p>
            <a:pPr marL="895350" lvl="0" indent="-452438">
              <a:spcBef>
                <a:spcPts val="1800"/>
              </a:spcBef>
              <a:buNone/>
            </a:pPr>
            <a:r>
              <a:rPr lang="en-SG" sz="2800" b="1" dirty="0">
                <a:latin typeface="+mj-lt"/>
              </a:rPr>
              <a:t>5.  He will counsel and help us (John 14:26; </a:t>
            </a:r>
            <a:br>
              <a:rPr lang="en-SG" sz="2800" b="1" dirty="0">
                <a:latin typeface="+mj-lt"/>
              </a:rPr>
            </a:br>
            <a:r>
              <a:rPr lang="en-SG" sz="2800" b="1" dirty="0">
                <a:latin typeface="+mj-lt"/>
              </a:rPr>
              <a:t>15:26; 16:13).    Give me your wisdom.</a:t>
            </a:r>
          </a:p>
          <a:p>
            <a:pPr marL="895350" lvl="0" indent="-452438">
              <a:spcBef>
                <a:spcPts val="1800"/>
              </a:spcBef>
              <a:buNone/>
            </a:pPr>
            <a:r>
              <a:rPr lang="en-SG" sz="2800" b="1" dirty="0">
                <a:latin typeface="+mj-lt"/>
              </a:rPr>
              <a:t>6.  He will fill us and control us (Rom. 8:6; </a:t>
            </a:r>
            <a:br>
              <a:rPr lang="en-SG" sz="2800" b="1" dirty="0">
                <a:latin typeface="+mj-lt"/>
              </a:rPr>
            </a:br>
            <a:r>
              <a:rPr lang="en-SG" sz="2800" b="1" dirty="0">
                <a:latin typeface="+mj-lt"/>
              </a:rPr>
              <a:t>Eph. 5:18).  Control my will.</a:t>
            </a:r>
            <a:endParaRPr lang="en-US" sz="2800" b="1" dirty="0">
              <a:latin typeface="+mj-lt"/>
            </a:endParaRPr>
          </a:p>
          <a:p>
            <a:pPr marL="442913" indent="0">
              <a:spcBef>
                <a:spcPts val="1800"/>
              </a:spcBef>
              <a:buNone/>
            </a:pPr>
            <a:r>
              <a:rPr lang="en-SG" sz="2800" b="1" i="1" dirty="0">
                <a:latin typeface="+mj-lt"/>
              </a:rPr>
              <a:t>(Ephesians 5:18)  And be not drunk with wine, wherein is excess; but </a:t>
            </a:r>
            <a:r>
              <a:rPr lang="en-SG" sz="2800" b="1" i="1" u="sng" dirty="0">
                <a:solidFill>
                  <a:srgbClr val="9933FF"/>
                </a:solidFill>
                <a:latin typeface="+mj-lt"/>
              </a:rPr>
              <a:t>be filled with the Spirit;</a:t>
            </a:r>
            <a:endParaRPr lang="en-SG" sz="3200" b="1" dirty="0">
              <a:solidFill>
                <a:srgbClr val="99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S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6173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SG" b="1" dirty="0">
                <a:solidFill>
                  <a:srgbClr val="00B0F0"/>
                </a:solidFill>
              </a:rPr>
              <a:t>B.  </a:t>
            </a:r>
            <a:r>
              <a:rPr lang="en-SG" b="1" u="sng" dirty="0">
                <a:solidFill>
                  <a:srgbClr val="00B0F0"/>
                </a:solidFill>
              </a:rPr>
              <a:t>Partnership. </a:t>
            </a:r>
            <a:endParaRPr lang="en-SG" b="1" dirty="0">
              <a:solidFill>
                <a:srgbClr val="00B0F0"/>
              </a:solidFill>
            </a:endParaRPr>
          </a:p>
          <a:p>
            <a:pPr marL="803275" lvl="0" indent="-360363">
              <a:spcBef>
                <a:spcPts val="1200"/>
              </a:spcBef>
              <a:buNone/>
            </a:pPr>
            <a:r>
              <a:rPr lang="en-SG" b="1" dirty="0"/>
              <a:t>7.	He will convict and correct us (John 16:8; Rom. 9:1; 1 Cor. 4:4).  Convict me.</a:t>
            </a:r>
          </a:p>
          <a:p>
            <a:pPr marL="803275" indent="0">
              <a:spcBef>
                <a:spcPts val="1200"/>
              </a:spcBef>
              <a:buNone/>
            </a:pPr>
            <a:r>
              <a:rPr lang="en-SG" b="1" i="1" dirty="0"/>
              <a:t>(John 16:8-11)  And when He is come, He will reprove the world of sin, and of righteousness, and of judgment:</a:t>
            </a:r>
          </a:p>
          <a:p>
            <a:pPr marL="1163638" indent="0">
              <a:spcBef>
                <a:spcPts val="1200"/>
              </a:spcBef>
              <a:buNone/>
            </a:pPr>
            <a:r>
              <a:rPr lang="en-SG" b="1" i="1" u="sng" dirty="0">
                <a:solidFill>
                  <a:srgbClr val="00B0F0"/>
                </a:solidFill>
              </a:rPr>
              <a:t>Of sin</a:t>
            </a:r>
            <a:r>
              <a:rPr lang="en-SG" b="1" i="1" dirty="0"/>
              <a:t>, because they believe not on Me;</a:t>
            </a:r>
          </a:p>
          <a:p>
            <a:pPr marL="1163638" indent="0">
              <a:spcBef>
                <a:spcPts val="1200"/>
              </a:spcBef>
              <a:buNone/>
            </a:pPr>
            <a:r>
              <a:rPr lang="en-SG" b="1" i="1" u="sng" dirty="0">
                <a:solidFill>
                  <a:srgbClr val="00B0F0"/>
                </a:solidFill>
              </a:rPr>
              <a:t>Of righteousness</a:t>
            </a:r>
            <a:r>
              <a:rPr lang="en-SG" b="1" i="1" dirty="0"/>
              <a:t>, because I go to My Father, and ye see me no more;</a:t>
            </a:r>
          </a:p>
          <a:p>
            <a:pPr marL="1163638" indent="0">
              <a:spcBef>
                <a:spcPts val="1200"/>
              </a:spcBef>
              <a:buNone/>
            </a:pPr>
            <a:r>
              <a:rPr lang="en-SG" b="1" i="1" u="sng" dirty="0">
                <a:solidFill>
                  <a:srgbClr val="00B0F0"/>
                </a:solidFill>
              </a:rPr>
              <a:t>Of judgment</a:t>
            </a:r>
            <a:r>
              <a:rPr lang="en-SG" b="1" i="1" dirty="0"/>
              <a:t>, because the prince of this world is judged.</a:t>
            </a:r>
          </a:p>
          <a:p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S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28459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924800" cy="4648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SG" b="1" dirty="0">
                <a:solidFill>
                  <a:srgbClr val="00B0F0"/>
                </a:solidFill>
              </a:rPr>
              <a:t>B.  </a:t>
            </a:r>
            <a:r>
              <a:rPr lang="en-SG" b="1" u="sng" dirty="0">
                <a:solidFill>
                  <a:srgbClr val="00B0F0"/>
                </a:solidFill>
              </a:rPr>
              <a:t>Partnership.</a:t>
            </a:r>
          </a:p>
          <a:p>
            <a:pPr marL="895350" lvl="0" indent="-452438">
              <a:buNone/>
            </a:pPr>
            <a:r>
              <a:rPr lang="en-SG" b="1" dirty="0"/>
              <a:t>8.  He will change us (2 Cor. 3:18; Gal. 3:3).  Make me like Jesus.</a:t>
            </a:r>
          </a:p>
          <a:p>
            <a:pPr marL="895350" lvl="0" indent="-452438">
              <a:buNone/>
            </a:pPr>
            <a:r>
              <a:rPr lang="en-SG" b="1" dirty="0"/>
              <a:t>9.  He helps us live His life (Rom. 8:2; 4-6; 9,11,13,26).  Live in and through me.</a:t>
            </a:r>
          </a:p>
          <a:p>
            <a:pPr marL="0" indent="0">
              <a:buNone/>
            </a:pPr>
            <a:r>
              <a:rPr lang="en-SG" b="1" dirty="0"/>
              <a:t>   </a:t>
            </a:r>
          </a:p>
          <a:p>
            <a:pPr marL="442913" indent="0">
              <a:buNone/>
            </a:pPr>
            <a:r>
              <a:rPr lang="en-SG" b="1" i="1" dirty="0"/>
              <a:t>(2 Corinthians 3:18)  But we all, with open face beholding as in a glass the Glory of the Lord, are </a:t>
            </a:r>
            <a:r>
              <a:rPr lang="en-SG" b="1" i="1" u="sng" dirty="0">
                <a:solidFill>
                  <a:srgbClr val="00B0F0"/>
                </a:solidFill>
              </a:rPr>
              <a:t>changed into the same Image from glory to glory, even as by the Spirit of the Lord.</a:t>
            </a:r>
            <a:endParaRPr lang="en-SG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81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924800" cy="5334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SG" sz="2800" b="1" dirty="0">
                <a:solidFill>
                  <a:srgbClr val="00B0F0"/>
                </a:solidFill>
                <a:latin typeface="+mj-lt"/>
              </a:rPr>
              <a:t>B.  </a:t>
            </a:r>
            <a:r>
              <a:rPr lang="en-SG" sz="2800" b="1" u="sng" dirty="0">
                <a:solidFill>
                  <a:srgbClr val="00B0F0"/>
                </a:solidFill>
                <a:latin typeface="+mj-lt"/>
              </a:rPr>
              <a:t>Partnership</a:t>
            </a:r>
            <a:r>
              <a:rPr lang="en-SG" sz="2800" b="1" dirty="0">
                <a:solidFill>
                  <a:srgbClr val="00B0F0"/>
                </a:solidFill>
                <a:latin typeface="+mj-lt"/>
              </a:rPr>
              <a:t>. </a:t>
            </a:r>
          </a:p>
          <a:p>
            <a:pPr lvl="0"/>
            <a:endParaRPr lang="en-SG" sz="2800" b="1" dirty="0">
              <a:latin typeface="+mj-lt"/>
            </a:endParaRPr>
          </a:p>
          <a:p>
            <a:pPr marL="989013" lvl="0" indent="-546100">
              <a:buNone/>
            </a:pPr>
            <a:r>
              <a:rPr lang="en-SG" sz="2800" b="1" dirty="0">
                <a:latin typeface="+mj-lt"/>
              </a:rPr>
              <a:t>10.	He gives us gifts for ministry (1 Cor. 12:2-12).  Enable me to be faithful.</a:t>
            </a:r>
          </a:p>
          <a:p>
            <a:pPr marL="442913" lvl="0" indent="0">
              <a:buNone/>
            </a:pPr>
            <a:endParaRPr lang="en-SG" sz="2800" b="1" dirty="0">
              <a:latin typeface="+mj-lt"/>
            </a:endParaRPr>
          </a:p>
          <a:p>
            <a:pPr marL="989013" lvl="0" indent="0">
              <a:buNone/>
            </a:pPr>
            <a:r>
              <a:rPr lang="en-US" sz="2800" b="1" dirty="0">
                <a:latin typeface="+mj-lt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800" b="1" dirty="0">
                <a:latin typeface="+mj-lt"/>
              </a:rPr>
              <a:t> – SPIRITUAL GIFTS</a:t>
            </a:r>
          </a:p>
          <a:p>
            <a:pPr marL="989013" lvl="0" indent="0">
              <a:buNone/>
            </a:pPr>
            <a:r>
              <a:rPr lang="en-US" sz="2800" b="1" dirty="0">
                <a:latin typeface="+mj-lt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2800" b="1" dirty="0">
                <a:latin typeface="+mj-lt"/>
              </a:rPr>
              <a:t> – HEART</a:t>
            </a:r>
          </a:p>
          <a:p>
            <a:pPr marL="989013" lvl="0" indent="0">
              <a:buNone/>
            </a:pPr>
            <a:r>
              <a:rPr lang="en-US" sz="2800" b="1" dirty="0">
                <a:latin typeface="+mj-lt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2800" b="1" dirty="0">
                <a:latin typeface="+mj-lt"/>
              </a:rPr>
              <a:t> – ABILITY</a:t>
            </a:r>
          </a:p>
          <a:p>
            <a:pPr marL="989013" lvl="0" indent="0">
              <a:buNone/>
            </a:pPr>
            <a:r>
              <a:rPr lang="en-US" sz="2800" b="1" dirty="0">
                <a:latin typeface="+mj-lt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P </a:t>
            </a:r>
            <a:r>
              <a:rPr lang="en-US" sz="2800" b="1" dirty="0">
                <a:latin typeface="+mj-lt"/>
              </a:rPr>
              <a:t>– PERSONALITY</a:t>
            </a:r>
          </a:p>
          <a:p>
            <a:pPr marL="989013" lvl="0" indent="0">
              <a:buNone/>
            </a:pPr>
            <a:r>
              <a:rPr lang="en-US" sz="2800" b="1" dirty="0">
                <a:latin typeface="+mj-lt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b="1" dirty="0">
                <a:latin typeface="+mj-lt"/>
              </a:rPr>
              <a:t> –  EXPERIENCE</a:t>
            </a:r>
          </a:p>
          <a:p>
            <a:pPr marL="0" lv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S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50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I.  </a:t>
            </a:r>
            <a:r>
              <a:rPr lang="en-US" b="1" u="sng" dirty="0">
                <a:solidFill>
                  <a:srgbClr val="FF0000"/>
                </a:solidFill>
              </a:rPr>
              <a:t>INTRODUCTION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8840"/>
            <a:ext cx="8077200" cy="4335760"/>
          </a:xfrm>
        </p:spPr>
        <p:txBody>
          <a:bodyPr/>
          <a:lstStyle/>
          <a:p>
            <a:pPr marL="0" indent="0">
              <a:buNone/>
            </a:pPr>
            <a:r>
              <a:rPr lang="en-SG" sz="2800" b="1" u="sng" dirty="0">
                <a:solidFill>
                  <a:srgbClr val="00B0F0"/>
                </a:solidFill>
              </a:rPr>
              <a:t>Each functions in His own unique role</a:t>
            </a:r>
            <a:r>
              <a:rPr lang="en-SG" sz="2800" b="1" dirty="0">
                <a:solidFill>
                  <a:srgbClr val="00B0F0"/>
                </a:solidFill>
              </a:rPr>
              <a:t>:</a:t>
            </a:r>
          </a:p>
          <a:p>
            <a:pPr marL="0" indent="0">
              <a:buNone/>
            </a:pPr>
            <a:endParaRPr lang="en-SG" sz="2800" b="1" dirty="0"/>
          </a:p>
          <a:p>
            <a:pPr marL="0" indent="0">
              <a:buNone/>
            </a:pPr>
            <a:r>
              <a:rPr lang="en-SG" sz="2800" b="1" dirty="0"/>
              <a:t>God the Father as the Originator; the Son, the Agent; the Holy Spirit, the Administrator.  </a:t>
            </a:r>
          </a:p>
          <a:p>
            <a:endParaRPr lang="en-SG" sz="2800" b="1" dirty="0"/>
          </a:p>
          <a:p>
            <a:pPr marL="0" indent="0">
              <a:buNone/>
            </a:pPr>
            <a:r>
              <a:rPr lang="en-SG" sz="2800" b="1" dirty="0"/>
              <a:t>The Father, the Architect; The Son, the Buyer; The Holy Spirit, the Occupier.</a:t>
            </a:r>
          </a:p>
          <a:p>
            <a:endParaRPr lang="en-SG" sz="2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4247873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ATTITUDE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698"/>
            <a:ext cx="8229600" cy="418190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1. INWARD FEELINGS EXPRESSED BY BEHAVIOR</a:t>
            </a:r>
          </a:p>
          <a:p>
            <a:pPr marL="514350" indent="-514350"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B0F0"/>
                </a:solidFill>
              </a:rPr>
              <a:t>2. NOTHING MORE THAN HABITS OF THOUGHTS</a:t>
            </a:r>
          </a:p>
          <a:p>
            <a:pPr marL="514350" indent="-514350"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SG" sz="2800" b="1" dirty="0"/>
              <a:t>(Proverbs 23:7)  </a:t>
            </a:r>
            <a:br>
              <a:rPr lang="en-SG" sz="2800" b="1" dirty="0"/>
            </a:br>
            <a:r>
              <a:rPr lang="en-SG" sz="2800" b="1" dirty="0"/>
              <a:t>“For as he thinks in his heart, so is he.”</a:t>
            </a:r>
          </a:p>
          <a:p>
            <a:endParaRPr lang="en-SG" b="1" dirty="0"/>
          </a:p>
          <a:p>
            <a:pPr marL="514350" indent="-514350">
              <a:buNone/>
            </a:pP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1123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(I) </a:t>
            </a:r>
            <a:r>
              <a:rPr lang="en-US" b="1" u="sng" dirty="0">
                <a:solidFill>
                  <a:srgbClr val="FF0000"/>
                </a:solidFill>
              </a:rPr>
              <a:t>BLASPHEMY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077200" cy="46237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I.  </a:t>
            </a:r>
            <a:r>
              <a:rPr lang="en-US" sz="2800" b="1" u="sng" dirty="0">
                <a:solidFill>
                  <a:srgbClr val="FF0000"/>
                </a:solidFill>
              </a:rPr>
              <a:t>THE WIND </a:t>
            </a:r>
            <a:r>
              <a:rPr lang="en-US" sz="2800" b="1" dirty="0">
                <a:solidFill>
                  <a:srgbClr val="FF0000"/>
                </a:solidFill>
              </a:rPr>
              <a:t> of Salvation and Life</a:t>
            </a:r>
            <a:endParaRPr lang="en-US" sz="2800" b="1" u="sng" dirty="0"/>
          </a:p>
          <a:p>
            <a:pPr marL="803275" lvl="0" indent="-442913">
              <a:buNone/>
            </a:pPr>
            <a:r>
              <a:rPr lang="en-US" sz="2800" b="1" dirty="0"/>
              <a:t>A.	</a:t>
            </a:r>
            <a:r>
              <a:rPr lang="en-US" sz="2800" b="1" u="sng" dirty="0"/>
              <a:t>Ezekiel 37 </a:t>
            </a:r>
            <a:r>
              <a:rPr lang="en-US" sz="2800" b="1" dirty="0"/>
              <a:t>– one of death and despair to one of life and hope (37:9, 14).</a:t>
            </a:r>
            <a:endParaRPr lang="en-SG" sz="2800" b="1" dirty="0"/>
          </a:p>
          <a:p>
            <a:pPr lvl="0">
              <a:buNone/>
            </a:pPr>
            <a:endParaRPr lang="en-SG" sz="2800" dirty="0"/>
          </a:p>
          <a:p>
            <a:pPr marL="360363" indent="0">
              <a:buNone/>
            </a:pPr>
            <a:r>
              <a:rPr lang="en-SG" sz="2800" b="1" dirty="0"/>
              <a:t>(Ezekiel 37:9)  Then said He unto me, Prophesy unto the wind, prophesy, son of man, and say to the wind, Thus </a:t>
            </a:r>
            <a:r>
              <a:rPr lang="en-SG" sz="2800" b="1" dirty="0" err="1"/>
              <a:t>saith</a:t>
            </a:r>
            <a:r>
              <a:rPr lang="en-SG" sz="2800" b="1" dirty="0"/>
              <a:t> the Lord GOD; </a:t>
            </a:r>
            <a:r>
              <a:rPr lang="en-SG" sz="2800" b="1" i="1" u="sng" dirty="0">
                <a:solidFill>
                  <a:srgbClr val="9933FF"/>
                </a:solidFill>
              </a:rPr>
              <a:t>Come from the four winds, O breath, and breathe upon these slain, that they may live.</a:t>
            </a:r>
          </a:p>
          <a:p>
            <a:pPr marL="0" lvl="0" indent="0">
              <a:buNone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dirty="0"/>
          </a:p>
          <a:p>
            <a:pPr marL="0" lvl="0" indent="0">
              <a:buNone/>
            </a:pPr>
            <a:endParaRPr lang="en-US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2053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(I) </a:t>
            </a:r>
            <a:r>
              <a:rPr lang="en-US" b="1" u="sng" dirty="0">
                <a:solidFill>
                  <a:srgbClr val="FF0000"/>
                </a:solidFill>
              </a:rPr>
              <a:t>BLASPHEMY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37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I.  THE WIND  of Salvation and Life</a:t>
            </a:r>
            <a:endParaRPr lang="en-US" sz="2800" b="1" dirty="0"/>
          </a:p>
          <a:p>
            <a:pPr marL="803275" lvl="0" indent="-442913">
              <a:buNone/>
            </a:pPr>
            <a:r>
              <a:rPr lang="en-US" sz="2800" b="1" dirty="0"/>
              <a:t>B.  John 3 – </a:t>
            </a:r>
            <a:r>
              <a:rPr lang="en-US" sz="2800" b="1" dirty="0">
                <a:solidFill>
                  <a:srgbClr val="00B0F0"/>
                </a:solidFill>
              </a:rPr>
              <a:t>wind known by its effects, so is the Spirit, sovereignly accomplishing work.</a:t>
            </a:r>
          </a:p>
          <a:p>
            <a:pPr marL="0" indent="0">
              <a:buNone/>
            </a:pPr>
            <a:endParaRPr lang="en-SG" sz="2800" b="1" dirty="0"/>
          </a:p>
          <a:p>
            <a:pPr marL="442913" indent="0">
              <a:buNone/>
            </a:pPr>
            <a:r>
              <a:rPr lang="en-SG" sz="2800" b="1" dirty="0"/>
              <a:t>(John 3:8 )  The wind blows where it lists, and you hear the sound thereof, but can not tell whence it comes, and whither it goes: </a:t>
            </a:r>
            <a:r>
              <a:rPr lang="en-SG" sz="2800" b="1" i="1" dirty="0"/>
              <a:t>so is every one that is born of the Spirit.</a:t>
            </a:r>
          </a:p>
          <a:p>
            <a:pPr marL="0" lvl="0" indent="0">
              <a:buNone/>
            </a:pPr>
            <a:endParaRPr lang="en-SG" sz="2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dirty="0"/>
          </a:p>
          <a:p>
            <a:pPr marL="0" lvl="0" indent="0">
              <a:buNone/>
            </a:pPr>
            <a:endParaRPr lang="en-US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02150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(I) </a:t>
            </a:r>
            <a:r>
              <a:rPr lang="en-US" b="1" u="sng" dirty="0">
                <a:solidFill>
                  <a:srgbClr val="FF0000"/>
                </a:solidFill>
              </a:rPr>
              <a:t>BLASPHEMY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047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I.  </a:t>
            </a:r>
            <a:r>
              <a:rPr lang="en-US" b="1" u="sng" dirty="0">
                <a:solidFill>
                  <a:srgbClr val="FF0000"/>
                </a:solidFill>
                <a:latin typeface="+mj-lt"/>
              </a:rPr>
              <a:t>THE WIND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 of Salvation and Life</a:t>
            </a:r>
            <a:endParaRPr lang="en-US" b="1" u="sng" dirty="0">
              <a:latin typeface="+mj-lt"/>
            </a:endParaRPr>
          </a:p>
          <a:p>
            <a:pPr marL="360363" indent="0">
              <a:buNone/>
            </a:pPr>
            <a:r>
              <a:rPr lang="en-US" b="1" dirty="0">
                <a:latin typeface="+mj-lt"/>
              </a:rPr>
              <a:t>C.  He </a:t>
            </a:r>
            <a:r>
              <a:rPr lang="en-US" b="1" u="sng" dirty="0">
                <a:latin typeface="+mj-lt"/>
              </a:rPr>
              <a:t>convicts and converts</a:t>
            </a:r>
            <a:r>
              <a:rPr lang="en-US" b="1" dirty="0">
                <a:latin typeface="+mj-lt"/>
              </a:rPr>
              <a:t> non-Christians.  </a:t>
            </a:r>
          </a:p>
          <a:p>
            <a:pPr marL="803275" indent="-442913">
              <a:buNone/>
            </a:pPr>
            <a:r>
              <a:rPr lang="en-SG" b="1" dirty="0">
                <a:latin typeface="+mj-lt"/>
              </a:rPr>
              <a:t>	(John 16:8-11)  And when He is come, He will reprove the world of sin, and of righteousness, and of judgment:</a:t>
            </a:r>
          </a:p>
          <a:p>
            <a:pPr marL="1255713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Of sin, because they believe not on Me;</a:t>
            </a:r>
          </a:p>
          <a:p>
            <a:pPr marL="1255713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Of righteousness, because I go to My Father, and You see Me no more;</a:t>
            </a:r>
          </a:p>
          <a:p>
            <a:pPr marL="1255713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Of judgment, because the prince of this world is judged.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874326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(I) </a:t>
            </a:r>
            <a:r>
              <a:rPr lang="en-US" b="1" u="sng" dirty="0">
                <a:solidFill>
                  <a:srgbClr val="FF0000"/>
                </a:solidFill>
              </a:rPr>
              <a:t>BLASPHEMY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/>
              <a:t>(Matthew 12:31,32)  Wherefore I say unto you, All manner of sin and blasphemy shall be forgiven unto men: but the </a:t>
            </a:r>
            <a:r>
              <a:rPr lang="en-SG" b="1" i="1" u="sng" dirty="0">
                <a:solidFill>
                  <a:srgbClr val="FF0000"/>
                </a:solidFill>
              </a:rPr>
              <a:t>blasphemy against the Holy Ghost shall not be forgiven unto men.</a:t>
            </a:r>
          </a:p>
          <a:p>
            <a:pPr marL="0" indent="0">
              <a:buNone/>
            </a:pPr>
            <a:endParaRPr lang="en-SG" b="1" dirty="0"/>
          </a:p>
          <a:p>
            <a:pPr marL="0" indent="0">
              <a:buNone/>
            </a:pPr>
            <a:r>
              <a:rPr lang="en-SG" b="1" dirty="0"/>
              <a:t>And whosoever speaks a word against the Son of man, it shall be forgiven him: but </a:t>
            </a:r>
            <a:r>
              <a:rPr lang="en-SG" b="1" i="1" u="sng" dirty="0">
                <a:solidFill>
                  <a:srgbClr val="FF0000"/>
                </a:solidFill>
              </a:rPr>
              <a:t>whosoever speaks against the Holy Ghost, it shall not be forgiven him, </a:t>
            </a:r>
            <a:r>
              <a:rPr lang="en-SG" b="1" dirty="0"/>
              <a:t>neither in this world, neither in the </a:t>
            </a:r>
            <a:r>
              <a:rPr lang="en-SG" b="1" i="1" dirty="0"/>
              <a:t>world</a:t>
            </a:r>
            <a:r>
              <a:rPr lang="en-SG" b="1" dirty="0"/>
              <a:t> to come.</a:t>
            </a:r>
          </a:p>
          <a:p>
            <a:endParaRPr lang="en-SG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737745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(II) </a:t>
            </a:r>
            <a:r>
              <a:rPr lang="en-US" b="1" u="sng" dirty="0">
                <a:solidFill>
                  <a:srgbClr val="FF0000"/>
                </a:solidFill>
              </a:rPr>
              <a:t>RESIST THE SPIRIT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THE WIND</a:t>
            </a:r>
            <a:r>
              <a:rPr lang="en-US" b="1" dirty="0">
                <a:solidFill>
                  <a:srgbClr val="FF0000"/>
                </a:solidFill>
              </a:rPr>
              <a:t> of Life and Growth</a:t>
            </a:r>
            <a:endParaRPr lang="en-US" b="1" u="sng" dirty="0"/>
          </a:p>
          <a:p>
            <a:pPr marL="895350" indent="-452438">
              <a:buNone/>
            </a:pPr>
            <a:r>
              <a:rPr lang="en-US" b="1" dirty="0">
                <a:solidFill>
                  <a:srgbClr val="9933FF"/>
                </a:solidFill>
              </a:rPr>
              <a:t>A.  He </a:t>
            </a:r>
            <a:r>
              <a:rPr lang="en-US" b="1" u="sng" dirty="0">
                <a:solidFill>
                  <a:srgbClr val="9933FF"/>
                </a:solidFill>
              </a:rPr>
              <a:t>convicts and conducts</a:t>
            </a:r>
            <a:r>
              <a:rPr lang="en-US" b="1" dirty="0">
                <a:solidFill>
                  <a:srgbClr val="9933FF"/>
                </a:solidFill>
              </a:rPr>
              <a:t> to conform Christians into Jesus’ Image.</a:t>
            </a:r>
          </a:p>
          <a:p>
            <a:pPr marL="442913" indent="0">
              <a:spcBef>
                <a:spcPts val="1200"/>
              </a:spcBef>
              <a:buNone/>
            </a:pPr>
            <a:r>
              <a:rPr lang="en-SG" b="1" dirty="0"/>
              <a:t>(2 Corinthians 3:18)  But we all, with open face beholding as in a glass the Glory of the Lord, are </a:t>
            </a:r>
            <a:r>
              <a:rPr lang="en-SG" b="1" i="1" u="sng" dirty="0">
                <a:solidFill>
                  <a:srgbClr val="00B0F0"/>
                </a:solidFill>
              </a:rPr>
              <a:t>changed into the same Image from glory to glory, even as by the Spirit of the Lord</a:t>
            </a:r>
            <a:r>
              <a:rPr lang="en-SG" b="1" i="1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58546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(II) </a:t>
            </a:r>
            <a:r>
              <a:rPr lang="en-US" b="1" u="sng" dirty="0">
                <a:solidFill>
                  <a:srgbClr val="FF0000"/>
                </a:solidFill>
              </a:rPr>
              <a:t>RESIST THE SPIRIT.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442913" lvl="0" indent="-442913">
              <a:buNone/>
            </a:pPr>
            <a:r>
              <a:rPr lang="en-US" b="1" dirty="0">
                <a:solidFill>
                  <a:srgbClr val="FF0000"/>
                </a:solidFill>
              </a:rPr>
              <a:t>II.	</a:t>
            </a:r>
            <a:r>
              <a:rPr lang="en-US" b="1" u="sng" dirty="0">
                <a:solidFill>
                  <a:srgbClr val="FF0000"/>
                </a:solidFill>
              </a:rPr>
              <a:t>THE WIND</a:t>
            </a:r>
            <a:r>
              <a:rPr lang="en-US" b="1" dirty="0">
                <a:solidFill>
                  <a:srgbClr val="FF0000"/>
                </a:solidFill>
              </a:rPr>
              <a:t> of Life and Growth</a:t>
            </a:r>
            <a:endParaRPr lang="en-SG" b="1" dirty="0">
              <a:solidFill>
                <a:srgbClr val="7030A0"/>
              </a:solidFill>
            </a:endParaRPr>
          </a:p>
          <a:p>
            <a:pPr marL="442913" indent="0">
              <a:buNone/>
            </a:pPr>
            <a:r>
              <a:rPr lang="en-US" b="1" dirty="0"/>
              <a:t>B.  </a:t>
            </a:r>
            <a:r>
              <a:rPr lang="en-US" b="1" u="sng" dirty="0">
                <a:solidFill>
                  <a:srgbClr val="00B0F0"/>
                </a:solidFill>
              </a:rPr>
              <a:t>Beware of resisting the Spirit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/>
              <a:t>(Ps. 106:13-15).</a:t>
            </a:r>
          </a:p>
          <a:p>
            <a:pPr marL="895350" indent="-452438">
              <a:buNone/>
            </a:pPr>
            <a:r>
              <a:rPr lang="en-US" b="1" dirty="0"/>
              <a:t>	Ingratitude to blessings</a:t>
            </a:r>
          </a:p>
          <a:p>
            <a:pPr marL="895350" indent="-452438">
              <a:buNone/>
            </a:pPr>
            <a:r>
              <a:rPr lang="en-US" b="1" dirty="0"/>
              <a:t>	Seeking not His counsel</a:t>
            </a:r>
          </a:p>
          <a:p>
            <a:pPr marL="895350" indent="-452438">
              <a:buNone/>
            </a:pPr>
            <a:r>
              <a:rPr lang="en-US" b="1" dirty="0"/>
              <a:t>	Lusting after things of the flesh</a:t>
            </a:r>
          </a:p>
          <a:p>
            <a:pPr marL="895350" indent="-452438">
              <a:buNone/>
            </a:pPr>
            <a:r>
              <a:rPr lang="en-US" b="1" dirty="0"/>
              <a:t>	Disobeying His will</a:t>
            </a:r>
          </a:p>
          <a:p>
            <a:pPr marL="895350" indent="-452438">
              <a:buNone/>
            </a:pPr>
            <a:r>
              <a:rPr lang="en-US" b="1" dirty="0"/>
              <a:t>	Rebellion and tempting God</a:t>
            </a:r>
          </a:p>
          <a:p>
            <a:pPr marL="442913" indent="-442913">
              <a:buNone/>
            </a:pPr>
            <a:r>
              <a:rPr lang="en-SG" b="1" i="1" dirty="0"/>
              <a:t>	(Acts 7:51)  Ye </a:t>
            </a:r>
            <a:r>
              <a:rPr lang="en-SG" b="1" i="1" dirty="0" err="1"/>
              <a:t>stiffnecked</a:t>
            </a:r>
            <a:r>
              <a:rPr lang="en-SG" b="1" i="1" dirty="0"/>
              <a:t> and uncircumcised in heart and ears, ye do always </a:t>
            </a:r>
            <a:r>
              <a:rPr lang="en-SG" b="1" i="1" u="sng" dirty="0">
                <a:solidFill>
                  <a:srgbClr val="FF0000"/>
                </a:solidFill>
              </a:rPr>
              <a:t>resist the Holy Ghost</a:t>
            </a:r>
            <a:r>
              <a:rPr lang="en-SG" b="1" i="1" dirty="0"/>
              <a:t>: as your fathers did, so do ye.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221279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(III) </a:t>
            </a:r>
            <a:r>
              <a:rPr lang="en-US" b="1" u="sng" dirty="0">
                <a:solidFill>
                  <a:srgbClr val="FF0000"/>
                </a:solidFill>
              </a:rPr>
              <a:t>WALK IN HIS WITNESS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46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III.  </a:t>
            </a:r>
            <a:r>
              <a:rPr lang="en-US" b="1" u="sng" dirty="0">
                <a:solidFill>
                  <a:srgbClr val="FF0000"/>
                </a:solidFill>
              </a:rPr>
              <a:t>THE SEAL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of Belonging and Security</a:t>
            </a:r>
          </a:p>
          <a:p>
            <a:pPr marL="628650" indent="0">
              <a:buNone/>
            </a:pPr>
            <a:r>
              <a:rPr lang="en-US" b="1" dirty="0"/>
              <a:t>The Holy Spirit is </a:t>
            </a:r>
            <a:r>
              <a:rPr lang="en-US" b="1" dirty="0">
                <a:solidFill>
                  <a:srgbClr val="FF0000"/>
                </a:solidFill>
              </a:rPr>
              <a:t>Himself the seal </a:t>
            </a:r>
            <a:r>
              <a:rPr lang="en-US" b="1" dirty="0"/>
              <a:t>rather than the one who does the sealing.  His indwelling Presence is the sign and seal of the ultimate fulfillment of God’s redemptive purpose.</a:t>
            </a:r>
          </a:p>
          <a:p>
            <a:pPr marL="0" indent="0">
              <a:buNone/>
            </a:pPr>
            <a:endParaRPr lang="en-US" b="1" dirty="0"/>
          </a:p>
          <a:p>
            <a:pPr marL="628650" indent="0">
              <a:buNone/>
            </a:pPr>
            <a:r>
              <a:rPr lang="en-SG" b="1" dirty="0">
                <a:solidFill>
                  <a:srgbClr val="9933FF"/>
                </a:solidFill>
              </a:rPr>
              <a:t>(Ephesians 1:13)  In whom you also </a:t>
            </a:r>
            <a:r>
              <a:rPr lang="en-SG" b="1" i="1" dirty="0">
                <a:solidFill>
                  <a:srgbClr val="9933FF"/>
                </a:solidFill>
              </a:rPr>
              <a:t>trusted,</a:t>
            </a:r>
            <a:r>
              <a:rPr lang="en-SG" b="1" dirty="0">
                <a:solidFill>
                  <a:srgbClr val="9933FF"/>
                </a:solidFill>
              </a:rPr>
              <a:t> after that you heard the Word of Truth, the Gospel of your salvation: in whom also </a:t>
            </a:r>
            <a:r>
              <a:rPr lang="en-SG" b="1" i="1" u="sng" dirty="0">
                <a:solidFill>
                  <a:srgbClr val="FF0000"/>
                </a:solidFill>
              </a:rPr>
              <a:t>after that you believed, you were sealed with that Holy Spirit of promise.</a:t>
            </a:r>
            <a:r>
              <a:rPr lang="en-US" b="1" i="1" u="sng" dirty="0">
                <a:solidFill>
                  <a:srgbClr val="FF0000"/>
                </a:solidFill>
              </a:rPr>
              <a:t> 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0426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(III) </a:t>
            </a:r>
            <a:r>
              <a:rPr lang="en-US" b="1" u="sng" dirty="0">
                <a:solidFill>
                  <a:srgbClr val="FF0000"/>
                </a:solidFill>
              </a:rPr>
              <a:t>WALK IN HIS WITNESS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14764"/>
            <a:ext cx="8534400" cy="5343236"/>
          </a:xfrm>
        </p:spPr>
        <p:txBody>
          <a:bodyPr>
            <a:normAutofit/>
          </a:bodyPr>
          <a:lstStyle/>
          <a:p>
            <a:pPr marL="628650" lvl="0" indent="-628650">
              <a:buNone/>
            </a:pPr>
            <a:r>
              <a:rPr lang="en-US" b="1" dirty="0">
                <a:solidFill>
                  <a:srgbClr val="FF0000"/>
                </a:solidFill>
              </a:rPr>
              <a:t>III.	</a:t>
            </a:r>
            <a:r>
              <a:rPr lang="en-US" sz="2800" b="1" u="sng" dirty="0">
                <a:solidFill>
                  <a:srgbClr val="FF0000"/>
                </a:solidFill>
              </a:rPr>
              <a:t>THE SEAL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of Belonging and Security</a:t>
            </a:r>
          </a:p>
          <a:p>
            <a:pPr marL="628650" lv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A.  </a:t>
            </a:r>
            <a:r>
              <a:rPr lang="en-US" sz="2800" b="1" u="sng" dirty="0">
                <a:solidFill>
                  <a:srgbClr val="002060"/>
                </a:solidFill>
                <a:latin typeface="+mj-lt"/>
              </a:rPr>
              <a:t>Various uses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 of the seal:</a:t>
            </a:r>
            <a:endParaRPr lang="en-SG" sz="2800" b="1" dirty="0">
              <a:solidFill>
                <a:srgbClr val="002060"/>
              </a:solidFill>
              <a:latin typeface="+mj-lt"/>
            </a:endParaRPr>
          </a:p>
          <a:p>
            <a:pPr marL="1081088" lvl="0" indent="0">
              <a:buNone/>
            </a:pPr>
            <a:r>
              <a:rPr lang="en-US" sz="2800" b="1" dirty="0">
                <a:latin typeface="+mj-lt"/>
              </a:rPr>
              <a:t>Stamped on a document, it signifies </a:t>
            </a:r>
            <a:r>
              <a:rPr lang="en-US" sz="2800" b="1" u="sng" dirty="0">
                <a:solidFill>
                  <a:srgbClr val="9933FF"/>
                </a:solidFill>
                <a:latin typeface="+mj-lt"/>
              </a:rPr>
              <a:t>authenticity</a:t>
            </a:r>
            <a:r>
              <a:rPr lang="en-US" sz="2800" b="1" u="sng" dirty="0">
                <a:solidFill>
                  <a:srgbClr val="7030A0"/>
                </a:solidFill>
                <a:latin typeface="+mj-lt"/>
              </a:rPr>
              <a:t>.</a:t>
            </a:r>
            <a:endParaRPr lang="en-SG" sz="2800" b="1" dirty="0">
              <a:solidFill>
                <a:srgbClr val="7030A0"/>
              </a:solidFill>
              <a:latin typeface="+mj-lt"/>
            </a:endParaRPr>
          </a:p>
          <a:p>
            <a:pPr marL="1081088" lvl="0" indent="0">
              <a:buNone/>
            </a:pPr>
            <a:r>
              <a:rPr lang="en-US" sz="2800" b="1" dirty="0">
                <a:latin typeface="+mj-lt"/>
              </a:rPr>
              <a:t>Impressed with a royal signet, a mark of </a:t>
            </a:r>
            <a:r>
              <a:rPr lang="en-US" sz="2800" b="1" u="sng" dirty="0">
                <a:solidFill>
                  <a:srgbClr val="9933FF"/>
                </a:solidFill>
                <a:latin typeface="+mj-lt"/>
              </a:rPr>
              <a:t>security</a:t>
            </a:r>
            <a:r>
              <a:rPr lang="en-US" sz="2800" b="1" u="sng" dirty="0">
                <a:latin typeface="+mj-lt"/>
              </a:rPr>
              <a:t>.</a:t>
            </a:r>
            <a:endParaRPr lang="en-SG" sz="2800" b="1" dirty="0">
              <a:latin typeface="+mj-lt"/>
            </a:endParaRPr>
          </a:p>
          <a:p>
            <a:pPr marL="1081088" lvl="0" indent="0">
              <a:buNone/>
            </a:pPr>
            <a:r>
              <a:rPr lang="en-US" sz="2800" b="1" dirty="0">
                <a:latin typeface="+mj-lt"/>
              </a:rPr>
              <a:t>Attached to an article purchased, establishing </a:t>
            </a:r>
            <a:r>
              <a:rPr lang="en-US" sz="2800" b="1" u="sng" dirty="0">
                <a:solidFill>
                  <a:srgbClr val="9933FF"/>
                </a:solidFill>
                <a:latin typeface="+mj-lt"/>
              </a:rPr>
              <a:t>ownership.</a:t>
            </a:r>
          </a:p>
          <a:p>
            <a:pPr marL="1081088" lvl="0" indent="0">
              <a:buNone/>
            </a:pPr>
            <a:r>
              <a:rPr lang="en-US" sz="2800" b="1" dirty="0">
                <a:latin typeface="+mj-lt"/>
              </a:rPr>
              <a:t>Subscribed to a written contract, like a notarial seal, full and </a:t>
            </a:r>
            <a:r>
              <a:rPr lang="en-US" sz="2800" b="1" u="sng" dirty="0">
                <a:solidFill>
                  <a:srgbClr val="9933FF"/>
                </a:solidFill>
                <a:latin typeface="+mj-lt"/>
              </a:rPr>
              <a:t>binding acceptance</a:t>
            </a:r>
            <a:r>
              <a:rPr lang="en-US" sz="2800" b="1" dirty="0">
                <a:solidFill>
                  <a:srgbClr val="9933FF"/>
                </a:solidFill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of all conditions and obligations. Authority, recognition, secrecy.  </a:t>
            </a:r>
            <a:endParaRPr lang="en-SG" sz="2800" b="1" dirty="0">
              <a:latin typeface="+mj-lt"/>
            </a:endParaRPr>
          </a:p>
          <a:p>
            <a:pPr marL="1081088" lvl="0" indent="0">
              <a:buNone/>
            </a:pPr>
            <a:r>
              <a:rPr lang="en-US" sz="2800" b="1" dirty="0">
                <a:latin typeface="+mj-lt"/>
              </a:rPr>
              <a:t>The seal </a:t>
            </a:r>
            <a:r>
              <a:rPr lang="en-US" sz="2800" b="1" u="sng" dirty="0">
                <a:solidFill>
                  <a:srgbClr val="9933FF"/>
                </a:solidFill>
                <a:latin typeface="+mj-lt"/>
              </a:rPr>
              <a:t>leaves an impression upon the wax </a:t>
            </a:r>
            <a:r>
              <a:rPr lang="en-US" sz="2800" b="1" dirty="0">
                <a:latin typeface="+mj-lt"/>
              </a:rPr>
              <a:t>which corresponds to it.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73327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(III) </a:t>
            </a:r>
            <a:r>
              <a:rPr lang="en-US" b="1" u="sng" dirty="0">
                <a:solidFill>
                  <a:srgbClr val="FF0000"/>
                </a:solidFill>
              </a:rPr>
              <a:t>WALK IN HIS WITNESS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4988" lvl="0" indent="-534988">
              <a:buNone/>
            </a:pPr>
            <a:r>
              <a:rPr lang="en-US" b="1" dirty="0">
                <a:solidFill>
                  <a:srgbClr val="FF0000"/>
                </a:solidFill>
              </a:rPr>
              <a:t>III.  </a:t>
            </a:r>
            <a:r>
              <a:rPr lang="en-US" b="1" u="sng" dirty="0">
                <a:solidFill>
                  <a:srgbClr val="FF0000"/>
                </a:solidFill>
              </a:rPr>
              <a:t>THE SEAL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of Belonging and Security</a:t>
            </a:r>
          </a:p>
          <a:p>
            <a:pPr marL="989013" lvl="0" indent="-454025">
              <a:buNone/>
            </a:pPr>
            <a:r>
              <a:rPr lang="en-US" b="1" dirty="0">
                <a:solidFill>
                  <a:srgbClr val="9933FF"/>
                </a:solidFill>
              </a:rPr>
              <a:t>B.  </a:t>
            </a:r>
            <a:r>
              <a:rPr lang="en-US" b="1" u="sng" dirty="0">
                <a:solidFill>
                  <a:srgbClr val="9933FF"/>
                </a:solidFill>
              </a:rPr>
              <a:t>Witness of the Spirit</a:t>
            </a:r>
            <a:r>
              <a:rPr lang="en-US" b="1" dirty="0">
                <a:solidFill>
                  <a:srgbClr val="9933FF"/>
                </a:solidFill>
              </a:rPr>
              <a:t> </a:t>
            </a:r>
            <a:r>
              <a:rPr lang="en-US" b="1" dirty="0"/>
              <a:t>as His children</a:t>
            </a:r>
          </a:p>
          <a:p>
            <a:pPr marL="989013" indent="0">
              <a:spcBef>
                <a:spcPts val="1200"/>
              </a:spcBef>
              <a:buNone/>
            </a:pPr>
            <a:r>
              <a:rPr lang="en-SG" b="1" dirty="0"/>
              <a:t>(Romans 8:15,16)  For you have not received the spirit of bondage again to fear; but </a:t>
            </a:r>
            <a:r>
              <a:rPr lang="en-SG" b="1" u="sng" dirty="0">
                <a:solidFill>
                  <a:srgbClr val="FF0000"/>
                </a:solidFill>
              </a:rPr>
              <a:t>you have received the Spirit of adoption, whereby we cry, Abba, Father</a:t>
            </a:r>
            <a:r>
              <a:rPr lang="en-SG" b="1" dirty="0"/>
              <a:t>.</a:t>
            </a:r>
          </a:p>
          <a:p>
            <a:pPr marL="989013" indent="0">
              <a:spcBef>
                <a:spcPts val="1200"/>
              </a:spcBef>
              <a:buNone/>
            </a:pPr>
            <a:r>
              <a:rPr lang="en-SG" b="1" dirty="0"/>
              <a:t>The Spirit Himself bears witness with our spirit, that we are the children of God:</a:t>
            </a:r>
          </a:p>
          <a:p>
            <a:pPr marL="0" indent="0">
              <a:buNone/>
            </a:pPr>
            <a:endParaRPr lang="en-SG" dirty="0"/>
          </a:p>
          <a:p>
            <a:pPr marL="534988" indent="0">
              <a:buNone/>
            </a:pPr>
            <a:r>
              <a:rPr lang="en-SG" b="1" dirty="0"/>
              <a:t>(John 16:14)  </a:t>
            </a:r>
            <a:r>
              <a:rPr lang="en-SG" b="1" i="1" u="sng" dirty="0">
                <a:solidFill>
                  <a:srgbClr val="FF0000"/>
                </a:solidFill>
              </a:rPr>
              <a:t>He shall glorify Me</a:t>
            </a:r>
            <a:r>
              <a:rPr lang="en-SG" b="1" dirty="0"/>
              <a:t>: for He shall receive of Mine, and shall shew </a:t>
            </a:r>
            <a:r>
              <a:rPr lang="en-SG" b="1" i="1" dirty="0"/>
              <a:t>it</a:t>
            </a:r>
            <a:r>
              <a:rPr lang="en-SG" b="1" dirty="0"/>
              <a:t> unto you.</a:t>
            </a:r>
          </a:p>
          <a:p>
            <a:pPr lvl="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752600"/>
            <a:ext cx="8243455" cy="4953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A. </a:t>
            </a:r>
            <a:r>
              <a:rPr lang="en-US" b="1" u="sng" dirty="0">
                <a:solidFill>
                  <a:srgbClr val="FF0000"/>
                </a:solidFill>
              </a:rPr>
              <a:t>PROPHESIZED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lvl="0"/>
            <a:endParaRPr lang="en-SG" dirty="0"/>
          </a:p>
          <a:p>
            <a:pPr marL="720725" lvl="0" indent="-360363">
              <a:buNone/>
            </a:pPr>
            <a:r>
              <a:rPr lang="en-US" b="1" dirty="0"/>
              <a:t>1)  </a:t>
            </a:r>
            <a:r>
              <a:rPr lang="en-US" b="1" u="sng" dirty="0"/>
              <a:t>By Prophet Joel</a:t>
            </a:r>
            <a:r>
              <a:rPr lang="en-US" b="1" dirty="0"/>
              <a:t> 2:27-32 (about 800BC) </a:t>
            </a:r>
            <a:br>
              <a:rPr lang="en-US" b="1" dirty="0"/>
            </a:br>
            <a:r>
              <a:rPr lang="en-US" b="1" dirty="0"/>
              <a:t>(cf. Acts 2:16-20) – partially fulfilled.</a:t>
            </a:r>
            <a:endParaRPr lang="en-SG" b="1" dirty="0"/>
          </a:p>
          <a:p>
            <a:endParaRPr lang="en-SG" b="1" dirty="0"/>
          </a:p>
          <a:p>
            <a:pPr marL="720725" indent="0">
              <a:buNone/>
            </a:pPr>
            <a:r>
              <a:rPr lang="en-SG" b="1" dirty="0"/>
              <a:t>(Joel 2:28)  And it shall come to pass afterward, that I will pour out my spirit upon all flesh; and your sons and your daughters shall prophesy, your old men shall dream dreams, your young men shall see visions:</a:t>
            </a:r>
          </a:p>
          <a:p>
            <a:pPr marL="989013" indent="-268288"/>
            <a:endParaRPr lang="en-SG" b="1" dirty="0"/>
          </a:p>
          <a:p>
            <a:pPr marL="720725" indent="0">
              <a:buNone/>
            </a:pPr>
            <a:r>
              <a:rPr lang="en-SG" b="1" dirty="0"/>
              <a:t>(Joel 2:30)  And I will shew wonders in the heavens and in the earth, blood, and fire, and pillars of smoke.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704534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(III) </a:t>
            </a:r>
            <a:r>
              <a:rPr lang="en-US" b="1" u="sng" dirty="0">
                <a:solidFill>
                  <a:srgbClr val="FF0000"/>
                </a:solidFill>
              </a:rPr>
              <a:t>WALK IN THE SPIRIT.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3080"/>
            <a:ext cx="7772400" cy="46939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III.  THE SEAL </a:t>
            </a:r>
            <a:r>
              <a:rPr lang="en-US" b="1" dirty="0"/>
              <a:t>of Belonging and Security</a:t>
            </a:r>
          </a:p>
          <a:p>
            <a:pPr marL="0" indent="0">
              <a:buNone/>
            </a:pPr>
            <a:endParaRPr lang="en-US" b="1" dirty="0"/>
          </a:p>
          <a:p>
            <a:pPr marL="628650" lvl="0" indent="0">
              <a:buNone/>
            </a:pPr>
            <a:r>
              <a:rPr lang="en-US" b="1" dirty="0">
                <a:solidFill>
                  <a:srgbClr val="9933FF"/>
                </a:solidFill>
              </a:rPr>
              <a:t>C.  Walk in the Spirit.</a:t>
            </a:r>
          </a:p>
          <a:p>
            <a:pPr marL="1081088" indent="0">
              <a:buNone/>
            </a:pPr>
            <a:r>
              <a:rPr lang="en-SG" dirty="0"/>
              <a:t>(</a:t>
            </a:r>
            <a:r>
              <a:rPr lang="en-SG" b="1" dirty="0"/>
              <a:t>Galatians 5:16)  </a:t>
            </a:r>
            <a:r>
              <a:rPr lang="en-SG" b="1" i="1" dirty="0"/>
              <a:t>This</a:t>
            </a:r>
            <a:r>
              <a:rPr lang="en-SG" b="1" dirty="0"/>
              <a:t> I say then, </a:t>
            </a:r>
            <a:r>
              <a:rPr lang="en-SG" b="1" i="1" dirty="0">
                <a:solidFill>
                  <a:srgbClr val="FF0000"/>
                </a:solidFill>
              </a:rPr>
              <a:t>Walk in the Spirit</a:t>
            </a:r>
            <a:r>
              <a:rPr lang="en-SG" b="1" dirty="0"/>
              <a:t>, and ye shall not fulfil the lust of the flesh.</a:t>
            </a:r>
          </a:p>
          <a:p>
            <a:pPr marL="0" indent="0">
              <a:buNone/>
            </a:pPr>
            <a:endParaRPr lang="en-SG" b="1" dirty="0"/>
          </a:p>
          <a:p>
            <a:pPr marL="1081088" indent="0">
              <a:buNone/>
            </a:pPr>
            <a:r>
              <a:rPr lang="en-SG" b="1" dirty="0"/>
              <a:t>(Galatians 4:19)  My little children, of whom I travail in birth again </a:t>
            </a:r>
            <a:r>
              <a:rPr lang="en-SG" b="1" i="1" dirty="0">
                <a:solidFill>
                  <a:srgbClr val="FF0000"/>
                </a:solidFill>
              </a:rPr>
              <a:t>until Christ be formed in you,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2131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SG" sz="3600" b="1" dirty="0"/>
              <a:t>(III)  </a:t>
            </a:r>
            <a:r>
              <a:rPr lang="en-SG" sz="3600" b="1" u="sng" dirty="0"/>
              <a:t>WALK IN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454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>
                <a:solidFill>
                  <a:srgbClr val="FF0000"/>
                </a:solidFill>
              </a:rPr>
              <a:t>III.  THE SEAL OF BELONGING AND SECURITY</a:t>
            </a:r>
          </a:p>
          <a:p>
            <a:pPr marL="628650" indent="0">
              <a:buNone/>
            </a:pPr>
            <a:r>
              <a:rPr lang="en-SG" b="1" dirty="0">
                <a:solidFill>
                  <a:srgbClr val="FF0000"/>
                </a:solidFill>
              </a:rPr>
              <a:t>D.  DISCIPINE OF CHILDREN</a:t>
            </a:r>
          </a:p>
          <a:p>
            <a:pPr marL="1081088" indent="0">
              <a:spcBef>
                <a:spcPts val="1200"/>
              </a:spcBef>
              <a:buNone/>
            </a:pPr>
            <a:r>
              <a:rPr lang="en-SG" b="1" dirty="0"/>
              <a:t>(Hebrews 12:5)  And ye have forgotten the exhortation which </a:t>
            </a:r>
            <a:r>
              <a:rPr lang="en-SG" b="1" dirty="0" err="1"/>
              <a:t>speaketh</a:t>
            </a:r>
            <a:r>
              <a:rPr lang="en-SG" b="1" dirty="0"/>
              <a:t> unto you as unto children, My son, </a:t>
            </a:r>
            <a:r>
              <a:rPr lang="en-SG" b="1" u="sng" dirty="0"/>
              <a:t>despise not </a:t>
            </a:r>
            <a:r>
              <a:rPr lang="en-SG" b="1" dirty="0"/>
              <a:t>thou the chastening of the Lord, </a:t>
            </a:r>
            <a:r>
              <a:rPr lang="en-SG" b="1" u="sng" dirty="0"/>
              <a:t>nor faint </a:t>
            </a:r>
            <a:r>
              <a:rPr lang="en-SG" b="1" dirty="0"/>
              <a:t>when thou art rebuked of Him:</a:t>
            </a:r>
          </a:p>
          <a:p>
            <a:pPr marL="1081088" indent="0">
              <a:spcBef>
                <a:spcPts val="1200"/>
              </a:spcBef>
              <a:buNone/>
            </a:pPr>
            <a:r>
              <a:rPr lang="en-SG" b="1" dirty="0"/>
              <a:t>(Hebrews 12:6)  For whom the Lord loveth He </a:t>
            </a:r>
            <a:r>
              <a:rPr lang="en-SG" b="1" dirty="0" err="1"/>
              <a:t>chasteneth</a:t>
            </a:r>
            <a:r>
              <a:rPr lang="en-SG" b="1" dirty="0"/>
              <a:t>, and </a:t>
            </a:r>
            <a:r>
              <a:rPr lang="en-SG" b="1" dirty="0" err="1"/>
              <a:t>scourgeth</a:t>
            </a:r>
            <a:r>
              <a:rPr lang="en-SG" b="1" dirty="0"/>
              <a:t> every son whom He </a:t>
            </a:r>
            <a:r>
              <a:rPr lang="en-SG" b="1" dirty="0" err="1"/>
              <a:t>receiveth</a:t>
            </a:r>
            <a:r>
              <a:rPr lang="en-SG" b="1" dirty="0"/>
              <a:t>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250218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(III) </a:t>
            </a:r>
            <a:r>
              <a:rPr lang="en-US" b="1" u="sng" dirty="0">
                <a:solidFill>
                  <a:srgbClr val="FF0000"/>
                </a:solidFill>
              </a:rPr>
              <a:t>WALK IN THE SPIRIT.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670636" cy="4389120"/>
          </a:xfrm>
        </p:spPr>
        <p:txBody>
          <a:bodyPr>
            <a:normAutofit fontScale="92500"/>
          </a:bodyPr>
          <a:lstStyle/>
          <a:p>
            <a:pPr marL="360363" indent="0">
              <a:buNone/>
            </a:pPr>
            <a:r>
              <a:rPr lang="en-SG" b="1" dirty="0">
                <a:solidFill>
                  <a:srgbClr val="FF0000"/>
                </a:solidFill>
              </a:rPr>
              <a:t>D.  DISCIPINE OF CHILDREN</a:t>
            </a:r>
          </a:p>
          <a:p>
            <a:pPr marL="803275" lvl="0" indent="0">
              <a:buNone/>
            </a:pPr>
            <a:r>
              <a:rPr lang="en-US" sz="2800" b="1" dirty="0">
                <a:latin typeface="+mj-lt"/>
              </a:rPr>
              <a:t>To make us useful in </a:t>
            </a:r>
            <a:r>
              <a:rPr lang="en-US" sz="2800" b="1" u="sng" dirty="0">
                <a:latin typeface="+mj-lt"/>
              </a:rPr>
              <a:t>saving others</a:t>
            </a:r>
            <a:r>
              <a:rPr lang="en-US" sz="2800" b="1" dirty="0">
                <a:latin typeface="+mj-lt"/>
              </a:rPr>
              <a:t> (Gen. 50:20)</a:t>
            </a:r>
          </a:p>
          <a:p>
            <a:pPr marL="803275" lvl="0" indent="0">
              <a:buNone/>
            </a:pPr>
            <a:r>
              <a:rPr lang="en-US" sz="2800" b="1" dirty="0">
                <a:latin typeface="+mj-lt"/>
              </a:rPr>
              <a:t>To forge bond of </a:t>
            </a:r>
            <a:r>
              <a:rPr lang="en-US" sz="2800" b="1" u="sng" dirty="0">
                <a:latin typeface="+mj-lt"/>
              </a:rPr>
              <a:t>divine-human suffering</a:t>
            </a:r>
            <a:r>
              <a:rPr lang="en-US" sz="2800" b="1" dirty="0">
                <a:latin typeface="+mj-lt"/>
              </a:rPr>
              <a:t> (Phil. 3:10)</a:t>
            </a:r>
            <a:endParaRPr lang="en-SG" sz="2800" dirty="0">
              <a:latin typeface="+mj-lt"/>
            </a:endParaRPr>
          </a:p>
          <a:p>
            <a:pPr marL="803275" lvl="0" indent="0">
              <a:buNone/>
            </a:pPr>
            <a:r>
              <a:rPr lang="en-US" sz="2800" b="1" dirty="0">
                <a:latin typeface="+mj-lt"/>
              </a:rPr>
              <a:t>To identify and </a:t>
            </a:r>
            <a:r>
              <a:rPr lang="en-US" sz="2800" b="1" u="sng" dirty="0">
                <a:latin typeface="+mj-lt"/>
              </a:rPr>
              <a:t>comfort others</a:t>
            </a:r>
            <a:r>
              <a:rPr lang="en-US" sz="2800" b="1" dirty="0">
                <a:latin typeface="+mj-lt"/>
              </a:rPr>
              <a:t> (2 Cor. 1:4)</a:t>
            </a:r>
            <a:endParaRPr lang="en-SG" sz="2800" dirty="0">
              <a:latin typeface="+mj-lt"/>
            </a:endParaRPr>
          </a:p>
          <a:p>
            <a:pPr marL="803275" lvl="0" indent="0">
              <a:buNone/>
            </a:pPr>
            <a:r>
              <a:rPr lang="en-US" sz="2800" b="1" dirty="0">
                <a:latin typeface="+mj-lt"/>
              </a:rPr>
              <a:t>To enter </a:t>
            </a:r>
            <a:r>
              <a:rPr lang="en-US" sz="2800" b="1" u="sng" dirty="0">
                <a:latin typeface="+mj-lt"/>
              </a:rPr>
              <a:t>deeper into faith</a:t>
            </a:r>
            <a:r>
              <a:rPr lang="en-US" sz="2800" b="1" dirty="0">
                <a:latin typeface="+mj-lt"/>
              </a:rPr>
              <a:t> and obedience (Heb. 12:11)</a:t>
            </a:r>
            <a:endParaRPr lang="en-SG" sz="2800" dirty="0">
              <a:latin typeface="+mj-lt"/>
            </a:endParaRPr>
          </a:p>
          <a:p>
            <a:pPr marL="1347788" lvl="3" indent="-266700"/>
            <a:r>
              <a:rPr lang="en-US" sz="2800" b="1" dirty="0">
                <a:latin typeface="+mj-lt"/>
              </a:rPr>
              <a:t>To the </a:t>
            </a:r>
            <a:r>
              <a:rPr lang="en-US" sz="2800" b="1" u="sng" dirty="0">
                <a:latin typeface="+mj-lt"/>
              </a:rPr>
              <a:t>sinner</a:t>
            </a:r>
            <a:r>
              <a:rPr lang="en-US" sz="2800" b="1" dirty="0">
                <a:latin typeface="+mj-lt"/>
              </a:rPr>
              <a:t>, call to his hopelessness and need for salvation (Luke 15)</a:t>
            </a:r>
            <a:endParaRPr lang="en-SG" sz="2800" dirty="0">
              <a:latin typeface="+mj-lt"/>
            </a:endParaRPr>
          </a:p>
          <a:p>
            <a:pPr marL="1347788" lvl="3" indent="-266700"/>
            <a:r>
              <a:rPr lang="en-US" sz="2800" b="1" dirty="0">
                <a:latin typeface="+mj-lt"/>
              </a:rPr>
              <a:t>To the </a:t>
            </a:r>
            <a:r>
              <a:rPr lang="en-US" sz="2800" b="1" u="sng" dirty="0">
                <a:latin typeface="+mj-lt"/>
              </a:rPr>
              <a:t>backslider</a:t>
            </a:r>
            <a:r>
              <a:rPr lang="en-US" sz="2800" b="1" dirty="0">
                <a:latin typeface="+mj-lt"/>
              </a:rPr>
              <a:t>, call to repentance (Jonah 2)</a:t>
            </a:r>
          </a:p>
          <a:p>
            <a:pPr marL="1347788" lvl="3" indent="-266700"/>
            <a:r>
              <a:rPr lang="en-US" sz="2800" b="1" dirty="0">
                <a:latin typeface="+mj-lt"/>
              </a:rPr>
              <a:t>To the </a:t>
            </a:r>
            <a:r>
              <a:rPr lang="en-US" sz="2800" b="1" u="sng" dirty="0">
                <a:latin typeface="+mj-lt"/>
              </a:rPr>
              <a:t>fruitful</a:t>
            </a:r>
            <a:r>
              <a:rPr lang="en-US" sz="2800" b="1" dirty="0">
                <a:latin typeface="+mj-lt"/>
              </a:rPr>
              <a:t>, more purging &amp; fruitfulness (Jn 15)</a:t>
            </a:r>
            <a:endParaRPr lang="en-SG" sz="2800" dirty="0">
              <a:latin typeface="+mj-lt"/>
            </a:endParaRPr>
          </a:p>
          <a:p>
            <a:pPr marL="0" lvl="0" indent="0">
              <a:buNone/>
            </a:pPr>
            <a:endParaRPr lang="en-SG" b="1" dirty="0"/>
          </a:p>
          <a:p>
            <a:pPr lvl="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2789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(III) </a:t>
            </a:r>
            <a:r>
              <a:rPr lang="en-US" b="1" u="sng" dirty="0">
                <a:solidFill>
                  <a:srgbClr val="FF0000"/>
                </a:solidFill>
              </a:rPr>
              <a:t>WALK IN THE SPIRIT.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D.  </a:t>
            </a:r>
            <a:r>
              <a:rPr lang="en-US" b="1" u="sng" dirty="0">
                <a:solidFill>
                  <a:srgbClr val="FF0000"/>
                </a:solidFill>
              </a:rPr>
              <a:t>DISCIPINE OF CHILDREN</a:t>
            </a:r>
            <a:endParaRPr lang="en-US" b="1" dirty="0"/>
          </a:p>
          <a:p>
            <a:pPr marL="534987" lvl="2" indent="0">
              <a:buNone/>
            </a:pPr>
            <a:r>
              <a:rPr lang="en-US" sz="2800" b="1" dirty="0"/>
              <a:t>Ultimately, </a:t>
            </a:r>
            <a:r>
              <a:rPr lang="en-US" sz="2800" b="1" u="sng" dirty="0"/>
              <a:t>to become like God</a:t>
            </a:r>
            <a:r>
              <a:rPr lang="en-US" sz="2800" b="1" dirty="0"/>
              <a:t> – in touch with His very nature (Rom. 8:28,29)</a:t>
            </a:r>
            <a:endParaRPr lang="en-SG" sz="2800" dirty="0"/>
          </a:p>
          <a:p>
            <a:pPr marL="989013" lvl="3" indent="-268288"/>
            <a:r>
              <a:rPr lang="en-US" sz="2800" b="1" dirty="0"/>
              <a:t>The work of </a:t>
            </a:r>
            <a:r>
              <a:rPr lang="en-US" sz="2800" b="1" u="sng" dirty="0"/>
              <a:t>obedience</a:t>
            </a:r>
            <a:r>
              <a:rPr lang="en-US" sz="2800" b="1" dirty="0"/>
              <a:t> is the evidence that the nature of God is in us.</a:t>
            </a:r>
            <a:endParaRPr lang="en-SG" sz="2800" dirty="0"/>
          </a:p>
          <a:p>
            <a:pPr marL="989013" lvl="3" indent="-268288"/>
            <a:r>
              <a:rPr lang="en-US" sz="2800" b="1" dirty="0"/>
              <a:t>When </a:t>
            </a:r>
            <a:r>
              <a:rPr lang="en-US" sz="2800" b="1" u="sng" dirty="0"/>
              <a:t>He says</a:t>
            </a:r>
            <a:r>
              <a:rPr lang="en-US" sz="2800" b="1" dirty="0"/>
              <a:t> Come, I simply come; when He says Let go, I let go.</a:t>
            </a:r>
            <a:endParaRPr lang="en-SG" sz="2800" dirty="0"/>
          </a:p>
          <a:p>
            <a:pPr marL="989013" lvl="3" indent="-268288"/>
            <a:r>
              <a:rPr lang="en-US" sz="2800" b="1" dirty="0"/>
              <a:t>My goal is </a:t>
            </a:r>
            <a:r>
              <a:rPr lang="en-US" sz="2800" b="1" u="sng" dirty="0"/>
              <a:t>God Himself</a:t>
            </a:r>
            <a:r>
              <a:rPr lang="en-US" sz="2800" b="1" dirty="0"/>
              <a:t> … at any cost, dear Lord, by any road!</a:t>
            </a:r>
            <a:endParaRPr lang="en-SG" sz="2800" dirty="0"/>
          </a:p>
          <a:p>
            <a:pPr marL="0" lvl="0" indent="0">
              <a:buNone/>
            </a:pPr>
            <a:endParaRPr lang="en-SG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SG" b="1" dirty="0"/>
          </a:p>
          <a:p>
            <a:pPr lvl="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8150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SG" b="1" dirty="0">
                <a:solidFill>
                  <a:srgbClr val="FF0000"/>
                </a:solidFill>
              </a:rPr>
              <a:t>(IV) </a:t>
            </a:r>
            <a:r>
              <a:rPr lang="en-SG" b="1" u="sng" dirty="0">
                <a:solidFill>
                  <a:srgbClr val="FF0000"/>
                </a:solidFill>
              </a:rPr>
              <a:t>FEELINGS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91" y="1600200"/>
            <a:ext cx="8229600" cy="4572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IV.  THE DOVE </a:t>
            </a:r>
            <a:r>
              <a:rPr lang="en-US" b="1" dirty="0"/>
              <a:t>– Intimacy and Peace</a:t>
            </a:r>
          </a:p>
          <a:p>
            <a:pPr marL="895350" lvl="0" indent="-360363">
              <a:buNone/>
            </a:pPr>
            <a:r>
              <a:rPr lang="en-SG" b="1" dirty="0">
                <a:solidFill>
                  <a:srgbClr val="9933FF"/>
                </a:solidFill>
                <a:latin typeface="+mj-lt"/>
              </a:rPr>
              <a:t>A. </a:t>
            </a:r>
            <a:r>
              <a:rPr lang="en-US" b="1" dirty="0">
                <a:solidFill>
                  <a:srgbClr val="9933FF"/>
                </a:solidFill>
                <a:latin typeface="+mj-lt"/>
              </a:rPr>
              <a:t>Visible, bodily form of the dove at Jesus’ baptism – signifies His Presence with and delight in Christ.</a:t>
            </a:r>
          </a:p>
          <a:p>
            <a:pPr marL="0" lv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534988" indent="0">
              <a:buNone/>
            </a:pPr>
            <a:r>
              <a:rPr lang="en-SG" b="1" dirty="0">
                <a:latin typeface="+mj-lt"/>
              </a:rPr>
              <a:t>(Matthew 3:16,17)  And Jesus, when He was baptized, went up straightway out of the water: and, lo, the heavens were opened unto Him, and </a:t>
            </a:r>
            <a:r>
              <a:rPr lang="en-SG" b="1" i="1" dirty="0">
                <a:solidFill>
                  <a:srgbClr val="FF0000"/>
                </a:solidFill>
                <a:latin typeface="+mj-lt"/>
              </a:rPr>
              <a:t>He saw the Spirit of God descending like a dove, and lighting upon Him:</a:t>
            </a:r>
          </a:p>
          <a:p>
            <a:pPr marL="534988" indent="0">
              <a:buNone/>
            </a:pPr>
            <a:r>
              <a:rPr lang="en-SG" b="1" dirty="0">
                <a:latin typeface="+mj-lt"/>
              </a:rPr>
              <a:t>And lo a voice from Heaven, saying, </a:t>
            </a:r>
            <a:r>
              <a:rPr lang="en-SG" b="1" i="1" dirty="0">
                <a:solidFill>
                  <a:srgbClr val="FF0000"/>
                </a:solidFill>
                <a:latin typeface="+mj-lt"/>
              </a:rPr>
              <a:t>This is My Beloved Son, in whom I am well pleased</a:t>
            </a:r>
            <a:r>
              <a:rPr lang="en-SG" b="1" dirty="0">
                <a:latin typeface="+mj-lt"/>
              </a:rPr>
              <a:t>.</a:t>
            </a:r>
            <a:endParaRPr lang="en-SG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567391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(IV) </a:t>
            </a:r>
            <a:r>
              <a:rPr lang="en-US" b="1" u="sng" dirty="0">
                <a:solidFill>
                  <a:srgbClr val="FF0000"/>
                </a:solidFill>
              </a:rPr>
              <a:t>FEELINGS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IV.  </a:t>
            </a:r>
            <a:r>
              <a:rPr lang="en-US" b="1" u="sng" dirty="0">
                <a:solidFill>
                  <a:srgbClr val="FF0000"/>
                </a:solidFill>
              </a:rPr>
              <a:t>THE DOVE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Intimacy and Peace</a:t>
            </a:r>
            <a:endParaRPr lang="en-US" dirty="0"/>
          </a:p>
          <a:p>
            <a:pPr marL="534988" lvl="0" indent="0">
              <a:buNone/>
            </a:pPr>
            <a:r>
              <a:rPr lang="en-US" b="1" dirty="0">
                <a:solidFill>
                  <a:srgbClr val="9933FF"/>
                </a:solidFill>
              </a:rPr>
              <a:t>B. </a:t>
            </a:r>
            <a:r>
              <a:rPr lang="en-US" b="1" u="sng" dirty="0">
                <a:solidFill>
                  <a:srgbClr val="9933FF"/>
                </a:solidFill>
              </a:rPr>
              <a:t>FOUR ASPECTS</a:t>
            </a:r>
            <a:r>
              <a:rPr lang="en-US" b="1" dirty="0">
                <a:solidFill>
                  <a:srgbClr val="0070C0"/>
                </a:solidFill>
              </a:rPr>
              <a:t>:  </a:t>
            </a:r>
          </a:p>
          <a:p>
            <a:pPr marL="989013" lvl="0" indent="0">
              <a:buNone/>
            </a:pPr>
            <a:r>
              <a:rPr lang="en-US" b="1" dirty="0"/>
              <a:t>(1) Beauty/purity   </a:t>
            </a:r>
          </a:p>
          <a:p>
            <a:pPr marL="989013" lvl="0" indent="0">
              <a:buNone/>
            </a:pPr>
            <a:r>
              <a:rPr lang="en-US" b="1" dirty="0"/>
              <a:t>(2) Peace   </a:t>
            </a:r>
          </a:p>
          <a:p>
            <a:pPr marL="989013" lvl="0" indent="0">
              <a:buNone/>
            </a:pPr>
            <a:r>
              <a:rPr lang="en-US" b="1" dirty="0"/>
              <a:t>(3) Gentleness/love   </a:t>
            </a:r>
          </a:p>
          <a:p>
            <a:pPr marL="989013" lvl="0" indent="0">
              <a:buNone/>
            </a:pPr>
            <a:r>
              <a:rPr lang="en-US" b="1" dirty="0"/>
              <a:t>(4) Guilelessness and transparency </a:t>
            </a:r>
          </a:p>
          <a:p>
            <a:pPr marL="989013" indent="0">
              <a:buNone/>
            </a:pPr>
            <a:r>
              <a:rPr lang="en-SG" b="1" dirty="0"/>
              <a:t>(Matthew 10:16 )  Behold, I send you forth as sheep in the midst of wolves: </a:t>
            </a:r>
            <a:r>
              <a:rPr lang="en-SG" b="1" i="1" u="sng" dirty="0">
                <a:solidFill>
                  <a:srgbClr val="FF0000"/>
                </a:solidFill>
              </a:rPr>
              <a:t>be ye therefore wise as serpents, and harmless as doves</a:t>
            </a:r>
            <a:r>
              <a:rPr lang="en-SG" b="1" dirty="0"/>
              <a:t>.</a:t>
            </a:r>
          </a:p>
          <a:p>
            <a:endParaRPr lang="en-SG" dirty="0"/>
          </a:p>
          <a:p>
            <a:pPr lvl="0"/>
            <a:endParaRPr lang="en-SG" dirty="0"/>
          </a:p>
          <a:p>
            <a:pPr lvl="0"/>
            <a:endParaRPr lang="en-US" dirty="0"/>
          </a:p>
          <a:p>
            <a:pPr lvl="0">
              <a:buNone/>
            </a:pPr>
            <a:endParaRPr lang="en-SG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254242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(IV) </a:t>
            </a:r>
            <a:r>
              <a:rPr lang="en-US" b="1" u="sng" dirty="0">
                <a:solidFill>
                  <a:srgbClr val="FF0000"/>
                </a:solidFill>
              </a:rPr>
              <a:t>FEELINGS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36" y="1600200"/>
            <a:ext cx="8229600" cy="438912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IV.  </a:t>
            </a:r>
            <a:r>
              <a:rPr lang="en-US" b="1" u="sng" dirty="0">
                <a:solidFill>
                  <a:srgbClr val="FF0000"/>
                </a:solidFill>
              </a:rPr>
              <a:t>THE DOVE </a:t>
            </a:r>
            <a:r>
              <a:rPr lang="en-US" b="1" u="sng" dirty="0"/>
              <a:t>Intimacy and Peace</a:t>
            </a:r>
            <a:endParaRPr lang="en-SG" b="1" u="sng" dirty="0"/>
          </a:p>
          <a:p>
            <a:pPr marL="0" indent="0">
              <a:buNone/>
            </a:pPr>
            <a:endParaRPr lang="en-SG" b="1" dirty="0"/>
          </a:p>
          <a:p>
            <a:pPr marL="989013" lvl="0" indent="-454025">
              <a:buNone/>
            </a:pPr>
            <a:r>
              <a:rPr lang="en-US" b="1" dirty="0">
                <a:solidFill>
                  <a:srgbClr val="FF0000"/>
                </a:solidFill>
              </a:rPr>
              <a:t>C.  </a:t>
            </a:r>
            <a:r>
              <a:rPr lang="en-US" b="1" u="sng" dirty="0">
                <a:solidFill>
                  <a:srgbClr val="FF0000"/>
                </a:solidFill>
              </a:rPr>
              <a:t>Sin of grieving the Spirit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(Eph. 4:25-32) – of sorrowing and giving of pain, by sin of flesh, against fellow-believers.</a:t>
            </a:r>
          </a:p>
          <a:p>
            <a:pPr marL="534988" indent="0">
              <a:buNone/>
            </a:pPr>
            <a:endParaRPr lang="en-US" b="1" dirty="0"/>
          </a:p>
          <a:p>
            <a:pPr marL="1347788" lvl="0" indent="-358775">
              <a:buNone/>
            </a:pPr>
            <a:r>
              <a:rPr lang="en-US" b="1" dirty="0"/>
              <a:t>1.  No lying, stealing, bad words, bitterness, anger.</a:t>
            </a:r>
          </a:p>
          <a:p>
            <a:pPr marL="1347788" lvl="0" indent="-358775">
              <a:buNone/>
            </a:pPr>
            <a:r>
              <a:rPr lang="en-US" b="1" dirty="0"/>
              <a:t>2.  Tell the truth, work, be kind, tender, forgiving, and build others up.</a:t>
            </a:r>
            <a:endParaRPr lang="en-SG" b="1" dirty="0"/>
          </a:p>
          <a:p>
            <a:pPr marL="0" lvl="0" indent="0">
              <a:buNone/>
            </a:pPr>
            <a:endParaRPr lang="en-SG" dirty="0"/>
          </a:p>
          <a:p>
            <a:pPr lvl="0"/>
            <a:endParaRPr lang="en-US" dirty="0"/>
          </a:p>
          <a:p>
            <a:pPr lvl="0">
              <a:buNone/>
            </a:pPr>
            <a:endParaRPr lang="en-SG" dirty="0"/>
          </a:p>
          <a:p>
            <a:pPr lvl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117166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(IV) </a:t>
            </a:r>
            <a:r>
              <a:rPr lang="en-US" b="1" u="sng" dirty="0">
                <a:solidFill>
                  <a:srgbClr val="FF0000"/>
                </a:solidFill>
              </a:rPr>
              <a:t>FEELINGS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218" y="1676400"/>
            <a:ext cx="8229600" cy="4572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IV.  THE DOVE - </a:t>
            </a:r>
            <a:r>
              <a:rPr lang="en-US" b="1" dirty="0"/>
              <a:t>Intimacy and Peace</a:t>
            </a:r>
          </a:p>
          <a:p>
            <a:pPr marL="0" indent="0">
              <a:buNone/>
            </a:pPr>
            <a:r>
              <a:rPr lang="en-SG" dirty="0"/>
              <a:t> </a:t>
            </a:r>
            <a:endParaRPr lang="en-SG" b="1" dirty="0"/>
          </a:p>
          <a:p>
            <a:pPr marL="989013" indent="-454025">
              <a:buNone/>
            </a:pPr>
            <a:r>
              <a:rPr lang="en-SG" b="1" dirty="0">
                <a:solidFill>
                  <a:srgbClr val="FF0000"/>
                </a:solidFill>
              </a:rPr>
              <a:t>D.  </a:t>
            </a:r>
            <a:r>
              <a:rPr lang="en-US" b="1" dirty="0">
                <a:solidFill>
                  <a:srgbClr val="FF0000"/>
                </a:solidFill>
              </a:rPr>
              <a:t>Sin of quenching the Spirit </a:t>
            </a:r>
            <a:r>
              <a:rPr lang="en-US" b="1" dirty="0"/>
              <a:t>(1 Thess. 5:19-23) </a:t>
            </a:r>
            <a:br>
              <a:rPr lang="en-US" b="1" dirty="0"/>
            </a:br>
            <a:r>
              <a:rPr lang="en-US" b="1" dirty="0"/>
              <a:t>– “to suppress, extinguish, stifle” His ministry in life and work.</a:t>
            </a:r>
          </a:p>
          <a:p>
            <a:pPr marL="989013" indent="0">
              <a:buNone/>
            </a:pPr>
            <a:r>
              <a:rPr lang="en-US" b="1" dirty="0"/>
              <a:t>Warn, comfort, support and be patient.</a:t>
            </a:r>
          </a:p>
          <a:p>
            <a:pPr marL="989013" indent="0">
              <a:buNone/>
            </a:pPr>
            <a:r>
              <a:rPr lang="en-US" b="1" dirty="0"/>
              <a:t>Rejoice, pray, give thanks, prove and hold fast good.</a:t>
            </a:r>
          </a:p>
          <a:p>
            <a:pPr marL="989013" indent="0">
              <a:buNone/>
            </a:pPr>
            <a:r>
              <a:rPr lang="en-US" b="1" dirty="0"/>
              <a:t>Despise not preaching and do abstain from all appearance of evil.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111151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(V) </a:t>
            </a:r>
            <a:r>
              <a:rPr lang="en-US" b="1" u="sng" dirty="0">
                <a:solidFill>
                  <a:srgbClr val="FF0000"/>
                </a:solidFill>
              </a:rPr>
              <a:t>BE BEING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/>
              <a:t>(Ephesians 5:18-21)  And be not drunk with wine, wherein is excess; but </a:t>
            </a:r>
            <a:r>
              <a:rPr lang="en-SG" b="1" u="sng" dirty="0">
                <a:solidFill>
                  <a:srgbClr val="FF0000"/>
                </a:solidFill>
              </a:rPr>
              <a:t>be filled with the Spirit</a:t>
            </a:r>
            <a:r>
              <a:rPr lang="en-SG" b="1" dirty="0"/>
              <a:t>;</a:t>
            </a:r>
          </a:p>
          <a:p>
            <a:pPr marL="0" indent="0">
              <a:buNone/>
            </a:pPr>
            <a:endParaRPr lang="en-SG" b="1" dirty="0"/>
          </a:p>
          <a:p>
            <a:pPr marL="0" indent="0">
              <a:buNone/>
            </a:pPr>
            <a:r>
              <a:rPr lang="en-SG" b="1" u="sng" dirty="0">
                <a:solidFill>
                  <a:srgbClr val="FF0000"/>
                </a:solidFill>
              </a:rPr>
              <a:t>Speaking to yourselves </a:t>
            </a:r>
            <a:r>
              <a:rPr lang="en-SG" b="1" dirty="0"/>
              <a:t>in psalms and hymns and spiritual songs, singing and making melody in your heart to the Lord;</a:t>
            </a:r>
          </a:p>
          <a:p>
            <a:pPr marL="0" indent="0">
              <a:buNone/>
            </a:pPr>
            <a:r>
              <a:rPr lang="en-SG" b="1" u="sng" dirty="0">
                <a:solidFill>
                  <a:srgbClr val="FF0000"/>
                </a:solidFill>
              </a:rPr>
              <a:t>Giving thanks always </a:t>
            </a:r>
            <a:r>
              <a:rPr lang="en-SG" b="1" dirty="0"/>
              <a:t>for all things unto God and the Father in the name of our Lord Jesus Christ;</a:t>
            </a:r>
          </a:p>
          <a:p>
            <a:pPr marL="0" indent="0">
              <a:buNone/>
            </a:pPr>
            <a:r>
              <a:rPr lang="en-SG" b="1" u="sng" dirty="0">
                <a:solidFill>
                  <a:srgbClr val="FF0000"/>
                </a:solidFill>
              </a:rPr>
              <a:t>Submitting yourselves one to another </a:t>
            </a:r>
            <a:r>
              <a:rPr lang="en-SG" b="1" dirty="0"/>
              <a:t>in the fear of God.</a:t>
            </a:r>
          </a:p>
        </p:txBody>
      </p:sp>
    </p:spTree>
    <p:extLst>
      <p:ext uri="{BB962C8B-B14F-4D97-AF65-F5344CB8AC3E}">
        <p14:creationId xmlns:p14="http://schemas.microsoft.com/office/powerpoint/2010/main" val="1405462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(V) </a:t>
            </a:r>
            <a:r>
              <a:rPr lang="en-US" b="1" u="sng" dirty="0">
                <a:solidFill>
                  <a:srgbClr val="FF0000"/>
                </a:solidFill>
              </a:rPr>
              <a:t>BE BEING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752600"/>
            <a:ext cx="8229600" cy="4389120"/>
          </a:xfrm>
        </p:spPr>
        <p:txBody>
          <a:bodyPr/>
          <a:lstStyle/>
          <a:p>
            <a:pPr marL="0" lvl="0" indent="0">
              <a:buNone/>
            </a:pPr>
            <a:r>
              <a:rPr lang="en-SG" b="1" dirty="0">
                <a:solidFill>
                  <a:srgbClr val="00B0F0"/>
                </a:solidFill>
              </a:rPr>
              <a:t>A.  </a:t>
            </a:r>
            <a:r>
              <a:rPr lang="en-SG" b="1" u="sng" dirty="0">
                <a:solidFill>
                  <a:srgbClr val="00B0F0"/>
                </a:solidFill>
              </a:rPr>
              <a:t>Study of the word “fill”</a:t>
            </a:r>
            <a:r>
              <a:rPr lang="en-SG" b="1" dirty="0">
                <a:solidFill>
                  <a:srgbClr val="00B0F0"/>
                </a:solidFill>
              </a:rPr>
              <a:t>:</a:t>
            </a:r>
          </a:p>
          <a:p>
            <a:pPr marL="803275" lvl="0" indent="-360363">
              <a:buNone/>
            </a:pPr>
            <a:r>
              <a:rPr lang="en-SG" b="1" dirty="0"/>
              <a:t>1.	</a:t>
            </a:r>
            <a:r>
              <a:rPr lang="en-SG" b="1" u="sng" dirty="0">
                <a:solidFill>
                  <a:srgbClr val="FF0000"/>
                </a:solidFill>
              </a:rPr>
              <a:t>Wind’s filling a sail </a:t>
            </a:r>
            <a:r>
              <a:rPr lang="en-SG" b="1" dirty="0"/>
              <a:t>to move a ship along</a:t>
            </a:r>
            <a:br>
              <a:rPr lang="en-SG" b="1" dirty="0"/>
            </a:br>
            <a:r>
              <a:rPr lang="en-SG" b="1" dirty="0"/>
              <a:t>(2 Peter 1:21).</a:t>
            </a:r>
          </a:p>
          <a:p>
            <a:pPr marL="803275" lvl="0" indent="-360363">
              <a:buNone/>
            </a:pPr>
            <a:r>
              <a:rPr lang="en-SG" b="1" dirty="0"/>
              <a:t>2.	Idea of </a:t>
            </a:r>
            <a:r>
              <a:rPr lang="en-SG" b="1" u="sng" dirty="0">
                <a:solidFill>
                  <a:srgbClr val="FF0000"/>
                </a:solidFill>
              </a:rPr>
              <a:t>permeation </a:t>
            </a:r>
            <a:r>
              <a:rPr lang="en-SG" b="1" dirty="0"/>
              <a:t>– salt permeating meat</a:t>
            </a:r>
            <a:br>
              <a:rPr lang="en-SG" b="1" dirty="0"/>
            </a:br>
            <a:r>
              <a:rPr lang="en-SG" b="1" dirty="0"/>
              <a:t>(cf. Acts 4:13).</a:t>
            </a:r>
          </a:p>
          <a:p>
            <a:pPr marL="803275" lvl="0" indent="-360363">
              <a:buNone/>
            </a:pPr>
            <a:r>
              <a:rPr lang="en-SG" b="1" dirty="0"/>
              <a:t>3.	Idea of </a:t>
            </a:r>
            <a:r>
              <a:rPr lang="en-SG" b="1" u="sng" dirty="0">
                <a:solidFill>
                  <a:srgbClr val="FF0000"/>
                </a:solidFill>
              </a:rPr>
              <a:t>control of someone </a:t>
            </a:r>
            <a:r>
              <a:rPr lang="en-SG" b="1" dirty="0"/>
              <a:t>or some emotions (John 16:6; Luke 5:26; 6:11).</a:t>
            </a:r>
          </a:p>
          <a:p>
            <a:pPr marL="803275" lvl="0" indent="-360363">
              <a:buNone/>
            </a:pPr>
            <a:r>
              <a:rPr lang="en-SG" b="1" dirty="0"/>
              <a:t>4.	Filling of Jesus (Luke 4:1), of men (Acts 6:5), of Stephen (Acts 7:55).</a:t>
            </a:r>
          </a:p>
        </p:txBody>
      </p:sp>
    </p:spTree>
    <p:extLst>
      <p:ext uri="{BB962C8B-B14F-4D97-AF65-F5344CB8AC3E}">
        <p14:creationId xmlns:p14="http://schemas.microsoft.com/office/powerpoint/2010/main" val="122903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524000"/>
            <a:ext cx="8382000" cy="515771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A.  </a:t>
            </a:r>
            <a:r>
              <a:rPr lang="en-US" b="1" u="sng" dirty="0">
                <a:solidFill>
                  <a:srgbClr val="FF0000"/>
                </a:solidFill>
              </a:rPr>
              <a:t>PROPHESIZED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SG" dirty="0"/>
          </a:p>
          <a:p>
            <a:pPr marL="442913" lvl="0" indent="0">
              <a:buNone/>
            </a:pPr>
            <a:r>
              <a:rPr lang="en-US" b="1" dirty="0"/>
              <a:t>2)  </a:t>
            </a:r>
            <a:r>
              <a:rPr lang="en-US" b="1" u="sng" dirty="0"/>
              <a:t>By John the Baptist</a:t>
            </a:r>
            <a:r>
              <a:rPr lang="en-US" b="1" dirty="0"/>
              <a:t> </a:t>
            </a:r>
            <a:endParaRPr lang="en-US" dirty="0"/>
          </a:p>
          <a:p>
            <a:pPr marL="895350" indent="0" defTabSz="1255713">
              <a:spcBef>
                <a:spcPts val="1200"/>
              </a:spcBef>
              <a:buNone/>
            </a:pPr>
            <a:r>
              <a:rPr lang="en-SG" b="1" dirty="0"/>
              <a:t>(Matthew 3:11)  I indeed baptize you with water unto repentance: but He that cometh after me is mightier than I, whose shoes I am not worthy to bear: He shall baptize you with the Holy Ghost, and with fire:</a:t>
            </a:r>
          </a:p>
          <a:p>
            <a:pPr marL="1255713" indent="-360363" defTabSz="1255713"/>
            <a:endParaRPr lang="en-SG" b="1" dirty="0"/>
          </a:p>
          <a:p>
            <a:pPr marL="895350" indent="0" defTabSz="1255713">
              <a:buNone/>
            </a:pPr>
            <a:r>
              <a:rPr lang="en-SG" b="1" dirty="0"/>
              <a:t>(Matthew 3:12)  Whose fan is in His hand, and He will </a:t>
            </a:r>
            <a:r>
              <a:rPr lang="en-SG" b="1" dirty="0" err="1"/>
              <a:t>throughly</a:t>
            </a:r>
            <a:r>
              <a:rPr lang="en-SG" b="1" dirty="0"/>
              <a:t> purge His floor, and gather His wheat into the garner; but He will burn up the chaff with unquenchable fire.</a:t>
            </a:r>
          </a:p>
          <a:p>
            <a:endParaRPr lang="en-SG" dirty="0"/>
          </a:p>
          <a:p>
            <a:pPr lvl="0" algn="r"/>
            <a:endParaRPr lang="en-SG" dirty="0"/>
          </a:p>
          <a:p>
            <a:pPr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479104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(V) </a:t>
            </a:r>
            <a:r>
              <a:rPr lang="en-US" b="1" u="sng" dirty="0">
                <a:solidFill>
                  <a:srgbClr val="FF0000"/>
                </a:solidFill>
              </a:rPr>
              <a:t>BE BEING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09" y="1828800"/>
            <a:ext cx="8229600" cy="4389120"/>
          </a:xfrm>
        </p:spPr>
        <p:txBody>
          <a:bodyPr>
            <a:normAutofit/>
          </a:bodyPr>
          <a:lstStyle/>
          <a:p>
            <a:pPr marL="442913" lvl="0" indent="-442913">
              <a:buNone/>
            </a:pPr>
            <a:r>
              <a:rPr lang="en-SG" sz="2800" b="1" dirty="0">
                <a:solidFill>
                  <a:srgbClr val="00B0F0"/>
                </a:solidFill>
              </a:rPr>
              <a:t>B.  </a:t>
            </a:r>
            <a:r>
              <a:rPr lang="en-SG" sz="2800" b="1" u="sng" dirty="0">
                <a:solidFill>
                  <a:srgbClr val="00B0F0"/>
                </a:solidFill>
              </a:rPr>
              <a:t>The Greek verb </a:t>
            </a:r>
            <a:r>
              <a:rPr lang="en-SG" sz="2800" b="1" u="sng" dirty="0"/>
              <a:t>– present, passive imperative </a:t>
            </a:r>
            <a:r>
              <a:rPr lang="en-SG" sz="2800" b="1" dirty="0"/>
              <a:t>– “Be being filled by the Spirit.”</a:t>
            </a:r>
          </a:p>
          <a:p>
            <a:pPr marL="803275" lvl="0" indent="-360363">
              <a:buNone/>
            </a:pPr>
            <a:r>
              <a:rPr lang="en-SG" sz="2800" b="1" dirty="0"/>
              <a:t>1.  	</a:t>
            </a:r>
            <a:r>
              <a:rPr lang="en-SG" sz="2800" b="1" u="sng" dirty="0">
                <a:solidFill>
                  <a:srgbClr val="FF0000"/>
                </a:solidFill>
              </a:rPr>
              <a:t>Imperative</a:t>
            </a:r>
            <a:r>
              <a:rPr lang="en-SG" sz="2800" b="1" dirty="0"/>
              <a:t> – a biblical command, not an 	option</a:t>
            </a:r>
          </a:p>
          <a:p>
            <a:pPr marL="895350" lvl="0" indent="-452438">
              <a:buNone/>
            </a:pPr>
            <a:r>
              <a:rPr lang="en-SG" sz="2800" b="1" dirty="0"/>
              <a:t>2.  </a:t>
            </a:r>
            <a:r>
              <a:rPr lang="en-SG" sz="2800" b="1" u="sng" dirty="0">
                <a:solidFill>
                  <a:srgbClr val="FF0000"/>
                </a:solidFill>
              </a:rPr>
              <a:t>Present</a:t>
            </a:r>
            <a:r>
              <a:rPr lang="en-SG" sz="2800" b="1" dirty="0"/>
              <a:t> – a moment by moment present continuous filling or controlling</a:t>
            </a:r>
          </a:p>
          <a:p>
            <a:pPr marL="895350" lvl="0" indent="-452438">
              <a:buNone/>
            </a:pPr>
            <a:r>
              <a:rPr lang="en-SG" sz="2800" b="1" dirty="0"/>
              <a:t>3.  </a:t>
            </a:r>
            <a:r>
              <a:rPr lang="en-SG" sz="2800" b="1" u="sng" dirty="0">
                <a:solidFill>
                  <a:srgbClr val="FF0000"/>
                </a:solidFill>
              </a:rPr>
              <a:t>Passive </a:t>
            </a:r>
            <a:r>
              <a:rPr lang="en-SG" sz="2800" b="1" dirty="0"/>
              <a:t>– believer is the receiver.  He is controlled by the Spirit.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4301660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(VI) </a:t>
            </a:r>
            <a:r>
              <a:rPr lang="en-US" b="1" u="sng" dirty="0">
                <a:solidFill>
                  <a:srgbClr val="FF0000"/>
                </a:solidFill>
              </a:rPr>
              <a:t>HOW TO BE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SG" b="1" dirty="0">
                <a:solidFill>
                  <a:srgbClr val="00B0F0"/>
                </a:solidFill>
              </a:rPr>
              <a:t>1.  </a:t>
            </a:r>
            <a:r>
              <a:rPr lang="en-SG" b="1" u="sng" dirty="0">
                <a:solidFill>
                  <a:srgbClr val="00B0F0"/>
                </a:solidFill>
              </a:rPr>
              <a:t>Make sure of right relationships with God</a:t>
            </a:r>
            <a:r>
              <a:rPr lang="en-SG" b="1" dirty="0">
                <a:solidFill>
                  <a:srgbClr val="00B0F0"/>
                </a:solidFill>
              </a:rPr>
              <a:t>.</a:t>
            </a:r>
            <a:r>
              <a:rPr lang="en-SG" b="1" u="sng" dirty="0">
                <a:solidFill>
                  <a:srgbClr val="00B0F0"/>
                </a:solidFill>
              </a:rPr>
              <a:t>  </a:t>
            </a:r>
          </a:p>
          <a:p>
            <a:pPr marL="0" indent="0">
              <a:buNone/>
            </a:pPr>
            <a:r>
              <a:rPr lang="en-SG" b="1" dirty="0"/>
              <a:t>         </a:t>
            </a:r>
            <a:endParaRPr lang="en-SG" dirty="0"/>
          </a:p>
          <a:p>
            <a:pPr marL="360363" indent="0">
              <a:buNone/>
            </a:pPr>
            <a:r>
              <a:rPr lang="en-SG" b="1" i="1" dirty="0"/>
              <a:t>(Psalms 66:18)  </a:t>
            </a:r>
            <a:r>
              <a:rPr lang="en-SG" b="1" i="1" u="sng" dirty="0">
                <a:solidFill>
                  <a:srgbClr val="FF0000"/>
                </a:solidFill>
              </a:rPr>
              <a:t>If I regard iniquity in my heart</a:t>
            </a:r>
            <a:r>
              <a:rPr lang="en-SG" b="1" i="1" dirty="0"/>
              <a:t>, the Lord will not hear me:</a:t>
            </a:r>
          </a:p>
          <a:p>
            <a:pPr marL="360363" indent="0">
              <a:buNone/>
            </a:pPr>
            <a:endParaRPr lang="en-SG" b="1" i="1" dirty="0"/>
          </a:p>
          <a:p>
            <a:pPr marL="360363" indent="0">
              <a:buNone/>
            </a:pPr>
            <a:r>
              <a:rPr lang="en-SG" b="1" i="1" dirty="0"/>
              <a:t>(1 John 1:9)  </a:t>
            </a:r>
            <a:r>
              <a:rPr lang="en-SG" b="1" i="1" u="sng" dirty="0">
                <a:solidFill>
                  <a:srgbClr val="FF0000"/>
                </a:solidFill>
              </a:rPr>
              <a:t>If we confess our sins</a:t>
            </a:r>
            <a:r>
              <a:rPr lang="en-SG" b="1" i="1" dirty="0"/>
              <a:t>, He is faithful and just to </a:t>
            </a:r>
            <a:r>
              <a:rPr lang="en-SG" b="1" i="1" u="sng" dirty="0">
                <a:solidFill>
                  <a:srgbClr val="FF0000"/>
                </a:solidFill>
              </a:rPr>
              <a:t>forgive us our sins, and to cleanse us from all unrighteousness.</a:t>
            </a:r>
            <a:endParaRPr lang="en-SG" dirty="0"/>
          </a:p>
          <a:p>
            <a:pPr lvl="0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054305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(VI) </a:t>
            </a:r>
            <a:r>
              <a:rPr lang="en-US" b="1" u="sng" dirty="0">
                <a:solidFill>
                  <a:srgbClr val="FF0000"/>
                </a:solidFill>
              </a:rPr>
              <a:t>HOW TO BE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/>
          <a:lstStyle/>
          <a:p>
            <a:pPr marL="0" lvl="0" indent="0">
              <a:buNone/>
            </a:pPr>
            <a:r>
              <a:rPr lang="en-SG" b="1" dirty="0">
                <a:solidFill>
                  <a:srgbClr val="00B0F0"/>
                </a:solidFill>
              </a:rPr>
              <a:t>2.  </a:t>
            </a:r>
            <a:r>
              <a:rPr lang="en-SG" b="1" u="sng" dirty="0">
                <a:solidFill>
                  <a:srgbClr val="00B0F0"/>
                </a:solidFill>
              </a:rPr>
              <a:t>Make sure of right relationships with man</a:t>
            </a:r>
            <a:r>
              <a:rPr lang="en-SG" b="1" dirty="0">
                <a:solidFill>
                  <a:srgbClr val="00B0F0"/>
                </a:solidFill>
              </a:rPr>
              <a:t>.</a:t>
            </a:r>
            <a:r>
              <a:rPr lang="en-SG" b="1" u="sng" dirty="0">
                <a:solidFill>
                  <a:srgbClr val="00B0F0"/>
                </a:solidFill>
              </a:rPr>
              <a:t>            </a:t>
            </a:r>
          </a:p>
          <a:p>
            <a:pPr marL="442913" indent="0">
              <a:buNone/>
            </a:pPr>
            <a:r>
              <a:rPr lang="en-SG" b="1" dirty="0"/>
              <a:t>(1 Peter 3:8,9)  Finally, </a:t>
            </a:r>
            <a:r>
              <a:rPr lang="en-SG" b="1" i="1" u="sng" dirty="0">
                <a:solidFill>
                  <a:srgbClr val="FF0000"/>
                </a:solidFill>
              </a:rPr>
              <a:t>be you</a:t>
            </a:r>
            <a:r>
              <a:rPr lang="en-SG" b="1" u="sng" dirty="0">
                <a:solidFill>
                  <a:srgbClr val="FF0000"/>
                </a:solidFill>
              </a:rPr>
              <a:t> all of one mind</a:t>
            </a:r>
            <a:r>
              <a:rPr lang="en-SG" b="1" dirty="0"/>
              <a:t>, having compassion one of another, love as brethren, </a:t>
            </a:r>
            <a:r>
              <a:rPr lang="en-SG" b="1" i="1" dirty="0"/>
              <a:t>be</a:t>
            </a:r>
            <a:r>
              <a:rPr lang="en-SG" b="1" dirty="0"/>
              <a:t> pitiful, </a:t>
            </a:r>
            <a:r>
              <a:rPr lang="en-SG" b="1" i="1" dirty="0"/>
              <a:t>be</a:t>
            </a:r>
            <a:r>
              <a:rPr lang="en-SG" b="1" dirty="0"/>
              <a:t> courteous:</a:t>
            </a:r>
          </a:p>
          <a:p>
            <a:pPr marL="442913" indent="-82550">
              <a:buNone/>
            </a:pPr>
            <a:endParaRPr lang="en-SG" b="1" dirty="0"/>
          </a:p>
          <a:p>
            <a:pPr marL="442913" indent="-82550">
              <a:buNone/>
            </a:pPr>
            <a:r>
              <a:rPr lang="en-SG" b="1" dirty="0"/>
              <a:t> Not rendering evil for evil, or railing for railing: but contrariwise blessing; knowing that you are thereunto called, that </a:t>
            </a:r>
            <a:r>
              <a:rPr lang="en-SG" b="1" u="sng" dirty="0">
                <a:solidFill>
                  <a:srgbClr val="FF0000"/>
                </a:solidFill>
              </a:rPr>
              <a:t>you should inherit a blessing.</a:t>
            </a:r>
          </a:p>
          <a:p>
            <a:endParaRPr lang="en-SG" dirty="0"/>
          </a:p>
          <a:p>
            <a:pPr lvl="0"/>
            <a:endParaRPr lang="en-SG" dirty="0"/>
          </a:p>
          <a:p>
            <a:pPr lvl="0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754319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(VI) </a:t>
            </a:r>
            <a:r>
              <a:rPr lang="en-US" b="1" u="sng" dirty="0">
                <a:solidFill>
                  <a:srgbClr val="FF0000"/>
                </a:solidFill>
              </a:rPr>
              <a:t>HOW TO BE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SG" b="1" dirty="0">
                <a:solidFill>
                  <a:srgbClr val="00B0F0"/>
                </a:solidFill>
              </a:rPr>
              <a:t>3.  </a:t>
            </a:r>
            <a:r>
              <a:rPr lang="en-SG" b="1" u="sng" dirty="0">
                <a:solidFill>
                  <a:srgbClr val="00B0F0"/>
                </a:solidFill>
              </a:rPr>
              <a:t>Surrender and yield to Spirit’s control</a:t>
            </a:r>
            <a:r>
              <a:rPr lang="en-SG" b="1" dirty="0"/>
              <a:t>.</a:t>
            </a:r>
          </a:p>
          <a:p>
            <a:pPr marL="0" lvl="0" indent="0">
              <a:buNone/>
            </a:pPr>
            <a:endParaRPr lang="en-US" b="1" dirty="0"/>
          </a:p>
          <a:p>
            <a:pPr marL="360363" indent="-360363">
              <a:buNone/>
            </a:pPr>
            <a:r>
              <a:rPr lang="en-SG" b="1" dirty="0"/>
              <a:t>	(1 Corinthians 15:31)  </a:t>
            </a:r>
            <a:r>
              <a:rPr lang="en-SG" b="1" u="sng" dirty="0">
                <a:solidFill>
                  <a:srgbClr val="FF0000"/>
                </a:solidFill>
              </a:rPr>
              <a:t>I die daily</a:t>
            </a:r>
            <a:r>
              <a:rPr lang="en-SG" b="1" dirty="0"/>
              <a:t>.</a:t>
            </a:r>
          </a:p>
          <a:p>
            <a:pPr marL="0" indent="0">
              <a:buNone/>
            </a:pPr>
            <a:endParaRPr lang="en-SG" b="1" dirty="0"/>
          </a:p>
          <a:p>
            <a:pPr marL="360363" indent="0">
              <a:buNone/>
            </a:pPr>
            <a:r>
              <a:rPr lang="en-SG" b="1" dirty="0"/>
              <a:t>(Romans 6:13)  Neither yield ye your members </a:t>
            </a:r>
            <a:r>
              <a:rPr lang="en-SG" b="1" i="1" dirty="0"/>
              <a:t>as</a:t>
            </a:r>
            <a:r>
              <a:rPr lang="en-SG" b="1" dirty="0"/>
              <a:t> instruments of unrighteousness unto sin: but </a:t>
            </a:r>
            <a:r>
              <a:rPr lang="en-SG" b="1" u="sng" dirty="0">
                <a:solidFill>
                  <a:srgbClr val="FF0000"/>
                </a:solidFill>
              </a:rPr>
              <a:t>yield yourselves unto God, as those that are alive from the dead, and your members </a:t>
            </a:r>
            <a:r>
              <a:rPr lang="en-SG" b="1" i="1" u="sng" dirty="0">
                <a:solidFill>
                  <a:srgbClr val="FF0000"/>
                </a:solidFill>
              </a:rPr>
              <a:t>as</a:t>
            </a:r>
            <a:r>
              <a:rPr lang="en-SG" b="1" u="sng" dirty="0">
                <a:solidFill>
                  <a:srgbClr val="FF0000"/>
                </a:solidFill>
              </a:rPr>
              <a:t> instruments of righteousness unto God</a:t>
            </a:r>
            <a:r>
              <a:rPr lang="en-SG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49414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(VI) </a:t>
            </a:r>
            <a:r>
              <a:rPr lang="en-US" b="1" u="sng" dirty="0">
                <a:solidFill>
                  <a:srgbClr val="FF0000"/>
                </a:solidFill>
              </a:rPr>
              <a:t>HOW TO BE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SG" b="1" dirty="0">
                <a:solidFill>
                  <a:srgbClr val="00B0F0"/>
                </a:solidFill>
              </a:rPr>
              <a:t>4</a:t>
            </a:r>
            <a:r>
              <a:rPr lang="en-SG" b="1" dirty="0">
                <a:solidFill>
                  <a:srgbClr val="00B0F0"/>
                </a:solidFill>
                <a:latin typeface="+mj-lt"/>
              </a:rPr>
              <a:t>.  </a:t>
            </a:r>
            <a:r>
              <a:rPr lang="en-SG" b="1" u="sng" dirty="0">
                <a:solidFill>
                  <a:srgbClr val="00B0F0"/>
                </a:solidFill>
                <a:latin typeface="+mj-lt"/>
              </a:rPr>
              <a:t>Saturate in and meditate on God’s Word</a:t>
            </a:r>
            <a:r>
              <a:rPr lang="en-SG" b="1" dirty="0">
                <a:solidFill>
                  <a:srgbClr val="00B0F0"/>
                </a:solidFill>
                <a:latin typeface="+mj-lt"/>
              </a:rPr>
              <a:t>.</a:t>
            </a:r>
          </a:p>
          <a:p>
            <a:pPr marL="442913" indent="0">
              <a:buNone/>
            </a:pPr>
            <a:r>
              <a:rPr lang="en-SG" b="1" dirty="0">
                <a:latin typeface="+mj-lt"/>
              </a:rPr>
              <a:t>(Ephesians 5:18,19)  … but </a:t>
            </a:r>
            <a:r>
              <a:rPr lang="en-SG" b="1" dirty="0">
                <a:solidFill>
                  <a:srgbClr val="FF0000"/>
                </a:solidFill>
                <a:latin typeface="+mj-lt"/>
              </a:rPr>
              <a:t>be filled with the Spirit</a:t>
            </a:r>
            <a:r>
              <a:rPr lang="en-SG" b="1" dirty="0">
                <a:latin typeface="+mj-lt"/>
              </a:rPr>
              <a:t>;</a:t>
            </a:r>
          </a:p>
          <a:p>
            <a:pPr marL="442913" indent="0">
              <a:buNone/>
            </a:pPr>
            <a:r>
              <a:rPr lang="en-SG" b="1" dirty="0">
                <a:latin typeface="+mj-lt"/>
              </a:rPr>
              <a:t>Speaking to yourselves in psalms and hymns and spiritual songs, singing and making melody in your heart to the Lord.</a:t>
            </a:r>
          </a:p>
          <a:p>
            <a:pPr marL="442913" indent="-442913">
              <a:buNone/>
            </a:pPr>
            <a:endParaRPr lang="en-US" b="1" dirty="0">
              <a:latin typeface="+mj-lt"/>
            </a:endParaRPr>
          </a:p>
          <a:p>
            <a:pPr marL="442913" indent="-82550">
              <a:buNone/>
            </a:pPr>
            <a:r>
              <a:rPr lang="en-SG" b="1" dirty="0">
                <a:latin typeface="+mj-lt"/>
              </a:rPr>
              <a:t>(Colossians 3:16)  </a:t>
            </a:r>
            <a:r>
              <a:rPr lang="en-SG" b="1" u="sng" dirty="0">
                <a:solidFill>
                  <a:srgbClr val="FF0000"/>
                </a:solidFill>
                <a:latin typeface="+mj-lt"/>
              </a:rPr>
              <a:t>Let the Word of Christ dwell in you richly in all wisdom</a:t>
            </a:r>
            <a:r>
              <a:rPr lang="en-SG" b="1" dirty="0">
                <a:latin typeface="+mj-lt"/>
              </a:rPr>
              <a:t>; teaching and admonishing one another in psalms and hymns and spiritual songs, singing with grace in your hearts to the Lord.</a:t>
            </a:r>
            <a:endParaRPr lang="en-S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75205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(VI) </a:t>
            </a:r>
            <a:r>
              <a:rPr lang="en-US" b="1" u="sng" dirty="0">
                <a:solidFill>
                  <a:srgbClr val="FF0000"/>
                </a:solidFill>
              </a:rPr>
              <a:t>HOW TO BE FILLED!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SG" b="1" dirty="0">
                <a:solidFill>
                  <a:srgbClr val="002060"/>
                </a:solidFill>
                <a:latin typeface="+mj-lt"/>
              </a:rPr>
              <a:t>5.  </a:t>
            </a:r>
            <a:r>
              <a:rPr lang="en-SG" b="1" u="sng" dirty="0">
                <a:solidFill>
                  <a:srgbClr val="002060"/>
                </a:solidFill>
                <a:latin typeface="+mj-lt"/>
              </a:rPr>
              <a:t>Obey Him and Act on that obedience</a:t>
            </a:r>
            <a:r>
              <a:rPr lang="en-SG" b="1" dirty="0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360363" indent="0">
              <a:buNone/>
            </a:pPr>
            <a:r>
              <a:rPr lang="en-SG" b="1" dirty="0">
                <a:latin typeface="+mj-lt"/>
              </a:rPr>
              <a:t>(Hebrews 5:8)  Though He were the Son, </a:t>
            </a:r>
            <a:r>
              <a:rPr lang="en-SG" b="1" u="sng" dirty="0">
                <a:solidFill>
                  <a:srgbClr val="FF0000"/>
                </a:solidFill>
                <a:latin typeface="+mj-lt"/>
              </a:rPr>
              <a:t>yet learned He obedience by the things which He suffered</a:t>
            </a:r>
            <a:r>
              <a:rPr lang="en-SG" b="1" dirty="0">
                <a:latin typeface="+mj-lt"/>
              </a:rPr>
              <a:t>;</a:t>
            </a:r>
          </a:p>
          <a:p>
            <a:pPr marL="360363" indent="0">
              <a:buNone/>
            </a:pPr>
            <a:endParaRPr lang="en-SG" b="1" dirty="0">
              <a:latin typeface="+mj-lt"/>
            </a:endParaRPr>
          </a:p>
          <a:p>
            <a:pPr marL="360363" indent="0">
              <a:buNone/>
            </a:pPr>
            <a:r>
              <a:rPr lang="en-SG" b="1" dirty="0">
                <a:latin typeface="+mj-lt"/>
              </a:rPr>
              <a:t>(1 John 3:21)  Beloved, if our heart condemn us not, </a:t>
            </a:r>
            <a:r>
              <a:rPr lang="en-SG" b="1" i="1" dirty="0">
                <a:latin typeface="+mj-lt"/>
              </a:rPr>
              <a:t>then</a:t>
            </a:r>
            <a:r>
              <a:rPr lang="en-SG" b="1" dirty="0">
                <a:latin typeface="+mj-lt"/>
              </a:rPr>
              <a:t> have we confidence toward God.</a:t>
            </a:r>
          </a:p>
          <a:p>
            <a:pPr marL="360363" indent="0">
              <a:buNone/>
            </a:pPr>
            <a:endParaRPr lang="en-SG" b="1" dirty="0">
              <a:latin typeface="+mj-lt"/>
            </a:endParaRPr>
          </a:p>
          <a:p>
            <a:pPr marL="360363" indent="0">
              <a:buNone/>
            </a:pPr>
            <a:r>
              <a:rPr lang="en-SG" b="1" dirty="0">
                <a:latin typeface="+mj-lt"/>
              </a:rPr>
              <a:t>(1 John 3:22)  And whatsoever we ask, we receive of Him, </a:t>
            </a:r>
            <a:r>
              <a:rPr lang="en-SG" b="1" u="sng" dirty="0">
                <a:solidFill>
                  <a:srgbClr val="FF0000"/>
                </a:solidFill>
                <a:latin typeface="+mj-lt"/>
              </a:rPr>
              <a:t>because we keep His commandments, and do those things that are pleasing in His sight.</a:t>
            </a:r>
          </a:p>
          <a:p>
            <a:endParaRPr lang="en-SG" dirty="0"/>
          </a:p>
          <a:p>
            <a:pPr marL="0" lv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422953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(VII) </a:t>
            </a:r>
            <a:r>
              <a:rPr lang="en-US" b="1" u="sng" dirty="0">
                <a:solidFill>
                  <a:srgbClr val="FF0000"/>
                </a:solidFill>
              </a:rPr>
              <a:t>RESULTS OF FILLING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60363">
              <a:buNone/>
            </a:pPr>
            <a:r>
              <a:rPr lang="en-SG" sz="2800" dirty="0"/>
              <a:t>1.  </a:t>
            </a:r>
            <a:r>
              <a:rPr lang="en-SG" sz="2800" b="1" u="sng" dirty="0">
                <a:solidFill>
                  <a:srgbClr val="002060"/>
                </a:solidFill>
              </a:rPr>
              <a:t>Inward – Singing and Praising Saints </a:t>
            </a:r>
            <a:br>
              <a:rPr lang="en-SG" sz="2800" b="1" u="sng" dirty="0">
                <a:solidFill>
                  <a:srgbClr val="002060"/>
                </a:solidFill>
              </a:rPr>
            </a:br>
            <a:r>
              <a:rPr lang="en-SG" sz="2800" dirty="0"/>
              <a:t>(Eph. 5:19; Col. 3:16).   </a:t>
            </a:r>
          </a:p>
          <a:p>
            <a:pPr lvl="0"/>
            <a:endParaRPr lang="en-US" sz="2800" dirty="0"/>
          </a:p>
          <a:p>
            <a:pPr marL="360363" indent="0">
              <a:buNone/>
            </a:pPr>
            <a:r>
              <a:rPr lang="en-SG" sz="2800" dirty="0"/>
              <a:t>(Ephesians 5:19)  </a:t>
            </a:r>
            <a:r>
              <a:rPr lang="en-SG" sz="2800" b="1" u="sng" dirty="0">
                <a:solidFill>
                  <a:srgbClr val="FF0000"/>
                </a:solidFill>
              </a:rPr>
              <a:t>Speaking to yourselves </a:t>
            </a:r>
            <a:r>
              <a:rPr lang="en-SG" sz="2800" dirty="0"/>
              <a:t>in psalms and hymns and spiritual songs, singing and </a:t>
            </a:r>
            <a:r>
              <a:rPr lang="en-SG" sz="2800" b="1" u="sng" dirty="0">
                <a:solidFill>
                  <a:srgbClr val="FF0000"/>
                </a:solidFill>
              </a:rPr>
              <a:t>making melody in your heart </a:t>
            </a:r>
            <a:r>
              <a:rPr lang="en-SG" sz="2800" dirty="0"/>
              <a:t>to the Lord;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658408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(VII) </a:t>
            </a:r>
            <a:r>
              <a:rPr lang="en-US" b="1" u="sng" dirty="0">
                <a:solidFill>
                  <a:srgbClr val="FF0000"/>
                </a:solidFill>
              </a:rPr>
              <a:t>RESULTS OF FILLING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080"/>
            <a:ext cx="8229600" cy="4465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SG" b="1" dirty="0">
                <a:solidFill>
                  <a:srgbClr val="9933FF"/>
                </a:solidFill>
              </a:rPr>
              <a:t>2.  </a:t>
            </a:r>
            <a:r>
              <a:rPr lang="en-SG" b="1" u="sng" dirty="0">
                <a:solidFill>
                  <a:srgbClr val="9933FF"/>
                </a:solidFill>
              </a:rPr>
              <a:t>Upward – Praying and Giving thanks   </a:t>
            </a:r>
          </a:p>
          <a:p>
            <a:pPr marL="0" lvl="0" indent="0">
              <a:buNone/>
            </a:pPr>
            <a:endParaRPr lang="en-US" b="1" dirty="0"/>
          </a:p>
          <a:p>
            <a:pPr marL="360363" indent="0">
              <a:buNone/>
            </a:pPr>
            <a:r>
              <a:rPr lang="en-SG" b="1" dirty="0"/>
              <a:t>(Ephesians 6:18)  </a:t>
            </a:r>
            <a:r>
              <a:rPr lang="en-SG" b="1" u="sng" dirty="0">
                <a:solidFill>
                  <a:srgbClr val="FF0000"/>
                </a:solidFill>
              </a:rPr>
              <a:t>Praying always with all prayer </a:t>
            </a:r>
            <a:r>
              <a:rPr lang="en-SG" b="1" dirty="0"/>
              <a:t>and supplication in the Spirit, and watching thereunto with all perseverance and supplication </a:t>
            </a:r>
            <a:r>
              <a:rPr lang="en-SG" b="1" u="sng" dirty="0">
                <a:solidFill>
                  <a:srgbClr val="FF0000"/>
                </a:solidFill>
              </a:rPr>
              <a:t>for all saints</a:t>
            </a:r>
            <a:r>
              <a:rPr lang="en-SG" b="1" dirty="0"/>
              <a:t>;</a:t>
            </a:r>
          </a:p>
          <a:p>
            <a:pPr marL="360363" indent="0">
              <a:buNone/>
            </a:pPr>
            <a:endParaRPr lang="en-SG" b="1" dirty="0"/>
          </a:p>
          <a:p>
            <a:pPr marL="360363" indent="0">
              <a:buNone/>
            </a:pPr>
            <a:r>
              <a:rPr lang="en-SG" b="1" dirty="0"/>
              <a:t>(1 Thessalonians 5:18)  </a:t>
            </a:r>
            <a:r>
              <a:rPr lang="en-SG" b="1" u="sng" dirty="0">
                <a:solidFill>
                  <a:srgbClr val="FF0000"/>
                </a:solidFill>
              </a:rPr>
              <a:t>In every thing give thanks</a:t>
            </a:r>
            <a:r>
              <a:rPr lang="en-SG" b="1" dirty="0"/>
              <a:t>: for this is the will of God in Christ Jesus concerning you.</a:t>
            </a:r>
          </a:p>
        </p:txBody>
      </p:sp>
    </p:spTree>
    <p:extLst>
      <p:ext uri="{BB962C8B-B14F-4D97-AF65-F5344CB8AC3E}">
        <p14:creationId xmlns:p14="http://schemas.microsoft.com/office/powerpoint/2010/main" val="18116750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(VII) </a:t>
            </a:r>
            <a:r>
              <a:rPr lang="en-US" b="1" u="sng" dirty="0">
                <a:solidFill>
                  <a:srgbClr val="FF0000"/>
                </a:solidFill>
              </a:rPr>
              <a:t>RESULTS OF FILLING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0156"/>
            <a:ext cx="8229600" cy="39086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SG" b="1" dirty="0">
                <a:solidFill>
                  <a:srgbClr val="9933FF"/>
                </a:solidFill>
              </a:rPr>
              <a:t>3.  </a:t>
            </a:r>
            <a:r>
              <a:rPr lang="en-SG" b="1" u="sng" dirty="0">
                <a:solidFill>
                  <a:srgbClr val="9933FF"/>
                </a:solidFill>
              </a:rPr>
              <a:t>Outward – Submitting Saints   </a:t>
            </a:r>
          </a:p>
          <a:p>
            <a:pPr marL="360363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(Ephesians 5:21)  </a:t>
            </a:r>
            <a:r>
              <a:rPr lang="en-SG" b="1" u="sng" dirty="0">
                <a:solidFill>
                  <a:srgbClr val="FF0000"/>
                </a:solidFill>
                <a:latin typeface="+mj-lt"/>
              </a:rPr>
              <a:t>Submitting yourselves </a:t>
            </a:r>
            <a:r>
              <a:rPr lang="en-SG" b="1" dirty="0">
                <a:latin typeface="+mj-lt"/>
              </a:rPr>
              <a:t>one to another in the fear of God.</a:t>
            </a:r>
          </a:p>
          <a:p>
            <a:pPr marL="360363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(James 4:6)  But He gives more grace. Wherefore He says, God resists the proud, but </a:t>
            </a:r>
            <a:r>
              <a:rPr lang="en-SG" b="1" u="sng" dirty="0">
                <a:solidFill>
                  <a:srgbClr val="FF0000"/>
                </a:solidFill>
                <a:latin typeface="+mj-lt"/>
              </a:rPr>
              <a:t>gives grace unto the humble.  (No pretence, presumption, pushing).</a:t>
            </a:r>
          </a:p>
          <a:p>
            <a:pPr marL="360363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(James 4:7)  </a:t>
            </a:r>
            <a:r>
              <a:rPr lang="en-SG" b="1" u="sng" dirty="0">
                <a:solidFill>
                  <a:srgbClr val="FF0000"/>
                </a:solidFill>
                <a:latin typeface="+mj-lt"/>
              </a:rPr>
              <a:t>Submit yourselves therefore to God. </a:t>
            </a:r>
            <a:r>
              <a:rPr lang="en-SG" b="1" dirty="0">
                <a:latin typeface="+mj-lt"/>
              </a:rPr>
              <a:t>Resist the devil, and he will flee from you.</a:t>
            </a:r>
          </a:p>
        </p:txBody>
      </p:sp>
    </p:spTree>
    <p:extLst>
      <p:ext uri="{BB962C8B-B14F-4D97-AF65-F5344CB8AC3E}">
        <p14:creationId xmlns:p14="http://schemas.microsoft.com/office/powerpoint/2010/main" val="367202309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(VII) </a:t>
            </a:r>
            <a:r>
              <a:rPr lang="en-US" b="1" u="sng" dirty="0">
                <a:solidFill>
                  <a:srgbClr val="FF0000"/>
                </a:solidFill>
              </a:rPr>
              <a:t>RESULTS OF FILLING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98520"/>
          </a:xfrm>
        </p:spPr>
        <p:txBody>
          <a:bodyPr/>
          <a:lstStyle/>
          <a:p>
            <a:pPr marL="442913" lvl="0" indent="-442913">
              <a:buNone/>
            </a:pPr>
            <a:r>
              <a:rPr lang="en-SG" b="1" dirty="0"/>
              <a:t>4.  </a:t>
            </a:r>
            <a:r>
              <a:rPr lang="en-SG" b="1" u="sng" dirty="0">
                <a:solidFill>
                  <a:srgbClr val="002060"/>
                </a:solidFill>
              </a:rPr>
              <a:t>Godward – Glorifying Jesus (John 16:13,14)</a:t>
            </a:r>
            <a:br>
              <a:rPr lang="en-SG" b="1" u="sng" dirty="0">
                <a:solidFill>
                  <a:srgbClr val="002060"/>
                </a:solidFill>
              </a:rPr>
            </a:br>
            <a:r>
              <a:rPr lang="en-SG" b="1" u="sng" dirty="0">
                <a:solidFill>
                  <a:srgbClr val="002060"/>
                </a:solidFill>
              </a:rPr>
              <a:t>in witness (Acts 4:31).</a:t>
            </a:r>
          </a:p>
          <a:p>
            <a:pPr marL="0" indent="0">
              <a:buNone/>
            </a:pPr>
            <a:r>
              <a:rPr lang="en-SG" b="1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en-SG" b="1" dirty="0"/>
              <a:t>(Acts 4:31 )  And when they had prayed, the place was shaken where they were assembled together; and </a:t>
            </a:r>
            <a:r>
              <a:rPr lang="en-SG" b="1" u="sng" dirty="0">
                <a:solidFill>
                  <a:srgbClr val="FF0000"/>
                </a:solidFill>
              </a:rPr>
              <a:t>they were all filled with the Holy Ghost, and they spoke the Word of God with boldness</a:t>
            </a:r>
            <a:r>
              <a:rPr lang="en-SG" b="1" dirty="0"/>
              <a:t>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1519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B.  </a:t>
            </a:r>
            <a:r>
              <a:rPr lang="en-US" b="1" u="sng" dirty="0">
                <a:solidFill>
                  <a:srgbClr val="FF0000"/>
                </a:solidFill>
              </a:rPr>
              <a:t>PROMISED BY JESUS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803275" lvl="0" indent="-360363">
              <a:buNone/>
            </a:pPr>
            <a:r>
              <a:rPr lang="en-US" b="1" dirty="0">
                <a:solidFill>
                  <a:srgbClr val="00B0F0"/>
                </a:solidFill>
              </a:rPr>
              <a:t>1)  </a:t>
            </a:r>
            <a:r>
              <a:rPr lang="en-US" b="1" u="sng" dirty="0">
                <a:solidFill>
                  <a:srgbClr val="00B0F0"/>
                </a:solidFill>
              </a:rPr>
              <a:t>Promise of the Father </a:t>
            </a:r>
            <a:r>
              <a:rPr lang="en-US" b="1" dirty="0"/>
              <a:t>(John 14:16, 26; </a:t>
            </a:r>
            <a:br>
              <a:rPr lang="en-US" b="1" dirty="0"/>
            </a:br>
            <a:r>
              <a:rPr lang="en-US" b="1" dirty="0"/>
              <a:t>Luke 24:49) – Heaven’s Throne Gift.</a:t>
            </a:r>
          </a:p>
          <a:p>
            <a:pPr lvl="0"/>
            <a:endParaRPr lang="en-SG" dirty="0"/>
          </a:p>
          <a:p>
            <a:pPr marL="803275" indent="0">
              <a:buNone/>
            </a:pPr>
            <a:r>
              <a:rPr lang="en-SG" b="1" dirty="0"/>
              <a:t>(John 14:26)  But the Comforter, </a:t>
            </a:r>
            <a:r>
              <a:rPr lang="en-SG" b="1" i="1" dirty="0"/>
              <a:t>who is</a:t>
            </a:r>
            <a:r>
              <a:rPr lang="en-SG" b="1" dirty="0"/>
              <a:t> the Holy Ghost, </a:t>
            </a:r>
            <a:r>
              <a:rPr lang="en-SG" b="1" i="1" u="sng" dirty="0">
                <a:solidFill>
                  <a:srgbClr val="00B0F0"/>
                </a:solidFill>
              </a:rPr>
              <a:t>whom the Father will send in My name</a:t>
            </a:r>
            <a:r>
              <a:rPr lang="en-SG" b="1" dirty="0"/>
              <a:t>, He shall teach you all things, and bring all things to your remembrance, whatsoever I have said unto you.</a:t>
            </a:r>
            <a:r>
              <a:rPr lang="en-US" b="1" dirty="0"/>
              <a:t>  </a:t>
            </a:r>
            <a:endParaRPr lang="en-SG" b="1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83934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(VII) </a:t>
            </a:r>
            <a:r>
              <a:rPr lang="en-US" b="1" u="sng" dirty="0">
                <a:solidFill>
                  <a:srgbClr val="FF0000"/>
                </a:solidFill>
              </a:rPr>
              <a:t>RESULTS OF FILLING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>
              <a:buNone/>
            </a:pPr>
            <a:r>
              <a:rPr lang="en-SG" b="1" dirty="0"/>
              <a:t>5.	Inner Strengthening </a:t>
            </a:r>
            <a:r>
              <a:rPr lang="en-SG" b="1" u="sng" dirty="0">
                <a:solidFill>
                  <a:srgbClr val="33CCFF"/>
                </a:solidFill>
              </a:rPr>
              <a:t>in producing fruit </a:t>
            </a:r>
            <a:br>
              <a:rPr lang="en-SG" b="1" u="sng" dirty="0">
                <a:solidFill>
                  <a:srgbClr val="33CCFF"/>
                </a:solidFill>
              </a:rPr>
            </a:br>
            <a:r>
              <a:rPr lang="en-SG" b="1" u="sng" dirty="0">
                <a:solidFill>
                  <a:srgbClr val="33CCFF"/>
                </a:solidFill>
              </a:rPr>
              <a:t>(Eph. 3:16; Gal. 5:22,23)</a:t>
            </a:r>
            <a:r>
              <a:rPr lang="en-SG" b="1" dirty="0">
                <a:solidFill>
                  <a:srgbClr val="33CCFF"/>
                </a:solidFill>
              </a:rPr>
              <a:t>.</a:t>
            </a:r>
          </a:p>
          <a:p>
            <a:pPr marL="0" lvl="0" indent="0">
              <a:buNone/>
            </a:pPr>
            <a:endParaRPr lang="en-SG" dirty="0">
              <a:solidFill>
                <a:srgbClr val="0070C0"/>
              </a:solidFill>
            </a:endParaRPr>
          </a:p>
          <a:p>
            <a:pPr marL="360363" indent="0">
              <a:buNone/>
            </a:pPr>
            <a:r>
              <a:rPr lang="en-SG" b="1" dirty="0"/>
              <a:t>(Galatians 5:22,23)  But </a:t>
            </a:r>
            <a:r>
              <a:rPr lang="en-SG" b="1" u="sng" dirty="0">
                <a:solidFill>
                  <a:srgbClr val="FF0000"/>
                </a:solidFill>
              </a:rPr>
              <a:t>the fruit of the Spirit </a:t>
            </a:r>
            <a:r>
              <a:rPr lang="en-SG" b="1" dirty="0"/>
              <a:t>is love, joy, peace, longsuffering, gentleness, goodness, faith,</a:t>
            </a:r>
          </a:p>
          <a:p>
            <a:pPr marL="360363" indent="0">
              <a:buNone/>
            </a:pPr>
            <a:endParaRPr lang="en-SG" b="1" dirty="0"/>
          </a:p>
          <a:p>
            <a:pPr marL="360363" indent="0">
              <a:buNone/>
            </a:pPr>
            <a:r>
              <a:rPr lang="en-SG" b="1" dirty="0"/>
              <a:t>Meekness, temperance: against such there is no law.</a:t>
            </a:r>
          </a:p>
        </p:txBody>
      </p:sp>
    </p:spTree>
    <p:extLst>
      <p:ext uri="{BB962C8B-B14F-4D97-AF65-F5344CB8AC3E}">
        <p14:creationId xmlns:p14="http://schemas.microsoft.com/office/powerpoint/2010/main" val="40925142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CHALLENGE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828800"/>
            <a:ext cx="8229600" cy="4648200"/>
          </a:xfrm>
        </p:spPr>
        <p:txBody>
          <a:bodyPr/>
          <a:lstStyle/>
          <a:p>
            <a:pPr marL="360363" indent="-360363">
              <a:buNone/>
            </a:pPr>
            <a:r>
              <a:rPr lang="en-SG" sz="2800" b="1" dirty="0"/>
              <a:t>1.	Do I have the </a:t>
            </a:r>
            <a:r>
              <a:rPr lang="en-SG" sz="2800" b="1" dirty="0">
                <a:solidFill>
                  <a:srgbClr val="FF0000"/>
                </a:solidFill>
              </a:rPr>
              <a:t>Gift of God </a:t>
            </a:r>
            <a:r>
              <a:rPr lang="en-SG" sz="2800" b="1" dirty="0"/>
              <a:t>– the Holy Spirit, by my repentance and faith in Jesus Christ?</a:t>
            </a:r>
          </a:p>
          <a:p>
            <a:pPr marL="360363" indent="-360363">
              <a:buNone/>
            </a:pPr>
            <a:endParaRPr lang="en-US" sz="2800" b="1" dirty="0"/>
          </a:p>
          <a:p>
            <a:pPr marL="360363" indent="-360363">
              <a:buNone/>
            </a:pPr>
            <a:r>
              <a:rPr lang="en-SG" sz="2800" b="1" dirty="0"/>
              <a:t>2. Do I know the Holy Spirit in a personal and intimate way to worship and love Him?</a:t>
            </a:r>
          </a:p>
          <a:p>
            <a:pPr marL="360363" indent="-360363">
              <a:buNone/>
            </a:pPr>
            <a:endParaRPr lang="en-SG" sz="2800" b="1" dirty="0"/>
          </a:p>
          <a:p>
            <a:pPr marL="360363" indent="-360363">
              <a:buNone/>
            </a:pPr>
            <a:r>
              <a:rPr lang="en-SG" sz="2800" b="1" dirty="0"/>
              <a:t>3. Am I giving the </a:t>
            </a:r>
            <a:r>
              <a:rPr lang="en-SG" sz="2800" b="1" u="sng" dirty="0">
                <a:solidFill>
                  <a:srgbClr val="FF0000"/>
                </a:solidFill>
              </a:rPr>
              <a:t>Holy Spirit the control </a:t>
            </a:r>
            <a:r>
              <a:rPr lang="en-SG" sz="2800" b="1" dirty="0"/>
              <a:t>of my life, moment by moment?</a:t>
            </a:r>
          </a:p>
          <a:p>
            <a:pPr marL="0" indent="0">
              <a:buNone/>
            </a:pPr>
            <a:r>
              <a:rPr lang="en-SG" dirty="0"/>
              <a:t> </a:t>
            </a:r>
            <a:endParaRPr lang="en-S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85488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57912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Holy Spirit, </a:t>
            </a:r>
            <a:r>
              <a:rPr lang="en-SG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a wonder </a:t>
            </a:r>
            <a:r>
              <a:rPr lang="en-SG" b="1" dirty="0">
                <a:latin typeface="+mj-lt"/>
              </a:rPr>
              <a:t>You are!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Thank You for making me with such high potential – to think and to act like Jesus and to be One with You.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When I mess up, You do not give up.  Thank You for taking my broken life and transforming me to be like Jesus.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Thank You for revealing to me what You want me to be and how I can become what You plan.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Thank You for growing me up into the likeness of Jesus and thank You for the growth that lies ahead.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Thank You for companioning with me daily, and for giving those wonderful weapons to win out in life: Prayer, the Word and Your people.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733912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8229600" cy="62484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I desire to be a faithful reflection of You.  I desire to be used of You to the maximum.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My life will honour You only by Your work in and through me, so I ask with confidence that you work powerfully Your will and promises.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I desire to walk with You all the days of my life.  I do trust and love You.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Here is my life, body, soul and spirit – all of it, past, present and future, for You to do as You please.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I am Yours, gladly and forever.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To the praise of the Glory and Grace of God, the Father, God, the Son and God, the Holy Spirit.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SG" b="1" dirty="0">
                <a:latin typeface="+mj-lt"/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16652001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59" y="2514600"/>
            <a:ext cx="7886700" cy="3462959"/>
          </a:xfrm>
        </p:spPr>
        <p:txBody>
          <a:bodyPr>
            <a:noAutofit/>
          </a:bodyPr>
          <a:lstStyle/>
          <a:p>
            <a:pPr marL="385763" indent="-385763">
              <a:buClr>
                <a:schemeClr val="tx1"/>
              </a:buClr>
              <a:buAutoNum type="arabicPeriod"/>
            </a:pPr>
            <a:r>
              <a:rPr lang="en-SG" sz="3200" b="1" dirty="0"/>
              <a:t>WHAT ONE LESSON HAVE I LEARNT?</a:t>
            </a:r>
          </a:p>
          <a:p>
            <a:pPr marL="385763" indent="-385763">
              <a:lnSpc>
                <a:spcPct val="100000"/>
              </a:lnSpc>
              <a:spcBef>
                <a:spcPts val="5850"/>
              </a:spcBef>
              <a:buClr>
                <a:schemeClr val="tx1"/>
              </a:buClr>
              <a:buAutoNum type="arabicPeriod"/>
            </a:pPr>
            <a:r>
              <a:rPr lang="en-SG" sz="3200" b="1" dirty="0"/>
              <a:t>WHAT WILL BE ONE PRAYER I HAVE?     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DC204222-9384-464A-BC70-DBA854268744}"/>
              </a:ext>
            </a:extLst>
          </p:cNvPr>
          <p:cNvSpPr/>
          <p:nvPr/>
        </p:nvSpPr>
        <p:spPr>
          <a:xfrm>
            <a:off x="770659" y="1143000"/>
            <a:ext cx="7772400" cy="590739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925" b="1" dirty="0">
                <a:solidFill>
                  <a:schemeClr val="bg1"/>
                </a:solidFill>
              </a:rPr>
              <a:t>ATTITUDE TOWARD THE HOLY SPIRIT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073F49-20E2-409C-8FDB-39FE6FEF5C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20000" y="5464519"/>
            <a:ext cx="1133264" cy="83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3435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87A4CD-A627-494F-9542-8D7D9B987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2754" y1="34545" x2="72754" y2="34545"/>
                        <a14:foregroundMark x1="64970" y1="49231" x2="64970" y2="49231"/>
                        <a14:foregroundMark x1="74102" y1="37063" x2="74102" y2="37063"/>
                        <a14:foregroundMark x1="75150" y1="35245" x2="75150" y2="352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29000" y="1219200"/>
            <a:ext cx="2639660" cy="282538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A217BD6-271A-48BD-AB03-C7041572BCA2}"/>
              </a:ext>
            </a:extLst>
          </p:cNvPr>
          <p:cNvSpPr/>
          <p:nvPr/>
        </p:nvSpPr>
        <p:spPr>
          <a:xfrm>
            <a:off x="860336" y="4114800"/>
            <a:ext cx="7563938" cy="1988847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Email: </a:t>
            </a:r>
            <a:r>
              <a:rPr lang="en-SG" sz="3300" dirty="0">
                <a:solidFill>
                  <a:prstClr val="black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gohsengfong@hotmail.com</a:t>
            </a:r>
            <a:endParaRPr lang="en-SG" sz="3300" dirty="0">
              <a:solidFill>
                <a:prstClr val="black"/>
              </a:solidFill>
              <a:latin typeface="Calibri" panose="020F0502020204030204"/>
            </a:endParaRP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WhatsApp: </a:t>
            </a:r>
            <a:r>
              <a:rPr lang="en-SG" sz="33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+65-98207783</a:t>
            </a: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Website: </a:t>
            </a:r>
            <a:r>
              <a:rPr lang="en-SG" sz="3300" dirty="0">
                <a:solidFill>
                  <a:prstClr val="black"/>
                </a:solidFill>
                <a:latin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www.faithatworkfellowship.org</a:t>
            </a:r>
            <a:endParaRPr lang="en-SG" sz="2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714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36" y="1905000"/>
            <a:ext cx="8067964" cy="43891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B.  </a:t>
            </a:r>
            <a:r>
              <a:rPr lang="en-US" b="1" u="sng" dirty="0">
                <a:solidFill>
                  <a:srgbClr val="FF0000"/>
                </a:solidFill>
              </a:rPr>
              <a:t>PROMISED BY JESUS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lvl="0"/>
            <a:endParaRPr lang="en-SG" dirty="0"/>
          </a:p>
          <a:p>
            <a:pPr marL="895350" lvl="0" indent="-452438">
              <a:buNone/>
            </a:pPr>
            <a:r>
              <a:rPr lang="en-US" b="1" dirty="0">
                <a:solidFill>
                  <a:srgbClr val="00B0F0"/>
                </a:solidFill>
              </a:rPr>
              <a:t>2)  </a:t>
            </a:r>
            <a:r>
              <a:rPr lang="en-US" b="1" u="sng" dirty="0">
                <a:solidFill>
                  <a:srgbClr val="00B0F0"/>
                </a:solidFill>
              </a:rPr>
              <a:t>Promise of the Son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/>
              <a:t>(John 16:7) </a:t>
            </a:r>
            <a:br>
              <a:rPr lang="en-US" b="1" dirty="0"/>
            </a:br>
            <a:r>
              <a:rPr lang="en-US" b="1" dirty="0"/>
              <a:t>– sent by Jesus Christ.  </a:t>
            </a:r>
            <a:endParaRPr lang="en-SG" b="1" dirty="0"/>
          </a:p>
          <a:p>
            <a:endParaRPr lang="en-US" dirty="0"/>
          </a:p>
          <a:p>
            <a:pPr marL="895350" indent="0">
              <a:buNone/>
            </a:pPr>
            <a:r>
              <a:rPr lang="en-SG" b="1" dirty="0"/>
              <a:t>(John 16:7)  Nevertheless I tell you the truth; It is expedient for you that I go away: for if I go not away, the Comforter will not come unto you; but if I depart, </a:t>
            </a:r>
            <a:r>
              <a:rPr lang="en-SG" b="1" i="1" u="sng" dirty="0">
                <a:solidFill>
                  <a:srgbClr val="00B0F0"/>
                </a:solidFill>
              </a:rPr>
              <a:t>I will send Him unto you</a:t>
            </a:r>
            <a:r>
              <a:rPr lang="en-SG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518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II. </a:t>
            </a:r>
            <a:r>
              <a:rPr lang="en-US" b="1" u="sng" dirty="0">
                <a:solidFill>
                  <a:srgbClr val="FF0000"/>
                </a:solidFill>
              </a:rPr>
              <a:t>PROMISE OF THE GIFT</a:t>
            </a:r>
            <a:endParaRPr lang="en-S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>
                <a:solidFill>
                  <a:srgbClr val="00B0F0"/>
                </a:solidFill>
              </a:rPr>
              <a:t>B.  </a:t>
            </a:r>
            <a:r>
              <a:rPr lang="en-US" b="1" u="sng" dirty="0">
                <a:solidFill>
                  <a:srgbClr val="00B0F0"/>
                </a:solidFill>
              </a:rPr>
              <a:t>PROMISED BY JESUS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  <a:p>
            <a:pPr lvl="0">
              <a:buNone/>
            </a:pPr>
            <a:endParaRPr lang="en-SG" dirty="0"/>
          </a:p>
          <a:p>
            <a:pPr marL="442913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3) </a:t>
            </a:r>
            <a:r>
              <a:rPr lang="en-US" b="1" u="sng" dirty="0">
                <a:solidFill>
                  <a:srgbClr val="FF0000"/>
                </a:solidFill>
              </a:rPr>
              <a:t>Person and Purposes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SG" b="1" dirty="0">
              <a:solidFill>
                <a:srgbClr val="FF0000"/>
              </a:solidFill>
            </a:endParaRPr>
          </a:p>
          <a:p>
            <a:pPr marL="803275" lvl="0" indent="0">
              <a:buNone/>
            </a:pPr>
            <a:r>
              <a:rPr lang="en-US" dirty="0"/>
              <a:t>“</a:t>
            </a:r>
            <a:r>
              <a:rPr lang="en-US" b="1" u="sng" dirty="0">
                <a:solidFill>
                  <a:srgbClr val="9933FF"/>
                </a:solidFill>
              </a:rPr>
              <a:t>Another</a:t>
            </a:r>
            <a:r>
              <a:rPr lang="en-US" dirty="0"/>
              <a:t>” – of the same kind, just like Jesus </a:t>
            </a:r>
            <a:br>
              <a:rPr lang="en-US" dirty="0"/>
            </a:br>
            <a:r>
              <a:rPr lang="en-US" dirty="0"/>
              <a:t>(John 14:16, cf. Matt. 3:16,17; 28:19).</a:t>
            </a:r>
            <a:endParaRPr lang="en-SG" dirty="0"/>
          </a:p>
          <a:p>
            <a:pPr marL="803275" lvl="0" indent="0">
              <a:buNone/>
            </a:pPr>
            <a:r>
              <a:rPr lang="en-US" dirty="0"/>
              <a:t>“</a:t>
            </a:r>
            <a:r>
              <a:rPr lang="en-US" b="1" u="sng" dirty="0">
                <a:solidFill>
                  <a:srgbClr val="9933FF"/>
                </a:solidFill>
              </a:rPr>
              <a:t>Comforter</a:t>
            </a:r>
            <a:r>
              <a:rPr lang="en-US" dirty="0"/>
              <a:t>” – One along-side to protect, comfort and provide – with and in us.</a:t>
            </a:r>
            <a:endParaRPr lang="en-SG" dirty="0"/>
          </a:p>
          <a:p>
            <a:pPr marL="803275" lvl="0" indent="0">
              <a:buNone/>
            </a:pPr>
            <a:r>
              <a:rPr lang="en-US" b="1" u="sng" dirty="0">
                <a:solidFill>
                  <a:srgbClr val="9933FF"/>
                </a:solidFill>
              </a:rPr>
              <a:t>Spirit of Truth</a:t>
            </a:r>
            <a:r>
              <a:rPr lang="en-US" b="1" dirty="0">
                <a:solidFill>
                  <a:srgbClr val="9933FF"/>
                </a:solidFill>
              </a:rPr>
              <a:t> </a:t>
            </a:r>
            <a:r>
              <a:rPr lang="en-US" dirty="0"/>
              <a:t>– to teach all truths and to glorify Jesus (John 14:17; 16:13-14).</a:t>
            </a:r>
            <a:endParaRPr lang="en-SG" dirty="0"/>
          </a:p>
          <a:p>
            <a:pPr marL="803275" lvl="0" indent="0">
              <a:buNone/>
            </a:pPr>
            <a:r>
              <a:rPr lang="en-US" b="1" u="sng" dirty="0">
                <a:solidFill>
                  <a:srgbClr val="9933FF"/>
                </a:solidFill>
              </a:rPr>
              <a:t>Power for witnessing</a:t>
            </a:r>
            <a:r>
              <a:rPr lang="en-US" b="1" dirty="0">
                <a:solidFill>
                  <a:srgbClr val="9933FF"/>
                </a:solidFill>
              </a:rPr>
              <a:t> </a:t>
            </a:r>
            <a:r>
              <a:rPr lang="en-US" dirty="0"/>
              <a:t>(John 16:8-11; Acts 1:8).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05497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7182</TotalTime>
  <Words>6060</Words>
  <Application>Microsoft Office PowerPoint</Application>
  <PresentationFormat>On-screen Show (4:3)</PresentationFormat>
  <Paragraphs>478</Paragraphs>
  <Slides>75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9" baseType="lpstr">
      <vt:lpstr>Calibri</vt:lpstr>
      <vt:lpstr>Constantia</vt:lpstr>
      <vt:lpstr>Wingdings 2</vt:lpstr>
      <vt:lpstr>Flow</vt:lpstr>
      <vt:lpstr>PowerPoint Presentation</vt:lpstr>
      <vt:lpstr>I.  INTRODUCTION</vt:lpstr>
      <vt:lpstr>I.  INTRODUCTION</vt:lpstr>
      <vt:lpstr>I.  INTRODUCTION</vt:lpstr>
      <vt:lpstr>II. PROMISE OF THE GIFT</vt:lpstr>
      <vt:lpstr>II. PROMISE OF THE GIFT</vt:lpstr>
      <vt:lpstr>II. PROMISE OF THE GIFT</vt:lpstr>
      <vt:lpstr>II. PROMISE OF THE GIFT</vt:lpstr>
      <vt:lpstr>II. PROMISE OF THE GIFT</vt:lpstr>
      <vt:lpstr>II. PROMISE OF THE GIFT</vt:lpstr>
      <vt:lpstr>II. PROMISE OF THE GIFT</vt:lpstr>
      <vt:lpstr>II. PROMISE OF THE GIFT</vt:lpstr>
      <vt:lpstr>II. PROMISE OF THE GIFT</vt:lpstr>
      <vt:lpstr>III. THE GIFT – THE PERSON</vt:lpstr>
      <vt:lpstr>III. THE GIFT – THE PERSON</vt:lpstr>
      <vt:lpstr>III. THE GIFT – THE PERSON</vt:lpstr>
      <vt:lpstr>III. THE GIFT – THE PERSON</vt:lpstr>
      <vt:lpstr>III. THE GIFT – THE PERSON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ATTITUDE</vt:lpstr>
      <vt:lpstr>(I) BLASPHEMY</vt:lpstr>
      <vt:lpstr>(I) BLASPHEMY</vt:lpstr>
      <vt:lpstr>(I) BLASPHEMY</vt:lpstr>
      <vt:lpstr>(I) BLASPHEMY</vt:lpstr>
      <vt:lpstr>(II) RESIST THE SPIRIT</vt:lpstr>
      <vt:lpstr>(II) RESIST THE SPIRIT.</vt:lpstr>
      <vt:lpstr>(III) WALK IN HIS WITNESS</vt:lpstr>
      <vt:lpstr>(III) WALK IN HIS WITNESS</vt:lpstr>
      <vt:lpstr>(III) WALK IN HIS WITNESS</vt:lpstr>
      <vt:lpstr>(III) WALK IN THE SPIRIT.</vt:lpstr>
      <vt:lpstr>(III)  WALK IN THE SPIRIT</vt:lpstr>
      <vt:lpstr>(III) WALK IN THE SPIRIT.</vt:lpstr>
      <vt:lpstr>(III) WALK IN THE SPIRIT.</vt:lpstr>
      <vt:lpstr>(IV) FEELINGS</vt:lpstr>
      <vt:lpstr>(IV) FEELINGS</vt:lpstr>
      <vt:lpstr>(IV) FEELINGS</vt:lpstr>
      <vt:lpstr>(IV) FEELINGS</vt:lpstr>
      <vt:lpstr>(V) BE BEING FILLED!</vt:lpstr>
      <vt:lpstr>(V) BE BEING FILLED!</vt:lpstr>
      <vt:lpstr>(V) BE BEING FILLED!</vt:lpstr>
      <vt:lpstr>(VI) HOW TO BE FILLED!</vt:lpstr>
      <vt:lpstr>(VI) HOW TO BE FILLED!</vt:lpstr>
      <vt:lpstr>(VI) HOW TO BE FILLED!</vt:lpstr>
      <vt:lpstr>(VI) HOW TO BE FILLED!</vt:lpstr>
      <vt:lpstr>(VI) HOW TO BE FILLED!</vt:lpstr>
      <vt:lpstr>(VII) RESULTS OF FILLING</vt:lpstr>
      <vt:lpstr>(VII) RESULTS OF FILLING</vt:lpstr>
      <vt:lpstr>(VII) RESULTS OF FILLING</vt:lpstr>
      <vt:lpstr>(VII) RESULTS OF FILLING</vt:lpstr>
      <vt:lpstr>(VII) RESULTS OF FILLING</vt:lpstr>
      <vt:lpstr>CHALLENGE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rev(dr)goh seng fong</dc:creator>
  <cp:lastModifiedBy>User</cp:lastModifiedBy>
  <cp:revision>117</cp:revision>
  <dcterms:created xsi:type="dcterms:W3CDTF">2016-10-19T11:15:55Z</dcterms:created>
  <dcterms:modified xsi:type="dcterms:W3CDTF">2020-08-26T10:58:31Z</dcterms:modified>
</cp:coreProperties>
</file>