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86" r:id="rId3"/>
    <p:sldId id="287" r:id="rId4"/>
    <p:sldId id="288" r:id="rId5"/>
    <p:sldId id="289" r:id="rId6"/>
    <p:sldId id="290" r:id="rId7"/>
    <p:sldId id="291" r:id="rId8"/>
    <p:sldId id="292" r:id="rId9"/>
    <p:sldId id="265" r:id="rId10"/>
    <p:sldId id="269" r:id="rId11"/>
    <p:sldId id="270" r:id="rId12"/>
    <p:sldId id="273" r:id="rId13"/>
    <p:sldId id="271" r:id="rId14"/>
    <p:sldId id="272" r:id="rId15"/>
    <p:sldId id="274" r:id="rId16"/>
    <p:sldId id="268" r:id="rId17"/>
    <p:sldId id="277" r:id="rId18"/>
    <p:sldId id="340" r:id="rId19"/>
    <p:sldId id="341" r:id="rId20"/>
    <p:sldId id="342" r:id="rId21"/>
    <p:sldId id="343" r:id="rId22"/>
    <p:sldId id="278" r:id="rId23"/>
    <p:sldId id="279" r:id="rId24"/>
    <p:sldId id="280" r:id="rId25"/>
    <p:sldId id="283"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49" r:id="rId52"/>
    <p:sldId id="351" r:id="rId53"/>
    <p:sldId id="352" r:id="rId54"/>
    <p:sldId id="305" r:id="rId55"/>
    <p:sldId id="332"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34" r:id="rId70"/>
    <p:sldId id="335" r:id="rId71"/>
    <p:sldId id="33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FA0000"/>
    <a:srgbClr val="DA0000"/>
    <a:srgbClr val="CC0066"/>
    <a:srgbClr val="CC3300"/>
    <a:srgbClr val="FF33CC"/>
    <a:srgbClr val="FF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E25DF-2614-493E-BFE2-1394461CBC63}" type="datetimeFigureOut">
              <a:rPr lang="en-SG" smtClean="0"/>
              <a:t>3/10/2020</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B34F0-015A-4D57-848F-D62FBD2C3F59}" type="slidenum">
              <a:rPr lang="en-SG" smtClean="0"/>
              <a:t>‹#›</a:t>
            </a:fld>
            <a:endParaRPr lang="en-SG"/>
          </a:p>
        </p:txBody>
      </p:sp>
    </p:spTree>
    <p:extLst>
      <p:ext uri="{BB962C8B-B14F-4D97-AF65-F5344CB8AC3E}">
        <p14:creationId xmlns:p14="http://schemas.microsoft.com/office/powerpoint/2010/main" val="69957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817B34F0-015A-4D57-848F-D62FBD2C3F59}" type="slidenum">
              <a:rPr lang="en-SG" smtClean="0"/>
              <a:t>2</a:t>
            </a:fld>
            <a:endParaRPr lang="en-SG"/>
          </a:p>
        </p:txBody>
      </p:sp>
    </p:spTree>
    <p:extLst>
      <p:ext uri="{BB962C8B-B14F-4D97-AF65-F5344CB8AC3E}">
        <p14:creationId xmlns:p14="http://schemas.microsoft.com/office/powerpoint/2010/main" val="239409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34</a:t>
            </a:fld>
            <a:endParaRPr lang="en-SG"/>
          </a:p>
        </p:txBody>
      </p:sp>
    </p:spTree>
    <p:extLst>
      <p:ext uri="{BB962C8B-B14F-4D97-AF65-F5344CB8AC3E}">
        <p14:creationId xmlns:p14="http://schemas.microsoft.com/office/powerpoint/2010/main" val="77994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2631F92A-E1A1-42E0-813B-2F5B9EFE1785}" type="slidenum">
              <a:rPr lang="en-SG" smtClean="0"/>
              <a:pPr/>
              <a:t>35</a:t>
            </a:fld>
            <a:endParaRPr lang="en-SG"/>
          </a:p>
        </p:txBody>
      </p:sp>
    </p:spTree>
    <p:extLst>
      <p:ext uri="{BB962C8B-B14F-4D97-AF65-F5344CB8AC3E}">
        <p14:creationId xmlns:p14="http://schemas.microsoft.com/office/powerpoint/2010/main" val="205050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36</a:t>
            </a:fld>
            <a:endParaRPr lang="en-SG"/>
          </a:p>
        </p:txBody>
      </p:sp>
    </p:spTree>
    <p:extLst>
      <p:ext uri="{BB962C8B-B14F-4D97-AF65-F5344CB8AC3E}">
        <p14:creationId xmlns:p14="http://schemas.microsoft.com/office/powerpoint/2010/main" val="151004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37</a:t>
            </a:fld>
            <a:endParaRPr lang="en-SG"/>
          </a:p>
        </p:txBody>
      </p:sp>
    </p:spTree>
    <p:extLst>
      <p:ext uri="{BB962C8B-B14F-4D97-AF65-F5344CB8AC3E}">
        <p14:creationId xmlns:p14="http://schemas.microsoft.com/office/powerpoint/2010/main" val="67695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38</a:t>
            </a:fld>
            <a:endParaRPr lang="en-SG"/>
          </a:p>
        </p:txBody>
      </p:sp>
    </p:spTree>
    <p:extLst>
      <p:ext uri="{BB962C8B-B14F-4D97-AF65-F5344CB8AC3E}">
        <p14:creationId xmlns:p14="http://schemas.microsoft.com/office/powerpoint/2010/main" val="349000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01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370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90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833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1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26</a:t>
            </a:fld>
            <a:endParaRPr lang="en-SG"/>
          </a:p>
        </p:txBody>
      </p:sp>
    </p:spTree>
    <p:extLst>
      <p:ext uri="{BB962C8B-B14F-4D97-AF65-F5344CB8AC3E}">
        <p14:creationId xmlns:p14="http://schemas.microsoft.com/office/powerpoint/2010/main" val="266605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556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60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216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303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85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063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084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22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45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27</a:t>
            </a:fld>
            <a:endParaRPr lang="en-SG"/>
          </a:p>
        </p:txBody>
      </p:sp>
    </p:spTree>
    <p:extLst>
      <p:ext uri="{BB962C8B-B14F-4D97-AF65-F5344CB8AC3E}">
        <p14:creationId xmlns:p14="http://schemas.microsoft.com/office/powerpoint/2010/main" val="418428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06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795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32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077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12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830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69</a:t>
            </a:fld>
            <a:endParaRPr lang="en-SG"/>
          </a:p>
        </p:txBody>
      </p:sp>
    </p:spTree>
    <p:extLst>
      <p:ext uri="{BB962C8B-B14F-4D97-AF65-F5344CB8AC3E}">
        <p14:creationId xmlns:p14="http://schemas.microsoft.com/office/powerpoint/2010/main" val="241879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28</a:t>
            </a:fld>
            <a:endParaRPr lang="en-SG"/>
          </a:p>
        </p:txBody>
      </p:sp>
    </p:spTree>
    <p:extLst>
      <p:ext uri="{BB962C8B-B14F-4D97-AF65-F5344CB8AC3E}">
        <p14:creationId xmlns:p14="http://schemas.microsoft.com/office/powerpoint/2010/main" val="15540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29</a:t>
            </a:fld>
            <a:endParaRPr lang="en-SG"/>
          </a:p>
        </p:txBody>
      </p:sp>
    </p:spTree>
    <p:extLst>
      <p:ext uri="{BB962C8B-B14F-4D97-AF65-F5344CB8AC3E}">
        <p14:creationId xmlns:p14="http://schemas.microsoft.com/office/powerpoint/2010/main" val="261694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30</a:t>
            </a:fld>
            <a:endParaRPr lang="en-SG"/>
          </a:p>
        </p:txBody>
      </p:sp>
    </p:spTree>
    <p:extLst>
      <p:ext uri="{BB962C8B-B14F-4D97-AF65-F5344CB8AC3E}">
        <p14:creationId xmlns:p14="http://schemas.microsoft.com/office/powerpoint/2010/main" val="37998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31</a:t>
            </a:fld>
            <a:endParaRPr lang="en-SG"/>
          </a:p>
        </p:txBody>
      </p:sp>
    </p:spTree>
    <p:extLst>
      <p:ext uri="{BB962C8B-B14F-4D97-AF65-F5344CB8AC3E}">
        <p14:creationId xmlns:p14="http://schemas.microsoft.com/office/powerpoint/2010/main" val="113179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32</a:t>
            </a:fld>
            <a:endParaRPr lang="en-SG"/>
          </a:p>
        </p:txBody>
      </p:sp>
    </p:spTree>
    <p:extLst>
      <p:ext uri="{BB962C8B-B14F-4D97-AF65-F5344CB8AC3E}">
        <p14:creationId xmlns:p14="http://schemas.microsoft.com/office/powerpoint/2010/main" val="212039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2631F92A-E1A1-42E0-813B-2F5B9EFE1785}" type="slidenum">
              <a:rPr lang="en-SG" smtClean="0"/>
              <a:pPr/>
              <a:t>33</a:t>
            </a:fld>
            <a:endParaRPr lang="en-SG"/>
          </a:p>
        </p:txBody>
      </p:sp>
    </p:spTree>
    <p:extLst>
      <p:ext uri="{BB962C8B-B14F-4D97-AF65-F5344CB8AC3E}">
        <p14:creationId xmlns:p14="http://schemas.microsoft.com/office/powerpoint/2010/main" val="398959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9BFF0D2-BA66-4264-9A42-546ABBEA0731}" type="datetimeFigureOut">
              <a:rPr lang="en-SG" smtClean="0"/>
              <a:pPr/>
              <a:t>3/10/2020</a:t>
            </a:fld>
            <a:endParaRPr lang="en-SG"/>
          </a:p>
        </p:txBody>
      </p:sp>
      <p:sp>
        <p:nvSpPr>
          <p:cNvPr id="19" name="Footer Placeholder 18"/>
          <p:cNvSpPr>
            <a:spLocks noGrp="1"/>
          </p:cNvSpPr>
          <p:nvPr>
            <p:ph type="ftr" sz="quarter" idx="11"/>
          </p:nvPr>
        </p:nvSpPr>
        <p:spPr/>
        <p:txBody>
          <a:bodyPr/>
          <a:lstStyle/>
          <a:p>
            <a:endParaRPr lang="en-SG"/>
          </a:p>
        </p:txBody>
      </p:sp>
      <p:sp>
        <p:nvSpPr>
          <p:cNvPr id="27" name="Slide Number Placeholder 26"/>
          <p:cNvSpPr>
            <a:spLocks noGrp="1"/>
          </p:cNvSpPr>
          <p:nvPr>
            <p:ph type="sldNum" sz="quarter" idx="12"/>
          </p:nvPr>
        </p:nvSpPr>
        <p:spPr/>
        <p:txBody>
          <a:bodyPr/>
          <a:lstStyle/>
          <a:p>
            <a:fld id="{0B0E2D36-37B0-417D-B183-03F39FBB9A24}"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BFF0D2-BA66-4264-9A42-546ABBEA0731}" type="datetimeFigureOut">
              <a:rPr lang="en-SG" smtClean="0"/>
              <a:pPr/>
              <a:t>3/10/2020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BFF0D2-BA66-4264-9A42-546ABBEA0731}" type="datetimeFigureOut">
              <a:rPr lang="en-SG" smtClean="0"/>
              <a:pPr/>
              <a:t>3/10/2020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BFF0D2-BA66-4264-9A42-546ABBEA0731}" type="datetimeFigureOut">
              <a:rPr lang="en-SG" smtClean="0"/>
              <a:pPr/>
              <a:t>3/10/2020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BFF0D2-BA66-4264-9A42-546ABBEA0731}" type="datetimeFigureOut">
              <a:rPr lang="en-SG" smtClean="0"/>
              <a:pPr/>
              <a:t>3/10/2020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B0E2D36-37B0-417D-B183-03F39FBB9A24}"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BFF0D2-BA66-4264-9A42-546ABBEA0731}" type="datetimeFigureOut">
              <a:rPr lang="en-SG" smtClean="0"/>
              <a:pPr/>
              <a:t>3/10/2020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BFF0D2-BA66-4264-9A42-546ABBEA0731}" type="datetimeFigureOut">
              <a:rPr lang="en-SG" smtClean="0"/>
              <a:pPr/>
              <a:t>3/10/2020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9BFF0D2-BA66-4264-9A42-546ABBEA0731}" type="datetimeFigureOut">
              <a:rPr lang="en-SG" smtClean="0"/>
              <a:pPr/>
              <a:t>3/10/2020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FF0D2-BA66-4264-9A42-546ABBEA0731}" type="datetimeFigureOut">
              <a:rPr lang="en-SG" smtClean="0"/>
              <a:pPr/>
              <a:t>3/10/2020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BFF0D2-BA66-4264-9A42-546ABBEA0731}" type="datetimeFigureOut">
              <a:rPr lang="en-SG" smtClean="0"/>
              <a:pPr/>
              <a:t>3/10/2020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B0E2D36-37B0-417D-B183-03F39FBB9A24}"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9BFF0D2-BA66-4264-9A42-546ABBEA0731}" type="datetimeFigureOut">
              <a:rPr lang="en-SG" smtClean="0"/>
              <a:pPr/>
              <a:t>3/10/2020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a:xfrm>
            <a:off x="8077200" y="6356350"/>
            <a:ext cx="609600" cy="365125"/>
          </a:xfrm>
        </p:spPr>
        <p:txBody>
          <a:bodyPr/>
          <a:lstStyle/>
          <a:p>
            <a:fld id="{0B0E2D36-37B0-417D-B183-03F39FBB9A24}" type="slidenum">
              <a:rPr lang="en-SG" smtClean="0"/>
              <a:pPr/>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BFF0D2-BA66-4264-9A42-546ABBEA0731}" type="datetimeFigureOut">
              <a:rPr lang="en-SG" smtClean="0"/>
              <a:pPr/>
              <a:t>3/10/2020</a:t>
            </a:fld>
            <a:endParaRPr lang="en-S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S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0E2D36-37B0-417D-B183-03F39FBB9A24}" type="slidenum">
              <a:rPr lang="en-SG" smtClean="0"/>
              <a:pPr/>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EVERYDAY%20COMM%20-%20PRODUCT,%20LOVE%20GOD%20AND%20MAN%20%20(portrait)%20ver%202.0.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faithatworkfellowship.org/" TargetMode="External"/><Relationship Id="rId4" Type="http://schemas.openxmlformats.org/officeDocument/2006/relationships/hyperlink" Target="mailto:gohsengfong@hot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512167"/>
          </a:xfrm>
          <a:solidFill>
            <a:schemeClr val="accent1"/>
          </a:solidFill>
        </p:spPr>
        <p:txBody>
          <a:bodyPr>
            <a:normAutofit fontScale="90000"/>
          </a:bodyPr>
          <a:lstStyle/>
          <a:p>
            <a:pPr algn="ctr"/>
            <a:r>
              <a:rPr lang="en-US" dirty="0"/>
              <a:t>EVERYDAY COMMISSION</a:t>
            </a:r>
            <a:br>
              <a:rPr lang="en-US" dirty="0"/>
            </a:br>
            <a:r>
              <a:rPr lang="en-US" dirty="0"/>
              <a:t>PRODUCT OF DISCIPLESHIP</a:t>
            </a:r>
            <a:endParaRPr lang="en-SG" dirty="0"/>
          </a:p>
        </p:txBody>
      </p:sp>
      <p:sp>
        <p:nvSpPr>
          <p:cNvPr id="3" name="Subtitle 2"/>
          <p:cNvSpPr>
            <a:spLocks noGrp="1"/>
          </p:cNvSpPr>
          <p:nvPr>
            <p:ph type="subTitle" idx="1"/>
          </p:nvPr>
        </p:nvSpPr>
        <p:spPr/>
        <p:txBody>
          <a:bodyPr>
            <a:normAutofit fontScale="92500" lnSpcReduction="20000"/>
          </a:bodyPr>
          <a:lstStyle/>
          <a:p>
            <a:pPr algn="ctr"/>
            <a:r>
              <a:rPr lang="en-SG" sz="4000" dirty="0">
                <a:solidFill>
                  <a:schemeClr val="bg1"/>
                </a:solidFill>
              </a:rPr>
              <a:t>LOVE GOD</a:t>
            </a:r>
          </a:p>
          <a:p>
            <a:pPr algn="ctr"/>
            <a:r>
              <a:rPr lang="en-SG" sz="4000" dirty="0">
                <a:solidFill>
                  <a:schemeClr val="bg1"/>
                </a:solidFill>
              </a:rPr>
              <a:t>  LOVE PEOPLE</a:t>
            </a:r>
          </a:p>
          <a:p>
            <a:pPr algn="ctr"/>
            <a:r>
              <a:rPr lang="en-SG" sz="4000" dirty="0">
                <a:solidFill>
                  <a:schemeClr val="bg1"/>
                </a:solidFill>
              </a:rPr>
              <a:t>(Luke 10:27)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8112"/>
          </a:xfrm>
        </p:spPr>
        <p:txBody>
          <a:bodyPr/>
          <a:lstStyle/>
          <a:p>
            <a:pPr algn="ctr"/>
            <a:r>
              <a:rPr lang="en-US" b="1" u="sng" dirty="0">
                <a:solidFill>
                  <a:srgbClr val="EA0000"/>
                </a:solidFill>
              </a:rPr>
              <a:t>AGAPE LOVE</a:t>
            </a:r>
            <a:endParaRPr lang="en-SG" b="1" u="sng" dirty="0">
              <a:solidFill>
                <a:srgbClr val="EA0000"/>
              </a:solidFill>
            </a:endParaRPr>
          </a:p>
        </p:txBody>
      </p:sp>
      <p:sp>
        <p:nvSpPr>
          <p:cNvPr id="3" name="Content Placeholder 2"/>
          <p:cNvSpPr>
            <a:spLocks noGrp="1"/>
          </p:cNvSpPr>
          <p:nvPr>
            <p:ph idx="1"/>
          </p:nvPr>
        </p:nvSpPr>
        <p:spPr>
          <a:xfrm>
            <a:off x="457200" y="1700808"/>
            <a:ext cx="8229600" cy="4623792"/>
          </a:xfrm>
        </p:spPr>
        <p:txBody>
          <a:bodyPr/>
          <a:lstStyle/>
          <a:p>
            <a:r>
              <a:rPr lang="en-SG" sz="2800" b="1" dirty="0">
                <a:latin typeface="+mj-lt"/>
              </a:rPr>
              <a:t>(Jn 3:16)  </a:t>
            </a:r>
            <a:r>
              <a:rPr lang="en-SG" sz="2800" b="1" i="1" u="sng" dirty="0">
                <a:solidFill>
                  <a:srgbClr val="CC66FF"/>
                </a:solidFill>
                <a:latin typeface="+mj-lt"/>
              </a:rPr>
              <a:t>For God so loved the world, that He gave His only Begotten Son</a:t>
            </a:r>
            <a:r>
              <a:rPr lang="en-SG" sz="2800" b="1" i="1" dirty="0">
                <a:latin typeface="+mj-lt"/>
              </a:rPr>
              <a:t>, that whosoever believeth in Him should not perish, but have everlasting life.</a:t>
            </a:r>
          </a:p>
          <a:p>
            <a:endParaRPr lang="en-SG" sz="2800" b="1" dirty="0">
              <a:latin typeface="+mj-lt"/>
            </a:endParaRPr>
          </a:p>
          <a:p>
            <a:r>
              <a:rPr lang="en-SG" sz="2800" b="1" dirty="0">
                <a:latin typeface="+mj-lt"/>
              </a:rPr>
              <a:t>(1 Jn 4:10)  </a:t>
            </a:r>
            <a:r>
              <a:rPr lang="en-SG" sz="2800" b="1" i="1" dirty="0">
                <a:latin typeface="+mj-lt"/>
              </a:rPr>
              <a:t>Herein is love, </a:t>
            </a:r>
            <a:r>
              <a:rPr lang="en-SG" sz="2800" b="1" i="1" u="sng" dirty="0">
                <a:solidFill>
                  <a:srgbClr val="CC66FF"/>
                </a:solidFill>
                <a:latin typeface="+mj-lt"/>
              </a:rPr>
              <a:t>not that we loved God, but that He loved us</a:t>
            </a:r>
            <a:r>
              <a:rPr lang="en-SG" sz="2800" b="1" i="1" dirty="0">
                <a:latin typeface="+mj-lt"/>
              </a:rPr>
              <a:t>, and sent His Son to be the propitiation for our sins.</a:t>
            </a:r>
            <a:endParaRPr lang="en-S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905" y="0"/>
            <a:ext cx="8229600" cy="1052736"/>
          </a:xfrm>
        </p:spPr>
        <p:txBody>
          <a:bodyPr/>
          <a:lstStyle/>
          <a:p>
            <a:pPr algn="ctr"/>
            <a:r>
              <a:rPr lang="en-US" b="1" u="sng" dirty="0">
                <a:solidFill>
                  <a:srgbClr val="EA0000"/>
                </a:solidFill>
              </a:rPr>
              <a:t>AGAPE LOVE</a:t>
            </a:r>
            <a:endParaRPr lang="en-SG" b="1" u="sng" dirty="0">
              <a:solidFill>
                <a:srgbClr val="EA0000"/>
              </a:solidFill>
            </a:endParaRPr>
          </a:p>
        </p:txBody>
      </p:sp>
      <p:sp>
        <p:nvSpPr>
          <p:cNvPr id="3" name="Content Placeholder 2"/>
          <p:cNvSpPr>
            <a:spLocks noGrp="1"/>
          </p:cNvSpPr>
          <p:nvPr>
            <p:ph idx="1"/>
          </p:nvPr>
        </p:nvSpPr>
        <p:spPr/>
        <p:txBody>
          <a:bodyPr>
            <a:normAutofit fontScale="70000" lnSpcReduction="20000"/>
          </a:bodyPr>
          <a:lstStyle/>
          <a:p>
            <a:pPr marL="534988" indent="-534988">
              <a:buNone/>
            </a:pPr>
            <a:r>
              <a:rPr lang="en-US" sz="4200" b="1" dirty="0">
                <a:solidFill>
                  <a:srgbClr val="92D050"/>
                </a:solidFill>
                <a:latin typeface="+mj-lt"/>
              </a:rPr>
              <a:t>1.	</a:t>
            </a:r>
            <a:r>
              <a:rPr lang="en-US" sz="4200" b="1" u="sng" dirty="0">
                <a:latin typeface="+mj-lt"/>
              </a:rPr>
              <a:t>ETERNAL AND INFINITE</a:t>
            </a:r>
          </a:p>
          <a:p>
            <a:pPr marL="534988" indent="0">
              <a:buNone/>
            </a:pPr>
            <a:r>
              <a:rPr lang="en-SG" sz="4200" b="1" dirty="0">
                <a:latin typeface="+mj-lt"/>
              </a:rPr>
              <a:t>(John 17:23)  I in them, and Thou in Me, that they may be made perfect in one; and that the world may know that Thou hast sent Me, and </a:t>
            </a:r>
            <a:r>
              <a:rPr lang="en-SG" sz="4200" b="1" i="1" u="sng" dirty="0">
                <a:solidFill>
                  <a:srgbClr val="EA0000"/>
                </a:solidFill>
                <a:latin typeface="+mj-lt"/>
              </a:rPr>
              <a:t>hast loved them, as Thou hast loved Me</a:t>
            </a:r>
            <a:r>
              <a:rPr lang="en-SG" sz="4200" b="1" i="1" dirty="0">
                <a:solidFill>
                  <a:srgbClr val="EA0000"/>
                </a:solidFill>
                <a:latin typeface="+mj-lt"/>
              </a:rPr>
              <a:t>.</a:t>
            </a:r>
          </a:p>
          <a:p>
            <a:pPr marL="534988" indent="0">
              <a:buNone/>
            </a:pPr>
            <a:endParaRPr lang="en-SG" sz="4200" b="1" dirty="0">
              <a:latin typeface="+mj-lt"/>
            </a:endParaRPr>
          </a:p>
          <a:p>
            <a:pPr marL="534988" indent="0">
              <a:buNone/>
            </a:pPr>
            <a:r>
              <a:rPr lang="en-SG" sz="4200" b="1" dirty="0">
                <a:latin typeface="+mj-lt"/>
              </a:rPr>
              <a:t>(John 17:24)  Father, I will that they also, whom Thou hast given Me, be with Me where I am; that they may behold My glory, which Thou hast given Me: </a:t>
            </a:r>
            <a:r>
              <a:rPr lang="en-SG" sz="4200" b="1" i="1" u="sng" dirty="0">
                <a:solidFill>
                  <a:srgbClr val="EA0000"/>
                </a:solidFill>
                <a:latin typeface="+mj-lt"/>
              </a:rPr>
              <a:t>for Thou </a:t>
            </a:r>
            <a:r>
              <a:rPr lang="en-SG" sz="4200" b="1" i="1" u="sng" dirty="0" err="1">
                <a:solidFill>
                  <a:srgbClr val="EA0000"/>
                </a:solidFill>
                <a:latin typeface="+mj-lt"/>
              </a:rPr>
              <a:t>lovedst</a:t>
            </a:r>
            <a:r>
              <a:rPr lang="en-SG" sz="4200" b="1" i="1" u="sng" dirty="0">
                <a:solidFill>
                  <a:srgbClr val="EA0000"/>
                </a:solidFill>
                <a:latin typeface="+mj-lt"/>
              </a:rPr>
              <a:t> Me before the foundation of the world</a:t>
            </a:r>
            <a:r>
              <a:rPr lang="en-SG" sz="4200" b="1" i="1" dirty="0">
                <a:solidFill>
                  <a:srgbClr val="EA0000"/>
                </a:solidFill>
                <a:latin typeface="+mj-lt"/>
              </a:rPr>
              <a:t>.</a:t>
            </a:r>
            <a:endParaRPr lang="en-SG" dirty="0">
              <a:solidFill>
                <a:srgbClr val="EA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pPr algn="ctr"/>
            <a:r>
              <a:rPr lang="en-US" b="1" u="sng" dirty="0">
                <a:solidFill>
                  <a:srgbClr val="EA0000"/>
                </a:solidFill>
              </a:rPr>
              <a:t>AGAPE LOVE</a:t>
            </a:r>
            <a:endParaRPr lang="en-SG" b="1" u="sng" dirty="0">
              <a:solidFill>
                <a:srgbClr val="EA0000"/>
              </a:solidFill>
            </a:endParaRPr>
          </a:p>
        </p:txBody>
      </p:sp>
      <p:sp>
        <p:nvSpPr>
          <p:cNvPr id="3" name="Content Placeholder 2"/>
          <p:cNvSpPr>
            <a:spLocks noGrp="1"/>
          </p:cNvSpPr>
          <p:nvPr>
            <p:ph idx="1"/>
          </p:nvPr>
        </p:nvSpPr>
        <p:spPr>
          <a:xfrm>
            <a:off x="457200" y="1700808"/>
            <a:ext cx="8229600" cy="4623792"/>
          </a:xfrm>
        </p:spPr>
        <p:txBody>
          <a:bodyPr>
            <a:normAutofit lnSpcReduction="10000"/>
          </a:bodyPr>
          <a:lstStyle/>
          <a:p>
            <a:pPr marL="534988" indent="-534988">
              <a:buClr>
                <a:schemeClr val="bg2">
                  <a:lumMod val="50000"/>
                </a:schemeClr>
              </a:buClr>
              <a:buNone/>
            </a:pPr>
            <a:r>
              <a:rPr lang="en-US" sz="2800" b="1" dirty="0">
                <a:solidFill>
                  <a:srgbClr val="92D050"/>
                </a:solidFill>
                <a:latin typeface="+mj-lt"/>
              </a:rPr>
              <a:t>1.	</a:t>
            </a:r>
            <a:r>
              <a:rPr lang="en-US" sz="2800" b="1" u="sng" dirty="0">
                <a:solidFill>
                  <a:srgbClr val="002060"/>
                </a:solidFill>
                <a:latin typeface="+mj-lt"/>
              </a:rPr>
              <a:t>ETERNAL AND INFINITE</a:t>
            </a:r>
          </a:p>
          <a:p>
            <a:pPr marL="534988" indent="0">
              <a:buNone/>
            </a:pPr>
            <a:endParaRPr lang="en-US" sz="2800" b="1" u="sng" dirty="0">
              <a:solidFill>
                <a:srgbClr val="002060"/>
              </a:solidFill>
              <a:latin typeface="+mj-lt"/>
            </a:endParaRPr>
          </a:p>
          <a:p>
            <a:pPr marL="989013" indent="-454025">
              <a:buAutoNum type="alphaUcPeriod"/>
            </a:pPr>
            <a:r>
              <a:rPr lang="en-US" sz="2800" b="1" dirty="0">
                <a:solidFill>
                  <a:srgbClr val="002060"/>
                </a:solidFill>
                <a:latin typeface="+mj-lt"/>
              </a:rPr>
              <a:t>HE LOVES US ETERNALLY – EVEN BEFORE THE WORLD BEGAN.</a:t>
            </a:r>
          </a:p>
          <a:p>
            <a:pPr marL="989013" indent="-454025">
              <a:buAutoNum type="alphaUcPeriod"/>
            </a:pPr>
            <a:endParaRPr lang="en-US" sz="2800" dirty="0">
              <a:latin typeface="+mj-lt"/>
            </a:endParaRPr>
          </a:p>
          <a:p>
            <a:pPr marL="989013" indent="-454025">
              <a:buAutoNum type="alphaUcPeriod"/>
            </a:pPr>
            <a:r>
              <a:rPr lang="en-US" sz="2800" b="1" dirty="0">
                <a:latin typeface="+mj-lt"/>
              </a:rPr>
              <a:t>THERE NEVER IS A TIME HE DOES NOT LOVE US.</a:t>
            </a:r>
          </a:p>
          <a:p>
            <a:pPr marL="989013" indent="-454025">
              <a:buAutoNum type="alphaUcPeriod"/>
            </a:pPr>
            <a:endParaRPr lang="en-US" sz="2800" b="1" dirty="0">
              <a:latin typeface="+mj-lt"/>
            </a:endParaRPr>
          </a:p>
          <a:p>
            <a:pPr marL="989013" indent="-454025">
              <a:buAutoNum type="alphaUcPeriod"/>
            </a:pPr>
            <a:r>
              <a:rPr lang="en-US" sz="2800" b="1" dirty="0">
                <a:latin typeface="+mj-lt"/>
              </a:rPr>
              <a:t>THE FATHER LOVES THE SON INFINITELY FOR THEY ARE ONE IN ESSENCE SO HE LOVES US SO.</a:t>
            </a:r>
          </a:p>
          <a:p>
            <a:pPr marL="514350" indent="-514350">
              <a:buNone/>
            </a:pPr>
            <a:r>
              <a:rPr lang="en-US" dirty="0"/>
              <a:t> </a:t>
            </a:r>
            <a:endParaRPr lang="en-S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
            <a:ext cx="9144000" cy="924712"/>
          </a:xfrm>
        </p:spPr>
        <p:txBody>
          <a:bodyPr/>
          <a:lstStyle/>
          <a:p>
            <a:pPr algn="ctr"/>
            <a:r>
              <a:rPr lang="en-US" b="1" u="sng" dirty="0">
                <a:solidFill>
                  <a:srgbClr val="EA0000"/>
                </a:solidFill>
              </a:rPr>
              <a:t>AGAPE LOVE</a:t>
            </a:r>
            <a:endParaRPr lang="en-SG" b="1" u="sng" dirty="0">
              <a:solidFill>
                <a:srgbClr val="EA0000"/>
              </a:solidFill>
            </a:endParaRPr>
          </a:p>
        </p:txBody>
      </p:sp>
      <p:sp>
        <p:nvSpPr>
          <p:cNvPr id="3" name="Content Placeholder 2"/>
          <p:cNvSpPr>
            <a:spLocks noGrp="1"/>
          </p:cNvSpPr>
          <p:nvPr>
            <p:ph idx="1"/>
          </p:nvPr>
        </p:nvSpPr>
        <p:spPr>
          <a:xfrm>
            <a:off x="475316" y="1700808"/>
            <a:ext cx="8229600" cy="4389120"/>
          </a:xfrm>
        </p:spPr>
        <p:txBody>
          <a:bodyPr>
            <a:normAutofit/>
          </a:bodyPr>
          <a:lstStyle/>
          <a:p>
            <a:pPr marL="534988" indent="-534988">
              <a:buNone/>
            </a:pPr>
            <a:r>
              <a:rPr lang="en-US" sz="2800" b="1" dirty="0">
                <a:solidFill>
                  <a:srgbClr val="92D050"/>
                </a:solidFill>
                <a:latin typeface="+mj-lt"/>
              </a:rPr>
              <a:t>2.	</a:t>
            </a:r>
            <a:r>
              <a:rPr lang="en-US" sz="2800" b="1" u="sng" dirty="0">
                <a:solidFill>
                  <a:srgbClr val="002060"/>
                </a:solidFill>
                <a:latin typeface="+mj-lt"/>
              </a:rPr>
              <a:t>MORE THAN A PASSION</a:t>
            </a:r>
          </a:p>
          <a:p>
            <a:pPr marL="534988" indent="-534988">
              <a:buNone/>
            </a:pPr>
            <a:r>
              <a:rPr lang="en-US" sz="2800" b="1" dirty="0">
                <a:solidFill>
                  <a:srgbClr val="002060"/>
                </a:solidFill>
                <a:latin typeface="+mj-lt"/>
              </a:rPr>
              <a:t>	“</a:t>
            </a:r>
            <a:r>
              <a:rPr lang="en-US" sz="2800" b="1" u="sng" dirty="0">
                <a:solidFill>
                  <a:srgbClr val="EA0000"/>
                </a:solidFill>
                <a:latin typeface="+mj-lt"/>
              </a:rPr>
              <a:t>GOD IS LOVE</a:t>
            </a:r>
            <a:r>
              <a:rPr lang="en-US" sz="2800" b="1" dirty="0">
                <a:solidFill>
                  <a:srgbClr val="002060"/>
                </a:solidFill>
                <a:latin typeface="+mj-lt"/>
              </a:rPr>
              <a:t>”  1 John 4:16</a:t>
            </a:r>
          </a:p>
          <a:p>
            <a:pPr marL="534988" indent="-534988">
              <a:buNone/>
            </a:pPr>
            <a:r>
              <a:rPr lang="en-US" sz="2800" b="1" dirty="0">
                <a:solidFill>
                  <a:srgbClr val="002060"/>
                </a:solidFill>
                <a:latin typeface="+mj-lt"/>
              </a:rPr>
              <a:t>      </a:t>
            </a:r>
          </a:p>
          <a:p>
            <a:pPr marL="989013" indent="-454025">
              <a:buNone/>
            </a:pPr>
            <a:r>
              <a:rPr lang="en-US" sz="2800" b="1" dirty="0">
                <a:solidFill>
                  <a:srgbClr val="00B0F0"/>
                </a:solidFill>
                <a:latin typeface="+mj-lt"/>
              </a:rPr>
              <a:t>A.	</a:t>
            </a:r>
            <a:r>
              <a:rPr lang="en-US" sz="2800" b="1" dirty="0">
                <a:solidFill>
                  <a:srgbClr val="002060"/>
                </a:solidFill>
                <a:latin typeface="+mj-lt"/>
              </a:rPr>
              <a:t>HIS NATURE IS LOVE.  His love is not from without but from within.</a:t>
            </a:r>
          </a:p>
          <a:p>
            <a:pPr marL="989013" indent="-454025">
              <a:buNone/>
            </a:pPr>
            <a:endParaRPr lang="en-US" sz="2800" b="1" dirty="0">
              <a:solidFill>
                <a:srgbClr val="002060"/>
              </a:solidFill>
              <a:latin typeface="+mj-lt"/>
            </a:endParaRPr>
          </a:p>
          <a:p>
            <a:pPr marL="989013" indent="-454025">
              <a:buNone/>
            </a:pPr>
            <a:r>
              <a:rPr lang="en-US" sz="2800" b="1" dirty="0">
                <a:solidFill>
                  <a:srgbClr val="00B0F0"/>
                </a:solidFill>
                <a:latin typeface="+mj-lt"/>
              </a:rPr>
              <a:t>B.  </a:t>
            </a:r>
            <a:r>
              <a:rPr lang="en-US" sz="2800" b="1" dirty="0">
                <a:solidFill>
                  <a:srgbClr val="002060"/>
                </a:solidFill>
                <a:latin typeface="+mj-lt"/>
              </a:rPr>
              <a:t>HE DEALS WITH US IN UNCHANGING LOVE.  His love cannot be destroyed from outside.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83"/>
            <a:ext cx="8229600" cy="864096"/>
          </a:xfrm>
        </p:spPr>
        <p:txBody>
          <a:bodyPr>
            <a:normAutofit/>
          </a:bodyPr>
          <a:lstStyle/>
          <a:p>
            <a:pPr algn="ctr"/>
            <a:r>
              <a:rPr lang="en-US" b="1" u="sng" dirty="0">
                <a:solidFill>
                  <a:srgbClr val="FF0000"/>
                </a:solidFill>
              </a:rPr>
              <a:t>AGAPE LOVE</a:t>
            </a:r>
            <a:endParaRPr lang="en-SG" b="1" u="sng" dirty="0">
              <a:solidFill>
                <a:srgbClr val="FF0000"/>
              </a:solidFill>
            </a:endParaRPr>
          </a:p>
        </p:txBody>
      </p:sp>
      <p:sp>
        <p:nvSpPr>
          <p:cNvPr id="3" name="Content Placeholder 2"/>
          <p:cNvSpPr>
            <a:spLocks noGrp="1"/>
          </p:cNvSpPr>
          <p:nvPr>
            <p:ph idx="1"/>
          </p:nvPr>
        </p:nvSpPr>
        <p:spPr>
          <a:xfrm>
            <a:off x="457200" y="1412776"/>
            <a:ext cx="8229600" cy="4677152"/>
          </a:xfrm>
        </p:spPr>
        <p:txBody>
          <a:bodyPr>
            <a:normAutofit lnSpcReduction="10000"/>
          </a:bodyPr>
          <a:lstStyle/>
          <a:p>
            <a:pPr marL="534988" indent="-534988">
              <a:buNone/>
            </a:pPr>
            <a:r>
              <a:rPr lang="en-US" sz="2800" b="1" dirty="0">
                <a:solidFill>
                  <a:srgbClr val="92D050"/>
                </a:solidFill>
                <a:latin typeface="+mj-lt"/>
              </a:rPr>
              <a:t>3.	</a:t>
            </a:r>
            <a:r>
              <a:rPr lang="en-US" sz="2800" b="1" u="sng" dirty="0">
                <a:solidFill>
                  <a:srgbClr val="002060"/>
                </a:solidFill>
                <a:latin typeface="+mj-lt"/>
              </a:rPr>
              <a:t>LOVE WITH FORESIGHT</a:t>
            </a:r>
          </a:p>
          <a:p>
            <a:pPr marL="534988" indent="0">
              <a:buNone/>
            </a:pPr>
            <a:r>
              <a:rPr lang="en-SG" sz="2800" b="1" dirty="0">
                <a:latin typeface="+mj-lt"/>
              </a:rPr>
              <a:t>(</a:t>
            </a:r>
            <a:r>
              <a:rPr lang="en-SG" sz="2800" b="1" dirty="0" err="1">
                <a:latin typeface="+mj-lt"/>
              </a:rPr>
              <a:t>Jer</a:t>
            </a:r>
            <a:r>
              <a:rPr lang="en-SG" sz="2800" b="1" dirty="0">
                <a:latin typeface="+mj-lt"/>
              </a:rPr>
              <a:t> 31:3)  The LORD hath appeared of old unto me, </a:t>
            </a:r>
            <a:r>
              <a:rPr lang="en-SG" sz="2800" b="1" i="1" dirty="0">
                <a:latin typeface="+mj-lt"/>
              </a:rPr>
              <a:t>saying, Yea, I have loved thee with an everlasting love: therefore with lovingkindness have I drawn thee.</a:t>
            </a:r>
            <a:endParaRPr lang="en-US" sz="2800" b="1" dirty="0">
              <a:latin typeface="+mj-lt"/>
            </a:endParaRPr>
          </a:p>
          <a:p>
            <a:pPr marL="1255713" indent="-452438">
              <a:buNone/>
            </a:pPr>
            <a:r>
              <a:rPr lang="en-US" sz="2800" b="1" dirty="0">
                <a:solidFill>
                  <a:srgbClr val="00B0F0"/>
                </a:solidFill>
                <a:latin typeface="+mj-lt"/>
              </a:rPr>
              <a:t>A.  </a:t>
            </a:r>
            <a:r>
              <a:rPr lang="en-US" sz="2800" b="1" dirty="0">
                <a:latin typeface="+mj-lt"/>
              </a:rPr>
              <a:t>LOVE IS NOT BLIND.  HE knows our fallen nature and life circumstances.</a:t>
            </a:r>
          </a:p>
          <a:p>
            <a:pPr marL="1255713" indent="-452438">
              <a:buNone/>
            </a:pPr>
            <a:r>
              <a:rPr lang="en-US" sz="2800" b="1" dirty="0">
                <a:solidFill>
                  <a:srgbClr val="00B0F0"/>
                </a:solidFill>
                <a:latin typeface="+mj-lt"/>
              </a:rPr>
              <a:t>B.  </a:t>
            </a:r>
            <a:r>
              <a:rPr lang="en-US" sz="2800" b="1" dirty="0">
                <a:latin typeface="+mj-lt"/>
              </a:rPr>
              <a:t>CALVARY SETTLES IT ALL!</a:t>
            </a:r>
          </a:p>
          <a:p>
            <a:pPr marL="1255713" indent="0">
              <a:buNone/>
            </a:pPr>
            <a:r>
              <a:rPr lang="en-SG" sz="2800" b="1" i="1" dirty="0">
                <a:latin typeface="+mj-lt"/>
              </a:rPr>
              <a:t>(Rom 5:8)  But God </a:t>
            </a:r>
            <a:r>
              <a:rPr lang="en-SG" sz="2800" b="1" i="1" dirty="0" err="1">
                <a:latin typeface="+mj-lt"/>
              </a:rPr>
              <a:t>commendeth</a:t>
            </a:r>
            <a:r>
              <a:rPr lang="en-SG" sz="2800" b="1" i="1" dirty="0">
                <a:latin typeface="+mj-lt"/>
              </a:rPr>
              <a:t> His love toward us, in that, while we were yet sinners, Christ died for us.</a:t>
            </a:r>
          </a:p>
          <a:p>
            <a:pPr marL="0" indent="0">
              <a:buNone/>
            </a:pPr>
            <a:endParaRPr lang="en-SG" sz="2800" dirty="0"/>
          </a:p>
          <a:p>
            <a:pPr marL="0" indent="0">
              <a:buNone/>
            </a:pPr>
            <a:endParaRPr lang="en-US" sz="2800" b="1" dirty="0">
              <a:latin typeface="+mj-lt"/>
            </a:endParaRPr>
          </a:p>
          <a:p>
            <a:endParaRPr lang="en-SG" dirty="0"/>
          </a:p>
          <a:p>
            <a:pPr marL="514350" indent="-514350">
              <a:buNone/>
            </a:pPr>
            <a:endParaRPr lang="en-S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4712"/>
          </a:xfrm>
        </p:spPr>
        <p:txBody>
          <a:bodyPr/>
          <a:lstStyle/>
          <a:p>
            <a:pPr algn="ctr"/>
            <a:r>
              <a:rPr lang="en-US" b="1" dirty="0">
                <a:solidFill>
                  <a:srgbClr val="FF0000"/>
                </a:solidFill>
              </a:rPr>
              <a:t>AGAPE LOVE</a:t>
            </a:r>
            <a:endParaRPr lang="en-SG" b="1" dirty="0">
              <a:solidFill>
                <a:srgbClr val="FF0000"/>
              </a:solidFill>
            </a:endParaRPr>
          </a:p>
        </p:txBody>
      </p:sp>
      <p:sp>
        <p:nvSpPr>
          <p:cNvPr id="3" name="Content Placeholder 2"/>
          <p:cNvSpPr>
            <a:spLocks noGrp="1"/>
          </p:cNvSpPr>
          <p:nvPr>
            <p:ph idx="1"/>
          </p:nvPr>
        </p:nvSpPr>
        <p:spPr>
          <a:xfrm>
            <a:off x="457200" y="1124744"/>
            <a:ext cx="8229600" cy="5229200"/>
          </a:xfrm>
        </p:spPr>
        <p:txBody>
          <a:bodyPr>
            <a:normAutofit/>
          </a:bodyPr>
          <a:lstStyle/>
          <a:p>
            <a:pPr marL="534988" indent="-534988">
              <a:buNone/>
            </a:pPr>
            <a:r>
              <a:rPr lang="en-US" sz="2800" b="1" dirty="0">
                <a:solidFill>
                  <a:srgbClr val="92D050"/>
                </a:solidFill>
                <a:latin typeface="+mj-lt"/>
              </a:rPr>
              <a:t>4.	</a:t>
            </a:r>
            <a:r>
              <a:rPr lang="en-US" sz="2800" b="1" u="sng" dirty="0">
                <a:solidFill>
                  <a:srgbClr val="002060"/>
                </a:solidFill>
                <a:latin typeface="+mj-lt"/>
              </a:rPr>
              <a:t>LESSONS</a:t>
            </a:r>
          </a:p>
          <a:p>
            <a:pPr marL="534987" indent="0">
              <a:buNone/>
            </a:pPr>
            <a:endParaRPr lang="en-US" sz="2800" dirty="0">
              <a:latin typeface="+mj-lt"/>
            </a:endParaRPr>
          </a:p>
          <a:p>
            <a:pPr marL="895350" lvl="1" indent="-360363">
              <a:buNone/>
            </a:pPr>
            <a:r>
              <a:rPr lang="en-US" sz="2800" b="1" dirty="0">
                <a:solidFill>
                  <a:srgbClr val="00B0F0"/>
                </a:solidFill>
                <a:latin typeface="+mj-lt"/>
              </a:rPr>
              <a:t>A.  </a:t>
            </a:r>
            <a:r>
              <a:rPr lang="en-US" sz="2800" b="1" dirty="0">
                <a:latin typeface="+mj-lt"/>
              </a:rPr>
              <a:t>WHO CAN SEPARATE US FROM HIS LOVE?</a:t>
            </a:r>
          </a:p>
          <a:p>
            <a:pPr marL="895350" lvl="1" indent="-360363">
              <a:buNone/>
            </a:pPr>
            <a:endParaRPr lang="en-US" sz="2800" b="1" dirty="0">
              <a:latin typeface="+mj-lt"/>
            </a:endParaRPr>
          </a:p>
          <a:p>
            <a:pPr marL="895350" lvl="1" indent="-360363">
              <a:buNone/>
            </a:pPr>
            <a:r>
              <a:rPr lang="en-US" sz="2800" b="1" dirty="0">
                <a:solidFill>
                  <a:srgbClr val="00B0F0"/>
                </a:solidFill>
                <a:latin typeface="+mj-lt"/>
              </a:rPr>
              <a:t>B.  </a:t>
            </a:r>
            <a:r>
              <a:rPr lang="en-US" sz="2800" b="1" dirty="0">
                <a:latin typeface="+mj-lt"/>
              </a:rPr>
              <a:t>WE NEED TO PERSEVERE IN HIS LOVE.  </a:t>
            </a:r>
          </a:p>
          <a:p>
            <a:pPr marL="989013" lvl="1" indent="0">
              <a:buNone/>
            </a:pPr>
            <a:r>
              <a:rPr lang="en-SG" sz="2800" b="1" dirty="0">
                <a:latin typeface="+mj-lt"/>
              </a:rPr>
              <a:t>(Jn 15:10)  If ye keep My commandments, ye shall abide in My love; even as I have kept My Father's commandments, and abide in His love.</a:t>
            </a:r>
          </a:p>
          <a:p>
            <a:pPr marL="365125" lvl="1" indent="0">
              <a:buNone/>
            </a:pPr>
            <a:endParaRPr lang="en-US" sz="2800" dirty="0">
              <a:latin typeface="+mj-lt"/>
            </a:endParaRPr>
          </a:p>
          <a:p>
            <a:pPr marL="803275" lvl="1" indent="-268288">
              <a:buNone/>
            </a:pPr>
            <a:r>
              <a:rPr lang="en-US" sz="2800" b="1" dirty="0">
                <a:solidFill>
                  <a:srgbClr val="00B0F0"/>
                </a:solidFill>
                <a:latin typeface="+mj-lt"/>
              </a:rPr>
              <a:t>C.  </a:t>
            </a:r>
            <a:r>
              <a:rPr lang="en-US" sz="2800" b="1" dirty="0">
                <a:latin typeface="+mj-lt"/>
              </a:rPr>
              <a:t>WHAT A MISERY WITHOUT HIS LOVE!</a:t>
            </a:r>
            <a:endParaRPr lang="en-S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0120"/>
          </a:xfrm>
        </p:spPr>
        <p:txBody>
          <a:bodyPr>
            <a:normAutofit fontScale="90000"/>
          </a:bodyPr>
          <a:lstStyle/>
          <a:p>
            <a:pPr algn="ctr"/>
            <a:r>
              <a:rPr lang="en-US" b="1" dirty="0">
                <a:solidFill>
                  <a:srgbClr val="FF0000"/>
                </a:solidFill>
              </a:rPr>
              <a:t>LOVE STRENGTHENED</a:t>
            </a:r>
            <a:br>
              <a:rPr lang="en-US" b="1" dirty="0">
                <a:solidFill>
                  <a:srgbClr val="FF0000"/>
                </a:solidFill>
              </a:rPr>
            </a:br>
            <a:r>
              <a:rPr lang="en-US" b="1" dirty="0">
                <a:solidFill>
                  <a:srgbClr val="FF0000"/>
                </a:solidFill>
              </a:rPr>
              <a:t>BY KNOWING</a:t>
            </a:r>
            <a:endParaRPr lang="en-SG" b="1" dirty="0">
              <a:solidFill>
                <a:srgbClr val="FF0000"/>
              </a:solidFill>
            </a:endParaRPr>
          </a:p>
        </p:txBody>
      </p:sp>
      <p:sp>
        <p:nvSpPr>
          <p:cNvPr id="3" name="Content Placeholder 2"/>
          <p:cNvSpPr>
            <a:spLocks noGrp="1"/>
          </p:cNvSpPr>
          <p:nvPr>
            <p:ph idx="1"/>
          </p:nvPr>
        </p:nvSpPr>
        <p:spPr>
          <a:xfrm>
            <a:off x="457200" y="1628800"/>
            <a:ext cx="8229600" cy="4695800"/>
          </a:xfrm>
        </p:spPr>
        <p:txBody>
          <a:bodyPr/>
          <a:lstStyle/>
          <a:p>
            <a:pPr marL="0" indent="0">
              <a:buNone/>
            </a:pPr>
            <a:r>
              <a:rPr lang="en-SG" b="1" dirty="0">
                <a:latin typeface="+mj-lt"/>
              </a:rPr>
              <a:t>(Jn 13:3)  Jesus knowing that the Father had given all things into His Hands, and that He was come from God, and went to God;</a:t>
            </a:r>
          </a:p>
          <a:p>
            <a:pPr marL="0" indent="0">
              <a:buNone/>
            </a:pPr>
            <a:endParaRPr lang="en-US" b="1" dirty="0">
              <a:latin typeface="+mj-lt"/>
            </a:endParaRPr>
          </a:p>
          <a:p>
            <a:pPr marL="442913" indent="-442913">
              <a:buNone/>
            </a:pPr>
            <a:r>
              <a:rPr lang="en-US" b="1" dirty="0">
                <a:solidFill>
                  <a:schemeClr val="bg1">
                    <a:lumMod val="65000"/>
                  </a:schemeClr>
                </a:solidFill>
                <a:latin typeface="+mj-lt"/>
              </a:rPr>
              <a:t>1.</a:t>
            </a:r>
            <a:r>
              <a:rPr lang="en-US" b="1" dirty="0">
                <a:latin typeface="+mj-lt"/>
              </a:rPr>
              <a:t>	</a:t>
            </a:r>
            <a:r>
              <a:rPr lang="en-US" b="1" u="sng" dirty="0">
                <a:latin typeface="+mj-lt"/>
              </a:rPr>
              <a:t>LOVE STRENGTHENED BY KNOWING</a:t>
            </a:r>
          </a:p>
          <a:p>
            <a:pPr marL="0" indent="0">
              <a:buNone/>
            </a:pPr>
            <a:endParaRPr lang="en-US" b="1" dirty="0">
              <a:latin typeface="+mj-lt"/>
            </a:endParaRPr>
          </a:p>
          <a:p>
            <a:pPr marL="0" indent="0">
              <a:buNone/>
            </a:pPr>
            <a:r>
              <a:rPr lang="en-US" b="1" dirty="0">
                <a:solidFill>
                  <a:schemeClr val="bg1">
                    <a:lumMod val="65000"/>
                  </a:schemeClr>
                </a:solidFill>
                <a:latin typeface="+mj-lt"/>
              </a:rPr>
              <a:t>2.   </a:t>
            </a:r>
            <a:r>
              <a:rPr lang="en-US" b="1" u="sng" dirty="0">
                <a:latin typeface="+mj-lt"/>
              </a:rPr>
              <a:t>OBEDIENCE IS EVIDENCE OF LOVE.</a:t>
            </a:r>
          </a:p>
          <a:p>
            <a:pPr marL="442913" indent="0">
              <a:buNone/>
            </a:pPr>
            <a:r>
              <a:rPr lang="en-SG" b="1" dirty="0">
                <a:latin typeface="+mj-lt"/>
              </a:rPr>
              <a:t>(Heb 5:8)  Though He were Son, yet learned He obedience by the things which He suffered;</a:t>
            </a:r>
          </a:p>
          <a:p>
            <a:endParaRPr lang="en-SG" sz="2800" dirty="0"/>
          </a:p>
          <a:p>
            <a:pPr marL="514350" indent="-514350">
              <a:buNone/>
            </a:pPr>
            <a:endParaRPr lang="en-US" sz="2800" b="1" dirty="0"/>
          </a:p>
          <a:p>
            <a:pPr marL="514350" indent="-514350">
              <a:buAutoNum type="arabicPeriod"/>
            </a:pPr>
            <a:endParaRPr lang="en-US" sz="2800" b="1" dirty="0"/>
          </a:p>
          <a:p>
            <a:pPr marL="514350" indent="-514350">
              <a:buAutoNum type="arabicPeriod"/>
            </a:pPr>
            <a:endParaRPr lang="en-S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0120"/>
          </a:xfrm>
        </p:spPr>
        <p:txBody>
          <a:bodyPr>
            <a:normAutofit fontScale="90000"/>
          </a:bodyPr>
          <a:lstStyle/>
          <a:p>
            <a:pPr algn="ctr"/>
            <a:r>
              <a:rPr lang="en-US" b="1" dirty="0">
                <a:solidFill>
                  <a:srgbClr val="FF0000"/>
                </a:solidFill>
              </a:rPr>
              <a:t>LOVE STRENGTHENED</a:t>
            </a:r>
            <a:br>
              <a:rPr lang="en-US" b="1" dirty="0">
                <a:solidFill>
                  <a:srgbClr val="FF0000"/>
                </a:solidFill>
              </a:rPr>
            </a:br>
            <a:r>
              <a:rPr lang="en-US" b="1" dirty="0">
                <a:solidFill>
                  <a:srgbClr val="FF0000"/>
                </a:solidFill>
              </a:rPr>
              <a:t>BY KNOWING</a:t>
            </a:r>
            <a:endParaRPr lang="en-SG"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SG" b="1" dirty="0">
                <a:latin typeface="+mj-lt"/>
              </a:rPr>
              <a:t>(Jn 13:3)  Jesus knowing that the Father had given all things into His hands, and that He was come from God, and went to God;</a:t>
            </a:r>
          </a:p>
          <a:p>
            <a:endParaRPr lang="en-US" dirty="0">
              <a:latin typeface="+mj-lt"/>
            </a:endParaRPr>
          </a:p>
          <a:p>
            <a:pPr marL="514350" indent="-514350">
              <a:spcBef>
                <a:spcPts val="600"/>
              </a:spcBef>
              <a:buAutoNum type="arabicPeriod"/>
            </a:pPr>
            <a:r>
              <a:rPr lang="en-US" b="1" u="sng" dirty="0">
                <a:latin typeface="+mj-lt"/>
              </a:rPr>
              <a:t>THE FATHER WAS IN CONTROL.</a:t>
            </a:r>
          </a:p>
          <a:p>
            <a:pPr marL="514350" indent="-514350">
              <a:spcBef>
                <a:spcPts val="600"/>
              </a:spcBef>
              <a:buAutoNum type="arabicPeriod"/>
            </a:pPr>
            <a:r>
              <a:rPr lang="en-US" b="1" u="sng" dirty="0">
                <a:latin typeface="+mj-lt"/>
              </a:rPr>
              <a:t>THE FATHER HAD GIVEN HIM ALL THINGS.</a:t>
            </a:r>
          </a:p>
          <a:p>
            <a:pPr marL="989013" indent="0">
              <a:spcBef>
                <a:spcPts val="600"/>
              </a:spcBef>
              <a:buNone/>
            </a:pPr>
            <a:r>
              <a:rPr lang="en-US" b="1" dirty="0">
                <a:latin typeface="+mj-lt"/>
              </a:rPr>
              <a:t>NOTHING TO PROVE</a:t>
            </a:r>
          </a:p>
          <a:p>
            <a:pPr marL="989013" indent="0">
              <a:spcBef>
                <a:spcPts val="600"/>
              </a:spcBef>
              <a:buNone/>
            </a:pPr>
            <a:r>
              <a:rPr lang="en-US" b="1" dirty="0">
                <a:latin typeface="+mj-lt"/>
              </a:rPr>
              <a:t>NOTHING TO GAIN</a:t>
            </a:r>
          </a:p>
          <a:p>
            <a:pPr marL="989013" indent="0">
              <a:spcBef>
                <a:spcPts val="600"/>
              </a:spcBef>
              <a:buNone/>
            </a:pPr>
            <a:r>
              <a:rPr lang="en-US" b="1" dirty="0">
                <a:latin typeface="+mj-lt"/>
              </a:rPr>
              <a:t>NOTHING TO HIDE</a:t>
            </a:r>
            <a:endParaRPr lang="en-SG" b="1" dirty="0">
              <a:latin typeface="+mj-lt"/>
            </a:endParaRPr>
          </a:p>
          <a:p>
            <a:pPr marL="514350" indent="-514350">
              <a:buNone/>
            </a:pPr>
            <a:endParaRPr lang="en-US" sz="2800" b="1" dirty="0"/>
          </a:p>
          <a:p>
            <a:pPr marL="514350" indent="-514350">
              <a:buAutoNum type="arabicPeriod"/>
            </a:pPr>
            <a:endParaRPr lang="en-US" sz="2800" b="1" dirty="0"/>
          </a:p>
          <a:p>
            <a:pPr marL="514350" indent="-514350">
              <a:buAutoNum type="arabicPeriod"/>
            </a:pPr>
            <a:endParaRPr lang="en-S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2312"/>
          </a:xfrm>
        </p:spPr>
        <p:txBody>
          <a:bodyPr>
            <a:normAutofit/>
          </a:bodyPr>
          <a:lstStyle/>
          <a:p>
            <a:pPr algn="ctr"/>
            <a:r>
              <a:rPr lang="en-US" sz="4800" b="1" u="sng" dirty="0">
                <a:solidFill>
                  <a:srgbClr val="CC0000"/>
                </a:solidFill>
              </a:rPr>
              <a:t>NOTHING TO PROVE</a:t>
            </a:r>
            <a:endParaRPr lang="en-SG" sz="4800" b="1" u="sng" dirty="0">
              <a:solidFill>
                <a:srgbClr val="CC0000"/>
              </a:solidFill>
            </a:endParaRPr>
          </a:p>
        </p:txBody>
      </p:sp>
      <p:sp>
        <p:nvSpPr>
          <p:cNvPr id="3" name="Content Placeholder 2"/>
          <p:cNvSpPr>
            <a:spLocks noGrp="1"/>
          </p:cNvSpPr>
          <p:nvPr>
            <p:ph idx="1"/>
          </p:nvPr>
        </p:nvSpPr>
        <p:spPr>
          <a:xfrm>
            <a:off x="1043608" y="1628800"/>
            <a:ext cx="7272808" cy="3962400"/>
          </a:xfrm>
        </p:spPr>
        <p:txBody>
          <a:bodyPr>
            <a:normAutofit/>
          </a:bodyPr>
          <a:lstStyle/>
          <a:p>
            <a:pPr marL="0" indent="0">
              <a:buNone/>
            </a:pPr>
            <a:r>
              <a:rPr lang="en-US" sz="3600" b="1" i="1" u="sng" spc="50" dirty="0">
                <a:solidFill>
                  <a:srgbClr val="CC0000"/>
                </a:solidFill>
                <a:latin typeface="+mj-lt"/>
              </a:rPr>
              <a:t>Jesus knew who He was</a:t>
            </a:r>
            <a:r>
              <a:rPr lang="en-US" sz="3600" b="1" spc="50" dirty="0">
                <a:solidFill>
                  <a:srgbClr val="CC0000"/>
                </a:solidFill>
                <a:latin typeface="+mj-lt"/>
              </a:rPr>
              <a:t> </a:t>
            </a:r>
            <a:r>
              <a:rPr lang="en-US" sz="3600" b="1" spc="50" dirty="0">
                <a:latin typeface="+mj-lt"/>
              </a:rPr>
              <a:t>didn’t have to play any game to prove Himself or role-play to fool others.</a:t>
            </a:r>
          </a:p>
          <a:p>
            <a:pPr marL="0" indent="0">
              <a:buNone/>
            </a:pPr>
            <a:endParaRPr lang="en-US" sz="3600" b="1" spc="50" dirty="0">
              <a:latin typeface="+mj-lt"/>
            </a:endParaRPr>
          </a:p>
          <a:p>
            <a:pPr marL="0" indent="0">
              <a:buNone/>
            </a:pPr>
            <a:r>
              <a:rPr lang="en-US" sz="3600" b="1" spc="50" dirty="0">
                <a:latin typeface="+mj-lt"/>
              </a:rPr>
              <a:t>Beware of the performance trap.</a:t>
            </a:r>
            <a:endParaRPr lang="en-SG" dirty="0"/>
          </a:p>
        </p:txBody>
      </p:sp>
    </p:spTree>
    <p:extLst>
      <p:ext uri="{BB962C8B-B14F-4D97-AF65-F5344CB8AC3E}">
        <p14:creationId xmlns:p14="http://schemas.microsoft.com/office/powerpoint/2010/main" val="85846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716" y="476672"/>
            <a:ext cx="8229600" cy="936104"/>
          </a:xfrm>
        </p:spPr>
        <p:txBody>
          <a:bodyPr>
            <a:normAutofit/>
          </a:bodyPr>
          <a:lstStyle/>
          <a:p>
            <a:pPr algn="ctr"/>
            <a:r>
              <a:rPr lang="en-US" sz="4800" b="1" u="sng" dirty="0">
                <a:solidFill>
                  <a:srgbClr val="CC0000"/>
                </a:solidFill>
              </a:rPr>
              <a:t>NOTHING TO PROVE</a:t>
            </a:r>
            <a:endParaRPr lang="en-SG" sz="4800" b="1" u="sng" dirty="0">
              <a:solidFill>
                <a:srgbClr val="CC0000"/>
              </a:solidFill>
            </a:endParaRPr>
          </a:p>
        </p:txBody>
      </p:sp>
      <p:sp>
        <p:nvSpPr>
          <p:cNvPr id="3" name="Content Placeholder 2"/>
          <p:cNvSpPr>
            <a:spLocks noGrp="1"/>
          </p:cNvSpPr>
          <p:nvPr>
            <p:ph idx="1"/>
          </p:nvPr>
        </p:nvSpPr>
        <p:spPr>
          <a:xfrm>
            <a:off x="372067" y="1772816"/>
            <a:ext cx="8424089" cy="4720208"/>
          </a:xfrm>
        </p:spPr>
        <p:txBody>
          <a:bodyPr>
            <a:noAutofit/>
          </a:bodyPr>
          <a:lstStyle/>
          <a:p>
            <a:pPr marL="360363" indent="-360363"/>
            <a:r>
              <a:rPr lang="en-US" sz="2800" b="1" u="sng" dirty="0">
                <a:solidFill>
                  <a:srgbClr val="0070C0"/>
                </a:solidFill>
                <a:latin typeface="+mj-lt"/>
              </a:rPr>
              <a:t>Know who I AM and whose I AM</a:t>
            </a:r>
            <a:r>
              <a:rPr lang="en-US" sz="2800" b="1" dirty="0">
                <a:solidFill>
                  <a:srgbClr val="0070C0"/>
                </a:solidFill>
                <a:latin typeface="+mj-lt"/>
              </a:rPr>
              <a:t>.</a:t>
            </a:r>
            <a:endParaRPr lang="en-US" sz="2000" b="1" dirty="0">
              <a:solidFill>
                <a:srgbClr val="0070C0"/>
              </a:solidFill>
              <a:latin typeface="+mj-lt"/>
            </a:endParaRPr>
          </a:p>
          <a:p>
            <a:pPr marL="360363" indent="0">
              <a:buNone/>
            </a:pPr>
            <a:r>
              <a:rPr lang="en-SG" sz="2800" b="1" i="1" u="sng" dirty="0">
                <a:solidFill>
                  <a:srgbClr val="CC66FF"/>
                </a:solidFill>
                <a:latin typeface="+mj-lt"/>
              </a:rPr>
              <a:t>My Identity in Christ</a:t>
            </a:r>
            <a:r>
              <a:rPr lang="en-SG" sz="2800" b="1" i="1" dirty="0">
                <a:solidFill>
                  <a:srgbClr val="7030A0"/>
                </a:solidFill>
                <a:latin typeface="+mj-lt"/>
              </a:rPr>
              <a:t>:</a:t>
            </a:r>
            <a:r>
              <a:rPr lang="en-SG" sz="2800" b="1" dirty="0">
                <a:solidFill>
                  <a:srgbClr val="7030A0"/>
                </a:solidFill>
                <a:latin typeface="+mj-lt"/>
              </a:rPr>
              <a:t> </a:t>
            </a:r>
            <a:r>
              <a:rPr lang="en-SG" sz="2800" b="1" dirty="0">
                <a:solidFill>
                  <a:srgbClr val="FF0000"/>
                </a:solidFill>
                <a:latin typeface="+mj-lt"/>
              </a:rPr>
              <a:t> </a:t>
            </a:r>
          </a:p>
          <a:p>
            <a:pPr marL="628650" indent="0">
              <a:buNone/>
            </a:pPr>
            <a:r>
              <a:rPr lang="en-SG" sz="2800" b="1" dirty="0">
                <a:solidFill>
                  <a:srgbClr val="CC0000"/>
                </a:solidFill>
                <a:latin typeface="+mj-lt"/>
              </a:rPr>
              <a:t>Because of Christ’s redemption, </a:t>
            </a:r>
          </a:p>
          <a:p>
            <a:pPr marL="628650" indent="0">
              <a:buNone/>
            </a:pPr>
            <a:r>
              <a:rPr lang="en-SG" sz="2800" b="1" dirty="0">
                <a:solidFill>
                  <a:srgbClr val="CC0000"/>
                </a:solidFill>
                <a:latin typeface="+mj-lt"/>
              </a:rPr>
              <a:t>I am a </a:t>
            </a:r>
            <a:r>
              <a:rPr lang="en-SG" sz="2800" b="1" i="1" u="sng" dirty="0">
                <a:solidFill>
                  <a:srgbClr val="00B0F0"/>
                </a:solidFill>
                <a:latin typeface="+mj-lt"/>
              </a:rPr>
              <a:t>new creation</a:t>
            </a:r>
            <a:r>
              <a:rPr lang="en-SG" sz="2800" b="1" i="1" dirty="0">
                <a:solidFill>
                  <a:srgbClr val="CC0000"/>
                </a:solidFill>
                <a:latin typeface="+mj-lt"/>
              </a:rPr>
              <a:t>,</a:t>
            </a:r>
            <a:r>
              <a:rPr lang="en-SG" sz="2800" b="1" dirty="0">
                <a:solidFill>
                  <a:srgbClr val="FF0000"/>
                </a:solidFill>
                <a:latin typeface="+mj-lt"/>
              </a:rPr>
              <a:t> </a:t>
            </a:r>
            <a:r>
              <a:rPr lang="en-SG" sz="2800" b="1" dirty="0">
                <a:solidFill>
                  <a:srgbClr val="CC0000"/>
                </a:solidFill>
                <a:latin typeface="+mj-lt"/>
              </a:rPr>
              <a:t>of</a:t>
            </a:r>
            <a:r>
              <a:rPr lang="en-SG" sz="2800" b="1" dirty="0">
                <a:solidFill>
                  <a:srgbClr val="FF0000"/>
                </a:solidFill>
                <a:latin typeface="+mj-lt"/>
              </a:rPr>
              <a:t> </a:t>
            </a:r>
            <a:r>
              <a:rPr lang="en-SG" sz="2800" b="1" u="sng" dirty="0">
                <a:solidFill>
                  <a:srgbClr val="CC66FF"/>
                </a:solidFill>
                <a:latin typeface="+mj-lt"/>
              </a:rPr>
              <a:t>infinite worth</a:t>
            </a:r>
            <a:r>
              <a:rPr lang="en-SG" sz="2800" b="1" dirty="0">
                <a:solidFill>
                  <a:srgbClr val="CC0000"/>
                </a:solidFill>
                <a:latin typeface="+mj-lt"/>
              </a:rPr>
              <a:t>.</a:t>
            </a:r>
            <a:r>
              <a:rPr lang="en-SG" sz="2800" b="1" dirty="0">
                <a:solidFill>
                  <a:srgbClr val="FF0000"/>
                </a:solidFill>
                <a:latin typeface="+mj-lt"/>
              </a:rPr>
              <a:t>  </a:t>
            </a:r>
          </a:p>
          <a:p>
            <a:pPr marL="628650" indent="0">
              <a:buNone/>
            </a:pPr>
            <a:r>
              <a:rPr lang="en-SG" sz="2800" b="1" dirty="0">
                <a:solidFill>
                  <a:srgbClr val="CC0000"/>
                </a:solidFill>
                <a:latin typeface="+mj-lt"/>
              </a:rPr>
              <a:t>I am </a:t>
            </a:r>
            <a:r>
              <a:rPr lang="en-SG" sz="2800" b="1" i="1" u="sng" dirty="0">
                <a:solidFill>
                  <a:srgbClr val="00B0F0"/>
                </a:solidFill>
                <a:latin typeface="+mj-lt"/>
              </a:rPr>
              <a:t>deeply loved</a:t>
            </a:r>
            <a:r>
              <a:rPr lang="en-SG" sz="2800" b="1" i="1" dirty="0">
                <a:solidFill>
                  <a:srgbClr val="00B0F0"/>
                </a:solidFill>
                <a:latin typeface="+mj-lt"/>
              </a:rPr>
              <a:t>,</a:t>
            </a:r>
            <a:r>
              <a:rPr lang="en-SG" sz="2800" b="1" dirty="0">
                <a:solidFill>
                  <a:srgbClr val="00B0F0"/>
                </a:solidFill>
                <a:latin typeface="+mj-lt"/>
              </a:rPr>
              <a:t> </a:t>
            </a:r>
            <a:r>
              <a:rPr lang="en-SG" sz="2800" b="1" i="1" u="sng" dirty="0">
                <a:solidFill>
                  <a:srgbClr val="002060"/>
                </a:solidFill>
                <a:latin typeface="+mj-lt"/>
              </a:rPr>
              <a:t>completely forgiven</a:t>
            </a:r>
            <a:r>
              <a:rPr lang="en-SG" sz="2800" b="1" i="1" dirty="0">
                <a:solidFill>
                  <a:srgbClr val="CC0000"/>
                </a:solidFill>
                <a:latin typeface="+mj-lt"/>
              </a:rPr>
              <a:t>,</a:t>
            </a:r>
            <a:r>
              <a:rPr lang="en-SG" sz="2800" b="1" dirty="0">
                <a:solidFill>
                  <a:srgbClr val="CC0000"/>
                </a:solidFill>
                <a:latin typeface="+mj-lt"/>
              </a:rPr>
              <a:t> </a:t>
            </a:r>
            <a:r>
              <a:rPr lang="en-SG" sz="2800" b="1" i="1" u="sng" dirty="0">
                <a:solidFill>
                  <a:srgbClr val="00B050"/>
                </a:solidFill>
                <a:latin typeface="+mj-lt"/>
              </a:rPr>
              <a:t>fully pleasing</a:t>
            </a:r>
            <a:r>
              <a:rPr lang="en-SG" sz="2800" b="1" i="1" dirty="0">
                <a:solidFill>
                  <a:srgbClr val="CC0000"/>
                </a:solidFill>
                <a:latin typeface="+mj-lt"/>
              </a:rPr>
              <a:t>,</a:t>
            </a:r>
            <a:r>
              <a:rPr lang="en-SG" sz="2800" b="1" dirty="0">
                <a:solidFill>
                  <a:srgbClr val="FF0000"/>
                </a:solidFill>
                <a:latin typeface="+mj-lt"/>
              </a:rPr>
              <a:t> </a:t>
            </a:r>
          </a:p>
          <a:p>
            <a:pPr marL="628650" indent="0">
              <a:buNone/>
            </a:pPr>
            <a:r>
              <a:rPr lang="en-SG" sz="2800" b="1" i="1" u="sng" dirty="0">
                <a:solidFill>
                  <a:srgbClr val="CC66FF"/>
                </a:solidFill>
                <a:latin typeface="+mj-lt"/>
              </a:rPr>
              <a:t>totally accepted</a:t>
            </a:r>
            <a:r>
              <a:rPr lang="en-SG" sz="2800" b="1" dirty="0">
                <a:solidFill>
                  <a:srgbClr val="CC66FF"/>
                </a:solidFill>
                <a:latin typeface="+mj-lt"/>
              </a:rPr>
              <a:t> </a:t>
            </a:r>
            <a:r>
              <a:rPr lang="en-SG" sz="2800" b="1" dirty="0">
                <a:solidFill>
                  <a:srgbClr val="CC0000"/>
                </a:solidFill>
                <a:latin typeface="+mj-lt"/>
              </a:rPr>
              <a:t>and</a:t>
            </a:r>
            <a:r>
              <a:rPr lang="en-SG" sz="2800" b="1" dirty="0">
                <a:solidFill>
                  <a:srgbClr val="FF0000"/>
                </a:solidFill>
                <a:latin typeface="+mj-lt"/>
              </a:rPr>
              <a:t> </a:t>
            </a:r>
            <a:r>
              <a:rPr lang="en-SG" sz="2800" b="1" i="1" u="sng" dirty="0">
                <a:solidFill>
                  <a:srgbClr val="00B0F0"/>
                </a:solidFill>
                <a:latin typeface="+mj-lt"/>
              </a:rPr>
              <a:t>absolutely</a:t>
            </a:r>
            <a:r>
              <a:rPr lang="en-SG" sz="2800" b="1" dirty="0">
                <a:solidFill>
                  <a:srgbClr val="00B0F0"/>
                </a:solidFill>
                <a:latin typeface="+mj-lt"/>
              </a:rPr>
              <a:t> </a:t>
            </a:r>
            <a:r>
              <a:rPr lang="en-SG" sz="2800" b="1" i="1" u="sng" dirty="0">
                <a:solidFill>
                  <a:srgbClr val="00B0F0"/>
                </a:solidFill>
                <a:latin typeface="+mj-lt"/>
              </a:rPr>
              <a:t>complete </a:t>
            </a:r>
            <a:r>
              <a:rPr lang="en-SG" sz="2800" b="1" i="1" u="sng" dirty="0">
                <a:solidFill>
                  <a:srgbClr val="CC0000"/>
                </a:solidFill>
                <a:latin typeface="+mj-lt"/>
              </a:rPr>
              <a:t>in Christ</a:t>
            </a:r>
            <a:r>
              <a:rPr lang="en-SG" sz="2800" b="1" dirty="0">
                <a:solidFill>
                  <a:srgbClr val="CC0000"/>
                </a:solidFill>
                <a:latin typeface="+mj-lt"/>
              </a:rPr>
              <a:t>, </a:t>
            </a:r>
          </a:p>
          <a:p>
            <a:pPr marL="628650" indent="0">
              <a:buNone/>
            </a:pPr>
            <a:r>
              <a:rPr lang="en-SG" sz="2800" b="1" dirty="0">
                <a:solidFill>
                  <a:srgbClr val="CC0000"/>
                </a:solidFill>
                <a:latin typeface="+mj-lt"/>
              </a:rPr>
              <a:t>one of a kind, nobody just like me, </a:t>
            </a:r>
          </a:p>
          <a:p>
            <a:pPr marL="628650" indent="0">
              <a:buNone/>
            </a:pPr>
            <a:r>
              <a:rPr lang="en-SG" sz="2800" b="1" dirty="0">
                <a:solidFill>
                  <a:srgbClr val="CC0000"/>
                </a:solidFill>
                <a:latin typeface="+mj-lt"/>
              </a:rPr>
              <a:t>a</a:t>
            </a:r>
            <a:r>
              <a:rPr lang="en-SG" sz="2800" b="1" dirty="0">
                <a:solidFill>
                  <a:srgbClr val="FF0000"/>
                </a:solidFill>
                <a:latin typeface="+mj-lt"/>
              </a:rPr>
              <a:t> </a:t>
            </a:r>
            <a:r>
              <a:rPr lang="en-SG" sz="2800" b="1" dirty="0">
                <a:solidFill>
                  <a:srgbClr val="CC66FF"/>
                </a:solidFill>
                <a:latin typeface="+mj-lt"/>
              </a:rPr>
              <a:t>designer original</a:t>
            </a:r>
            <a:r>
              <a:rPr lang="en-SG" sz="2800" b="1" dirty="0">
                <a:solidFill>
                  <a:srgbClr val="CC0000"/>
                </a:solidFill>
                <a:latin typeface="+mj-lt"/>
              </a:rPr>
              <a:t>.</a:t>
            </a:r>
          </a:p>
        </p:txBody>
      </p:sp>
    </p:spTree>
    <p:extLst>
      <p:ext uri="{BB962C8B-B14F-4D97-AF65-F5344CB8AC3E}">
        <p14:creationId xmlns:p14="http://schemas.microsoft.com/office/powerpoint/2010/main" val="368404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4704"/>
            <a:ext cx="7886700" cy="5328592"/>
          </a:xfrm>
        </p:spPr>
        <p:txBody>
          <a:bodyPr>
            <a:noAutofit/>
          </a:bodyPr>
          <a:lstStyle/>
          <a:p>
            <a:r>
              <a:rPr lang="en-SG" sz="2800" b="1" i="1" dirty="0">
                <a:latin typeface="+mj-lt"/>
              </a:rPr>
              <a:t>(Matthew 28:18-20)  And Jesus came and </a:t>
            </a:r>
            <a:r>
              <a:rPr lang="en-SG" sz="2800" b="1" i="1" dirty="0" err="1">
                <a:latin typeface="+mj-lt"/>
              </a:rPr>
              <a:t>spake</a:t>
            </a:r>
            <a:r>
              <a:rPr lang="en-SG" sz="2800" b="1" i="1" dirty="0">
                <a:latin typeface="+mj-lt"/>
              </a:rPr>
              <a:t> unto them, saying, </a:t>
            </a:r>
            <a:r>
              <a:rPr lang="en-SG" sz="2800" b="1" i="1" u="sng" dirty="0">
                <a:solidFill>
                  <a:srgbClr val="CC66FF"/>
                </a:solidFill>
                <a:latin typeface="+mj-lt"/>
              </a:rPr>
              <a:t>All power is given unto Me in heaven and in earth</a:t>
            </a:r>
            <a:r>
              <a:rPr lang="en-SG" sz="2800" b="1" i="1" dirty="0">
                <a:latin typeface="+mj-lt"/>
              </a:rPr>
              <a:t>.</a:t>
            </a:r>
          </a:p>
          <a:p>
            <a:pPr marL="0" indent="0">
              <a:buNone/>
            </a:pPr>
            <a:endParaRPr lang="en-SG" sz="2800" b="1" i="1" dirty="0">
              <a:latin typeface="+mj-lt"/>
            </a:endParaRPr>
          </a:p>
          <a:p>
            <a:r>
              <a:rPr lang="en-SG" sz="2800" b="1" i="1" dirty="0">
                <a:latin typeface="+mj-lt"/>
              </a:rPr>
              <a:t>Go ye therefore, and </a:t>
            </a:r>
            <a:r>
              <a:rPr lang="en-SG" sz="2800" b="1" i="1" u="sng" dirty="0">
                <a:solidFill>
                  <a:srgbClr val="CC66FF"/>
                </a:solidFill>
                <a:latin typeface="+mj-lt"/>
              </a:rPr>
              <a:t>teach all nations</a:t>
            </a:r>
            <a:r>
              <a:rPr lang="en-SG" sz="2800" b="1" i="1" dirty="0">
                <a:latin typeface="+mj-lt"/>
              </a:rPr>
              <a:t>, baptizing them in the Name of the Father, and of the Son, and of the Holy Ghost:</a:t>
            </a:r>
          </a:p>
          <a:p>
            <a:pPr marL="0" indent="0">
              <a:buNone/>
            </a:pPr>
            <a:endParaRPr lang="en-SG" sz="2800" b="1" i="1" dirty="0">
              <a:latin typeface="+mj-lt"/>
            </a:endParaRPr>
          </a:p>
          <a:p>
            <a:r>
              <a:rPr lang="en-SG" sz="2800" b="1" i="1" dirty="0">
                <a:latin typeface="+mj-lt"/>
              </a:rPr>
              <a:t>Teaching them to observe all things whatsoever I have commanded you: and, </a:t>
            </a:r>
            <a:r>
              <a:rPr lang="en-SG" sz="2800" b="1" i="1" u="sng" dirty="0">
                <a:solidFill>
                  <a:srgbClr val="CC66FF"/>
                </a:solidFill>
                <a:latin typeface="+mj-lt"/>
              </a:rPr>
              <a:t>lo, I am with you </a:t>
            </a:r>
            <a:r>
              <a:rPr lang="en-SG" sz="2800" b="1" i="1" u="sng" dirty="0" err="1">
                <a:solidFill>
                  <a:srgbClr val="CC66FF"/>
                </a:solidFill>
                <a:latin typeface="+mj-lt"/>
              </a:rPr>
              <a:t>alway</a:t>
            </a:r>
            <a:r>
              <a:rPr lang="en-SG" sz="2800" b="1" i="1" dirty="0">
                <a:latin typeface="+mj-lt"/>
              </a:rPr>
              <a:t>, even unto the end of the world. Amen.</a:t>
            </a:r>
          </a:p>
          <a:p>
            <a:endParaRPr lang="en-SG" dirty="0"/>
          </a:p>
          <a:p>
            <a:endParaRPr lang="en-SG" dirty="0"/>
          </a:p>
        </p:txBody>
      </p:sp>
    </p:spTree>
    <p:extLst>
      <p:ext uri="{BB962C8B-B14F-4D97-AF65-F5344CB8AC3E}">
        <p14:creationId xmlns:p14="http://schemas.microsoft.com/office/powerpoint/2010/main" val="52532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
            <a:ext cx="8229600" cy="996720"/>
          </a:xfrm>
        </p:spPr>
        <p:txBody>
          <a:bodyPr>
            <a:normAutofit/>
          </a:bodyPr>
          <a:lstStyle/>
          <a:p>
            <a:pPr algn="ctr"/>
            <a:r>
              <a:rPr lang="en-US" sz="4800" b="1" u="sng" dirty="0">
                <a:solidFill>
                  <a:srgbClr val="CC0000"/>
                </a:solidFill>
              </a:rPr>
              <a:t>NOTHING TO LOSE</a:t>
            </a:r>
            <a:endParaRPr lang="en-SG" sz="4800" b="1" u="sng" dirty="0">
              <a:solidFill>
                <a:srgbClr val="CC0000"/>
              </a:solidFill>
            </a:endParaRPr>
          </a:p>
        </p:txBody>
      </p:sp>
      <p:sp>
        <p:nvSpPr>
          <p:cNvPr id="3" name="Content Placeholder 2"/>
          <p:cNvSpPr>
            <a:spLocks noGrp="1"/>
          </p:cNvSpPr>
          <p:nvPr>
            <p:ph idx="1"/>
          </p:nvPr>
        </p:nvSpPr>
        <p:spPr>
          <a:xfrm>
            <a:off x="718102" y="1916832"/>
            <a:ext cx="7707796" cy="4495800"/>
          </a:xfrm>
        </p:spPr>
        <p:txBody>
          <a:bodyPr>
            <a:normAutofit/>
          </a:bodyPr>
          <a:lstStyle/>
          <a:p>
            <a:pPr marL="442913" indent="-442913"/>
            <a:r>
              <a:rPr lang="en-SG" sz="3600" b="1" i="1" u="sng" dirty="0">
                <a:solidFill>
                  <a:srgbClr val="CC0000"/>
                </a:solidFill>
                <a:latin typeface="+mj-lt"/>
              </a:rPr>
              <a:t>Jesus knew what He was to accomplish</a:t>
            </a:r>
            <a:r>
              <a:rPr lang="en-SG" sz="3600" b="1" dirty="0">
                <a:solidFill>
                  <a:srgbClr val="CC0000"/>
                </a:solidFill>
                <a:latin typeface="+mj-lt"/>
              </a:rPr>
              <a:t> </a:t>
            </a:r>
            <a:r>
              <a:rPr lang="en-SG" sz="3600" b="1" dirty="0">
                <a:latin typeface="+mj-lt"/>
              </a:rPr>
              <a:t>and did not fear losing His reputation, image or friends, in order to please His Father and return to Him.</a:t>
            </a:r>
          </a:p>
          <a:p>
            <a:pPr marL="0" indent="0">
              <a:buNone/>
            </a:pPr>
            <a:endParaRPr lang="en-SG" sz="3600" b="1" dirty="0">
              <a:latin typeface="+mj-lt"/>
            </a:endParaRPr>
          </a:p>
          <a:p>
            <a:pPr marL="442913" indent="-442913"/>
            <a:r>
              <a:rPr lang="en-SG" sz="3600" b="1" dirty="0">
                <a:latin typeface="+mj-lt"/>
              </a:rPr>
              <a:t>Beware of the approval addiction.</a:t>
            </a:r>
          </a:p>
        </p:txBody>
      </p:sp>
    </p:spTree>
    <p:extLst>
      <p:ext uri="{BB962C8B-B14F-4D97-AF65-F5344CB8AC3E}">
        <p14:creationId xmlns:p14="http://schemas.microsoft.com/office/powerpoint/2010/main" val="340605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algn="ctr"/>
            <a:r>
              <a:rPr lang="en-US" sz="4800" b="1" u="sng" dirty="0">
                <a:solidFill>
                  <a:srgbClr val="CC0000"/>
                </a:solidFill>
              </a:rPr>
              <a:t>NOTHING TO HIDE</a:t>
            </a:r>
            <a:endParaRPr lang="en-SG" sz="4800" b="1" u="sng" dirty="0">
              <a:solidFill>
                <a:srgbClr val="CC0000"/>
              </a:solidFill>
            </a:endParaRPr>
          </a:p>
        </p:txBody>
      </p:sp>
      <p:sp>
        <p:nvSpPr>
          <p:cNvPr id="3" name="Content Placeholder 2"/>
          <p:cNvSpPr>
            <a:spLocks noGrp="1"/>
          </p:cNvSpPr>
          <p:nvPr>
            <p:ph idx="1"/>
          </p:nvPr>
        </p:nvSpPr>
        <p:spPr>
          <a:xfrm>
            <a:off x="971600" y="1772816"/>
            <a:ext cx="7467600" cy="4267200"/>
          </a:xfrm>
        </p:spPr>
        <p:txBody>
          <a:bodyPr>
            <a:normAutofit/>
          </a:bodyPr>
          <a:lstStyle/>
          <a:p>
            <a:pPr marL="0" indent="0">
              <a:buNone/>
            </a:pPr>
            <a:r>
              <a:rPr lang="en-US" sz="3600" b="1" i="1" u="sng" dirty="0">
                <a:solidFill>
                  <a:srgbClr val="CC0000"/>
                </a:solidFill>
                <a:latin typeface="+mj-lt"/>
              </a:rPr>
              <a:t>Jesus knew that He was empowered</a:t>
            </a:r>
            <a:r>
              <a:rPr lang="en-US" sz="3600" b="1" dirty="0">
                <a:solidFill>
                  <a:srgbClr val="CC0000"/>
                </a:solidFill>
                <a:latin typeface="+mj-lt"/>
              </a:rPr>
              <a:t> </a:t>
            </a:r>
            <a:r>
              <a:rPr lang="en-US" sz="3600" b="1" dirty="0">
                <a:latin typeface="+mj-lt"/>
              </a:rPr>
              <a:t>to fulfill His mission and did not need to rely upon position, intimidation or manipulation to achieve it.</a:t>
            </a:r>
          </a:p>
          <a:p>
            <a:pPr marL="0" indent="0">
              <a:buNone/>
            </a:pPr>
            <a:endParaRPr lang="en-US" sz="3600" b="1" dirty="0">
              <a:latin typeface="+mj-lt"/>
            </a:endParaRPr>
          </a:p>
          <a:p>
            <a:pPr marL="360363" indent="-360363"/>
            <a:r>
              <a:rPr lang="en-US" sz="3600" b="1" dirty="0">
                <a:latin typeface="+mj-lt"/>
              </a:rPr>
              <a:t>Beware of the blame/shame game.</a:t>
            </a:r>
            <a:endParaRPr lang="en-SG" sz="3600" b="1" dirty="0">
              <a:latin typeface="+mj-lt"/>
            </a:endParaRPr>
          </a:p>
        </p:txBody>
      </p:sp>
    </p:spTree>
    <p:extLst>
      <p:ext uri="{BB962C8B-B14F-4D97-AF65-F5344CB8AC3E}">
        <p14:creationId xmlns:p14="http://schemas.microsoft.com/office/powerpoint/2010/main" val="108045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84784"/>
          </a:xfrm>
        </p:spPr>
        <p:txBody>
          <a:bodyPr>
            <a:normAutofit/>
          </a:bodyPr>
          <a:lstStyle/>
          <a:p>
            <a:pPr algn="ctr">
              <a:lnSpc>
                <a:spcPct val="85000"/>
              </a:lnSpc>
            </a:pPr>
            <a:r>
              <a:rPr lang="en-US" b="1" dirty="0">
                <a:solidFill>
                  <a:srgbClr val="EA0000"/>
                </a:solidFill>
              </a:rPr>
              <a:t>LOVE STRENGTHENED</a:t>
            </a:r>
            <a:br>
              <a:rPr lang="en-US" b="1" dirty="0">
                <a:solidFill>
                  <a:srgbClr val="EA0000"/>
                </a:solidFill>
              </a:rPr>
            </a:br>
            <a:r>
              <a:rPr lang="en-US" b="1" dirty="0">
                <a:solidFill>
                  <a:srgbClr val="EA0000"/>
                </a:solidFill>
              </a:rPr>
              <a:t>BY KNOWING</a:t>
            </a:r>
            <a:endParaRPr lang="en-SG" b="1" dirty="0">
              <a:solidFill>
                <a:srgbClr val="EA0000"/>
              </a:solidFill>
            </a:endParaRPr>
          </a:p>
        </p:txBody>
      </p:sp>
      <p:sp>
        <p:nvSpPr>
          <p:cNvPr id="3" name="Content Placeholder 2"/>
          <p:cNvSpPr>
            <a:spLocks noGrp="1"/>
          </p:cNvSpPr>
          <p:nvPr>
            <p:ph idx="1"/>
          </p:nvPr>
        </p:nvSpPr>
        <p:spPr>
          <a:xfrm>
            <a:off x="457200" y="1772816"/>
            <a:ext cx="8229600" cy="4389120"/>
          </a:xfrm>
        </p:spPr>
        <p:txBody>
          <a:bodyPr>
            <a:normAutofit/>
          </a:bodyPr>
          <a:lstStyle/>
          <a:p>
            <a:pPr marL="514350" indent="-514350">
              <a:buNone/>
            </a:pPr>
            <a:r>
              <a:rPr lang="en-US" b="1" dirty="0">
                <a:latin typeface="+mj-lt"/>
              </a:rPr>
              <a:t>3.   </a:t>
            </a:r>
            <a:r>
              <a:rPr lang="en-US" b="1" u="sng" dirty="0">
                <a:solidFill>
                  <a:srgbClr val="0070C0"/>
                </a:solidFill>
                <a:latin typeface="+mj-lt"/>
              </a:rPr>
              <a:t>KNOWING WHO I AM AND WHOSE I AM</a:t>
            </a:r>
          </a:p>
          <a:p>
            <a:pPr marL="0" indent="0">
              <a:buNone/>
            </a:pPr>
            <a:endParaRPr lang="en-US" b="1" dirty="0">
              <a:latin typeface="+mj-lt"/>
            </a:endParaRPr>
          </a:p>
          <a:p>
            <a:pPr marL="895350" indent="-452438">
              <a:buNone/>
            </a:pPr>
            <a:r>
              <a:rPr lang="en-US" b="1" dirty="0">
                <a:latin typeface="+mj-lt"/>
              </a:rPr>
              <a:t>a.  </a:t>
            </a:r>
            <a:r>
              <a:rPr lang="en-US" b="1" u="sng" dirty="0">
                <a:solidFill>
                  <a:srgbClr val="CC66FF"/>
                </a:solidFill>
                <a:latin typeface="+mj-lt"/>
              </a:rPr>
              <a:t>Sense of security and value</a:t>
            </a:r>
            <a:r>
              <a:rPr lang="en-US" b="1" dirty="0">
                <a:solidFill>
                  <a:srgbClr val="CC66FF"/>
                </a:solidFill>
                <a:latin typeface="+mj-lt"/>
              </a:rPr>
              <a:t> </a:t>
            </a:r>
            <a:r>
              <a:rPr lang="en-US" b="1" dirty="0">
                <a:latin typeface="+mj-lt"/>
              </a:rPr>
              <a:t>– infinite worth and deeply loved.</a:t>
            </a:r>
          </a:p>
          <a:p>
            <a:pPr marL="895350" indent="-452438">
              <a:buNone/>
            </a:pPr>
            <a:r>
              <a:rPr lang="en-US" b="1" dirty="0">
                <a:latin typeface="+mj-lt"/>
              </a:rPr>
              <a:t>b.  </a:t>
            </a:r>
            <a:r>
              <a:rPr lang="en-US" b="1" u="sng" dirty="0">
                <a:solidFill>
                  <a:srgbClr val="CC66FF"/>
                </a:solidFill>
                <a:latin typeface="+mj-lt"/>
              </a:rPr>
              <a:t>Sense of satisfaction and stability</a:t>
            </a:r>
            <a:r>
              <a:rPr lang="en-US" b="1" dirty="0">
                <a:solidFill>
                  <a:srgbClr val="CC66FF"/>
                </a:solidFill>
                <a:latin typeface="+mj-lt"/>
              </a:rPr>
              <a:t> </a:t>
            </a:r>
            <a:r>
              <a:rPr lang="en-US" b="1" dirty="0">
                <a:latin typeface="+mj-lt"/>
              </a:rPr>
              <a:t>– completely forgiven, fully pleasing.</a:t>
            </a:r>
          </a:p>
          <a:p>
            <a:pPr marL="895350" indent="-452438">
              <a:buNone/>
            </a:pPr>
            <a:r>
              <a:rPr lang="en-US" b="1" dirty="0">
                <a:latin typeface="+mj-lt"/>
              </a:rPr>
              <a:t>c.  </a:t>
            </a:r>
            <a:r>
              <a:rPr lang="en-US" b="1" u="sng" dirty="0">
                <a:solidFill>
                  <a:srgbClr val="CC66FF"/>
                </a:solidFill>
                <a:latin typeface="+mj-lt"/>
              </a:rPr>
              <a:t>Sense of significance and sufficiency</a:t>
            </a:r>
            <a:r>
              <a:rPr lang="en-US" b="1" dirty="0">
                <a:solidFill>
                  <a:srgbClr val="CC66FF"/>
                </a:solidFill>
                <a:latin typeface="+mj-lt"/>
              </a:rPr>
              <a:t> </a:t>
            </a:r>
            <a:r>
              <a:rPr lang="en-US" b="1" dirty="0">
                <a:latin typeface="+mj-lt"/>
              </a:rPr>
              <a:t>– absolutely complete and approved by God.</a:t>
            </a:r>
            <a:endParaRPr lang="en-SG" b="1"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6792"/>
          </a:xfrm>
        </p:spPr>
        <p:txBody>
          <a:bodyPr>
            <a:normAutofit/>
          </a:bodyPr>
          <a:lstStyle/>
          <a:p>
            <a:pPr algn="ctr">
              <a:lnSpc>
                <a:spcPct val="85000"/>
              </a:lnSpc>
            </a:pPr>
            <a:r>
              <a:rPr lang="en-US" b="1" dirty="0">
                <a:solidFill>
                  <a:srgbClr val="EA0000"/>
                </a:solidFill>
              </a:rPr>
              <a:t>LOVE STRENGTHENING</a:t>
            </a:r>
            <a:br>
              <a:rPr lang="en-US" b="1" dirty="0">
                <a:solidFill>
                  <a:srgbClr val="EA0000"/>
                </a:solidFill>
              </a:rPr>
            </a:br>
            <a:r>
              <a:rPr lang="en-US" b="1" dirty="0">
                <a:solidFill>
                  <a:srgbClr val="EA0000"/>
                </a:solidFill>
              </a:rPr>
              <a:t>BY SERVING</a:t>
            </a:r>
            <a:endParaRPr lang="en-SG" b="1" dirty="0">
              <a:solidFill>
                <a:srgbClr val="EA0000"/>
              </a:solidFill>
            </a:endParaRPr>
          </a:p>
        </p:txBody>
      </p:sp>
      <p:sp>
        <p:nvSpPr>
          <p:cNvPr id="3" name="Content Placeholder 2"/>
          <p:cNvSpPr>
            <a:spLocks noGrp="1"/>
          </p:cNvSpPr>
          <p:nvPr>
            <p:ph idx="1"/>
          </p:nvPr>
        </p:nvSpPr>
        <p:spPr>
          <a:xfrm>
            <a:off x="457200" y="1935480"/>
            <a:ext cx="8229600" cy="3293720"/>
          </a:xfrm>
        </p:spPr>
        <p:txBody>
          <a:bodyPr>
            <a:normAutofit/>
          </a:bodyPr>
          <a:lstStyle/>
          <a:p>
            <a:pPr marL="514350" indent="-514350">
              <a:buNone/>
            </a:pPr>
            <a:r>
              <a:rPr lang="en-US" b="1" u="sng" dirty="0">
                <a:latin typeface="+mj-lt"/>
              </a:rPr>
              <a:t>NECESSITY TO WASH FEET</a:t>
            </a:r>
          </a:p>
          <a:p>
            <a:r>
              <a:rPr lang="en-SG" b="1" dirty="0">
                <a:latin typeface="+mj-lt"/>
              </a:rPr>
              <a:t>(Jn 13:4)  He </a:t>
            </a:r>
            <a:r>
              <a:rPr lang="en-SG" b="1" dirty="0" err="1">
                <a:latin typeface="+mj-lt"/>
              </a:rPr>
              <a:t>riseth</a:t>
            </a:r>
            <a:r>
              <a:rPr lang="en-SG" b="1" dirty="0">
                <a:latin typeface="+mj-lt"/>
              </a:rPr>
              <a:t> from supper, and laid aside His garments; and took a towel, and girded Himself.</a:t>
            </a:r>
          </a:p>
          <a:p>
            <a:endParaRPr lang="en-SG" b="1" dirty="0">
              <a:latin typeface="+mj-lt"/>
            </a:endParaRPr>
          </a:p>
          <a:p>
            <a:r>
              <a:rPr lang="en-SG" b="1" dirty="0">
                <a:latin typeface="+mj-lt"/>
              </a:rPr>
              <a:t>(Jn 13:5)  After that He </a:t>
            </a:r>
            <a:r>
              <a:rPr lang="en-SG" b="1" dirty="0" err="1">
                <a:latin typeface="+mj-lt"/>
              </a:rPr>
              <a:t>poureth</a:t>
            </a:r>
            <a:r>
              <a:rPr lang="en-SG" b="1" dirty="0">
                <a:latin typeface="+mj-lt"/>
              </a:rPr>
              <a:t> water into a bason, and began to wash the disciples' feet, and to wipe </a:t>
            </a:r>
            <a:r>
              <a:rPr lang="en-SG" b="1" i="1" dirty="0">
                <a:latin typeface="+mj-lt"/>
              </a:rPr>
              <a:t>them with the towel wherewith He was girded.</a:t>
            </a:r>
            <a:endParaRPr lang="en-SG"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0"/>
            <a:ext cx="8229600" cy="1512168"/>
          </a:xfrm>
        </p:spPr>
        <p:txBody>
          <a:bodyPr>
            <a:normAutofit fontScale="90000"/>
          </a:bodyPr>
          <a:lstStyle/>
          <a:p>
            <a:pPr algn="ctr"/>
            <a:r>
              <a:rPr lang="en-US" b="1" dirty="0">
                <a:solidFill>
                  <a:srgbClr val="FF0000"/>
                </a:solidFill>
              </a:rPr>
              <a:t>LOVE STRENGTHENING</a:t>
            </a:r>
            <a:br>
              <a:rPr lang="en-US" b="1" dirty="0">
                <a:solidFill>
                  <a:srgbClr val="FF0000"/>
                </a:solidFill>
              </a:rPr>
            </a:br>
            <a:r>
              <a:rPr lang="en-US" b="1" dirty="0">
                <a:solidFill>
                  <a:srgbClr val="FF0000"/>
                </a:solidFill>
              </a:rPr>
              <a:t>BY SERVING</a:t>
            </a:r>
            <a:endParaRPr lang="en-SG" b="1" dirty="0">
              <a:solidFill>
                <a:srgbClr val="FF0000"/>
              </a:solidFill>
            </a:endParaRPr>
          </a:p>
        </p:txBody>
      </p:sp>
      <p:sp>
        <p:nvSpPr>
          <p:cNvPr id="3" name="Content Placeholder 2"/>
          <p:cNvSpPr>
            <a:spLocks noGrp="1"/>
          </p:cNvSpPr>
          <p:nvPr>
            <p:ph idx="1"/>
          </p:nvPr>
        </p:nvSpPr>
        <p:spPr>
          <a:xfrm>
            <a:off x="457200" y="1844824"/>
            <a:ext cx="8229600" cy="4389120"/>
          </a:xfrm>
        </p:spPr>
        <p:txBody>
          <a:bodyPr>
            <a:normAutofit/>
          </a:bodyPr>
          <a:lstStyle/>
          <a:p>
            <a:pPr marL="514350" indent="-514350">
              <a:buNone/>
            </a:pPr>
            <a:r>
              <a:rPr lang="en-US" sz="2800" b="1" u="sng" dirty="0">
                <a:latin typeface="+mj-lt"/>
              </a:rPr>
              <a:t>NECESSITY TO WASH FEET</a:t>
            </a:r>
          </a:p>
          <a:p>
            <a:pPr marL="514350" indent="-514350">
              <a:buNone/>
            </a:pPr>
            <a:endParaRPr lang="en-US" sz="2800" b="1" u="sng" dirty="0">
              <a:latin typeface="+mj-lt"/>
            </a:endParaRPr>
          </a:p>
          <a:p>
            <a:pPr marL="514350" indent="-514350">
              <a:buClr>
                <a:srgbClr val="00B0F0"/>
              </a:buClr>
              <a:buAutoNum type="arabicPeriod"/>
            </a:pPr>
            <a:r>
              <a:rPr lang="en-US" b="1" dirty="0">
                <a:latin typeface="+mj-lt"/>
              </a:rPr>
              <a:t>LIFE IS LIVED IN EVERYDAY EVENTS.</a:t>
            </a:r>
          </a:p>
          <a:p>
            <a:pPr marL="514350" indent="-514350">
              <a:buClr>
                <a:srgbClr val="00B0F0"/>
              </a:buClr>
              <a:buAutoNum type="arabicPeriod"/>
            </a:pPr>
            <a:r>
              <a:rPr lang="en-US" b="1" dirty="0">
                <a:latin typeface="+mj-lt"/>
              </a:rPr>
              <a:t>HEARTS ARE ALSO SMELLY.</a:t>
            </a:r>
          </a:p>
          <a:p>
            <a:pPr marL="514350" indent="-514350">
              <a:buClr>
                <a:srgbClr val="00B0F0"/>
              </a:buClr>
              <a:buAutoNum type="arabicPeriod"/>
            </a:pPr>
            <a:r>
              <a:rPr lang="en-US" b="1" dirty="0">
                <a:latin typeface="+mj-lt"/>
              </a:rPr>
              <a:t>TRUE LOVE IS HUMBLE SERVING.</a:t>
            </a:r>
          </a:p>
          <a:p>
            <a:pPr marL="514350" indent="-514350">
              <a:buClr>
                <a:srgbClr val="00B0F0"/>
              </a:buClr>
              <a:buAutoNum type="arabicPeriod"/>
            </a:pPr>
            <a:r>
              <a:rPr lang="en-US" b="1" dirty="0">
                <a:latin typeface="+mj-lt"/>
              </a:rPr>
              <a:t>TREAT OTHERS MORE THAN THEY DESERVE.</a:t>
            </a:r>
          </a:p>
          <a:p>
            <a:pPr marL="514350" indent="-514350">
              <a:buClr>
                <a:srgbClr val="00B0F0"/>
              </a:buClr>
              <a:buAutoNum type="arabicPeriod"/>
            </a:pPr>
            <a:r>
              <a:rPr lang="en-US" b="1" dirty="0">
                <a:latin typeface="+mj-lt"/>
              </a:rPr>
              <a:t>SERVE IN DUTIES EVEN BENEATH US.</a:t>
            </a:r>
          </a:p>
          <a:p>
            <a:pPr marL="514350" indent="-514350">
              <a:buClr>
                <a:srgbClr val="00B0F0"/>
              </a:buClr>
              <a:buAutoNum type="arabicPeriod"/>
            </a:pPr>
            <a:r>
              <a:rPr lang="en-US" b="1" dirty="0">
                <a:latin typeface="+mj-lt"/>
              </a:rPr>
              <a:t>JESUS’ SERVING – FOUNDATION OF WORK.</a:t>
            </a:r>
            <a:endParaRPr lang="en-SG" b="1"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0808"/>
          </a:xfrm>
        </p:spPr>
        <p:txBody>
          <a:bodyPr>
            <a:normAutofit/>
          </a:bodyPr>
          <a:lstStyle/>
          <a:p>
            <a:pPr algn="ctr"/>
            <a:r>
              <a:rPr lang="en-US" b="1" dirty="0">
                <a:solidFill>
                  <a:srgbClr val="FF0000"/>
                </a:solidFill>
              </a:rPr>
              <a:t>LOVE STRENGTHENING</a:t>
            </a:r>
            <a:br>
              <a:rPr lang="en-US" b="1" dirty="0">
                <a:solidFill>
                  <a:srgbClr val="FF0000"/>
                </a:solidFill>
              </a:rPr>
            </a:br>
            <a:r>
              <a:rPr lang="en-US" b="1" dirty="0">
                <a:solidFill>
                  <a:srgbClr val="FF0000"/>
                </a:solidFill>
              </a:rPr>
              <a:t>BY SERVING</a:t>
            </a:r>
            <a:endParaRPr lang="en-SG" b="1" dirty="0">
              <a:solidFill>
                <a:srgbClr val="FF0000"/>
              </a:solidFill>
            </a:endParaRPr>
          </a:p>
        </p:txBody>
      </p:sp>
      <p:sp>
        <p:nvSpPr>
          <p:cNvPr id="3" name="Content Placeholder 2"/>
          <p:cNvSpPr>
            <a:spLocks noGrp="1"/>
          </p:cNvSpPr>
          <p:nvPr>
            <p:ph idx="1"/>
          </p:nvPr>
        </p:nvSpPr>
        <p:spPr>
          <a:xfrm>
            <a:off x="457200" y="1916832"/>
            <a:ext cx="7931224" cy="4389120"/>
          </a:xfrm>
        </p:spPr>
        <p:txBody>
          <a:bodyPr/>
          <a:lstStyle/>
          <a:p>
            <a:pPr>
              <a:buNone/>
            </a:pPr>
            <a:endParaRPr lang="en-US" dirty="0">
              <a:latin typeface="+mj-lt"/>
            </a:endParaRPr>
          </a:p>
          <a:p>
            <a:pPr marL="0" indent="0">
              <a:buNone/>
            </a:pPr>
            <a:r>
              <a:rPr lang="en-SG" sz="2800" b="1" dirty="0">
                <a:latin typeface="+mj-lt"/>
              </a:rPr>
              <a:t>(Jn 13:16)  Verily, verily, I say unto you, The servant is not greater than his lord; neither he that is sent greater than he that sent him.</a:t>
            </a:r>
          </a:p>
          <a:p>
            <a:pPr marL="0" indent="0">
              <a:buNone/>
            </a:pPr>
            <a:endParaRPr lang="en-SG" sz="2800" b="1" dirty="0">
              <a:latin typeface="+mj-lt"/>
            </a:endParaRPr>
          </a:p>
          <a:p>
            <a:pPr marL="0" indent="0">
              <a:buNone/>
            </a:pPr>
            <a:r>
              <a:rPr lang="en-SG" sz="2800" b="1" dirty="0">
                <a:latin typeface="+mj-lt"/>
              </a:rPr>
              <a:t>(Jn 13:17)  If ye know these things, happy are ye if ye do them.</a:t>
            </a:r>
          </a:p>
          <a:p>
            <a:pPr>
              <a:buNone/>
            </a:pPr>
            <a:endParaRPr lang="en-SG" sz="2800" b="1" dirty="0">
              <a:latin typeface="+mj-lt"/>
            </a:endParaRPr>
          </a:p>
          <a:p>
            <a:pPr>
              <a:buNone/>
            </a:pPr>
            <a:r>
              <a:rPr lang="en-US" dirty="0">
                <a:latin typeface="+mj-lt"/>
              </a:rPr>
              <a:t>     </a:t>
            </a:r>
            <a:r>
              <a:rPr lang="en-US" b="1" dirty="0">
                <a:solidFill>
                  <a:srgbClr val="FF0000"/>
                </a:solidFill>
                <a:latin typeface="+mj-lt"/>
              </a:rPr>
              <a:t>KNOW +  DO  = BLESSED</a:t>
            </a:r>
            <a:endParaRPr lang="en-SG" b="1" dirty="0">
              <a:solidFill>
                <a:srgbClr val="FF0000"/>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pPr algn="ctr"/>
            <a:r>
              <a:rPr lang="en-US" b="1" u="sng" dirty="0">
                <a:solidFill>
                  <a:srgbClr val="FF0000"/>
                </a:solidFill>
              </a:rPr>
              <a:t>INTIMACY V. LOST LOVE</a:t>
            </a:r>
            <a:endParaRPr lang="en-SG" b="1" u="sng" dirty="0">
              <a:solidFill>
                <a:srgbClr val="FF0000"/>
              </a:solidFill>
            </a:endParaRPr>
          </a:p>
        </p:txBody>
      </p:sp>
      <p:sp>
        <p:nvSpPr>
          <p:cNvPr id="3" name="Content Placeholder 2"/>
          <p:cNvSpPr>
            <a:spLocks noGrp="1"/>
          </p:cNvSpPr>
          <p:nvPr>
            <p:ph idx="1"/>
          </p:nvPr>
        </p:nvSpPr>
        <p:spPr>
          <a:xfrm>
            <a:off x="457200" y="1484784"/>
            <a:ext cx="7859216" cy="4839816"/>
          </a:xfrm>
        </p:spPr>
        <p:txBody>
          <a:bodyPr>
            <a:normAutofit/>
          </a:bodyPr>
          <a:lstStyle/>
          <a:p>
            <a:pPr marL="442913" indent="-442913">
              <a:buNone/>
            </a:pPr>
            <a:r>
              <a:rPr lang="en-US" b="1" dirty="0">
                <a:solidFill>
                  <a:schemeClr val="tx2">
                    <a:lumMod val="60000"/>
                    <a:lumOff val="40000"/>
                  </a:schemeClr>
                </a:solidFill>
                <a:latin typeface="+mj-lt"/>
              </a:rPr>
              <a:t>1.	</a:t>
            </a:r>
            <a:r>
              <a:rPr lang="en-US" b="1" dirty="0">
                <a:latin typeface="+mj-lt"/>
              </a:rPr>
              <a:t>R. Foster -  “Superficiality is the curse of our age.”</a:t>
            </a:r>
          </a:p>
          <a:p>
            <a:pPr marL="442913" indent="-442913">
              <a:buNone/>
            </a:pPr>
            <a:endParaRPr lang="en-US" b="1" dirty="0">
              <a:latin typeface="+mj-lt"/>
            </a:endParaRPr>
          </a:p>
          <a:p>
            <a:pPr marL="442913" indent="-442913">
              <a:buNone/>
            </a:pPr>
            <a:r>
              <a:rPr lang="en-US" b="1" dirty="0">
                <a:solidFill>
                  <a:schemeClr val="tx2">
                    <a:lumMod val="60000"/>
                    <a:lumOff val="40000"/>
                  </a:schemeClr>
                </a:solidFill>
                <a:latin typeface="+mj-lt"/>
              </a:rPr>
              <a:t>2.	</a:t>
            </a:r>
            <a:r>
              <a:rPr lang="en-US" b="1" dirty="0">
                <a:latin typeface="+mj-lt"/>
              </a:rPr>
              <a:t>One of the growing concerns is the busyness, the tyranny of the urgent that leaves us feeling strung out, impatient, resentful and even worse, empty.  Other robbers are routine rut, unexamined life and “</a:t>
            </a:r>
            <a:r>
              <a:rPr lang="en-US" b="1" dirty="0" err="1">
                <a:latin typeface="+mj-lt"/>
              </a:rPr>
              <a:t>churchianity</a:t>
            </a:r>
            <a:r>
              <a:rPr lang="en-US" b="1" dirty="0">
                <a:latin typeface="+mj-lt"/>
              </a:rPr>
              <a:t>”. </a:t>
            </a:r>
          </a:p>
          <a:p>
            <a:pPr marL="442913" indent="-442913">
              <a:buNone/>
            </a:pPr>
            <a:endParaRPr lang="en-US" b="1" dirty="0">
              <a:latin typeface="+mj-lt"/>
            </a:endParaRPr>
          </a:p>
          <a:p>
            <a:pPr marL="442913" indent="-442913">
              <a:buNone/>
            </a:pPr>
            <a:r>
              <a:rPr lang="en-US" b="1" dirty="0">
                <a:solidFill>
                  <a:schemeClr val="tx2">
                    <a:lumMod val="60000"/>
                    <a:lumOff val="40000"/>
                  </a:schemeClr>
                </a:solidFill>
                <a:latin typeface="+mj-lt"/>
              </a:rPr>
              <a:t>3.   </a:t>
            </a:r>
            <a:r>
              <a:rPr lang="en-US" b="1" dirty="0">
                <a:latin typeface="+mj-lt"/>
              </a:rPr>
              <a:t>The core issue is a lack of intimacy – an absence of connection and engagement with the Almighty. </a:t>
            </a:r>
            <a:endParaRPr lang="en-US" b="1" dirty="0"/>
          </a:p>
          <a:p>
            <a:pPr marL="514350" indent="-514350">
              <a:buNone/>
            </a:pPr>
            <a:endParaRPr lang="en-US" b="1" dirty="0">
              <a:effectLst>
                <a:outerShdw blurRad="38100" dist="38100" dir="2700000" algn="tl">
                  <a:srgbClr val="000000">
                    <a:alpha val="43137"/>
                  </a:srgbClr>
                </a:outerShdw>
              </a:effectLst>
            </a:endParaRPr>
          </a:p>
          <a:p>
            <a:pPr marL="514350" indent="-514350">
              <a:buAutoNum type="arabicPeriod" startAt="2"/>
            </a:pPr>
            <a:endParaRPr lang="en-US" dirty="0"/>
          </a:p>
          <a:p>
            <a:pPr marL="514350" indent="-514350">
              <a:buAutoNum type="arabicPeriod" startAt="2"/>
            </a:pPr>
            <a:endParaRPr lang="en-SG" dirty="0"/>
          </a:p>
        </p:txBody>
      </p:sp>
    </p:spTree>
    <p:extLst>
      <p:ext uri="{BB962C8B-B14F-4D97-AF65-F5344CB8AC3E}">
        <p14:creationId xmlns:p14="http://schemas.microsoft.com/office/powerpoint/2010/main" val="559173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263"/>
            <a:ext cx="8229600" cy="892457"/>
          </a:xfrm>
        </p:spPr>
        <p:txBody>
          <a:bodyPr>
            <a:normAutofit/>
          </a:bodyPr>
          <a:lstStyle/>
          <a:p>
            <a:pPr algn="ctr"/>
            <a:r>
              <a:rPr lang="en-US" sz="4000" b="1" u="sng" dirty="0">
                <a:solidFill>
                  <a:srgbClr val="FF0000"/>
                </a:solidFill>
              </a:rPr>
              <a:t>INTIMACY V. LOST LOVE </a:t>
            </a:r>
            <a:endParaRPr lang="en-SG" sz="4000" b="1" dirty="0">
              <a:solidFill>
                <a:srgbClr val="FF0000"/>
              </a:solidFill>
            </a:endParaRPr>
          </a:p>
        </p:txBody>
      </p:sp>
      <p:sp>
        <p:nvSpPr>
          <p:cNvPr id="3" name="Content Placeholder 2"/>
          <p:cNvSpPr>
            <a:spLocks noGrp="1"/>
          </p:cNvSpPr>
          <p:nvPr>
            <p:ph idx="1"/>
          </p:nvPr>
        </p:nvSpPr>
        <p:spPr>
          <a:xfrm>
            <a:off x="611560" y="1484784"/>
            <a:ext cx="8229600" cy="4389120"/>
          </a:xfrm>
        </p:spPr>
        <p:txBody>
          <a:bodyPr>
            <a:normAutofit lnSpcReduction="10000"/>
          </a:bodyPr>
          <a:lstStyle/>
          <a:p>
            <a:pPr marL="534988" indent="-534988">
              <a:buAutoNum type="romanUcPeriod"/>
            </a:pPr>
            <a:r>
              <a:rPr lang="en-US" sz="2800" b="1" dirty="0">
                <a:solidFill>
                  <a:srgbClr val="00B0F0"/>
                </a:solidFill>
                <a:latin typeface="+mj-lt"/>
              </a:rPr>
              <a:t>INTENTIONALLY LONG AFTER GOD</a:t>
            </a:r>
          </a:p>
          <a:p>
            <a:pPr marL="534988" indent="-534988">
              <a:buNone/>
            </a:pPr>
            <a:r>
              <a:rPr lang="en-US" sz="2800" b="1" dirty="0">
                <a:latin typeface="+mj-lt"/>
              </a:rPr>
              <a:t>	As the hart pants after the water brooks, so pants my soul after Thee, O God.</a:t>
            </a:r>
            <a:endParaRPr lang="en-SG" sz="2800" b="1" dirty="0">
              <a:latin typeface="+mj-lt"/>
            </a:endParaRPr>
          </a:p>
          <a:p>
            <a:pPr marL="534988" indent="-534988">
              <a:buNone/>
            </a:pPr>
            <a:endParaRPr lang="en-US" sz="2800" b="1" dirty="0">
              <a:latin typeface="+mj-lt"/>
            </a:endParaRPr>
          </a:p>
          <a:p>
            <a:pPr marL="534988" indent="-534988">
              <a:buNone/>
            </a:pPr>
            <a:r>
              <a:rPr lang="en-US" sz="2800" b="1" dirty="0">
                <a:latin typeface="+mj-lt"/>
              </a:rPr>
              <a:t>	My soul thirsts for God, for the living God: when shall I come and appear before God? </a:t>
            </a:r>
            <a:br>
              <a:rPr lang="en-US" sz="2800" b="1" dirty="0">
                <a:latin typeface="+mj-lt"/>
              </a:rPr>
            </a:br>
            <a:r>
              <a:rPr lang="en-US" sz="2800" b="1" dirty="0">
                <a:latin typeface="+mj-lt"/>
              </a:rPr>
              <a:t>(Psalm 42:1,2)</a:t>
            </a:r>
            <a:endParaRPr lang="en-SG" sz="2800" b="1" dirty="0">
              <a:latin typeface="+mj-lt"/>
            </a:endParaRPr>
          </a:p>
          <a:p>
            <a:pPr marL="534988" indent="-534988">
              <a:buNone/>
            </a:pPr>
            <a:endParaRPr lang="en-SG" dirty="0"/>
          </a:p>
          <a:p>
            <a:pPr marL="534988" indent="-534988">
              <a:buNone/>
            </a:pPr>
            <a:r>
              <a:rPr lang="en-SG" b="1" dirty="0">
                <a:latin typeface="+mj-lt"/>
              </a:rPr>
              <a:t>	COMMUNION, COMMUNICATION, TRANSPARENCY AND SHARED INTEREST</a:t>
            </a:r>
          </a:p>
        </p:txBody>
      </p:sp>
    </p:spTree>
    <p:extLst>
      <p:ext uri="{BB962C8B-B14F-4D97-AF65-F5344CB8AC3E}">
        <p14:creationId xmlns:p14="http://schemas.microsoft.com/office/powerpoint/2010/main" val="186455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pPr algn="ctr"/>
            <a:r>
              <a:rPr lang="en-US" sz="4000" b="1" u="sng" dirty="0">
                <a:solidFill>
                  <a:srgbClr val="FF0000"/>
                </a:solidFill>
              </a:rPr>
              <a:t>INTIMACY V. LOST LOVES</a:t>
            </a:r>
            <a:endParaRPr lang="en-SG" sz="4000" dirty="0"/>
          </a:p>
        </p:txBody>
      </p:sp>
      <p:sp>
        <p:nvSpPr>
          <p:cNvPr id="3" name="Content Placeholder 2"/>
          <p:cNvSpPr>
            <a:spLocks noGrp="1"/>
          </p:cNvSpPr>
          <p:nvPr>
            <p:ph idx="1"/>
          </p:nvPr>
        </p:nvSpPr>
        <p:spPr>
          <a:xfrm>
            <a:off x="457200" y="1700808"/>
            <a:ext cx="8229600" cy="4623792"/>
          </a:xfrm>
        </p:spPr>
        <p:txBody>
          <a:bodyPr>
            <a:normAutofit/>
          </a:bodyPr>
          <a:lstStyle/>
          <a:p>
            <a:pPr lvl="0">
              <a:buNone/>
            </a:pPr>
            <a:r>
              <a:rPr lang="en-US" sz="2800" b="1" dirty="0">
                <a:solidFill>
                  <a:srgbClr val="00B0F0"/>
                </a:solidFill>
                <a:latin typeface="+mj-lt"/>
              </a:rPr>
              <a:t>I.  INTENTIONALLY LONG AFTER GOD</a:t>
            </a:r>
          </a:p>
          <a:p>
            <a:pPr marL="803275" lvl="0" indent="-442913">
              <a:buNone/>
            </a:pPr>
            <a:r>
              <a:rPr lang="en-US" sz="2800" b="1" dirty="0">
                <a:latin typeface="+mj-lt"/>
              </a:rPr>
              <a:t>1.  </a:t>
            </a:r>
            <a:r>
              <a:rPr lang="en-US" sz="2800" b="1" u="sng" dirty="0">
                <a:latin typeface="+mj-lt"/>
              </a:rPr>
              <a:t>The first danger is busyness</a:t>
            </a:r>
            <a:r>
              <a:rPr lang="en-US" sz="2800" b="1" dirty="0">
                <a:latin typeface="+mj-lt"/>
              </a:rPr>
              <a:t>, the noise and hurry – complicated living.</a:t>
            </a:r>
            <a:endParaRPr lang="en-SG" sz="2800" b="1" dirty="0">
              <a:latin typeface="+mj-lt"/>
            </a:endParaRPr>
          </a:p>
          <a:p>
            <a:pPr marL="803275" indent="-442913">
              <a:buNone/>
            </a:pPr>
            <a:r>
              <a:rPr lang="en-US" sz="2800" b="1" dirty="0">
                <a:latin typeface="+mj-lt"/>
              </a:rPr>
              <a:t>	(</a:t>
            </a:r>
            <a:r>
              <a:rPr lang="en-US" sz="2800" b="1" dirty="0" err="1">
                <a:latin typeface="+mj-lt"/>
              </a:rPr>
              <a:t>Ecc</a:t>
            </a:r>
            <a:r>
              <a:rPr lang="en-US" sz="2800" b="1" dirty="0">
                <a:latin typeface="+mj-lt"/>
              </a:rPr>
              <a:t> 7:29)  </a:t>
            </a:r>
            <a:r>
              <a:rPr lang="en-US" sz="2800" b="1" i="1" dirty="0">
                <a:latin typeface="+mj-lt"/>
              </a:rPr>
              <a:t>Lo, this only have I found, that God hath made man upright; but they have sought out many inventions.</a:t>
            </a:r>
            <a:endParaRPr lang="en-SG" sz="2800" b="1" i="1" dirty="0">
              <a:latin typeface="+mj-lt"/>
            </a:endParaRPr>
          </a:p>
          <a:p>
            <a:pPr marL="803275" indent="-442913">
              <a:buNone/>
            </a:pPr>
            <a:endParaRPr lang="en-US" sz="2800" b="1" dirty="0">
              <a:latin typeface="+mj-lt"/>
            </a:endParaRPr>
          </a:p>
          <a:p>
            <a:pPr marL="803275" indent="-442913">
              <a:buNone/>
            </a:pPr>
            <a:r>
              <a:rPr lang="en-US" sz="2800" b="1" dirty="0">
                <a:latin typeface="+mj-lt"/>
              </a:rPr>
              <a:t>2.  </a:t>
            </a:r>
            <a:r>
              <a:rPr lang="en-US" sz="2800" b="1" u="sng" dirty="0">
                <a:latin typeface="+mj-lt"/>
              </a:rPr>
              <a:t>The other enemy is covetousness</a:t>
            </a:r>
            <a:r>
              <a:rPr lang="en-US" sz="2800" b="1" dirty="0">
                <a:latin typeface="+mj-lt"/>
              </a:rPr>
              <a:t> (Exod. 20:17) – judging, comparing, vindicating and regretting.</a:t>
            </a:r>
            <a:endParaRPr lang="en-SG" sz="2800" b="1" dirty="0">
              <a:latin typeface="+mj-lt"/>
            </a:endParaRPr>
          </a:p>
        </p:txBody>
      </p:sp>
    </p:spTree>
    <p:extLst>
      <p:ext uri="{BB962C8B-B14F-4D97-AF65-F5344CB8AC3E}">
        <p14:creationId xmlns:p14="http://schemas.microsoft.com/office/powerpoint/2010/main" val="2444080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7"/>
            <a:ext cx="8229600" cy="839586"/>
          </a:xfrm>
        </p:spPr>
        <p:txBody>
          <a:bodyPr>
            <a:normAutofit/>
          </a:bodyPr>
          <a:lstStyle/>
          <a:p>
            <a:pPr algn="ctr"/>
            <a:r>
              <a:rPr lang="en-US" sz="4000" b="1" u="sng" dirty="0">
                <a:solidFill>
                  <a:srgbClr val="FF0000"/>
                </a:solidFill>
              </a:rPr>
              <a:t>INTIMACY V. LOST LOVE</a:t>
            </a:r>
            <a:endParaRPr lang="en-SG" sz="4000" b="1" dirty="0">
              <a:solidFill>
                <a:srgbClr val="FF0000"/>
              </a:solidFill>
            </a:endParaRPr>
          </a:p>
        </p:txBody>
      </p:sp>
      <p:sp>
        <p:nvSpPr>
          <p:cNvPr id="3" name="Content Placeholder 2"/>
          <p:cNvSpPr>
            <a:spLocks noGrp="1"/>
          </p:cNvSpPr>
          <p:nvPr>
            <p:ph idx="1"/>
          </p:nvPr>
        </p:nvSpPr>
        <p:spPr>
          <a:xfrm>
            <a:off x="457200" y="1571612"/>
            <a:ext cx="8229600" cy="4017628"/>
          </a:xfrm>
        </p:spPr>
        <p:txBody>
          <a:bodyPr>
            <a:normAutofit/>
          </a:bodyPr>
          <a:lstStyle/>
          <a:p>
            <a:pPr marL="442913" lvl="0" indent="-442913">
              <a:spcBef>
                <a:spcPts val="1200"/>
              </a:spcBef>
              <a:buNone/>
            </a:pPr>
            <a:r>
              <a:rPr lang="en-US" b="1" dirty="0">
                <a:latin typeface="+mj-lt"/>
              </a:rPr>
              <a:t>3. 	</a:t>
            </a:r>
            <a:r>
              <a:rPr lang="en-US" sz="2800" b="1" u="sng" dirty="0">
                <a:latin typeface="+mj-lt"/>
              </a:rPr>
              <a:t>The secret is to live simple and simply for God </a:t>
            </a:r>
            <a:r>
              <a:rPr lang="en-US" sz="2800" b="1" dirty="0">
                <a:latin typeface="+mj-lt"/>
              </a:rPr>
              <a:t>– our divine Centre.</a:t>
            </a:r>
            <a:endParaRPr lang="en-SG" sz="2800" b="1" dirty="0">
              <a:latin typeface="+mj-lt"/>
            </a:endParaRPr>
          </a:p>
          <a:p>
            <a:pPr marL="895350" lvl="0" indent="-452438">
              <a:spcBef>
                <a:spcPts val="1200"/>
              </a:spcBef>
              <a:buNone/>
            </a:pPr>
            <a:r>
              <a:rPr lang="en-US" sz="2800" b="1" dirty="0">
                <a:latin typeface="+mj-lt"/>
              </a:rPr>
              <a:t>a.  	The </a:t>
            </a:r>
            <a:r>
              <a:rPr lang="en-US" sz="2800" b="1" u="sng" dirty="0">
                <a:latin typeface="+mj-lt"/>
              </a:rPr>
              <a:t>first inner attitude </a:t>
            </a:r>
            <a:r>
              <a:rPr lang="en-US" sz="2800" b="1" dirty="0">
                <a:latin typeface="+mj-lt"/>
              </a:rPr>
              <a:t>is that what we are a	and have come as a gift from God.</a:t>
            </a:r>
            <a:endParaRPr lang="en-SG" sz="2800" b="1" dirty="0">
              <a:latin typeface="+mj-lt"/>
            </a:endParaRPr>
          </a:p>
          <a:p>
            <a:pPr marL="895350" indent="0">
              <a:spcBef>
                <a:spcPts val="1200"/>
              </a:spcBef>
              <a:buNone/>
            </a:pPr>
            <a:r>
              <a:rPr lang="en-US" sz="2800" b="1" dirty="0">
                <a:latin typeface="+mj-lt"/>
              </a:rPr>
              <a:t>(1Co 4:7)  </a:t>
            </a:r>
            <a:r>
              <a:rPr lang="en-US" sz="2800" b="1" i="1" dirty="0">
                <a:latin typeface="+mj-lt"/>
              </a:rPr>
              <a:t>For who </a:t>
            </a:r>
            <a:r>
              <a:rPr lang="en-US" sz="2800" b="1" i="1" dirty="0" err="1">
                <a:latin typeface="+mj-lt"/>
              </a:rPr>
              <a:t>maketh</a:t>
            </a:r>
            <a:r>
              <a:rPr lang="en-US" sz="2800" b="1" i="1" dirty="0">
                <a:latin typeface="+mj-lt"/>
              </a:rPr>
              <a:t> thee to differ from another? and what hast thou that thou didst not receive? now if thou didst receive it, why dost thou glory, as if thou </a:t>
            </a:r>
            <a:r>
              <a:rPr lang="en-US" sz="2800" b="1" i="1" dirty="0" err="1">
                <a:latin typeface="+mj-lt"/>
              </a:rPr>
              <a:t>hadst</a:t>
            </a:r>
            <a:r>
              <a:rPr lang="en-US" sz="2800" b="1" i="1" dirty="0">
                <a:latin typeface="+mj-lt"/>
              </a:rPr>
              <a:t> not received it?</a:t>
            </a:r>
            <a:endParaRPr lang="en-SG" dirty="0"/>
          </a:p>
        </p:txBody>
      </p:sp>
    </p:spTree>
    <p:extLst>
      <p:ext uri="{BB962C8B-B14F-4D97-AF65-F5344CB8AC3E}">
        <p14:creationId xmlns:p14="http://schemas.microsoft.com/office/powerpoint/2010/main" val="244170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E2030-4F34-4CCA-96B2-A2A321A3D599}"/>
              </a:ext>
            </a:extLst>
          </p:cNvPr>
          <p:cNvPicPr>
            <a:picLocks noChangeAspect="1"/>
          </p:cNvPicPr>
          <p:nvPr/>
        </p:nvPicPr>
        <p:blipFill>
          <a:blip r:embed="rId2"/>
          <a:stretch>
            <a:fillRect/>
          </a:stretch>
        </p:blipFill>
        <p:spPr>
          <a:xfrm>
            <a:off x="344546" y="175614"/>
            <a:ext cx="8454907" cy="6506772"/>
          </a:xfrm>
          <a:prstGeom prst="rect">
            <a:avLst/>
          </a:prstGeom>
        </p:spPr>
      </p:pic>
    </p:spTree>
    <p:extLst>
      <p:ext uri="{BB962C8B-B14F-4D97-AF65-F5344CB8AC3E}">
        <p14:creationId xmlns:p14="http://schemas.microsoft.com/office/powerpoint/2010/main" val="2406954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549" y="0"/>
            <a:ext cx="8229600" cy="908720"/>
          </a:xfrm>
        </p:spPr>
        <p:txBody>
          <a:bodyPr>
            <a:normAutofit/>
          </a:bodyPr>
          <a:lstStyle/>
          <a:p>
            <a:pPr algn="ctr"/>
            <a:r>
              <a:rPr lang="en-US" sz="4000" b="1" u="sng" dirty="0">
                <a:solidFill>
                  <a:srgbClr val="FF0000"/>
                </a:solidFill>
              </a:rPr>
              <a:t>INTIMACY V. LOST LOVE</a:t>
            </a:r>
            <a:endParaRPr lang="en-SG" sz="4000" b="1" dirty="0">
              <a:solidFill>
                <a:srgbClr val="FF0000"/>
              </a:solidFill>
            </a:endParaRPr>
          </a:p>
        </p:txBody>
      </p:sp>
      <p:sp>
        <p:nvSpPr>
          <p:cNvPr id="3" name="Content Placeholder 2"/>
          <p:cNvSpPr>
            <a:spLocks noGrp="1"/>
          </p:cNvSpPr>
          <p:nvPr>
            <p:ph idx="1"/>
          </p:nvPr>
        </p:nvSpPr>
        <p:spPr>
          <a:xfrm>
            <a:off x="457200" y="1571612"/>
            <a:ext cx="8229599" cy="5072098"/>
          </a:xfrm>
        </p:spPr>
        <p:txBody>
          <a:bodyPr>
            <a:normAutofit/>
          </a:bodyPr>
          <a:lstStyle/>
          <a:p>
            <a:pPr marL="442913" lvl="0" indent="-442913">
              <a:buNone/>
            </a:pPr>
            <a:r>
              <a:rPr lang="en-US" b="1" dirty="0">
                <a:latin typeface="+mj-lt"/>
              </a:rPr>
              <a:t>3.   </a:t>
            </a:r>
            <a:r>
              <a:rPr lang="en-US" b="1" u="sng" dirty="0">
                <a:latin typeface="+mj-lt"/>
              </a:rPr>
              <a:t>The secret is to live simple and simply for God </a:t>
            </a:r>
            <a:r>
              <a:rPr lang="en-US" b="1" dirty="0">
                <a:latin typeface="+mj-lt"/>
              </a:rPr>
              <a:t>– our divine Centre.</a:t>
            </a:r>
            <a:endParaRPr lang="en-SG" b="1" dirty="0">
              <a:latin typeface="+mj-lt"/>
            </a:endParaRPr>
          </a:p>
          <a:p>
            <a:pPr marL="895350" lvl="0" indent="-452438">
              <a:buNone/>
            </a:pPr>
            <a:r>
              <a:rPr lang="en-US" b="1" dirty="0">
                <a:latin typeface="+mj-lt"/>
              </a:rPr>
              <a:t>b.	</a:t>
            </a:r>
            <a:r>
              <a:rPr lang="en-US" b="1" u="sng" dirty="0">
                <a:latin typeface="+mj-lt"/>
              </a:rPr>
              <a:t>The second is that it is God’s business </a:t>
            </a:r>
            <a:r>
              <a:rPr lang="en-US" b="1" dirty="0">
                <a:latin typeface="+mj-lt"/>
              </a:rPr>
              <a:t>to care for us.  He is able to keep (2 Tim. 1:12).</a:t>
            </a:r>
            <a:endParaRPr lang="en-SG" b="1" dirty="0">
              <a:latin typeface="+mj-lt"/>
            </a:endParaRPr>
          </a:p>
          <a:p>
            <a:pPr marL="895350" indent="0">
              <a:buNone/>
              <a:tabLst>
                <a:tab pos="895350" algn="l"/>
              </a:tabLst>
            </a:pPr>
            <a:r>
              <a:rPr lang="en-US" b="1" dirty="0">
                <a:latin typeface="+mj-lt"/>
              </a:rPr>
              <a:t>(Mat 6:31-33)  </a:t>
            </a:r>
            <a:r>
              <a:rPr lang="en-US" b="1" i="1" dirty="0">
                <a:latin typeface="+mj-lt"/>
              </a:rPr>
              <a:t>Therefore take no thought, saying, What shall we eat? or, What shall we drink? or, Wherewithal shall we be clothed? (For after all these things do the Gentiles seek:) for your heavenly Father </a:t>
            </a:r>
            <a:r>
              <a:rPr lang="en-US" b="1" i="1" dirty="0" err="1">
                <a:latin typeface="+mj-lt"/>
              </a:rPr>
              <a:t>knoweth</a:t>
            </a:r>
            <a:r>
              <a:rPr lang="en-US" b="1" i="1" dirty="0">
                <a:latin typeface="+mj-lt"/>
              </a:rPr>
              <a:t> that ye have need of all these things. But seek ye first the kingdom of God, and his righteousness; and all these things shall be added unto you.</a:t>
            </a:r>
            <a:endParaRPr lang="en-SG" b="1" i="1" dirty="0">
              <a:latin typeface="+mj-lt"/>
            </a:endParaRPr>
          </a:p>
        </p:txBody>
      </p:sp>
    </p:spTree>
    <p:extLst>
      <p:ext uri="{BB962C8B-B14F-4D97-AF65-F5344CB8AC3E}">
        <p14:creationId xmlns:p14="http://schemas.microsoft.com/office/powerpoint/2010/main" val="263274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260" y="0"/>
            <a:ext cx="8229600" cy="839586"/>
          </a:xfrm>
        </p:spPr>
        <p:txBody>
          <a:bodyPr>
            <a:normAutofit/>
          </a:bodyPr>
          <a:lstStyle/>
          <a:p>
            <a:pPr algn="ctr"/>
            <a:r>
              <a:rPr lang="en-US" sz="4000" b="1" u="sng" dirty="0">
                <a:solidFill>
                  <a:srgbClr val="FF0000"/>
                </a:solidFill>
              </a:rPr>
              <a:t>INTIMACY V. LOST LOVE</a:t>
            </a:r>
            <a:endParaRPr lang="en-SG" sz="4000" b="1" dirty="0">
              <a:solidFill>
                <a:srgbClr val="FF0000"/>
              </a:solidFill>
            </a:endParaRPr>
          </a:p>
        </p:txBody>
      </p:sp>
      <p:sp>
        <p:nvSpPr>
          <p:cNvPr id="3" name="Content Placeholder 2"/>
          <p:cNvSpPr>
            <a:spLocks noGrp="1"/>
          </p:cNvSpPr>
          <p:nvPr>
            <p:ph idx="1"/>
          </p:nvPr>
        </p:nvSpPr>
        <p:spPr>
          <a:xfrm>
            <a:off x="457200" y="1556792"/>
            <a:ext cx="7787208" cy="5072098"/>
          </a:xfrm>
        </p:spPr>
        <p:txBody>
          <a:bodyPr>
            <a:normAutofit lnSpcReduction="10000"/>
          </a:bodyPr>
          <a:lstStyle/>
          <a:p>
            <a:pPr marL="442913" lvl="0" indent="-442913">
              <a:buNone/>
            </a:pPr>
            <a:r>
              <a:rPr lang="en-US" b="1" dirty="0">
                <a:latin typeface="+mj-lt"/>
              </a:rPr>
              <a:t>3. 	</a:t>
            </a:r>
            <a:r>
              <a:rPr lang="en-US" b="1" u="sng" dirty="0">
                <a:latin typeface="+mj-lt"/>
              </a:rPr>
              <a:t>The secret is to live simple and simply for God</a:t>
            </a:r>
            <a:r>
              <a:rPr lang="en-US" b="1" dirty="0">
                <a:latin typeface="+mj-lt"/>
              </a:rPr>
              <a:t> – our divine Centre.</a:t>
            </a:r>
            <a:endParaRPr lang="en-SG" b="1" dirty="0">
              <a:latin typeface="+mj-lt"/>
            </a:endParaRPr>
          </a:p>
          <a:p>
            <a:pPr marL="1255713" lvl="0" indent="-452438">
              <a:buNone/>
            </a:pPr>
            <a:r>
              <a:rPr lang="en-US" b="1" dirty="0">
                <a:latin typeface="+mj-lt"/>
              </a:rPr>
              <a:t>c.  	</a:t>
            </a:r>
            <a:r>
              <a:rPr lang="en-US" b="1" u="sng" dirty="0">
                <a:latin typeface="+mj-lt"/>
              </a:rPr>
              <a:t>The third is that we are to share with others</a:t>
            </a:r>
            <a:r>
              <a:rPr lang="en-US" b="1" dirty="0">
                <a:latin typeface="+mj-lt"/>
              </a:rPr>
              <a:t>.</a:t>
            </a:r>
            <a:r>
              <a:rPr lang="en-US" b="1" u="sng" dirty="0">
                <a:latin typeface="+mj-lt"/>
              </a:rPr>
              <a:t>  </a:t>
            </a:r>
            <a:endParaRPr lang="en-SG" b="1" u="sng" dirty="0">
              <a:latin typeface="+mj-lt"/>
            </a:endParaRPr>
          </a:p>
          <a:p>
            <a:pPr marL="1255713" indent="-452438">
              <a:buNone/>
            </a:pPr>
            <a:r>
              <a:rPr lang="en-US" b="1" dirty="0">
                <a:latin typeface="+mj-lt"/>
              </a:rPr>
              <a:t>	(Act 20:35)  </a:t>
            </a:r>
            <a:r>
              <a:rPr lang="en-US" b="1" i="1" dirty="0">
                <a:latin typeface="+mj-lt"/>
              </a:rPr>
              <a:t>I have shewed you all things, how that so </a:t>
            </a:r>
            <a:r>
              <a:rPr lang="en-US" b="1" i="1" dirty="0" err="1">
                <a:latin typeface="+mj-lt"/>
              </a:rPr>
              <a:t>labouring</a:t>
            </a:r>
            <a:r>
              <a:rPr lang="en-US" b="1" i="1" dirty="0">
                <a:latin typeface="+mj-lt"/>
              </a:rPr>
              <a:t> ye ought to support the weak, and to remember the words of the Lord Jesus, how He said, It is more blessed to give than to receive.</a:t>
            </a:r>
            <a:endParaRPr lang="en-SG" b="1" i="1" dirty="0">
              <a:latin typeface="+mj-lt"/>
            </a:endParaRPr>
          </a:p>
          <a:p>
            <a:pPr marL="1255713" lvl="0" indent="-452438">
              <a:buNone/>
            </a:pPr>
            <a:r>
              <a:rPr lang="en-US" b="1" dirty="0">
                <a:latin typeface="+mj-lt"/>
              </a:rPr>
              <a:t>d. 	</a:t>
            </a:r>
            <a:r>
              <a:rPr lang="en-US" b="1" u="sng" dirty="0">
                <a:latin typeface="+mj-lt"/>
              </a:rPr>
              <a:t>Simplicity frees us from the tyranny of self</a:t>
            </a:r>
            <a:r>
              <a:rPr lang="en-US" b="1" dirty="0">
                <a:latin typeface="+mj-lt"/>
              </a:rPr>
              <a:t>, people and things to push us to attention, self-recognition and applause of man.</a:t>
            </a:r>
            <a:endParaRPr lang="en-SG" b="1" dirty="0">
              <a:latin typeface="+mj-lt"/>
            </a:endParaRPr>
          </a:p>
          <a:p>
            <a:pPr>
              <a:buNone/>
            </a:pPr>
            <a:r>
              <a:rPr lang="en-US" b="1" dirty="0">
                <a:effectLst>
                  <a:outerShdw blurRad="38100" dist="38100" dir="2700000" algn="tl">
                    <a:srgbClr val="000000">
                      <a:alpha val="43137"/>
                    </a:srgbClr>
                  </a:outerShdw>
                </a:effectLst>
              </a:rPr>
              <a:t>    </a:t>
            </a:r>
            <a:endParaRPr lang="en-SG" b="1" dirty="0">
              <a:effectLst>
                <a:outerShdw blurRad="38100" dist="38100" dir="2700000" algn="tl">
                  <a:srgbClr val="000000">
                    <a:alpha val="43137"/>
                  </a:srgbClr>
                </a:outerShdw>
              </a:effectLst>
            </a:endParaRPr>
          </a:p>
          <a:p>
            <a:pPr lvl="0">
              <a:buNone/>
            </a:pPr>
            <a:endParaRPr lang="en-SG" dirty="0"/>
          </a:p>
        </p:txBody>
      </p:sp>
    </p:spTree>
    <p:extLst>
      <p:ext uri="{BB962C8B-B14F-4D97-AF65-F5344CB8AC3E}">
        <p14:creationId xmlns:p14="http://schemas.microsoft.com/office/powerpoint/2010/main" val="350473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fontScale="90000"/>
          </a:bodyPr>
          <a:lstStyle/>
          <a:p>
            <a:pPr algn="ctr"/>
            <a:r>
              <a:rPr lang="en-US" sz="4000" b="1" dirty="0"/>
              <a:t>II.  </a:t>
            </a:r>
            <a:r>
              <a:rPr lang="en-US" sz="4000" b="1" u="sng" dirty="0"/>
              <a:t>PURPOSEFULLY FOCUS ON GOD ALONE.</a:t>
            </a:r>
            <a:endParaRPr lang="en-SG" sz="4000" b="1" dirty="0"/>
          </a:p>
        </p:txBody>
      </p:sp>
      <p:sp>
        <p:nvSpPr>
          <p:cNvPr id="3" name="Content Placeholder 2"/>
          <p:cNvSpPr>
            <a:spLocks noGrp="1"/>
          </p:cNvSpPr>
          <p:nvPr>
            <p:ph idx="1"/>
          </p:nvPr>
        </p:nvSpPr>
        <p:spPr>
          <a:xfrm>
            <a:off x="438549" y="1340768"/>
            <a:ext cx="8229600" cy="5040560"/>
          </a:xfrm>
        </p:spPr>
        <p:txBody>
          <a:bodyPr>
            <a:normAutofit fontScale="25000" lnSpcReduction="20000"/>
          </a:bodyPr>
          <a:lstStyle/>
          <a:p>
            <a:pPr marL="0" indent="0">
              <a:buNone/>
            </a:pPr>
            <a:r>
              <a:rPr lang="en-US" sz="11200" b="1" dirty="0">
                <a:latin typeface="+mj-lt"/>
              </a:rPr>
              <a:t>Now therefore, I pray thee, if I have found grace in Thy sight, shew me now Thy way, that I may know Thee, that I may find grace in Thy sight: and consider that this nation </a:t>
            </a:r>
            <a:r>
              <a:rPr lang="en-US" sz="11200" b="1" i="1" dirty="0">
                <a:latin typeface="+mj-lt"/>
              </a:rPr>
              <a:t>is</a:t>
            </a:r>
            <a:r>
              <a:rPr lang="en-US" sz="11200" b="1" dirty="0">
                <a:latin typeface="+mj-lt"/>
              </a:rPr>
              <a:t> Thy people.  </a:t>
            </a:r>
          </a:p>
          <a:p>
            <a:pPr marL="0" indent="0">
              <a:buNone/>
            </a:pPr>
            <a:endParaRPr lang="en-US" sz="11200" b="1" dirty="0">
              <a:latin typeface="+mj-lt"/>
            </a:endParaRPr>
          </a:p>
          <a:p>
            <a:pPr marL="0" indent="0">
              <a:buNone/>
            </a:pPr>
            <a:r>
              <a:rPr lang="en-US" sz="11200" b="1" dirty="0">
                <a:latin typeface="+mj-lt"/>
              </a:rPr>
              <a:t>And He said, My presence shall go </a:t>
            </a:r>
            <a:r>
              <a:rPr lang="en-US" sz="11200" b="1" i="1" dirty="0">
                <a:latin typeface="+mj-lt"/>
              </a:rPr>
              <a:t>with thee</a:t>
            </a:r>
            <a:r>
              <a:rPr lang="en-US" sz="11200" b="1" dirty="0">
                <a:latin typeface="+mj-lt"/>
              </a:rPr>
              <a:t>, and I will give thee rest. (Exodus 33:13,14)</a:t>
            </a:r>
          </a:p>
          <a:p>
            <a:pPr marL="0" indent="0">
              <a:buNone/>
            </a:pPr>
            <a:endParaRPr lang="en-US" sz="11200" b="1" dirty="0">
              <a:latin typeface="+mj-lt"/>
            </a:endParaRPr>
          </a:p>
          <a:p>
            <a:pPr marL="0" indent="0">
              <a:buNone/>
            </a:pPr>
            <a:r>
              <a:rPr lang="en-US" sz="11200" b="1" dirty="0">
                <a:latin typeface="+mj-lt"/>
              </a:rPr>
              <a:t>(Php 3:10)  That I may know Him, and the power of His resurrection, and the fellowship of His sufferings, being made conformable unto His death;</a:t>
            </a:r>
            <a:endParaRPr lang="en-SG" sz="11200" b="1" dirty="0">
              <a:latin typeface="+mj-lt"/>
            </a:endParaRPr>
          </a:p>
          <a:p>
            <a:pPr>
              <a:buNone/>
            </a:pPr>
            <a:r>
              <a:rPr lang="en-US" sz="11200" b="1" dirty="0">
                <a:effectLst>
                  <a:outerShdw blurRad="38100" dist="38100" dir="2700000" algn="tl">
                    <a:srgbClr val="000000">
                      <a:alpha val="43137"/>
                    </a:srgbClr>
                  </a:outerShdw>
                </a:effectLst>
              </a:rPr>
              <a:t> </a:t>
            </a:r>
            <a:endParaRPr lang="en-SG" sz="11200" b="1" dirty="0">
              <a:effectLst>
                <a:outerShdw blurRad="38100" dist="38100" dir="2700000" algn="tl">
                  <a:srgbClr val="000000">
                    <a:alpha val="43137"/>
                  </a:srgbClr>
                </a:outerShdw>
              </a:effectLst>
            </a:endParaRPr>
          </a:p>
          <a:p>
            <a:pPr>
              <a:buNone/>
            </a:pPr>
            <a:endParaRPr lang="en-SG" dirty="0"/>
          </a:p>
          <a:p>
            <a:pPr>
              <a:buNone/>
            </a:pPr>
            <a:r>
              <a:rPr lang="en-US" dirty="0"/>
              <a:t> </a:t>
            </a:r>
            <a:endParaRPr lang="en-SG" dirty="0"/>
          </a:p>
        </p:txBody>
      </p:sp>
    </p:spTree>
    <p:extLst>
      <p:ext uri="{BB962C8B-B14F-4D97-AF65-F5344CB8AC3E}">
        <p14:creationId xmlns:p14="http://schemas.microsoft.com/office/powerpoint/2010/main" val="98939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7"/>
            <a:ext cx="8229600" cy="836565"/>
          </a:xfrm>
        </p:spPr>
        <p:txBody>
          <a:bodyPr>
            <a:normAutofit fontScale="90000"/>
          </a:bodyPr>
          <a:lstStyle/>
          <a:p>
            <a:pPr algn="ctr"/>
            <a:r>
              <a:rPr lang="en-US" sz="4000" b="1" dirty="0"/>
              <a:t>II.  </a:t>
            </a:r>
            <a:r>
              <a:rPr lang="en-US" sz="4000" b="1" u="sng" dirty="0"/>
              <a:t>PURPOSEFULLY FOCUS ON GOD ALONE.</a:t>
            </a:r>
            <a:endParaRPr lang="en-SG" sz="4000" b="1" dirty="0"/>
          </a:p>
        </p:txBody>
      </p:sp>
      <p:sp>
        <p:nvSpPr>
          <p:cNvPr id="3" name="Content Placeholder 2"/>
          <p:cNvSpPr>
            <a:spLocks noGrp="1"/>
          </p:cNvSpPr>
          <p:nvPr>
            <p:ph idx="1"/>
          </p:nvPr>
        </p:nvSpPr>
        <p:spPr>
          <a:xfrm>
            <a:off x="457200" y="1428736"/>
            <a:ext cx="8229600" cy="4895864"/>
          </a:xfrm>
        </p:spPr>
        <p:txBody>
          <a:bodyPr>
            <a:noAutofit/>
          </a:bodyPr>
          <a:lstStyle/>
          <a:p>
            <a:pPr lvl="0"/>
            <a:r>
              <a:rPr lang="en-US" sz="2800" b="1" u="sng" dirty="0">
                <a:latin typeface="+mj-lt"/>
              </a:rPr>
              <a:t>Primary purpose is to embrace the Almighty </a:t>
            </a:r>
            <a:r>
              <a:rPr lang="en-US" sz="2800" b="1" dirty="0">
                <a:latin typeface="+mj-lt"/>
              </a:rPr>
              <a:t>God by faith and worship Him in spirit and truth.</a:t>
            </a:r>
            <a:endParaRPr lang="en-SG" sz="2800" b="1" dirty="0">
              <a:latin typeface="+mj-lt"/>
            </a:endParaRPr>
          </a:p>
          <a:p>
            <a:pPr marL="803275" lvl="0" indent="-534988">
              <a:buNone/>
            </a:pPr>
            <a:r>
              <a:rPr lang="en-US" sz="2800" b="1" dirty="0">
                <a:latin typeface="+mj-lt"/>
              </a:rPr>
              <a:t>1.   Intimacy is </a:t>
            </a:r>
            <a:r>
              <a:rPr lang="en-US" sz="2800" b="1" u="sng" dirty="0">
                <a:latin typeface="+mj-lt"/>
              </a:rPr>
              <a:t>not primarily about what He will do for us </a:t>
            </a:r>
            <a:r>
              <a:rPr lang="en-US" sz="2800" b="1" dirty="0">
                <a:latin typeface="+mj-lt"/>
              </a:rPr>
              <a:t>when we are close.</a:t>
            </a:r>
            <a:endParaRPr lang="en-SG" sz="2800" b="1" dirty="0">
              <a:latin typeface="+mj-lt"/>
            </a:endParaRPr>
          </a:p>
          <a:p>
            <a:pPr marL="1255713" lvl="0" indent="-452438">
              <a:buNone/>
            </a:pPr>
            <a:r>
              <a:rPr lang="en-US" sz="2800" b="1" dirty="0">
                <a:latin typeface="+mj-lt"/>
              </a:rPr>
              <a:t>a. 	He has already done more than we deserve. The Cross is enough.</a:t>
            </a:r>
            <a:endParaRPr lang="en-SG" sz="2800" b="1" dirty="0">
              <a:latin typeface="+mj-lt"/>
            </a:endParaRPr>
          </a:p>
          <a:p>
            <a:pPr marL="1255713" lvl="0" indent="-452438">
              <a:buNone/>
            </a:pPr>
            <a:r>
              <a:rPr lang="en-US" sz="2800" b="1" dirty="0">
                <a:latin typeface="+mj-lt"/>
              </a:rPr>
              <a:t>b.	He is probably doing a lot that we do not even know.</a:t>
            </a:r>
            <a:endParaRPr lang="en-SG" sz="2800" b="1" dirty="0">
              <a:latin typeface="+mj-lt"/>
            </a:endParaRPr>
          </a:p>
          <a:p>
            <a:pPr marL="1255713" lvl="0" indent="-452438">
              <a:buNone/>
            </a:pPr>
            <a:r>
              <a:rPr lang="en-US" sz="2800" b="1" dirty="0">
                <a:latin typeface="+mj-lt"/>
              </a:rPr>
              <a:t>c.  	He will intervene only for His Kingdom purposes.</a:t>
            </a:r>
            <a:endParaRPr lang="en-SG" sz="2800" b="1" dirty="0">
              <a:latin typeface="+mj-lt"/>
            </a:endParaRPr>
          </a:p>
        </p:txBody>
      </p:sp>
    </p:spTree>
    <p:extLst>
      <p:ext uri="{BB962C8B-B14F-4D97-AF65-F5344CB8AC3E}">
        <p14:creationId xmlns:p14="http://schemas.microsoft.com/office/powerpoint/2010/main" val="4292047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fontScale="90000"/>
          </a:bodyPr>
          <a:lstStyle/>
          <a:p>
            <a:pPr algn="ctr"/>
            <a:r>
              <a:rPr lang="en-US" sz="4000" b="1" dirty="0"/>
              <a:t>II.  </a:t>
            </a:r>
            <a:r>
              <a:rPr lang="en-US" sz="4000" b="1" u="sng" dirty="0"/>
              <a:t>PURPOSEFULLY FOCUS ON GOD ALONE</a:t>
            </a:r>
            <a:endParaRPr lang="en-SG" sz="4000" b="1" dirty="0"/>
          </a:p>
        </p:txBody>
      </p:sp>
      <p:sp>
        <p:nvSpPr>
          <p:cNvPr id="3" name="Content Placeholder 2"/>
          <p:cNvSpPr>
            <a:spLocks noGrp="1"/>
          </p:cNvSpPr>
          <p:nvPr>
            <p:ph idx="1"/>
          </p:nvPr>
        </p:nvSpPr>
        <p:spPr>
          <a:xfrm>
            <a:off x="457200" y="1268760"/>
            <a:ext cx="7931224" cy="4895864"/>
          </a:xfrm>
        </p:spPr>
        <p:txBody>
          <a:bodyPr>
            <a:normAutofit/>
          </a:bodyPr>
          <a:lstStyle/>
          <a:p>
            <a:pPr marL="628650" lvl="0" indent="-360363">
              <a:buNone/>
            </a:pPr>
            <a:r>
              <a:rPr lang="en-US" b="1" dirty="0">
                <a:latin typeface="+mj-lt"/>
              </a:rPr>
              <a:t>2.	</a:t>
            </a:r>
            <a:r>
              <a:rPr lang="en-US" b="1" u="sng" dirty="0">
                <a:solidFill>
                  <a:schemeClr val="accent2"/>
                </a:solidFill>
                <a:latin typeface="+mj-lt"/>
              </a:rPr>
              <a:t>Intimacy is not about an informal buddy-buddy relationship.</a:t>
            </a:r>
            <a:endParaRPr lang="en-SG" b="1" u="sng" dirty="0">
              <a:solidFill>
                <a:schemeClr val="accent2"/>
              </a:solidFill>
              <a:latin typeface="+mj-lt"/>
            </a:endParaRPr>
          </a:p>
          <a:p>
            <a:pPr marL="1431925" lvl="0" indent="-536575">
              <a:buNone/>
            </a:pPr>
            <a:r>
              <a:rPr lang="en-US" b="1" dirty="0">
                <a:latin typeface="+mj-lt"/>
              </a:rPr>
              <a:t>a.   Though we call Him “Abba, Father” (Gal. 4:6), yet there should be awe and respect.</a:t>
            </a:r>
            <a:endParaRPr lang="en-SG" b="1" dirty="0">
              <a:latin typeface="+mj-lt"/>
            </a:endParaRPr>
          </a:p>
          <a:p>
            <a:pPr marL="1431925" lvl="0" indent="-536575">
              <a:buNone/>
            </a:pPr>
            <a:r>
              <a:rPr lang="en-US" b="1" dirty="0">
                <a:latin typeface="+mj-lt"/>
              </a:rPr>
              <a:t>b.   Scenes of Isaiah (6:5), John (Rev. 1:7) – “fell at His feet as dead”.</a:t>
            </a:r>
            <a:endParaRPr lang="en-SG" b="1" dirty="0">
              <a:latin typeface="+mj-lt"/>
            </a:endParaRPr>
          </a:p>
          <a:p>
            <a:pPr marL="803275" lvl="0" indent="-534988">
              <a:buNone/>
            </a:pPr>
            <a:r>
              <a:rPr lang="en-US" b="1" dirty="0">
                <a:latin typeface="+mj-lt"/>
              </a:rPr>
              <a:t>3.   </a:t>
            </a:r>
            <a:r>
              <a:rPr lang="en-US" b="1" u="sng" dirty="0">
                <a:solidFill>
                  <a:schemeClr val="accent2"/>
                </a:solidFill>
                <a:latin typeface="+mj-lt"/>
              </a:rPr>
              <a:t>Issues of care, comfort and control</a:t>
            </a:r>
            <a:endParaRPr lang="en-SG" b="1" u="sng" dirty="0">
              <a:solidFill>
                <a:schemeClr val="accent2"/>
              </a:solidFill>
              <a:latin typeface="+mj-lt"/>
            </a:endParaRPr>
          </a:p>
          <a:p>
            <a:pPr marL="1347788" indent="-452438">
              <a:buNone/>
            </a:pPr>
            <a:r>
              <a:rPr lang="en-SG" b="1" dirty="0">
                <a:latin typeface="+mj-lt"/>
              </a:rPr>
              <a:t>a.   </a:t>
            </a:r>
            <a:r>
              <a:rPr lang="en-US" b="1" dirty="0">
                <a:latin typeface="+mj-lt"/>
              </a:rPr>
              <a:t>Be careful of the push, pace and noise of life and people.</a:t>
            </a:r>
            <a:endParaRPr lang="en-SG" b="1" dirty="0">
              <a:latin typeface="+mj-lt"/>
            </a:endParaRPr>
          </a:p>
          <a:p>
            <a:pPr marL="1347788" indent="-452438">
              <a:buNone/>
            </a:pPr>
            <a:r>
              <a:rPr lang="en-US" b="1" dirty="0">
                <a:latin typeface="+mj-lt"/>
              </a:rPr>
              <a:t>b.  	Guard the fire in the souls!  Be sensitive to His nudges.</a:t>
            </a:r>
            <a:endParaRPr lang="en-SG" b="1" dirty="0">
              <a:latin typeface="+mj-lt"/>
            </a:endParaRPr>
          </a:p>
          <a:p>
            <a:pPr lvl="0">
              <a:buNone/>
            </a:pPr>
            <a:endParaRPr lang="en-SG"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502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pPr algn="ctr"/>
            <a:r>
              <a:rPr lang="en-US" sz="4000" b="1" dirty="0"/>
              <a:t>II.  </a:t>
            </a:r>
            <a:r>
              <a:rPr lang="en-US" sz="4000" b="1" u="sng" dirty="0"/>
              <a:t>PURPOSEFULLY FOCUS ON GOD ALONE</a:t>
            </a:r>
            <a:endParaRPr lang="en-SG" sz="4000" b="1" dirty="0"/>
          </a:p>
        </p:txBody>
      </p:sp>
      <p:sp>
        <p:nvSpPr>
          <p:cNvPr id="3" name="Content Placeholder 2"/>
          <p:cNvSpPr>
            <a:spLocks noGrp="1"/>
          </p:cNvSpPr>
          <p:nvPr>
            <p:ph idx="1"/>
          </p:nvPr>
        </p:nvSpPr>
        <p:spPr>
          <a:xfrm>
            <a:off x="457200" y="1196752"/>
            <a:ext cx="8003232" cy="5127848"/>
          </a:xfrm>
        </p:spPr>
        <p:txBody>
          <a:bodyPr>
            <a:normAutofit/>
          </a:bodyPr>
          <a:lstStyle/>
          <a:p>
            <a:pPr marL="442913" lvl="0" indent="-442913">
              <a:buNone/>
            </a:pPr>
            <a:r>
              <a:rPr lang="en-US" b="1" dirty="0">
                <a:latin typeface="+mj-lt"/>
              </a:rPr>
              <a:t>4.   </a:t>
            </a:r>
            <a:r>
              <a:rPr lang="en-US" b="1" u="sng" dirty="0">
                <a:solidFill>
                  <a:schemeClr val="accent2"/>
                </a:solidFill>
                <a:latin typeface="+mj-lt"/>
              </a:rPr>
              <a:t>It is a heart love relationship</a:t>
            </a:r>
            <a:r>
              <a:rPr lang="en-US" b="1" dirty="0">
                <a:latin typeface="+mj-lt"/>
              </a:rPr>
              <a:t>, with seasons of Word, meditation and prayer.</a:t>
            </a:r>
            <a:endParaRPr lang="en-SG" b="1" dirty="0">
              <a:latin typeface="+mj-lt"/>
            </a:endParaRPr>
          </a:p>
          <a:p>
            <a:pPr marL="1163638" lvl="0" indent="-442913">
              <a:buNone/>
            </a:pPr>
            <a:r>
              <a:rPr lang="en-US" b="1" dirty="0">
                <a:latin typeface="+mj-lt"/>
              </a:rPr>
              <a:t>a.  	“Be still and know that I am God” (Ps. 46:10).   (versus Compare, contrast and control)</a:t>
            </a:r>
            <a:endParaRPr lang="en-SG" b="1" dirty="0">
              <a:latin typeface="+mj-lt"/>
            </a:endParaRPr>
          </a:p>
          <a:p>
            <a:pPr marL="1163638" lvl="0" indent="-442913">
              <a:buNone/>
            </a:pPr>
            <a:r>
              <a:rPr lang="en-US" b="1" dirty="0">
                <a:latin typeface="+mj-lt"/>
              </a:rPr>
              <a:t>b.	Solitude/Silence is inner fulfillment – more than a state of mind than it is a place.</a:t>
            </a:r>
            <a:endParaRPr lang="en-SG" b="1" dirty="0">
              <a:latin typeface="+mj-lt"/>
            </a:endParaRPr>
          </a:p>
          <a:p>
            <a:pPr marL="1163638" lvl="0" indent="-442913">
              <a:buNone/>
            </a:pPr>
            <a:r>
              <a:rPr lang="en-US" b="1" dirty="0">
                <a:latin typeface="+mj-lt"/>
              </a:rPr>
              <a:t>c.  	Feelings falls between highly charged emotional experience and deep, quiet, personal encounters at the depth of soul.</a:t>
            </a:r>
            <a:endParaRPr lang="en-SG" b="1" dirty="0">
              <a:latin typeface="+mj-lt"/>
            </a:endParaRPr>
          </a:p>
          <a:p>
            <a:pPr marL="1163638" lvl="0" indent="-442913">
              <a:buNone/>
            </a:pPr>
            <a:r>
              <a:rPr lang="en-US" b="1" dirty="0">
                <a:latin typeface="+mj-lt"/>
              </a:rPr>
              <a:t>d.	No one size fits all – could be due to varying temperament, culture and background.</a:t>
            </a:r>
            <a:endParaRPr lang="en-SG" b="1" dirty="0">
              <a:latin typeface="+mj-lt"/>
            </a:endParaRPr>
          </a:p>
          <a:p>
            <a:pPr>
              <a:buNone/>
            </a:pPr>
            <a:endParaRPr lang="en-SG" dirty="0"/>
          </a:p>
        </p:txBody>
      </p:sp>
    </p:spTree>
    <p:extLst>
      <p:ext uri="{BB962C8B-B14F-4D97-AF65-F5344CB8AC3E}">
        <p14:creationId xmlns:p14="http://schemas.microsoft.com/office/powerpoint/2010/main" val="280958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84"/>
          </a:xfrm>
        </p:spPr>
        <p:txBody>
          <a:bodyPr>
            <a:normAutofit/>
          </a:bodyPr>
          <a:lstStyle/>
          <a:p>
            <a:pPr lvl="0" algn="ctr"/>
            <a:r>
              <a:rPr lang="en-US" sz="4000" b="1" dirty="0"/>
              <a:t>III. </a:t>
            </a:r>
            <a:r>
              <a:rPr lang="en-US" sz="4000" b="1" u="sng" dirty="0"/>
              <a:t>BE POURED OUT FOR GOD AND FOR SOULS</a:t>
            </a:r>
            <a:endParaRPr lang="en-SG" sz="4000" dirty="0"/>
          </a:p>
        </p:txBody>
      </p:sp>
      <p:sp>
        <p:nvSpPr>
          <p:cNvPr id="3" name="Content Placeholder 2"/>
          <p:cNvSpPr>
            <a:spLocks noGrp="1"/>
          </p:cNvSpPr>
          <p:nvPr>
            <p:ph idx="1"/>
          </p:nvPr>
        </p:nvSpPr>
        <p:spPr>
          <a:xfrm>
            <a:off x="457200" y="1935480"/>
            <a:ext cx="8147248" cy="4389120"/>
          </a:xfrm>
        </p:spPr>
        <p:txBody>
          <a:bodyPr/>
          <a:lstStyle/>
          <a:p>
            <a:pPr marL="442913" lvl="0" indent="-442913">
              <a:buNone/>
            </a:pPr>
            <a:r>
              <a:rPr lang="en-US" b="1" dirty="0">
                <a:latin typeface="+mj-lt"/>
              </a:rPr>
              <a:t>1.  	</a:t>
            </a:r>
            <a:r>
              <a:rPr lang="en-US" sz="2800" b="1" u="sng" dirty="0">
                <a:latin typeface="+mj-lt"/>
              </a:rPr>
              <a:t>Moses: </a:t>
            </a:r>
            <a:endParaRPr lang="en-SG" sz="2800" b="1" u="sng" dirty="0">
              <a:latin typeface="+mj-lt"/>
            </a:endParaRPr>
          </a:p>
          <a:p>
            <a:pPr marL="442913" indent="-442913">
              <a:buNone/>
            </a:pPr>
            <a:r>
              <a:rPr lang="en-US" sz="2800" b="1" dirty="0">
                <a:latin typeface="+mj-lt"/>
              </a:rPr>
              <a:t>	(Heb 11:24-26)  By faith Moses, when he was come to years, refused to be called the son of Pharaoh's daughter;  </a:t>
            </a:r>
            <a:r>
              <a:rPr lang="en-US" sz="2800" b="1" u="sng" dirty="0">
                <a:solidFill>
                  <a:schemeClr val="accent2"/>
                </a:solidFill>
                <a:latin typeface="+mj-lt"/>
              </a:rPr>
              <a:t>Choosing rather to suffer affliction with the people of God, than to enjoy the pleasures of sin for a season</a:t>
            </a:r>
            <a:r>
              <a:rPr lang="en-US" sz="2800" b="1" dirty="0">
                <a:latin typeface="+mj-lt"/>
              </a:rPr>
              <a:t>; Esteeming the reproach of Christ greater riches than the treasures in Egypt: for he had respect unto the recompense of the reward.</a:t>
            </a:r>
            <a:endParaRPr lang="en-SG" sz="2800" b="1" dirty="0">
              <a:latin typeface="+mj-lt"/>
            </a:endParaRPr>
          </a:p>
          <a:p>
            <a:pPr>
              <a:buNone/>
            </a:pPr>
            <a:endParaRPr lang="en-SG" dirty="0"/>
          </a:p>
        </p:txBody>
      </p:sp>
    </p:spTree>
    <p:extLst>
      <p:ext uri="{BB962C8B-B14F-4D97-AF65-F5344CB8AC3E}">
        <p14:creationId xmlns:p14="http://schemas.microsoft.com/office/powerpoint/2010/main" val="3087310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85884"/>
          </a:xfrm>
        </p:spPr>
        <p:txBody>
          <a:bodyPr>
            <a:normAutofit/>
          </a:bodyPr>
          <a:lstStyle/>
          <a:p>
            <a:pPr lvl="0" algn="ctr"/>
            <a:r>
              <a:rPr lang="en-US" sz="4000" b="1" dirty="0"/>
              <a:t>III.  </a:t>
            </a:r>
            <a:r>
              <a:rPr lang="en-US" sz="4000" b="1" u="sng" dirty="0"/>
              <a:t>BE POURED OUT FOR GOD AND FOR SOULS</a:t>
            </a:r>
            <a:endParaRPr lang="en-SG" sz="4000" b="1" dirty="0"/>
          </a:p>
        </p:txBody>
      </p:sp>
      <p:sp>
        <p:nvSpPr>
          <p:cNvPr id="3" name="Content Placeholder 2"/>
          <p:cNvSpPr>
            <a:spLocks noGrp="1"/>
          </p:cNvSpPr>
          <p:nvPr>
            <p:ph idx="1"/>
          </p:nvPr>
        </p:nvSpPr>
        <p:spPr/>
        <p:txBody>
          <a:bodyPr>
            <a:normAutofit/>
          </a:bodyPr>
          <a:lstStyle/>
          <a:p>
            <a:pPr marL="442913" lvl="0" indent="-442913">
              <a:buNone/>
            </a:pPr>
            <a:r>
              <a:rPr lang="en-US" b="1" dirty="0">
                <a:latin typeface="+mj-lt"/>
              </a:rPr>
              <a:t>2.	</a:t>
            </a:r>
            <a:r>
              <a:rPr lang="en-US" b="1" u="sng" dirty="0">
                <a:latin typeface="+mj-lt"/>
              </a:rPr>
              <a:t>Esther</a:t>
            </a:r>
            <a:r>
              <a:rPr lang="en-US" b="1" dirty="0">
                <a:latin typeface="+mj-lt"/>
              </a:rPr>
              <a:t>: “</a:t>
            </a:r>
            <a:r>
              <a:rPr lang="en-US" b="1" u="sng" dirty="0">
                <a:solidFill>
                  <a:schemeClr val="accent2"/>
                </a:solidFill>
                <a:latin typeface="+mj-lt"/>
              </a:rPr>
              <a:t>If I perish, I perish </a:t>
            </a:r>
            <a:r>
              <a:rPr lang="en-US" b="1" dirty="0">
                <a:latin typeface="+mj-lt"/>
              </a:rPr>
              <a:t>!”(4:16).</a:t>
            </a:r>
          </a:p>
          <a:p>
            <a:pPr marL="514350" lvl="0" indent="-514350">
              <a:buNone/>
            </a:pPr>
            <a:endParaRPr lang="en-SG" b="1" dirty="0">
              <a:latin typeface="+mj-lt"/>
            </a:endParaRPr>
          </a:p>
          <a:p>
            <a:pPr marL="442913" lvl="0" indent="-442913">
              <a:buNone/>
            </a:pPr>
            <a:r>
              <a:rPr lang="en-US" b="1" dirty="0">
                <a:latin typeface="+mj-lt"/>
              </a:rPr>
              <a:t>3.  	</a:t>
            </a:r>
            <a:r>
              <a:rPr lang="en-US" b="1" u="sng" dirty="0">
                <a:latin typeface="+mj-lt"/>
              </a:rPr>
              <a:t>Paul:</a:t>
            </a:r>
            <a:endParaRPr lang="en-SG" b="1" u="sng" dirty="0">
              <a:latin typeface="+mj-lt"/>
            </a:endParaRPr>
          </a:p>
          <a:p>
            <a:pPr marL="442913" indent="-442913">
              <a:buNone/>
            </a:pPr>
            <a:r>
              <a:rPr lang="en-US" b="1" dirty="0">
                <a:latin typeface="+mj-lt"/>
              </a:rPr>
              <a:t>    	(2Ti 4:6-8)  For I am now ready to be offered, and the time of my departure is at hand.  </a:t>
            </a:r>
            <a:r>
              <a:rPr lang="en-US" b="1" u="sng" dirty="0">
                <a:solidFill>
                  <a:schemeClr val="accent2"/>
                </a:solidFill>
                <a:latin typeface="+mj-lt"/>
              </a:rPr>
              <a:t>I have fought a good fight, I have finished </a:t>
            </a:r>
            <a:r>
              <a:rPr lang="en-US" b="1" i="1" u="sng" dirty="0">
                <a:solidFill>
                  <a:schemeClr val="accent2"/>
                </a:solidFill>
                <a:latin typeface="+mj-lt"/>
              </a:rPr>
              <a:t>my</a:t>
            </a:r>
            <a:r>
              <a:rPr lang="en-US" b="1" u="sng" dirty="0">
                <a:solidFill>
                  <a:schemeClr val="accent2"/>
                </a:solidFill>
                <a:latin typeface="+mj-lt"/>
              </a:rPr>
              <a:t> course, I have kept the faith:</a:t>
            </a:r>
            <a:r>
              <a:rPr lang="en-US" b="1" dirty="0">
                <a:latin typeface="+mj-lt"/>
              </a:rPr>
              <a:t>  Henceforth there is laid up for me a crown of righteousness, which the Lord, the righteous judge, shall give me at that day: and not to me only, but unto all them also that love His appearing. </a:t>
            </a:r>
            <a:endParaRPr lang="en-SG" b="1" dirty="0">
              <a:latin typeface="+mj-lt"/>
            </a:endParaRPr>
          </a:p>
        </p:txBody>
      </p:sp>
    </p:spTree>
    <p:extLst>
      <p:ext uri="{BB962C8B-B14F-4D97-AF65-F5344CB8AC3E}">
        <p14:creationId xmlns:p14="http://schemas.microsoft.com/office/powerpoint/2010/main" val="1421068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285884"/>
          </a:xfrm>
        </p:spPr>
        <p:txBody>
          <a:bodyPr>
            <a:normAutofit/>
          </a:bodyPr>
          <a:lstStyle/>
          <a:p>
            <a:pPr lvl="0" algn="ctr"/>
            <a:r>
              <a:rPr lang="en-US" sz="4000" b="1" dirty="0"/>
              <a:t>III.  </a:t>
            </a:r>
            <a:r>
              <a:rPr lang="en-US" sz="4000" b="1" u="sng" dirty="0"/>
              <a:t>BE POURED OUT FOR GOD AND FOR SOULS</a:t>
            </a:r>
            <a:endParaRPr lang="en-SG" sz="4000" b="1" dirty="0"/>
          </a:p>
        </p:txBody>
      </p:sp>
      <p:sp>
        <p:nvSpPr>
          <p:cNvPr id="3" name="Content Placeholder 2"/>
          <p:cNvSpPr>
            <a:spLocks noGrp="1"/>
          </p:cNvSpPr>
          <p:nvPr>
            <p:ph idx="1"/>
          </p:nvPr>
        </p:nvSpPr>
        <p:spPr/>
        <p:txBody>
          <a:bodyPr>
            <a:normAutofit lnSpcReduction="10000"/>
          </a:bodyPr>
          <a:lstStyle/>
          <a:p>
            <a:pPr marL="442913" lvl="0" indent="-442913">
              <a:buNone/>
            </a:pPr>
            <a:r>
              <a:rPr lang="en-US" b="1" dirty="0">
                <a:latin typeface="+mj-lt"/>
              </a:rPr>
              <a:t>4.  	</a:t>
            </a:r>
            <a:r>
              <a:rPr lang="en-US" b="1" u="sng" dirty="0">
                <a:latin typeface="+mj-lt"/>
              </a:rPr>
              <a:t>Paul’s soul winning, full counsel and leaders</a:t>
            </a:r>
          </a:p>
          <a:p>
            <a:pPr marL="514350" lvl="0" indent="-514350">
              <a:buAutoNum type="arabicPeriod" startAt="3"/>
            </a:pPr>
            <a:endParaRPr lang="en-US" b="1" u="sng" dirty="0">
              <a:effectLst>
                <a:outerShdw blurRad="38100" dist="38100" dir="2700000" algn="tl">
                  <a:srgbClr val="000000">
                    <a:alpha val="43137"/>
                  </a:srgbClr>
                </a:outerShdw>
              </a:effectLst>
            </a:endParaRPr>
          </a:p>
          <a:p>
            <a:pPr marL="442913" indent="-442913"/>
            <a:r>
              <a:rPr lang="en-SG" b="1" i="1" dirty="0">
                <a:latin typeface="+mj-lt"/>
              </a:rPr>
              <a:t>(Act 20:26,27)  Wherefore I take you to record this day, that I am </a:t>
            </a:r>
            <a:r>
              <a:rPr lang="en-SG" b="1" i="1" u="sng" dirty="0">
                <a:solidFill>
                  <a:schemeClr val="accent2"/>
                </a:solidFill>
                <a:latin typeface="+mj-lt"/>
              </a:rPr>
              <a:t>pure from the blood of all men</a:t>
            </a:r>
            <a:r>
              <a:rPr lang="en-SG" b="1" i="1" dirty="0">
                <a:latin typeface="+mj-lt"/>
              </a:rPr>
              <a:t>.  (1Cor. 9:22)</a:t>
            </a:r>
          </a:p>
          <a:p>
            <a:pPr marL="442913" indent="-442913"/>
            <a:r>
              <a:rPr lang="en-SG" b="1" i="1" dirty="0">
                <a:latin typeface="+mj-lt"/>
              </a:rPr>
              <a:t>For I have not shunned to </a:t>
            </a:r>
            <a:r>
              <a:rPr lang="en-SG" b="1" i="1" u="sng" dirty="0">
                <a:solidFill>
                  <a:schemeClr val="accent2"/>
                </a:solidFill>
                <a:latin typeface="+mj-lt"/>
              </a:rPr>
              <a:t>declare unto you all the counsel of God.  (2 Tim. 4:2)</a:t>
            </a:r>
          </a:p>
          <a:p>
            <a:pPr marL="442913" indent="-442913"/>
            <a:endParaRPr lang="en-SG" b="1" i="1" dirty="0">
              <a:latin typeface="+mj-lt"/>
            </a:endParaRPr>
          </a:p>
          <a:p>
            <a:pPr marL="442913" indent="-442913"/>
            <a:r>
              <a:rPr lang="en-SG" b="1" i="1" dirty="0">
                <a:latin typeface="+mj-lt"/>
              </a:rPr>
              <a:t>(2Ti 2:2)  And the things that thou hast heard of me among many witnesses</a:t>
            </a:r>
            <a:r>
              <a:rPr lang="en-SG" b="1" i="1" u="sng" dirty="0">
                <a:solidFill>
                  <a:schemeClr val="accent2"/>
                </a:solidFill>
                <a:latin typeface="+mj-lt"/>
              </a:rPr>
              <a:t>, the same commit thou to faithful men</a:t>
            </a:r>
            <a:r>
              <a:rPr lang="en-SG" b="1" i="1" dirty="0">
                <a:latin typeface="+mj-lt"/>
              </a:rPr>
              <a:t>, who shall be able to teach others also.</a:t>
            </a:r>
          </a:p>
        </p:txBody>
      </p:sp>
    </p:spTree>
    <p:extLst>
      <p:ext uri="{BB962C8B-B14F-4D97-AF65-F5344CB8AC3E}">
        <p14:creationId xmlns:p14="http://schemas.microsoft.com/office/powerpoint/2010/main" val="3378155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0"/>
            <a:ext cx="8229600" cy="900544"/>
          </a:xfrm>
          <a:prstGeom prst="rect">
            <a:avLst/>
          </a:prstGeom>
          <a:noFill/>
          <a:ln>
            <a:noFill/>
          </a:ln>
        </p:spPr>
        <p:txBody>
          <a:bodyPr lIns="0" tIns="45700" rIns="0" bIns="0" anchor="b" anchorCtr="0">
            <a:noAutofit/>
          </a:bodyPr>
          <a:lstStyle/>
          <a:p>
            <a:pPr marL="0" marR="0" lvl="0" indent="0" algn="ctr" rtl="0">
              <a:spcBef>
                <a:spcPts val="0"/>
              </a:spcBef>
              <a:buClr>
                <a:schemeClr val="dk2"/>
              </a:buClr>
              <a:buSzPct val="25000"/>
              <a:buFont typeface="Calibri"/>
              <a:buNone/>
            </a:pPr>
            <a:r>
              <a:rPr lang="en-US" sz="5000" b="1" i="0" u="sng" strike="noStrike" cap="none" dirty="0">
                <a:solidFill>
                  <a:schemeClr val="dk2"/>
                </a:solidFill>
                <a:latin typeface="Calibri"/>
                <a:ea typeface="Calibri"/>
                <a:cs typeface="Calibri"/>
                <a:sym typeface="Calibri"/>
              </a:rPr>
              <a:t>LOVE ONE ANOTHER</a:t>
            </a:r>
          </a:p>
        </p:txBody>
      </p:sp>
      <p:sp>
        <p:nvSpPr>
          <p:cNvPr id="121" name="Shape 121"/>
          <p:cNvSpPr txBox="1">
            <a:spLocks noGrp="1"/>
          </p:cNvSpPr>
          <p:nvPr>
            <p:ph type="body" idx="1"/>
          </p:nvPr>
        </p:nvSpPr>
        <p:spPr>
          <a:xfrm>
            <a:off x="539552" y="1268760"/>
            <a:ext cx="8359080" cy="5256730"/>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accent3"/>
              </a:buClr>
              <a:buSzPct val="95431"/>
              <a:buNone/>
            </a:pPr>
            <a:r>
              <a:rPr lang="en-US" b="1" i="0" u="none" strike="noStrike" cap="none" dirty="0">
                <a:solidFill>
                  <a:schemeClr val="dk1"/>
                </a:solidFill>
                <a:latin typeface="+mj-lt"/>
                <a:ea typeface="Constantia"/>
                <a:cs typeface="Constantia"/>
                <a:sym typeface="Constantia"/>
              </a:rPr>
              <a:t>(1 John 4:7-12)  Beloved, </a:t>
            </a:r>
            <a:r>
              <a:rPr lang="en-US" b="1" i="0" u="sng" strike="noStrike" cap="none" dirty="0">
                <a:solidFill>
                  <a:srgbClr val="CC66FF"/>
                </a:solidFill>
                <a:latin typeface="+mj-lt"/>
                <a:ea typeface="Constantia"/>
                <a:cs typeface="Constantia"/>
                <a:sym typeface="Constantia"/>
              </a:rPr>
              <a:t>let us love one another</a:t>
            </a:r>
            <a:r>
              <a:rPr lang="en-US" b="1" i="0" u="none" strike="noStrike" cap="none" dirty="0">
                <a:solidFill>
                  <a:schemeClr val="dk1"/>
                </a:solidFill>
                <a:latin typeface="+mj-lt"/>
                <a:ea typeface="Constantia"/>
                <a:cs typeface="Constantia"/>
                <a:sym typeface="Constantia"/>
              </a:rPr>
              <a:t>: for love is of God; and every one that loves is born of God, and knows God.  </a:t>
            </a:r>
            <a:r>
              <a:rPr lang="en-US" b="1" i="0" u="sng" strike="noStrike" cap="none" dirty="0">
                <a:solidFill>
                  <a:srgbClr val="CC66FF"/>
                </a:solidFill>
                <a:latin typeface="+mj-lt"/>
                <a:ea typeface="Constantia"/>
                <a:cs typeface="Constantia"/>
                <a:sym typeface="Constantia"/>
              </a:rPr>
              <a:t>He that loves not knows not God; for God is love</a:t>
            </a:r>
            <a:r>
              <a:rPr lang="en-US" b="1" i="0" strike="noStrike" cap="none" dirty="0">
                <a:solidFill>
                  <a:srgbClr val="7030A0"/>
                </a:solidFill>
                <a:latin typeface="+mj-lt"/>
                <a:ea typeface="Constantia"/>
                <a:cs typeface="Constantia"/>
                <a:sym typeface="Constantia"/>
              </a:rPr>
              <a:t>.</a:t>
            </a:r>
          </a:p>
          <a:p>
            <a:pPr marL="0" marR="0" lvl="0" indent="0" algn="l" rtl="0">
              <a:spcBef>
                <a:spcPts val="0"/>
              </a:spcBef>
              <a:spcAft>
                <a:spcPts val="1200"/>
              </a:spcAft>
              <a:buClr>
                <a:schemeClr val="accent3"/>
              </a:buClr>
              <a:buSzPct val="95431"/>
              <a:buNone/>
            </a:pPr>
            <a:r>
              <a:rPr lang="en-US" b="1" i="0" u="none" strike="noStrike" cap="none" dirty="0">
                <a:solidFill>
                  <a:schemeClr val="dk1"/>
                </a:solidFill>
                <a:latin typeface="+mj-lt"/>
                <a:ea typeface="Constantia"/>
                <a:cs typeface="Constantia"/>
                <a:sym typeface="Constantia"/>
              </a:rPr>
              <a:t>In this was manifested the love of God toward us, because that God sent His Only Begotten Son into the world, that we might live through Him.</a:t>
            </a:r>
          </a:p>
          <a:p>
            <a:pPr marL="0" marR="0" lvl="0" indent="0" algn="l" rtl="0">
              <a:spcBef>
                <a:spcPts val="0"/>
              </a:spcBef>
              <a:spcAft>
                <a:spcPts val="1200"/>
              </a:spcAft>
              <a:buClr>
                <a:schemeClr val="accent3"/>
              </a:buClr>
              <a:buSzPct val="95431"/>
              <a:buNone/>
            </a:pPr>
            <a:r>
              <a:rPr lang="en-US" b="1" i="0" u="none" strike="noStrike" cap="none" dirty="0">
                <a:solidFill>
                  <a:schemeClr val="dk1"/>
                </a:solidFill>
                <a:latin typeface="+mj-lt"/>
                <a:ea typeface="Constantia"/>
                <a:cs typeface="Constantia"/>
                <a:sym typeface="Constantia"/>
              </a:rPr>
              <a:t>Herein is love, not that we loved God, but that He loved us, and sent His Son </a:t>
            </a:r>
            <a:r>
              <a:rPr lang="en-US" b="1" i="1" u="none" strike="noStrike" cap="none" dirty="0">
                <a:solidFill>
                  <a:schemeClr val="dk1"/>
                </a:solidFill>
                <a:latin typeface="+mj-lt"/>
                <a:ea typeface="Constantia"/>
                <a:cs typeface="Constantia"/>
                <a:sym typeface="Constantia"/>
              </a:rPr>
              <a:t>to be</a:t>
            </a:r>
            <a:r>
              <a:rPr lang="en-US" b="1" i="0" u="none" strike="noStrike" cap="none" dirty="0">
                <a:solidFill>
                  <a:schemeClr val="dk1"/>
                </a:solidFill>
                <a:latin typeface="+mj-lt"/>
                <a:ea typeface="Constantia"/>
                <a:cs typeface="Constantia"/>
                <a:sym typeface="Constantia"/>
              </a:rPr>
              <a:t> the propitiation for our sins.</a:t>
            </a:r>
          </a:p>
          <a:p>
            <a:pPr marL="0" marR="0" lvl="0" indent="0" algn="l" rtl="0">
              <a:spcBef>
                <a:spcPts val="0"/>
              </a:spcBef>
              <a:spcAft>
                <a:spcPts val="1200"/>
              </a:spcAft>
              <a:buClr>
                <a:schemeClr val="accent3"/>
              </a:buClr>
              <a:buSzPct val="95431"/>
              <a:buNone/>
            </a:pPr>
            <a:r>
              <a:rPr lang="en-US" b="1" i="0" u="sng" strike="noStrike" cap="none" dirty="0">
                <a:solidFill>
                  <a:srgbClr val="CC66FF"/>
                </a:solidFill>
                <a:latin typeface="+mj-lt"/>
                <a:ea typeface="Constantia"/>
                <a:cs typeface="Constantia"/>
                <a:sym typeface="Constantia"/>
              </a:rPr>
              <a:t>Beloved, if God so loved us, we ought also to love one another</a:t>
            </a:r>
            <a:r>
              <a:rPr lang="en-US" b="1" i="0" u="none" strike="noStrike" cap="none" dirty="0">
                <a:solidFill>
                  <a:schemeClr val="dk1"/>
                </a:solidFill>
                <a:latin typeface="+mj-lt"/>
                <a:ea typeface="Constantia"/>
                <a:cs typeface="Constantia"/>
                <a:sym typeface="Constantia"/>
              </a:rPr>
              <a:t>. No man hath seen God at any time. If we love one another, God dwells in us, and his love is perfected in us.</a:t>
            </a:r>
          </a:p>
          <a:p>
            <a:pPr marL="274320" marR="0" lvl="0" indent="-274320" algn="l" rtl="0">
              <a:lnSpc>
                <a:spcPct val="90000"/>
              </a:lnSpc>
              <a:spcBef>
                <a:spcPts val="442"/>
              </a:spcBef>
              <a:buClr>
                <a:schemeClr val="accent3"/>
              </a:buClr>
              <a:buSzPct val="95431"/>
              <a:buFont typeface="Noto Sans Symbols"/>
              <a:buNone/>
            </a:pPr>
            <a:endParaRPr sz="2500" b="1" i="0"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endParaRPr>
          </a:p>
        </p:txBody>
      </p:sp>
    </p:spTree>
    <p:extLst>
      <p:ext uri="{BB962C8B-B14F-4D97-AF65-F5344CB8AC3E}">
        <p14:creationId xmlns:p14="http://schemas.microsoft.com/office/powerpoint/2010/main" val="423228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DF291-AA03-4684-84AA-E1BCBF8A5895}"/>
              </a:ext>
            </a:extLst>
          </p:cNvPr>
          <p:cNvPicPr>
            <a:picLocks noChangeAspect="1"/>
          </p:cNvPicPr>
          <p:nvPr/>
        </p:nvPicPr>
        <p:blipFill>
          <a:blip r:embed="rId2"/>
          <a:stretch>
            <a:fillRect/>
          </a:stretch>
        </p:blipFill>
        <p:spPr>
          <a:xfrm>
            <a:off x="137493" y="366285"/>
            <a:ext cx="8869013" cy="6125430"/>
          </a:xfrm>
          <a:prstGeom prst="rect">
            <a:avLst/>
          </a:prstGeom>
        </p:spPr>
      </p:pic>
    </p:spTree>
    <p:extLst>
      <p:ext uri="{BB962C8B-B14F-4D97-AF65-F5344CB8AC3E}">
        <p14:creationId xmlns:p14="http://schemas.microsoft.com/office/powerpoint/2010/main" val="2256429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0"/>
            <a:ext cx="8229600" cy="838199"/>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56" name="Shape 156"/>
          <p:cNvSpPr txBox="1">
            <a:spLocks noGrp="1"/>
          </p:cNvSpPr>
          <p:nvPr>
            <p:ph type="body" idx="1"/>
          </p:nvPr>
        </p:nvSpPr>
        <p:spPr>
          <a:xfrm>
            <a:off x="533400" y="144780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1.  </a:t>
            </a:r>
            <a:r>
              <a:rPr lang="en-US" sz="2800" b="1" i="0" u="sng" strike="noStrike" cap="none" dirty="0">
                <a:solidFill>
                  <a:srgbClr val="CC66FF"/>
                </a:solidFill>
                <a:latin typeface="+mj-lt"/>
                <a:ea typeface="Constantia"/>
                <a:cs typeface="Constantia"/>
                <a:sym typeface="Constantia"/>
              </a:rPr>
              <a:t>As contrasted to feelings</a:t>
            </a:r>
            <a:r>
              <a:rPr lang="en-US" sz="2800" b="1" i="0" u="none" strike="noStrike" cap="none" dirty="0">
                <a:solidFill>
                  <a:schemeClr val="dk1"/>
                </a:solidFill>
                <a:latin typeface="+mj-lt"/>
                <a:ea typeface="Constantia"/>
                <a:cs typeface="Constantia"/>
                <a:sym typeface="Constantia"/>
              </a:rPr>
              <a:t>:</a:t>
            </a:r>
          </a:p>
          <a:p>
            <a:pPr marL="274320" marR="0" lvl="0" indent="-274320" algn="l" rtl="0">
              <a:spcBef>
                <a:spcPts val="0"/>
              </a:spcBef>
              <a:spcAft>
                <a:spcPts val="0"/>
              </a:spcAft>
              <a:buClr>
                <a:schemeClr val="accent3"/>
              </a:buClr>
              <a:buSzPct val="95000"/>
              <a:buNone/>
            </a:pPr>
            <a:endParaRPr lang="en-US" sz="2800" b="1" i="0" u="none" strike="noStrike" cap="none" dirty="0">
              <a:solidFill>
                <a:schemeClr val="dk1"/>
              </a:solidFill>
              <a:latin typeface="+mj-lt"/>
              <a:ea typeface="Constantia"/>
              <a:cs typeface="Constantia"/>
              <a:sym typeface="Constantia"/>
            </a:endParaRPr>
          </a:p>
          <a:p>
            <a:pPr marL="1081088" marR="0" lvl="0" indent="-452438"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a.  </a:t>
            </a:r>
            <a:r>
              <a:rPr lang="en-US" sz="2800" b="1" i="0" u="sng" strike="noStrike" cap="none" dirty="0">
                <a:solidFill>
                  <a:srgbClr val="0070C0"/>
                </a:solidFill>
                <a:latin typeface="+mj-lt"/>
                <a:ea typeface="Constantia"/>
                <a:cs typeface="Constantia"/>
                <a:sym typeface="Constantia"/>
              </a:rPr>
              <a:t>It is rational </a:t>
            </a:r>
            <a:r>
              <a:rPr lang="en-US" sz="2800" b="1" i="0" u="none" strike="noStrike" cap="none" dirty="0">
                <a:solidFill>
                  <a:schemeClr val="dk1"/>
                </a:solidFill>
                <a:latin typeface="+mj-lt"/>
                <a:ea typeface="Constantia"/>
                <a:cs typeface="Constantia"/>
                <a:sym typeface="Constantia"/>
              </a:rPr>
              <a:t>– unites reason with emotions (not obsessional).  I can understand love and grow in understanding and abundance of love.</a:t>
            </a:r>
          </a:p>
          <a:p>
            <a:pPr marL="1081088" marR="0" lvl="0" indent="-452438" algn="l" rtl="0">
              <a:spcBef>
                <a:spcPts val="560"/>
              </a:spcBef>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b.  </a:t>
            </a:r>
            <a:r>
              <a:rPr lang="en-US" sz="2800" b="1" i="0" u="sng" strike="noStrike" cap="none" dirty="0">
                <a:solidFill>
                  <a:srgbClr val="0070C0"/>
                </a:solidFill>
                <a:latin typeface="+mj-lt"/>
                <a:ea typeface="Constantia"/>
                <a:cs typeface="Constantia"/>
                <a:sym typeface="Constantia"/>
              </a:rPr>
              <a:t>Love is a choice</a:t>
            </a:r>
            <a:r>
              <a:rPr lang="en-US" sz="2800" b="1" i="0" u="none" strike="noStrike" cap="none" dirty="0">
                <a:solidFill>
                  <a:schemeClr val="dk1"/>
                </a:solidFill>
                <a:latin typeface="+mj-lt"/>
                <a:ea typeface="Constantia"/>
                <a:cs typeface="Constantia"/>
                <a:sym typeface="Constantia"/>
              </a:rPr>
              <a:t>, not easy or simple – an art that I must desire to learn and pour out my life – I can will to learn to love.</a:t>
            </a:r>
          </a:p>
        </p:txBody>
      </p:sp>
    </p:spTree>
    <p:extLst>
      <p:ext uri="{BB962C8B-B14F-4D97-AF65-F5344CB8AC3E}">
        <p14:creationId xmlns:p14="http://schemas.microsoft.com/office/powerpoint/2010/main" val="1483993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0"/>
            <a:ext cx="8229600" cy="838199"/>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62" name="Shape 162"/>
          <p:cNvSpPr txBox="1">
            <a:spLocks noGrp="1"/>
          </p:cNvSpPr>
          <p:nvPr>
            <p:ph type="body" idx="1"/>
          </p:nvPr>
        </p:nvSpPr>
        <p:spPr>
          <a:xfrm>
            <a:off x="533400" y="1447800"/>
            <a:ext cx="8229600" cy="48615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1.  </a:t>
            </a:r>
            <a:r>
              <a:rPr lang="en-US" sz="2800" b="1" i="0" u="sng" strike="noStrike" cap="none" dirty="0">
                <a:solidFill>
                  <a:srgbClr val="7030A0"/>
                </a:solidFill>
                <a:latin typeface="+mj-lt"/>
                <a:ea typeface="Constantia"/>
                <a:cs typeface="Constantia"/>
                <a:sym typeface="Constantia"/>
              </a:rPr>
              <a:t>As contrasted to feelings</a:t>
            </a:r>
          </a:p>
          <a:p>
            <a:pPr marL="274320" marR="0" lvl="0" indent="-274320" algn="l" rtl="0">
              <a:spcBef>
                <a:spcPts val="560"/>
              </a:spcBef>
              <a:spcAft>
                <a:spcPts val="0"/>
              </a:spcAft>
              <a:buClr>
                <a:schemeClr val="accent3"/>
              </a:buClr>
              <a:buSzPct val="95000"/>
              <a:buFont typeface="Noto Sans Symbols"/>
              <a:buNone/>
            </a:pPr>
            <a:endParaRPr sz="1200" b="1" i="0" u="none" strike="noStrike" cap="none" dirty="0">
              <a:solidFill>
                <a:schemeClr val="dk1"/>
              </a:solidFill>
              <a:latin typeface="+mj-lt"/>
              <a:ea typeface="Constantia"/>
              <a:cs typeface="Constantia"/>
              <a:sym typeface="Constantia"/>
            </a:endParaRPr>
          </a:p>
          <a:p>
            <a:pPr marL="1163638" marR="0" lvl="0" indent="-442913"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c.  Love is </a:t>
            </a:r>
            <a:r>
              <a:rPr lang="en-US" sz="2800" b="1" i="0" u="sng" strike="noStrike" cap="none" dirty="0">
                <a:solidFill>
                  <a:srgbClr val="7030A0"/>
                </a:solidFill>
                <a:latin typeface="+mj-lt"/>
                <a:ea typeface="Constantia"/>
                <a:cs typeface="Constantia"/>
                <a:sym typeface="Constantia"/>
              </a:rPr>
              <a:t>an active power </a:t>
            </a:r>
            <a:r>
              <a:rPr lang="en-US" sz="2800" b="1" i="0" u="none" strike="noStrike" cap="none" dirty="0">
                <a:solidFill>
                  <a:schemeClr val="dk1"/>
                </a:solidFill>
                <a:latin typeface="+mj-lt"/>
                <a:ea typeface="Constantia"/>
                <a:cs typeface="Constantia"/>
                <a:sym typeface="Constantia"/>
              </a:rPr>
              <a:t>that </a:t>
            </a:r>
            <a:r>
              <a:rPr lang="en-US" sz="2800" b="1" i="1" u="none" strike="noStrike" cap="none" dirty="0">
                <a:solidFill>
                  <a:schemeClr val="dk1"/>
                </a:solidFill>
                <a:latin typeface="+mj-lt"/>
                <a:ea typeface="Constantia"/>
                <a:cs typeface="Constantia"/>
                <a:sym typeface="Constantia"/>
              </a:rPr>
              <a:t>I can control</a:t>
            </a:r>
            <a:r>
              <a:rPr lang="en-US" sz="2800" b="1" i="0" u="none" strike="noStrike" cap="none" dirty="0">
                <a:solidFill>
                  <a:schemeClr val="dk1"/>
                </a:solidFill>
                <a:latin typeface="+mj-lt"/>
                <a:ea typeface="Constantia"/>
                <a:cs typeface="Constantia"/>
                <a:sym typeface="Constantia"/>
              </a:rPr>
              <a:t> by my own will.  I am not a helpless slave.  I can choose to love and it requires discipline to give myself?</a:t>
            </a:r>
          </a:p>
          <a:p>
            <a:pPr marL="1163638" marR="0" lvl="0" indent="-442913" algn="l" rtl="0">
              <a:spcBef>
                <a:spcPts val="560"/>
              </a:spcBef>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d.  Love is the power that </a:t>
            </a:r>
          </a:p>
          <a:p>
            <a:pPr marL="720725" marR="0" lvl="0" indent="442913" algn="l" rtl="0">
              <a:spcBef>
                <a:spcPts val="560"/>
              </a:spcBef>
              <a:buClr>
                <a:schemeClr val="accent3"/>
              </a:buClr>
              <a:buSzPct val="25000"/>
              <a:buFont typeface="Noto Sans Symbols"/>
              <a:buNone/>
            </a:pPr>
            <a:r>
              <a:rPr lang="en-US" sz="2800" b="1" i="0" u="sng" strike="noStrike" cap="none" dirty="0">
                <a:solidFill>
                  <a:srgbClr val="7030A0"/>
                </a:solidFill>
                <a:latin typeface="+mj-lt"/>
                <a:ea typeface="Constantia"/>
                <a:cs typeface="Constantia"/>
                <a:sym typeface="Constantia"/>
              </a:rPr>
              <a:t>will produce love </a:t>
            </a:r>
            <a:r>
              <a:rPr lang="en-US" sz="2800" b="1" i="0" u="none" strike="noStrike" cap="none" dirty="0">
                <a:solidFill>
                  <a:schemeClr val="dk1"/>
                </a:solidFill>
                <a:latin typeface="+mj-lt"/>
                <a:ea typeface="Constantia"/>
                <a:cs typeface="Constantia"/>
                <a:sym typeface="Constantia"/>
              </a:rPr>
              <a:t>and more </a:t>
            </a:r>
          </a:p>
          <a:p>
            <a:pPr marL="720725" marR="0" lvl="0" indent="442913" algn="l" rtl="0">
              <a:spcBef>
                <a:spcPts val="560"/>
              </a:spcBef>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love as I learn to give it </a:t>
            </a:r>
          </a:p>
          <a:p>
            <a:pPr marL="720725" marR="0" lvl="0" indent="442913" algn="l" rtl="0">
              <a:spcBef>
                <a:spcPts val="560"/>
              </a:spcBef>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Rather than strain to attract it.</a:t>
            </a:r>
          </a:p>
        </p:txBody>
      </p:sp>
    </p:spTree>
    <p:extLst>
      <p:ext uri="{BB962C8B-B14F-4D97-AF65-F5344CB8AC3E}">
        <p14:creationId xmlns:p14="http://schemas.microsoft.com/office/powerpoint/2010/main" val="154948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16737"/>
            <a:ext cx="8229600" cy="743744"/>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68" name="Shape 168"/>
          <p:cNvSpPr txBox="1">
            <a:spLocks noGrp="1"/>
          </p:cNvSpPr>
          <p:nvPr>
            <p:ph type="body" idx="1"/>
          </p:nvPr>
        </p:nvSpPr>
        <p:spPr>
          <a:xfrm>
            <a:off x="533400" y="1196752"/>
            <a:ext cx="7927032" cy="5356447"/>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accent3"/>
              </a:buClr>
              <a:buSzPct val="95000"/>
              <a:buFont typeface="Noto Sans Symbols"/>
              <a:buAutoNum type="arabicPeriod" startAt="2"/>
            </a:pPr>
            <a:r>
              <a:rPr lang="en-US" sz="2600" b="1" i="0" u="sng" strike="noStrike" cap="none" dirty="0">
                <a:solidFill>
                  <a:srgbClr val="7030A0"/>
                </a:solidFill>
                <a:latin typeface="+mj-lt"/>
                <a:ea typeface="Constantia"/>
                <a:cs typeface="Constantia"/>
                <a:sym typeface="Constantia"/>
              </a:rPr>
              <a:t>As personified by our Lord Jesus Christ</a:t>
            </a:r>
          </a:p>
          <a:p>
            <a:pPr marL="989013" marR="0" lvl="0" indent="-454025"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a.  </a:t>
            </a:r>
            <a:r>
              <a:rPr lang="en-US" sz="2600" b="1" i="0" u="sng" strike="noStrike" cap="none" dirty="0">
                <a:solidFill>
                  <a:srgbClr val="0070C0"/>
                </a:solidFill>
                <a:latin typeface="+mj-lt"/>
                <a:ea typeface="Constantia"/>
                <a:cs typeface="Constantia"/>
                <a:sym typeface="Constantia"/>
              </a:rPr>
              <a:t>Unconditional and free</a:t>
            </a:r>
          </a:p>
          <a:p>
            <a:pPr marL="989013" marR="0" lvl="0" indent="-454025"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	(Romans 5:8)  But God commends His love toward us, in that, </a:t>
            </a:r>
            <a:r>
              <a:rPr lang="en-US" sz="2600" b="1" i="0" u="sng" strike="noStrike" cap="none" dirty="0">
                <a:solidFill>
                  <a:srgbClr val="7030A0"/>
                </a:solidFill>
                <a:latin typeface="+mj-lt"/>
                <a:ea typeface="Constantia"/>
                <a:cs typeface="Constantia"/>
                <a:sym typeface="Constantia"/>
              </a:rPr>
              <a:t>while we were yet sinners, Christ died for us.</a:t>
            </a:r>
          </a:p>
          <a:p>
            <a:pPr marL="989013" marR="0" lvl="0" indent="-454025" algn="l" rtl="0">
              <a:spcBef>
                <a:spcPts val="520"/>
              </a:spcBef>
              <a:spcAft>
                <a:spcPts val="0"/>
              </a:spcAft>
              <a:buClr>
                <a:schemeClr val="accent3"/>
              </a:buClr>
              <a:buSzPct val="25000"/>
              <a:buFont typeface="Noto Sans Symbols"/>
              <a:buNone/>
            </a:pPr>
            <a:endParaRPr sz="2600" b="1" i="0" u="none" strike="noStrike" cap="none" dirty="0">
              <a:solidFill>
                <a:schemeClr val="dk1"/>
              </a:solidFill>
              <a:latin typeface="+mj-lt"/>
              <a:ea typeface="Constantia"/>
              <a:cs typeface="Constantia"/>
              <a:sym typeface="Constantia"/>
            </a:endParaRPr>
          </a:p>
          <a:p>
            <a:pPr marL="989013" marR="0" lvl="0" indent="-454025"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b.  </a:t>
            </a:r>
            <a:r>
              <a:rPr lang="en-US" sz="2600" b="1" i="0" u="sng" strike="noStrike" cap="none" dirty="0">
                <a:solidFill>
                  <a:srgbClr val="0070C0"/>
                </a:solidFill>
                <a:latin typeface="+mj-lt"/>
                <a:ea typeface="Constantia"/>
                <a:cs typeface="Constantia"/>
                <a:sym typeface="Constantia"/>
              </a:rPr>
              <a:t>Volitional </a:t>
            </a:r>
          </a:p>
          <a:p>
            <a:pPr marL="989013" marR="0" lvl="0" indent="-454025"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	(Ephesians 1:6,7)  To the praise of the glory of His grace, wherein </a:t>
            </a:r>
            <a:r>
              <a:rPr lang="en-US" sz="2600" b="1" i="0" u="sng" strike="noStrike" cap="none" dirty="0">
                <a:solidFill>
                  <a:srgbClr val="7030A0"/>
                </a:solidFill>
                <a:latin typeface="+mj-lt"/>
                <a:ea typeface="Constantia"/>
                <a:cs typeface="Constantia"/>
                <a:sym typeface="Constantia"/>
              </a:rPr>
              <a:t>He hath made us accepted in the beloved.  </a:t>
            </a:r>
            <a:r>
              <a:rPr lang="en-US" sz="2600" b="1" i="0" u="none" strike="noStrike" cap="none" dirty="0">
                <a:solidFill>
                  <a:schemeClr val="dk1"/>
                </a:solidFill>
                <a:latin typeface="+mj-lt"/>
                <a:ea typeface="Constantia"/>
                <a:cs typeface="Constantia"/>
                <a:sym typeface="Constantia"/>
              </a:rPr>
              <a:t>In whom we have redemption through His blood, the forgiveness of sins, according to the riches of His grace;</a:t>
            </a:r>
          </a:p>
          <a:p>
            <a:pPr marL="0" marR="0" lvl="0" indent="0" algn="l" rtl="0">
              <a:spcBef>
                <a:spcPts val="520"/>
              </a:spcBef>
              <a:buClr>
                <a:schemeClr val="accent3"/>
              </a:buClr>
              <a:buSzPct val="25000"/>
              <a:buFont typeface="Noto Sans Symbols"/>
              <a:buNone/>
            </a:pPr>
            <a:endParaRPr sz="2600" b="1" i="0"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endParaRPr>
          </a:p>
        </p:txBody>
      </p:sp>
    </p:spTree>
    <p:extLst>
      <p:ext uri="{BB962C8B-B14F-4D97-AF65-F5344CB8AC3E}">
        <p14:creationId xmlns:p14="http://schemas.microsoft.com/office/powerpoint/2010/main" val="1711291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33400" y="0"/>
            <a:ext cx="8229600" cy="838199"/>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74" name="Shape 174"/>
          <p:cNvSpPr txBox="1">
            <a:spLocks noGrp="1"/>
          </p:cNvSpPr>
          <p:nvPr>
            <p:ph type="body" idx="1"/>
          </p:nvPr>
        </p:nvSpPr>
        <p:spPr>
          <a:xfrm>
            <a:off x="533400" y="1524000"/>
            <a:ext cx="8229600" cy="4876799"/>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accent3"/>
              </a:buClr>
              <a:buSzPct val="95000"/>
              <a:buFont typeface="Noto Sans Symbols"/>
              <a:buAutoNum type="arabicPeriod" startAt="2"/>
            </a:pPr>
            <a:r>
              <a:rPr lang="en-US" sz="2800" b="1" i="0" u="sng" strike="noStrike" cap="none" dirty="0">
                <a:solidFill>
                  <a:srgbClr val="7030A0"/>
                </a:solidFill>
                <a:latin typeface="+mj-lt"/>
                <a:ea typeface="Constantia"/>
                <a:cs typeface="Constantia"/>
                <a:sym typeface="Constantia"/>
              </a:rPr>
              <a:t>As personified by our Lord Jesus Christ</a:t>
            </a:r>
            <a:endParaRPr sz="2800" b="1" i="0" u="sng" strike="noStrike" cap="none" dirty="0">
              <a:solidFill>
                <a:srgbClr val="7030A0"/>
              </a:solidFill>
              <a:latin typeface="+mj-lt"/>
              <a:ea typeface="Constantia"/>
              <a:cs typeface="Constantia"/>
              <a:sym typeface="Constantia"/>
            </a:endParaRPr>
          </a:p>
          <a:p>
            <a:pPr marL="0"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      c.  </a:t>
            </a:r>
            <a:r>
              <a:rPr lang="en-US" sz="2800" b="1" i="0" u="sng" strike="noStrike" cap="none" dirty="0">
                <a:solidFill>
                  <a:srgbClr val="0070C0"/>
                </a:solidFill>
                <a:latin typeface="+mj-lt"/>
                <a:ea typeface="Constantia"/>
                <a:cs typeface="Constantia"/>
                <a:sym typeface="Constantia"/>
              </a:rPr>
              <a:t>Intense and Unending</a:t>
            </a:r>
          </a:p>
          <a:p>
            <a:pPr marL="0" marR="0" lvl="0" indent="0" algn="l" rtl="0">
              <a:spcBef>
                <a:spcPts val="560"/>
              </a:spcBef>
              <a:spcAft>
                <a:spcPts val="0"/>
              </a:spcAft>
              <a:buClr>
                <a:schemeClr val="accent3"/>
              </a:buClr>
              <a:buSzPct val="25000"/>
              <a:buFont typeface="Noto Sans Symbols"/>
              <a:buNone/>
            </a:pPr>
            <a:endParaRPr sz="2800" b="1" i="0" u="none" strike="noStrike" cap="none" dirty="0">
              <a:solidFill>
                <a:schemeClr val="dk1"/>
              </a:solidFill>
              <a:latin typeface="+mj-lt"/>
              <a:ea typeface="Constantia"/>
              <a:cs typeface="Constantia"/>
              <a:sym typeface="Constantia"/>
            </a:endParaRPr>
          </a:p>
          <a:p>
            <a:pPr marL="534988"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(John 13:1)  Now before the feast of the Passover, when Jesus knew that His </a:t>
            </a:r>
          </a:p>
          <a:p>
            <a:pPr marL="534988"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hour was come that He should depart </a:t>
            </a:r>
          </a:p>
          <a:p>
            <a:pPr marL="534988"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out of this world unto the Father, having</a:t>
            </a:r>
          </a:p>
          <a:p>
            <a:pPr marL="534988"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loved His own which were in the world, </a:t>
            </a:r>
          </a:p>
          <a:p>
            <a:pPr marL="534988" marR="0" lvl="0" indent="0" algn="l" rtl="0">
              <a:spcBef>
                <a:spcPts val="560"/>
              </a:spcBef>
              <a:spcAft>
                <a:spcPts val="0"/>
              </a:spcAft>
              <a:buClr>
                <a:schemeClr val="accent3"/>
              </a:buClr>
              <a:buSzPct val="25000"/>
              <a:buFont typeface="Noto Sans Symbols"/>
              <a:buNone/>
            </a:pPr>
            <a:r>
              <a:rPr lang="en-US" sz="2800" b="1" i="0" u="sng" strike="noStrike" cap="none" dirty="0">
                <a:solidFill>
                  <a:srgbClr val="7030A0"/>
                </a:solidFill>
                <a:latin typeface="+mj-lt"/>
                <a:ea typeface="Constantia"/>
                <a:cs typeface="Constantia"/>
                <a:sym typeface="Constantia"/>
              </a:rPr>
              <a:t>He loved them unto the end</a:t>
            </a:r>
            <a:r>
              <a:rPr lang="en-US" sz="2800" b="1" i="0" u="none" strike="noStrike" cap="none" dirty="0">
                <a:solidFill>
                  <a:schemeClr val="dk1"/>
                </a:solidFill>
                <a:latin typeface="+mj-lt"/>
                <a:ea typeface="Constantia"/>
                <a:cs typeface="Constantia"/>
                <a:sym typeface="Constantia"/>
              </a:rPr>
              <a:t>.</a:t>
            </a:r>
          </a:p>
          <a:p>
            <a:pPr marL="0" marR="0" lvl="0" indent="0"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Constantia"/>
                <a:ea typeface="Constantia"/>
                <a:cs typeface="Constantia"/>
                <a:sym typeface="Constantia"/>
              </a:rPr>
              <a:t>  </a:t>
            </a:r>
          </a:p>
          <a:p>
            <a:pPr marL="0" marR="0" lvl="0" indent="0" algn="l" rtl="0">
              <a:spcBef>
                <a:spcPts val="520"/>
              </a:spcBef>
              <a:spcAft>
                <a:spcPts val="0"/>
              </a:spcAft>
              <a:buClr>
                <a:schemeClr val="accent3"/>
              </a:buClr>
              <a:buSzPct val="25000"/>
              <a:buFont typeface="Noto Sans Symbols"/>
              <a:buNone/>
            </a:pPr>
            <a:endParaRPr sz="2600" b="0" i="0" u="none" strike="noStrike" cap="none" dirty="0">
              <a:solidFill>
                <a:schemeClr val="dk1"/>
              </a:solidFill>
              <a:latin typeface="Constantia"/>
              <a:ea typeface="Constantia"/>
              <a:cs typeface="Constantia"/>
              <a:sym typeface="Constantia"/>
            </a:endParaRPr>
          </a:p>
          <a:p>
            <a:pPr marL="274320" marR="0" lvl="0" indent="-274320" algn="l" rtl="0">
              <a:spcBef>
                <a:spcPts val="520"/>
              </a:spcBef>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2403133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95536" y="0"/>
            <a:ext cx="8229600" cy="838199"/>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15" name="Shape 115"/>
          <p:cNvSpPr txBox="1">
            <a:spLocks noGrp="1"/>
          </p:cNvSpPr>
          <p:nvPr>
            <p:ph type="body" idx="1"/>
          </p:nvPr>
        </p:nvSpPr>
        <p:spPr>
          <a:xfrm>
            <a:off x="533400" y="1447800"/>
            <a:ext cx="8229600" cy="4876799"/>
          </a:xfrm>
          <a:prstGeom prst="rect">
            <a:avLst/>
          </a:prstGeom>
          <a:noFill/>
          <a:ln>
            <a:noFill/>
          </a:ln>
        </p:spPr>
        <p:txBody>
          <a:bodyPr lIns="91425" tIns="45700" rIns="91425" bIns="45700" anchor="t" anchorCtr="0">
            <a:noAutofit/>
          </a:bodyPr>
          <a:lstStyle/>
          <a:p>
            <a:pPr marL="442913" marR="0" lvl="0" indent="-442913" algn="l" rtl="0">
              <a:lnSpc>
                <a:spcPct val="90000"/>
              </a:lnSpc>
              <a:spcBef>
                <a:spcPts val="0"/>
              </a:spcBef>
              <a:spcAft>
                <a:spcPts val="0"/>
              </a:spcAft>
              <a:buClr>
                <a:schemeClr val="accent3"/>
              </a:buClr>
              <a:buSzPct val="95000"/>
              <a:buFont typeface="Noto Sans Symbols"/>
              <a:buAutoNum type="arabicPeriod" startAt="2"/>
            </a:pPr>
            <a:r>
              <a:rPr lang="en-US" sz="2600" b="1" i="0" u="sng" strike="noStrike" cap="none" dirty="0">
                <a:solidFill>
                  <a:srgbClr val="0070C0"/>
                </a:solidFill>
                <a:latin typeface="+mj-lt"/>
                <a:ea typeface="Constantia"/>
                <a:cs typeface="Constantia"/>
                <a:sym typeface="Constantia"/>
              </a:rPr>
              <a:t>As personified by our Lord Jesus Christ</a:t>
            </a:r>
          </a:p>
          <a:p>
            <a:pPr marL="442913" marR="0" lvl="0" indent="-442913" algn="l" rtl="0">
              <a:lnSpc>
                <a:spcPct val="90000"/>
              </a:lnSpc>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      d.  </a:t>
            </a:r>
            <a:r>
              <a:rPr lang="en-US" sz="2600" b="1" i="0" u="sng" strike="noStrike" cap="none" dirty="0">
                <a:solidFill>
                  <a:srgbClr val="7030A0"/>
                </a:solidFill>
                <a:latin typeface="+mj-lt"/>
                <a:ea typeface="Constantia"/>
                <a:cs typeface="Constantia"/>
                <a:sym typeface="Constantia"/>
              </a:rPr>
              <a:t>Unselfish and Purposeful</a:t>
            </a:r>
          </a:p>
          <a:p>
            <a:pPr marL="442913" marR="0" lvl="0" indent="-442913" algn="l" rtl="0">
              <a:lnSpc>
                <a:spcPct val="90000"/>
              </a:lnSpc>
              <a:spcBef>
                <a:spcPts val="520"/>
              </a:spcBef>
              <a:spcAft>
                <a:spcPts val="0"/>
              </a:spcAft>
              <a:buClr>
                <a:schemeClr val="accent3"/>
              </a:buClr>
              <a:buSzPct val="25000"/>
              <a:buFont typeface="Noto Sans Symbols"/>
              <a:buNone/>
            </a:pPr>
            <a:endParaRPr sz="2600" b="1" i="0" u="none" strike="noStrike" cap="none" dirty="0">
              <a:solidFill>
                <a:schemeClr val="dk1"/>
              </a:solidFill>
              <a:latin typeface="+mj-lt"/>
              <a:ea typeface="Constantia"/>
              <a:cs typeface="Constantia"/>
              <a:sym typeface="Constantia"/>
            </a:endParaRPr>
          </a:p>
          <a:p>
            <a:pPr marL="895350" marR="0" lvl="0" indent="0" algn="l" rtl="0">
              <a:lnSpc>
                <a:spcPct val="90000"/>
              </a:lnSpc>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(Ephesians 5:25-27)  Husbands, love your wives, even as Christ also loved the church, and gave Himself for it;</a:t>
            </a:r>
          </a:p>
          <a:p>
            <a:pPr marL="895350" marR="0" lvl="0" indent="0" algn="l" rtl="0">
              <a:lnSpc>
                <a:spcPct val="90000"/>
              </a:lnSpc>
              <a:spcBef>
                <a:spcPts val="520"/>
              </a:spcBef>
              <a:spcAft>
                <a:spcPts val="0"/>
              </a:spcAft>
              <a:buClr>
                <a:schemeClr val="accent3"/>
              </a:buClr>
              <a:buSzPct val="25000"/>
              <a:buFont typeface="Noto Sans Symbols"/>
              <a:buNone/>
            </a:pPr>
            <a:r>
              <a:rPr lang="en-US" sz="2600" b="1" i="0" u="sng" strike="noStrike" cap="none" dirty="0">
                <a:solidFill>
                  <a:srgbClr val="0070C0"/>
                </a:solidFill>
                <a:latin typeface="+mj-lt"/>
                <a:ea typeface="Constantia"/>
                <a:cs typeface="Constantia"/>
                <a:sym typeface="Constantia"/>
              </a:rPr>
              <a:t>That He might sanctify </a:t>
            </a:r>
            <a:r>
              <a:rPr lang="en-US" sz="2600" b="1" i="0" u="none" strike="noStrike" cap="none" dirty="0">
                <a:solidFill>
                  <a:schemeClr val="dk1"/>
                </a:solidFill>
                <a:latin typeface="+mj-lt"/>
                <a:ea typeface="Constantia"/>
                <a:cs typeface="Constantia"/>
                <a:sym typeface="Constantia"/>
              </a:rPr>
              <a:t>and cleanse it with the washing of water by the Word,</a:t>
            </a:r>
          </a:p>
          <a:p>
            <a:pPr marL="895350" marR="0" lvl="0" indent="0" algn="l" rtl="0">
              <a:lnSpc>
                <a:spcPct val="90000"/>
              </a:lnSpc>
              <a:spcBef>
                <a:spcPts val="520"/>
              </a:spcBef>
              <a:spcAft>
                <a:spcPts val="0"/>
              </a:spcAft>
              <a:buClr>
                <a:schemeClr val="accent3"/>
              </a:buClr>
              <a:buSzPct val="25000"/>
              <a:buFont typeface="Noto Sans Symbols"/>
              <a:buNone/>
            </a:pPr>
            <a:r>
              <a:rPr lang="en-US" sz="2600" b="1" i="0" u="sng" strike="noStrike" cap="none" dirty="0">
                <a:solidFill>
                  <a:srgbClr val="0070C0"/>
                </a:solidFill>
                <a:latin typeface="+mj-lt"/>
                <a:ea typeface="Constantia"/>
                <a:cs typeface="Constantia"/>
                <a:sym typeface="Constantia"/>
              </a:rPr>
              <a:t>That He might present </a:t>
            </a:r>
            <a:r>
              <a:rPr lang="en-US" sz="2600" b="1" i="0" u="none" strike="noStrike" cap="none" dirty="0">
                <a:solidFill>
                  <a:schemeClr val="dk1"/>
                </a:solidFill>
                <a:latin typeface="+mj-lt"/>
                <a:ea typeface="Constantia"/>
                <a:cs typeface="Constantia"/>
                <a:sym typeface="Constantia"/>
              </a:rPr>
              <a:t>it to Himself a glorious church, not having spot, or wrinkle, or any such thing; but that it should be holy and without blemish.</a:t>
            </a:r>
          </a:p>
          <a:p>
            <a:pPr marL="274320" marR="0" lvl="0" indent="-274320" algn="l" rtl="0">
              <a:lnSpc>
                <a:spcPct val="90000"/>
              </a:lnSpc>
              <a:spcBef>
                <a:spcPts val="520"/>
              </a:spcBef>
              <a:spcAft>
                <a:spcPts val="0"/>
              </a:spcAft>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a:p>
            <a:pPr marL="0" marR="0" lvl="0" indent="0" algn="l" rtl="0">
              <a:lnSpc>
                <a:spcPct val="90000"/>
              </a:lnSpc>
              <a:spcBef>
                <a:spcPts val="520"/>
              </a:spcBef>
              <a:spcAft>
                <a:spcPts val="0"/>
              </a:spcAft>
              <a:buClr>
                <a:schemeClr val="accent3"/>
              </a:buClr>
              <a:buSzPct val="25000"/>
              <a:buFont typeface="Noto Sans Symbols"/>
              <a:buNone/>
            </a:pPr>
            <a:endParaRPr sz="2600" b="0" i="0" u="none" strike="noStrike" cap="none" dirty="0">
              <a:solidFill>
                <a:schemeClr val="dk1"/>
              </a:solidFill>
              <a:latin typeface="Constantia"/>
              <a:ea typeface="Constantia"/>
              <a:cs typeface="Constantia"/>
              <a:sym typeface="Constantia"/>
            </a:endParaRPr>
          </a:p>
          <a:p>
            <a:pPr marL="0" marR="0" lvl="0" indent="0" algn="l" rtl="0">
              <a:lnSpc>
                <a:spcPct val="90000"/>
              </a:lnSpc>
              <a:spcBef>
                <a:spcPts val="520"/>
              </a:spcBef>
              <a:spcAft>
                <a:spcPts val="0"/>
              </a:spcAft>
              <a:buClr>
                <a:schemeClr val="accent3"/>
              </a:buClr>
              <a:buSzPct val="25000"/>
              <a:buFont typeface="Noto Sans Symbols"/>
              <a:buNone/>
            </a:pPr>
            <a:endParaRPr sz="2600" b="0" i="0" u="none" strike="noStrike" cap="none" dirty="0">
              <a:solidFill>
                <a:schemeClr val="dk1"/>
              </a:solidFill>
              <a:latin typeface="Constantia"/>
              <a:ea typeface="Constantia"/>
              <a:cs typeface="Constantia"/>
              <a:sym typeface="Constantia"/>
            </a:endParaRPr>
          </a:p>
          <a:p>
            <a:pPr marL="274320" marR="0" lvl="0" indent="-274320" algn="l" rtl="0">
              <a:lnSpc>
                <a:spcPct val="90000"/>
              </a:lnSpc>
              <a:spcBef>
                <a:spcPts val="520"/>
              </a:spcBef>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1113037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0"/>
            <a:ext cx="8229600" cy="838199"/>
          </a:xfrm>
          <a:prstGeom prst="rect">
            <a:avLst/>
          </a:prstGeom>
          <a:noFill/>
          <a:ln>
            <a:noFill/>
          </a:ln>
        </p:spPr>
        <p:txBody>
          <a:bodyPr wrap="square"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97" name="Shape 197"/>
          <p:cNvSpPr txBox="1">
            <a:spLocks noGrp="1"/>
          </p:cNvSpPr>
          <p:nvPr>
            <p:ph type="body" idx="1"/>
          </p:nvPr>
        </p:nvSpPr>
        <p:spPr>
          <a:xfrm>
            <a:off x="533400" y="1447800"/>
            <a:ext cx="8229600" cy="4389119"/>
          </a:xfrm>
          <a:prstGeom prst="rect">
            <a:avLst/>
          </a:prstGeom>
          <a:noFill/>
          <a:ln>
            <a:noFill/>
          </a:ln>
        </p:spPr>
        <p:txBody>
          <a:bodyPr wrap="square" lIns="91425" tIns="45700" rIns="91425" bIns="45700" anchor="t" anchorCtr="0">
            <a:noAutofit/>
          </a:bodyPr>
          <a:lstStyle/>
          <a:p>
            <a:pPr marL="514350" marR="0" lvl="0" indent="-514350" algn="l" rtl="0">
              <a:spcBef>
                <a:spcPts val="0"/>
              </a:spcBef>
              <a:spcAft>
                <a:spcPts val="0"/>
              </a:spcAft>
              <a:buClr>
                <a:schemeClr val="accent3"/>
              </a:buClr>
              <a:buSzPct val="94634"/>
              <a:buFont typeface="Noto Sans Symbols"/>
              <a:buAutoNum type="arabicPeriod" startAt="2"/>
            </a:pPr>
            <a:r>
              <a:rPr lang="en-US" sz="2800" b="1" i="0" u="sng" strike="noStrike" cap="none" dirty="0">
                <a:solidFill>
                  <a:srgbClr val="7030A0"/>
                </a:solidFill>
                <a:latin typeface="+mj-lt"/>
                <a:sym typeface="Constantia"/>
              </a:rPr>
              <a:t>As personified by our Lord Jesus Christ</a:t>
            </a:r>
          </a:p>
          <a:p>
            <a:pPr marL="0" marR="0" lvl="0" indent="0" algn="l" rtl="0">
              <a:spcBef>
                <a:spcPts val="518"/>
              </a:spcBef>
              <a:spcAft>
                <a:spcPts val="0"/>
              </a:spcAft>
              <a:buClr>
                <a:schemeClr val="accent3"/>
              </a:buClr>
              <a:buSzPct val="25000"/>
              <a:buFont typeface="Noto Sans Symbols"/>
              <a:buNone/>
            </a:pPr>
            <a:endParaRPr sz="2800" b="1" i="0" u="none" strike="noStrike" cap="none" dirty="0">
              <a:solidFill>
                <a:schemeClr val="dk1"/>
              </a:solidFill>
              <a:latin typeface="+mj-lt"/>
              <a:sym typeface="Constantia"/>
            </a:endParaRPr>
          </a:p>
          <a:p>
            <a:pPr marL="534988"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sym typeface="Constantia"/>
              </a:rPr>
              <a:t>e.  </a:t>
            </a:r>
            <a:r>
              <a:rPr lang="en-US" sz="2800" b="1" i="0" u="sng" strike="noStrike" cap="none" dirty="0">
                <a:solidFill>
                  <a:srgbClr val="0070C0"/>
                </a:solidFill>
                <a:latin typeface="+mj-lt"/>
                <a:sym typeface="Constantia"/>
              </a:rPr>
              <a:t>Manifested and practical </a:t>
            </a:r>
          </a:p>
          <a:p>
            <a:pPr marL="0" marR="0" lvl="0" indent="0" algn="l" rtl="0">
              <a:spcBef>
                <a:spcPts val="518"/>
              </a:spcBef>
              <a:spcAft>
                <a:spcPts val="0"/>
              </a:spcAft>
              <a:buClr>
                <a:schemeClr val="accent3"/>
              </a:buClr>
              <a:buSzPct val="25000"/>
              <a:buFont typeface="Noto Sans Symbols"/>
              <a:buNone/>
            </a:pPr>
            <a:r>
              <a:rPr lang="en-US" sz="2800" b="1" dirty="0">
                <a:solidFill>
                  <a:srgbClr val="0070C0"/>
                </a:solidFill>
                <a:latin typeface="+mj-lt"/>
              </a:rPr>
              <a:t>           </a:t>
            </a:r>
            <a:r>
              <a:rPr lang="en-US" sz="2800" b="1" i="0" u="none" strike="noStrike" cap="none" dirty="0">
                <a:solidFill>
                  <a:schemeClr val="dk1"/>
                </a:solidFill>
                <a:latin typeface="+mj-lt"/>
                <a:sym typeface="Constantia"/>
              </a:rPr>
              <a:t>(John 10 – shepherd)</a:t>
            </a:r>
          </a:p>
          <a:p>
            <a:pPr marL="0"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sym typeface="Constantia"/>
              </a:rPr>
              <a:t>           Prays, protects, comforts and provides.</a:t>
            </a:r>
          </a:p>
          <a:p>
            <a:pPr marL="0" marR="0" lvl="0" indent="0" algn="l" rtl="0">
              <a:spcBef>
                <a:spcPts val="518"/>
              </a:spcBef>
              <a:spcAft>
                <a:spcPts val="0"/>
              </a:spcAft>
              <a:buClr>
                <a:schemeClr val="accent3"/>
              </a:buClr>
              <a:buSzPct val="25000"/>
              <a:buFont typeface="Noto Sans Symbols"/>
              <a:buNone/>
            </a:pPr>
            <a:endParaRPr sz="2800" b="1" i="0" u="none" strike="noStrike" cap="none" dirty="0">
              <a:solidFill>
                <a:schemeClr val="dk1"/>
              </a:solidFill>
              <a:latin typeface="+mj-lt"/>
              <a:sym typeface="Constantia"/>
            </a:endParaRPr>
          </a:p>
          <a:p>
            <a:pPr marL="534988"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sym typeface="Constantia"/>
              </a:rPr>
              <a:t>f.  </a:t>
            </a:r>
            <a:r>
              <a:rPr lang="en-US" sz="2800" b="1" i="0" u="sng" strike="noStrike" cap="none" dirty="0">
                <a:solidFill>
                  <a:srgbClr val="0070C0"/>
                </a:solidFill>
                <a:latin typeface="+mj-lt"/>
                <a:sym typeface="Constantia"/>
              </a:rPr>
              <a:t>Sacrificial</a:t>
            </a:r>
          </a:p>
          <a:p>
            <a:pPr marL="534988" marR="0" lvl="0" indent="0" algn="l" rtl="0">
              <a:spcBef>
                <a:spcPts val="518"/>
              </a:spcBef>
              <a:spcAft>
                <a:spcPts val="0"/>
              </a:spcAft>
              <a:buClr>
                <a:schemeClr val="accent3"/>
              </a:buClr>
              <a:buSzPct val="94634"/>
              <a:buNone/>
            </a:pPr>
            <a:r>
              <a:rPr lang="en-US" sz="2800" b="1" i="0" u="none" strike="noStrike" cap="none" dirty="0">
                <a:solidFill>
                  <a:schemeClr val="dk1"/>
                </a:solidFill>
                <a:latin typeface="+mj-lt"/>
                <a:sym typeface="Constantia"/>
              </a:rPr>
              <a:t>(Romans 5:6)  For when we were yet without strength, </a:t>
            </a:r>
            <a:r>
              <a:rPr lang="en-US" sz="2800" b="1" i="0" u="sng" strike="noStrike" cap="none" dirty="0">
                <a:solidFill>
                  <a:srgbClr val="0070C0"/>
                </a:solidFill>
                <a:latin typeface="+mj-lt"/>
                <a:sym typeface="Constantia"/>
              </a:rPr>
              <a:t>in due time Christ died for the ungodly</a:t>
            </a:r>
            <a:r>
              <a:rPr lang="en-US" sz="2800" b="1" i="0" strike="noStrike" cap="none" dirty="0">
                <a:solidFill>
                  <a:srgbClr val="0070C0"/>
                </a:solidFill>
                <a:latin typeface="+mj-lt"/>
                <a:sym typeface="Constantia"/>
              </a:rPr>
              <a:t>.</a:t>
            </a:r>
          </a:p>
          <a:p>
            <a:pPr marL="0" marR="0" lvl="0" indent="0" algn="l" rtl="0">
              <a:spcBef>
                <a:spcPts val="481"/>
              </a:spcBef>
              <a:buClr>
                <a:schemeClr val="accent3"/>
              </a:buClr>
              <a:buSzPct val="25000"/>
              <a:buFont typeface="Noto Sans Symbols"/>
              <a:buNone/>
            </a:pPr>
            <a:r>
              <a:rPr lang="en-US" sz="2405" b="1" i="0" u="none" strike="noStrike" cap="none" dirty="0">
                <a:solidFill>
                  <a:schemeClr val="dk1"/>
                </a:solidFill>
                <a:effectLst>
                  <a:outerShdw blurRad="38100" dist="38100" dir="2700000" algn="tl">
                    <a:srgbClr val="000000">
                      <a:alpha val="43137"/>
                    </a:srgbClr>
                  </a:outerShdw>
                </a:effectLst>
                <a:sym typeface="Constantia"/>
              </a:rPr>
              <a:t>           </a:t>
            </a:r>
          </a:p>
        </p:txBody>
      </p:sp>
    </p:spTree>
    <p:extLst>
      <p:ext uri="{BB962C8B-B14F-4D97-AF65-F5344CB8AC3E}">
        <p14:creationId xmlns:p14="http://schemas.microsoft.com/office/powerpoint/2010/main" val="1468525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0"/>
            <a:ext cx="8229600" cy="838199"/>
          </a:xfrm>
          <a:prstGeom prst="rect">
            <a:avLst/>
          </a:prstGeom>
          <a:noFill/>
          <a:ln>
            <a:noFill/>
          </a:ln>
        </p:spPr>
        <p:txBody>
          <a:bodyPr wrap="square"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204" name="Shape 204"/>
          <p:cNvSpPr txBox="1">
            <a:spLocks noGrp="1"/>
          </p:cNvSpPr>
          <p:nvPr>
            <p:ph type="body" idx="1"/>
          </p:nvPr>
        </p:nvSpPr>
        <p:spPr>
          <a:xfrm>
            <a:off x="533400" y="1295400"/>
            <a:ext cx="8229600" cy="5181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3.   </a:t>
            </a:r>
            <a:r>
              <a:rPr lang="en-US" sz="2800" b="1" i="0" u="sng" strike="noStrike" cap="none" dirty="0">
                <a:solidFill>
                  <a:srgbClr val="7030A0"/>
                </a:solidFill>
                <a:latin typeface="+mj-lt"/>
                <a:ea typeface="Constantia"/>
                <a:cs typeface="Constantia"/>
                <a:sym typeface="Constantia"/>
              </a:rPr>
              <a:t>As produced in us by God</a:t>
            </a:r>
          </a:p>
          <a:p>
            <a:pPr marL="534988" marR="0" lvl="0" indent="0" algn="l" rtl="0">
              <a:spcBef>
                <a:spcPts val="560"/>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a.  </a:t>
            </a:r>
            <a:r>
              <a:rPr lang="en-US" sz="2800" b="1" i="0" u="sng" strike="noStrike" cap="none" dirty="0">
                <a:solidFill>
                  <a:srgbClr val="0070C0"/>
                </a:solidFill>
                <a:latin typeface="+mj-lt"/>
                <a:ea typeface="Constantia"/>
                <a:cs typeface="Constantia"/>
                <a:sym typeface="Constantia"/>
              </a:rPr>
              <a:t>Capacity</a:t>
            </a:r>
          </a:p>
          <a:p>
            <a:pPr marL="989013" marR="0" lvl="0" indent="-454025" algn="l" rtl="0">
              <a:spcBef>
                <a:spcPts val="56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	(Romans 5:5)  And hope makes not ashamed; </a:t>
            </a:r>
            <a:r>
              <a:rPr lang="en-US" sz="2800" b="1" i="0" u="sng" strike="noStrike" cap="none" dirty="0">
                <a:solidFill>
                  <a:srgbClr val="0070C0"/>
                </a:solidFill>
                <a:latin typeface="+mj-lt"/>
                <a:ea typeface="Constantia"/>
                <a:cs typeface="Constantia"/>
                <a:sym typeface="Constantia"/>
              </a:rPr>
              <a:t>because the love of God is shed abroad in our hearts by the Holy Ghost </a:t>
            </a:r>
            <a:r>
              <a:rPr lang="en-US" sz="2800" b="1" i="0" u="none" strike="noStrike" cap="none" dirty="0">
                <a:solidFill>
                  <a:schemeClr val="dk1"/>
                </a:solidFill>
                <a:latin typeface="+mj-lt"/>
                <a:ea typeface="Constantia"/>
                <a:cs typeface="Constantia"/>
                <a:sym typeface="Constantia"/>
              </a:rPr>
              <a:t>who is given unto us.</a:t>
            </a:r>
            <a:endParaRPr sz="2800" b="1" i="0" u="none" strike="noStrike" cap="none" dirty="0">
              <a:solidFill>
                <a:schemeClr val="dk1"/>
              </a:solidFill>
              <a:latin typeface="+mj-lt"/>
              <a:ea typeface="Constantia"/>
              <a:cs typeface="Constantia"/>
              <a:sym typeface="Constantia"/>
            </a:endParaRPr>
          </a:p>
          <a:p>
            <a:pPr marL="989013" indent="-454025">
              <a:spcBef>
                <a:spcPts val="560"/>
              </a:spcBef>
              <a:buSzPct val="25000"/>
              <a:buNone/>
            </a:pPr>
            <a:r>
              <a:rPr lang="en-US" sz="2800" b="1" i="0" u="none" strike="noStrike" cap="none" dirty="0">
                <a:solidFill>
                  <a:schemeClr val="dk1"/>
                </a:solidFill>
                <a:latin typeface="+mj-lt"/>
                <a:ea typeface="Constantia"/>
                <a:cs typeface="Constantia"/>
                <a:sym typeface="Constantia"/>
              </a:rPr>
              <a:t>b.  </a:t>
            </a:r>
            <a:r>
              <a:rPr lang="en-US" sz="2800" b="1" i="0" u="sng" strike="noStrike" cap="none" dirty="0">
                <a:solidFill>
                  <a:srgbClr val="0070C0"/>
                </a:solidFill>
                <a:latin typeface="+mj-lt"/>
                <a:ea typeface="Constantia"/>
                <a:cs typeface="Constantia"/>
                <a:sym typeface="Constantia"/>
              </a:rPr>
              <a:t>Desire and ability given</a:t>
            </a:r>
          </a:p>
          <a:p>
            <a:pPr marL="989013" marR="0" lvl="0" indent="-454025" algn="l" rtl="0">
              <a:spcBef>
                <a:spcPts val="56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	(Philippians 2:13)  For it is God which works in you </a:t>
            </a:r>
            <a:r>
              <a:rPr lang="en-US" sz="2800" b="1" i="0" u="sng" strike="noStrike" cap="none" dirty="0">
                <a:solidFill>
                  <a:srgbClr val="0070C0"/>
                </a:solidFill>
                <a:latin typeface="+mj-lt"/>
                <a:ea typeface="Constantia"/>
                <a:cs typeface="Constantia"/>
                <a:sym typeface="Constantia"/>
              </a:rPr>
              <a:t>both to will and to do of </a:t>
            </a:r>
            <a:r>
              <a:rPr lang="en-US" sz="2800" b="1" i="1" u="sng" strike="noStrike" cap="none" dirty="0">
                <a:solidFill>
                  <a:srgbClr val="0070C0"/>
                </a:solidFill>
                <a:latin typeface="+mj-lt"/>
                <a:ea typeface="Constantia"/>
                <a:cs typeface="Constantia"/>
                <a:sym typeface="Constantia"/>
              </a:rPr>
              <a:t>His</a:t>
            </a:r>
            <a:r>
              <a:rPr lang="en-US" sz="2800" b="1" i="0" u="sng" strike="noStrike" cap="none" dirty="0">
                <a:solidFill>
                  <a:srgbClr val="0070C0"/>
                </a:solidFill>
                <a:latin typeface="+mj-lt"/>
                <a:ea typeface="Constantia"/>
                <a:cs typeface="Constantia"/>
                <a:sym typeface="Constantia"/>
              </a:rPr>
              <a:t> good pleasure</a:t>
            </a:r>
            <a:r>
              <a:rPr lang="en-US" sz="2800" b="1" i="0" u="none" strike="noStrike" cap="none" dirty="0">
                <a:solidFill>
                  <a:schemeClr val="dk1"/>
                </a:solidFill>
                <a:latin typeface="+mj-lt"/>
                <a:ea typeface="Constantia"/>
                <a:cs typeface="Constantia"/>
                <a:sym typeface="Constantia"/>
              </a:rPr>
              <a:t>.</a:t>
            </a:r>
          </a:p>
          <a:p>
            <a:pPr marL="274320" marR="0" lvl="0" indent="-274320" algn="l" rtl="0">
              <a:spcBef>
                <a:spcPts val="520"/>
              </a:spcBef>
              <a:spcAft>
                <a:spcPts val="0"/>
              </a:spcAft>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a:p>
            <a:pPr marL="274320" marR="0" lvl="0" indent="-274320" algn="l" rtl="0">
              <a:spcBef>
                <a:spcPts val="520"/>
              </a:spcBef>
              <a:spcAft>
                <a:spcPts val="0"/>
              </a:spcAft>
              <a:buClr>
                <a:schemeClr val="accent3"/>
              </a:buClr>
              <a:buSzPct val="95000"/>
              <a:buFont typeface="Noto Sans Symbols"/>
              <a:buNone/>
            </a:pPr>
            <a:endParaRPr sz="2600" b="0" i="0" u="none" strike="noStrike" cap="none" dirty="0">
              <a:solidFill>
                <a:schemeClr val="dk1"/>
              </a:solidFill>
              <a:latin typeface="Constantia"/>
              <a:ea typeface="Constantia"/>
              <a:cs typeface="Constantia"/>
              <a:sym typeface="Constantia"/>
            </a:endParaRPr>
          </a:p>
          <a:p>
            <a:pPr marL="0" marR="0" lvl="0" indent="0" algn="l" rtl="0">
              <a:spcBef>
                <a:spcPts val="520"/>
              </a:spcBef>
              <a:buClr>
                <a:schemeClr val="accent3"/>
              </a:buClr>
              <a:buSzPct val="25000"/>
              <a:buFont typeface="Noto Sans Symbols"/>
              <a:buNone/>
            </a:pPr>
            <a:endParaRPr sz="2600" b="0"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389763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0"/>
            <a:ext cx="8229600" cy="838199"/>
          </a:xfrm>
          <a:prstGeom prst="rect">
            <a:avLst/>
          </a:prstGeom>
          <a:noFill/>
          <a:ln>
            <a:noFill/>
          </a:ln>
        </p:spPr>
        <p:txBody>
          <a:bodyPr wrap="square"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211" name="Shape 211"/>
          <p:cNvSpPr txBox="1">
            <a:spLocks noGrp="1"/>
          </p:cNvSpPr>
          <p:nvPr>
            <p:ph type="body" idx="1"/>
          </p:nvPr>
        </p:nvSpPr>
        <p:spPr>
          <a:xfrm>
            <a:off x="533400" y="1371600"/>
            <a:ext cx="7927032" cy="4389119"/>
          </a:xfrm>
          <a:prstGeom prst="rect">
            <a:avLst/>
          </a:prstGeom>
          <a:noFill/>
          <a:ln>
            <a:noFill/>
          </a:ln>
        </p:spPr>
        <p:txBody>
          <a:bodyPr wrap="square" lIns="91425" tIns="45700" rIns="91425" bIns="45700" anchor="t" anchorCtr="0">
            <a:noAutofit/>
          </a:bodyPr>
          <a:lstStyle/>
          <a:p>
            <a:pPr marL="895350" marR="0" lvl="0" indent="-895350" algn="l" rtl="0">
              <a:spcBef>
                <a:spcPts val="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3.   </a:t>
            </a:r>
            <a:r>
              <a:rPr lang="en-US" sz="2600" b="1" i="0" u="sng" strike="noStrike" cap="none" dirty="0">
                <a:solidFill>
                  <a:srgbClr val="0070C0"/>
                </a:solidFill>
                <a:latin typeface="+mj-lt"/>
                <a:ea typeface="Constantia"/>
                <a:cs typeface="Constantia"/>
                <a:sym typeface="Constantia"/>
              </a:rPr>
              <a:t>As produced in us by God</a:t>
            </a:r>
          </a:p>
          <a:p>
            <a:pPr marL="895350" marR="0" lvl="0" indent="-895350"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      </a:t>
            </a:r>
            <a:r>
              <a:rPr lang="en-US" sz="2600" b="1" i="0" u="sng" strike="noStrike" cap="none" dirty="0">
                <a:solidFill>
                  <a:srgbClr val="7030A0"/>
                </a:solidFill>
                <a:latin typeface="+mj-lt"/>
                <a:ea typeface="Constantia"/>
                <a:cs typeface="Constantia"/>
                <a:sym typeface="Constantia"/>
              </a:rPr>
              <a:t>Our Responses</a:t>
            </a:r>
            <a:r>
              <a:rPr lang="en-US" sz="2600" b="1" i="0" u="none" strike="noStrike" cap="none" dirty="0">
                <a:solidFill>
                  <a:schemeClr val="dk1"/>
                </a:solidFill>
                <a:latin typeface="+mj-lt"/>
                <a:ea typeface="Constantia"/>
                <a:cs typeface="Constantia"/>
                <a:sym typeface="Constantia"/>
              </a:rPr>
              <a:t>:</a:t>
            </a:r>
          </a:p>
          <a:p>
            <a:pPr marL="1163638" marR="0" lvl="0" indent="-360363"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a.	</a:t>
            </a:r>
            <a:r>
              <a:rPr lang="en-US" sz="2600" b="1" i="0" u="sng" strike="noStrike" cap="none" dirty="0">
                <a:solidFill>
                  <a:srgbClr val="0070C0"/>
                </a:solidFill>
                <a:latin typeface="+mj-lt"/>
                <a:ea typeface="Constantia"/>
                <a:cs typeface="Constantia"/>
                <a:sym typeface="Constantia"/>
              </a:rPr>
              <a:t>Pray and claim by faith </a:t>
            </a:r>
            <a:r>
              <a:rPr lang="en-US" sz="2600" b="1" i="0" u="none" strike="noStrike" cap="none" dirty="0">
                <a:solidFill>
                  <a:schemeClr val="dk1"/>
                </a:solidFill>
                <a:latin typeface="+mj-lt"/>
                <a:ea typeface="Constantia"/>
                <a:cs typeface="Constantia"/>
                <a:sym typeface="Constantia"/>
              </a:rPr>
              <a:t>His promises.</a:t>
            </a:r>
          </a:p>
          <a:p>
            <a:pPr marL="1163638" marR="0" lvl="0" indent="-360363"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	God will work both to desire and to do.</a:t>
            </a:r>
          </a:p>
          <a:p>
            <a:pPr marL="1163638" marR="0" lvl="0" indent="-360363" algn="l" rtl="0">
              <a:spcBef>
                <a:spcPts val="520"/>
              </a:spcBef>
              <a:spcAft>
                <a:spcPts val="0"/>
              </a:spcAft>
              <a:buClr>
                <a:schemeClr val="accent3"/>
              </a:buClr>
              <a:buSzPct val="25000"/>
              <a:buFont typeface="Noto Sans Symbols"/>
              <a:buNone/>
            </a:pPr>
            <a:endParaRPr sz="2600" b="1" i="0" u="none" strike="noStrike" cap="none" dirty="0">
              <a:solidFill>
                <a:schemeClr val="dk1"/>
              </a:solidFill>
              <a:latin typeface="+mj-lt"/>
              <a:ea typeface="Constantia"/>
              <a:cs typeface="Constantia"/>
              <a:sym typeface="Constantia"/>
            </a:endParaRPr>
          </a:p>
          <a:p>
            <a:pPr marL="1163638" marR="0" lvl="0" indent="-360363" algn="l" rtl="0">
              <a:spcBef>
                <a:spcPts val="520"/>
              </a:spcBef>
              <a:spcAft>
                <a:spcPts val="0"/>
              </a:spcAft>
              <a:buClr>
                <a:schemeClr val="accent3"/>
              </a:buClr>
              <a:buSzPct val="25000"/>
              <a:buFont typeface="Noto Sans Symbols"/>
              <a:buNone/>
            </a:pPr>
            <a:r>
              <a:rPr lang="en-US" sz="2600" b="1" i="0" u="none" strike="noStrike" cap="none" dirty="0">
                <a:solidFill>
                  <a:schemeClr val="dk1"/>
                </a:solidFill>
                <a:latin typeface="+mj-lt"/>
                <a:ea typeface="Constantia"/>
                <a:cs typeface="Constantia"/>
                <a:sym typeface="Constantia"/>
              </a:rPr>
              <a:t>b.  </a:t>
            </a:r>
            <a:r>
              <a:rPr lang="en-US" sz="2600" b="1" i="0" u="sng" strike="noStrike" cap="none" dirty="0">
                <a:solidFill>
                  <a:srgbClr val="0070C0"/>
                </a:solidFill>
                <a:latin typeface="+mj-lt"/>
                <a:ea typeface="Constantia"/>
                <a:cs typeface="Constantia"/>
                <a:sym typeface="Constantia"/>
              </a:rPr>
              <a:t>Seek His desire and obey</a:t>
            </a:r>
            <a:r>
              <a:rPr lang="en-US" sz="2600" b="1" i="0" u="none" strike="noStrike" cap="none" dirty="0">
                <a:solidFill>
                  <a:schemeClr val="dk1"/>
                </a:solidFill>
                <a:latin typeface="+mj-lt"/>
                <a:ea typeface="Constantia"/>
                <a:cs typeface="Constantia"/>
                <a:sym typeface="Constantia"/>
              </a:rPr>
              <a:t>.</a:t>
            </a:r>
          </a:p>
          <a:p>
            <a:pPr marL="1163638" marR="0" lvl="0" indent="-360363" algn="l"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	(Matthew 6:33)  But </a:t>
            </a:r>
            <a:r>
              <a:rPr lang="en-US" sz="2600" b="1" i="0" u="sng" strike="noStrike" cap="none" dirty="0">
                <a:solidFill>
                  <a:srgbClr val="0070C0"/>
                </a:solidFill>
                <a:latin typeface="+mj-lt"/>
                <a:ea typeface="Constantia"/>
                <a:cs typeface="Constantia"/>
                <a:sym typeface="Constantia"/>
              </a:rPr>
              <a:t>seek ye first </a:t>
            </a:r>
            <a:r>
              <a:rPr lang="en-US" sz="2600" b="1" i="0" u="none" strike="noStrike" cap="none" dirty="0">
                <a:solidFill>
                  <a:schemeClr val="dk1"/>
                </a:solidFill>
                <a:latin typeface="+mj-lt"/>
                <a:ea typeface="Constantia"/>
                <a:cs typeface="Constantia"/>
                <a:sym typeface="Constantia"/>
              </a:rPr>
              <a:t>the Kingdom of God, and His righteousness; and all these things shall be added unto you.</a:t>
            </a:r>
          </a:p>
          <a:p>
            <a:pPr marL="274320" marR="0" lvl="0" indent="-274320" algn="l" rtl="0">
              <a:spcBef>
                <a:spcPts val="520"/>
              </a:spcBef>
              <a:spcAft>
                <a:spcPts val="0"/>
              </a:spcAft>
              <a:buClr>
                <a:schemeClr val="accent3"/>
              </a:buClr>
              <a:buSzPct val="95000"/>
              <a:buFont typeface="Noto Sans Symbols"/>
              <a:buNone/>
            </a:pPr>
            <a:endParaRPr sz="2600" b="1" i="0"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endParaRPr>
          </a:p>
          <a:p>
            <a:pPr marL="0" marR="0" lvl="0" indent="0" algn="l" rtl="0">
              <a:spcBef>
                <a:spcPts val="520"/>
              </a:spcBef>
              <a:buClr>
                <a:schemeClr val="accent3"/>
              </a:buClr>
              <a:buSzPct val="25000"/>
              <a:buFont typeface="Noto Sans Symbols"/>
              <a:buNone/>
            </a:pPr>
            <a:endParaRPr sz="2600" b="0"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58167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147"/>
            <a:ext cx="8229600" cy="838199"/>
          </a:xfrm>
          <a:prstGeom prst="rect">
            <a:avLst/>
          </a:prstGeom>
          <a:noFill/>
          <a:ln>
            <a:noFill/>
          </a:ln>
        </p:spPr>
        <p:txBody>
          <a:bodyPr lIns="0" tIns="45700" rIns="0" bIns="0" anchor="b" anchorCtr="0">
            <a:noAutofit/>
          </a:bodyPr>
          <a:lstStyle/>
          <a:p>
            <a:pPr marL="0" marR="0" lvl="0" indent="0" algn="ctr" rtl="0">
              <a:spcBef>
                <a:spcPts val="0"/>
              </a:spcBef>
              <a:buClr>
                <a:srgbClr val="FF0000"/>
              </a:buClr>
              <a:buSzPct val="25000"/>
              <a:buFont typeface="Calibri"/>
              <a:buNone/>
            </a:pPr>
            <a:r>
              <a:rPr lang="en-US" sz="5000" b="1" i="0" u="sng" strike="noStrike" cap="none" dirty="0">
                <a:solidFill>
                  <a:srgbClr val="FF0000"/>
                </a:solidFill>
                <a:latin typeface="Calibri"/>
                <a:ea typeface="Calibri"/>
                <a:cs typeface="Calibri"/>
                <a:sym typeface="Calibri"/>
              </a:rPr>
              <a:t>TRUE LOVE - AGAPE</a:t>
            </a:r>
          </a:p>
        </p:txBody>
      </p:sp>
      <p:sp>
        <p:nvSpPr>
          <p:cNvPr id="121" name="Shape 121"/>
          <p:cNvSpPr txBox="1">
            <a:spLocks noGrp="1"/>
          </p:cNvSpPr>
          <p:nvPr>
            <p:ph type="body" idx="1"/>
          </p:nvPr>
        </p:nvSpPr>
        <p:spPr>
          <a:xfrm>
            <a:off x="533400" y="1447800"/>
            <a:ext cx="8229600" cy="5005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25000"/>
              <a:buFont typeface="Noto Sans Symbols"/>
              <a:buNone/>
            </a:pPr>
            <a:r>
              <a:rPr lang="en-US" b="1" i="0" u="none" strike="noStrike" cap="none" dirty="0">
                <a:solidFill>
                  <a:srgbClr val="CC66FF"/>
                </a:solidFill>
                <a:latin typeface="+mj-lt"/>
                <a:ea typeface="Constantia"/>
                <a:cs typeface="Constantia"/>
                <a:sym typeface="Constantia"/>
              </a:rPr>
              <a:t>3.   </a:t>
            </a:r>
            <a:r>
              <a:rPr lang="en-US" b="1" i="0" u="sng" strike="noStrike" cap="none" dirty="0">
                <a:solidFill>
                  <a:srgbClr val="CC66FF"/>
                </a:solidFill>
                <a:latin typeface="+mj-lt"/>
                <a:ea typeface="Constantia"/>
                <a:cs typeface="Constantia"/>
                <a:sym typeface="Constantia"/>
              </a:rPr>
              <a:t>As produced in us by God</a:t>
            </a:r>
          </a:p>
          <a:p>
            <a:pPr marL="0"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     </a:t>
            </a:r>
          </a:p>
          <a:p>
            <a:pPr marL="0"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      c.  </a:t>
            </a:r>
            <a:r>
              <a:rPr lang="en-US" b="1" i="0" u="sng" strike="noStrike" cap="none" dirty="0">
                <a:solidFill>
                  <a:srgbClr val="00B0F0"/>
                </a:solidFill>
                <a:latin typeface="+mj-lt"/>
                <a:ea typeface="Constantia"/>
                <a:cs typeface="Constantia"/>
                <a:sym typeface="Constantia"/>
              </a:rPr>
              <a:t>Do what God says whether we feel like it or not</a:t>
            </a:r>
            <a:r>
              <a:rPr lang="en-US" b="1" i="0" strike="noStrike" cap="none" dirty="0">
                <a:solidFill>
                  <a:srgbClr val="00B0F0"/>
                </a:solidFill>
                <a:latin typeface="+mj-lt"/>
                <a:ea typeface="Constantia"/>
                <a:cs typeface="Constantia"/>
                <a:sym typeface="Constantia"/>
              </a:rPr>
              <a:t>.</a:t>
            </a:r>
            <a:endParaRPr b="1" i="0" strike="noStrike" cap="none" dirty="0">
              <a:solidFill>
                <a:srgbClr val="00B0F0"/>
              </a:solidFill>
              <a:latin typeface="+mj-lt"/>
              <a:ea typeface="Constantia"/>
              <a:cs typeface="Constantia"/>
              <a:sym typeface="Constantia"/>
            </a:endParaRPr>
          </a:p>
          <a:p>
            <a:pPr marL="803275"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(Matthew 5:44, 45)  But I say unto you, Love your enemies, </a:t>
            </a:r>
            <a:r>
              <a:rPr lang="en-US" b="1" i="0" u="sng" strike="noStrike" cap="none" dirty="0">
                <a:solidFill>
                  <a:srgbClr val="CC66FF"/>
                </a:solidFill>
                <a:latin typeface="+mj-lt"/>
                <a:ea typeface="Constantia"/>
                <a:cs typeface="Constantia"/>
                <a:sym typeface="Constantia"/>
              </a:rPr>
              <a:t>bless them that curse you</a:t>
            </a:r>
            <a:r>
              <a:rPr lang="en-US" b="1" i="0" u="none" strike="noStrike" cap="none" dirty="0">
                <a:solidFill>
                  <a:srgbClr val="CC66FF"/>
                </a:solidFill>
                <a:latin typeface="+mj-lt"/>
                <a:ea typeface="Constantia"/>
                <a:cs typeface="Constantia"/>
                <a:sym typeface="Constantia"/>
              </a:rPr>
              <a:t>, </a:t>
            </a:r>
            <a:r>
              <a:rPr lang="en-US" b="1" i="0" u="sng" strike="noStrike" cap="none" dirty="0">
                <a:solidFill>
                  <a:srgbClr val="CC66FF"/>
                </a:solidFill>
                <a:latin typeface="+mj-lt"/>
                <a:ea typeface="Constantia"/>
                <a:cs typeface="Constantia"/>
                <a:sym typeface="Constantia"/>
              </a:rPr>
              <a:t>do good to </a:t>
            </a:r>
          </a:p>
          <a:p>
            <a:pPr marL="803275" marR="0" lvl="0" indent="0" algn="l" rtl="0">
              <a:spcBef>
                <a:spcPts val="481"/>
              </a:spcBef>
              <a:spcAft>
                <a:spcPts val="0"/>
              </a:spcAft>
              <a:buClr>
                <a:schemeClr val="accent3"/>
              </a:buClr>
              <a:buSzPct val="25000"/>
              <a:buFont typeface="Noto Sans Symbols"/>
              <a:buNone/>
            </a:pPr>
            <a:r>
              <a:rPr lang="en-US" b="1" i="0" u="sng" strike="noStrike" cap="none" dirty="0">
                <a:solidFill>
                  <a:srgbClr val="CC66FF"/>
                </a:solidFill>
                <a:latin typeface="+mj-lt"/>
                <a:ea typeface="Constantia"/>
                <a:cs typeface="Constantia"/>
                <a:sym typeface="Constantia"/>
              </a:rPr>
              <a:t>them that hate you</a:t>
            </a:r>
            <a:r>
              <a:rPr lang="en-US" b="1" i="0" u="none" strike="noStrike" cap="none" dirty="0">
                <a:solidFill>
                  <a:schemeClr val="dk1"/>
                </a:solidFill>
                <a:latin typeface="+mj-lt"/>
                <a:ea typeface="Constantia"/>
                <a:cs typeface="Constantia"/>
                <a:sym typeface="Constantia"/>
              </a:rPr>
              <a:t>, and </a:t>
            </a:r>
            <a:r>
              <a:rPr lang="en-US" b="1" i="0" u="sng" strike="noStrike" cap="none" dirty="0">
                <a:solidFill>
                  <a:srgbClr val="CC66FF"/>
                </a:solidFill>
                <a:latin typeface="+mj-lt"/>
                <a:ea typeface="Constantia"/>
                <a:cs typeface="Constantia"/>
                <a:sym typeface="Constantia"/>
              </a:rPr>
              <a:t>pray for them which despitefully use you, and persecute you</a:t>
            </a:r>
            <a:r>
              <a:rPr lang="en-US" b="1" i="0" u="none" strike="noStrike" cap="none" dirty="0">
                <a:solidFill>
                  <a:schemeClr val="dk1"/>
                </a:solidFill>
                <a:latin typeface="+mj-lt"/>
                <a:ea typeface="Constantia"/>
                <a:cs typeface="Constantia"/>
                <a:sym typeface="Constantia"/>
              </a:rPr>
              <a:t>;</a:t>
            </a:r>
          </a:p>
          <a:p>
            <a:pPr marL="803275"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That </a:t>
            </a:r>
            <a:r>
              <a:rPr lang="en-US" b="1" i="0" u="sng" strike="noStrike" cap="none" dirty="0">
                <a:solidFill>
                  <a:srgbClr val="00B0F0"/>
                </a:solidFill>
                <a:latin typeface="+mj-lt"/>
                <a:ea typeface="Constantia"/>
                <a:cs typeface="Constantia"/>
                <a:sym typeface="Constantia"/>
              </a:rPr>
              <a:t>you may be the children of your Father</a:t>
            </a:r>
          </a:p>
          <a:p>
            <a:pPr marL="803275"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who is in Heaven: for He makes His sun to rise </a:t>
            </a:r>
          </a:p>
          <a:p>
            <a:pPr marL="803275"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on the evil and on the good, and sends rain on     </a:t>
            </a:r>
          </a:p>
          <a:p>
            <a:pPr marL="803275" marR="0" lvl="0" indent="0" algn="l" rtl="0">
              <a:spcBef>
                <a:spcPts val="481"/>
              </a:spcBef>
              <a:spcAft>
                <a:spcPts val="0"/>
              </a:spcAft>
              <a:buClr>
                <a:schemeClr val="accent3"/>
              </a:buClr>
              <a:buSzPct val="25000"/>
              <a:buFont typeface="Noto Sans Symbols"/>
              <a:buNone/>
            </a:pPr>
            <a:r>
              <a:rPr lang="en-US" b="1" i="0" u="none" strike="noStrike" cap="none" dirty="0">
                <a:solidFill>
                  <a:schemeClr val="dk1"/>
                </a:solidFill>
                <a:latin typeface="+mj-lt"/>
                <a:ea typeface="Constantia"/>
                <a:cs typeface="Constantia"/>
                <a:sym typeface="Constantia"/>
              </a:rPr>
              <a:t>the just and on the unjust.</a:t>
            </a:r>
          </a:p>
          <a:p>
            <a:pPr marL="274320" marR="0" lvl="0" indent="-274320" algn="l" rtl="0">
              <a:spcBef>
                <a:spcPts val="481"/>
              </a:spcBef>
              <a:spcAft>
                <a:spcPts val="0"/>
              </a:spcAft>
              <a:buClr>
                <a:schemeClr val="accent3"/>
              </a:buClr>
              <a:buSzPct val="95197"/>
              <a:buFont typeface="Noto Sans Symbols"/>
              <a:buNone/>
            </a:pPr>
            <a:endParaRPr sz="2405" b="1" i="0" u="none" strike="noStrike" cap="none" dirty="0">
              <a:solidFill>
                <a:schemeClr val="dk1"/>
              </a:solidFill>
              <a:latin typeface="Constantia"/>
              <a:ea typeface="Constantia"/>
              <a:cs typeface="Constantia"/>
              <a:sym typeface="Constantia"/>
            </a:endParaRPr>
          </a:p>
          <a:p>
            <a:pPr marL="274320" marR="0" lvl="0" indent="-274320" algn="l" rtl="0">
              <a:spcBef>
                <a:spcPts val="481"/>
              </a:spcBef>
              <a:spcAft>
                <a:spcPts val="0"/>
              </a:spcAft>
              <a:buClr>
                <a:schemeClr val="accent3"/>
              </a:buClr>
              <a:buSzPct val="95197"/>
              <a:buFont typeface="Noto Sans Symbols"/>
              <a:buNone/>
            </a:pPr>
            <a:endParaRPr sz="2405" b="0" i="0" u="none" strike="noStrike" cap="none" dirty="0">
              <a:solidFill>
                <a:schemeClr val="dk1"/>
              </a:solidFill>
              <a:latin typeface="Constantia"/>
              <a:ea typeface="Constantia"/>
              <a:cs typeface="Constantia"/>
              <a:sym typeface="Constantia"/>
            </a:endParaRPr>
          </a:p>
          <a:p>
            <a:pPr marL="274320" marR="0" lvl="0" indent="-274320" algn="l" rtl="0">
              <a:spcBef>
                <a:spcPts val="481"/>
              </a:spcBef>
              <a:spcAft>
                <a:spcPts val="0"/>
              </a:spcAft>
              <a:buClr>
                <a:schemeClr val="accent3"/>
              </a:buClr>
              <a:buSzPct val="95197"/>
              <a:buFont typeface="Noto Sans Symbols"/>
              <a:buNone/>
            </a:pPr>
            <a:endParaRPr sz="2405" b="0" i="0" u="none" strike="noStrike" cap="none" dirty="0">
              <a:solidFill>
                <a:schemeClr val="dk1"/>
              </a:solidFill>
              <a:latin typeface="Constantia"/>
              <a:ea typeface="Constantia"/>
              <a:cs typeface="Constantia"/>
              <a:sym typeface="Constantia"/>
            </a:endParaRPr>
          </a:p>
          <a:p>
            <a:pPr marL="0" marR="0" lvl="0" indent="0" algn="l" rtl="0">
              <a:spcBef>
                <a:spcPts val="481"/>
              </a:spcBef>
              <a:spcAft>
                <a:spcPts val="0"/>
              </a:spcAft>
              <a:buClr>
                <a:schemeClr val="accent3"/>
              </a:buClr>
              <a:buSzPct val="25000"/>
              <a:buFont typeface="Noto Sans Symbols"/>
              <a:buNone/>
            </a:pPr>
            <a:endParaRPr sz="2405" b="0" i="0" u="none" strike="noStrike" cap="none" dirty="0">
              <a:solidFill>
                <a:schemeClr val="dk1"/>
              </a:solidFill>
              <a:latin typeface="Constantia"/>
              <a:ea typeface="Constantia"/>
              <a:cs typeface="Constantia"/>
              <a:sym typeface="Constantia"/>
            </a:endParaRPr>
          </a:p>
          <a:p>
            <a:pPr marL="0" marR="0" lvl="0" indent="0" algn="l" rtl="0">
              <a:spcBef>
                <a:spcPts val="481"/>
              </a:spcBef>
              <a:buClr>
                <a:schemeClr val="accent3"/>
              </a:buClr>
              <a:buSzPct val="25000"/>
              <a:buFont typeface="Noto Sans Symbols"/>
              <a:buNone/>
            </a:pPr>
            <a:endParaRPr sz="2405" b="0"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2345721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95536" y="0"/>
            <a:ext cx="8229600" cy="798984"/>
          </a:xfrm>
          <a:prstGeom prst="rect">
            <a:avLst/>
          </a:prstGeom>
          <a:noFill/>
          <a:ln>
            <a:noFill/>
          </a:ln>
        </p:spPr>
        <p:txBody>
          <a:bodyPr wrap="square" lIns="0" tIns="45700" rIns="0" bIns="0" anchor="b" anchorCtr="0">
            <a:noAutofit/>
          </a:bodyPr>
          <a:lstStyle/>
          <a:p>
            <a:pPr marL="0" marR="0" lvl="0" indent="0" algn="ctr" rtl="0">
              <a:spcBef>
                <a:spcPts val="0"/>
              </a:spcBef>
              <a:buClr>
                <a:srgbClr val="7030A0"/>
              </a:buClr>
              <a:buSzPct val="25000"/>
              <a:buFont typeface="Calibri"/>
              <a:buNone/>
            </a:pPr>
            <a:r>
              <a:rPr lang="en-US" sz="4500" b="1" i="0" u="none" strike="noStrike" cap="none" dirty="0">
                <a:solidFill>
                  <a:srgbClr val="7030A0"/>
                </a:solidFill>
                <a:latin typeface="Calibri"/>
                <a:ea typeface="Calibri"/>
                <a:cs typeface="Calibri"/>
                <a:sym typeface="Calibri"/>
              </a:rPr>
              <a:t>SPEAK LOVE LANGUAGES</a:t>
            </a:r>
          </a:p>
        </p:txBody>
      </p:sp>
      <p:sp>
        <p:nvSpPr>
          <p:cNvPr id="319" name="Shape 319"/>
          <p:cNvSpPr txBox="1">
            <a:spLocks noGrp="1"/>
          </p:cNvSpPr>
          <p:nvPr>
            <p:ph type="body" idx="1"/>
          </p:nvPr>
        </p:nvSpPr>
        <p:spPr>
          <a:xfrm>
            <a:off x="457200" y="1484784"/>
            <a:ext cx="7931224" cy="4839816"/>
          </a:xfrm>
          <a:prstGeom prst="rect">
            <a:avLst/>
          </a:prstGeom>
          <a:noFill/>
          <a:ln>
            <a:noFill/>
          </a:ln>
        </p:spPr>
        <p:txBody>
          <a:bodyPr wrap="square" lIns="91425" tIns="45700" rIns="91425" bIns="45700" anchor="t" anchorCtr="0">
            <a:noAutofit/>
          </a:bodyPr>
          <a:lstStyle/>
          <a:p>
            <a:pPr marL="442913" marR="0" lvl="0" indent="-442913" algn="l" rtl="0">
              <a:spcBef>
                <a:spcPts val="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1.  </a:t>
            </a:r>
            <a:r>
              <a:rPr lang="en-US" sz="2600" b="1" i="0" u="none" strike="noStrike" cap="none" dirty="0">
                <a:solidFill>
                  <a:srgbClr val="00B0F0"/>
                </a:solidFill>
                <a:latin typeface="+mj-lt"/>
                <a:ea typeface="Constantia"/>
                <a:cs typeface="Constantia"/>
                <a:sym typeface="Constantia"/>
              </a:rPr>
              <a:t>Inside us is an emotional tank to be filled.</a:t>
            </a:r>
          </a:p>
          <a:p>
            <a:pPr marL="442913" marR="0" lvl="0" indent="-442913" algn="l"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2.  Each has a primary love language.</a:t>
            </a:r>
          </a:p>
          <a:p>
            <a:pPr marL="442913" marR="0" lvl="0" indent="-442913" algn="l"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3.  	</a:t>
            </a:r>
            <a:r>
              <a:rPr lang="en-US" sz="2600" b="1" i="0" u="none" strike="noStrike" cap="none" dirty="0">
                <a:solidFill>
                  <a:srgbClr val="00B0F0"/>
                </a:solidFill>
                <a:latin typeface="+mj-lt"/>
                <a:ea typeface="Constantia"/>
                <a:cs typeface="Constantia"/>
                <a:sym typeface="Constantia"/>
              </a:rPr>
              <a:t>A husband and wife rarely have the same primary love language.</a:t>
            </a:r>
          </a:p>
          <a:p>
            <a:pPr marL="442913" marR="0" lvl="0" indent="-442913" algn="l"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4.  By nature, we speak our own language.</a:t>
            </a:r>
          </a:p>
          <a:p>
            <a:pPr marL="1163638" indent="-442913">
              <a:spcBef>
                <a:spcPts val="520"/>
              </a:spcBef>
              <a:buSzPct val="25000"/>
              <a:buNone/>
            </a:pPr>
            <a:r>
              <a:rPr lang="en-US" sz="2600" b="1" i="0" u="none" strike="noStrike" cap="none" dirty="0">
                <a:solidFill>
                  <a:srgbClr val="00B0F0"/>
                </a:solidFill>
                <a:latin typeface="+mj-lt"/>
                <a:ea typeface="Constantia"/>
                <a:cs typeface="Constantia"/>
                <a:sym typeface="Constantia"/>
              </a:rPr>
              <a:t>a. 	In what ways do I regularly express love to others?</a:t>
            </a:r>
          </a:p>
          <a:p>
            <a:pPr marL="1163638" indent="-442913">
              <a:spcBef>
                <a:spcPts val="520"/>
              </a:spcBef>
              <a:buSzPct val="25000"/>
              <a:buNone/>
            </a:pPr>
            <a:r>
              <a:rPr lang="en-US" sz="2600" b="1" i="0" u="none" strike="noStrike" cap="none" dirty="0">
                <a:solidFill>
                  <a:srgbClr val="00B0F0"/>
                </a:solidFill>
                <a:latin typeface="+mj-lt"/>
                <a:ea typeface="Constantia"/>
                <a:cs typeface="Constantia"/>
                <a:sym typeface="Constantia"/>
              </a:rPr>
              <a:t>b.  	What do others do or fail to do that hurt me most deeply?</a:t>
            </a:r>
          </a:p>
          <a:p>
            <a:pPr marL="1163638" indent="-442913">
              <a:spcBef>
                <a:spcPts val="520"/>
              </a:spcBef>
              <a:buSzPct val="25000"/>
              <a:buNone/>
            </a:pPr>
            <a:r>
              <a:rPr lang="en-US" sz="2600" b="1" i="0" u="none" strike="noStrike" cap="none" dirty="0">
                <a:solidFill>
                  <a:srgbClr val="00B0F0"/>
                </a:solidFill>
                <a:latin typeface="+mj-lt"/>
                <a:ea typeface="Constantia"/>
                <a:cs typeface="Constantia"/>
                <a:sym typeface="Constantia"/>
              </a:rPr>
              <a:t>c.  	What do I most often requested of others?</a:t>
            </a:r>
          </a:p>
        </p:txBody>
      </p:sp>
    </p:spTree>
    <p:extLst>
      <p:ext uri="{BB962C8B-B14F-4D97-AF65-F5344CB8AC3E}">
        <p14:creationId xmlns:p14="http://schemas.microsoft.com/office/powerpoint/2010/main" val="389170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14432"/>
          </a:xfrm>
        </p:spPr>
        <p:txBody>
          <a:bodyPr>
            <a:normAutofit fontScale="90000"/>
          </a:bodyPr>
          <a:lstStyle/>
          <a:p>
            <a:pPr algn="ctr"/>
            <a:r>
              <a:rPr lang="en-SG" b="1" u="sng" dirty="0">
                <a:solidFill>
                  <a:srgbClr val="FF0000"/>
                </a:solidFill>
              </a:rPr>
              <a:t>PURPOSE</a:t>
            </a:r>
            <a:br>
              <a:rPr lang="en-SG" b="1" u="sng" dirty="0">
                <a:solidFill>
                  <a:srgbClr val="FF0000"/>
                </a:solidFill>
              </a:rPr>
            </a:br>
            <a:r>
              <a:rPr lang="en-SG" b="1" u="sng" dirty="0">
                <a:solidFill>
                  <a:srgbClr val="FF0000"/>
                </a:solidFill>
              </a:rPr>
              <a:t>GUIDE, GUARD AND GAUGE</a:t>
            </a:r>
          </a:p>
        </p:txBody>
      </p:sp>
      <p:sp>
        <p:nvSpPr>
          <p:cNvPr id="3" name="Content Placeholder 2"/>
          <p:cNvSpPr>
            <a:spLocks noGrp="1"/>
          </p:cNvSpPr>
          <p:nvPr>
            <p:ph idx="1"/>
          </p:nvPr>
        </p:nvSpPr>
        <p:spPr>
          <a:xfrm>
            <a:off x="457200" y="1916832"/>
            <a:ext cx="8229600" cy="3958176"/>
          </a:xfrm>
        </p:spPr>
        <p:txBody>
          <a:bodyPr/>
          <a:lstStyle/>
          <a:p>
            <a:r>
              <a:rPr lang="en-SG" b="1" dirty="0">
                <a:latin typeface="+mj-lt"/>
              </a:rPr>
              <a:t>MY PURPOSE IS TO GLORIFY GOD BY BEING A GROWING DISCIPLE SO THAT I CAN MAKE DISCIPLES TO MAKE DISCIPLES.</a:t>
            </a:r>
          </a:p>
          <a:p>
            <a:endParaRPr lang="en-SG" b="1" dirty="0">
              <a:latin typeface="+mj-lt"/>
            </a:endParaRPr>
          </a:p>
          <a:p>
            <a:r>
              <a:rPr lang="en-SG" b="1" dirty="0">
                <a:latin typeface="+mj-lt"/>
              </a:rPr>
              <a:t>EVERYDAY COMMISSION BIBLE CHURCH IS TO GLORIFY GOD BY BUILDING A COMMUNITY OF CHRIST-LIKE DISCIPLES THROUGH WORSHIP, INSTRUCTION, FELLOWSHIP AND EVANGELISM IN SINGAPORE AND INTO THE WORLD.</a:t>
            </a:r>
          </a:p>
        </p:txBody>
      </p:sp>
    </p:spTree>
    <p:extLst>
      <p:ext uri="{BB962C8B-B14F-4D97-AF65-F5344CB8AC3E}">
        <p14:creationId xmlns:p14="http://schemas.microsoft.com/office/powerpoint/2010/main" val="421200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67544" y="9383"/>
            <a:ext cx="8229600" cy="864096"/>
          </a:xfrm>
          <a:prstGeom prst="rect">
            <a:avLst/>
          </a:prstGeom>
          <a:noFill/>
          <a:ln>
            <a:noFill/>
          </a:ln>
        </p:spPr>
        <p:txBody>
          <a:bodyPr wrap="square" lIns="0" tIns="45700" rIns="0" bIns="0" anchor="b" anchorCtr="0">
            <a:noAutofit/>
          </a:bodyPr>
          <a:lstStyle/>
          <a:p>
            <a:pPr marL="0" marR="0" lvl="0" indent="0" algn="ctr" rtl="0">
              <a:spcBef>
                <a:spcPts val="0"/>
              </a:spcBef>
              <a:buClr>
                <a:srgbClr val="7030A0"/>
              </a:buClr>
              <a:buSzPct val="25000"/>
              <a:buFont typeface="Calibri"/>
              <a:buNone/>
            </a:pPr>
            <a:r>
              <a:rPr lang="en-US" sz="5000" b="1" i="0" u="none" strike="noStrike" cap="none" dirty="0">
                <a:solidFill>
                  <a:srgbClr val="7030A0"/>
                </a:solidFill>
                <a:latin typeface="Calibri"/>
                <a:ea typeface="Calibri"/>
                <a:cs typeface="Calibri"/>
                <a:sym typeface="Calibri"/>
              </a:rPr>
              <a:t>SPEAK LOVE LANGUAGES</a:t>
            </a:r>
          </a:p>
        </p:txBody>
      </p:sp>
      <p:sp>
        <p:nvSpPr>
          <p:cNvPr id="326" name="Shape 326"/>
          <p:cNvSpPr txBox="1">
            <a:spLocks noGrp="1"/>
          </p:cNvSpPr>
          <p:nvPr>
            <p:ph type="body" idx="1"/>
          </p:nvPr>
        </p:nvSpPr>
        <p:spPr>
          <a:xfrm>
            <a:off x="467544" y="980728"/>
            <a:ext cx="7920880" cy="576064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3"/>
              </a:buClr>
              <a:buSzPct val="95197"/>
              <a:buNone/>
            </a:pPr>
            <a:r>
              <a:rPr lang="en-US" sz="2800" b="1" dirty="0">
                <a:solidFill>
                  <a:schemeClr val="dk1"/>
                </a:solidFill>
                <a:latin typeface="+mj-lt"/>
                <a:sym typeface="Constantia"/>
              </a:rPr>
              <a:t>5.  </a:t>
            </a:r>
            <a:r>
              <a:rPr lang="en-US" sz="2800" b="1" i="0" u="none" strike="noStrike" cap="none" dirty="0">
                <a:solidFill>
                  <a:schemeClr val="dk1"/>
                </a:solidFill>
                <a:latin typeface="+mj-lt"/>
                <a:ea typeface="Constantia"/>
                <a:cs typeface="Constantia"/>
                <a:sym typeface="Constantia"/>
              </a:rPr>
              <a:t>We must learn to speak the languages of others.</a:t>
            </a:r>
          </a:p>
          <a:p>
            <a:pPr marL="0" marR="0" lvl="0" indent="0" algn="l" rtl="0">
              <a:spcBef>
                <a:spcPts val="481"/>
              </a:spcBef>
              <a:spcAft>
                <a:spcPts val="0"/>
              </a:spcAft>
              <a:buClr>
                <a:schemeClr val="accent3"/>
              </a:buClr>
              <a:buSzPct val="95197"/>
              <a:buNone/>
            </a:pPr>
            <a:r>
              <a:rPr lang="en-US" sz="2800" b="1" i="0" u="none" strike="noStrike" cap="none" dirty="0">
                <a:solidFill>
                  <a:schemeClr val="dk1"/>
                </a:solidFill>
                <a:latin typeface="+mj-lt"/>
                <a:ea typeface="Constantia"/>
                <a:cs typeface="Constantia"/>
                <a:sym typeface="Constantia"/>
              </a:rPr>
              <a:t>6.  </a:t>
            </a:r>
            <a:r>
              <a:rPr lang="en-US" sz="2800" b="1" i="0" u="none" strike="noStrike" cap="none" dirty="0">
                <a:solidFill>
                  <a:srgbClr val="00B0F0"/>
                </a:solidFill>
                <a:latin typeface="+mj-lt"/>
                <a:ea typeface="Constantia"/>
                <a:cs typeface="Constantia"/>
                <a:sym typeface="Constantia"/>
              </a:rPr>
              <a:t>Rekindling Love for one another:</a:t>
            </a:r>
          </a:p>
          <a:p>
            <a:pPr marL="1163638" indent="-442913">
              <a:spcBef>
                <a:spcPts val="481"/>
              </a:spcBef>
              <a:buSzPct val="25000"/>
              <a:buNone/>
            </a:pPr>
            <a:r>
              <a:rPr lang="en-US" sz="2800" b="1" i="0" u="none" strike="noStrike" cap="none" dirty="0">
                <a:solidFill>
                  <a:schemeClr val="dk1"/>
                </a:solidFill>
                <a:latin typeface="+mj-lt"/>
                <a:ea typeface="Constantia"/>
                <a:cs typeface="Constantia"/>
                <a:sym typeface="Constantia"/>
              </a:rPr>
              <a:t>a.  Confessing, we should re-commit ourselves.</a:t>
            </a:r>
          </a:p>
          <a:p>
            <a:pPr marL="1163638" indent="-442913">
              <a:spcBef>
                <a:spcPts val="481"/>
              </a:spcBef>
              <a:buSzPct val="25000"/>
              <a:buNone/>
            </a:pPr>
            <a:r>
              <a:rPr lang="en-US" sz="2800" b="1" i="0" u="none" strike="noStrike" cap="none" dirty="0">
                <a:solidFill>
                  <a:schemeClr val="dk1"/>
                </a:solidFill>
                <a:latin typeface="+mj-lt"/>
                <a:ea typeface="Constantia"/>
                <a:cs typeface="Constantia"/>
                <a:sym typeface="Constantia"/>
              </a:rPr>
              <a:t>b.  Learn languages of others n speak regularly.</a:t>
            </a:r>
          </a:p>
          <a:p>
            <a:pPr marL="1163638" indent="-442913">
              <a:spcBef>
                <a:spcPts val="481"/>
              </a:spcBef>
              <a:buSzPct val="25000"/>
              <a:buNone/>
            </a:pPr>
            <a:r>
              <a:rPr lang="en-US" sz="2800" b="1" i="0" u="none" strike="noStrike" cap="none" dirty="0">
                <a:solidFill>
                  <a:schemeClr val="dk1"/>
                </a:solidFill>
                <a:latin typeface="+mj-lt"/>
                <a:ea typeface="Constantia"/>
                <a:cs typeface="Constantia"/>
                <a:sym typeface="Constantia"/>
              </a:rPr>
              <a:t>c.  	With full tank, we can solve problems and grow in intimacy.</a:t>
            </a:r>
          </a:p>
          <a:p>
            <a:pPr marL="1163638" indent="-442913">
              <a:spcBef>
                <a:spcPts val="481"/>
              </a:spcBef>
              <a:buSzPct val="25000"/>
              <a:buNone/>
            </a:pPr>
            <a:r>
              <a:rPr lang="en-US" sz="2800" b="1" i="0" u="none" strike="noStrike" cap="none" dirty="0">
                <a:solidFill>
                  <a:schemeClr val="dk1"/>
                </a:solidFill>
                <a:latin typeface="+mj-lt"/>
                <a:ea typeface="Constantia"/>
                <a:cs typeface="Constantia"/>
                <a:sym typeface="Constantia"/>
              </a:rPr>
              <a:t>d.  No need for obsessive stages, we can grow in warm emotional love.</a:t>
            </a:r>
          </a:p>
          <a:p>
            <a:pPr marL="1163638" indent="-442913">
              <a:spcBef>
                <a:spcPts val="481"/>
              </a:spcBef>
              <a:buSzPct val="25000"/>
              <a:buNone/>
            </a:pPr>
            <a:r>
              <a:rPr lang="en-US" sz="2800" b="1" i="0" u="none" strike="noStrike" cap="none" dirty="0">
                <a:solidFill>
                  <a:schemeClr val="dk1"/>
                </a:solidFill>
                <a:latin typeface="+mj-lt"/>
                <a:sym typeface="Constantia"/>
              </a:rPr>
              <a:t>e.  Ask of each other what three needs for 3 </a:t>
            </a:r>
            <a:r>
              <a:rPr lang="en-US" sz="2800" b="1" i="0" u="none" strike="noStrike" cap="none" dirty="0">
                <a:solidFill>
                  <a:schemeClr val="dk1"/>
                </a:solidFill>
                <a:latin typeface="+mj-lt"/>
                <a:ea typeface="Constantia"/>
                <a:cs typeface="Constantia"/>
                <a:sym typeface="Constantia"/>
              </a:rPr>
              <a:t>            for three months.</a:t>
            </a:r>
          </a:p>
          <a:p>
            <a:pPr marL="1163638" indent="-442913">
              <a:spcBef>
                <a:spcPts val="481"/>
              </a:spcBef>
              <a:buSzPct val="25000"/>
              <a:buNone/>
            </a:pPr>
            <a:r>
              <a:rPr lang="en-US" sz="2800" b="1" i="0" u="none" strike="noStrike" cap="none" dirty="0">
                <a:solidFill>
                  <a:schemeClr val="dk1"/>
                </a:solidFill>
                <a:latin typeface="+mj-lt"/>
                <a:ea typeface="Constantia"/>
                <a:cs typeface="Constantia"/>
                <a:sym typeface="Constantia"/>
              </a:rPr>
              <a:t>f.  	Ask Daily:  How is the tank like? How can I help?</a:t>
            </a:r>
          </a:p>
        </p:txBody>
      </p:sp>
      <p:sp>
        <p:nvSpPr>
          <p:cNvPr id="2" name="Oval 1">
            <a:hlinkClick r:id="rId3" action="ppaction://hlinkpres?slideindex=1&amp;slidetitle="/>
            <a:extLst>
              <a:ext uri="{FF2B5EF4-FFF2-40B4-BE49-F238E27FC236}">
                <a16:creationId xmlns:a16="http://schemas.microsoft.com/office/drawing/2014/main" id="{75025BCD-F89F-43B4-87F7-F5D16981ADAA}"/>
              </a:ext>
            </a:extLst>
          </p:cNvPr>
          <p:cNvSpPr/>
          <p:nvPr/>
        </p:nvSpPr>
        <p:spPr>
          <a:xfrm>
            <a:off x="8316416" y="6453336"/>
            <a:ext cx="288032" cy="2880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739052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691C8C-50A8-4C5F-835A-B95825B097B1}"/>
              </a:ext>
            </a:extLst>
          </p:cNvPr>
          <p:cNvGraphicFramePr>
            <a:graphicFrameLocks noGrp="1"/>
          </p:cNvGraphicFramePr>
          <p:nvPr>
            <p:extLst>
              <p:ext uri="{D42A27DB-BD31-4B8C-83A1-F6EECF244321}">
                <p14:modId xmlns:p14="http://schemas.microsoft.com/office/powerpoint/2010/main" val="4123501178"/>
              </p:ext>
            </p:extLst>
          </p:nvPr>
        </p:nvGraphicFramePr>
        <p:xfrm>
          <a:off x="179511" y="524779"/>
          <a:ext cx="8784977" cy="17467548"/>
        </p:xfrm>
        <a:graphic>
          <a:graphicData uri="http://schemas.openxmlformats.org/drawingml/2006/table">
            <a:tbl>
              <a:tblPr firstRow="1" firstCol="1" bandRow="1"/>
              <a:tblGrid>
                <a:gridCol w="344509">
                  <a:extLst>
                    <a:ext uri="{9D8B030D-6E8A-4147-A177-3AD203B41FA5}">
                      <a16:colId xmlns:a16="http://schemas.microsoft.com/office/drawing/2014/main" val="1255372881"/>
                    </a:ext>
                  </a:extLst>
                </a:gridCol>
                <a:gridCol w="6874118">
                  <a:extLst>
                    <a:ext uri="{9D8B030D-6E8A-4147-A177-3AD203B41FA5}">
                      <a16:colId xmlns:a16="http://schemas.microsoft.com/office/drawing/2014/main" val="2131643464"/>
                    </a:ext>
                  </a:extLst>
                </a:gridCol>
                <a:gridCol w="313270">
                  <a:extLst>
                    <a:ext uri="{9D8B030D-6E8A-4147-A177-3AD203B41FA5}">
                      <a16:colId xmlns:a16="http://schemas.microsoft.com/office/drawing/2014/main" val="60245889"/>
                    </a:ext>
                  </a:extLst>
                </a:gridCol>
                <a:gridCol w="313270">
                  <a:extLst>
                    <a:ext uri="{9D8B030D-6E8A-4147-A177-3AD203B41FA5}">
                      <a16:colId xmlns:a16="http://schemas.microsoft.com/office/drawing/2014/main" val="4029091383"/>
                    </a:ext>
                  </a:extLst>
                </a:gridCol>
                <a:gridCol w="313270">
                  <a:extLst>
                    <a:ext uri="{9D8B030D-6E8A-4147-A177-3AD203B41FA5}">
                      <a16:colId xmlns:a16="http://schemas.microsoft.com/office/drawing/2014/main" val="3250926356"/>
                    </a:ext>
                  </a:extLst>
                </a:gridCol>
                <a:gridCol w="313270">
                  <a:extLst>
                    <a:ext uri="{9D8B030D-6E8A-4147-A177-3AD203B41FA5}">
                      <a16:colId xmlns:a16="http://schemas.microsoft.com/office/drawing/2014/main" val="3880626559"/>
                    </a:ext>
                  </a:extLst>
                </a:gridCol>
                <a:gridCol w="313270">
                  <a:extLst>
                    <a:ext uri="{9D8B030D-6E8A-4147-A177-3AD203B41FA5}">
                      <a16:colId xmlns:a16="http://schemas.microsoft.com/office/drawing/2014/main" val="991833932"/>
                    </a:ext>
                  </a:extLst>
                </a:gridCol>
              </a:tblGrid>
              <a:tr h="202021">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Times New Roman" panose="02020603050405020304" pitchFamily="18" charset="0"/>
                        </a:rPr>
                        <a:t> </a:t>
                      </a: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A</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B</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C</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D</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91948"/>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Calibri" panose="020F0502020204030204" pitchFamily="34" charset="0"/>
                        </a:rPr>
                        <a:t>I like to receive notes of affirmation from you</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15142443"/>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it when you hug 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472191"/>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2</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like to spend one</a:t>
                      </a:r>
                      <a:r>
                        <a:rPr lang="en-US" sz="1750" dirty="0">
                          <a:effectLst/>
                          <a:latin typeface="Calibri" panose="020F0502020204030204" pitchFamily="34" charset="0"/>
                          <a:ea typeface="Calibri" panose="020F0502020204030204" pitchFamily="34" charset="0"/>
                          <a:cs typeface="Calibri" panose="020F0502020204030204" pitchFamily="34" charset="0"/>
                        </a:rPr>
                        <a:t>-to-one</a:t>
                      </a:r>
                      <a:r>
                        <a:rPr lang="en-SG" sz="1750" dirty="0">
                          <a:effectLst/>
                          <a:latin typeface="Calibri" panose="020F0502020204030204" pitchFamily="34" charset="0"/>
                          <a:ea typeface="Calibri" panose="020F0502020204030204" pitchFamily="34" charset="0"/>
                          <a:cs typeface="Calibri" panose="020F0502020204030204" pitchFamily="34" charset="0"/>
                        </a:rPr>
                        <a:t> time with you</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50475733"/>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give practical help to 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769229"/>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3</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 like it when you give me gifts</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5248770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taking long walks with you</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14808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4</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feel loved when you do things to help 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77664613"/>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touch 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93142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5</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feel loved when you hold me in your arms</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30874652"/>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I receive a gift from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483061"/>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6</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like to go places with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8994234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to hold hands with you</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005774"/>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7</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Visible symbols of love (gifts) are</a:t>
                      </a:r>
                      <a:r>
                        <a:rPr lang="en-SG" sz="1750">
                          <a:effectLst/>
                          <a:latin typeface="Calibri" panose="020F0502020204030204" pitchFamily="34" charset="0"/>
                          <a:ea typeface="Calibri" panose="020F0502020204030204" pitchFamily="34" charset="0"/>
                          <a:cs typeface="Calibri" panose="020F0502020204030204" pitchFamily="34" charset="0"/>
                        </a:rPr>
                        <a:t> very important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60021728"/>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affirm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347133"/>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8</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like to sit close to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6855504"/>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for you to tell me I'm attractive/handsome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72951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9</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50">
                          <a:effectLst/>
                          <a:latin typeface="Calibri" panose="020F0502020204030204" pitchFamily="34" charset="0"/>
                          <a:ea typeface="Calibri" panose="020F0502020204030204" pitchFamily="34" charset="0"/>
                          <a:cs typeface="Calibri" panose="020F0502020204030204" pitchFamily="34" charset="0"/>
                        </a:rPr>
                        <a:t>I like to spend time with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10572067"/>
                  </a:ext>
                </a:extLst>
              </a:tr>
              <a:tr h="202021">
                <a:tc vMerge="1">
                  <a:txBody>
                    <a:bodyPr/>
                    <a:lstStyle/>
                    <a:p>
                      <a:endParaRPr lang="en-SG"/>
                    </a:p>
                  </a:txBody>
                  <a:tcPr/>
                </a:tc>
                <a:tc>
                  <a:txBody>
                    <a:bodyPr/>
                    <a:lstStyle/>
                    <a:p>
                      <a:pPr>
                        <a:lnSpc>
                          <a:spcPct val="107000"/>
                        </a:lnSpc>
                        <a:spcAft>
                          <a:spcPts val="800"/>
                        </a:spcAft>
                      </a:pPr>
                      <a:r>
                        <a:rPr lang="en-GB"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to receive little gifts from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84094"/>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50">
                          <a:effectLst/>
                          <a:latin typeface="Calibri" panose="020F0502020204030204" pitchFamily="34" charset="0"/>
                          <a:ea typeface="Calibri" panose="020F0502020204030204" pitchFamily="34" charset="0"/>
                          <a:cs typeface="Calibri" panose="020F0502020204030204" pitchFamily="34" charset="0"/>
                        </a:rPr>
                        <a:t>Your words of acceptance are important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28124311"/>
                  </a:ext>
                </a:extLst>
              </a:tr>
              <a:tr h="202021">
                <a:tc vMerge="1">
                  <a:txBody>
                    <a:bodyPr/>
                    <a:lstStyle/>
                    <a:p>
                      <a:endParaRPr lang="en-SG"/>
                    </a:p>
                  </a:txBody>
                  <a:tcPr/>
                </a:tc>
                <a:tc>
                  <a:txBody>
                    <a:bodyPr/>
                    <a:lstStyle/>
                    <a:p>
                      <a:pPr>
                        <a:lnSpc>
                          <a:spcPct val="107000"/>
                        </a:lnSpc>
                        <a:spcAft>
                          <a:spcPts val="800"/>
                        </a:spcAft>
                      </a:pPr>
                      <a:r>
                        <a:rPr lang="en-GB"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 know you love me when you help me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980589"/>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11</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 like to be together when we do things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55011432"/>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the kind words you say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959837"/>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12</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What you do affects me more than what you say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356908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whole when we hug</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24189"/>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13</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value your praise and try to avoid your criticism</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107798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Several inexpensive gifts from you mean more to me than one large gift</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090780"/>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14</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close when we are talking or doing something together</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4953718"/>
                  </a:ext>
                </a:extLst>
              </a:tr>
              <a:tr h="202021">
                <a:tc vMerge="1">
                  <a:txBody>
                    <a:bodyPr/>
                    <a:lstStyle/>
                    <a:p>
                      <a:endParaRPr lang="en-SG"/>
                    </a:p>
                  </a:txBody>
                  <a:tcPr/>
                </a:tc>
                <a:tc>
                  <a:txBody>
                    <a:bodyPr/>
                    <a:lstStyle/>
                    <a:p>
                      <a:pPr>
                        <a:lnSpc>
                          <a:spcPct val="107000"/>
                        </a:lnSpc>
                        <a:spcAft>
                          <a:spcPts val="800"/>
                        </a:spcAft>
                      </a:pP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feel closer to you when</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you touch me often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33714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15</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Calibri" panose="020F0502020204030204" pitchFamily="34" charset="0"/>
                        </a:rPr>
                        <a:t>I like for you to compliment my achievements</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94298000"/>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know you love me when you do things for me</a:t>
                      </a: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that you don't enjoy doing</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50158"/>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16</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like for you to touch me when you walk by</a:t>
                      </a:r>
                      <a:r>
                        <a:rPr lang="en-US" sz="1750"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76907673"/>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it when you listen to me sympathetically</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907986"/>
                  </a:ext>
                </a:extLst>
              </a:tr>
              <a:tr h="202021">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Times New Roman" panose="02020603050405020304" pitchFamily="18" charset="0"/>
                        </a:rPr>
                        <a:t> </a:t>
                      </a: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A</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B</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C</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243193"/>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17</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feel loved when you help me with my jobs around the house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3655079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really enjoy receiving gifts from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97944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18</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like for you to compliment my appearance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88083141"/>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feel loved when you take time to understand my feelings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170242"/>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19</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secure when you are touching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06879617"/>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Your acts of service make me feel loved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855674"/>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20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appreciate the many things you do for me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5221368"/>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receiving gifts that you make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405604"/>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21</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 really enjoy the feeling I get when you give me your undivided attention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1318515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really enjoy the feeling I get when you do some act or service for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64442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22</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 feel loved when you celebrate my birthday with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15688296"/>
                  </a:ext>
                </a:extLst>
              </a:tr>
              <a:tr h="413368">
                <a:tc vMerge="1">
                  <a:txBody>
                    <a:bodyPr/>
                    <a:lstStyle/>
                    <a:p>
                      <a:endParaRPr lang="en-SG"/>
                    </a:p>
                  </a:txBody>
                  <a:tcPr/>
                </a:tc>
                <a:tc>
                  <a:txBody>
                    <a:bodyPr/>
                    <a:lstStyle/>
                    <a:p>
                      <a:pPr>
                        <a:lnSpc>
                          <a:spcPct val="107000"/>
                        </a:lnSpc>
                        <a:spcAft>
                          <a:spcPts val="800"/>
                        </a:spcAft>
                      </a:pP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feel loved when you celebrate my birthday with meaningful words (written</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or spoken)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234476"/>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23</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know you are thinking of me when you give me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6480352"/>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help out with my </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chore</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147296"/>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24</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appreciate it when you listened patiently and don't interrupt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309997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appreciate it when you remember special days with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90951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25</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a:effectLst/>
                          <a:latin typeface="Calibri" panose="020F0502020204030204" pitchFamily="34" charset="0"/>
                          <a:ea typeface="Calibri" panose="020F0502020204030204" pitchFamily="34" charset="0"/>
                          <a:cs typeface="Calibri" panose="020F0502020204030204" pitchFamily="34" charset="0"/>
                        </a:rPr>
                        <a:t>I like to know you are concerned enough to help </a:t>
                      </a:r>
                      <a:r>
                        <a:rPr lang="en-US" sz="1750">
                          <a:effectLst/>
                          <a:latin typeface="Calibri" panose="020F0502020204030204" pitchFamily="34" charset="0"/>
                          <a:ea typeface="Calibri" panose="020F0502020204030204" pitchFamily="34" charset="0"/>
                          <a:cs typeface="Calibri" panose="020F0502020204030204" pitchFamily="34" charset="0"/>
                        </a:rPr>
                        <a:t>with my daily </a:t>
                      </a:r>
                      <a:r>
                        <a:rPr lang="en-SG" sz="1750">
                          <a:effectLst/>
                          <a:latin typeface="Calibri" panose="020F0502020204030204" pitchFamily="34" charset="0"/>
                          <a:ea typeface="Calibri" panose="020F0502020204030204" pitchFamily="34" charset="0"/>
                          <a:cs typeface="Calibri" panose="020F0502020204030204" pitchFamily="34" charset="0"/>
                        </a:rPr>
                        <a:t>tasks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233416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enjoy extended trips with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1333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26</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Kissing me unexpectedly excites </a:t>
                      </a:r>
                      <a:r>
                        <a:rPr lang="en-SG" sz="1750">
                          <a:effectLst/>
                          <a:latin typeface="Calibri" panose="020F0502020204030204" pitchFamily="34" charset="0"/>
                          <a:ea typeface="Calibri" panose="020F0502020204030204" pitchFamily="34" charset="0"/>
                          <a:cs typeface="Calibri" panose="020F0502020204030204" pitchFamily="34" charset="0"/>
                        </a:rPr>
                        <a:t>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5713607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Giving me a gift </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for no special occasion excites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883628"/>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27</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like to be told that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8770163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for you to look at me when we are talking</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62665"/>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28</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Your</a:t>
                      </a:r>
                      <a:r>
                        <a:rPr lang="en-SG" sz="1750">
                          <a:effectLst/>
                          <a:latin typeface="Calibri" panose="020F0502020204030204" pitchFamily="34" charset="0"/>
                          <a:ea typeface="Calibri" panose="020F0502020204030204" pitchFamily="34" charset="0"/>
                          <a:cs typeface="Calibri" panose="020F0502020204030204" pitchFamily="34" charset="0"/>
                        </a:rPr>
                        <a:t> gifts are always special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6694126"/>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good when you are touching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9469"/>
                  </a:ext>
                </a:extLst>
              </a:tr>
              <a:tr h="160018">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29</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loved when you enthusiastically do some </a:t>
                      </a:r>
                      <a:r>
                        <a:rPr lang="en-US" sz="1750">
                          <a:effectLst/>
                          <a:latin typeface="Calibri" panose="020F0502020204030204" pitchFamily="34" charset="0"/>
                          <a:ea typeface="Calibri" panose="020F0502020204030204" pitchFamily="34" charset="0"/>
                          <a:cs typeface="Calibri" panose="020F0502020204030204" pitchFamily="34" charset="0"/>
                        </a:rPr>
                        <a:t>task</a:t>
                      </a:r>
                      <a:r>
                        <a:rPr lang="en-SG" sz="1750">
                          <a:effectLst/>
                          <a:latin typeface="Calibri" panose="020F0502020204030204" pitchFamily="34" charset="0"/>
                          <a:ea typeface="Calibri" panose="020F0502020204030204" pitchFamily="34" charset="0"/>
                          <a:cs typeface="Calibri" panose="020F0502020204030204" pitchFamily="34" charset="0"/>
                        </a:rPr>
                        <a:t> I have requested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0138342"/>
                  </a:ext>
                </a:extLst>
              </a:tr>
              <a:tr h="160018">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tell me how much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783599"/>
                  </a:ext>
                </a:extLst>
              </a:tr>
              <a:tr h="120517">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30</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need to be touched every day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328440"/>
                  </a:ext>
                </a:extLst>
              </a:tr>
              <a:tr h="120517">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need your words of affirmation daily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753562"/>
                  </a:ext>
                </a:extLst>
              </a:tr>
              <a:tr h="160018">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Total</a:t>
                      </a:r>
                      <a:r>
                        <a:rPr lang="en-SG" sz="1750" dirty="0">
                          <a:effectLst/>
                          <a:latin typeface="Calibri" panose="020F0502020204030204" pitchFamily="34" charset="0"/>
                          <a:ea typeface="Calibri" panose="020F0502020204030204" pitchFamily="34" charset="0"/>
                          <a:cs typeface="Calibri" panose="020F0502020204030204" pitchFamily="34" charset="0"/>
                        </a:rPr>
                        <a:t> each column </a:t>
                      </a:r>
                      <a:r>
                        <a:rPr lang="en-US" sz="1750" dirty="0">
                          <a:effectLst/>
                          <a:latin typeface="Calibri" panose="020F0502020204030204" pitchFamily="34" charset="0"/>
                          <a:ea typeface="Calibri" panose="020F0502020204030204" pitchFamily="34" charset="0"/>
                          <a:cs typeface="Calibri" panose="020F0502020204030204" pitchFamily="34" charset="0"/>
                        </a:rPr>
                        <a:t>(all five columns should equal </a:t>
                      </a:r>
                      <a:r>
                        <a:rPr lang="en-SG" sz="1750" dirty="0">
                          <a:effectLst/>
                          <a:latin typeface="Calibri" panose="020F0502020204030204" pitchFamily="34" charset="0"/>
                          <a:ea typeface="Calibri" panose="020F0502020204030204" pitchFamily="34" charset="0"/>
                          <a:cs typeface="Calibri" panose="020F0502020204030204" pitchFamily="34" charset="0"/>
                        </a:rPr>
                        <a:t>30)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947429"/>
                  </a:ext>
                </a:extLst>
              </a:tr>
            </a:tbl>
          </a:graphicData>
        </a:graphic>
      </p:graphicFrame>
      <p:sp>
        <p:nvSpPr>
          <p:cNvPr id="2" name="TextBox 1">
            <a:extLst>
              <a:ext uri="{FF2B5EF4-FFF2-40B4-BE49-F238E27FC236}">
                <a16:creationId xmlns:a16="http://schemas.microsoft.com/office/drawing/2014/main" id="{2B88C3B7-2F19-4C7E-91C9-06FDC186A6DE}"/>
              </a:ext>
            </a:extLst>
          </p:cNvPr>
          <p:cNvSpPr txBox="1"/>
          <p:nvPr/>
        </p:nvSpPr>
        <p:spPr>
          <a:xfrm>
            <a:off x="0" y="116632"/>
            <a:ext cx="9144000" cy="400110"/>
          </a:xfrm>
          <a:prstGeom prst="rect">
            <a:avLst/>
          </a:prstGeom>
          <a:noFill/>
        </p:spPr>
        <p:txBody>
          <a:bodyPr wrap="square" rtlCol="0">
            <a:spAutoFit/>
          </a:bodyPr>
          <a:lstStyle/>
          <a:p>
            <a:pPr algn="ctr"/>
            <a:r>
              <a:rPr lang="en-SG" sz="2000" b="1" dirty="0">
                <a:latin typeface="+mj-lt"/>
              </a:rPr>
              <a:t>THE FIVE LOVE LANGUAGES (PROFILE)</a:t>
            </a:r>
          </a:p>
        </p:txBody>
      </p:sp>
    </p:spTree>
    <p:extLst>
      <p:ext uri="{BB962C8B-B14F-4D97-AF65-F5344CB8AC3E}">
        <p14:creationId xmlns:p14="http://schemas.microsoft.com/office/powerpoint/2010/main" val="2810916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691C8C-50A8-4C5F-835A-B95825B097B1}"/>
              </a:ext>
            </a:extLst>
          </p:cNvPr>
          <p:cNvGraphicFramePr>
            <a:graphicFrameLocks noGrp="1"/>
          </p:cNvGraphicFramePr>
          <p:nvPr>
            <p:extLst>
              <p:ext uri="{D42A27DB-BD31-4B8C-83A1-F6EECF244321}">
                <p14:modId xmlns:p14="http://schemas.microsoft.com/office/powerpoint/2010/main" val="4076124320"/>
              </p:ext>
            </p:extLst>
          </p:nvPr>
        </p:nvGraphicFramePr>
        <p:xfrm>
          <a:off x="179511" y="11088"/>
          <a:ext cx="8784977" cy="11467422"/>
        </p:xfrm>
        <a:graphic>
          <a:graphicData uri="http://schemas.openxmlformats.org/drawingml/2006/table">
            <a:tbl>
              <a:tblPr firstRow="1" firstCol="1" bandRow="1"/>
              <a:tblGrid>
                <a:gridCol w="344509">
                  <a:extLst>
                    <a:ext uri="{9D8B030D-6E8A-4147-A177-3AD203B41FA5}">
                      <a16:colId xmlns:a16="http://schemas.microsoft.com/office/drawing/2014/main" val="1255372881"/>
                    </a:ext>
                  </a:extLst>
                </a:gridCol>
                <a:gridCol w="6874118">
                  <a:extLst>
                    <a:ext uri="{9D8B030D-6E8A-4147-A177-3AD203B41FA5}">
                      <a16:colId xmlns:a16="http://schemas.microsoft.com/office/drawing/2014/main" val="2131643464"/>
                    </a:ext>
                  </a:extLst>
                </a:gridCol>
                <a:gridCol w="313270">
                  <a:extLst>
                    <a:ext uri="{9D8B030D-6E8A-4147-A177-3AD203B41FA5}">
                      <a16:colId xmlns:a16="http://schemas.microsoft.com/office/drawing/2014/main" val="60245889"/>
                    </a:ext>
                  </a:extLst>
                </a:gridCol>
                <a:gridCol w="313270">
                  <a:extLst>
                    <a:ext uri="{9D8B030D-6E8A-4147-A177-3AD203B41FA5}">
                      <a16:colId xmlns:a16="http://schemas.microsoft.com/office/drawing/2014/main" val="4029091383"/>
                    </a:ext>
                  </a:extLst>
                </a:gridCol>
                <a:gridCol w="313270">
                  <a:extLst>
                    <a:ext uri="{9D8B030D-6E8A-4147-A177-3AD203B41FA5}">
                      <a16:colId xmlns:a16="http://schemas.microsoft.com/office/drawing/2014/main" val="3250926356"/>
                    </a:ext>
                  </a:extLst>
                </a:gridCol>
                <a:gridCol w="313270">
                  <a:extLst>
                    <a:ext uri="{9D8B030D-6E8A-4147-A177-3AD203B41FA5}">
                      <a16:colId xmlns:a16="http://schemas.microsoft.com/office/drawing/2014/main" val="3880626559"/>
                    </a:ext>
                  </a:extLst>
                </a:gridCol>
                <a:gridCol w="313270">
                  <a:extLst>
                    <a:ext uri="{9D8B030D-6E8A-4147-A177-3AD203B41FA5}">
                      <a16:colId xmlns:a16="http://schemas.microsoft.com/office/drawing/2014/main" val="991833932"/>
                    </a:ext>
                  </a:extLst>
                </a:gridCol>
              </a:tblGrid>
              <a:tr h="202021">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Times New Roman" panose="02020603050405020304" pitchFamily="18" charset="0"/>
                        </a:rPr>
                        <a:t> </a:t>
                      </a: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A</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B</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C</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D</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91948"/>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12</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What you do affects me more than what you say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356908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whole when we hug</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24189"/>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13</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value your praise and try to avoid your criticism</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1077985"/>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Several inexpensive gifts from you mean more to me than one large gift</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090780"/>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14</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close when we are talking or doing something together</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4953718"/>
                  </a:ext>
                </a:extLst>
              </a:tr>
              <a:tr h="202021">
                <a:tc vMerge="1">
                  <a:txBody>
                    <a:bodyPr/>
                    <a:lstStyle/>
                    <a:p>
                      <a:endParaRPr lang="en-SG"/>
                    </a:p>
                  </a:txBody>
                  <a:tcPr/>
                </a:tc>
                <a:tc>
                  <a:txBody>
                    <a:bodyPr/>
                    <a:lstStyle/>
                    <a:p>
                      <a:pPr>
                        <a:lnSpc>
                          <a:spcPct val="107000"/>
                        </a:lnSpc>
                        <a:spcAft>
                          <a:spcPts val="800"/>
                        </a:spcAft>
                      </a:pP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feel closer to you when</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you touch me often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33714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15</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Calibri" panose="020F0502020204030204" pitchFamily="34" charset="0"/>
                        </a:rPr>
                        <a:t>I like for you to compliment my achievements</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94298000"/>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know you love me when you do things for me</a:t>
                      </a: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that you don't enjoy doing</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50158"/>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16</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like for you to touch me when you walk by</a:t>
                      </a:r>
                      <a:r>
                        <a:rPr lang="en-US" sz="1750"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76907673"/>
                  </a:ext>
                </a:extLst>
              </a:tr>
              <a:tr h="202021">
                <a:tc vMerge="1">
                  <a:txBody>
                    <a:bodyPr/>
                    <a:lstStyle/>
                    <a:p>
                      <a:endParaRPr lang="en-SG"/>
                    </a:p>
                  </a:txBody>
                  <a:tcPr/>
                </a:tc>
                <a:tc>
                  <a:txBody>
                    <a:bodyPr/>
                    <a:lstStyle/>
                    <a:p>
                      <a:pPr>
                        <a:lnSpc>
                          <a:spcPct val="107000"/>
                        </a:lnSpc>
                        <a:spcAft>
                          <a:spcPts val="800"/>
                        </a:spcAft>
                      </a:pPr>
                      <a:r>
                        <a:rPr lang="en-US" sz="175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it when you listen to me sympathetically</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907986"/>
                  </a:ext>
                </a:extLst>
              </a:tr>
              <a:tr h="202021">
                <a:tc>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Times New Roman" panose="02020603050405020304" pitchFamily="18" charset="0"/>
                        </a:rPr>
                        <a:t> </a:t>
                      </a: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A</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B</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C</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1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243193"/>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17</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feel loved when you help me with my jobs around the house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3655079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really enjoy receiving gifts from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979445"/>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18</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I</a:t>
                      </a:r>
                      <a:r>
                        <a:rPr lang="en-SG" sz="1750" dirty="0">
                          <a:effectLst/>
                          <a:latin typeface="Calibri" panose="020F0502020204030204" pitchFamily="34" charset="0"/>
                          <a:ea typeface="Calibri" panose="020F0502020204030204" pitchFamily="34" charset="0"/>
                          <a:cs typeface="Calibri" panose="020F0502020204030204" pitchFamily="34" charset="0"/>
                        </a:rPr>
                        <a:t> like for you to compliment my appearance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88083141"/>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feel loved when you take time to understand my feelings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170242"/>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19</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secure when you are touching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06879617"/>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Your acts of service make me feel loved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855674"/>
                  </a:ext>
                </a:extLst>
              </a:tr>
              <a:tr h="202021">
                <a:tc rowSpan="2">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20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appreciate the many things you do for me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5221368"/>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like receiving gifts that you make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405604"/>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21</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 really enjoy the feeling I get when you give me your undivided attention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1318515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really enjoy the feeling I get when you do some act or service for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64442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22</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 feel loved when you celebrate my birthday with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15688296"/>
                  </a:ext>
                </a:extLst>
              </a:tr>
              <a:tr h="413368">
                <a:tc vMerge="1">
                  <a:txBody>
                    <a:bodyPr/>
                    <a:lstStyle/>
                    <a:p>
                      <a:endParaRPr lang="en-SG"/>
                    </a:p>
                  </a:txBody>
                  <a:tcPr/>
                </a:tc>
                <a:tc>
                  <a:txBody>
                    <a:bodyPr/>
                    <a:lstStyle/>
                    <a:p>
                      <a:pPr>
                        <a:lnSpc>
                          <a:spcPct val="107000"/>
                        </a:lnSpc>
                        <a:spcAft>
                          <a:spcPts val="800"/>
                        </a:spcAft>
                      </a:pP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feel loved when you celebrate my birthday with meaningful words (written</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or spoken)</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234476"/>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23</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know you are thinking of me when you give me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6480352"/>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help out with my </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chore</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147296"/>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24</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appreciate it when you listened patiently and don't interrupt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309997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appreciate it when you remember special days with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90951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25</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a:effectLst/>
                          <a:latin typeface="Calibri" panose="020F0502020204030204" pitchFamily="34" charset="0"/>
                          <a:ea typeface="Calibri" panose="020F0502020204030204" pitchFamily="34" charset="0"/>
                          <a:cs typeface="Calibri" panose="020F0502020204030204" pitchFamily="34" charset="0"/>
                        </a:rPr>
                        <a:t>I like to know you are concerned enough to help </a:t>
                      </a:r>
                      <a:r>
                        <a:rPr lang="en-US" sz="1750">
                          <a:effectLst/>
                          <a:latin typeface="Calibri" panose="020F0502020204030204" pitchFamily="34" charset="0"/>
                          <a:ea typeface="Calibri" panose="020F0502020204030204" pitchFamily="34" charset="0"/>
                          <a:cs typeface="Calibri" panose="020F0502020204030204" pitchFamily="34" charset="0"/>
                        </a:rPr>
                        <a:t>with my daily </a:t>
                      </a:r>
                      <a:r>
                        <a:rPr lang="en-SG" sz="1750">
                          <a:effectLst/>
                          <a:latin typeface="Calibri" panose="020F0502020204030204" pitchFamily="34" charset="0"/>
                          <a:ea typeface="Calibri" panose="020F0502020204030204" pitchFamily="34" charset="0"/>
                          <a:cs typeface="Calibri" panose="020F0502020204030204" pitchFamily="34" charset="0"/>
                        </a:rPr>
                        <a:t>tasks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233416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enjoy extended trips with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1333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26</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Kissing me unexpectedly excites </a:t>
                      </a:r>
                      <a:r>
                        <a:rPr lang="en-SG" sz="1750">
                          <a:effectLst/>
                          <a:latin typeface="Calibri" panose="020F0502020204030204" pitchFamily="34" charset="0"/>
                          <a:ea typeface="Calibri" panose="020F0502020204030204" pitchFamily="34" charset="0"/>
                          <a:cs typeface="Calibri" panose="020F0502020204030204" pitchFamily="34" charset="0"/>
                        </a:rPr>
                        <a:t>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5713607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Giving me a gift </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for no special occasion excites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883628"/>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27</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like to be told that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8770163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for you to look at me when we are talking</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62665"/>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28</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Your</a:t>
                      </a:r>
                      <a:r>
                        <a:rPr lang="en-SG" sz="1750">
                          <a:effectLst/>
                          <a:latin typeface="Calibri" panose="020F0502020204030204" pitchFamily="34" charset="0"/>
                          <a:ea typeface="Calibri" panose="020F0502020204030204" pitchFamily="34" charset="0"/>
                          <a:cs typeface="Calibri" panose="020F0502020204030204" pitchFamily="34" charset="0"/>
                        </a:rPr>
                        <a:t> gifts are always special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6694126"/>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good when you are touching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9469"/>
                  </a:ext>
                </a:extLst>
              </a:tr>
              <a:tr h="160018">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29</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loved when you enthusiastically do some </a:t>
                      </a:r>
                      <a:r>
                        <a:rPr lang="en-US" sz="1750">
                          <a:effectLst/>
                          <a:latin typeface="Calibri" panose="020F0502020204030204" pitchFamily="34" charset="0"/>
                          <a:ea typeface="Calibri" panose="020F0502020204030204" pitchFamily="34" charset="0"/>
                          <a:cs typeface="Calibri" panose="020F0502020204030204" pitchFamily="34" charset="0"/>
                        </a:rPr>
                        <a:t>task</a:t>
                      </a:r>
                      <a:r>
                        <a:rPr lang="en-SG" sz="1750">
                          <a:effectLst/>
                          <a:latin typeface="Calibri" panose="020F0502020204030204" pitchFamily="34" charset="0"/>
                          <a:ea typeface="Calibri" panose="020F0502020204030204" pitchFamily="34" charset="0"/>
                          <a:cs typeface="Calibri" panose="020F0502020204030204" pitchFamily="34" charset="0"/>
                        </a:rPr>
                        <a:t> I have requested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0138342"/>
                  </a:ext>
                </a:extLst>
              </a:tr>
              <a:tr h="160018">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tell me how much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783599"/>
                  </a:ext>
                </a:extLst>
              </a:tr>
              <a:tr h="120517">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30</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need to be touched every day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328440"/>
                  </a:ext>
                </a:extLst>
              </a:tr>
              <a:tr h="120517">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need your words of affirmation daily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753562"/>
                  </a:ext>
                </a:extLst>
              </a:tr>
              <a:tr h="160018">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Total</a:t>
                      </a:r>
                      <a:r>
                        <a:rPr lang="en-SG" sz="1750" dirty="0">
                          <a:effectLst/>
                          <a:latin typeface="Calibri" panose="020F0502020204030204" pitchFamily="34" charset="0"/>
                          <a:ea typeface="Calibri" panose="020F0502020204030204" pitchFamily="34" charset="0"/>
                          <a:cs typeface="Calibri" panose="020F0502020204030204" pitchFamily="34" charset="0"/>
                        </a:rPr>
                        <a:t> each column </a:t>
                      </a:r>
                      <a:r>
                        <a:rPr lang="en-US" sz="1750" dirty="0">
                          <a:effectLst/>
                          <a:latin typeface="Calibri" panose="020F0502020204030204" pitchFamily="34" charset="0"/>
                          <a:ea typeface="Calibri" panose="020F0502020204030204" pitchFamily="34" charset="0"/>
                          <a:cs typeface="Calibri" panose="020F0502020204030204" pitchFamily="34" charset="0"/>
                        </a:rPr>
                        <a:t>(all five columns should equal </a:t>
                      </a:r>
                      <a:r>
                        <a:rPr lang="en-SG" sz="1750" dirty="0">
                          <a:effectLst/>
                          <a:latin typeface="Calibri" panose="020F0502020204030204" pitchFamily="34" charset="0"/>
                          <a:ea typeface="Calibri" panose="020F0502020204030204" pitchFamily="34" charset="0"/>
                          <a:cs typeface="Calibri" panose="020F0502020204030204" pitchFamily="34" charset="0"/>
                        </a:rPr>
                        <a:t>30)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947429"/>
                  </a:ext>
                </a:extLst>
              </a:tr>
            </a:tbl>
          </a:graphicData>
        </a:graphic>
      </p:graphicFrame>
    </p:spTree>
    <p:extLst>
      <p:ext uri="{BB962C8B-B14F-4D97-AF65-F5344CB8AC3E}">
        <p14:creationId xmlns:p14="http://schemas.microsoft.com/office/powerpoint/2010/main" val="2855247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691C8C-50A8-4C5F-835A-B95825B097B1}"/>
              </a:ext>
            </a:extLst>
          </p:cNvPr>
          <p:cNvGraphicFramePr>
            <a:graphicFrameLocks noGrp="1"/>
          </p:cNvGraphicFramePr>
          <p:nvPr>
            <p:extLst>
              <p:ext uri="{D42A27DB-BD31-4B8C-83A1-F6EECF244321}">
                <p14:modId xmlns:p14="http://schemas.microsoft.com/office/powerpoint/2010/main" val="2538566074"/>
              </p:ext>
            </p:extLst>
          </p:nvPr>
        </p:nvGraphicFramePr>
        <p:xfrm>
          <a:off x="179511" y="260648"/>
          <a:ext cx="8784977" cy="4909194"/>
        </p:xfrm>
        <a:graphic>
          <a:graphicData uri="http://schemas.openxmlformats.org/drawingml/2006/table">
            <a:tbl>
              <a:tblPr firstRow="1" firstCol="1" bandRow="1"/>
              <a:tblGrid>
                <a:gridCol w="344509">
                  <a:extLst>
                    <a:ext uri="{9D8B030D-6E8A-4147-A177-3AD203B41FA5}">
                      <a16:colId xmlns:a16="http://schemas.microsoft.com/office/drawing/2014/main" val="1255372881"/>
                    </a:ext>
                  </a:extLst>
                </a:gridCol>
                <a:gridCol w="6874118">
                  <a:extLst>
                    <a:ext uri="{9D8B030D-6E8A-4147-A177-3AD203B41FA5}">
                      <a16:colId xmlns:a16="http://schemas.microsoft.com/office/drawing/2014/main" val="2131643464"/>
                    </a:ext>
                  </a:extLst>
                </a:gridCol>
                <a:gridCol w="313270">
                  <a:extLst>
                    <a:ext uri="{9D8B030D-6E8A-4147-A177-3AD203B41FA5}">
                      <a16:colId xmlns:a16="http://schemas.microsoft.com/office/drawing/2014/main" val="60245889"/>
                    </a:ext>
                  </a:extLst>
                </a:gridCol>
                <a:gridCol w="313270">
                  <a:extLst>
                    <a:ext uri="{9D8B030D-6E8A-4147-A177-3AD203B41FA5}">
                      <a16:colId xmlns:a16="http://schemas.microsoft.com/office/drawing/2014/main" val="4029091383"/>
                    </a:ext>
                  </a:extLst>
                </a:gridCol>
                <a:gridCol w="313270">
                  <a:extLst>
                    <a:ext uri="{9D8B030D-6E8A-4147-A177-3AD203B41FA5}">
                      <a16:colId xmlns:a16="http://schemas.microsoft.com/office/drawing/2014/main" val="3250926356"/>
                    </a:ext>
                  </a:extLst>
                </a:gridCol>
                <a:gridCol w="313270">
                  <a:extLst>
                    <a:ext uri="{9D8B030D-6E8A-4147-A177-3AD203B41FA5}">
                      <a16:colId xmlns:a16="http://schemas.microsoft.com/office/drawing/2014/main" val="3880626559"/>
                    </a:ext>
                  </a:extLst>
                </a:gridCol>
                <a:gridCol w="313270">
                  <a:extLst>
                    <a:ext uri="{9D8B030D-6E8A-4147-A177-3AD203B41FA5}">
                      <a16:colId xmlns:a16="http://schemas.microsoft.com/office/drawing/2014/main" val="991833932"/>
                    </a:ext>
                  </a:extLst>
                </a:gridCol>
              </a:tblGrid>
              <a:tr h="202021">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dirty="0">
                          <a:effectLst/>
                          <a:latin typeface="Calibri" panose="020F0502020204030204" pitchFamily="34" charset="0"/>
                          <a:ea typeface="Calibri" panose="020F0502020204030204" pitchFamily="34" charset="0"/>
                          <a:cs typeface="Times New Roman" panose="02020603050405020304" pitchFamily="18" charset="0"/>
                        </a:rPr>
                        <a:t> </a:t>
                      </a: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A</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B</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C</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D</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E</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91948"/>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23</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know you are thinking of me when you give me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6480352"/>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help out with my </a:t>
                      </a: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chore</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147296"/>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24</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appreciate it when you listened patiently and don't interrupt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309997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 appreciate it when you remember special days with a gift</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90951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25</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G" sz="1750">
                          <a:effectLst/>
                          <a:latin typeface="Calibri" panose="020F0502020204030204" pitchFamily="34" charset="0"/>
                          <a:ea typeface="Calibri" panose="020F0502020204030204" pitchFamily="34" charset="0"/>
                          <a:cs typeface="Calibri" panose="020F0502020204030204" pitchFamily="34" charset="0"/>
                        </a:rPr>
                        <a:t>I like to know you are concerned enough to help </a:t>
                      </a:r>
                      <a:r>
                        <a:rPr lang="en-US" sz="1750">
                          <a:effectLst/>
                          <a:latin typeface="Calibri" panose="020F0502020204030204" pitchFamily="34" charset="0"/>
                          <a:ea typeface="Calibri" panose="020F0502020204030204" pitchFamily="34" charset="0"/>
                          <a:cs typeface="Calibri" panose="020F0502020204030204" pitchFamily="34" charset="0"/>
                        </a:rPr>
                        <a:t>with my daily </a:t>
                      </a:r>
                      <a:r>
                        <a:rPr lang="en-SG" sz="1750">
                          <a:effectLst/>
                          <a:latin typeface="Calibri" panose="020F0502020204030204" pitchFamily="34" charset="0"/>
                          <a:ea typeface="Calibri" panose="020F0502020204030204" pitchFamily="34" charset="0"/>
                          <a:cs typeface="Calibri" panose="020F0502020204030204" pitchFamily="34" charset="0"/>
                        </a:rPr>
                        <a:t>tasks</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233416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enjoy extended trips with you</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13331"/>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26</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Kissing me unexpectedly excites </a:t>
                      </a:r>
                      <a:r>
                        <a:rPr lang="en-SG" sz="1750">
                          <a:effectLst/>
                          <a:latin typeface="Calibri" panose="020F0502020204030204" pitchFamily="34" charset="0"/>
                          <a:ea typeface="Calibri" panose="020F0502020204030204" pitchFamily="34" charset="0"/>
                          <a:cs typeface="Calibri" panose="020F0502020204030204" pitchFamily="34" charset="0"/>
                        </a:rPr>
                        <a:t>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57136075"/>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Giving me a gift </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for no special occasion excites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883628"/>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27</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like to be told that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87701639"/>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like for you to look at me when we are talking</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62665"/>
                  </a:ext>
                </a:extLst>
              </a:tr>
              <a:tr h="202021">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28</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Your</a:t>
                      </a:r>
                      <a:r>
                        <a:rPr lang="en-SG" sz="1750">
                          <a:effectLst/>
                          <a:latin typeface="Calibri" panose="020F0502020204030204" pitchFamily="34" charset="0"/>
                          <a:ea typeface="Calibri" panose="020F0502020204030204" pitchFamily="34" charset="0"/>
                          <a:cs typeface="Calibri" panose="020F0502020204030204" pitchFamily="34" charset="0"/>
                        </a:rPr>
                        <a:t> gifts are always special to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6694126"/>
                  </a:ext>
                </a:extLst>
              </a:tr>
              <a:tr h="202021">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good when you are touching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99469"/>
                  </a:ext>
                </a:extLst>
              </a:tr>
              <a:tr h="160018">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29</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feel loved when you enthusiastically do some </a:t>
                      </a:r>
                      <a:r>
                        <a:rPr lang="en-US" sz="1750">
                          <a:effectLst/>
                          <a:latin typeface="Calibri" panose="020F0502020204030204" pitchFamily="34" charset="0"/>
                          <a:ea typeface="Calibri" panose="020F0502020204030204" pitchFamily="34" charset="0"/>
                          <a:cs typeface="Calibri" panose="020F0502020204030204" pitchFamily="34" charset="0"/>
                        </a:rPr>
                        <a:t>task</a:t>
                      </a:r>
                      <a:r>
                        <a:rPr lang="en-SG" sz="1750">
                          <a:effectLst/>
                          <a:latin typeface="Calibri" panose="020F0502020204030204" pitchFamily="34" charset="0"/>
                          <a:ea typeface="Calibri" panose="020F0502020204030204" pitchFamily="34" charset="0"/>
                          <a:cs typeface="Calibri" panose="020F0502020204030204" pitchFamily="34" charset="0"/>
                        </a:rPr>
                        <a:t> I have requested</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0138342"/>
                  </a:ext>
                </a:extLst>
              </a:tr>
              <a:tr h="160018">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feel loved when you tell me how much you appreciate me</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783599"/>
                  </a:ext>
                </a:extLst>
              </a:tr>
              <a:tr h="120517">
                <a:tc rowSpan="2">
                  <a:txBody>
                    <a:bodyPr/>
                    <a:lstStyle/>
                    <a:p>
                      <a:pP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30</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a:effectLst/>
                          <a:latin typeface="Calibri" panose="020F0502020204030204" pitchFamily="34" charset="0"/>
                          <a:ea typeface="Calibri" panose="020F0502020204030204" pitchFamily="34" charset="0"/>
                          <a:cs typeface="Calibri" panose="020F0502020204030204" pitchFamily="34" charset="0"/>
                        </a:rPr>
                        <a:t>I</a:t>
                      </a:r>
                      <a:r>
                        <a:rPr lang="en-SG" sz="1750">
                          <a:effectLst/>
                          <a:latin typeface="Calibri" panose="020F0502020204030204" pitchFamily="34" charset="0"/>
                          <a:ea typeface="Calibri" panose="020F0502020204030204" pitchFamily="34" charset="0"/>
                          <a:cs typeface="Calibri" panose="020F0502020204030204" pitchFamily="34" charset="0"/>
                        </a:rPr>
                        <a:t> need to be touched every day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328440"/>
                  </a:ext>
                </a:extLst>
              </a:tr>
              <a:tr h="120517">
                <a:tc vMerge="1">
                  <a:txBody>
                    <a:bodyPr/>
                    <a:lstStyle/>
                    <a:p>
                      <a:endParaRPr lang="en-SG"/>
                    </a:p>
                  </a:txBody>
                  <a:tcPr/>
                </a:tc>
                <a:tc>
                  <a:txBody>
                    <a:bodyPr/>
                    <a:lstStyle/>
                    <a:p>
                      <a:pPr>
                        <a:lnSpc>
                          <a:spcPct val="107000"/>
                        </a:lnSpc>
                        <a:spcAft>
                          <a:spcPts val="800"/>
                        </a:spcAft>
                      </a:pPr>
                      <a:r>
                        <a:rPr lang="en-US"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I</a:t>
                      </a:r>
                      <a:r>
                        <a:rPr lang="en-SG" sz="1750">
                          <a:solidFill>
                            <a:srgbClr val="00B0F0"/>
                          </a:solidFill>
                          <a:effectLst/>
                          <a:latin typeface="Calibri" panose="020F0502020204030204" pitchFamily="34" charset="0"/>
                          <a:ea typeface="Calibri" panose="020F0502020204030204" pitchFamily="34" charset="0"/>
                          <a:cs typeface="Calibri" panose="020F0502020204030204" pitchFamily="34" charset="0"/>
                        </a:rPr>
                        <a:t> need your words of affirmation daily</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X</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753562"/>
                  </a:ext>
                </a:extLst>
              </a:tr>
              <a:tr h="160018">
                <a:tc>
                  <a:txBody>
                    <a:bodyPr/>
                    <a:lstStyle/>
                    <a:p>
                      <a:pP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Total</a:t>
                      </a:r>
                      <a:r>
                        <a:rPr lang="en-SG" sz="1750" dirty="0">
                          <a:effectLst/>
                          <a:latin typeface="Calibri" panose="020F0502020204030204" pitchFamily="34" charset="0"/>
                          <a:ea typeface="Calibri" panose="020F0502020204030204" pitchFamily="34" charset="0"/>
                          <a:cs typeface="Calibri" panose="020F0502020204030204" pitchFamily="34" charset="0"/>
                        </a:rPr>
                        <a:t> each column </a:t>
                      </a:r>
                      <a:r>
                        <a:rPr lang="en-US" sz="1750" dirty="0">
                          <a:effectLst/>
                          <a:latin typeface="Calibri" panose="020F0502020204030204" pitchFamily="34" charset="0"/>
                          <a:ea typeface="Calibri" panose="020F0502020204030204" pitchFamily="34" charset="0"/>
                          <a:cs typeface="Calibri" panose="020F0502020204030204" pitchFamily="34" charset="0"/>
                        </a:rPr>
                        <a:t>(all five columns should equal </a:t>
                      </a:r>
                      <a:r>
                        <a:rPr lang="en-SG" sz="1750" dirty="0">
                          <a:effectLst/>
                          <a:latin typeface="Calibri" panose="020F0502020204030204" pitchFamily="34" charset="0"/>
                          <a:ea typeface="Calibri" panose="020F0502020204030204" pitchFamily="34" charset="0"/>
                          <a:cs typeface="Calibri" panose="020F0502020204030204" pitchFamily="34" charset="0"/>
                        </a:rPr>
                        <a:t>30)</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a:effectLst/>
                          <a:latin typeface="Calibri" panose="020F0502020204030204" pitchFamily="34" charset="0"/>
                          <a:ea typeface="Calibri" panose="020F0502020204030204" pitchFamily="34" charset="0"/>
                          <a:cs typeface="Calibri" panose="020F0502020204030204" pitchFamily="34" charset="0"/>
                        </a:rPr>
                        <a:t> </a:t>
                      </a:r>
                      <a:endParaRPr lang="en-SG" sz="175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SG" sz="1750" b="1" dirty="0">
                          <a:effectLst/>
                          <a:latin typeface="Calibri" panose="020F0502020204030204" pitchFamily="34" charset="0"/>
                          <a:ea typeface="Calibri" panose="020F0502020204030204" pitchFamily="34" charset="0"/>
                          <a:cs typeface="Calibri" panose="020F0502020204030204" pitchFamily="34" charset="0"/>
                        </a:rPr>
                        <a:t> </a:t>
                      </a:r>
                      <a:endParaRPr lang="en-SG" sz="1750" dirty="0">
                        <a:effectLst/>
                        <a:latin typeface="Calibri" panose="020F0502020204030204" pitchFamily="34" charset="0"/>
                        <a:ea typeface="Calibri" panose="020F0502020204030204" pitchFamily="34" charset="0"/>
                        <a:cs typeface="Times New Roman" panose="02020603050405020304" pitchFamily="18" charset="0"/>
                      </a:endParaRPr>
                    </a:p>
                  </a:txBody>
                  <a:tcPr marL="1484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947429"/>
                  </a:ext>
                </a:extLst>
              </a:tr>
            </a:tbl>
          </a:graphicData>
        </a:graphic>
      </p:graphicFrame>
      <p:sp>
        <p:nvSpPr>
          <p:cNvPr id="2" name="TextBox 1">
            <a:extLst>
              <a:ext uri="{FF2B5EF4-FFF2-40B4-BE49-F238E27FC236}">
                <a16:creationId xmlns:a16="http://schemas.microsoft.com/office/drawing/2014/main" id="{D1ACA2D6-F5B6-45C9-B3FB-CC70CE93FBA5}"/>
              </a:ext>
            </a:extLst>
          </p:cNvPr>
          <p:cNvSpPr txBox="1"/>
          <p:nvPr/>
        </p:nvSpPr>
        <p:spPr>
          <a:xfrm>
            <a:off x="467544" y="5445224"/>
            <a:ext cx="8424936" cy="923330"/>
          </a:xfrm>
          <a:prstGeom prst="rect">
            <a:avLst/>
          </a:prstGeom>
          <a:noFill/>
        </p:spPr>
        <p:txBody>
          <a:bodyPr wrap="square" rtlCol="0">
            <a:spAutoFit/>
          </a:bodyPr>
          <a:lstStyle/>
          <a:p>
            <a:pPr>
              <a:tabLst>
                <a:tab pos="314325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A</a:t>
            </a:r>
            <a:r>
              <a:rPr lang="en-US" sz="1800" dirty="0">
                <a:effectLst/>
                <a:latin typeface="Calibri" panose="020F0502020204030204" pitchFamily="34" charset="0"/>
                <a:ea typeface="Calibri" panose="020F0502020204030204" pitchFamily="34" charset="0"/>
                <a:cs typeface="Calibri" panose="020F0502020204030204" pitchFamily="34" charset="0"/>
              </a:rPr>
              <a:t> = Words of Affirmation     	</a:t>
            </a:r>
            <a:r>
              <a:rPr lang="en-US" sz="1800" b="1"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 = Receiving Gifts      		</a:t>
            </a:r>
            <a:r>
              <a:rPr lang="en-US" sz="1800" b="1"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 = Physical Touch</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n-US" sz="1800" dirty="0">
                <a:effectLst/>
                <a:latin typeface="Calibri" panose="020F0502020204030204" pitchFamily="34" charset="0"/>
                <a:ea typeface="Calibri" panose="020F0502020204030204" pitchFamily="34" charset="0"/>
                <a:cs typeface="Calibri" panose="020F0502020204030204" pitchFamily="34" charset="0"/>
              </a:rPr>
              <a:t> = Quality Time      	</a:t>
            </a:r>
            <a:r>
              <a:rPr lang="en-US" sz="1800" b="1" dirty="0">
                <a:effectLst/>
                <a:latin typeface="Calibri" panose="020F0502020204030204" pitchFamily="34" charset="0"/>
                <a:ea typeface="Calibri" panose="020F0502020204030204" pitchFamily="34" charset="0"/>
                <a:cs typeface="Calibri" panose="020F0502020204030204" pitchFamily="34" charset="0"/>
              </a:rPr>
              <a:t>D </a:t>
            </a:r>
            <a:r>
              <a:rPr lang="en-US" sz="1800" dirty="0">
                <a:effectLst/>
                <a:latin typeface="Calibri" panose="020F0502020204030204" pitchFamily="34" charset="0"/>
                <a:ea typeface="Calibri" panose="020F0502020204030204" pitchFamily="34" charset="0"/>
                <a:cs typeface="Calibri" panose="020F0502020204030204" pitchFamily="34" charset="0"/>
              </a:rPr>
              <a:t>= Acts of Service      	</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p:txBody>
      </p:sp>
    </p:spTree>
    <p:extLst>
      <p:ext uri="{BB962C8B-B14F-4D97-AF65-F5344CB8AC3E}">
        <p14:creationId xmlns:p14="http://schemas.microsoft.com/office/powerpoint/2010/main" val="421589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15032"/>
            <a:ext cx="8229600" cy="1512167"/>
          </a:xfrm>
          <a:prstGeom prst="rect">
            <a:avLst/>
          </a:prstGeom>
          <a:noFill/>
          <a:ln>
            <a:noFill/>
          </a:ln>
        </p:spPr>
        <p:txBody>
          <a:bodyPr wrap="square" lIns="0" tIns="45700" rIns="0" bIns="0" anchor="b" anchorCtr="0">
            <a:noAutofit/>
          </a:bodyPr>
          <a:lstStyle/>
          <a:p>
            <a:pPr marL="0" marR="0" lvl="0" indent="0" algn="ctr" rtl="0">
              <a:spcBef>
                <a:spcPts val="0"/>
              </a:spcBef>
              <a:buClr>
                <a:srgbClr val="7030A0"/>
              </a:buClr>
              <a:buSzPct val="25000"/>
              <a:buFont typeface="Calibri"/>
              <a:buNone/>
            </a:pPr>
            <a:r>
              <a:rPr lang="en-US" sz="4500" b="1" i="0" u="sng" strike="noStrike" cap="none" dirty="0">
                <a:solidFill>
                  <a:srgbClr val="7030A0"/>
                </a:solidFill>
                <a:latin typeface="Calibri"/>
                <a:ea typeface="Calibri"/>
                <a:cs typeface="Calibri"/>
                <a:sym typeface="Calibri"/>
              </a:rPr>
              <a:t>SPEAK LOVE LANGUAGES</a:t>
            </a:r>
            <a:br>
              <a:rPr lang="en-US" sz="4500" b="1" i="0" u="sng" strike="noStrike" cap="none" dirty="0">
                <a:solidFill>
                  <a:srgbClr val="7030A0"/>
                </a:solidFill>
                <a:latin typeface="Calibri"/>
                <a:ea typeface="Calibri"/>
                <a:cs typeface="Calibri"/>
                <a:sym typeface="Calibri"/>
              </a:rPr>
            </a:br>
            <a:r>
              <a:rPr lang="en-US" sz="4500" b="1" u="sng" dirty="0">
                <a:solidFill>
                  <a:srgbClr val="7030A0"/>
                </a:solidFill>
                <a:latin typeface="Calibri"/>
                <a:ea typeface="Calibri"/>
                <a:cs typeface="Calibri"/>
                <a:sym typeface="Calibri"/>
              </a:rPr>
              <a:t>(G. Chapman)</a:t>
            </a:r>
            <a:endParaRPr lang="en-US" sz="4500" b="1" i="0" u="sng" strike="noStrike" cap="none" dirty="0">
              <a:solidFill>
                <a:srgbClr val="7030A0"/>
              </a:solidFill>
              <a:latin typeface="Calibri"/>
              <a:ea typeface="Calibri"/>
              <a:cs typeface="Calibri"/>
              <a:sym typeface="Calibri"/>
            </a:endParaRPr>
          </a:p>
        </p:txBody>
      </p:sp>
      <p:sp>
        <p:nvSpPr>
          <p:cNvPr id="340" name="Shape 340"/>
          <p:cNvSpPr txBox="1">
            <a:spLocks noGrp="1"/>
          </p:cNvSpPr>
          <p:nvPr>
            <p:ph type="body" idx="1"/>
          </p:nvPr>
        </p:nvSpPr>
        <p:spPr>
          <a:xfrm>
            <a:off x="457200" y="1844824"/>
            <a:ext cx="8229600" cy="4479774"/>
          </a:xfrm>
          <a:prstGeom prst="rect">
            <a:avLst/>
          </a:prstGeom>
          <a:noFill/>
          <a:ln>
            <a:noFill/>
          </a:ln>
        </p:spPr>
        <p:txBody>
          <a:bodyPr wrap="square" lIns="91425" tIns="45700" rIns="91425" bIns="45700" anchor="t" anchorCtr="0">
            <a:noAutofit/>
          </a:bodyPr>
          <a:lstStyle/>
          <a:p>
            <a:pPr marL="2871788" marR="0" lvl="0" indent="-452438" rtl="0">
              <a:spcBef>
                <a:spcPts val="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1. 	</a:t>
            </a:r>
            <a:r>
              <a:rPr lang="en-US" sz="2600" b="1" i="0" u="none" strike="noStrike" cap="none" dirty="0">
                <a:solidFill>
                  <a:srgbClr val="FF0000"/>
                </a:solidFill>
                <a:latin typeface="+mj-lt"/>
                <a:ea typeface="Constantia"/>
                <a:cs typeface="Constantia"/>
                <a:sym typeface="Constantia"/>
              </a:rPr>
              <a:t>WORDS OF AFFIRMATION</a:t>
            </a:r>
          </a:p>
          <a:p>
            <a:pPr marL="2871788" marR="0" lvl="0" indent="-452438" rtl="0">
              <a:spcBef>
                <a:spcPts val="520"/>
              </a:spcBef>
              <a:spcAft>
                <a:spcPts val="0"/>
              </a:spcAft>
              <a:buClr>
                <a:schemeClr val="accent3"/>
              </a:buClr>
              <a:buSzPct val="95000"/>
              <a:buFont typeface="Noto Sans Symbols"/>
              <a:buNone/>
            </a:pPr>
            <a:endParaRPr sz="2600" b="1" i="0" u="none" strike="noStrike" cap="none" dirty="0">
              <a:solidFill>
                <a:schemeClr val="dk1"/>
              </a:solidFill>
              <a:latin typeface="+mj-lt"/>
              <a:ea typeface="Constantia"/>
              <a:cs typeface="Constantia"/>
              <a:sym typeface="Constantia"/>
            </a:endParaRPr>
          </a:p>
          <a:p>
            <a:pPr marL="2871788" marR="0" lvl="0" indent="-452438"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2.   QUALITY TIME</a:t>
            </a:r>
          </a:p>
          <a:p>
            <a:pPr marL="2871788" indent="-452438">
              <a:spcBef>
                <a:spcPts val="520"/>
              </a:spcBef>
              <a:buNone/>
            </a:pPr>
            <a:endParaRPr sz="2600" b="1" i="0" u="none" strike="noStrike" cap="none" dirty="0">
              <a:solidFill>
                <a:schemeClr val="dk1"/>
              </a:solidFill>
              <a:latin typeface="+mj-lt"/>
              <a:ea typeface="Constantia"/>
              <a:cs typeface="Constantia"/>
              <a:sym typeface="Constantia"/>
            </a:endParaRPr>
          </a:p>
          <a:p>
            <a:pPr marL="2871788" marR="0" lvl="0" indent="-452438"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3</a:t>
            </a:r>
            <a:r>
              <a:rPr lang="en-US" sz="2600" b="1" i="0" u="none" strike="noStrike" cap="none" dirty="0">
                <a:solidFill>
                  <a:srgbClr val="0070C0"/>
                </a:solidFill>
                <a:latin typeface="+mj-lt"/>
                <a:ea typeface="Constantia"/>
                <a:cs typeface="Constantia"/>
                <a:sym typeface="Constantia"/>
              </a:rPr>
              <a:t>.   </a:t>
            </a:r>
            <a:r>
              <a:rPr lang="en-US" sz="2600" b="1" i="0" u="none" strike="noStrike" cap="none" dirty="0">
                <a:solidFill>
                  <a:srgbClr val="00B0F0"/>
                </a:solidFill>
                <a:latin typeface="+mj-lt"/>
                <a:ea typeface="Constantia"/>
                <a:cs typeface="Constantia"/>
                <a:sym typeface="Constantia"/>
              </a:rPr>
              <a:t>RECEIVING GIFTS</a:t>
            </a:r>
          </a:p>
          <a:p>
            <a:pPr marL="2871788" indent="-452438">
              <a:spcBef>
                <a:spcPts val="520"/>
              </a:spcBef>
              <a:buNone/>
            </a:pPr>
            <a:endParaRPr sz="2600" b="1" i="0" u="none" strike="noStrike" cap="none" dirty="0">
              <a:solidFill>
                <a:schemeClr val="dk1"/>
              </a:solidFill>
              <a:latin typeface="+mj-lt"/>
              <a:ea typeface="Constantia"/>
              <a:cs typeface="Constantia"/>
              <a:sym typeface="Constantia"/>
            </a:endParaRPr>
          </a:p>
          <a:p>
            <a:pPr marL="2871788" marR="0" lvl="0" indent="-452438" rtl="0">
              <a:spcBef>
                <a:spcPts val="520"/>
              </a:spcBef>
              <a:spcAft>
                <a:spcPts val="0"/>
              </a:spcAft>
              <a:buClr>
                <a:schemeClr val="accent3"/>
              </a:buClr>
              <a:buSzPct val="95000"/>
              <a:buNone/>
            </a:pPr>
            <a:r>
              <a:rPr lang="en-US" sz="2600" b="1" i="0" u="none" strike="noStrike" cap="none" dirty="0">
                <a:solidFill>
                  <a:schemeClr val="dk1"/>
                </a:solidFill>
                <a:latin typeface="+mj-lt"/>
                <a:ea typeface="Constantia"/>
                <a:cs typeface="Constantia"/>
                <a:sym typeface="Constantia"/>
              </a:rPr>
              <a:t>4.   ACTS OF SERVICE</a:t>
            </a:r>
          </a:p>
          <a:p>
            <a:pPr marL="2871788" indent="-452438">
              <a:spcBef>
                <a:spcPts val="520"/>
              </a:spcBef>
              <a:buNone/>
            </a:pPr>
            <a:endParaRPr sz="2600" b="1" i="0" u="none" strike="noStrike" cap="none" dirty="0">
              <a:solidFill>
                <a:schemeClr val="dk1"/>
              </a:solidFill>
              <a:latin typeface="+mj-lt"/>
              <a:ea typeface="Constantia"/>
              <a:cs typeface="Constantia"/>
              <a:sym typeface="Constantia"/>
            </a:endParaRPr>
          </a:p>
          <a:p>
            <a:pPr marL="2871788" marR="0" lvl="0" indent="-452438" rtl="0">
              <a:spcBef>
                <a:spcPts val="520"/>
              </a:spcBef>
              <a:buClr>
                <a:schemeClr val="accent3"/>
              </a:buClr>
              <a:buSzPct val="95000"/>
              <a:buNone/>
            </a:pPr>
            <a:r>
              <a:rPr lang="en-US" sz="2600" b="1" i="0" u="none" strike="noStrike" cap="none" dirty="0">
                <a:solidFill>
                  <a:schemeClr val="dk1"/>
                </a:solidFill>
                <a:latin typeface="+mj-lt"/>
                <a:ea typeface="Constantia"/>
                <a:cs typeface="Constantia"/>
                <a:sym typeface="Constantia"/>
              </a:rPr>
              <a:t>5.   </a:t>
            </a:r>
            <a:r>
              <a:rPr lang="en-US" sz="2600" b="1" i="0" u="none" strike="noStrike" cap="none" dirty="0">
                <a:solidFill>
                  <a:srgbClr val="00B0F0"/>
                </a:solidFill>
                <a:latin typeface="+mj-lt"/>
                <a:ea typeface="Constantia"/>
                <a:cs typeface="Constantia"/>
                <a:sym typeface="Constantia"/>
              </a:rPr>
              <a:t>PHYSICAL TOUCH</a:t>
            </a:r>
          </a:p>
        </p:txBody>
      </p:sp>
    </p:spTree>
    <p:extLst>
      <p:ext uri="{BB962C8B-B14F-4D97-AF65-F5344CB8AC3E}">
        <p14:creationId xmlns:p14="http://schemas.microsoft.com/office/powerpoint/2010/main" val="2339294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SG" dirty="0"/>
          </a:p>
        </p:txBody>
      </p:sp>
      <p:sp>
        <p:nvSpPr>
          <p:cNvPr id="3" name="Subtitle 2"/>
          <p:cNvSpPr>
            <a:spLocks noGrp="1"/>
          </p:cNvSpPr>
          <p:nvPr>
            <p:ph type="subTitle" idx="1"/>
          </p:nvPr>
        </p:nvSpPr>
        <p:spPr/>
        <p:txBody>
          <a:bodyPr/>
          <a:lstStyle/>
          <a:p>
            <a:r>
              <a:rPr lang="en-US" dirty="0"/>
              <a:t> </a:t>
            </a:r>
            <a:endParaRPr lang="en-SG" dirty="0"/>
          </a:p>
        </p:txBody>
      </p:sp>
      <p:graphicFrame>
        <p:nvGraphicFramePr>
          <p:cNvPr id="8" name="Table 7">
            <a:extLst>
              <a:ext uri="{FF2B5EF4-FFF2-40B4-BE49-F238E27FC236}">
                <a16:creationId xmlns:a16="http://schemas.microsoft.com/office/drawing/2014/main" id="{8CDC726C-95F6-4257-987D-E21166F4B2F2}"/>
              </a:ext>
            </a:extLst>
          </p:cNvPr>
          <p:cNvGraphicFramePr>
            <a:graphicFrameLocks noGrp="1"/>
          </p:cNvGraphicFramePr>
          <p:nvPr>
            <p:extLst>
              <p:ext uri="{D42A27DB-BD31-4B8C-83A1-F6EECF244321}">
                <p14:modId xmlns:p14="http://schemas.microsoft.com/office/powerpoint/2010/main" val="2530798022"/>
              </p:ext>
            </p:extLst>
          </p:nvPr>
        </p:nvGraphicFramePr>
        <p:xfrm>
          <a:off x="323528" y="116632"/>
          <a:ext cx="8640961" cy="5544617"/>
        </p:xfrm>
        <a:graphic>
          <a:graphicData uri="http://schemas.openxmlformats.org/drawingml/2006/table">
            <a:tbl>
              <a:tblPr firstRow="1" firstCol="1"/>
              <a:tblGrid>
                <a:gridCol w="2160034">
                  <a:extLst>
                    <a:ext uri="{9D8B030D-6E8A-4147-A177-3AD203B41FA5}">
                      <a16:colId xmlns:a16="http://schemas.microsoft.com/office/drawing/2014/main" val="4191002692"/>
                    </a:ext>
                  </a:extLst>
                </a:gridCol>
                <a:gridCol w="2160034">
                  <a:extLst>
                    <a:ext uri="{9D8B030D-6E8A-4147-A177-3AD203B41FA5}">
                      <a16:colId xmlns:a16="http://schemas.microsoft.com/office/drawing/2014/main" val="1324727309"/>
                    </a:ext>
                  </a:extLst>
                </a:gridCol>
                <a:gridCol w="2160034">
                  <a:extLst>
                    <a:ext uri="{9D8B030D-6E8A-4147-A177-3AD203B41FA5}">
                      <a16:colId xmlns:a16="http://schemas.microsoft.com/office/drawing/2014/main" val="3151991114"/>
                    </a:ext>
                  </a:extLst>
                </a:gridCol>
                <a:gridCol w="2160859">
                  <a:extLst>
                    <a:ext uri="{9D8B030D-6E8A-4147-A177-3AD203B41FA5}">
                      <a16:colId xmlns:a16="http://schemas.microsoft.com/office/drawing/2014/main" val="3467826196"/>
                    </a:ext>
                  </a:extLst>
                </a:gridCol>
              </a:tblGrid>
              <a:tr h="471573">
                <a:tc>
                  <a:txBody>
                    <a:bodyPr/>
                    <a:lstStyle/>
                    <a:p>
                      <a:pPr algn="ctr">
                        <a:lnSpc>
                          <a:spcPct val="107000"/>
                        </a:lnSpc>
                        <a:spcAft>
                          <a:spcPts val="800"/>
                        </a:spcAft>
                      </a:pPr>
                      <a:r>
                        <a:rPr lang="en-US" sz="13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to relay to a person with this love language</a:t>
                      </a:r>
                      <a:endParaRPr lang="en-SG"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Communication</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b="1"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Actions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b="1"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What to Avoid</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04104"/>
                  </a:ext>
                </a:extLst>
              </a:tr>
              <a:tr h="954403">
                <a:tc>
                  <a:txBody>
                    <a:bodyPr/>
                    <a:lstStyle/>
                    <a:p>
                      <a:pPr>
                        <a:lnSpc>
                          <a:spcPct val="100000"/>
                        </a:lnSpc>
                        <a:spcAft>
                          <a:spcPts val="0"/>
                        </a:spcAft>
                      </a:pPr>
                      <a:r>
                        <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Words of affirmation</a:t>
                      </a:r>
                      <a:endParaRPr lang="en-SG"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Proverbs 15:1 and 18:21</a:t>
                      </a:r>
                      <a:endParaRPr lang="en-SG"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Focus on saying</a:t>
                      </a:r>
                      <a:endParaRPr lang="en-SG"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SG"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Compliments</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Affirmation</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Kind words/ gentle</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Send notes/ cards</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Affirm before others</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Criticism</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Condemning</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Judgmental</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427598"/>
                  </a:ext>
                </a:extLst>
              </a:tr>
              <a:tr h="1131351">
                <a:tc>
                  <a:txBody>
                    <a:bodyPr/>
                    <a:lstStyle/>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Quality time</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Deuteronomy 6: 6, 7</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Psalms 139: 1, 2</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Focus on listening with support</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One-to-one time</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Not interrupting</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Face-to-face conversation</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(self-revelation)</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Take long walks together</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Doing things together</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Taking trips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Long periods of being apart</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More time with friends than with spouse</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360821"/>
                  </a:ext>
                </a:extLst>
              </a:tr>
              <a:tr h="901536">
                <a:tc>
                  <a:txBody>
                    <a:bodyPr/>
                    <a:lstStyle/>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Receiving gifts</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2 Corinthians 9: 7, 15</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James 1: 17</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Positive</a:t>
                      </a:r>
                      <a:endParaRPr lang="en-SG" sz="13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Fact-orientated information</a:t>
                      </a:r>
                      <a:endParaRPr lang="en-SG" sz="13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Gift especially of self- power of presence</a:t>
                      </a:r>
                      <a:endParaRPr lang="en-SG" sz="13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Give gifts on special occasions and not so special occasions</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Forgetting special days</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481153"/>
                  </a:ext>
                </a:extLst>
              </a:tr>
              <a:tr h="1131351">
                <a:tc>
                  <a:txBody>
                    <a:bodyPr/>
                    <a:lstStyle/>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Acts of service</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Galatians 5:13</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Mark 10: 45</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John 13 - overcome stereotypes</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Action words like </a:t>
                      </a:r>
                      <a:endParaRPr lang="en-SG" sz="13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“I can,” </a:t>
                      </a:r>
                      <a:b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“I will,” </a:t>
                      </a:r>
                      <a:b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en-US" sz="1300">
                          <a:solidFill>
                            <a:srgbClr val="00B050"/>
                          </a:solidFill>
                          <a:effectLst/>
                          <a:latin typeface="Calibri" panose="020F0502020204030204" pitchFamily="34" charset="0"/>
                          <a:ea typeface="Calibri" panose="020F0502020204030204" pitchFamily="34" charset="0"/>
                          <a:cs typeface="Calibri" panose="020F0502020204030204" pitchFamily="34" charset="0"/>
                        </a:rPr>
                        <a:t>“What else can I do?”</a:t>
                      </a:r>
                      <a:endParaRPr lang="en-SG" sz="13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Helping with house and yard chores</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Repair/maintenance</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rgbClr val="FF33CC"/>
                          </a:solidFill>
                          <a:effectLst/>
                          <a:latin typeface="Calibri" panose="020F0502020204030204" pitchFamily="34" charset="0"/>
                          <a:ea typeface="Calibri" panose="020F0502020204030204" pitchFamily="34" charset="0"/>
                          <a:cs typeface="Calibri" panose="020F0502020204030204" pitchFamily="34" charset="0"/>
                        </a:rPr>
                        <a:t>Acts of kindness</a:t>
                      </a:r>
                      <a:endParaRPr lang="en-SG" sz="130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Ignoring spouses' requests while helping others</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341571"/>
                  </a:ext>
                </a:extLst>
              </a:tr>
              <a:tr h="954403">
                <a:tc>
                  <a:txBody>
                    <a:bodyPr/>
                    <a:lstStyle/>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Physical touch</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Mark 10: 13, 16</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a:solidFill>
                            <a:schemeClr val="bg1"/>
                          </a:solidFill>
                          <a:effectLst/>
                          <a:latin typeface="Calibri" panose="020F0502020204030204" pitchFamily="34" charset="0"/>
                          <a:ea typeface="Calibri" panose="020F0502020204030204" pitchFamily="34" charset="0"/>
                          <a:cs typeface="Calibri" panose="020F0502020204030204" pitchFamily="34" charset="0"/>
                        </a:rPr>
                        <a:t>Can communicate hate or love</a:t>
                      </a:r>
                      <a:endParaRPr lang="en-SG" sz="13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 lot of nonverbals</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Verbals</a:t>
                      </a: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need to be word pictures</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Crisis and touch</a:t>
                      </a:r>
                      <a:endParaRPr lang="en-SG" sz="13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Touches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Hugs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Pats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FF33CC"/>
                          </a:solidFill>
                          <a:effectLst/>
                          <a:latin typeface="Calibri" panose="020F0502020204030204" pitchFamily="34" charset="0"/>
                          <a:ea typeface="Calibri" panose="020F0502020204030204" pitchFamily="34" charset="0"/>
                          <a:cs typeface="Calibri" panose="020F0502020204030204" pitchFamily="34" charset="0"/>
                        </a:rPr>
                        <a:t>Kisses</a:t>
                      </a:r>
                      <a:endParaRPr lang="en-SG" sz="13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Physical neglect or abuse</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130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Physically there but emotionally absent</a:t>
                      </a:r>
                      <a:endParaRPr lang="en-SG" sz="13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6" marR="466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828305"/>
                  </a:ext>
                </a:extLst>
              </a:tr>
            </a:tbl>
          </a:graphicData>
        </a:graphic>
      </p:graphicFrame>
      <p:sp>
        <p:nvSpPr>
          <p:cNvPr id="9" name="TextBox 8">
            <a:extLst>
              <a:ext uri="{FF2B5EF4-FFF2-40B4-BE49-F238E27FC236}">
                <a16:creationId xmlns:a16="http://schemas.microsoft.com/office/drawing/2014/main" id="{7587F018-F289-4947-B470-09EC5D781113}"/>
              </a:ext>
            </a:extLst>
          </p:cNvPr>
          <p:cNvSpPr txBox="1"/>
          <p:nvPr/>
        </p:nvSpPr>
        <p:spPr>
          <a:xfrm>
            <a:off x="611560" y="5805264"/>
            <a:ext cx="7992888" cy="973600"/>
          </a:xfrm>
          <a:prstGeom prst="rect">
            <a:avLst/>
          </a:prstGeom>
          <a:noFill/>
        </p:spPr>
        <p:txBody>
          <a:bodyPr wrap="square" rtlCol="0">
            <a:spAutoFit/>
          </a:bodyPr>
          <a:lstStyle/>
          <a:p>
            <a:pPr algn="ctr">
              <a:lnSpc>
                <a:spcPct val="107000"/>
              </a:lnSpc>
              <a:spcAft>
                <a:spcPts val="8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PROFOUND CONCLUSION</a:t>
            </a:r>
            <a:endParaRPr lang="en-SG"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Learning the primary love language of your spouse and your children and choosing to speak it regularly will greatly enhance the emotional climate in your family.</a:t>
            </a:r>
            <a:endParaRPr lang="en-SG" dirty="0"/>
          </a:p>
        </p:txBody>
      </p:sp>
    </p:spTree>
    <p:extLst>
      <p:ext uri="{BB962C8B-B14F-4D97-AF65-F5344CB8AC3E}">
        <p14:creationId xmlns:p14="http://schemas.microsoft.com/office/powerpoint/2010/main" val="3970000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40" name="Shape 340"/>
          <p:cNvSpPr txBox="1">
            <a:spLocks noGrp="1"/>
          </p:cNvSpPr>
          <p:nvPr>
            <p:ph type="body" idx="1"/>
          </p:nvPr>
        </p:nvSpPr>
        <p:spPr>
          <a:xfrm>
            <a:off x="457200" y="908721"/>
            <a:ext cx="8229600" cy="5415878"/>
          </a:xfrm>
          <a:prstGeom prst="rect">
            <a:avLst/>
          </a:prstGeom>
          <a:noFill/>
          <a:ln>
            <a:noFill/>
          </a:ln>
        </p:spPr>
        <p:txBody>
          <a:bodyPr wrap="square" lIns="91425" tIns="45700" rIns="91425" bIns="45700" anchor="t" anchorCtr="0">
            <a:noAutofit/>
          </a:bodyPr>
          <a:lstStyle/>
          <a:p>
            <a:pPr marL="0" marR="0" lvl="0" indent="0" rtl="0">
              <a:spcBef>
                <a:spcPts val="0"/>
              </a:spcBef>
              <a:spcAft>
                <a:spcPts val="0"/>
              </a:spcAft>
              <a:buClr>
                <a:schemeClr val="accent3"/>
              </a:buClr>
              <a:buSzPct val="95000"/>
              <a:buNone/>
            </a:pPr>
            <a:r>
              <a:rPr lang="en-US" sz="2600" b="1" i="0" u="none" strike="noStrike" cap="none" dirty="0">
                <a:solidFill>
                  <a:srgbClr val="00B0F0"/>
                </a:solidFill>
                <a:latin typeface="+mj-lt"/>
                <a:sym typeface="Constantia"/>
              </a:rPr>
              <a:t>1.  </a:t>
            </a:r>
            <a:r>
              <a:rPr lang="en-US" sz="2600" b="1" i="0" u="sng" strike="noStrike" cap="none" dirty="0">
                <a:solidFill>
                  <a:srgbClr val="0070C0"/>
                </a:solidFill>
                <a:latin typeface="+mj-lt"/>
                <a:sym typeface="Constantia"/>
              </a:rPr>
              <a:t>WORDS OF AFFIRMATION</a:t>
            </a:r>
          </a:p>
          <a:p>
            <a:pPr marL="365760" lvl="1" indent="0">
              <a:buNone/>
            </a:pPr>
            <a:r>
              <a:rPr lang="en-SG" b="1" dirty="0">
                <a:latin typeface="+mj-lt"/>
              </a:rPr>
              <a:t>(Matthew 25:21)  </a:t>
            </a:r>
            <a:r>
              <a:rPr lang="en-SG" b="1" i="1" dirty="0">
                <a:latin typeface="+mj-lt"/>
              </a:rPr>
              <a:t>His lord said unto him, </a:t>
            </a:r>
            <a:r>
              <a:rPr lang="en-SG" b="1" i="1" u="sng" dirty="0">
                <a:solidFill>
                  <a:srgbClr val="0070C0"/>
                </a:solidFill>
                <a:latin typeface="+mj-lt"/>
              </a:rPr>
              <a:t>Well done, thou good and faithful servant</a:t>
            </a:r>
            <a:r>
              <a:rPr lang="en-SG" b="1" i="1" dirty="0">
                <a:latin typeface="+mj-lt"/>
              </a:rPr>
              <a:t>: thou hast been faithful over a few things, I will make thee ruler over many things: enter thou into the joy of thy lord.</a:t>
            </a:r>
          </a:p>
          <a:p>
            <a:pPr marL="522605" lvl="1" indent="0">
              <a:buNone/>
            </a:pPr>
            <a:endParaRPr lang="en-SG" b="1" dirty="0">
              <a:latin typeface="+mj-lt"/>
            </a:endParaRPr>
          </a:p>
          <a:p>
            <a:pPr marL="365760" lvl="1" indent="0">
              <a:buNone/>
            </a:pPr>
            <a:r>
              <a:rPr lang="en-SG" b="1" dirty="0">
                <a:latin typeface="+mj-lt"/>
              </a:rPr>
              <a:t>(Proverbs 18:21)  </a:t>
            </a:r>
            <a:r>
              <a:rPr lang="en-SG" b="1" i="1" u="sng" dirty="0">
                <a:solidFill>
                  <a:srgbClr val="0070C0"/>
                </a:solidFill>
                <a:latin typeface="+mj-lt"/>
              </a:rPr>
              <a:t>Death and life are in the power of the tongue</a:t>
            </a:r>
            <a:r>
              <a:rPr lang="en-SG" b="1" i="1" dirty="0">
                <a:latin typeface="+mj-lt"/>
              </a:rPr>
              <a:t>: and they that love it shall eat the fruit thereof.</a:t>
            </a:r>
          </a:p>
          <a:p>
            <a:pPr marL="365760" lvl="1" indent="0">
              <a:spcBef>
                <a:spcPts val="1800"/>
              </a:spcBef>
              <a:buNone/>
            </a:pPr>
            <a:r>
              <a:rPr lang="en-US" b="1" u="sng" dirty="0">
                <a:solidFill>
                  <a:srgbClr val="0070C0"/>
                </a:solidFill>
                <a:latin typeface="+mj-lt"/>
              </a:rPr>
              <a:t>FOCUS ON SAYING WORDS OF AFFECTION, PRAISE AND ENCOURAGEMENT</a:t>
            </a:r>
            <a:r>
              <a:rPr lang="en-US" b="1" dirty="0">
                <a:solidFill>
                  <a:srgbClr val="0070C0"/>
                </a:solidFill>
                <a:latin typeface="+mj-lt"/>
              </a:rPr>
              <a:t>.</a:t>
            </a:r>
            <a:endParaRPr lang="en-US" b="1" i="0" strike="noStrike" cap="none" dirty="0">
              <a:solidFill>
                <a:srgbClr val="0070C0"/>
              </a:solidFill>
              <a:latin typeface="+mj-lt"/>
              <a:sym typeface="Constantia"/>
            </a:endParaRPr>
          </a:p>
          <a:p>
            <a:pPr marL="0" marR="0" lvl="0" indent="0" algn="ctr" rtl="0">
              <a:spcBef>
                <a:spcPts val="520"/>
              </a:spcBef>
              <a:spcAft>
                <a:spcPts val="0"/>
              </a:spcAft>
              <a:buClr>
                <a:schemeClr val="accent3"/>
              </a:buClr>
              <a:buSzPct val="95000"/>
              <a:buNone/>
            </a:pPr>
            <a:endParaRPr lang="en-US" sz="2600" b="1" i="0" u="none" strike="noStrike" cap="none" dirty="0">
              <a:solidFill>
                <a:srgbClr val="0070C0"/>
              </a:solidFill>
              <a:effectLst>
                <a:outerShdw blurRad="38100" dist="38100" dir="2700000" algn="tl">
                  <a:srgbClr val="000000">
                    <a:alpha val="43137"/>
                  </a:srgbClr>
                </a:outerShdw>
              </a:effectLst>
              <a:sym typeface="Constantia"/>
            </a:endParaRPr>
          </a:p>
          <a:p>
            <a:pPr marL="274320" marR="0" lvl="0" indent="-274320" algn="ctr" rtl="0">
              <a:spcBef>
                <a:spcPts val="520"/>
              </a:spcBef>
              <a:spcAft>
                <a:spcPts val="0"/>
              </a:spcAft>
              <a:buClr>
                <a:schemeClr val="accent3"/>
              </a:buClr>
              <a:buSzPct val="95000"/>
              <a:buFont typeface="Noto Sans Symbols"/>
              <a:buNone/>
            </a:pPr>
            <a:endParaRPr sz="2600" b="1" i="0" u="none" strike="noStrike" cap="none" dirty="0">
              <a:solidFill>
                <a:schemeClr val="dk1"/>
              </a:solidFill>
              <a:effectLst>
                <a:outerShdw blurRad="38100" dist="38100" dir="2700000" algn="tl">
                  <a:srgbClr val="000000">
                    <a:alpha val="43137"/>
                  </a:srgbClr>
                </a:outerShdw>
              </a:effectLst>
              <a:sym typeface="Constantia"/>
            </a:endParaRPr>
          </a:p>
        </p:txBody>
      </p:sp>
    </p:spTree>
    <p:extLst>
      <p:ext uri="{BB962C8B-B14F-4D97-AF65-F5344CB8AC3E}">
        <p14:creationId xmlns:p14="http://schemas.microsoft.com/office/powerpoint/2010/main" val="480287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836712"/>
            <a:ext cx="7854696" cy="5112568"/>
          </a:xfrm>
        </p:spPr>
        <p:txBody>
          <a:bodyPr/>
          <a:lstStyle/>
          <a:p>
            <a:pPr marL="442913" indent="-442913" algn="l"/>
            <a:r>
              <a:rPr lang="en-US" sz="2800" b="1" dirty="0">
                <a:solidFill>
                  <a:srgbClr val="00B0F0"/>
                </a:solidFill>
                <a:latin typeface="+mj-lt"/>
              </a:rPr>
              <a:t>1.	</a:t>
            </a:r>
            <a:r>
              <a:rPr lang="en-US" sz="2800" b="1" u="sng" dirty="0">
                <a:solidFill>
                  <a:srgbClr val="00B0F0"/>
                </a:solidFill>
                <a:latin typeface="+mj-lt"/>
              </a:rPr>
              <a:t>WORDS OF AFFIRMATION</a:t>
            </a:r>
          </a:p>
          <a:p>
            <a:pPr algn="l"/>
            <a:r>
              <a:rPr lang="en-US" sz="2800" b="1" dirty="0">
                <a:solidFill>
                  <a:schemeClr val="bg1"/>
                </a:solidFill>
                <a:latin typeface="+mj-lt"/>
              </a:rPr>
              <a:t>      WORDS – POWER OF LIFE OR DEATH</a:t>
            </a:r>
          </a:p>
          <a:p>
            <a:pPr algn="l"/>
            <a:endParaRPr lang="en-US" sz="2800" b="1" dirty="0">
              <a:solidFill>
                <a:schemeClr val="bg1"/>
              </a:solidFill>
              <a:latin typeface="+mj-lt"/>
            </a:endParaRPr>
          </a:p>
          <a:p>
            <a:pPr algn="l"/>
            <a:r>
              <a:rPr lang="en-US" sz="2800" b="1" dirty="0">
                <a:solidFill>
                  <a:schemeClr val="bg1"/>
                </a:solidFill>
                <a:latin typeface="+mj-lt"/>
              </a:rPr>
              <a:t>      </a:t>
            </a:r>
            <a:r>
              <a:rPr lang="en-US" sz="2800" b="1" u="sng" dirty="0">
                <a:solidFill>
                  <a:schemeClr val="bg1"/>
                </a:solidFill>
                <a:latin typeface="+mj-lt"/>
              </a:rPr>
              <a:t>FOCUS ON SAYING</a:t>
            </a:r>
            <a:r>
              <a:rPr lang="en-US" sz="2800" b="1" dirty="0">
                <a:solidFill>
                  <a:schemeClr val="bg1"/>
                </a:solidFill>
                <a:latin typeface="+mj-lt"/>
              </a:rPr>
              <a:t>:</a:t>
            </a:r>
          </a:p>
          <a:p>
            <a:pPr algn="l"/>
            <a:endParaRPr lang="en-US" sz="2800" b="1" dirty="0">
              <a:solidFill>
                <a:schemeClr val="bg1"/>
              </a:solidFill>
              <a:latin typeface="+mj-lt"/>
            </a:endParaRPr>
          </a:p>
          <a:p>
            <a:pPr algn="l"/>
            <a:r>
              <a:rPr lang="en-US" sz="2800" b="1" dirty="0">
                <a:solidFill>
                  <a:schemeClr val="bg1"/>
                </a:solidFill>
                <a:latin typeface="+mj-lt"/>
              </a:rPr>
              <a:t>      A.  Of Affection</a:t>
            </a:r>
          </a:p>
          <a:p>
            <a:pPr algn="l"/>
            <a:r>
              <a:rPr lang="en-US" sz="2800" b="1" dirty="0">
                <a:solidFill>
                  <a:schemeClr val="bg1"/>
                </a:solidFill>
                <a:latin typeface="+mj-lt"/>
              </a:rPr>
              <a:t>      B.  Of Praise</a:t>
            </a:r>
          </a:p>
          <a:p>
            <a:pPr algn="l"/>
            <a:r>
              <a:rPr lang="en-US" sz="2800" b="1" dirty="0">
                <a:solidFill>
                  <a:schemeClr val="bg1"/>
                </a:solidFill>
                <a:latin typeface="+mj-lt"/>
              </a:rPr>
              <a:t>      C.  Of Encouragement</a:t>
            </a:r>
          </a:p>
          <a:p>
            <a:pPr algn="l"/>
            <a:r>
              <a:rPr lang="en-US" sz="2800" b="1" dirty="0">
                <a:solidFill>
                  <a:schemeClr val="bg1"/>
                </a:solidFill>
                <a:latin typeface="+mj-lt"/>
              </a:rPr>
              <a:t>      D.  Of Guidance</a:t>
            </a:r>
            <a:endParaRPr lang="en-SG" sz="2800" b="1" dirty="0">
              <a:solidFill>
                <a:schemeClr val="bg1"/>
              </a:solidFill>
              <a:latin typeface="+mj-lt"/>
            </a:endParaRPr>
          </a:p>
        </p:txBody>
      </p:sp>
    </p:spTree>
    <p:extLst>
      <p:ext uri="{BB962C8B-B14F-4D97-AF65-F5344CB8AC3E}">
        <p14:creationId xmlns:p14="http://schemas.microsoft.com/office/powerpoint/2010/main" val="4145249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40" name="Shape 340"/>
          <p:cNvSpPr txBox="1">
            <a:spLocks noGrp="1"/>
          </p:cNvSpPr>
          <p:nvPr>
            <p:ph type="body" idx="1"/>
          </p:nvPr>
        </p:nvSpPr>
        <p:spPr>
          <a:xfrm>
            <a:off x="457200" y="836713"/>
            <a:ext cx="8229600" cy="5487886"/>
          </a:xfrm>
          <a:prstGeom prst="rect">
            <a:avLst/>
          </a:prstGeom>
          <a:noFill/>
          <a:ln>
            <a:noFill/>
          </a:ln>
        </p:spPr>
        <p:txBody>
          <a:bodyPr wrap="square" lIns="91425" tIns="45700" rIns="91425" bIns="45700" anchor="t" anchorCtr="0">
            <a:noAutofit/>
          </a:bodyPr>
          <a:lstStyle/>
          <a:p>
            <a:pPr marL="442913" marR="0" lvl="0" indent="-442913" rtl="0">
              <a:spcBef>
                <a:spcPts val="520"/>
              </a:spcBef>
              <a:spcAft>
                <a:spcPts val="0"/>
              </a:spcAft>
              <a:buClr>
                <a:schemeClr val="accent3"/>
              </a:buClr>
              <a:buSzPct val="95000"/>
              <a:buAutoNum type="arabicPeriod" startAt="2"/>
            </a:pPr>
            <a:r>
              <a:rPr lang="en-US" sz="2800" b="1" i="0" u="sng" strike="noStrike" cap="none" dirty="0">
                <a:solidFill>
                  <a:srgbClr val="0070C0"/>
                </a:solidFill>
                <a:latin typeface="+mj-lt"/>
                <a:sym typeface="Constantia"/>
              </a:rPr>
              <a:t>QUALITY TIME</a:t>
            </a:r>
          </a:p>
          <a:p>
            <a:pPr marL="514350" marR="0" lvl="0" indent="-514350" algn="ctr" rtl="0">
              <a:spcBef>
                <a:spcPts val="520"/>
              </a:spcBef>
              <a:spcAft>
                <a:spcPts val="0"/>
              </a:spcAft>
              <a:buClr>
                <a:schemeClr val="accent3"/>
              </a:buClr>
              <a:buSzPct val="95000"/>
              <a:buAutoNum type="arabicPeriod" startAt="2"/>
            </a:pPr>
            <a:endParaRPr lang="en-US" sz="2800" b="1" i="0" u="sng" strike="noStrike" cap="none" dirty="0">
              <a:solidFill>
                <a:srgbClr val="0070C0"/>
              </a:solidFill>
              <a:latin typeface="+mj-lt"/>
              <a:sym typeface="Constantia"/>
            </a:endParaRPr>
          </a:p>
          <a:p>
            <a:pPr marL="442913" marR="0" lvl="0" indent="0" rtl="0">
              <a:spcBef>
                <a:spcPts val="520"/>
              </a:spcBef>
              <a:spcAft>
                <a:spcPts val="0"/>
              </a:spcAft>
              <a:buClr>
                <a:schemeClr val="accent3"/>
              </a:buClr>
              <a:buSzPct val="95000"/>
              <a:buNone/>
            </a:pPr>
            <a:r>
              <a:rPr lang="en-SG" sz="2800" b="1" dirty="0">
                <a:latin typeface="+mj-lt"/>
              </a:rPr>
              <a:t>(Deuteronomy 6:6,7)  </a:t>
            </a:r>
            <a:r>
              <a:rPr lang="en-SG" sz="2800" b="1" i="1" dirty="0">
                <a:latin typeface="+mj-lt"/>
              </a:rPr>
              <a:t>And these words, which I command thee this day, shall be in thine heart:</a:t>
            </a:r>
          </a:p>
          <a:p>
            <a:pPr marL="442913" indent="0"/>
            <a:endParaRPr lang="en-SG" sz="2800" b="1" i="1" dirty="0">
              <a:latin typeface="+mj-lt"/>
            </a:endParaRPr>
          </a:p>
          <a:p>
            <a:pPr marL="442913" indent="0">
              <a:buNone/>
            </a:pPr>
            <a:r>
              <a:rPr lang="en-SG" sz="2800" b="1" i="1" dirty="0">
                <a:latin typeface="+mj-lt"/>
              </a:rPr>
              <a:t>And thou shalt teach them diligently unto thy children, and shalt talk of them when </a:t>
            </a:r>
            <a:r>
              <a:rPr lang="en-SG" sz="2800" b="1" i="1" dirty="0">
                <a:solidFill>
                  <a:srgbClr val="0070C0"/>
                </a:solidFill>
                <a:latin typeface="+mj-lt"/>
              </a:rPr>
              <a:t>thou sit in thine house, and when thou walk by the way, and when thou lie down, and when thou rise up.</a:t>
            </a:r>
          </a:p>
          <a:p>
            <a:pPr marL="442913" indent="0">
              <a:buNone/>
            </a:pPr>
            <a:endParaRPr lang="en-US" sz="2800" b="1" dirty="0">
              <a:latin typeface="+mj-lt"/>
            </a:endParaRPr>
          </a:p>
          <a:p>
            <a:pPr marL="442913" indent="0">
              <a:buNone/>
            </a:pPr>
            <a:r>
              <a:rPr lang="en-US" sz="2800" b="1" u="sng" dirty="0">
                <a:solidFill>
                  <a:srgbClr val="0070C0"/>
                </a:solidFill>
                <a:latin typeface="+mj-lt"/>
              </a:rPr>
              <a:t>FOCUS ON LISTENING WITH SUPPORT</a:t>
            </a:r>
            <a:r>
              <a:rPr lang="en-US" sz="2800" b="1" dirty="0">
                <a:solidFill>
                  <a:srgbClr val="0070C0"/>
                </a:solidFill>
                <a:latin typeface="+mj-lt"/>
              </a:rPr>
              <a:t>.</a:t>
            </a:r>
            <a:endParaRPr lang="en-SG" sz="2800" b="1" dirty="0">
              <a:solidFill>
                <a:srgbClr val="0070C0"/>
              </a:solidFill>
              <a:latin typeface="+mj-lt"/>
            </a:endParaRPr>
          </a:p>
          <a:p>
            <a:pPr marL="274320" marR="0" lvl="0" indent="-274320" rtl="0">
              <a:spcBef>
                <a:spcPts val="520"/>
              </a:spcBef>
              <a:spcAft>
                <a:spcPts val="0"/>
              </a:spcAft>
              <a:buClr>
                <a:schemeClr val="accent3"/>
              </a:buClr>
              <a:buSzPct val="95000"/>
              <a:buFont typeface="Noto Sans Symbols"/>
              <a:buNone/>
            </a:pPr>
            <a:endParaRPr sz="2600" b="1" i="0" u="sng" strike="noStrike" cap="none" dirty="0">
              <a:solidFill>
                <a:srgbClr val="0070C0"/>
              </a:solidFill>
              <a:effectLst>
                <a:outerShdw blurRad="38100" dist="38100" dir="2700000" algn="tl">
                  <a:srgbClr val="000000">
                    <a:alpha val="43137"/>
                  </a:srgbClr>
                </a:outerShdw>
              </a:effectLst>
              <a:sym typeface="Constantia"/>
            </a:endParaRPr>
          </a:p>
        </p:txBody>
      </p:sp>
    </p:spTree>
    <p:extLst>
      <p:ext uri="{BB962C8B-B14F-4D97-AF65-F5344CB8AC3E}">
        <p14:creationId xmlns:p14="http://schemas.microsoft.com/office/powerpoint/2010/main" val="1241642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80728"/>
            <a:ext cx="7854696" cy="5688632"/>
          </a:xfrm>
        </p:spPr>
        <p:txBody>
          <a:bodyPr/>
          <a:lstStyle/>
          <a:p>
            <a:pPr marL="514350" indent="-514350" algn="l">
              <a:buClrTx/>
              <a:buFont typeface="+mj-lt"/>
              <a:buAutoNum type="arabicPeriod" startAt="2"/>
            </a:pPr>
            <a:r>
              <a:rPr lang="en-US" sz="2800" b="1" u="sng" dirty="0">
                <a:solidFill>
                  <a:schemeClr val="bg1"/>
                </a:solidFill>
                <a:latin typeface="+mj-lt"/>
              </a:rPr>
              <a:t>QUALITY TIME – FULLY PRESENT</a:t>
            </a:r>
          </a:p>
          <a:p>
            <a:pPr algn="l"/>
            <a:endParaRPr lang="en-US" sz="2800" b="1" dirty="0">
              <a:solidFill>
                <a:schemeClr val="bg1"/>
              </a:solidFill>
              <a:latin typeface="+mj-lt"/>
            </a:endParaRPr>
          </a:p>
          <a:p>
            <a:pPr marL="534988" algn="l"/>
            <a:r>
              <a:rPr lang="en-US" sz="2800" b="1" dirty="0">
                <a:solidFill>
                  <a:schemeClr val="bg1"/>
                </a:solidFill>
                <a:latin typeface="+mj-lt"/>
              </a:rPr>
              <a:t>FOCUS ON LISTENING WITH SUPPORT</a:t>
            </a:r>
          </a:p>
          <a:p>
            <a:pPr marL="442913" algn="l"/>
            <a:endParaRPr lang="en-US" sz="2800" b="1" dirty="0">
              <a:solidFill>
                <a:schemeClr val="bg1"/>
              </a:solidFill>
              <a:latin typeface="+mj-lt"/>
            </a:endParaRPr>
          </a:p>
          <a:p>
            <a:pPr marL="1081088" algn="l"/>
            <a:r>
              <a:rPr lang="en-US" sz="2800" b="1" dirty="0">
                <a:solidFill>
                  <a:schemeClr val="bg1"/>
                </a:solidFill>
                <a:latin typeface="+mj-lt"/>
              </a:rPr>
              <a:t>A.  One-to-one Time</a:t>
            </a:r>
          </a:p>
          <a:p>
            <a:pPr marL="1081088" algn="l"/>
            <a:r>
              <a:rPr lang="en-US" sz="2800" b="1" dirty="0">
                <a:solidFill>
                  <a:schemeClr val="bg1"/>
                </a:solidFill>
                <a:latin typeface="+mj-lt"/>
              </a:rPr>
              <a:t>B.  Not Interrupting</a:t>
            </a:r>
          </a:p>
          <a:p>
            <a:pPr marL="1081088" algn="l"/>
            <a:r>
              <a:rPr lang="en-US" sz="2800" b="1" dirty="0">
                <a:solidFill>
                  <a:schemeClr val="bg1"/>
                </a:solidFill>
                <a:latin typeface="+mj-lt"/>
              </a:rPr>
              <a:t>C.  Face-to-Face</a:t>
            </a:r>
          </a:p>
          <a:p>
            <a:pPr marL="1081088" algn="l"/>
            <a:r>
              <a:rPr lang="en-US" sz="2800" b="1" dirty="0">
                <a:solidFill>
                  <a:schemeClr val="bg1"/>
                </a:solidFill>
                <a:latin typeface="+mj-lt"/>
              </a:rPr>
              <a:t>D.  Quality Self-revelation</a:t>
            </a:r>
          </a:p>
          <a:p>
            <a:pPr marL="1081088" algn="l"/>
            <a:r>
              <a:rPr lang="en-US" sz="2800" b="1" dirty="0">
                <a:solidFill>
                  <a:schemeClr val="bg1"/>
                </a:solidFill>
                <a:latin typeface="+mj-lt"/>
              </a:rPr>
              <a:t>E.  Sharing of Thoughts and Feelings</a:t>
            </a:r>
            <a:endParaRPr lang="en-SG" sz="2800" b="1" dirty="0">
              <a:solidFill>
                <a:schemeClr val="bg1"/>
              </a:solidFill>
              <a:latin typeface="+mj-lt"/>
            </a:endParaRPr>
          </a:p>
        </p:txBody>
      </p:sp>
    </p:spTree>
    <p:extLst>
      <p:ext uri="{BB962C8B-B14F-4D97-AF65-F5344CB8AC3E}">
        <p14:creationId xmlns:p14="http://schemas.microsoft.com/office/powerpoint/2010/main" val="6723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52128"/>
          </a:xfrm>
        </p:spPr>
        <p:txBody>
          <a:bodyPr>
            <a:noAutofit/>
          </a:bodyPr>
          <a:lstStyle/>
          <a:p>
            <a:pPr algn="ctr"/>
            <a:r>
              <a:rPr lang="en-SG" b="1" u="sng" dirty="0">
                <a:solidFill>
                  <a:srgbClr val="EA0000"/>
                </a:solidFill>
              </a:rPr>
              <a:t>PRODUCT</a:t>
            </a:r>
            <a:br>
              <a:rPr lang="en-SG" b="1" u="sng" dirty="0">
                <a:solidFill>
                  <a:srgbClr val="EA0000"/>
                </a:solidFill>
              </a:rPr>
            </a:br>
            <a:r>
              <a:rPr lang="en-SG" b="1" u="sng" dirty="0">
                <a:solidFill>
                  <a:srgbClr val="EA0000"/>
                </a:solidFill>
              </a:rPr>
              <a:t>TO BE LIKE CHRIST</a:t>
            </a:r>
          </a:p>
        </p:txBody>
      </p:sp>
      <p:sp>
        <p:nvSpPr>
          <p:cNvPr id="3" name="Content Placeholder 2"/>
          <p:cNvSpPr>
            <a:spLocks noGrp="1"/>
          </p:cNvSpPr>
          <p:nvPr>
            <p:ph idx="1"/>
          </p:nvPr>
        </p:nvSpPr>
        <p:spPr>
          <a:xfrm>
            <a:off x="539552" y="1858570"/>
            <a:ext cx="8291264" cy="4623792"/>
          </a:xfrm>
        </p:spPr>
        <p:txBody>
          <a:bodyPr>
            <a:normAutofit lnSpcReduction="10000"/>
          </a:bodyPr>
          <a:lstStyle/>
          <a:p>
            <a:pPr marL="0" indent="0">
              <a:buNone/>
            </a:pPr>
            <a:r>
              <a:rPr lang="en-SG" b="1" dirty="0">
                <a:latin typeface="+mj-lt"/>
              </a:rPr>
              <a:t>A.  </a:t>
            </a:r>
            <a:r>
              <a:rPr lang="en-SG" b="1" u="sng" dirty="0">
                <a:solidFill>
                  <a:srgbClr val="CC66FF"/>
                </a:solidFill>
                <a:latin typeface="+mj-lt"/>
              </a:rPr>
              <a:t>HIS PERSON</a:t>
            </a:r>
            <a:r>
              <a:rPr lang="en-SG" b="1" dirty="0">
                <a:solidFill>
                  <a:srgbClr val="CC66FF"/>
                </a:solidFill>
                <a:latin typeface="+mj-lt"/>
              </a:rPr>
              <a:t> </a:t>
            </a:r>
            <a:r>
              <a:rPr lang="en-SG" b="1" dirty="0">
                <a:latin typeface="+mj-lt"/>
              </a:rPr>
              <a:t>(Gal. 5:22,23 – Fruit)</a:t>
            </a:r>
          </a:p>
          <a:p>
            <a:pPr marL="0" indent="0">
              <a:buNone/>
            </a:pPr>
            <a:r>
              <a:rPr lang="en-SG" b="1" dirty="0">
                <a:latin typeface="+mj-lt"/>
              </a:rPr>
              <a:t>B.  </a:t>
            </a:r>
            <a:r>
              <a:rPr lang="en-SG" b="1" u="sng" dirty="0">
                <a:solidFill>
                  <a:srgbClr val="CC66FF"/>
                </a:solidFill>
                <a:latin typeface="+mj-lt"/>
              </a:rPr>
              <a:t>HIS PRIORITIES </a:t>
            </a:r>
            <a:endParaRPr lang="en-SG" b="1" dirty="0">
              <a:solidFill>
                <a:srgbClr val="CC66FF"/>
              </a:solidFill>
              <a:latin typeface="+mj-lt"/>
            </a:endParaRPr>
          </a:p>
          <a:p>
            <a:pPr marL="628650" indent="0">
              <a:buNone/>
              <a:tabLst>
                <a:tab pos="4037013" algn="l"/>
              </a:tabLst>
            </a:pPr>
            <a:r>
              <a:rPr lang="en-SG" b="1" dirty="0">
                <a:solidFill>
                  <a:schemeClr val="bg2">
                    <a:lumMod val="50000"/>
                  </a:schemeClr>
                </a:solidFill>
                <a:latin typeface="+mj-lt"/>
              </a:rPr>
              <a:t>1.  </a:t>
            </a:r>
            <a:r>
              <a:rPr lang="en-SG" b="1" dirty="0">
                <a:latin typeface="+mj-lt"/>
              </a:rPr>
              <a:t>PRAYER                 	</a:t>
            </a:r>
            <a:r>
              <a:rPr lang="en-SG" b="1" dirty="0">
                <a:solidFill>
                  <a:schemeClr val="bg2">
                    <a:lumMod val="50000"/>
                  </a:schemeClr>
                </a:solidFill>
                <a:latin typeface="+mj-lt"/>
              </a:rPr>
              <a:t>2.  </a:t>
            </a:r>
            <a:r>
              <a:rPr lang="en-SG" b="1" dirty="0">
                <a:latin typeface="+mj-lt"/>
              </a:rPr>
              <a:t>PRAISE</a:t>
            </a:r>
          </a:p>
          <a:p>
            <a:pPr marL="628650" indent="0">
              <a:buNone/>
              <a:tabLst>
                <a:tab pos="4037013" algn="l"/>
              </a:tabLst>
            </a:pPr>
            <a:r>
              <a:rPr lang="en-SG" b="1" dirty="0">
                <a:solidFill>
                  <a:schemeClr val="bg2">
                    <a:lumMod val="50000"/>
                  </a:schemeClr>
                </a:solidFill>
                <a:latin typeface="+mj-lt"/>
              </a:rPr>
              <a:t>3.  </a:t>
            </a:r>
            <a:r>
              <a:rPr lang="en-SG" b="1" dirty="0">
                <a:latin typeface="+mj-lt"/>
              </a:rPr>
              <a:t>WORD                   	</a:t>
            </a:r>
            <a:r>
              <a:rPr lang="en-SG" b="1" dirty="0">
                <a:solidFill>
                  <a:schemeClr val="bg2">
                    <a:lumMod val="50000"/>
                  </a:schemeClr>
                </a:solidFill>
                <a:latin typeface="+mj-lt"/>
              </a:rPr>
              <a:t>4.  </a:t>
            </a:r>
            <a:r>
              <a:rPr lang="en-SG" b="1" dirty="0">
                <a:latin typeface="+mj-lt"/>
              </a:rPr>
              <a:t>RELATIONSHIP</a:t>
            </a:r>
          </a:p>
          <a:p>
            <a:pPr marL="628650" indent="0">
              <a:buNone/>
              <a:tabLst>
                <a:tab pos="4037013" algn="l"/>
              </a:tabLst>
            </a:pPr>
            <a:r>
              <a:rPr lang="en-SG" b="1" dirty="0">
                <a:solidFill>
                  <a:schemeClr val="bg2">
                    <a:lumMod val="50000"/>
                  </a:schemeClr>
                </a:solidFill>
                <a:latin typeface="+mj-lt"/>
              </a:rPr>
              <a:t>5.  </a:t>
            </a:r>
            <a:r>
              <a:rPr lang="en-SG" b="1" dirty="0">
                <a:latin typeface="+mj-lt"/>
              </a:rPr>
              <a:t>SOUL WINNER   	</a:t>
            </a:r>
            <a:r>
              <a:rPr lang="en-SG" b="1" dirty="0">
                <a:solidFill>
                  <a:schemeClr val="bg2">
                    <a:lumMod val="50000"/>
                  </a:schemeClr>
                </a:solidFill>
                <a:latin typeface="+mj-lt"/>
              </a:rPr>
              <a:t>6.  </a:t>
            </a:r>
            <a:r>
              <a:rPr lang="en-SG" b="1" dirty="0">
                <a:latin typeface="+mj-lt"/>
              </a:rPr>
              <a:t>EQUIP WORKERS</a:t>
            </a:r>
          </a:p>
          <a:p>
            <a:pPr marL="628650" indent="0">
              <a:buNone/>
            </a:pPr>
            <a:r>
              <a:rPr lang="en-SG" b="1" dirty="0">
                <a:solidFill>
                  <a:schemeClr val="bg2">
                    <a:lumMod val="50000"/>
                  </a:schemeClr>
                </a:solidFill>
                <a:latin typeface="+mj-lt"/>
              </a:rPr>
              <a:t>7.  </a:t>
            </a:r>
            <a:r>
              <a:rPr lang="en-SG" b="1" dirty="0">
                <a:latin typeface="+mj-lt"/>
              </a:rPr>
              <a:t>MULTIPLY LEADERS</a:t>
            </a:r>
          </a:p>
          <a:p>
            <a:pPr marL="0" indent="0">
              <a:buNone/>
            </a:pPr>
            <a:r>
              <a:rPr lang="en-SG" b="1" dirty="0">
                <a:latin typeface="+mj-lt"/>
              </a:rPr>
              <a:t>C.  </a:t>
            </a:r>
            <a:r>
              <a:rPr lang="en-SG" b="1" u="sng" dirty="0">
                <a:solidFill>
                  <a:srgbClr val="CC66FF"/>
                </a:solidFill>
                <a:latin typeface="+mj-lt"/>
              </a:rPr>
              <a:t>HIS PASSION</a:t>
            </a:r>
            <a:r>
              <a:rPr lang="en-SG" b="1" dirty="0">
                <a:solidFill>
                  <a:srgbClr val="CC66FF"/>
                </a:solidFill>
                <a:latin typeface="+mj-lt"/>
              </a:rPr>
              <a:t> </a:t>
            </a:r>
            <a:r>
              <a:rPr lang="en-SG" b="1" dirty="0">
                <a:latin typeface="+mj-lt"/>
              </a:rPr>
              <a:t>(Heb. 12:2; Luke 9:23)</a:t>
            </a:r>
          </a:p>
          <a:p>
            <a:pPr marL="442913" indent="0">
              <a:buNone/>
            </a:pPr>
            <a:r>
              <a:rPr lang="en-SG" b="1" dirty="0">
                <a:latin typeface="+mj-lt"/>
              </a:rPr>
              <a:t>(</a:t>
            </a:r>
            <a:r>
              <a:rPr lang="en-SG" b="1" dirty="0" err="1">
                <a:latin typeface="+mj-lt"/>
              </a:rPr>
              <a:t>Heb</a:t>
            </a:r>
            <a:r>
              <a:rPr lang="en-SG" b="1" dirty="0">
                <a:latin typeface="+mj-lt"/>
              </a:rPr>
              <a:t> 12:2)  Looking unto Jesus the author and finisher of </a:t>
            </a:r>
            <a:r>
              <a:rPr lang="en-SG" b="1" i="1" dirty="0">
                <a:latin typeface="+mj-lt"/>
              </a:rPr>
              <a:t>our</a:t>
            </a:r>
            <a:r>
              <a:rPr lang="en-SG" b="1" dirty="0">
                <a:latin typeface="+mj-lt"/>
              </a:rPr>
              <a:t> faith; who for the joy that was set before him endured the cross, despising the shame, and is set down at the right hand of the throne of God.</a:t>
            </a:r>
          </a:p>
          <a:p>
            <a:endParaRPr lang="en-SG" dirty="0"/>
          </a:p>
          <a:p>
            <a:pPr marL="0" indent="0">
              <a:buNone/>
            </a:pPr>
            <a:endParaRPr lang="en-SG" dirty="0"/>
          </a:p>
        </p:txBody>
      </p:sp>
    </p:spTree>
    <p:extLst>
      <p:ext uri="{BB962C8B-B14F-4D97-AF65-F5344CB8AC3E}">
        <p14:creationId xmlns:p14="http://schemas.microsoft.com/office/powerpoint/2010/main" val="309505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40" name="Shape 340"/>
          <p:cNvSpPr txBox="1">
            <a:spLocks noGrp="1"/>
          </p:cNvSpPr>
          <p:nvPr>
            <p:ph type="body" idx="1"/>
          </p:nvPr>
        </p:nvSpPr>
        <p:spPr>
          <a:xfrm>
            <a:off x="457200" y="836712"/>
            <a:ext cx="8229600" cy="5487887"/>
          </a:xfrm>
          <a:prstGeom prst="rect">
            <a:avLst/>
          </a:prstGeom>
          <a:noFill/>
          <a:ln>
            <a:noFill/>
          </a:ln>
        </p:spPr>
        <p:txBody>
          <a:bodyPr wrap="square" lIns="91425" tIns="45700" rIns="91425" bIns="45700" anchor="t" anchorCtr="0">
            <a:noAutofit/>
          </a:bodyPr>
          <a:lstStyle/>
          <a:p>
            <a:pPr marL="360363" marR="0" lvl="0" indent="-360363" rtl="0">
              <a:spcBef>
                <a:spcPts val="520"/>
              </a:spcBef>
              <a:spcAft>
                <a:spcPts val="0"/>
              </a:spcAft>
              <a:buClr>
                <a:schemeClr val="accent3"/>
              </a:buClr>
              <a:buSzPct val="95000"/>
              <a:buAutoNum type="arabicPeriod" startAt="3"/>
            </a:pPr>
            <a:r>
              <a:rPr lang="en-US" sz="2600" b="1" i="0" u="sng" strike="noStrike" cap="none" dirty="0">
                <a:solidFill>
                  <a:srgbClr val="0070C0"/>
                </a:solidFill>
                <a:latin typeface="+mj-lt"/>
                <a:sym typeface="Constantia"/>
              </a:rPr>
              <a:t>RECEIVING GIFTS</a:t>
            </a:r>
          </a:p>
          <a:p>
            <a:pPr marL="514350" marR="0" lvl="0" indent="-514350" algn="ctr" rtl="0">
              <a:spcBef>
                <a:spcPts val="520"/>
              </a:spcBef>
              <a:spcAft>
                <a:spcPts val="0"/>
              </a:spcAft>
              <a:buClr>
                <a:schemeClr val="accent3"/>
              </a:buClr>
              <a:buSzPct val="95000"/>
              <a:buAutoNum type="arabicPeriod" startAt="3"/>
            </a:pPr>
            <a:endParaRPr lang="en-US" sz="2600" b="1" i="0" u="none" strike="noStrike" cap="none" dirty="0">
              <a:solidFill>
                <a:schemeClr val="dk1"/>
              </a:solidFill>
              <a:sym typeface="Constantia"/>
            </a:endParaRPr>
          </a:p>
          <a:p>
            <a:pPr marL="365760" lvl="1" indent="0">
              <a:buNone/>
            </a:pPr>
            <a:r>
              <a:rPr lang="en-SG" b="1" dirty="0">
                <a:latin typeface="+mj-lt"/>
              </a:rPr>
              <a:t>(James 1:17)  </a:t>
            </a:r>
            <a:r>
              <a:rPr lang="en-SG" b="1" i="1" dirty="0">
                <a:solidFill>
                  <a:srgbClr val="0070C0"/>
                </a:solidFill>
                <a:latin typeface="+mj-lt"/>
              </a:rPr>
              <a:t>Every good gift and every perfect gift is from above</a:t>
            </a:r>
            <a:r>
              <a:rPr lang="en-SG" b="1" i="1" dirty="0">
                <a:latin typeface="+mj-lt"/>
              </a:rPr>
              <a:t>, and cometh down from the Father of lights, with whom is no variableness, neither shadow of turning.</a:t>
            </a:r>
            <a:endParaRPr lang="en-US" b="1" i="1" dirty="0">
              <a:latin typeface="+mj-lt"/>
            </a:endParaRPr>
          </a:p>
          <a:p>
            <a:pPr marL="365760" lvl="1" indent="0">
              <a:buNone/>
            </a:pPr>
            <a:r>
              <a:rPr lang="en-SG" b="1" i="1" dirty="0">
                <a:latin typeface="+mj-lt"/>
              </a:rPr>
              <a:t>(2 Corinthians 9:7)  </a:t>
            </a:r>
            <a:r>
              <a:rPr lang="en-SG" b="1" i="1" dirty="0">
                <a:solidFill>
                  <a:srgbClr val="0070C0"/>
                </a:solidFill>
                <a:latin typeface="+mj-lt"/>
              </a:rPr>
              <a:t>Every man according as he purposes in his heart, so let him give</a:t>
            </a:r>
            <a:r>
              <a:rPr lang="en-SG" b="1" i="1" dirty="0">
                <a:latin typeface="+mj-lt"/>
              </a:rPr>
              <a:t>; not grudgingly, or of necessity: for God loves a cheerful giver.</a:t>
            </a:r>
          </a:p>
          <a:p>
            <a:endParaRPr lang="en-SG" b="1" dirty="0">
              <a:latin typeface="+mj-lt"/>
            </a:endParaRPr>
          </a:p>
          <a:p>
            <a:pPr marL="360363" indent="0">
              <a:buNone/>
            </a:pPr>
            <a:r>
              <a:rPr lang="en-US" b="1" u="sng" dirty="0">
                <a:solidFill>
                  <a:srgbClr val="0070C0"/>
                </a:solidFill>
                <a:latin typeface="+mj-lt"/>
              </a:rPr>
              <a:t>GIFTS ARE TANGIBLE EVIDENCE OF EMOTIONAL LOVE</a:t>
            </a:r>
            <a:r>
              <a:rPr lang="en-US" b="1" dirty="0">
                <a:solidFill>
                  <a:srgbClr val="0070C0"/>
                </a:solidFill>
                <a:latin typeface="+mj-lt"/>
              </a:rPr>
              <a:t>.</a:t>
            </a:r>
            <a:endParaRPr lang="en-SG" b="1" dirty="0">
              <a:solidFill>
                <a:srgbClr val="0070C0"/>
              </a:solidFill>
              <a:latin typeface="+mj-lt"/>
            </a:endParaRPr>
          </a:p>
          <a:p>
            <a:endParaRPr lang="en-SG" b="1" dirty="0">
              <a:effectLst>
                <a:outerShdw blurRad="38100" dist="38100" dir="2700000" algn="tl">
                  <a:srgbClr val="000000">
                    <a:alpha val="43137"/>
                  </a:srgbClr>
                </a:outerShdw>
              </a:effectLst>
            </a:endParaRPr>
          </a:p>
          <a:p>
            <a:pPr marL="0" marR="0" lvl="0" indent="0" rtl="0">
              <a:spcBef>
                <a:spcPts val="520"/>
              </a:spcBef>
              <a:spcAft>
                <a:spcPts val="0"/>
              </a:spcAft>
              <a:buClr>
                <a:schemeClr val="accent3"/>
              </a:buClr>
              <a:buSzPct val="95000"/>
              <a:buNone/>
            </a:pPr>
            <a:endParaRPr lang="en-US" b="1" dirty="0"/>
          </a:p>
          <a:p>
            <a:pPr marL="0" marR="0" lvl="0" indent="0" algn="ctr" rtl="0">
              <a:spcBef>
                <a:spcPts val="520"/>
              </a:spcBef>
              <a:spcAft>
                <a:spcPts val="0"/>
              </a:spcAft>
              <a:buClr>
                <a:schemeClr val="accent3"/>
              </a:buClr>
              <a:buSzPct val="95000"/>
              <a:buNone/>
            </a:pPr>
            <a:endParaRPr lang="en-US" sz="2600" b="1" i="0" u="none" strike="noStrike" cap="none" dirty="0">
              <a:solidFill>
                <a:schemeClr val="dk1"/>
              </a:solidFill>
              <a:latin typeface="Constantia"/>
              <a:ea typeface="Constantia"/>
              <a:cs typeface="Constantia"/>
              <a:sym typeface="Constantia"/>
            </a:endParaRPr>
          </a:p>
          <a:p>
            <a:pPr marL="274320" marR="0" lvl="0" indent="-274320" algn="ctr" rtl="0">
              <a:spcBef>
                <a:spcPts val="520"/>
              </a:spcBef>
              <a:spcAft>
                <a:spcPts val="0"/>
              </a:spcAft>
              <a:buClr>
                <a:schemeClr val="accent3"/>
              </a:buClr>
              <a:buSzPct val="95000"/>
              <a:buFont typeface="Noto Sans Symbols"/>
              <a:buNone/>
            </a:pPr>
            <a:endParaRPr sz="2600" b="1" i="0" u="none" strike="noStrike" cap="none" dirty="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1272815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052736"/>
            <a:ext cx="7854696" cy="5616624"/>
          </a:xfrm>
        </p:spPr>
        <p:txBody>
          <a:bodyPr>
            <a:normAutofit/>
          </a:bodyPr>
          <a:lstStyle/>
          <a:p>
            <a:pPr marL="514350" indent="-514350" algn="l">
              <a:buAutoNum type="arabicPeriod" startAt="3"/>
            </a:pPr>
            <a:r>
              <a:rPr lang="en-US" sz="2800" b="1" dirty="0">
                <a:solidFill>
                  <a:schemeClr val="bg1"/>
                </a:solidFill>
                <a:latin typeface="+mj-lt"/>
              </a:rPr>
              <a:t>RECEIVING GIFTS</a:t>
            </a:r>
          </a:p>
          <a:p>
            <a:pPr marL="514350" indent="-514350" algn="l">
              <a:buAutoNum type="arabicPeriod" startAt="3"/>
            </a:pPr>
            <a:endParaRPr lang="en-US" sz="2800" b="1" dirty="0">
              <a:solidFill>
                <a:schemeClr val="bg1"/>
              </a:solidFill>
              <a:latin typeface="+mj-lt"/>
            </a:endParaRPr>
          </a:p>
          <a:p>
            <a:pPr algn="l"/>
            <a:r>
              <a:rPr lang="en-US" sz="2800" b="1" dirty="0">
                <a:solidFill>
                  <a:schemeClr val="bg1"/>
                </a:solidFill>
                <a:latin typeface="+mj-lt"/>
              </a:rPr>
              <a:t>      A.  Positive – not Bribes or Substitutes</a:t>
            </a:r>
          </a:p>
          <a:p>
            <a:pPr algn="l"/>
            <a:r>
              <a:rPr lang="en-US" sz="2800" b="1" dirty="0">
                <a:solidFill>
                  <a:schemeClr val="bg1"/>
                </a:solidFill>
                <a:latin typeface="+mj-lt"/>
              </a:rPr>
              <a:t>      B.  Life-long learning  Experiences</a:t>
            </a:r>
          </a:p>
          <a:p>
            <a:pPr algn="l"/>
            <a:r>
              <a:rPr lang="en-US" sz="2800" b="1" dirty="0">
                <a:solidFill>
                  <a:schemeClr val="bg1"/>
                </a:solidFill>
                <a:latin typeface="+mj-lt"/>
              </a:rPr>
              <a:t>      C.  Gift of Self – Power of Presence</a:t>
            </a:r>
          </a:p>
          <a:p>
            <a:pPr algn="l"/>
            <a:r>
              <a:rPr lang="en-US" sz="2800" b="1" dirty="0">
                <a:solidFill>
                  <a:schemeClr val="bg1"/>
                </a:solidFill>
                <a:latin typeface="+mj-lt"/>
              </a:rPr>
              <a:t>      D.  Excess – burden &amp; not special  </a:t>
            </a:r>
            <a:endParaRPr lang="en-SG" sz="2800" b="1" dirty="0">
              <a:solidFill>
                <a:schemeClr val="bg1"/>
              </a:solidFill>
              <a:latin typeface="+mj-lt"/>
            </a:endParaRPr>
          </a:p>
        </p:txBody>
      </p:sp>
    </p:spTree>
    <p:extLst>
      <p:ext uri="{BB962C8B-B14F-4D97-AF65-F5344CB8AC3E}">
        <p14:creationId xmlns:p14="http://schemas.microsoft.com/office/powerpoint/2010/main" val="1252552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40" name="Shape 340"/>
          <p:cNvSpPr txBox="1">
            <a:spLocks noGrp="1"/>
          </p:cNvSpPr>
          <p:nvPr>
            <p:ph type="body" idx="1"/>
          </p:nvPr>
        </p:nvSpPr>
        <p:spPr>
          <a:xfrm>
            <a:off x="457200" y="980729"/>
            <a:ext cx="8229600" cy="5343870"/>
          </a:xfrm>
          <a:prstGeom prst="rect">
            <a:avLst/>
          </a:prstGeom>
          <a:noFill/>
          <a:ln>
            <a:noFill/>
          </a:ln>
        </p:spPr>
        <p:txBody>
          <a:bodyPr wrap="square" lIns="91425" tIns="45700" rIns="91425" bIns="45700" anchor="t" anchorCtr="0">
            <a:noAutofit/>
          </a:bodyPr>
          <a:lstStyle/>
          <a:p>
            <a:pPr marL="514350" marR="0" lvl="0" indent="-514350" rtl="0">
              <a:spcBef>
                <a:spcPts val="520"/>
              </a:spcBef>
              <a:spcAft>
                <a:spcPts val="0"/>
              </a:spcAft>
              <a:buClr>
                <a:schemeClr val="accent3"/>
              </a:buClr>
              <a:buSzPct val="95000"/>
              <a:buAutoNum type="arabicPeriod" startAt="4"/>
            </a:pPr>
            <a:r>
              <a:rPr lang="en-US" sz="2800" b="1" i="0" u="sng" strike="noStrike" cap="none" dirty="0">
                <a:solidFill>
                  <a:srgbClr val="0070C0"/>
                </a:solidFill>
                <a:latin typeface="+mj-lt"/>
                <a:sym typeface="Constantia"/>
              </a:rPr>
              <a:t>ACTS OF SERVICE</a:t>
            </a:r>
          </a:p>
          <a:p>
            <a:pPr marL="0" indent="0" algn="ctr">
              <a:spcBef>
                <a:spcPts val="520"/>
              </a:spcBef>
              <a:buNone/>
            </a:pPr>
            <a:endParaRPr lang="en-US" sz="2800" b="1" i="0" u="none" strike="noStrike" cap="none" dirty="0">
              <a:solidFill>
                <a:schemeClr val="dk1"/>
              </a:solidFill>
              <a:latin typeface="+mj-lt"/>
              <a:sym typeface="Constantia"/>
            </a:endParaRPr>
          </a:p>
          <a:p>
            <a:pPr marL="534988" indent="0">
              <a:buNone/>
            </a:pPr>
            <a:r>
              <a:rPr lang="en-SG" sz="2800" b="1" dirty="0">
                <a:latin typeface="+mj-lt"/>
              </a:rPr>
              <a:t>(Mark 10:45)  </a:t>
            </a:r>
            <a:r>
              <a:rPr lang="en-SG" sz="2800" b="1" i="1" dirty="0">
                <a:latin typeface="+mj-lt"/>
              </a:rPr>
              <a:t>For even the Son of man came not to be ministered unto, but </a:t>
            </a:r>
            <a:r>
              <a:rPr lang="en-SG" sz="2800" b="1" i="1" dirty="0">
                <a:solidFill>
                  <a:srgbClr val="0070C0"/>
                </a:solidFill>
                <a:latin typeface="+mj-lt"/>
              </a:rPr>
              <a:t>to minister, and to give his life a ransom for many.</a:t>
            </a:r>
          </a:p>
          <a:p>
            <a:pPr marL="534988" indent="0">
              <a:buNone/>
            </a:pPr>
            <a:r>
              <a:rPr lang="en-SG" sz="2800" b="1" i="1" dirty="0">
                <a:latin typeface="+mj-lt"/>
              </a:rPr>
              <a:t>(Galatians 5:13)  For, brethren, ye have been called unto liberty; only use not liberty for an occasion to the flesh, but </a:t>
            </a:r>
            <a:r>
              <a:rPr lang="en-SG" sz="2800" b="1" i="1" dirty="0">
                <a:solidFill>
                  <a:srgbClr val="0070C0"/>
                </a:solidFill>
                <a:latin typeface="+mj-lt"/>
              </a:rPr>
              <a:t>by love serve one another.</a:t>
            </a:r>
          </a:p>
          <a:p>
            <a:endParaRPr lang="en-SG" sz="2800" b="1" dirty="0">
              <a:latin typeface="+mj-lt"/>
            </a:endParaRPr>
          </a:p>
          <a:p>
            <a:pPr marL="156845" indent="0">
              <a:buNone/>
            </a:pPr>
            <a:r>
              <a:rPr lang="en-US" sz="2800" b="1" u="sng" dirty="0">
                <a:solidFill>
                  <a:srgbClr val="0070C0"/>
                </a:solidFill>
                <a:latin typeface="+mj-lt"/>
              </a:rPr>
              <a:t>ACTS ARE TO BE DONE WITH LOVING SERVICE NOT JUST OUT OF DUTY OR OBLIGATION</a:t>
            </a:r>
            <a:r>
              <a:rPr lang="en-US" sz="2800" b="1" dirty="0">
                <a:solidFill>
                  <a:srgbClr val="0070C0"/>
                </a:solidFill>
                <a:latin typeface="+mj-lt"/>
              </a:rPr>
              <a:t>.</a:t>
            </a:r>
            <a:r>
              <a:rPr lang="en-US" sz="2800" b="1" u="sng" dirty="0">
                <a:solidFill>
                  <a:srgbClr val="0070C0"/>
                </a:solidFill>
                <a:latin typeface="+mj-lt"/>
              </a:rPr>
              <a:t> </a:t>
            </a:r>
            <a:endParaRPr lang="en-SG" sz="2800" b="1" u="sng" dirty="0">
              <a:solidFill>
                <a:srgbClr val="0070C0"/>
              </a:solidFill>
              <a:latin typeface="+mj-lt"/>
            </a:endParaRPr>
          </a:p>
        </p:txBody>
      </p:sp>
    </p:spTree>
    <p:extLst>
      <p:ext uri="{BB962C8B-B14F-4D97-AF65-F5344CB8AC3E}">
        <p14:creationId xmlns:p14="http://schemas.microsoft.com/office/powerpoint/2010/main" val="311129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80728"/>
            <a:ext cx="7854696" cy="3384376"/>
          </a:xfrm>
        </p:spPr>
        <p:txBody>
          <a:bodyPr/>
          <a:lstStyle/>
          <a:p>
            <a:pPr marL="534988" indent="-534988" algn="l">
              <a:buAutoNum type="arabicPeriod" startAt="4"/>
            </a:pPr>
            <a:r>
              <a:rPr lang="en-US" sz="2800" b="1" u="sng" dirty="0">
                <a:solidFill>
                  <a:schemeClr val="bg1"/>
                </a:solidFill>
                <a:latin typeface="+mj-lt"/>
              </a:rPr>
              <a:t>ACTS OF SERVICE</a:t>
            </a:r>
          </a:p>
          <a:p>
            <a:pPr marL="534988" indent="-534988" algn="l"/>
            <a:endParaRPr lang="en-US" sz="2800" b="1" dirty="0">
              <a:solidFill>
                <a:schemeClr val="bg1"/>
              </a:solidFill>
              <a:latin typeface="+mj-lt"/>
            </a:endParaRPr>
          </a:p>
          <a:p>
            <a:pPr marL="534988" indent="-534988" algn="l"/>
            <a:r>
              <a:rPr lang="en-US" sz="2800" b="1" dirty="0">
                <a:solidFill>
                  <a:schemeClr val="bg1"/>
                </a:solidFill>
                <a:latin typeface="+mj-lt"/>
              </a:rPr>
              <a:t>      	A.  Overcome Stereotypes</a:t>
            </a:r>
          </a:p>
          <a:p>
            <a:pPr marL="534988" indent="-534988" algn="l"/>
            <a:r>
              <a:rPr lang="en-US" sz="2800" b="1" dirty="0">
                <a:solidFill>
                  <a:schemeClr val="bg1"/>
                </a:solidFill>
                <a:latin typeface="+mj-lt"/>
              </a:rPr>
              <a:t>      	B.  Daily, mundane Acts for long term Effects</a:t>
            </a:r>
          </a:p>
          <a:p>
            <a:pPr marL="534988" indent="-534988" algn="l"/>
            <a:r>
              <a:rPr lang="en-US" sz="2800" b="1" dirty="0">
                <a:solidFill>
                  <a:schemeClr val="bg1"/>
                </a:solidFill>
                <a:latin typeface="+mj-lt"/>
              </a:rPr>
              <a:t>      	C.  Action words:  I can, will.  What else?</a:t>
            </a:r>
          </a:p>
          <a:p>
            <a:pPr marL="534988" indent="-534988" algn="l"/>
            <a:r>
              <a:rPr lang="en-US" sz="2800" b="1" dirty="0">
                <a:solidFill>
                  <a:schemeClr val="bg1"/>
                </a:solidFill>
                <a:latin typeface="+mj-lt"/>
              </a:rPr>
              <a:t>      	D.  Age appropriate</a:t>
            </a:r>
            <a:endParaRPr lang="en-SG" sz="2800" b="1" dirty="0">
              <a:solidFill>
                <a:schemeClr val="bg1"/>
              </a:solidFill>
              <a:latin typeface="+mj-lt"/>
            </a:endParaRPr>
          </a:p>
        </p:txBody>
      </p:sp>
    </p:spTree>
    <p:extLst>
      <p:ext uri="{BB962C8B-B14F-4D97-AF65-F5344CB8AC3E}">
        <p14:creationId xmlns:p14="http://schemas.microsoft.com/office/powerpoint/2010/main" val="345007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8"/>
        <p:cNvGrpSpPr/>
        <p:nvPr/>
      </p:nvGrpSpPr>
      <p:grpSpPr>
        <a:xfrm>
          <a:off x="0" y="0"/>
          <a:ext cx="0" cy="0"/>
          <a:chOff x="0" y="0"/>
          <a:chExt cx="0" cy="0"/>
        </a:xfrm>
      </p:grpSpPr>
      <p:sp>
        <p:nvSpPr>
          <p:cNvPr id="340" name="Shape 340"/>
          <p:cNvSpPr txBox="1">
            <a:spLocks noGrp="1"/>
          </p:cNvSpPr>
          <p:nvPr>
            <p:ph type="body" idx="1"/>
          </p:nvPr>
        </p:nvSpPr>
        <p:spPr>
          <a:xfrm>
            <a:off x="457200" y="908721"/>
            <a:ext cx="8229600" cy="5415878"/>
          </a:xfrm>
          <a:prstGeom prst="rect">
            <a:avLst/>
          </a:prstGeom>
          <a:noFill/>
          <a:ln>
            <a:noFill/>
          </a:ln>
        </p:spPr>
        <p:txBody>
          <a:bodyPr wrap="square" lIns="91425" tIns="45700" rIns="91425" bIns="45700" anchor="t" anchorCtr="0">
            <a:noAutofit/>
          </a:bodyPr>
          <a:lstStyle/>
          <a:p>
            <a:pPr marL="442913" marR="0" lvl="0" indent="-442913" rtl="0">
              <a:spcBef>
                <a:spcPts val="520"/>
              </a:spcBef>
              <a:buClr>
                <a:schemeClr val="accent3"/>
              </a:buClr>
              <a:buSzPct val="95000"/>
              <a:buNone/>
            </a:pPr>
            <a:r>
              <a:rPr lang="en-US" sz="2600" b="1" i="0" strike="noStrike" cap="none" dirty="0">
                <a:solidFill>
                  <a:srgbClr val="0070C0"/>
                </a:solidFill>
                <a:latin typeface="+mj-lt"/>
                <a:sym typeface="Constantia"/>
              </a:rPr>
              <a:t>5.	</a:t>
            </a:r>
            <a:r>
              <a:rPr lang="en-US" sz="2600" b="1" i="0" u="sng" strike="noStrike" cap="none" dirty="0">
                <a:solidFill>
                  <a:srgbClr val="0070C0"/>
                </a:solidFill>
                <a:latin typeface="+mj-lt"/>
                <a:sym typeface="Constantia"/>
              </a:rPr>
              <a:t>PHYSICAL TOUCH</a:t>
            </a:r>
          </a:p>
          <a:p>
            <a:pPr marL="0" marR="0" lvl="0" indent="0" rtl="0">
              <a:spcBef>
                <a:spcPts val="520"/>
              </a:spcBef>
              <a:buClr>
                <a:schemeClr val="accent3"/>
              </a:buClr>
              <a:buSzPct val="95000"/>
              <a:buNone/>
            </a:pPr>
            <a:endParaRPr lang="en-US" b="1" dirty="0">
              <a:effectLst>
                <a:outerShdw blurRad="38100" dist="38100" dir="2700000" algn="tl">
                  <a:srgbClr val="000000">
                    <a:alpha val="43137"/>
                  </a:srgbClr>
                </a:outerShdw>
              </a:effectLst>
            </a:endParaRPr>
          </a:p>
          <a:p>
            <a:pPr marL="442912" indent="0">
              <a:buNone/>
            </a:pPr>
            <a:r>
              <a:rPr lang="en-SG" sz="2800" b="1" dirty="0">
                <a:latin typeface="+mj-lt"/>
              </a:rPr>
              <a:t>(Mark 10:13)  </a:t>
            </a:r>
            <a:r>
              <a:rPr lang="en-SG" sz="2800" b="1" i="1" dirty="0">
                <a:latin typeface="+mj-lt"/>
              </a:rPr>
              <a:t>And they brought young children to Him, that </a:t>
            </a:r>
            <a:r>
              <a:rPr lang="en-SG" sz="2800" b="1" i="1" u="sng" dirty="0">
                <a:solidFill>
                  <a:srgbClr val="0070C0"/>
                </a:solidFill>
                <a:latin typeface="+mj-lt"/>
              </a:rPr>
              <a:t>He should touch them</a:t>
            </a:r>
            <a:r>
              <a:rPr lang="en-SG" sz="2800" b="1" i="1" dirty="0">
                <a:latin typeface="+mj-lt"/>
              </a:rPr>
              <a:t>: and His disciples rebuked those that brought them.</a:t>
            </a:r>
          </a:p>
          <a:p>
            <a:pPr marL="442912" indent="0">
              <a:buNone/>
            </a:pPr>
            <a:endParaRPr lang="en-SG" sz="1100" b="1" i="1" dirty="0">
              <a:latin typeface="+mj-lt"/>
            </a:endParaRPr>
          </a:p>
          <a:p>
            <a:pPr marL="442912" indent="0">
              <a:buNone/>
            </a:pPr>
            <a:r>
              <a:rPr lang="en-SG" sz="2800" b="1" i="1" dirty="0">
                <a:latin typeface="+mj-lt"/>
              </a:rPr>
              <a:t>(Mark 10:16)  And </a:t>
            </a:r>
            <a:r>
              <a:rPr lang="en-SG" sz="2800" b="1" i="1" dirty="0">
                <a:solidFill>
                  <a:srgbClr val="0070C0"/>
                </a:solidFill>
                <a:latin typeface="+mj-lt"/>
              </a:rPr>
              <a:t>He took them up in His arms, put His hands upon them, and blessed them.</a:t>
            </a:r>
          </a:p>
          <a:p>
            <a:pPr marL="0" indent="0">
              <a:buNone/>
            </a:pPr>
            <a:endParaRPr lang="en-SG" sz="2800" b="1" dirty="0">
              <a:latin typeface="+mj-lt"/>
            </a:endParaRPr>
          </a:p>
          <a:p>
            <a:pPr marL="442913" marR="0" lvl="0" indent="0" rtl="0">
              <a:spcBef>
                <a:spcPts val="520"/>
              </a:spcBef>
              <a:buClr>
                <a:schemeClr val="accent3"/>
              </a:buClr>
              <a:buSzPct val="95000"/>
              <a:buNone/>
            </a:pPr>
            <a:r>
              <a:rPr lang="en-US" sz="2800" b="1" u="sng" dirty="0">
                <a:solidFill>
                  <a:srgbClr val="0070C0"/>
                </a:solidFill>
                <a:latin typeface="+mj-lt"/>
              </a:rPr>
              <a:t>PROVIDES SENSE OF TRUST, CONNECTEDNESS AND ACCEPTANCE</a:t>
            </a:r>
            <a:r>
              <a:rPr lang="en-US" sz="2800" b="1" dirty="0">
                <a:solidFill>
                  <a:srgbClr val="0070C0"/>
                </a:solidFill>
                <a:latin typeface="+mj-lt"/>
              </a:rPr>
              <a:t>.</a:t>
            </a:r>
            <a:r>
              <a:rPr lang="en-US" sz="2800" b="1" u="sng" dirty="0">
                <a:solidFill>
                  <a:srgbClr val="0070C0"/>
                </a:solidFill>
                <a:latin typeface="+mj-lt"/>
              </a:rPr>
              <a:t> </a:t>
            </a:r>
          </a:p>
          <a:p>
            <a:pPr marL="0" marR="0" lvl="0" indent="0" algn="ctr" rtl="0">
              <a:spcBef>
                <a:spcPts val="520"/>
              </a:spcBef>
              <a:buClr>
                <a:schemeClr val="accent3"/>
              </a:buClr>
              <a:buSzPct val="95000"/>
              <a:buNone/>
            </a:pPr>
            <a:endParaRPr lang="en-US" sz="2600" b="1" i="0" u="none" strike="noStrike" cap="none" dirty="0">
              <a:solidFill>
                <a:schemeClr val="dk1"/>
              </a:solidFill>
              <a:effectLst>
                <a:outerShdw blurRad="38100" dist="38100" dir="2700000" algn="tl">
                  <a:srgbClr val="000000">
                    <a:alpha val="43137"/>
                  </a:srgbClr>
                </a:outerShdw>
              </a:effectLst>
              <a:sym typeface="Constantia"/>
            </a:endParaRPr>
          </a:p>
        </p:txBody>
      </p:sp>
    </p:spTree>
    <p:extLst>
      <p:ext uri="{BB962C8B-B14F-4D97-AF65-F5344CB8AC3E}">
        <p14:creationId xmlns:p14="http://schemas.microsoft.com/office/powerpoint/2010/main" val="88585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08720"/>
            <a:ext cx="7854696" cy="5760640"/>
          </a:xfrm>
        </p:spPr>
        <p:txBody>
          <a:bodyPr/>
          <a:lstStyle/>
          <a:p>
            <a:pPr marL="514350" indent="-514350" algn="l">
              <a:buAutoNum type="arabicPeriod" startAt="5"/>
            </a:pPr>
            <a:r>
              <a:rPr lang="en-US" sz="2800" b="1" u="sng" dirty="0">
                <a:solidFill>
                  <a:schemeClr val="bg1"/>
                </a:solidFill>
                <a:latin typeface="+mj-lt"/>
              </a:rPr>
              <a:t>PHYSICAL TOUCH</a:t>
            </a:r>
          </a:p>
          <a:p>
            <a:pPr marL="514350" indent="-514350" algn="l">
              <a:buAutoNum type="arabicPeriod" startAt="5"/>
            </a:pPr>
            <a:endParaRPr lang="en-US" sz="2800" b="1" dirty="0">
              <a:solidFill>
                <a:schemeClr val="bg1"/>
              </a:solidFill>
              <a:latin typeface="+mj-lt"/>
            </a:endParaRPr>
          </a:p>
          <a:p>
            <a:pPr algn="l"/>
            <a:r>
              <a:rPr lang="en-US" sz="2800" b="1" dirty="0">
                <a:solidFill>
                  <a:schemeClr val="bg1"/>
                </a:solidFill>
                <a:latin typeface="+mj-lt"/>
              </a:rPr>
              <a:t>      A.  Can communicate hate or love</a:t>
            </a:r>
          </a:p>
          <a:p>
            <a:pPr algn="l"/>
            <a:r>
              <a:rPr lang="en-US" sz="2800" b="1" dirty="0">
                <a:solidFill>
                  <a:schemeClr val="bg1"/>
                </a:solidFill>
                <a:latin typeface="+mj-lt"/>
              </a:rPr>
              <a:t>      B.  Lots of non-</a:t>
            </a:r>
            <a:r>
              <a:rPr lang="en-US" sz="2800" b="1" dirty="0" err="1">
                <a:solidFill>
                  <a:schemeClr val="bg1"/>
                </a:solidFill>
                <a:latin typeface="+mj-lt"/>
              </a:rPr>
              <a:t>verbals</a:t>
            </a:r>
            <a:r>
              <a:rPr lang="en-US" sz="2800" b="1" dirty="0">
                <a:solidFill>
                  <a:schemeClr val="bg1"/>
                </a:solidFill>
                <a:latin typeface="+mj-lt"/>
              </a:rPr>
              <a:t> – touch, pat</a:t>
            </a:r>
          </a:p>
          <a:p>
            <a:pPr algn="l"/>
            <a:r>
              <a:rPr lang="en-US" sz="2800" b="1" dirty="0">
                <a:solidFill>
                  <a:schemeClr val="bg1"/>
                </a:solidFill>
                <a:latin typeface="+mj-lt"/>
              </a:rPr>
              <a:t>      C.  Crises and Touch</a:t>
            </a:r>
          </a:p>
          <a:p>
            <a:pPr algn="l"/>
            <a:r>
              <a:rPr lang="en-US" sz="2800" b="1" dirty="0">
                <a:solidFill>
                  <a:schemeClr val="bg1"/>
                </a:solidFill>
                <a:latin typeface="+mj-lt"/>
              </a:rPr>
              <a:t>      D.  Physically there but emotionally</a:t>
            </a:r>
          </a:p>
          <a:p>
            <a:pPr algn="l"/>
            <a:r>
              <a:rPr lang="en-US" sz="2800" b="1" dirty="0">
                <a:solidFill>
                  <a:schemeClr val="bg1"/>
                </a:solidFill>
                <a:latin typeface="+mj-lt"/>
              </a:rPr>
              <a:t>             absent</a:t>
            </a:r>
            <a:endParaRPr lang="en-SG" sz="2800" b="1" dirty="0">
              <a:solidFill>
                <a:schemeClr val="bg1"/>
              </a:solidFill>
              <a:latin typeface="+mj-lt"/>
            </a:endParaRPr>
          </a:p>
        </p:txBody>
      </p:sp>
    </p:spTree>
    <p:extLst>
      <p:ext uri="{BB962C8B-B14F-4D97-AF65-F5344CB8AC3E}">
        <p14:creationId xmlns:p14="http://schemas.microsoft.com/office/powerpoint/2010/main" val="3303772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3568" y="0"/>
            <a:ext cx="8229600" cy="980728"/>
          </a:xfrm>
          <a:prstGeom prst="rect">
            <a:avLst/>
          </a:prstGeom>
          <a:noFill/>
          <a:ln>
            <a:noFill/>
          </a:ln>
        </p:spPr>
        <p:txBody>
          <a:bodyPr lIns="0" tIns="45700" rIns="0" bIns="0" anchor="b" anchorCtr="0">
            <a:noAutofit/>
          </a:bodyPr>
          <a:lstStyle/>
          <a:p>
            <a:pPr marL="0" marR="0" lvl="0" indent="0" algn="ctr" rtl="0">
              <a:spcBef>
                <a:spcPts val="0"/>
              </a:spcBef>
              <a:buClr>
                <a:srgbClr val="7030A0"/>
              </a:buClr>
              <a:buSzPct val="25000"/>
              <a:buFont typeface="Calibri"/>
              <a:buNone/>
            </a:pPr>
            <a:r>
              <a:rPr lang="en-US" sz="4500" b="1" i="0" u="sng" strike="noStrike" cap="none" dirty="0">
                <a:solidFill>
                  <a:srgbClr val="7030A0"/>
                </a:solidFill>
                <a:latin typeface="Calibri"/>
                <a:ea typeface="Calibri"/>
                <a:cs typeface="Calibri"/>
                <a:sym typeface="Calibri"/>
              </a:rPr>
              <a:t>SPEAK LOVE LANGUAGES</a:t>
            </a:r>
          </a:p>
        </p:txBody>
      </p:sp>
      <p:sp>
        <p:nvSpPr>
          <p:cNvPr id="164" name="Shape 164"/>
          <p:cNvSpPr txBox="1">
            <a:spLocks noGrp="1"/>
          </p:cNvSpPr>
          <p:nvPr>
            <p:ph type="body" idx="1"/>
          </p:nvPr>
        </p:nvSpPr>
        <p:spPr>
          <a:xfrm>
            <a:off x="395536" y="1463162"/>
            <a:ext cx="8229600" cy="5257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94634"/>
              <a:buNone/>
            </a:pPr>
            <a:r>
              <a:rPr lang="en-US" sz="2800" b="1" i="0" u="sng" strike="noStrike" cap="none" dirty="0">
                <a:solidFill>
                  <a:srgbClr val="00B0F0"/>
                </a:solidFill>
                <a:latin typeface="+mj-lt"/>
                <a:sym typeface="Constantia"/>
              </a:rPr>
              <a:t>Problems</a:t>
            </a:r>
            <a:r>
              <a:rPr lang="en-US" sz="2800" b="1" i="0" strike="noStrike" cap="none" dirty="0">
                <a:solidFill>
                  <a:srgbClr val="00B0F0"/>
                </a:solidFill>
                <a:latin typeface="+mj-lt"/>
                <a:sym typeface="Constantia"/>
              </a:rPr>
              <a:t>:</a:t>
            </a:r>
          </a:p>
          <a:p>
            <a:pPr marL="442913"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sym typeface="Constantia"/>
              </a:rPr>
              <a:t>a.  Hard to speak?  Love is giving self.</a:t>
            </a:r>
          </a:p>
          <a:p>
            <a:pPr marL="895350" marR="0" lvl="0" indent="-452438" algn="l" rtl="0">
              <a:spcBef>
                <a:spcPts val="518"/>
              </a:spcBef>
              <a:spcAft>
                <a:spcPts val="0"/>
              </a:spcAft>
              <a:buClr>
                <a:schemeClr val="accent3"/>
              </a:buClr>
              <a:buSzPct val="25000"/>
              <a:buFont typeface="Noto Sans Symbols"/>
              <a:buNone/>
            </a:pPr>
            <a:r>
              <a:rPr lang="en-US" sz="2800" b="1" dirty="0">
                <a:solidFill>
                  <a:schemeClr val="dk1"/>
                </a:solidFill>
                <a:latin typeface="+mj-lt"/>
                <a:sym typeface="Constantia"/>
              </a:rPr>
              <a:t>	God will provide the capacity.</a:t>
            </a:r>
            <a:endParaRPr lang="en-US" sz="2800" b="1" i="0" u="none" strike="noStrike" cap="none" dirty="0">
              <a:solidFill>
                <a:schemeClr val="dk1"/>
              </a:solidFill>
              <a:latin typeface="+mj-lt"/>
              <a:sym typeface="Constantia"/>
            </a:endParaRPr>
          </a:p>
          <a:p>
            <a:pPr marL="442913"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sym typeface="Constantia"/>
              </a:rPr>
              <a:t>b.  Do not feel like it?  Do it as God commanded. </a:t>
            </a:r>
            <a:br>
              <a:rPr lang="en-US" sz="2800" b="1" i="0" u="none" strike="noStrike" cap="none" dirty="0">
                <a:solidFill>
                  <a:schemeClr val="dk1"/>
                </a:solidFill>
                <a:latin typeface="+mj-lt"/>
                <a:sym typeface="Constantia"/>
              </a:rPr>
            </a:br>
            <a:r>
              <a:rPr lang="en-US" sz="2800" b="1" i="0" u="none" strike="noStrike" cap="none" dirty="0">
                <a:solidFill>
                  <a:schemeClr val="dk1"/>
                </a:solidFill>
                <a:latin typeface="+mj-lt"/>
                <a:sym typeface="Constantia"/>
              </a:rPr>
              <a:t>	(Matt. 5:44).</a:t>
            </a:r>
          </a:p>
          <a:p>
            <a:pPr marL="0" marR="0" lvl="0" indent="0" algn="l" rtl="0">
              <a:spcBef>
                <a:spcPts val="518"/>
              </a:spcBef>
              <a:spcAft>
                <a:spcPts val="0"/>
              </a:spcAft>
              <a:buClr>
                <a:schemeClr val="accent3"/>
              </a:buClr>
              <a:buSzPct val="25000"/>
              <a:buFont typeface="Noto Sans Symbols"/>
              <a:buNone/>
            </a:pPr>
            <a:endParaRPr lang="en-US" sz="2800" b="1" dirty="0">
              <a:solidFill>
                <a:schemeClr val="dk1"/>
              </a:solidFill>
              <a:latin typeface="+mj-lt"/>
              <a:sym typeface="Constantia"/>
            </a:endParaRPr>
          </a:p>
          <a:p>
            <a:pPr marL="442913" indent="0">
              <a:buNone/>
            </a:pPr>
            <a:r>
              <a:rPr lang="en-SG" sz="2800" b="1" i="1" dirty="0">
                <a:latin typeface="+mj-lt"/>
              </a:rPr>
              <a:t>(Matthew 5:44)  But I say unto you, Love your enemies, bless them that curse you, do good to them that hate you, and pray for them which despitefully use you, and persecute you;</a:t>
            </a:r>
          </a:p>
          <a:p>
            <a:endParaRPr lang="en-SG" b="1" i="1" dirty="0">
              <a:effectLst>
                <a:outerShdw blurRad="38100" dist="38100" dir="2700000" algn="tl">
                  <a:srgbClr val="000000">
                    <a:alpha val="43137"/>
                  </a:srgbClr>
                </a:outerShdw>
              </a:effectLst>
            </a:endParaRPr>
          </a:p>
          <a:p>
            <a:pPr marL="0" marR="0" lvl="0" indent="0" algn="l" rtl="0">
              <a:spcBef>
                <a:spcPts val="518"/>
              </a:spcBef>
              <a:spcAft>
                <a:spcPts val="0"/>
              </a:spcAft>
              <a:buClr>
                <a:schemeClr val="accent3"/>
              </a:buClr>
              <a:buSzPct val="25000"/>
              <a:buFont typeface="Noto Sans Symbols"/>
              <a:buNone/>
            </a:pPr>
            <a:endParaRPr lang="en-US" sz="2590" b="1" i="1"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endParaRPr>
          </a:p>
          <a:p>
            <a:pPr marL="0" marR="0" lvl="0" indent="0" algn="l" rtl="0">
              <a:spcBef>
                <a:spcPts val="518"/>
              </a:spcBef>
              <a:spcAft>
                <a:spcPts val="0"/>
              </a:spcAft>
              <a:buClr>
                <a:schemeClr val="accent3"/>
              </a:buClr>
              <a:buSzPct val="25000"/>
              <a:buFont typeface="Noto Sans Symbols"/>
              <a:buNone/>
            </a:pPr>
            <a:r>
              <a:rPr lang="en-US" sz="2590" b="1" i="1"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rPr>
              <a:t>         </a:t>
            </a:r>
          </a:p>
          <a:p>
            <a:pPr marL="0" marR="0" lvl="0" indent="0" algn="l" rtl="0">
              <a:spcBef>
                <a:spcPts val="518"/>
              </a:spcBef>
              <a:buClr>
                <a:schemeClr val="accent3"/>
              </a:buClr>
              <a:buSzPct val="25000"/>
              <a:buFont typeface="Noto Sans Symbols"/>
              <a:buNone/>
            </a:pPr>
            <a:r>
              <a:rPr lang="en-US" sz="2590" b="1" i="1"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rPr>
              <a:t>         </a:t>
            </a:r>
          </a:p>
        </p:txBody>
      </p:sp>
    </p:spTree>
    <p:extLst>
      <p:ext uri="{BB962C8B-B14F-4D97-AF65-F5344CB8AC3E}">
        <p14:creationId xmlns:p14="http://schemas.microsoft.com/office/powerpoint/2010/main" val="2688835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27584" y="0"/>
            <a:ext cx="8229600" cy="864096"/>
          </a:xfrm>
          <a:prstGeom prst="rect">
            <a:avLst/>
          </a:prstGeom>
          <a:noFill/>
          <a:ln>
            <a:noFill/>
          </a:ln>
        </p:spPr>
        <p:txBody>
          <a:bodyPr lIns="0" tIns="45700" rIns="0" bIns="0" anchor="b" anchorCtr="0">
            <a:noAutofit/>
          </a:bodyPr>
          <a:lstStyle/>
          <a:p>
            <a:pPr marL="0" marR="0" lvl="0" indent="0" algn="ctr" rtl="0">
              <a:spcBef>
                <a:spcPts val="0"/>
              </a:spcBef>
              <a:buClr>
                <a:srgbClr val="7030A0"/>
              </a:buClr>
              <a:buSzPct val="25000"/>
              <a:buFont typeface="Calibri"/>
              <a:buNone/>
            </a:pPr>
            <a:r>
              <a:rPr lang="en-US" sz="4500" b="1" i="0" u="sng" strike="noStrike" cap="none" dirty="0">
                <a:solidFill>
                  <a:srgbClr val="7030A0"/>
                </a:solidFill>
                <a:latin typeface="Calibri"/>
                <a:ea typeface="Calibri"/>
                <a:cs typeface="Calibri"/>
                <a:sym typeface="Calibri"/>
              </a:rPr>
              <a:t>SPEAK LOVE LANGUAGES</a:t>
            </a:r>
          </a:p>
        </p:txBody>
      </p:sp>
      <p:sp>
        <p:nvSpPr>
          <p:cNvPr id="164" name="Shape 164"/>
          <p:cNvSpPr txBox="1">
            <a:spLocks noGrp="1"/>
          </p:cNvSpPr>
          <p:nvPr>
            <p:ph type="body" idx="1"/>
          </p:nvPr>
        </p:nvSpPr>
        <p:spPr>
          <a:xfrm>
            <a:off x="457200" y="1196752"/>
            <a:ext cx="8229600" cy="55088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3"/>
              </a:buClr>
              <a:buSzPct val="94634"/>
              <a:buNone/>
            </a:pPr>
            <a:r>
              <a:rPr lang="en-US" sz="2800" b="1" i="0" u="sng" strike="noStrike" cap="none" dirty="0">
                <a:solidFill>
                  <a:srgbClr val="00B0F0"/>
                </a:solidFill>
                <a:latin typeface="+mj-lt"/>
                <a:ea typeface="Constantia"/>
                <a:cs typeface="Constantia"/>
                <a:sym typeface="Constantia"/>
              </a:rPr>
              <a:t>Problems</a:t>
            </a:r>
            <a:r>
              <a:rPr lang="en-US" sz="2800" b="1" i="0" strike="noStrike" cap="none" dirty="0">
                <a:solidFill>
                  <a:srgbClr val="00B0F0"/>
                </a:solidFill>
                <a:latin typeface="+mj-lt"/>
                <a:ea typeface="Constantia"/>
                <a:cs typeface="Constantia"/>
                <a:sym typeface="Constantia"/>
              </a:rPr>
              <a:t>:</a:t>
            </a:r>
          </a:p>
          <a:p>
            <a:pPr marL="803275" marR="0" lvl="0" indent="-442913"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c.	What if the other does not respond?</a:t>
            </a:r>
          </a:p>
          <a:p>
            <a:pPr marL="803275" marR="0" lvl="0" indent="-803275"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	Do it for Jesus.  God will </a:t>
            </a:r>
            <a:r>
              <a:rPr lang="en-US" sz="2800" b="1" i="0" u="none" strike="noStrike" cap="none" dirty="0">
                <a:solidFill>
                  <a:schemeClr val="dk1"/>
                </a:solidFill>
                <a:latin typeface="+mj-lt"/>
                <a:sym typeface="Constantia"/>
              </a:rPr>
              <a:t>bless.</a:t>
            </a:r>
            <a:endParaRPr lang="en-SG" sz="2800" b="1" i="1" dirty="0">
              <a:latin typeface="+mj-lt"/>
              <a:sym typeface="Constantia"/>
            </a:endParaRPr>
          </a:p>
          <a:p>
            <a:pPr marL="803275" marR="0" lvl="0" indent="0" algn="l" rtl="0">
              <a:spcBef>
                <a:spcPts val="518"/>
              </a:spcBef>
              <a:spcAft>
                <a:spcPts val="0"/>
              </a:spcAft>
              <a:buClr>
                <a:schemeClr val="accent3"/>
              </a:buClr>
              <a:buSzPct val="25000"/>
              <a:buFont typeface="Noto Sans Symbols"/>
              <a:buNone/>
            </a:pPr>
            <a:r>
              <a:rPr lang="en-SG" sz="2800" b="1" i="1" dirty="0">
                <a:latin typeface="+mj-lt"/>
              </a:rPr>
              <a:t>If ye know these things, happy are ye if ye do them.</a:t>
            </a:r>
          </a:p>
          <a:p>
            <a:pPr marL="803275"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(John 13:17)</a:t>
            </a:r>
          </a:p>
          <a:p>
            <a:pPr marL="0" marR="0" lvl="0" indent="0" algn="l" rtl="0">
              <a:spcBef>
                <a:spcPts val="518"/>
              </a:spcBef>
              <a:spcAft>
                <a:spcPts val="0"/>
              </a:spcAft>
              <a:buClr>
                <a:schemeClr val="accent3"/>
              </a:buClr>
              <a:buSzPct val="25000"/>
              <a:buFont typeface="Noto Sans Symbols"/>
              <a:buNone/>
            </a:pPr>
            <a:endParaRPr sz="2800" b="1" i="0" u="none" strike="noStrike" cap="none" dirty="0">
              <a:solidFill>
                <a:schemeClr val="dk1"/>
              </a:solidFill>
              <a:latin typeface="+mj-lt"/>
              <a:ea typeface="Constantia"/>
              <a:cs typeface="Constantia"/>
              <a:sym typeface="Constantia"/>
            </a:endParaRPr>
          </a:p>
          <a:p>
            <a:pPr marL="0" marR="0" lvl="0" indent="0" algn="l" rtl="0">
              <a:spcBef>
                <a:spcPts val="518"/>
              </a:spcBef>
              <a:spcAft>
                <a:spcPts val="0"/>
              </a:spcAft>
              <a:buClr>
                <a:schemeClr val="accent3"/>
              </a:buClr>
              <a:buSzPct val="25000"/>
              <a:buFont typeface="Noto Sans Symbols"/>
              <a:buNone/>
            </a:pPr>
            <a:r>
              <a:rPr lang="en-US" sz="2800" b="1" i="0" u="sng" strike="noStrike" cap="none" dirty="0">
                <a:solidFill>
                  <a:srgbClr val="00B0F0"/>
                </a:solidFill>
                <a:latin typeface="+mj-lt"/>
                <a:ea typeface="Constantia"/>
                <a:cs typeface="Constantia"/>
                <a:sym typeface="Constantia"/>
              </a:rPr>
              <a:t>Profound conclusion</a:t>
            </a:r>
            <a:r>
              <a:rPr lang="en-US" sz="2800" b="1" i="0" strike="noStrike" cap="none" dirty="0">
                <a:solidFill>
                  <a:srgbClr val="00B0F0"/>
                </a:solidFill>
                <a:latin typeface="+mj-lt"/>
                <a:ea typeface="Constantia"/>
                <a:cs typeface="Constantia"/>
                <a:sym typeface="Constantia"/>
              </a:rPr>
              <a:t>:</a:t>
            </a:r>
            <a:r>
              <a:rPr lang="en-US" sz="2800" b="1" i="0" u="sng" strike="noStrike" cap="none" dirty="0">
                <a:solidFill>
                  <a:srgbClr val="00B0F0"/>
                </a:solidFill>
                <a:latin typeface="+mj-lt"/>
                <a:ea typeface="Constantia"/>
                <a:cs typeface="Constantia"/>
                <a:sym typeface="Constantia"/>
              </a:rPr>
              <a:t>      </a:t>
            </a:r>
          </a:p>
          <a:p>
            <a:pPr marL="0"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Putting learning and choosing to act will </a:t>
            </a:r>
          </a:p>
          <a:p>
            <a:pPr marL="0" marR="0" lvl="0" indent="0" algn="l" rtl="0">
              <a:spcBef>
                <a:spcPts val="518"/>
              </a:spcBef>
              <a:spcAft>
                <a:spcPts val="0"/>
              </a:spcAft>
              <a:buClr>
                <a:schemeClr val="accent3"/>
              </a:buClr>
              <a:buSzPct val="25000"/>
              <a:buFont typeface="Noto Sans Symbols"/>
              <a:buNone/>
            </a:pPr>
            <a:r>
              <a:rPr lang="en-US" sz="2800" b="1" i="0" u="none" strike="noStrike" cap="none" dirty="0">
                <a:solidFill>
                  <a:schemeClr val="dk1"/>
                </a:solidFill>
                <a:latin typeface="+mj-lt"/>
                <a:ea typeface="Constantia"/>
                <a:cs typeface="Constantia"/>
                <a:sym typeface="Constantia"/>
              </a:rPr>
              <a:t>enhance emotional climate at home, work, and</a:t>
            </a:r>
            <a:r>
              <a:rPr lang="en-US" sz="2800" b="1" dirty="0">
                <a:latin typeface="+mj-lt"/>
              </a:rPr>
              <a:t> </a:t>
            </a:r>
            <a:r>
              <a:rPr lang="en-US" sz="2800" b="1" i="0" u="none" strike="noStrike" cap="none" dirty="0">
                <a:solidFill>
                  <a:schemeClr val="dk1"/>
                </a:solidFill>
                <a:latin typeface="+mj-lt"/>
                <a:ea typeface="Constantia"/>
                <a:cs typeface="Constantia"/>
                <a:sym typeface="Constantia"/>
              </a:rPr>
              <a:t>church.</a:t>
            </a:r>
          </a:p>
          <a:p>
            <a:pPr marL="0" marR="0" lvl="0" indent="0" algn="l" rtl="0">
              <a:spcBef>
                <a:spcPts val="518"/>
              </a:spcBef>
              <a:buClr>
                <a:schemeClr val="accent3"/>
              </a:buClr>
              <a:buSzPct val="25000"/>
              <a:buFont typeface="Noto Sans Symbols"/>
              <a:buNone/>
            </a:pPr>
            <a:r>
              <a:rPr lang="en-US" sz="2590" b="1" i="0" u="none" strike="noStrike" cap="none" dirty="0">
                <a:solidFill>
                  <a:schemeClr val="dk1"/>
                </a:solidFill>
                <a:effectLst>
                  <a:outerShdw blurRad="38100" dist="38100" dir="2700000" algn="tl">
                    <a:srgbClr val="000000">
                      <a:alpha val="43137"/>
                    </a:srgbClr>
                  </a:outerShdw>
                </a:effectLst>
                <a:latin typeface="Constantia"/>
                <a:ea typeface="Constantia"/>
                <a:cs typeface="Constantia"/>
                <a:sym typeface="Constantia"/>
              </a:rPr>
              <a:t>         </a:t>
            </a:r>
          </a:p>
        </p:txBody>
      </p:sp>
    </p:spTree>
    <p:extLst>
      <p:ext uri="{BB962C8B-B14F-4D97-AF65-F5344CB8AC3E}">
        <p14:creationId xmlns:p14="http://schemas.microsoft.com/office/powerpoint/2010/main" val="1578371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0"/>
            <a:ext cx="8229600" cy="908720"/>
          </a:xfrm>
          <a:prstGeom prst="rect">
            <a:avLst/>
          </a:prstGeom>
          <a:noFill/>
          <a:ln>
            <a:noFill/>
          </a:ln>
        </p:spPr>
        <p:txBody>
          <a:bodyPr wrap="square" lIns="0" tIns="45700" rIns="0" bIns="0" anchor="b" anchorCtr="0">
            <a:noAutofit/>
          </a:bodyPr>
          <a:lstStyle/>
          <a:p>
            <a:pPr marL="0" marR="0" lvl="0" indent="0" algn="ctr" rtl="0">
              <a:spcBef>
                <a:spcPts val="0"/>
              </a:spcBef>
              <a:buClr>
                <a:srgbClr val="7030A0"/>
              </a:buClr>
              <a:buSzPct val="25000"/>
              <a:buFont typeface="Calibri"/>
              <a:buNone/>
            </a:pPr>
            <a:r>
              <a:rPr lang="en-US" sz="4500" b="1" u="sng" dirty="0">
                <a:solidFill>
                  <a:srgbClr val="7030A0"/>
                </a:solidFill>
                <a:latin typeface="Calibri"/>
                <a:ea typeface="Calibri"/>
                <a:cs typeface="Calibri"/>
                <a:sym typeface="Calibri"/>
              </a:rPr>
              <a:t>ASSIGNMENTS</a:t>
            </a:r>
            <a:endParaRPr lang="en-US" sz="4500" b="1" i="0" u="sng" strike="noStrike" cap="none" dirty="0">
              <a:solidFill>
                <a:srgbClr val="7030A0"/>
              </a:solidFill>
              <a:latin typeface="Calibri"/>
              <a:ea typeface="Calibri"/>
              <a:cs typeface="Calibri"/>
              <a:sym typeface="Calibri"/>
            </a:endParaRPr>
          </a:p>
        </p:txBody>
      </p:sp>
      <p:sp>
        <p:nvSpPr>
          <p:cNvPr id="363" name="Shape 363"/>
          <p:cNvSpPr txBox="1">
            <a:spLocks noGrp="1"/>
          </p:cNvSpPr>
          <p:nvPr>
            <p:ph type="body" idx="1"/>
          </p:nvPr>
        </p:nvSpPr>
        <p:spPr>
          <a:xfrm>
            <a:off x="457200" y="1556792"/>
            <a:ext cx="8229600" cy="4648199"/>
          </a:xfrm>
          <a:prstGeom prst="rect">
            <a:avLst/>
          </a:prstGeom>
          <a:noFill/>
          <a:ln>
            <a:noFill/>
          </a:ln>
        </p:spPr>
        <p:txBody>
          <a:bodyPr wrap="square" lIns="91425" tIns="45700" rIns="91425" bIns="45700" anchor="t" anchorCtr="0">
            <a:noAutofit/>
          </a:bodyPr>
          <a:lstStyle/>
          <a:p>
            <a:pPr marL="442913" marR="0" lvl="0" indent="-442913" algn="l" rtl="0">
              <a:spcBef>
                <a:spcPts val="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1.  By which </a:t>
            </a:r>
            <a:r>
              <a:rPr lang="en-US" sz="2800" b="1" dirty="0">
                <a:solidFill>
                  <a:schemeClr val="dk1"/>
                </a:solidFill>
                <a:latin typeface="+mj-lt"/>
                <a:ea typeface="Constantia"/>
                <a:cs typeface="Constantia"/>
                <a:sym typeface="Constantia"/>
              </a:rPr>
              <a:t>two </a:t>
            </a:r>
            <a:r>
              <a:rPr lang="en-US" sz="2800" b="1" i="0" u="none" strike="noStrike" cap="none" dirty="0">
                <a:solidFill>
                  <a:schemeClr val="dk1"/>
                </a:solidFill>
                <a:latin typeface="+mj-lt"/>
                <a:ea typeface="Constantia"/>
                <a:cs typeface="Constantia"/>
                <a:sym typeface="Constantia"/>
              </a:rPr>
              <a:t>languages do you </a:t>
            </a:r>
            <a:r>
              <a:rPr lang="en-US" sz="2800" b="1" i="0" u="sng" strike="noStrike" cap="none" dirty="0">
                <a:solidFill>
                  <a:srgbClr val="00B0F0"/>
                </a:solidFill>
                <a:latin typeface="+mj-lt"/>
                <a:ea typeface="Constantia"/>
                <a:cs typeface="Constantia"/>
                <a:sym typeface="Constantia"/>
              </a:rPr>
              <a:t>speak to your Heavenly Father?</a:t>
            </a:r>
          </a:p>
          <a:p>
            <a:pPr marL="442913" indent="-442913">
              <a:spcBef>
                <a:spcPts val="560"/>
              </a:spcBef>
              <a:buSzPct val="25000"/>
              <a:buNone/>
            </a:pPr>
            <a:endParaRPr sz="2800" b="1" i="0" u="none" strike="noStrike" cap="none" dirty="0">
              <a:solidFill>
                <a:schemeClr val="dk1"/>
              </a:solidFill>
              <a:latin typeface="+mj-lt"/>
              <a:ea typeface="Constantia"/>
              <a:cs typeface="Constantia"/>
              <a:sym typeface="Constantia"/>
            </a:endParaRPr>
          </a:p>
          <a:p>
            <a:pPr marL="442913" marR="0" lvl="0" indent="-442913" algn="l" rtl="0">
              <a:spcBef>
                <a:spcPts val="56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2.  Ask of each other what </a:t>
            </a:r>
            <a:r>
              <a:rPr lang="en-US" sz="2800" b="1" i="0" u="sng" strike="noStrike" cap="none" dirty="0">
                <a:solidFill>
                  <a:srgbClr val="00B0F0"/>
                </a:solidFill>
                <a:latin typeface="+mj-lt"/>
                <a:ea typeface="Constantia"/>
                <a:cs typeface="Constantia"/>
                <a:sym typeface="Constantia"/>
              </a:rPr>
              <a:t>three needs</a:t>
            </a:r>
            <a:r>
              <a:rPr lang="en-US" sz="2800" b="1" i="0" strike="noStrike" cap="none" dirty="0">
                <a:solidFill>
                  <a:srgbClr val="00B0F0"/>
                </a:solidFill>
                <a:latin typeface="+mj-lt"/>
                <a:ea typeface="Constantia"/>
                <a:cs typeface="Constantia"/>
                <a:sym typeface="Constantia"/>
              </a:rPr>
              <a:t> </a:t>
            </a:r>
            <a:r>
              <a:rPr lang="en-US" sz="2800" b="1" i="0" u="none" strike="noStrike" cap="none" dirty="0">
                <a:solidFill>
                  <a:schemeClr val="dk1"/>
                </a:solidFill>
                <a:latin typeface="+mj-lt"/>
                <a:ea typeface="Constantia"/>
                <a:cs typeface="Constantia"/>
                <a:sym typeface="Constantia"/>
              </a:rPr>
              <a:t>to be filled up for the </a:t>
            </a:r>
            <a:r>
              <a:rPr lang="en-US" sz="2800" b="1" i="0" u="sng" strike="noStrike" cap="none" dirty="0">
                <a:solidFill>
                  <a:srgbClr val="00B0F0"/>
                </a:solidFill>
                <a:latin typeface="+mj-lt"/>
                <a:ea typeface="Constantia"/>
                <a:cs typeface="Constantia"/>
                <a:sym typeface="Constantia"/>
              </a:rPr>
              <a:t>next three months</a:t>
            </a:r>
            <a:r>
              <a:rPr lang="en-US" sz="2800" b="1" i="0" u="none" strike="noStrike" cap="none" dirty="0">
                <a:solidFill>
                  <a:schemeClr val="dk1"/>
                </a:solidFill>
                <a:latin typeface="+mj-lt"/>
                <a:ea typeface="Constantia"/>
                <a:cs typeface="Constantia"/>
                <a:sym typeface="Constantia"/>
              </a:rPr>
              <a:t>.</a:t>
            </a:r>
          </a:p>
          <a:p>
            <a:pPr marL="442913" indent="-442913">
              <a:spcBef>
                <a:spcPts val="560"/>
              </a:spcBef>
              <a:buNone/>
            </a:pPr>
            <a:endParaRPr sz="2800" b="1" i="0" u="none" strike="noStrike" cap="none" dirty="0">
              <a:solidFill>
                <a:schemeClr val="dk1"/>
              </a:solidFill>
              <a:latin typeface="+mj-lt"/>
              <a:ea typeface="Constantia"/>
              <a:cs typeface="Constantia"/>
              <a:sym typeface="Constantia"/>
            </a:endParaRPr>
          </a:p>
          <a:p>
            <a:pPr marL="442913" marR="0" lvl="0" indent="-442913" algn="l" rtl="0">
              <a:spcBef>
                <a:spcPts val="560"/>
              </a:spcBef>
              <a:spcAft>
                <a:spcPts val="0"/>
              </a:spcAft>
              <a:buClr>
                <a:schemeClr val="accent3"/>
              </a:buClr>
              <a:buSzPct val="95000"/>
              <a:buNone/>
            </a:pPr>
            <a:r>
              <a:rPr lang="en-US" sz="2800" b="1" i="0" u="none" strike="noStrike" cap="none" dirty="0">
                <a:solidFill>
                  <a:schemeClr val="dk1"/>
                </a:solidFill>
                <a:latin typeface="+mj-lt"/>
                <a:ea typeface="Constantia"/>
                <a:cs typeface="Constantia"/>
                <a:sym typeface="Constantia"/>
              </a:rPr>
              <a:t>3.  </a:t>
            </a:r>
            <a:r>
              <a:rPr lang="en-US" sz="2800" b="1" i="0" u="sng" strike="noStrike" cap="none" dirty="0">
                <a:solidFill>
                  <a:srgbClr val="00B0F0"/>
                </a:solidFill>
                <a:latin typeface="+mj-lt"/>
                <a:ea typeface="Constantia"/>
                <a:cs typeface="Constantia"/>
                <a:sym typeface="Constantia"/>
              </a:rPr>
              <a:t>Please ask daily</a:t>
            </a:r>
            <a:r>
              <a:rPr lang="en-US" sz="2800" b="1" i="0" u="none" strike="noStrike" cap="none" dirty="0">
                <a:solidFill>
                  <a:schemeClr val="dk1"/>
                </a:solidFill>
                <a:latin typeface="+mj-lt"/>
                <a:ea typeface="Constantia"/>
                <a:cs typeface="Constantia"/>
                <a:sym typeface="Constantia"/>
              </a:rPr>
              <a:t>: How is your love tank like?   How can I help to fill it?</a:t>
            </a:r>
          </a:p>
        </p:txBody>
      </p:sp>
    </p:spTree>
    <p:extLst>
      <p:ext uri="{BB962C8B-B14F-4D97-AF65-F5344CB8AC3E}">
        <p14:creationId xmlns:p14="http://schemas.microsoft.com/office/powerpoint/2010/main" val="226167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1812"/>
            <a:ext cx="8229600" cy="1008112"/>
          </a:xfrm>
        </p:spPr>
        <p:txBody>
          <a:bodyPr/>
          <a:lstStyle/>
          <a:p>
            <a:pPr algn="ctr"/>
            <a:r>
              <a:rPr lang="en-US" b="1" u="sng" dirty="0"/>
              <a:t>INVEST IN GOD !</a:t>
            </a:r>
            <a:endParaRPr lang="en-SG" b="1" u="sng" dirty="0"/>
          </a:p>
        </p:txBody>
      </p:sp>
      <p:sp>
        <p:nvSpPr>
          <p:cNvPr id="3" name="Content Placeholder 2"/>
          <p:cNvSpPr>
            <a:spLocks noGrp="1"/>
          </p:cNvSpPr>
          <p:nvPr>
            <p:ph idx="1"/>
          </p:nvPr>
        </p:nvSpPr>
        <p:spPr>
          <a:xfrm>
            <a:off x="467544" y="1700808"/>
            <a:ext cx="8229600" cy="4839816"/>
          </a:xfrm>
        </p:spPr>
        <p:txBody>
          <a:bodyPr>
            <a:normAutofit/>
          </a:bodyPr>
          <a:lstStyle/>
          <a:p>
            <a:pPr algn="ctr">
              <a:buNone/>
            </a:pPr>
            <a:r>
              <a:rPr lang="en-SG" b="1" u="sng" dirty="0">
                <a:latin typeface="+mj-lt"/>
              </a:rPr>
              <a:t>One life to make the choice for eternity!  </a:t>
            </a:r>
          </a:p>
          <a:p>
            <a:pPr algn="ctr">
              <a:buNone/>
            </a:pPr>
            <a:r>
              <a:rPr lang="en-SG" b="1" u="sng" dirty="0">
                <a:latin typeface="+mj-lt"/>
              </a:rPr>
              <a:t>The choice is yours!</a:t>
            </a:r>
          </a:p>
          <a:p>
            <a:pPr algn="ctr">
              <a:buNone/>
            </a:pPr>
            <a:endParaRPr lang="en-US" b="1" u="sng" dirty="0">
              <a:latin typeface="+mj-lt"/>
            </a:endParaRPr>
          </a:p>
          <a:p>
            <a:pPr algn="ctr">
              <a:buNone/>
            </a:pPr>
            <a:r>
              <a:rPr lang="en-SG" b="1" dirty="0">
                <a:latin typeface="+mj-lt"/>
              </a:rPr>
              <a:t>    “</a:t>
            </a:r>
            <a:r>
              <a:rPr lang="en-SG" b="1" i="1" u="sng" dirty="0">
                <a:latin typeface="+mj-lt"/>
              </a:rPr>
              <a:t>I call heaven and earth to record this day against you, </a:t>
            </a:r>
          </a:p>
          <a:p>
            <a:pPr algn="ctr">
              <a:buNone/>
            </a:pPr>
            <a:r>
              <a:rPr lang="en-SG" b="1" i="1" dirty="0">
                <a:latin typeface="+mj-lt"/>
              </a:rPr>
              <a:t>   </a:t>
            </a:r>
            <a:r>
              <a:rPr lang="en-SG" b="1" i="1" u="sng" dirty="0">
                <a:latin typeface="+mj-lt"/>
              </a:rPr>
              <a:t> that I have set before you life and death,</a:t>
            </a:r>
          </a:p>
          <a:p>
            <a:pPr algn="ctr">
              <a:buNone/>
            </a:pPr>
            <a:r>
              <a:rPr lang="en-SG" b="1" i="1" u="sng" dirty="0">
                <a:latin typeface="+mj-lt"/>
              </a:rPr>
              <a:t>blessing and cursing: </a:t>
            </a:r>
          </a:p>
          <a:p>
            <a:pPr algn="ctr">
              <a:buNone/>
            </a:pPr>
            <a:r>
              <a:rPr lang="en-SG" b="1" i="1" dirty="0">
                <a:latin typeface="+mj-lt"/>
              </a:rPr>
              <a:t>   </a:t>
            </a:r>
            <a:r>
              <a:rPr lang="en-SG" b="1" i="1" u="sng" dirty="0">
                <a:latin typeface="+mj-lt"/>
              </a:rPr>
              <a:t> therefore choose life,</a:t>
            </a:r>
          </a:p>
          <a:p>
            <a:pPr algn="ctr">
              <a:buNone/>
            </a:pPr>
            <a:r>
              <a:rPr lang="en-SG" b="1" i="1" dirty="0">
                <a:latin typeface="+mj-lt"/>
              </a:rPr>
              <a:t>   </a:t>
            </a:r>
            <a:r>
              <a:rPr lang="en-SG" b="1" i="1" u="sng" dirty="0">
                <a:latin typeface="+mj-lt"/>
              </a:rPr>
              <a:t>that both thou and thy seed may live</a:t>
            </a:r>
            <a:r>
              <a:rPr lang="en-SG" b="1" i="1" dirty="0">
                <a:latin typeface="+mj-lt"/>
              </a:rPr>
              <a:t>.”  </a:t>
            </a:r>
            <a:br>
              <a:rPr lang="en-SG" b="1" i="1" dirty="0">
                <a:latin typeface="+mj-lt"/>
              </a:rPr>
            </a:br>
            <a:r>
              <a:rPr lang="en-SG" b="1" dirty="0">
                <a:latin typeface="+mj-lt"/>
              </a:rPr>
              <a:t>(</a:t>
            </a:r>
            <a:r>
              <a:rPr lang="en-SG" b="1" dirty="0" err="1">
                <a:latin typeface="+mj-lt"/>
              </a:rPr>
              <a:t>Deu</a:t>
            </a:r>
            <a:r>
              <a:rPr lang="en-SG" b="1" dirty="0">
                <a:latin typeface="+mj-lt"/>
              </a:rPr>
              <a:t> 30:19)</a:t>
            </a:r>
          </a:p>
        </p:txBody>
      </p:sp>
    </p:spTree>
    <p:extLst>
      <p:ext uri="{BB962C8B-B14F-4D97-AF65-F5344CB8AC3E}">
        <p14:creationId xmlns:p14="http://schemas.microsoft.com/office/powerpoint/2010/main" val="29054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14432"/>
          </a:xfrm>
        </p:spPr>
        <p:txBody>
          <a:bodyPr>
            <a:normAutofit fontScale="90000"/>
          </a:bodyPr>
          <a:lstStyle/>
          <a:p>
            <a:pPr algn="ctr"/>
            <a:r>
              <a:rPr lang="en-SG" b="1" u="sng" dirty="0">
                <a:solidFill>
                  <a:srgbClr val="EA0000"/>
                </a:solidFill>
              </a:rPr>
              <a:t>PRODUCT</a:t>
            </a:r>
            <a:br>
              <a:rPr lang="en-SG" b="1" u="sng" dirty="0">
                <a:solidFill>
                  <a:srgbClr val="EA0000"/>
                </a:solidFill>
              </a:rPr>
            </a:br>
            <a:r>
              <a:rPr lang="en-SG" b="1" u="sng" dirty="0">
                <a:solidFill>
                  <a:srgbClr val="EA0000"/>
                </a:solidFill>
              </a:rPr>
              <a:t>LIFE AS RELATIONSHIPS</a:t>
            </a:r>
          </a:p>
        </p:txBody>
      </p:sp>
      <p:sp>
        <p:nvSpPr>
          <p:cNvPr id="3" name="Content Placeholder 2"/>
          <p:cNvSpPr>
            <a:spLocks noGrp="1"/>
          </p:cNvSpPr>
          <p:nvPr>
            <p:ph idx="1"/>
          </p:nvPr>
        </p:nvSpPr>
        <p:spPr>
          <a:xfrm>
            <a:off x="457200" y="2060848"/>
            <a:ext cx="8229600" cy="4263752"/>
          </a:xfrm>
        </p:spPr>
        <p:txBody>
          <a:bodyPr/>
          <a:lstStyle/>
          <a:p>
            <a:pPr marL="0" indent="0" algn="ctr">
              <a:buNone/>
            </a:pPr>
            <a:r>
              <a:rPr lang="en-SG" b="1" dirty="0">
                <a:latin typeface="+mj-lt"/>
              </a:rPr>
              <a:t>(Luke 10:27)  And He answering said, </a:t>
            </a:r>
          </a:p>
          <a:p>
            <a:pPr marL="0" indent="0" algn="ctr">
              <a:buNone/>
            </a:pPr>
            <a:r>
              <a:rPr lang="en-SG" b="1" dirty="0">
                <a:latin typeface="+mj-lt"/>
              </a:rPr>
              <a:t>Thou shalt love the Lord thy God </a:t>
            </a:r>
          </a:p>
          <a:p>
            <a:pPr marL="0" indent="0" algn="ctr">
              <a:buNone/>
            </a:pPr>
            <a:r>
              <a:rPr lang="en-SG" b="1" dirty="0">
                <a:latin typeface="+mj-lt"/>
              </a:rPr>
              <a:t>with all thy heart,</a:t>
            </a:r>
          </a:p>
          <a:p>
            <a:pPr marL="0" indent="0" algn="ctr">
              <a:buNone/>
            </a:pPr>
            <a:r>
              <a:rPr lang="en-SG" b="1" dirty="0">
                <a:latin typeface="+mj-lt"/>
              </a:rPr>
              <a:t>and with all thy soul, </a:t>
            </a:r>
          </a:p>
          <a:p>
            <a:pPr marL="0" indent="0" algn="ctr">
              <a:buNone/>
            </a:pPr>
            <a:r>
              <a:rPr lang="en-SG" b="1" dirty="0">
                <a:latin typeface="+mj-lt"/>
              </a:rPr>
              <a:t>and with all thy strength, </a:t>
            </a:r>
          </a:p>
          <a:p>
            <a:pPr marL="0" indent="0" algn="ctr">
              <a:buNone/>
            </a:pPr>
            <a:r>
              <a:rPr lang="en-SG" b="1" dirty="0">
                <a:latin typeface="+mj-lt"/>
              </a:rPr>
              <a:t>and with all thy mind; </a:t>
            </a:r>
          </a:p>
          <a:p>
            <a:pPr marL="0" indent="0" algn="ctr">
              <a:buNone/>
            </a:pPr>
            <a:r>
              <a:rPr lang="en-SG" b="1" dirty="0">
                <a:latin typeface="+mj-lt"/>
              </a:rPr>
              <a:t>and thy neighbour as thyself.</a:t>
            </a:r>
          </a:p>
          <a:p>
            <a:endParaRPr lang="en-SG" dirty="0"/>
          </a:p>
        </p:txBody>
      </p:sp>
    </p:spTree>
    <p:extLst>
      <p:ext uri="{BB962C8B-B14F-4D97-AF65-F5344CB8AC3E}">
        <p14:creationId xmlns:p14="http://schemas.microsoft.com/office/powerpoint/2010/main" val="3743625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048" y="2855796"/>
            <a:ext cx="6433328" cy="1941356"/>
          </a:xfrm>
        </p:spPr>
        <p:txBody>
          <a:bodyPr>
            <a:noAutofit/>
          </a:bodyPr>
          <a:lstStyle/>
          <a:p>
            <a:pPr marL="457200" indent="-457200">
              <a:buFont typeface="+mj-lt"/>
              <a:buAutoNum type="arabicPeriod"/>
            </a:pPr>
            <a:r>
              <a:rPr lang="en-SG" sz="2800" b="1" dirty="0">
                <a:latin typeface="+mj-lt"/>
              </a:rPr>
              <a:t>WHAT ONE LESSON HAVE I LEARNT?</a:t>
            </a:r>
          </a:p>
          <a:p>
            <a:pPr marL="457200" indent="-457200">
              <a:buFont typeface="+mj-lt"/>
              <a:buAutoNum type="arabicPeriod"/>
            </a:pPr>
            <a:endParaRPr lang="en-SG" sz="2800" b="1" dirty="0">
              <a:latin typeface="+mj-lt"/>
            </a:endParaRPr>
          </a:p>
          <a:p>
            <a:pPr marL="457200" indent="-457200">
              <a:buFont typeface="+mj-lt"/>
              <a:buAutoNum type="arabicPeriod"/>
            </a:pPr>
            <a:r>
              <a:rPr lang="en-SG" sz="2800" b="1" dirty="0">
                <a:latin typeface="+mj-lt"/>
              </a:rPr>
              <a:t>WHAT WILL ONE PRAYER BE?</a:t>
            </a:r>
          </a:p>
        </p:txBody>
      </p:sp>
      <p:sp>
        <p:nvSpPr>
          <p:cNvPr id="7" name="Arrow: Chevron 6">
            <a:extLst>
              <a:ext uri="{FF2B5EF4-FFF2-40B4-BE49-F238E27FC236}">
                <a16:creationId xmlns:a16="http://schemas.microsoft.com/office/drawing/2014/main" id="{DC204222-9384-464A-BC70-DBA854268744}"/>
              </a:ext>
            </a:extLst>
          </p:cNvPr>
          <p:cNvSpPr/>
          <p:nvPr/>
        </p:nvSpPr>
        <p:spPr>
          <a:xfrm>
            <a:off x="2299063" y="1196752"/>
            <a:ext cx="4362993" cy="443054"/>
          </a:xfrm>
          <a:prstGeom prst="chevro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700" b="1" dirty="0">
                <a:solidFill>
                  <a:schemeClr val="bg1"/>
                </a:solidFill>
              </a:rPr>
              <a:t>PRODUCT</a:t>
            </a:r>
          </a:p>
        </p:txBody>
      </p:sp>
      <p:pic>
        <p:nvPicPr>
          <p:cNvPr id="4" name="Picture 3">
            <a:extLst>
              <a:ext uri="{FF2B5EF4-FFF2-40B4-BE49-F238E27FC236}">
                <a16:creationId xmlns:a16="http://schemas.microsoft.com/office/drawing/2014/main" id="{02073F49-20E2-409C-8FDB-39FE6FEF5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14298" y="4742984"/>
            <a:ext cx="944994" cy="699329"/>
          </a:xfrm>
          <a:prstGeom prst="rect">
            <a:avLst/>
          </a:prstGeom>
        </p:spPr>
      </p:pic>
    </p:spTree>
    <p:extLst>
      <p:ext uri="{BB962C8B-B14F-4D97-AF65-F5344CB8AC3E}">
        <p14:creationId xmlns:p14="http://schemas.microsoft.com/office/powerpoint/2010/main" val="32482660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7A4CD-A627-494F-9542-8D7D9B987B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2754" y1="34545" x2="72754" y2="34545"/>
                        <a14:foregroundMark x1="64970" y1="49231" x2="64970" y2="49231"/>
                        <a14:foregroundMark x1="74102" y1="37063" x2="74102" y2="37063"/>
                        <a14:foregroundMark x1="75150" y1="35245" x2="75150" y2="35245"/>
                      </a14:backgroundRemoval>
                    </a14:imgEffect>
                  </a14:imgLayer>
                </a14:imgProps>
              </a:ext>
            </a:extLst>
          </a:blip>
          <a:stretch>
            <a:fillRect/>
          </a:stretch>
        </p:blipFill>
        <p:spPr>
          <a:xfrm>
            <a:off x="3634856" y="1375763"/>
            <a:ext cx="2158521" cy="2310392"/>
          </a:xfrm>
          <a:prstGeom prst="rect">
            <a:avLst/>
          </a:prstGeom>
        </p:spPr>
      </p:pic>
      <p:sp>
        <p:nvSpPr>
          <p:cNvPr id="5" name="Rectangle: Rounded Corners 4">
            <a:extLst>
              <a:ext uri="{FF2B5EF4-FFF2-40B4-BE49-F238E27FC236}">
                <a16:creationId xmlns:a16="http://schemas.microsoft.com/office/drawing/2014/main" id="{BA217BD6-271A-48BD-AB03-C7041572BCA2}"/>
              </a:ext>
            </a:extLst>
          </p:cNvPr>
          <p:cNvSpPr/>
          <p:nvPr/>
        </p:nvSpPr>
        <p:spPr>
          <a:xfrm>
            <a:off x="1468213" y="3835582"/>
            <a:ext cx="5873113" cy="1627858"/>
          </a:xfrm>
          <a:prstGeom prst="roundRect">
            <a:avLst/>
          </a:prstGeom>
          <a:solidFill>
            <a:srgbClr val="FFFF00"/>
          </a:solidFill>
          <a:ln>
            <a:solidFill>
              <a:srgbClr val="FFFF00"/>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798" lvl="1" defTabSz="514350">
              <a:lnSpc>
                <a:spcPct val="120000"/>
              </a:lnSpc>
              <a:defRPr/>
            </a:pPr>
            <a:r>
              <a:rPr lang="en-SG" sz="2475" dirty="0">
                <a:solidFill>
                  <a:prstClr val="black"/>
                </a:solidFill>
                <a:latin typeface="Calibri" panose="020F0502020204030204"/>
              </a:rPr>
              <a:t>Email: </a:t>
            </a:r>
            <a:r>
              <a:rPr lang="en-SG" sz="2475" dirty="0">
                <a:solidFill>
                  <a:prstClr val="black"/>
                </a:solidFill>
                <a:latin typeface="Calibri" panose="020F0502020204030204"/>
                <a:hlinkClick r:id="rId4">
                  <a:extLst>
                    <a:ext uri="{A12FA001-AC4F-418D-AE19-62706E023703}">
                      <ahyp:hlinkClr xmlns:ahyp="http://schemas.microsoft.com/office/drawing/2018/hyperlinkcolor" val="tx"/>
                    </a:ext>
                  </a:extLst>
                </a:hlinkClick>
              </a:rPr>
              <a:t>gohsengfong@hotmail.com</a:t>
            </a:r>
            <a:endParaRPr lang="en-SG" sz="2475" dirty="0">
              <a:solidFill>
                <a:prstClr val="black"/>
              </a:solidFill>
              <a:latin typeface="Calibri" panose="020F0502020204030204"/>
            </a:endParaRPr>
          </a:p>
          <a:p>
            <a:pPr marL="101798" lvl="1" defTabSz="514350">
              <a:lnSpc>
                <a:spcPct val="120000"/>
              </a:lnSpc>
              <a:defRPr/>
            </a:pPr>
            <a:r>
              <a:rPr lang="en-SG" sz="2475" dirty="0">
                <a:solidFill>
                  <a:prstClr val="black"/>
                </a:solidFill>
                <a:latin typeface="Calibri" panose="020F0502020204030204"/>
              </a:rPr>
              <a:t>WhatsApp: </a:t>
            </a:r>
            <a:r>
              <a:rPr lang="en-SG" sz="2475" dirty="0">
                <a:solidFill>
                  <a:srgbClr val="5B9BD5">
                    <a:lumMod val="75000"/>
                  </a:srgbClr>
                </a:solidFill>
                <a:latin typeface="Calibri" panose="020F0502020204030204"/>
              </a:rPr>
              <a:t>+65-98207783</a:t>
            </a:r>
          </a:p>
          <a:p>
            <a:pPr marL="101798" lvl="1" defTabSz="514350">
              <a:lnSpc>
                <a:spcPct val="120000"/>
              </a:lnSpc>
              <a:defRPr/>
            </a:pPr>
            <a:r>
              <a:rPr lang="en-SG" sz="2475" dirty="0">
                <a:solidFill>
                  <a:prstClr val="black"/>
                </a:solidFill>
                <a:latin typeface="Calibri" panose="020F0502020204030204"/>
              </a:rPr>
              <a:t>Website: </a:t>
            </a:r>
            <a:r>
              <a:rPr lang="en-SG" sz="2475"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www.FaithAtWorkFellowship.org</a:t>
            </a:r>
            <a:endParaRPr lang="en-SG" dirty="0">
              <a:solidFill>
                <a:prstClr val="black"/>
              </a:solidFill>
              <a:latin typeface="Calibri" panose="020F0502020204030204"/>
            </a:endParaRPr>
          </a:p>
        </p:txBody>
      </p:sp>
    </p:spTree>
    <p:extLst>
      <p:ext uri="{BB962C8B-B14F-4D97-AF65-F5344CB8AC3E}">
        <p14:creationId xmlns:p14="http://schemas.microsoft.com/office/powerpoint/2010/main" val="156202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4"/>
            <a:ext cx="8229600" cy="1036572"/>
          </a:xfrm>
        </p:spPr>
        <p:txBody>
          <a:bodyPr>
            <a:normAutofit/>
          </a:bodyPr>
          <a:lstStyle/>
          <a:p>
            <a:pPr algn="ctr"/>
            <a:r>
              <a:rPr lang="en-SG" b="1" u="sng" dirty="0">
                <a:solidFill>
                  <a:srgbClr val="EA0000"/>
                </a:solidFill>
              </a:rPr>
              <a:t>LOVE</a:t>
            </a:r>
          </a:p>
        </p:txBody>
      </p:sp>
      <p:sp>
        <p:nvSpPr>
          <p:cNvPr id="3" name="Content Placeholder 2"/>
          <p:cNvSpPr>
            <a:spLocks noGrp="1"/>
          </p:cNvSpPr>
          <p:nvPr>
            <p:ph idx="1"/>
          </p:nvPr>
        </p:nvSpPr>
        <p:spPr>
          <a:xfrm>
            <a:off x="457200" y="1700808"/>
            <a:ext cx="8229600" cy="4623792"/>
          </a:xfrm>
        </p:spPr>
        <p:txBody>
          <a:bodyPr/>
          <a:lstStyle/>
          <a:p>
            <a:pPr marL="442913" indent="-442913">
              <a:buNone/>
            </a:pPr>
            <a:r>
              <a:rPr lang="en-SG" b="1" dirty="0">
                <a:latin typeface="+mj-lt"/>
              </a:rPr>
              <a:t>1.  	Love is the most desired of all emotions.</a:t>
            </a:r>
          </a:p>
          <a:p>
            <a:pPr marL="442913" indent="-442913">
              <a:buNone/>
            </a:pPr>
            <a:endParaRPr lang="en-SG" b="1" dirty="0">
              <a:latin typeface="+mj-lt"/>
            </a:endParaRPr>
          </a:p>
          <a:p>
            <a:pPr marL="442913" indent="-442913">
              <a:buNone/>
            </a:pPr>
            <a:r>
              <a:rPr lang="en-SG" b="1" dirty="0">
                <a:latin typeface="+mj-lt"/>
              </a:rPr>
              <a:t>2.  	To love and to be loved is sought sometimes by sex appeal, popularity or be using the right products, etc.</a:t>
            </a:r>
          </a:p>
          <a:p>
            <a:pPr marL="442913" indent="-442913">
              <a:buNone/>
            </a:pPr>
            <a:endParaRPr lang="en-SG" b="1" dirty="0">
              <a:latin typeface="+mj-lt"/>
            </a:endParaRPr>
          </a:p>
          <a:p>
            <a:pPr marL="442913" indent="-442913">
              <a:buNone/>
            </a:pPr>
            <a:r>
              <a:rPr lang="en-SG" b="1" dirty="0">
                <a:latin typeface="+mj-lt"/>
              </a:rPr>
              <a:t>3.  	What we believe about love (true or false) will affect (a) all types of relationships, </a:t>
            </a:r>
            <a:br>
              <a:rPr lang="en-SG" b="1" dirty="0">
                <a:latin typeface="+mj-lt"/>
              </a:rPr>
            </a:br>
            <a:r>
              <a:rPr lang="en-SG" b="1" dirty="0">
                <a:latin typeface="+mj-lt"/>
              </a:rPr>
              <a:t>(b) shaping of behaviour and response, and </a:t>
            </a:r>
            <a:br>
              <a:rPr lang="en-SG" b="1" dirty="0">
                <a:latin typeface="+mj-lt"/>
              </a:rPr>
            </a:br>
            <a:r>
              <a:rPr lang="en-SG" b="1" dirty="0">
                <a:latin typeface="+mj-lt"/>
              </a:rPr>
              <a:t>(c) the determining of present and future well-being.</a:t>
            </a:r>
          </a:p>
        </p:txBody>
      </p:sp>
    </p:spTree>
    <p:extLst>
      <p:ext uri="{BB962C8B-B14F-4D97-AF65-F5344CB8AC3E}">
        <p14:creationId xmlns:p14="http://schemas.microsoft.com/office/powerpoint/2010/main" val="160635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68"/>
            <a:ext cx="8229600" cy="1134012"/>
          </a:xfrm>
        </p:spPr>
        <p:txBody>
          <a:bodyPr/>
          <a:lstStyle/>
          <a:p>
            <a:pPr algn="ctr"/>
            <a:r>
              <a:rPr lang="en-US" b="1" u="sng" dirty="0">
                <a:solidFill>
                  <a:srgbClr val="EA0000"/>
                </a:solidFill>
              </a:rPr>
              <a:t>KINDS OF LOVE</a:t>
            </a:r>
            <a:endParaRPr lang="en-SG" b="1" u="sng" dirty="0">
              <a:solidFill>
                <a:srgbClr val="EA0000"/>
              </a:solidFill>
            </a:endParaRPr>
          </a:p>
        </p:txBody>
      </p:sp>
      <p:sp>
        <p:nvSpPr>
          <p:cNvPr id="3" name="Content Placeholder 2"/>
          <p:cNvSpPr>
            <a:spLocks noGrp="1"/>
          </p:cNvSpPr>
          <p:nvPr>
            <p:ph idx="1"/>
          </p:nvPr>
        </p:nvSpPr>
        <p:spPr>
          <a:xfrm>
            <a:off x="457200" y="1412776"/>
            <a:ext cx="8640618" cy="4551784"/>
          </a:xfrm>
        </p:spPr>
        <p:txBody>
          <a:bodyPr>
            <a:normAutofit fontScale="92500" lnSpcReduction="20000"/>
          </a:bodyPr>
          <a:lstStyle/>
          <a:p>
            <a:pPr marL="0" indent="0">
              <a:buNone/>
              <a:tabLst>
                <a:tab pos="1700213" algn="l"/>
              </a:tabLst>
            </a:pPr>
            <a:endParaRPr lang="en-US" dirty="0"/>
          </a:p>
          <a:p>
            <a:pPr marL="442913" indent="-442913">
              <a:buNone/>
              <a:tabLst>
                <a:tab pos="1700213" algn="l"/>
                <a:tab pos="1976438" algn="l"/>
              </a:tabLst>
            </a:pPr>
            <a:r>
              <a:rPr lang="en-US" sz="2900" b="1" dirty="0">
                <a:latin typeface="+mj-lt"/>
              </a:rPr>
              <a:t>1.  </a:t>
            </a:r>
            <a:r>
              <a:rPr lang="en-US" sz="2900" b="1" u="sng" dirty="0">
                <a:solidFill>
                  <a:srgbClr val="00B0F0"/>
                </a:solidFill>
                <a:latin typeface="+mj-lt"/>
              </a:rPr>
              <a:t>EROS</a:t>
            </a:r>
            <a:r>
              <a:rPr lang="en-US" sz="2900" b="1" dirty="0">
                <a:latin typeface="+mj-lt"/>
              </a:rPr>
              <a:t> 	–	PASSIONATE SELFISH SEXUAL LOVE</a:t>
            </a:r>
          </a:p>
          <a:p>
            <a:pPr marL="442913" indent="-442913">
              <a:buNone/>
              <a:tabLst>
                <a:tab pos="1700213" algn="l"/>
              </a:tabLst>
            </a:pPr>
            <a:endParaRPr lang="en-US" sz="2900" b="1" dirty="0">
              <a:latin typeface="+mj-lt"/>
            </a:endParaRPr>
          </a:p>
          <a:p>
            <a:pPr marL="1976438" indent="-1976438">
              <a:buNone/>
              <a:tabLst>
                <a:tab pos="1700213" algn="l"/>
              </a:tabLst>
            </a:pPr>
            <a:r>
              <a:rPr lang="en-US" sz="2900" b="1" dirty="0">
                <a:latin typeface="+mj-lt"/>
              </a:rPr>
              <a:t>2.  </a:t>
            </a:r>
            <a:r>
              <a:rPr lang="en-US" sz="2900" b="1" u="sng" dirty="0">
                <a:solidFill>
                  <a:srgbClr val="00B0F0"/>
                </a:solidFill>
                <a:latin typeface="+mj-lt"/>
              </a:rPr>
              <a:t>STERGO</a:t>
            </a:r>
            <a:r>
              <a:rPr lang="en-US" sz="2900" b="1" dirty="0">
                <a:latin typeface="+mj-lt"/>
              </a:rPr>
              <a:t> 	–	NATURAL FAMILY LOVE</a:t>
            </a:r>
            <a:br>
              <a:rPr lang="en-US" sz="2900" b="1" dirty="0">
                <a:latin typeface="+mj-lt"/>
              </a:rPr>
            </a:br>
            <a:r>
              <a:rPr lang="en-US" sz="2900" b="1" dirty="0">
                <a:latin typeface="+mj-lt"/>
              </a:rPr>
              <a:t>(Rom. 1:31; 2 Tim. 3:3)</a:t>
            </a:r>
          </a:p>
          <a:p>
            <a:pPr marL="442913" indent="-442913">
              <a:buNone/>
              <a:tabLst>
                <a:tab pos="1700213" algn="l"/>
              </a:tabLst>
            </a:pPr>
            <a:endParaRPr lang="en-US" sz="2900" b="1" dirty="0">
              <a:latin typeface="+mj-lt"/>
            </a:endParaRPr>
          </a:p>
          <a:p>
            <a:pPr marL="1976438" indent="-1976438">
              <a:buNone/>
              <a:tabLst>
                <a:tab pos="1700213" algn="l"/>
              </a:tabLst>
            </a:pPr>
            <a:r>
              <a:rPr lang="en-US" sz="2900" b="1" dirty="0">
                <a:latin typeface="+mj-lt"/>
              </a:rPr>
              <a:t>3.  </a:t>
            </a:r>
            <a:r>
              <a:rPr lang="en-US" sz="2900" b="1" u="sng" dirty="0">
                <a:solidFill>
                  <a:srgbClr val="00B0F0"/>
                </a:solidFill>
                <a:latin typeface="+mj-lt"/>
              </a:rPr>
              <a:t>PHILEO</a:t>
            </a:r>
            <a:r>
              <a:rPr lang="en-US" sz="2900" b="1" dirty="0">
                <a:latin typeface="+mj-lt"/>
              </a:rPr>
              <a:t> 	– 	FOND AFFECTION WITH COMMON INTEREST (John 21:17)</a:t>
            </a:r>
          </a:p>
          <a:p>
            <a:pPr marL="442913" indent="-442913">
              <a:buNone/>
              <a:tabLst>
                <a:tab pos="1700213" algn="l"/>
              </a:tabLst>
            </a:pPr>
            <a:endParaRPr lang="en-US" sz="2900" b="1" dirty="0">
              <a:latin typeface="+mj-lt"/>
            </a:endParaRPr>
          </a:p>
          <a:p>
            <a:pPr marL="1976438" indent="-1976438">
              <a:buNone/>
              <a:tabLst>
                <a:tab pos="1700213" algn="l"/>
              </a:tabLst>
            </a:pPr>
            <a:r>
              <a:rPr lang="en-US" sz="2900" b="1" dirty="0">
                <a:latin typeface="+mj-lt"/>
              </a:rPr>
              <a:t>4.  </a:t>
            </a:r>
            <a:r>
              <a:rPr lang="en-US" sz="2900" b="1" u="sng" dirty="0">
                <a:solidFill>
                  <a:srgbClr val="00B0F0"/>
                </a:solidFill>
                <a:latin typeface="+mj-lt"/>
              </a:rPr>
              <a:t>AGAPE</a:t>
            </a:r>
            <a:r>
              <a:rPr lang="en-US" sz="2900" b="1" dirty="0">
                <a:latin typeface="+mj-lt"/>
              </a:rPr>
              <a:t> 	– DENIAL OF SELF AND GIVING OF SELF</a:t>
            </a:r>
            <a:br>
              <a:rPr lang="en-US" sz="2900" b="1" dirty="0">
                <a:latin typeface="+mj-lt"/>
              </a:rPr>
            </a:br>
            <a:r>
              <a:rPr lang="en-US" sz="2900" b="1" dirty="0">
                <a:latin typeface="+mj-lt"/>
              </a:rPr>
              <a:t>(John 3:16)</a:t>
            </a:r>
            <a:endParaRPr lang="en-SG" sz="2900" b="1"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5843</TotalTime>
  <Words>6821</Words>
  <Application>Microsoft Office PowerPoint</Application>
  <PresentationFormat>On-screen Show (4:3)</PresentationFormat>
  <Paragraphs>1331</Paragraphs>
  <Slides>71</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Calibri</vt:lpstr>
      <vt:lpstr>Constantia</vt:lpstr>
      <vt:lpstr>Noto Sans Symbols</vt:lpstr>
      <vt:lpstr>Wingdings 2</vt:lpstr>
      <vt:lpstr>Flow</vt:lpstr>
      <vt:lpstr>EVERYDAY COMMISSION PRODUCT OF DISCIPLESHIP</vt:lpstr>
      <vt:lpstr>PowerPoint Presentation</vt:lpstr>
      <vt:lpstr>PowerPoint Presentation</vt:lpstr>
      <vt:lpstr>PowerPoint Presentation</vt:lpstr>
      <vt:lpstr>PURPOSE GUIDE, GUARD AND GAUGE</vt:lpstr>
      <vt:lpstr>PRODUCT TO BE LIKE CHRIST</vt:lpstr>
      <vt:lpstr>PRODUCT LIFE AS RELATIONSHIPS</vt:lpstr>
      <vt:lpstr>LOVE</vt:lpstr>
      <vt:lpstr>KINDS OF LOVE</vt:lpstr>
      <vt:lpstr>AGAPE LOVE</vt:lpstr>
      <vt:lpstr>AGAPE LOVE</vt:lpstr>
      <vt:lpstr>AGAPE LOVE</vt:lpstr>
      <vt:lpstr>AGAPE LOVE</vt:lpstr>
      <vt:lpstr>AGAPE LOVE</vt:lpstr>
      <vt:lpstr>AGAPE LOVE</vt:lpstr>
      <vt:lpstr>LOVE STRENGTHENED BY KNOWING</vt:lpstr>
      <vt:lpstr>LOVE STRENGTHENED BY KNOWING</vt:lpstr>
      <vt:lpstr>NOTHING TO PROVE</vt:lpstr>
      <vt:lpstr>NOTHING TO PROVE</vt:lpstr>
      <vt:lpstr>NOTHING TO LOSE</vt:lpstr>
      <vt:lpstr>NOTHING TO HIDE</vt:lpstr>
      <vt:lpstr>LOVE STRENGTHENED BY KNOWING</vt:lpstr>
      <vt:lpstr>LOVE STRENGTHENING BY SERVING</vt:lpstr>
      <vt:lpstr>LOVE STRENGTHENING BY SERVING</vt:lpstr>
      <vt:lpstr>LOVE STRENGTHENING BY SERVING</vt:lpstr>
      <vt:lpstr>INTIMACY V. LOST LOVE</vt:lpstr>
      <vt:lpstr>INTIMACY V. LOST LOVE </vt:lpstr>
      <vt:lpstr>INTIMACY V. LOST LOVES</vt:lpstr>
      <vt:lpstr>INTIMACY V. LOST LOVE</vt:lpstr>
      <vt:lpstr>INTIMACY V. LOST LOVE</vt:lpstr>
      <vt:lpstr>INTIMACY V. LOST LOVE</vt:lpstr>
      <vt:lpstr>II.  PURPOSEFULLY FOCUS ON GOD ALONE.</vt:lpstr>
      <vt:lpstr>II.  PURPOSEFULLY FOCUS ON GOD ALONE.</vt:lpstr>
      <vt:lpstr>II.  PURPOSEFULLY FOCUS ON GOD ALONE</vt:lpstr>
      <vt:lpstr>II.  PURPOSEFULLY FOCUS ON GOD ALONE</vt:lpstr>
      <vt:lpstr>III. BE POURED OUT FOR GOD AND FOR SOULS</vt:lpstr>
      <vt:lpstr>III.  BE POURED OUT FOR GOD AND FOR SOULS</vt:lpstr>
      <vt:lpstr>III.  BE POURED OUT FOR GOD AND FOR SOULS</vt:lpstr>
      <vt:lpstr>LOVE ONE ANOTHER</vt:lpstr>
      <vt:lpstr>TRUE LOVE - AGAPE</vt:lpstr>
      <vt:lpstr>TRUE LOVE - AGAPE</vt:lpstr>
      <vt:lpstr>TRUE LOVE - AGAPE</vt:lpstr>
      <vt:lpstr>TRUE LOVE - AGAPE</vt:lpstr>
      <vt:lpstr>TRUE LOVE - AGAPE</vt:lpstr>
      <vt:lpstr>TRUE LOVE - AGAPE</vt:lpstr>
      <vt:lpstr>TRUE LOVE - AGAPE</vt:lpstr>
      <vt:lpstr>TRUE LOVE - AGAPE</vt:lpstr>
      <vt:lpstr>TRUE LOVE - AGAPE</vt:lpstr>
      <vt:lpstr>SPEAK LOVE LANGUAGES</vt:lpstr>
      <vt:lpstr>SPEAK LOVE LANGUAGES</vt:lpstr>
      <vt:lpstr>PowerPoint Presentation</vt:lpstr>
      <vt:lpstr>PowerPoint Presentation</vt:lpstr>
      <vt:lpstr>PowerPoint Presentation</vt:lpstr>
      <vt:lpstr>SPEAK LOVE LANGUAGES (G. Chapman)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 LOVE LANGUAGES</vt:lpstr>
      <vt:lpstr>SPEAK LOVE LANGUAGES</vt:lpstr>
      <vt:lpstr>ASSIGNMENTS</vt:lpstr>
      <vt:lpstr>INVEST IN GOD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LOVE</dc:title>
  <dc:creator>dg</dc:creator>
  <cp:lastModifiedBy>User</cp:lastModifiedBy>
  <cp:revision>79</cp:revision>
  <dcterms:created xsi:type="dcterms:W3CDTF">2012-08-03T06:48:32Z</dcterms:created>
  <dcterms:modified xsi:type="dcterms:W3CDTF">2020-10-02T18:34:38Z</dcterms:modified>
</cp:coreProperties>
</file>