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81" r:id="rId4"/>
    <p:sldId id="282" r:id="rId5"/>
    <p:sldId id="298" r:id="rId6"/>
    <p:sldId id="299" r:id="rId7"/>
    <p:sldId id="258" r:id="rId8"/>
    <p:sldId id="259" r:id="rId9"/>
    <p:sldId id="260" r:id="rId10"/>
    <p:sldId id="261" r:id="rId11"/>
    <p:sldId id="262" r:id="rId12"/>
    <p:sldId id="263" r:id="rId13"/>
    <p:sldId id="265" r:id="rId14"/>
    <p:sldId id="266" r:id="rId15"/>
    <p:sldId id="270" r:id="rId16"/>
    <p:sldId id="267" r:id="rId17"/>
    <p:sldId id="268" r:id="rId18"/>
    <p:sldId id="269" r:id="rId19"/>
    <p:sldId id="278" r:id="rId20"/>
    <p:sldId id="271" r:id="rId21"/>
    <p:sldId id="272" r:id="rId22"/>
    <p:sldId id="273" r:id="rId23"/>
    <p:sldId id="274" r:id="rId24"/>
    <p:sldId id="275" r:id="rId25"/>
    <p:sldId id="276" r:id="rId26"/>
    <p:sldId id="279" r:id="rId27"/>
    <p:sldId id="280" r:id="rId28"/>
    <p:sldId id="283" r:id="rId29"/>
    <p:sldId id="284" r:id="rId30"/>
    <p:sldId id="285" r:id="rId31"/>
    <p:sldId id="286" r:id="rId32"/>
    <p:sldId id="287" r:id="rId33"/>
    <p:sldId id="288" r:id="rId34"/>
    <p:sldId id="300" r:id="rId35"/>
    <p:sldId id="289" r:id="rId36"/>
    <p:sldId id="297" r:id="rId37"/>
    <p:sldId id="292"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3C8BD-DF8B-4FDA-BCFF-03A16CC59399}" type="datetimeFigureOut">
              <a:rPr lang="en-SG" smtClean="0"/>
              <a:t>24/9/2020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EA80B-43C4-48D2-BE11-7C259ED2EFE6}" type="slidenum">
              <a:rPr lang="en-SG" smtClean="0"/>
              <a:t>‹#›</a:t>
            </a:fld>
            <a:endParaRPr lang="en-SG"/>
          </a:p>
        </p:txBody>
      </p:sp>
    </p:spTree>
    <p:extLst>
      <p:ext uri="{BB962C8B-B14F-4D97-AF65-F5344CB8AC3E}">
        <p14:creationId xmlns:p14="http://schemas.microsoft.com/office/powerpoint/2010/main" val="285510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D6A3AA1-81D3-43C5-A6A6-47689C382C9B}" type="slidenum">
              <a:rPr lang="en-SG" altLang="en-US">
                <a:latin typeface="Arial" panose="020B0604020202020204" pitchFamily="34" charset="0"/>
              </a:rPr>
              <a:pPr eaLnBrk="1" hangingPunct="1">
                <a:spcBef>
                  <a:spcPct val="0"/>
                </a:spcBef>
              </a:pPr>
              <a:t>7</a:t>
            </a:fld>
            <a:endParaRPr lang="en-SG" altLang="en-US">
              <a:latin typeface="Arial" panose="020B0604020202020204" pitchFamily="34" charset="0"/>
            </a:endParaRPr>
          </a:p>
        </p:txBody>
      </p:sp>
    </p:spTree>
    <p:extLst>
      <p:ext uri="{BB962C8B-B14F-4D97-AF65-F5344CB8AC3E}">
        <p14:creationId xmlns:p14="http://schemas.microsoft.com/office/powerpoint/2010/main" val="270585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8D3968E-CA14-4566-87A2-4BB7F8998C53}" type="slidenum">
              <a:rPr lang="en-SG" altLang="en-US">
                <a:latin typeface="Arial" panose="020B0604020202020204" pitchFamily="34" charset="0"/>
              </a:rPr>
              <a:pPr eaLnBrk="1" hangingPunct="1">
                <a:spcBef>
                  <a:spcPct val="0"/>
                </a:spcBef>
              </a:pPr>
              <a:t>8</a:t>
            </a:fld>
            <a:endParaRPr lang="en-SG" altLang="en-US">
              <a:latin typeface="Arial" panose="020B0604020202020204" pitchFamily="34" charset="0"/>
            </a:endParaRPr>
          </a:p>
        </p:txBody>
      </p:sp>
    </p:spTree>
    <p:extLst>
      <p:ext uri="{BB962C8B-B14F-4D97-AF65-F5344CB8AC3E}">
        <p14:creationId xmlns:p14="http://schemas.microsoft.com/office/powerpoint/2010/main" val="199820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C8D0E1-C76F-4987-BEB9-9DA0AA151DBB}" type="slidenum">
              <a:rPr lang="en-SG" altLang="en-US">
                <a:latin typeface="Arial" panose="020B0604020202020204" pitchFamily="34" charset="0"/>
              </a:rPr>
              <a:pPr eaLnBrk="1" hangingPunct="1">
                <a:spcBef>
                  <a:spcPct val="0"/>
                </a:spcBef>
              </a:pPr>
              <a:t>9</a:t>
            </a:fld>
            <a:endParaRPr lang="en-SG" altLang="en-US">
              <a:latin typeface="Arial" panose="020B0604020202020204" pitchFamily="34" charset="0"/>
            </a:endParaRPr>
          </a:p>
        </p:txBody>
      </p:sp>
    </p:spTree>
    <p:extLst>
      <p:ext uri="{BB962C8B-B14F-4D97-AF65-F5344CB8AC3E}">
        <p14:creationId xmlns:p14="http://schemas.microsoft.com/office/powerpoint/2010/main" val="407773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995FE1-8B01-4755-BBEF-1AE4333612C5}" type="slidenum">
              <a:rPr lang="en-SG" altLang="en-US">
                <a:latin typeface="Arial" panose="020B0604020202020204" pitchFamily="34" charset="0"/>
              </a:rPr>
              <a:pPr eaLnBrk="1" hangingPunct="1">
                <a:spcBef>
                  <a:spcPct val="0"/>
                </a:spcBef>
              </a:pPr>
              <a:t>10</a:t>
            </a:fld>
            <a:endParaRPr lang="en-SG" altLang="en-US">
              <a:latin typeface="Arial" panose="020B0604020202020204" pitchFamily="34" charset="0"/>
            </a:endParaRPr>
          </a:p>
        </p:txBody>
      </p:sp>
    </p:spTree>
    <p:extLst>
      <p:ext uri="{BB962C8B-B14F-4D97-AF65-F5344CB8AC3E}">
        <p14:creationId xmlns:p14="http://schemas.microsoft.com/office/powerpoint/2010/main" val="244592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0890E6-0971-41BB-B1A8-007FF992DFEF}" type="slidenum">
              <a:rPr lang="en-SG" altLang="en-US">
                <a:latin typeface="Arial" panose="020B0604020202020204" pitchFamily="34" charset="0"/>
              </a:rPr>
              <a:pPr eaLnBrk="1" hangingPunct="1">
                <a:spcBef>
                  <a:spcPct val="0"/>
                </a:spcBef>
              </a:pPr>
              <a:t>11</a:t>
            </a:fld>
            <a:endParaRPr lang="en-SG" altLang="en-US">
              <a:latin typeface="Arial" panose="020B0604020202020204" pitchFamily="34" charset="0"/>
            </a:endParaRPr>
          </a:p>
        </p:txBody>
      </p:sp>
    </p:spTree>
    <p:extLst>
      <p:ext uri="{BB962C8B-B14F-4D97-AF65-F5344CB8AC3E}">
        <p14:creationId xmlns:p14="http://schemas.microsoft.com/office/powerpoint/2010/main" val="191432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8DB8116B-ADDC-4F24-B102-6F4F0D62681D}" type="datetimeFigureOut">
              <a:rPr lang="en-SG" smtClean="0"/>
              <a:t>24/9/2020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39470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8DB8116B-ADDC-4F24-B102-6F4F0D62681D}" type="datetimeFigureOut">
              <a:rPr lang="en-SG" smtClean="0"/>
              <a:t>24/9/2020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383340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8DB8116B-ADDC-4F24-B102-6F4F0D62681D}" type="datetimeFigureOut">
              <a:rPr lang="en-SG" smtClean="0"/>
              <a:t>24/9/2020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294824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8DB8116B-ADDC-4F24-B102-6F4F0D62681D}" type="datetimeFigureOut">
              <a:rPr lang="en-SG" smtClean="0"/>
              <a:t>24/9/2020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403000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8116B-ADDC-4F24-B102-6F4F0D62681D}" type="datetimeFigureOut">
              <a:rPr lang="en-SG" smtClean="0"/>
              <a:t>24/9/2020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124900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8DB8116B-ADDC-4F24-B102-6F4F0D62681D}" type="datetimeFigureOut">
              <a:rPr lang="en-SG" smtClean="0"/>
              <a:t>24/9/2020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13282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8DB8116B-ADDC-4F24-B102-6F4F0D62681D}" type="datetimeFigureOut">
              <a:rPr lang="en-SG" smtClean="0"/>
              <a:t>24/9/2020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168478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8DB8116B-ADDC-4F24-B102-6F4F0D62681D}" type="datetimeFigureOut">
              <a:rPr lang="en-SG" smtClean="0"/>
              <a:t>24/9/2020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232177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116B-ADDC-4F24-B102-6F4F0D62681D}" type="datetimeFigureOut">
              <a:rPr lang="en-SG" smtClean="0"/>
              <a:t>24/9/2020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329165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8116B-ADDC-4F24-B102-6F4F0D62681D}" type="datetimeFigureOut">
              <a:rPr lang="en-SG" smtClean="0"/>
              <a:t>24/9/2020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138376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8116B-ADDC-4F24-B102-6F4F0D62681D}" type="datetimeFigureOut">
              <a:rPr lang="en-SG" smtClean="0"/>
              <a:t>24/9/2020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11BB4AB-4945-48C1-A67E-9141C0A9B0E3}" type="slidenum">
              <a:rPr lang="en-SG" smtClean="0"/>
              <a:t>‹#›</a:t>
            </a:fld>
            <a:endParaRPr lang="en-SG"/>
          </a:p>
        </p:txBody>
      </p:sp>
    </p:spTree>
    <p:extLst>
      <p:ext uri="{BB962C8B-B14F-4D97-AF65-F5344CB8AC3E}">
        <p14:creationId xmlns:p14="http://schemas.microsoft.com/office/powerpoint/2010/main" val="249804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8116B-ADDC-4F24-B102-6F4F0D62681D}" type="datetimeFigureOut">
              <a:rPr lang="en-SG" smtClean="0"/>
              <a:t>24/9/2020</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BB4AB-4945-48C1-A67E-9141C0A9B0E3}" type="slidenum">
              <a:rPr lang="en-SG" smtClean="0"/>
              <a:t>‹#›</a:t>
            </a:fld>
            <a:endParaRPr lang="en-SG"/>
          </a:p>
        </p:txBody>
      </p:sp>
    </p:spTree>
    <p:extLst>
      <p:ext uri="{BB962C8B-B14F-4D97-AF65-F5344CB8AC3E}">
        <p14:creationId xmlns:p14="http://schemas.microsoft.com/office/powerpoint/2010/main" val="32595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faithatworkfellowship.org/" TargetMode="External"/><Relationship Id="rId4" Type="http://schemas.openxmlformats.org/officeDocument/2006/relationships/hyperlink" Target="mailto:gohsengfong@hot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0485"/>
            <a:ext cx="9144000" cy="2387600"/>
          </a:xfrm>
        </p:spPr>
        <p:txBody>
          <a:bodyPr>
            <a:normAutofit/>
          </a:bodyPr>
          <a:lstStyle/>
          <a:p>
            <a:r>
              <a:rPr lang="en-SG" sz="4400" b="1" u="sng" dirty="0">
                <a:solidFill>
                  <a:srgbClr val="CC66FF"/>
                </a:solidFill>
                <a:latin typeface="+mn-lt"/>
              </a:rPr>
              <a:t>JESUS – MASTER DISCIPLER</a:t>
            </a:r>
          </a:p>
        </p:txBody>
      </p:sp>
      <p:sp>
        <p:nvSpPr>
          <p:cNvPr id="3" name="Subtitle 2"/>
          <p:cNvSpPr>
            <a:spLocks noGrp="1"/>
          </p:cNvSpPr>
          <p:nvPr>
            <p:ph type="subTitle" idx="1"/>
          </p:nvPr>
        </p:nvSpPr>
        <p:spPr/>
        <p:txBody>
          <a:bodyPr>
            <a:normAutofit/>
          </a:bodyPr>
          <a:lstStyle/>
          <a:p>
            <a:r>
              <a:rPr lang="en-SG" sz="3200" b="1" dirty="0"/>
              <a:t>“HE HAD CALLED UNTO HIM </a:t>
            </a:r>
          </a:p>
          <a:p>
            <a:r>
              <a:rPr lang="en-SG" sz="3200" b="1" dirty="0"/>
              <a:t>HIS TWELVE DISCIPLES” (MATT. 10:1)</a:t>
            </a:r>
          </a:p>
        </p:txBody>
      </p:sp>
    </p:spTree>
    <p:extLst>
      <p:ext uri="{BB962C8B-B14F-4D97-AF65-F5344CB8AC3E}">
        <p14:creationId xmlns:p14="http://schemas.microsoft.com/office/powerpoint/2010/main" val="63957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38200" y="18255"/>
            <a:ext cx="10515600" cy="1325563"/>
          </a:xfrm>
        </p:spPr>
        <p:txBody>
          <a:bodyPr/>
          <a:lstStyle/>
          <a:p>
            <a:pPr algn="ctr" eaLnBrk="1" hangingPunct="1">
              <a:defRPr/>
            </a:pPr>
            <a:r>
              <a:rPr lang="en-US" dirty="0">
                <a:solidFill>
                  <a:srgbClr val="CC66FF"/>
                </a:solidFill>
                <a:latin typeface="+mn-lt"/>
              </a:rPr>
              <a:t>I. </a:t>
            </a:r>
            <a:r>
              <a:rPr lang="en-US" u="sng" dirty="0">
                <a:solidFill>
                  <a:srgbClr val="CC66FF"/>
                </a:solidFill>
                <a:latin typeface="+mn-lt"/>
              </a:rPr>
              <a:t>JESUS – THE PERSON</a:t>
            </a:r>
          </a:p>
        </p:txBody>
      </p:sp>
      <p:sp>
        <p:nvSpPr>
          <p:cNvPr id="8195" name="Content Placeholder 2"/>
          <p:cNvSpPr>
            <a:spLocks noGrp="1"/>
          </p:cNvSpPr>
          <p:nvPr>
            <p:ph idx="1"/>
          </p:nvPr>
        </p:nvSpPr>
        <p:spPr>
          <a:xfrm>
            <a:off x="838200" y="1552248"/>
            <a:ext cx="10515600" cy="4351338"/>
          </a:xfrm>
        </p:spPr>
        <p:txBody>
          <a:bodyPr/>
          <a:lstStyle/>
          <a:p>
            <a:pPr marL="442913" indent="-442913" eaLnBrk="1" hangingPunct="1">
              <a:lnSpc>
                <a:spcPct val="90000"/>
              </a:lnSpc>
              <a:buFont typeface="Arial" charset="0"/>
              <a:buNone/>
              <a:defRPr/>
            </a:pPr>
            <a:r>
              <a:rPr lang="en-US" altLang="en-US" b="1" dirty="0"/>
              <a:t>5.  He is </a:t>
            </a:r>
            <a:r>
              <a:rPr lang="en-US" altLang="en-US" b="1" u="sng" dirty="0">
                <a:solidFill>
                  <a:srgbClr val="FF0000"/>
                </a:solidFill>
              </a:rPr>
              <a:t>all-knowing</a:t>
            </a:r>
            <a:r>
              <a:rPr lang="en-US" altLang="en-US" b="1" dirty="0">
                <a:solidFill>
                  <a:srgbClr val="FF0000"/>
                </a:solidFill>
              </a:rPr>
              <a:t> </a:t>
            </a:r>
            <a:r>
              <a:rPr lang="en-US" altLang="en-US" b="1" dirty="0"/>
              <a:t>– He know all things (John 16:30) and the heart of man (John 2:24,25).</a:t>
            </a:r>
          </a:p>
          <a:p>
            <a:pPr marL="442913" indent="-442913" eaLnBrk="1" hangingPunct="1">
              <a:lnSpc>
                <a:spcPct val="90000"/>
              </a:lnSpc>
              <a:buFont typeface="Arial" charset="0"/>
              <a:buNone/>
              <a:defRPr/>
            </a:pPr>
            <a:endParaRPr lang="en-US" altLang="en-US" b="1" dirty="0"/>
          </a:p>
          <a:p>
            <a:pPr marL="442913" indent="-442913" eaLnBrk="1" hangingPunct="1">
              <a:lnSpc>
                <a:spcPct val="90000"/>
              </a:lnSpc>
              <a:buFont typeface="Arial" charset="0"/>
              <a:buNone/>
              <a:defRPr/>
            </a:pPr>
            <a:r>
              <a:rPr lang="en-US" altLang="en-US" b="1" dirty="0"/>
              <a:t>6.  He is </a:t>
            </a:r>
            <a:r>
              <a:rPr lang="en-US" altLang="en-US" b="1" u="sng" dirty="0">
                <a:solidFill>
                  <a:srgbClr val="FF0000"/>
                </a:solidFill>
              </a:rPr>
              <a:t>all-powerful</a:t>
            </a:r>
            <a:r>
              <a:rPr lang="en-US" altLang="en-US" b="1" dirty="0">
                <a:solidFill>
                  <a:srgbClr val="FF0000"/>
                </a:solidFill>
              </a:rPr>
              <a:t> </a:t>
            </a:r>
            <a:r>
              <a:rPr lang="en-US" altLang="en-US" b="1" dirty="0"/>
              <a:t>- The Lord God Almighty (Rev. 1:8), over demons, diseases, nature and death. </a:t>
            </a:r>
          </a:p>
          <a:p>
            <a:pPr marL="442913" indent="-442913" eaLnBrk="1" hangingPunct="1">
              <a:lnSpc>
                <a:spcPct val="90000"/>
              </a:lnSpc>
              <a:buFont typeface="Arial" charset="0"/>
              <a:buNone/>
              <a:defRPr/>
            </a:pPr>
            <a:r>
              <a:rPr lang="en-US" altLang="en-US" b="1" dirty="0"/>
              <a:t> </a:t>
            </a:r>
          </a:p>
          <a:p>
            <a:pPr marL="442913" indent="-442913" eaLnBrk="1" hangingPunct="1">
              <a:lnSpc>
                <a:spcPct val="90000"/>
              </a:lnSpc>
              <a:buFont typeface="Arial" charset="0"/>
              <a:buNone/>
              <a:defRPr/>
            </a:pPr>
            <a:r>
              <a:rPr lang="en-US" altLang="en-US" b="1" dirty="0"/>
              <a:t>7.  He is </a:t>
            </a:r>
            <a:r>
              <a:rPr lang="en-US" altLang="en-US" b="1" u="sng" dirty="0">
                <a:solidFill>
                  <a:srgbClr val="FF0000"/>
                </a:solidFill>
              </a:rPr>
              <a:t>unchanging</a:t>
            </a:r>
            <a:r>
              <a:rPr lang="en-US" altLang="en-US" b="1" dirty="0">
                <a:solidFill>
                  <a:srgbClr val="0070C0"/>
                </a:solidFill>
              </a:rPr>
              <a:t> </a:t>
            </a:r>
            <a:r>
              <a:rPr lang="en-US" altLang="en-US" b="1" dirty="0"/>
              <a:t>– the same, yesterday, today and forever        (Heb. 13:8).</a:t>
            </a:r>
          </a:p>
        </p:txBody>
      </p:sp>
    </p:spTree>
    <p:extLst>
      <p:ext uri="{BB962C8B-B14F-4D97-AF65-F5344CB8AC3E}">
        <p14:creationId xmlns:p14="http://schemas.microsoft.com/office/powerpoint/2010/main" val="50680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0"/>
            <a:ext cx="10515600" cy="1325563"/>
          </a:xfrm>
        </p:spPr>
        <p:txBody>
          <a:bodyPr/>
          <a:lstStyle/>
          <a:p>
            <a:pPr algn="ctr" eaLnBrk="1" hangingPunct="1">
              <a:defRPr/>
            </a:pPr>
            <a:r>
              <a:rPr lang="en-US" dirty="0">
                <a:solidFill>
                  <a:srgbClr val="CC66FF"/>
                </a:solidFill>
                <a:latin typeface="+mn-lt"/>
              </a:rPr>
              <a:t>I.  </a:t>
            </a:r>
            <a:r>
              <a:rPr lang="en-US" u="sng" dirty="0">
                <a:solidFill>
                  <a:srgbClr val="CC66FF"/>
                </a:solidFill>
                <a:latin typeface="+mn-lt"/>
              </a:rPr>
              <a:t>JESUS – THE PERSON</a:t>
            </a:r>
          </a:p>
        </p:txBody>
      </p:sp>
      <p:sp>
        <p:nvSpPr>
          <p:cNvPr id="9219" name="Content Placeholder 2"/>
          <p:cNvSpPr>
            <a:spLocks noGrp="1"/>
          </p:cNvSpPr>
          <p:nvPr>
            <p:ph idx="1"/>
          </p:nvPr>
        </p:nvSpPr>
        <p:spPr>
          <a:xfrm>
            <a:off x="838200" y="1486260"/>
            <a:ext cx="10515600" cy="4351338"/>
          </a:xfrm>
        </p:spPr>
        <p:txBody>
          <a:bodyPr/>
          <a:lstStyle/>
          <a:p>
            <a:pPr eaLnBrk="1" hangingPunct="1">
              <a:lnSpc>
                <a:spcPct val="100000"/>
              </a:lnSpc>
              <a:buFont typeface="Arial" charset="0"/>
              <a:buNone/>
              <a:defRPr/>
            </a:pPr>
            <a:r>
              <a:rPr lang="en-US" altLang="en-US" b="1" dirty="0">
                <a:effectLst>
                  <a:outerShdw blurRad="38100" dist="38100" dir="2700000" algn="tl">
                    <a:srgbClr val="FFFFFF"/>
                  </a:outerShdw>
                </a:effectLst>
              </a:rPr>
              <a:t>8.  He </a:t>
            </a:r>
            <a:r>
              <a:rPr lang="en-US" altLang="en-US" b="1" u="sng" dirty="0">
                <a:solidFill>
                  <a:srgbClr val="FF0000"/>
                </a:solidFill>
              </a:rPr>
              <a:t>forgives sin</a:t>
            </a:r>
            <a:r>
              <a:rPr lang="en-US" altLang="en-US" b="1" dirty="0">
                <a:solidFill>
                  <a:srgbClr val="FF0000"/>
                </a:solidFill>
              </a:rPr>
              <a:t> </a:t>
            </a:r>
            <a:r>
              <a:rPr lang="en-US" altLang="en-US" b="1" dirty="0"/>
              <a:t>(Matt 9:6) and raises the future dead (John 11:25).</a:t>
            </a:r>
          </a:p>
          <a:p>
            <a:pPr eaLnBrk="1" hangingPunct="1">
              <a:lnSpc>
                <a:spcPct val="100000"/>
              </a:lnSpc>
              <a:buFont typeface="Arial" charset="0"/>
              <a:buNone/>
              <a:defRPr/>
            </a:pPr>
            <a:endParaRPr lang="en-US" altLang="en-US" b="1" dirty="0"/>
          </a:p>
          <a:p>
            <a:pPr marL="442913" indent="-442913" eaLnBrk="1" hangingPunct="1">
              <a:lnSpc>
                <a:spcPct val="100000"/>
              </a:lnSpc>
              <a:buFont typeface="Arial" charset="0"/>
              <a:buAutoNum type="arabicPeriod" startAt="9"/>
              <a:defRPr/>
            </a:pPr>
            <a:r>
              <a:rPr lang="en-US" altLang="en-US" b="1" dirty="0"/>
              <a:t>He is </a:t>
            </a:r>
            <a:r>
              <a:rPr lang="en-US" altLang="en-US" b="1" u="sng" dirty="0">
                <a:solidFill>
                  <a:srgbClr val="FF0000"/>
                </a:solidFill>
              </a:rPr>
              <a:t>coming again</a:t>
            </a:r>
            <a:r>
              <a:rPr lang="en-US" altLang="en-US" b="1" dirty="0">
                <a:solidFill>
                  <a:srgbClr val="FF0000"/>
                </a:solidFill>
              </a:rPr>
              <a:t> </a:t>
            </a:r>
            <a:r>
              <a:rPr lang="en-US" altLang="en-US" b="1" dirty="0"/>
              <a:t>– to judge and rule over all (Rev. 19:11-16).</a:t>
            </a:r>
          </a:p>
          <a:p>
            <a:pPr marL="442913" indent="0" eaLnBrk="1" hangingPunct="1">
              <a:lnSpc>
                <a:spcPct val="100000"/>
              </a:lnSpc>
              <a:buFont typeface="Arial" charset="0"/>
              <a:buNone/>
              <a:defRPr/>
            </a:pPr>
            <a:r>
              <a:rPr lang="en-US" altLang="en-US" b="1" dirty="0"/>
              <a:t>“</a:t>
            </a:r>
            <a:r>
              <a:rPr lang="en-US" altLang="en-US" b="1" i="1" dirty="0"/>
              <a:t>So Christ was once offered to bear the sins of many; and unto them that look for Him </a:t>
            </a:r>
            <a:r>
              <a:rPr lang="en-US" altLang="en-US" b="1" i="1" u="sng" dirty="0">
                <a:solidFill>
                  <a:srgbClr val="CC66FF"/>
                </a:solidFill>
              </a:rPr>
              <a:t>shall He appear the second time</a:t>
            </a:r>
            <a:r>
              <a:rPr lang="en-US" altLang="en-US" b="1" i="1" dirty="0">
                <a:solidFill>
                  <a:srgbClr val="CC66FF"/>
                </a:solidFill>
              </a:rPr>
              <a:t> </a:t>
            </a:r>
            <a:r>
              <a:rPr lang="en-US" altLang="en-US" b="1" i="1" dirty="0"/>
              <a:t>without sin unto salvation” (Heb. 9:28).                                                                                                                                                                                                                                                                                                                           </a:t>
            </a:r>
            <a:r>
              <a:rPr lang="en-US" altLang="en-US" b="1" dirty="0"/>
              <a:t> </a:t>
            </a:r>
            <a:endParaRPr lang="en-US" altLang="en-US" dirty="0"/>
          </a:p>
        </p:txBody>
      </p:sp>
    </p:spTree>
    <p:extLst>
      <p:ext uri="{BB962C8B-B14F-4D97-AF65-F5344CB8AC3E}">
        <p14:creationId xmlns:p14="http://schemas.microsoft.com/office/powerpoint/2010/main" val="313331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II. </a:t>
            </a:r>
            <a:r>
              <a:rPr lang="en-SG" u="sng" dirty="0">
                <a:solidFill>
                  <a:srgbClr val="CC66FF"/>
                </a:solidFill>
                <a:latin typeface="+mn-lt"/>
              </a:rPr>
              <a:t>JESUS – IN COMMUNION</a:t>
            </a:r>
          </a:p>
        </p:txBody>
      </p:sp>
      <p:sp>
        <p:nvSpPr>
          <p:cNvPr id="3" name="Content Placeholder 2"/>
          <p:cNvSpPr>
            <a:spLocks noGrp="1"/>
          </p:cNvSpPr>
          <p:nvPr>
            <p:ph idx="1"/>
          </p:nvPr>
        </p:nvSpPr>
        <p:spPr>
          <a:xfrm>
            <a:off x="838200" y="1488272"/>
            <a:ext cx="10515600" cy="4696627"/>
          </a:xfrm>
        </p:spPr>
        <p:txBody>
          <a:bodyPr>
            <a:noAutofit/>
          </a:bodyPr>
          <a:lstStyle/>
          <a:p>
            <a:pPr marL="358775" indent="-358775">
              <a:lnSpc>
                <a:spcPct val="100000"/>
              </a:lnSpc>
              <a:buNone/>
            </a:pPr>
            <a:r>
              <a:rPr lang="en-US" b="1" dirty="0">
                <a:solidFill>
                  <a:srgbClr val="CC66FF"/>
                </a:solidFill>
              </a:rPr>
              <a:t>1.  </a:t>
            </a:r>
            <a:r>
              <a:rPr lang="en-US" b="1" u="sng" dirty="0">
                <a:solidFill>
                  <a:srgbClr val="CC66FF"/>
                </a:solidFill>
              </a:rPr>
              <a:t>THE TRINITY IN COMMUNION TOGETHER</a:t>
            </a:r>
          </a:p>
          <a:p>
            <a:pPr marL="358775" indent="0">
              <a:lnSpc>
                <a:spcPct val="100000"/>
              </a:lnSpc>
              <a:spcBef>
                <a:spcPts val="1800"/>
              </a:spcBef>
              <a:buNone/>
            </a:pPr>
            <a:r>
              <a:rPr lang="en-SG" b="1" i="1" dirty="0"/>
              <a:t>(Matthew 28:19)  Go ye therefore, and teach all nations, baptizing them </a:t>
            </a:r>
            <a:r>
              <a:rPr lang="en-SG" b="1" i="1" u="sng" dirty="0">
                <a:solidFill>
                  <a:srgbClr val="00B0F0"/>
                </a:solidFill>
              </a:rPr>
              <a:t>in the Name of the Father, and of the Son, and of the Holy Ghost</a:t>
            </a:r>
            <a:r>
              <a:rPr lang="en-SG" dirty="0"/>
              <a:t>:</a:t>
            </a:r>
          </a:p>
          <a:p>
            <a:pPr marL="358775" indent="0">
              <a:lnSpc>
                <a:spcPct val="100000"/>
              </a:lnSpc>
              <a:spcBef>
                <a:spcPts val="1800"/>
              </a:spcBef>
              <a:buNone/>
            </a:pPr>
            <a:r>
              <a:rPr lang="en-SG" b="1" dirty="0"/>
              <a:t>(2 Corinthians 13:14)  The grace of the </a:t>
            </a:r>
            <a:r>
              <a:rPr lang="en-SG" b="1" i="1" u="sng" dirty="0">
                <a:solidFill>
                  <a:srgbClr val="FF0000"/>
                </a:solidFill>
              </a:rPr>
              <a:t>Lord Jesus Christ</a:t>
            </a:r>
            <a:r>
              <a:rPr lang="en-SG" b="1" dirty="0"/>
              <a:t>, and the love of </a:t>
            </a:r>
            <a:r>
              <a:rPr lang="en-SG" b="1" i="1" u="sng" dirty="0">
                <a:solidFill>
                  <a:srgbClr val="FF0000"/>
                </a:solidFill>
              </a:rPr>
              <a:t>God</a:t>
            </a:r>
            <a:r>
              <a:rPr lang="en-SG" b="1" dirty="0">
                <a:solidFill>
                  <a:srgbClr val="FF0000"/>
                </a:solidFill>
              </a:rPr>
              <a:t>,</a:t>
            </a:r>
            <a:r>
              <a:rPr lang="en-SG" b="1" dirty="0"/>
              <a:t> and the communion of the </a:t>
            </a:r>
            <a:r>
              <a:rPr lang="en-SG" b="1" i="1" u="sng" dirty="0">
                <a:solidFill>
                  <a:srgbClr val="FF0000"/>
                </a:solidFill>
              </a:rPr>
              <a:t>Holy Ghost</a:t>
            </a:r>
            <a:r>
              <a:rPr lang="en-SG" b="1" dirty="0"/>
              <a:t>, </a:t>
            </a:r>
            <a:r>
              <a:rPr lang="en-SG" b="1" i="1" dirty="0"/>
              <a:t>be</a:t>
            </a:r>
            <a:r>
              <a:rPr lang="en-SG" b="1" dirty="0"/>
              <a:t> with you all. Amen.</a:t>
            </a:r>
          </a:p>
          <a:p>
            <a:pPr marL="358775" indent="0">
              <a:lnSpc>
                <a:spcPct val="100000"/>
              </a:lnSpc>
              <a:spcBef>
                <a:spcPts val="1800"/>
              </a:spcBef>
              <a:buNone/>
            </a:pPr>
            <a:r>
              <a:rPr lang="en-US" b="1" u="sng" dirty="0">
                <a:solidFill>
                  <a:srgbClr val="FF0000"/>
                </a:solidFill>
              </a:rPr>
              <a:t>The Trinity </a:t>
            </a:r>
            <a:r>
              <a:rPr lang="en-US" b="1" dirty="0"/>
              <a:t>– One God, one essence, and yet the tri-personality of divine nature – One in Three and Three in One.</a:t>
            </a:r>
            <a:endParaRPr lang="en-SG" sz="3200" dirty="0"/>
          </a:p>
        </p:txBody>
      </p:sp>
    </p:spTree>
    <p:extLst>
      <p:ext uri="{BB962C8B-B14F-4D97-AF65-F5344CB8AC3E}">
        <p14:creationId xmlns:p14="http://schemas.microsoft.com/office/powerpoint/2010/main" val="155249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2371"/>
          </a:xfrm>
        </p:spPr>
        <p:txBody>
          <a:bodyPr/>
          <a:lstStyle/>
          <a:p>
            <a:pPr algn="ctr"/>
            <a:r>
              <a:rPr lang="en-SG" dirty="0">
                <a:solidFill>
                  <a:srgbClr val="CC66FF"/>
                </a:solidFill>
                <a:latin typeface="+mn-lt"/>
              </a:rPr>
              <a:t>II. </a:t>
            </a:r>
            <a:r>
              <a:rPr lang="en-SG" u="sng" dirty="0">
                <a:solidFill>
                  <a:srgbClr val="CC66FF"/>
                </a:solidFill>
                <a:latin typeface="+mn-lt"/>
              </a:rPr>
              <a:t>JESUS – IN COMMUNION</a:t>
            </a:r>
          </a:p>
        </p:txBody>
      </p:sp>
      <p:sp>
        <p:nvSpPr>
          <p:cNvPr id="3" name="Content Placeholder 2"/>
          <p:cNvSpPr>
            <a:spLocks noGrp="1"/>
          </p:cNvSpPr>
          <p:nvPr>
            <p:ph idx="1"/>
          </p:nvPr>
        </p:nvSpPr>
        <p:spPr>
          <a:xfrm>
            <a:off x="838200" y="1224119"/>
            <a:ext cx="10436258" cy="5223815"/>
          </a:xfrm>
        </p:spPr>
        <p:txBody>
          <a:bodyPr>
            <a:noAutofit/>
          </a:bodyPr>
          <a:lstStyle/>
          <a:p>
            <a:pPr marL="0" indent="0">
              <a:buNone/>
            </a:pPr>
            <a:r>
              <a:rPr lang="en-US" b="1" dirty="0">
                <a:solidFill>
                  <a:srgbClr val="CC66FF"/>
                </a:solidFill>
              </a:rPr>
              <a:t>2.  </a:t>
            </a:r>
            <a:r>
              <a:rPr lang="en-US" b="1" u="sng" dirty="0">
                <a:solidFill>
                  <a:srgbClr val="CC66FF"/>
                </a:solidFill>
              </a:rPr>
              <a:t>THE FATHER AND SON IN COMMUNION TOGETHER</a:t>
            </a:r>
          </a:p>
          <a:p>
            <a:pPr marL="715963" indent="-273050">
              <a:lnSpc>
                <a:spcPct val="100000"/>
              </a:lnSpc>
            </a:pPr>
            <a:r>
              <a:rPr lang="en-SG" b="1" i="1" dirty="0"/>
              <a:t>(John 17:21-22)  That they all may be one; as </a:t>
            </a:r>
            <a:r>
              <a:rPr lang="en-SG" b="1" i="1" u="sng" dirty="0">
                <a:solidFill>
                  <a:srgbClr val="FF0000"/>
                </a:solidFill>
              </a:rPr>
              <a:t>Thou, Father, art in Me, and I in Thee</a:t>
            </a:r>
            <a:r>
              <a:rPr lang="en-SG" b="1" i="1" dirty="0"/>
              <a:t>, that they also may be one in Us: that the world may believe that Thou hast sent Me.  And the glory which Thou gave Me I have given them; that they may be one, even as We are one.</a:t>
            </a:r>
          </a:p>
          <a:p>
            <a:pPr marL="715963" indent="-273050">
              <a:lnSpc>
                <a:spcPct val="100000"/>
              </a:lnSpc>
            </a:pPr>
            <a:r>
              <a:rPr lang="en-SG" b="1" i="1" dirty="0"/>
              <a:t>(John 17:25-26)  O Righteous Father, the world hath not known Thee: but I have known Thee, and these have known that Thou hast sent Me. And I have declared unto them Thy Name, and will declare it: </a:t>
            </a:r>
            <a:r>
              <a:rPr lang="en-SG" b="1" i="1" u="sng" dirty="0">
                <a:solidFill>
                  <a:srgbClr val="FF0000"/>
                </a:solidFill>
              </a:rPr>
              <a:t>that the love wherewith Thou hast loved Me may be in them, and I in them</a:t>
            </a:r>
            <a:r>
              <a:rPr lang="en-SG" b="1" i="1" dirty="0"/>
              <a:t>.</a:t>
            </a:r>
          </a:p>
          <a:p>
            <a:endParaRPr lang="en-SG" dirty="0"/>
          </a:p>
          <a:p>
            <a:endParaRPr lang="en-SG" dirty="0"/>
          </a:p>
          <a:p>
            <a:pPr marL="0" indent="0">
              <a:buNone/>
            </a:pPr>
            <a:endParaRPr lang="en-SG" b="1" dirty="0">
              <a:effectLst>
                <a:outerShdw blurRad="38100" dist="38100" dir="2700000" algn="tl">
                  <a:srgbClr val="000000">
                    <a:alpha val="43137"/>
                  </a:srgbClr>
                </a:outerShdw>
              </a:effectLst>
            </a:endParaRPr>
          </a:p>
          <a:p>
            <a:endParaRPr lang="en-SG" dirty="0"/>
          </a:p>
          <a:p>
            <a:endParaRPr lang="en-SG" dirty="0"/>
          </a:p>
        </p:txBody>
      </p:sp>
    </p:spTree>
    <p:extLst>
      <p:ext uri="{BB962C8B-B14F-4D97-AF65-F5344CB8AC3E}">
        <p14:creationId xmlns:p14="http://schemas.microsoft.com/office/powerpoint/2010/main" val="79649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II. </a:t>
            </a:r>
            <a:r>
              <a:rPr lang="en-SG" u="sng" dirty="0">
                <a:solidFill>
                  <a:srgbClr val="CC66FF"/>
                </a:solidFill>
                <a:latin typeface="+mn-lt"/>
              </a:rPr>
              <a:t>JESUS – IN COMMUNION</a:t>
            </a:r>
          </a:p>
        </p:txBody>
      </p:sp>
      <p:sp>
        <p:nvSpPr>
          <p:cNvPr id="3" name="Content Placeholder 2"/>
          <p:cNvSpPr>
            <a:spLocks noGrp="1"/>
          </p:cNvSpPr>
          <p:nvPr>
            <p:ph idx="1"/>
          </p:nvPr>
        </p:nvSpPr>
        <p:spPr>
          <a:xfrm>
            <a:off x="838200" y="1571223"/>
            <a:ext cx="10515600" cy="4605740"/>
          </a:xfrm>
        </p:spPr>
        <p:txBody>
          <a:bodyPr>
            <a:noAutofit/>
          </a:bodyPr>
          <a:lstStyle/>
          <a:p>
            <a:pPr marL="0" indent="0">
              <a:lnSpc>
                <a:spcPct val="100000"/>
              </a:lnSpc>
              <a:buNone/>
            </a:pPr>
            <a:r>
              <a:rPr lang="en-US" b="1" dirty="0">
                <a:solidFill>
                  <a:srgbClr val="CC66FF"/>
                </a:solidFill>
              </a:rPr>
              <a:t>3.  </a:t>
            </a:r>
            <a:r>
              <a:rPr lang="en-US" b="1" u="sng" dirty="0">
                <a:solidFill>
                  <a:srgbClr val="CC66FF"/>
                </a:solidFill>
              </a:rPr>
              <a:t>THE SON IN COMMUNION </a:t>
            </a:r>
          </a:p>
          <a:p>
            <a:pPr marL="442913" indent="-442913">
              <a:lnSpc>
                <a:spcPct val="100000"/>
              </a:lnSpc>
              <a:spcBef>
                <a:spcPts val="600"/>
              </a:spcBef>
              <a:buNone/>
            </a:pPr>
            <a:r>
              <a:rPr lang="en-US" b="1" i="1" dirty="0"/>
              <a:t>      </a:t>
            </a:r>
            <a:r>
              <a:rPr lang="en-US" b="1" i="1" u="sng" dirty="0"/>
              <a:t>Jesus’ Example</a:t>
            </a:r>
            <a:r>
              <a:rPr lang="en-US" b="1" dirty="0"/>
              <a:t>:  Prayer to Him was more important than:</a:t>
            </a:r>
            <a:endParaRPr lang="en-SG" b="1" dirty="0"/>
          </a:p>
          <a:p>
            <a:pPr marL="896938" indent="-454025">
              <a:lnSpc>
                <a:spcPct val="100000"/>
              </a:lnSpc>
              <a:spcBef>
                <a:spcPts val="1800"/>
              </a:spcBef>
              <a:buNone/>
            </a:pPr>
            <a:r>
              <a:rPr lang="en-US" b="1" dirty="0"/>
              <a:t>1.  Rest (Mark 1:35)				</a:t>
            </a:r>
          </a:p>
          <a:p>
            <a:pPr marL="896938" indent="-454025">
              <a:lnSpc>
                <a:spcPct val="100000"/>
              </a:lnSpc>
              <a:buNone/>
            </a:pPr>
            <a:r>
              <a:rPr lang="en-US" b="1" dirty="0"/>
              <a:t>2.  Sleep (Luke 6:12)</a:t>
            </a:r>
            <a:endParaRPr lang="en-SG" b="1" dirty="0"/>
          </a:p>
          <a:p>
            <a:pPr marL="896938" indent="-454025">
              <a:lnSpc>
                <a:spcPct val="100000"/>
              </a:lnSpc>
              <a:buNone/>
            </a:pPr>
            <a:r>
              <a:rPr lang="en-US" b="1" dirty="0"/>
              <a:t>3.  Working of miracles (Luke 22:32)  	</a:t>
            </a:r>
          </a:p>
          <a:p>
            <a:pPr marL="896938" indent="-454025">
              <a:lnSpc>
                <a:spcPct val="100000"/>
              </a:lnSpc>
              <a:buNone/>
            </a:pPr>
            <a:r>
              <a:rPr lang="en-US" b="1" dirty="0"/>
              <a:t>4.	Teaching (Luke 5:15,16)</a:t>
            </a:r>
            <a:endParaRPr lang="en-SG" b="1" dirty="0"/>
          </a:p>
          <a:p>
            <a:pPr marL="896938" indent="-454025">
              <a:lnSpc>
                <a:spcPct val="100000"/>
              </a:lnSpc>
              <a:buAutoNum type="arabicPeriod" startAt="5"/>
            </a:pPr>
            <a:r>
              <a:rPr lang="en-US" b="1" dirty="0"/>
              <a:t>Money or machinery in securing workers (Matt. 9:37,38).</a:t>
            </a:r>
          </a:p>
          <a:p>
            <a:pPr marL="896938" indent="-454025">
              <a:lnSpc>
                <a:spcPct val="100000"/>
              </a:lnSpc>
              <a:buAutoNum type="arabicPeriod" startAt="5"/>
            </a:pPr>
            <a:r>
              <a:rPr lang="en-US" b="1" dirty="0"/>
              <a:t>Jesus has a continuing ministry (Heb 7:25). </a:t>
            </a:r>
            <a:endParaRPr lang="en-US" b="1" u="sng" dirty="0">
              <a:solidFill>
                <a:srgbClr val="7030A0"/>
              </a:solidFill>
              <a:effectLst>
                <a:outerShdw blurRad="38100" dist="38100" dir="2700000" algn="tl">
                  <a:srgbClr val="000000">
                    <a:alpha val="43137"/>
                  </a:srgbClr>
                </a:outerShdw>
              </a:effectLst>
            </a:endParaRPr>
          </a:p>
          <a:p>
            <a:pPr marL="0" lvl="0" indent="0">
              <a:buNone/>
            </a:pPr>
            <a:endParaRPr lang="en-SG" dirty="0"/>
          </a:p>
          <a:p>
            <a:pPr marL="0" indent="0">
              <a:buNone/>
            </a:pPr>
            <a:endParaRPr lang="en-SG" b="1" dirty="0">
              <a:effectLst>
                <a:outerShdw blurRad="38100" dist="38100" dir="2700000" algn="tl">
                  <a:srgbClr val="000000">
                    <a:alpha val="43137"/>
                  </a:srgbClr>
                </a:outerShdw>
              </a:effectLst>
            </a:endParaRPr>
          </a:p>
          <a:p>
            <a:endParaRPr lang="en-SG" dirty="0"/>
          </a:p>
          <a:p>
            <a:endParaRPr lang="en-SG" dirty="0"/>
          </a:p>
        </p:txBody>
      </p:sp>
    </p:spTree>
    <p:extLst>
      <p:ext uri="{BB962C8B-B14F-4D97-AF65-F5344CB8AC3E}">
        <p14:creationId xmlns:p14="http://schemas.microsoft.com/office/powerpoint/2010/main" val="111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II. </a:t>
            </a:r>
            <a:r>
              <a:rPr lang="en-SG" u="sng" dirty="0">
                <a:solidFill>
                  <a:srgbClr val="CC66FF"/>
                </a:solidFill>
                <a:latin typeface="+mn-lt"/>
              </a:rPr>
              <a:t>JESUS – IN COMMUNION</a:t>
            </a:r>
          </a:p>
        </p:txBody>
      </p:sp>
      <p:sp>
        <p:nvSpPr>
          <p:cNvPr id="3" name="Content Placeholder 2"/>
          <p:cNvSpPr>
            <a:spLocks noGrp="1"/>
          </p:cNvSpPr>
          <p:nvPr>
            <p:ph idx="1"/>
          </p:nvPr>
        </p:nvSpPr>
        <p:spPr>
          <a:xfrm>
            <a:off x="838200" y="1325563"/>
            <a:ext cx="9832942" cy="5207212"/>
          </a:xfrm>
        </p:spPr>
        <p:txBody>
          <a:bodyPr>
            <a:noAutofit/>
          </a:bodyPr>
          <a:lstStyle/>
          <a:p>
            <a:pPr marL="444500" indent="-444500">
              <a:lnSpc>
                <a:spcPct val="110000"/>
              </a:lnSpc>
              <a:spcBef>
                <a:spcPts val="600"/>
              </a:spcBef>
              <a:buAutoNum type="arabicPeriod" startAt="4"/>
            </a:pPr>
            <a:r>
              <a:rPr lang="en-US" sz="2400" b="1" u="sng" dirty="0">
                <a:solidFill>
                  <a:srgbClr val="CC66FF"/>
                </a:solidFill>
              </a:rPr>
              <a:t>GOD’S PEOPLE IN COMMUNION </a:t>
            </a:r>
          </a:p>
          <a:p>
            <a:pPr marL="444500" indent="0">
              <a:lnSpc>
                <a:spcPct val="110000"/>
              </a:lnSpc>
              <a:spcBef>
                <a:spcPts val="600"/>
              </a:spcBef>
              <a:buNone/>
            </a:pPr>
            <a:r>
              <a:rPr lang="en-SG" sz="2400" b="1" dirty="0"/>
              <a:t>(Isaiah 30:15)</a:t>
            </a:r>
            <a:r>
              <a:rPr lang="en-SG" sz="2400" dirty="0"/>
              <a:t> </a:t>
            </a:r>
            <a:r>
              <a:rPr lang="en-SG" sz="2400" b="1" i="1" dirty="0"/>
              <a:t>For thus </a:t>
            </a:r>
            <a:r>
              <a:rPr lang="en-SG" sz="2400" b="1" i="1" dirty="0" err="1"/>
              <a:t>saith</a:t>
            </a:r>
            <a:r>
              <a:rPr lang="en-SG" sz="2400" b="1" i="1" dirty="0"/>
              <a:t> the Lord GOD, the Holy One of Israel; In returning and rest shall ye be saved; </a:t>
            </a:r>
            <a:r>
              <a:rPr lang="en-SG" sz="2400" b="1" i="1" u="sng" dirty="0">
                <a:solidFill>
                  <a:srgbClr val="00B0F0"/>
                </a:solidFill>
              </a:rPr>
              <a:t>in quietness and in confidence shall be your strength</a:t>
            </a:r>
            <a:r>
              <a:rPr lang="en-SG" sz="2400" b="1" i="1" dirty="0">
                <a:solidFill>
                  <a:srgbClr val="00B0F0"/>
                </a:solidFill>
              </a:rPr>
              <a:t>.</a:t>
            </a:r>
          </a:p>
          <a:p>
            <a:pPr marL="0" indent="0">
              <a:lnSpc>
                <a:spcPct val="110000"/>
              </a:lnSpc>
              <a:spcBef>
                <a:spcPts val="600"/>
              </a:spcBef>
              <a:buNone/>
            </a:pPr>
            <a:endParaRPr lang="en-SG" sz="2400" dirty="0"/>
          </a:p>
          <a:p>
            <a:pPr marL="811213" indent="-368300">
              <a:lnSpc>
                <a:spcPct val="110000"/>
              </a:lnSpc>
              <a:spcBef>
                <a:spcPts val="600"/>
              </a:spcBef>
              <a:buAutoNum type="alphaUcPeriod" startAt="2"/>
            </a:pPr>
            <a:r>
              <a:rPr lang="en-US" sz="2400" b="1" dirty="0"/>
              <a:t>PRAYER DESIRES – TO BE ONE WITH HIM</a:t>
            </a:r>
          </a:p>
          <a:p>
            <a:pPr marL="1168400" indent="-357188">
              <a:lnSpc>
                <a:spcPct val="110000"/>
              </a:lnSpc>
              <a:spcBef>
                <a:spcPts val="600"/>
              </a:spcBef>
              <a:buNone/>
            </a:pPr>
            <a:r>
              <a:rPr lang="en-SG" sz="2400" b="1" dirty="0"/>
              <a:t>1.  Rehearsing God’s will</a:t>
            </a:r>
          </a:p>
          <a:p>
            <a:pPr marL="1168400" indent="-357188">
              <a:lnSpc>
                <a:spcPct val="110000"/>
              </a:lnSpc>
              <a:spcBef>
                <a:spcPts val="600"/>
              </a:spcBef>
              <a:buNone/>
            </a:pPr>
            <a:r>
              <a:rPr lang="en-SG" sz="2400" b="1" dirty="0"/>
              <a:t>2.  Picturing God’s desire</a:t>
            </a:r>
          </a:p>
          <a:p>
            <a:pPr marL="1168400" indent="-357188">
              <a:lnSpc>
                <a:spcPct val="110000"/>
              </a:lnSpc>
              <a:spcBef>
                <a:spcPts val="600"/>
              </a:spcBef>
              <a:buNone/>
            </a:pPr>
            <a:r>
              <a:rPr lang="en-SG" sz="2400" b="1" dirty="0"/>
              <a:t>3.  Listening to God</a:t>
            </a:r>
          </a:p>
          <a:p>
            <a:pPr marL="1168400" indent="-357188">
              <a:lnSpc>
                <a:spcPct val="110000"/>
              </a:lnSpc>
              <a:spcBef>
                <a:spcPts val="600"/>
              </a:spcBef>
              <a:buNone/>
            </a:pPr>
            <a:r>
              <a:rPr lang="en-SG" sz="2400" b="1" dirty="0"/>
              <a:t>4.  Anticipating God’s answers</a:t>
            </a:r>
          </a:p>
          <a:p>
            <a:pPr marL="1168400" indent="-357188">
              <a:lnSpc>
                <a:spcPct val="110000"/>
              </a:lnSpc>
              <a:spcBef>
                <a:spcPts val="600"/>
              </a:spcBef>
              <a:buNone/>
            </a:pPr>
            <a:r>
              <a:rPr lang="en-SG" sz="2400" b="1" dirty="0"/>
              <a:t>5.  Praising and worshipping</a:t>
            </a:r>
            <a:endParaRPr lang="en-SG" sz="2400" dirty="0"/>
          </a:p>
          <a:p>
            <a:endParaRPr lang="en-SG" sz="11200" dirty="0"/>
          </a:p>
          <a:p>
            <a:endParaRPr lang="en-SG" sz="11200" dirty="0"/>
          </a:p>
          <a:p>
            <a:pPr marL="0" indent="0">
              <a:buNone/>
            </a:pPr>
            <a:endParaRPr lang="en-US" sz="11200" b="1" u="sng" dirty="0">
              <a:effectLst>
                <a:outerShdw blurRad="38100" dist="38100" dir="2700000" algn="tl">
                  <a:srgbClr val="000000">
                    <a:alpha val="43137"/>
                  </a:srgbClr>
                </a:outerShdw>
              </a:effectLst>
            </a:endParaRPr>
          </a:p>
          <a:p>
            <a:pPr marL="514350" indent="-514350">
              <a:buAutoNum type="arabicPeriod" startAt="4"/>
            </a:pPr>
            <a:endParaRPr lang="en-US" b="1" u="sng" dirty="0">
              <a:solidFill>
                <a:srgbClr val="7030A0"/>
              </a:solidFill>
              <a:effectLst>
                <a:outerShdw blurRad="38100" dist="38100" dir="2700000" algn="tl">
                  <a:srgbClr val="000000">
                    <a:alpha val="43137"/>
                  </a:srgbClr>
                </a:outerShdw>
              </a:effectLst>
            </a:endParaRPr>
          </a:p>
          <a:p>
            <a:pPr marL="0" indent="0">
              <a:buNone/>
            </a:pPr>
            <a:endParaRPr lang="en-US" b="1" u="sng" dirty="0">
              <a:solidFill>
                <a:srgbClr val="7030A0"/>
              </a:solidFill>
              <a:effectLst>
                <a:outerShdw blurRad="38100" dist="38100" dir="2700000" algn="tl">
                  <a:srgbClr val="000000">
                    <a:alpha val="43137"/>
                  </a:srgbClr>
                </a:outerShdw>
              </a:effectLst>
            </a:endParaRPr>
          </a:p>
          <a:p>
            <a:pPr marL="514350" indent="-514350">
              <a:buAutoNum type="arabicPeriod" startAt="4"/>
            </a:pPr>
            <a:endParaRPr lang="en-US" b="1" u="sng" dirty="0">
              <a:solidFill>
                <a:srgbClr val="7030A0"/>
              </a:solidFill>
              <a:effectLst>
                <a:outerShdw blurRad="38100" dist="38100" dir="2700000" algn="tl">
                  <a:srgbClr val="000000">
                    <a:alpha val="43137"/>
                  </a:srgbClr>
                </a:outerShdw>
              </a:effectLst>
            </a:endParaRPr>
          </a:p>
          <a:p>
            <a:pPr marL="0" indent="0">
              <a:buNone/>
            </a:pPr>
            <a:endParaRPr lang="en-US" b="1" u="sng" dirty="0">
              <a:solidFill>
                <a:srgbClr val="7030A0"/>
              </a:solidFill>
              <a:effectLst>
                <a:outerShdw blurRad="38100" dist="38100" dir="2700000" algn="tl">
                  <a:srgbClr val="000000">
                    <a:alpha val="43137"/>
                  </a:srgbClr>
                </a:outerShdw>
              </a:effectLst>
            </a:endParaRPr>
          </a:p>
          <a:p>
            <a:pPr marL="442913" indent="-442913">
              <a:buNone/>
            </a:pPr>
            <a:r>
              <a:rPr lang="en-US" b="1" i="1" dirty="0"/>
              <a:t>     </a:t>
            </a:r>
            <a:br>
              <a:rPr lang="en-US" b="1" dirty="0"/>
            </a:br>
            <a:r>
              <a:rPr lang="en-US" b="1" dirty="0">
                <a:solidFill>
                  <a:schemeClr val="bg1"/>
                </a:solidFill>
              </a:rPr>
              <a:t>– ever lives to make intercession.</a:t>
            </a:r>
            <a:endParaRPr lang="en-SG" dirty="0"/>
          </a:p>
          <a:p>
            <a:pPr marL="0" indent="0">
              <a:buNone/>
            </a:pPr>
            <a:endParaRPr lang="en-US" b="1" u="sng" dirty="0">
              <a:solidFill>
                <a:srgbClr val="7030A0"/>
              </a:solidFill>
              <a:effectLst>
                <a:outerShdw blurRad="38100" dist="38100" dir="2700000" algn="tl">
                  <a:srgbClr val="000000">
                    <a:alpha val="43137"/>
                  </a:srgbClr>
                </a:outerShdw>
              </a:effectLst>
            </a:endParaRPr>
          </a:p>
          <a:p>
            <a:pPr marL="0" lvl="0" indent="0">
              <a:buNone/>
            </a:pPr>
            <a:endParaRPr lang="en-SG" dirty="0"/>
          </a:p>
          <a:p>
            <a:pPr marL="0" indent="0">
              <a:buNone/>
            </a:pPr>
            <a:endParaRPr lang="en-SG" b="1" dirty="0">
              <a:effectLst>
                <a:outerShdw blurRad="38100" dist="38100" dir="2700000" algn="tl">
                  <a:srgbClr val="000000">
                    <a:alpha val="43137"/>
                  </a:srgbClr>
                </a:outerShdw>
              </a:effectLst>
            </a:endParaRPr>
          </a:p>
          <a:p>
            <a:endParaRPr lang="en-SG" dirty="0"/>
          </a:p>
          <a:p>
            <a:endParaRPr lang="en-SG" dirty="0"/>
          </a:p>
        </p:txBody>
      </p:sp>
    </p:spTree>
    <p:extLst>
      <p:ext uri="{BB962C8B-B14F-4D97-AF65-F5344CB8AC3E}">
        <p14:creationId xmlns:p14="http://schemas.microsoft.com/office/powerpoint/2010/main" val="2125241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SG" dirty="0">
                <a:solidFill>
                  <a:srgbClr val="CC66FF"/>
                </a:solidFill>
                <a:latin typeface="+mn-lt"/>
              </a:rPr>
              <a:t>III. </a:t>
            </a:r>
            <a:r>
              <a:rPr lang="en-SG" u="sng" dirty="0">
                <a:solidFill>
                  <a:srgbClr val="CC66FF"/>
                </a:solidFill>
                <a:latin typeface="+mn-lt"/>
              </a:rPr>
              <a:t>JESUS – INTO THE WRITTEN WORD</a:t>
            </a:r>
          </a:p>
        </p:txBody>
      </p:sp>
      <p:sp>
        <p:nvSpPr>
          <p:cNvPr id="3" name="Content Placeholder 2"/>
          <p:cNvSpPr>
            <a:spLocks noGrp="1"/>
          </p:cNvSpPr>
          <p:nvPr>
            <p:ph idx="1"/>
          </p:nvPr>
        </p:nvSpPr>
        <p:spPr/>
        <p:txBody>
          <a:bodyPr/>
          <a:lstStyle/>
          <a:p>
            <a:pPr marL="514350" indent="-514350">
              <a:buAutoNum type="arabicPeriod"/>
            </a:pPr>
            <a:r>
              <a:rPr lang="en-SG" b="1" u="sng" dirty="0">
                <a:solidFill>
                  <a:srgbClr val="CC66FF"/>
                </a:solidFill>
              </a:rPr>
              <a:t>THE WORD TESTIFIES OF JESUS CHRIST.</a:t>
            </a:r>
          </a:p>
          <a:p>
            <a:pPr marL="0" indent="0">
              <a:buNone/>
            </a:pPr>
            <a:endParaRPr lang="en-SG" b="1" dirty="0"/>
          </a:p>
          <a:p>
            <a:pPr marL="811213" indent="-274638"/>
            <a:r>
              <a:rPr lang="en-SG" dirty="0"/>
              <a:t>(</a:t>
            </a:r>
            <a:r>
              <a:rPr lang="en-SG" b="1" i="1" dirty="0"/>
              <a:t>John 5:39)  Search the Scriptures; for in them ye think ye have eternal life: and </a:t>
            </a:r>
            <a:r>
              <a:rPr lang="en-SG" b="1" i="1" u="sng" dirty="0">
                <a:solidFill>
                  <a:srgbClr val="00B0F0"/>
                </a:solidFill>
              </a:rPr>
              <a:t>they are they which testify of Me</a:t>
            </a:r>
            <a:r>
              <a:rPr lang="en-SG" b="1" i="1" dirty="0"/>
              <a:t>.</a:t>
            </a:r>
          </a:p>
          <a:p>
            <a:pPr marL="444500" indent="0">
              <a:buNone/>
            </a:pPr>
            <a:endParaRPr lang="en-SG" b="1" i="1" dirty="0"/>
          </a:p>
          <a:p>
            <a:pPr marL="811213" indent="-366713"/>
            <a:r>
              <a:rPr lang="en-SG" b="1" i="1" dirty="0"/>
              <a:t>(John 20:31)  But </a:t>
            </a:r>
            <a:r>
              <a:rPr lang="en-SG" b="1" i="1" u="sng" dirty="0">
                <a:solidFill>
                  <a:srgbClr val="00B0F0"/>
                </a:solidFill>
              </a:rPr>
              <a:t>these are written, that ye might believe</a:t>
            </a:r>
            <a:r>
              <a:rPr lang="en-SG" b="1" i="1" dirty="0">
                <a:solidFill>
                  <a:srgbClr val="00B0F0"/>
                </a:solidFill>
              </a:rPr>
              <a:t> </a:t>
            </a:r>
            <a:r>
              <a:rPr lang="en-SG" b="1" i="1" dirty="0"/>
              <a:t>that Jesus is the Christ, the Son of God; and that believing ye might have life through His Name.</a:t>
            </a:r>
          </a:p>
          <a:p>
            <a:endParaRPr lang="en-SG" dirty="0"/>
          </a:p>
          <a:p>
            <a:endParaRPr lang="en-SG" dirty="0"/>
          </a:p>
          <a:p>
            <a:endParaRPr lang="en-SG" dirty="0"/>
          </a:p>
        </p:txBody>
      </p:sp>
    </p:spTree>
    <p:extLst>
      <p:ext uri="{BB962C8B-B14F-4D97-AF65-F5344CB8AC3E}">
        <p14:creationId xmlns:p14="http://schemas.microsoft.com/office/powerpoint/2010/main" val="320997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III. </a:t>
            </a:r>
            <a:r>
              <a:rPr lang="en-SG" u="sng" dirty="0">
                <a:solidFill>
                  <a:srgbClr val="CC66FF"/>
                </a:solidFill>
                <a:latin typeface="+mn-lt"/>
              </a:rPr>
              <a:t>JESUS – INTO THE WRITTEN WORD</a:t>
            </a:r>
          </a:p>
        </p:txBody>
      </p:sp>
      <p:sp>
        <p:nvSpPr>
          <p:cNvPr id="3" name="Content Placeholder 2"/>
          <p:cNvSpPr>
            <a:spLocks noGrp="1"/>
          </p:cNvSpPr>
          <p:nvPr>
            <p:ph idx="1"/>
          </p:nvPr>
        </p:nvSpPr>
        <p:spPr>
          <a:xfrm>
            <a:off x="838200" y="1506828"/>
            <a:ext cx="10228868" cy="4670135"/>
          </a:xfrm>
        </p:spPr>
        <p:txBody>
          <a:bodyPr>
            <a:noAutofit/>
          </a:bodyPr>
          <a:lstStyle/>
          <a:p>
            <a:pPr marL="0" indent="0">
              <a:buNone/>
            </a:pPr>
            <a:r>
              <a:rPr lang="en-SG" b="1" dirty="0">
                <a:solidFill>
                  <a:srgbClr val="CC66FF"/>
                </a:solidFill>
              </a:rPr>
              <a:t>2.  </a:t>
            </a:r>
            <a:r>
              <a:rPr lang="en-SG" b="1" u="sng" dirty="0">
                <a:solidFill>
                  <a:srgbClr val="CC66FF"/>
                </a:solidFill>
              </a:rPr>
              <a:t>JESUS KNEW AND MADE USE OF THE WORD.</a:t>
            </a:r>
          </a:p>
          <a:p>
            <a:pPr marL="0" indent="0">
              <a:buNone/>
            </a:pPr>
            <a:endParaRPr lang="en-SG" b="1" dirty="0"/>
          </a:p>
          <a:p>
            <a:pPr marL="715963" indent="-273050">
              <a:lnSpc>
                <a:spcPct val="100000"/>
              </a:lnSpc>
            </a:pPr>
            <a:r>
              <a:rPr lang="en-SG" b="1" i="1" dirty="0"/>
              <a:t>(Luke 24:25-27)  Then He said unto them, O fools, and slow of heart to believe all that the prophets have spoken:</a:t>
            </a:r>
          </a:p>
          <a:p>
            <a:pPr marL="715963" indent="-273050">
              <a:lnSpc>
                <a:spcPct val="100000"/>
              </a:lnSpc>
            </a:pPr>
            <a:r>
              <a:rPr lang="en-SG" b="1" i="1" dirty="0"/>
              <a:t>Ought not Christ to have suffered these things, and to enter into His glory?</a:t>
            </a:r>
          </a:p>
          <a:p>
            <a:pPr marL="715963" indent="-273050">
              <a:lnSpc>
                <a:spcPct val="100000"/>
              </a:lnSpc>
            </a:pPr>
            <a:r>
              <a:rPr lang="en-SG" b="1" i="1" dirty="0"/>
              <a:t>And </a:t>
            </a:r>
            <a:r>
              <a:rPr lang="en-SG" b="1" i="1" u="sng" dirty="0">
                <a:solidFill>
                  <a:srgbClr val="00B0F0"/>
                </a:solidFill>
              </a:rPr>
              <a:t>beginning at Moses and all the prophets</a:t>
            </a:r>
            <a:r>
              <a:rPr lang="en-SG" b="1" i="1" dirty="0"/>
              <a:t>, He expounded unto them in all the scriptures the things concerning Himself.</a:t>
            </a:r>
            <a:endParaRPr lang="en-SG" b="1" dirty="0"/>
          </a:p>
        </p:txBody>
      </p:sp>
    </p:spTree>
    <p:extLst>
      <p:ext uri="{BB962C8B-B14F-4D97-AF65-F5344CB8AC3E}">
        <p14:creationId xmlns:p14="http://schemas.microsoft.com/office/powerpoint/2010/main" val="197826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7777"/>
          </a:xfrm>
        </p:spPr>
        <p:txBody>
          <a:bodyPr/>
          <a:lstStyle/>
          <a:p>
            <a:pPr algn="ctr">
              <a:lnSpc>
                <a:spcPct val="100000"/>
              </a:lnSpc>
              <a:spcBef>
                <a:spcPts val="1800"/>
              </a:spcBef>
            </a:pPr>
            <a:r>
              <a:rPr lang="en-SG" dirty="0">
                <a:solidFill>
                  <a:srgbClr val="CC66FF"/>
                </a:solidFill>
                <a:latin typeface="+mn-lt"/>
              </a:rPr>
              <a:t>III. </a:t>
            </a:r>
            <a:r>
              <a:rPr lang="en-SG" u="sng" dirty="0">
                <a:solidFill>
                  <a:srgbClr val="CC66FF"/>
                </a:solidFill>
                <a:latin typeface="+mn-lt"/>
              </a:rPr>
              <a:t>JESUS – INTO THE WRITTEN WORD</a:t>
            </a:r>
          </a:p>
        </p:txBody>
      </p:sp>
      <p:sp>
        <p:nvSpPr>
          <p:cNvPr id="3" name="Content Placeholder 2"/>
          <p:cNvSpPr>
            <a:spLocks noGrp="1"/>
          </p:cNvSpPr>
          <p:nvPr>
            <p:ph idx="1"/>
          </p:nvPr>
        </p:nvSpPr>
        <p:spPr>
          <a:xfrm>
            <a:off x="838200" y="1401541"/>
            <a:ext cx="10515600" cy="4452505"/>
          </a:xfrm>
        </p:spPr>
        <p:txBody>
          <a:bodyPr>
            <a:noAutofit/>
          </a:bodyPr>
          <a:lstStyle/>
          <a:p>
            <a:pPr marL="514350" indent="-514350">
              <a:buAutoNum type="arabicPeriod" startAt="3"/>
            </a:pPr>
            <a:r>
              <a:rPr lang="en-SG" b="1" u="sng" dirty="0">
                <a:solidFill>
                  <a:srgbClr val="CC66FF"/>
                </a:solidFill>
              </a:rPr>
              <a:t>JESUS FULFILLED THE WRITTEN WORD</a:t>
            </a:r>
            <a:r>
              <a:rPr lang="en-SG" b="1" dirty="0">
                <a:solidFill>
                  <a:srgbClr val="CC66FF"/>
                </a:solidFill>
              </a:rPr>
              <a:t>. </a:t>
            </a:r>
          </a:p>
          <a:p>
            <a:pPr marL="715963" indent="-273050">
              <a:lnSpc>
                <a:spcPct val="100000"/>
              </a:lnSpc>
            </a:pPr>
            <a:r>
              <a:rPr lang="en-SG" dirty="0"/>
              <a:t>(Luke 24:44-46)  </a:t>
            </a:r>
            <a:r>
              <a:rPr lang="en-SG" b="1" i="1" dirty="0"/>
              <a:t>And He said unto them, These are the words which I </a:t>
            </a:r>
            <a:r>
              <a:rPr lang="en-SG" b="1" i="1" dirty="0" err="1"/>
              <a:t>spake</a:t>
            </a:r>
            <a:r>
              <a:rPr lang="en-SG" b="1" i="1" dirty="0"/>
              <a:t> unto you, while I was yet with you, that all things must be fulfilled, which were </a:t>
            </a:r>
            <a:r>
              <a:rPr lang="en-SG" b="1" i="1" u="sng" dirty="0">
                <a:solidFill>
                  <a:srgbClr val="00B0F0"/>
                </a:solidFill>
              </a:rPr>
              <a:t>written in the law of Moses, and in the prophets, and in the psalms, concerning Me</a:t>
            </a:r>
            <a:r>
              <a:rPr lang="en-SG" b="1" i="1" dirty="0"/>
              <a:t>.</a:t>
            </a:r>
          </a:p>
          <a:p>
            <a:pPr marL="715963" indent="-273050">
              <a:lnSpc>
                <a:spcPct val="100000"/>
              </a:lnSpc>
            </a:pPr>
            <a:r>
              <a:rPr lang="en-SG" b="1" i="1" dirty="0"/>
              <a:t>Then opened He their understanding, that they might understand the Scriptures,</a:t>
            </a:r>
          </a:p>
          <a:p>
            <a:pPr marL="715963" indent="-273050">
              <a:lnSpc>
                <a:spcPct val="100000"/>
              </a:lnSpc>
            </a:pPr>
            <a:r>
              <a:rPr lang="en-SG" b="1" i="1" dirty="0"/>
              <a:t>And said unto them, </a:t>
            </a:r>
            <a:r>
              <a:rPr lang="en-SG" b="1" i="1" u="sng" dirty="0">
                <a:solidFill>
                  <a:srgbClr val="00B0F0"/>
                </a:solidFill>
              </a:rPr>
              <a:t>Thus it is written, and thus it behoved Christ to suffer, and to rise from the dead the third day</a:t>
            </a:r>
            <a:r>
              <a:rPr lang="en-SG" b="1" i="1" dirty="0"/>
              <a:t>:</a:t>
            </a:r>
          </a:p>
          <a:p>
            <a:endParaRPr lang="en-SG" dirty="0"/>
          </a:p>
        </p:txBody>
      </p:sp>
    </p:spTree>
    <p:extLst>
      <p:ext uri="{BB962C8B-B14F-4D97-AF65-F5344CB8AC3E}">
        <p14:creationId xmlns:p14="http://schemas.microsoft.com/office/powerpoint/2010/main" val="413011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SG" dirty="0">
                <a:solidFill>
                  <a:srgbClr val="CC66FF"/>
                </a:solidFill>
                <a:latin typeface="+mn-lt"/>
              </a:rPr>
              <a:t>III. </a:t>
            </a:r>
            <a:r>
              <a:rPr lang="en-SG" u="sng" dirty="0">
                <a:solidFill>
                  <a:srgbClr val="CC66FF"/>
                </a:solidFill>
                <a:latin typeface="+mn-lt"/>
              </a:rPr>
              <a:t>JESUS – INTO THE WRITTEN WORD</a:t>
            </a:r>
          </a:p>
        </p:txBody>
      </p:sp>
      <p:sp>
        <p:nvSpPr>
          <p:cNvPr id="3" name="Content Placeholder 2"/>
          <p:cNvSpPr>
            <a:spLocks noGrp="1"/>
          </p:cNvSpPr>
          <p:nvPr>
            <p:ph idx="1"/>
          </p:nvPr>
        </p:nvSpPr>
        <p:spPr>
          <a:xfrm>
            <a:off x="838200" y="1506828"/>
            <a:ext cx="10515600" cy="4670135"/>
          </a:xfrm>
        </p:spPr>
        <p:txBody>
          <a:bodyPr>
            <a:noAutofit/>
          </a:bodyPr>
          <a:lstStyle/>
          <a:p>
            <a:pPr marL="0" indent="0">
              <a:lnSpc>
                <a:spcPct val="100000"/>
              </a:lnSpc>
              <a:spcBef>
                <a:spcPts val="600"/>
              </a:spcBef>
              <a:buNone/>
            </a:pPr>
            <a:r>
              <a:rPr lang="en-SG" b="1" dirty="0">
                <a:solidFill>
                  <a:srgbClr val="CC66FF"/>
                </a:solidFill>
              </a:rPr>
              <a:t>4.   </a:t>
            </a:r>
            <a:r>
              <a:rPr lang="en-SG" b="1" u="sng" dirty="0">
                <a:solidFill>
                  <a:srgbClr val="CC66FF"/>
                </a:solidFill>
              </a:rPr>
              <a:t>WE MUST KNOW AND INTERNALIZE THE WORD</a:t>
            </a:r>
            <a:r>
              <a:rPr lang="en-SG" b="1" dirty="0">
                <a:solidFill>
                  <a:srgbClr val="7030A0"/>
                </a:solidFill>
              </a:rPr>
              <a:t>.</a:t>
            </a:r>
          </a:p>
          <a:p>
            <a:pPr marL="0" indent="0">
              <a:lnSpc>
                <a:spcPct val="100000"/>
              </a:lnSpc>
              <a:spcBef>
                <a:spcPts val="600"/>
              </a:spcBef>
              <a:buNone/>
            </a:pPr>
            <a:r>
              <a:rPr lang="en-US" b="1" dirty="0"/>
              <a:t>       A.  Read, memorize, </a:t>
            </a:r>
            <a:r>
              <a:rPr lang="en-US" b="1" i="1" dirty="0"/>
              <a:t> meditate, personalize and harmonize Word.</a:t>
            </a:r>
            <a:endParaRPr lang="en-US" b="1" dirty="0"/>
          </a:p>
          <a:p>
            <a:pPr marL="1254125" indent="-358775">
              <a:lnSpc>
                <a:spcPct val="100000"/>
              </a:lnSpc>
              <a:spcBef>
                <a:spcPts val="600"/>
              </a:spcBef>
              <a:buNone/>
            </a:pPr>
            <a:r>
              <a:rPr lang="en-US" b="1" dirty="0"/>
              <a:t>1.  Generative (Jam. 1:18; 1 Pet. 1:23)  Life	</a:t>
            </a:r>
          </a:p>
          <a:p>
            <a:pPr marL="1254125" indent="-358775">
              <a:lnSpc>
                <a:spcPct val="100000"/>
              </a:lnSpc>
              <a:spcBef>
                <a:spcPts val="600"/>
              </a:spcBef>
              <a:buNone/>
            </a:pPr>
            <a:r>
              <a:rPr lang="en-US" b="1" dirty="0"/>
              <a:t>2.  Revealing (James 1:23-25)  Mirror</a:t>
            </a:r>
            <a:endParaRPr lang="en-SG" b="1" dirty="0"/>
          </a:p>
          <a:p>
            <a:pPr marL="1254125" indent="-358775">
              <a:lnSpc>
                <a:spcPct val="100000"/>
              </a:lnSpc>
              <a:spcBef>
                <a:spcPts val="600"/>
              </a:spcBef>
              <a:buNone/>
            </a:pPr>
            <a:r>
              <a:rPr lang="en-US" b="1" dirty="0"/>
              <a:t>3.  Cleansing (Eph. 5:25-27)  Washing			</a:t>
            </a:r>
          </a:p>
          <a:p>
            <a:pPr marL="1254125" indent="-358775">
              <a:lnSpc>
                <a:spcPct val="100000"/>
              </a:lnSpc>
              <a:spcBef>
                <a:spcPts val="600"/>
              </a:spcBef>
              <a:buNone/>
            </a:pPr>
            <a:r>
              <a:rPr lang="en-US" b="1" dirty="0"/>
              <a:t>4.  Guiding (Ps. 119:105)  Lamp, Light</a:t>
            </a:r>
            <a:endParaRPr lang="en-SG" b="1" dirty="0"/>
          </a:p>
          <a:p>
            <a:pPr marL="1254125" indent="-358775">
              <a:lnSpc>
                <a:spcPct val="100000"/>
              </a:lnSpc>
              <a:spcBef>
                <a:spcPts val="600"/>
              </a:spcBef>
              <a:buNone/>
            </a:pPr>
            <a:r>
              <a:rPr lang="en-US" b="1" dirty="0"/>
              <a:t>5.  Enriching &amp; adorning (Ps. 19:10)  Gold	</a:t>
            </a:r>
          </a:p>
          <a:p>
            <a:pPr marL="1254125" indent="-358775">
              <a:lnSpc>
                <a:spcPct val="100000"/>
              </a:lnSpc>
              <a:spcBef>
                <a:spcPts val="600"/>
              </a:spcBef>
              <a:buNone/>
            </a:pPr>
            <a:r>
              <a:rPr lang="en-US" b="1" dirty="0"/>
              <a:t>6.  Nourishing (1 Pet. 2:2)  Milk</a:t>
            </a:r>
            <a:endParaRPr lang="en-SG" b="1" dirty="0"/>
          </a:p>
          <a:p>
            <a:pPr marL="1254125" indent="-358775">
              <a:lnSpc>
                <a:spcPct val="100000"/>
              </a:lnSpc>
              <a:spcBef>
                <a:spcPts val="600"/>
              </a:spcBef>
              <a:buNone/>
            </a:pPr>
            <a:r>
              <a:rPr lang="en-US" b="1" dirty="0"/>
              <a:t>7.  Warring (Heb. 4:12; Jer. 23:29)  Fire, Sword</a:t>
            </a:r>
            <a:endParaRPr lang="en-SG" dirty="0"/>
          </a:p>
          <a:p>
            <a:endParaRPr lang="en-SG" dirty="0"/>
          </a:p>
          <a:p>
            <a:endParaRPr lang="en-SG" b="1" dirty="0"/>
          </a:p>
        </p:txBody>
      </p:sp>
    </p:spTree>
    <p:extLst>
      <p:ext uri="{BB962C8B-B14F-4D97-AF65-F5344CB8AC3E}">
        <p14:creationId xmlns:p14="http://schemas.microsoft.com/office/powerpoint/2010/main" val="231857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5" y="999241"/>
            <a:ext cx="10515600" cy="4451581"/>
          </a:xfrm>
        </p:spPr>
        <p:txBody>
          <a:bodyPr>
            <a:noAutofit/>
          </a:bodyPr>
          <a:lstStyle/>
          <a:p>
            <a:r>
              <a:rPr lang="en-SG" b="1" i="1" dirty="0"/>
              <a:t>(Matthew 28:18-20)  And Jesus came and </a:t>
            </a:r>
            <a:r>
              <a:rPr lang="en-SG" b="1" i="1" dirty="0" err="1"/>
              <a:t>spake</a:t>
            </a:r>
            <a:r>
              <a:rPr lang="en-SG" b="1" i="1" dirty="0"/>
              <a:t> unto them, saying, </a:t>
            </a:r>
            <a:r>
              <a:rPr lang="en-SG" b="1" i="1" u="sng" dirty="0">
                <a:solidFill>
                  <a:srgbClr val="CC66FF"/>
                </a:solidFill>
              </a:rPr>
              <a:t>All power is given unto Me in heaven and in earth</a:t>
            </a:r>
            <a:r>
              <a:rPr lang="en-SG" b="1" i="1" dirty="0"/>
              <a:t>.</a:t>
            </a:r>
          </a:p>
          <a:p>
            <a:pPr marL="0" indent="0">
              <a:buNone/>
            </a:pPr>
            <a:endParaRPr lang="en-SG" b="1" i="1" dirty="0"/>
          </a:p>
          <a:p>
            <a:r>
              <a:rPr lang="en-SG" b="1" i="1" dirty="0"/>
              <a:t>Go ye therefore, and </a:t>
            </a:r>
            <a:r>
              <a:rPr lang="en-SG" b="1" i="1" u="sng" dirty="0">
                <a:solidFill>
                  <a:srgbClr val="CC66FF"/>
                </a:solidFill>
              </a:rPr>
              <a:t>teach all nations</a:t>
            </a:r>
            <a:r>
              <a:rPr lang="en-SG" b="1" i="1" dirty="0"/>
              <a:t>, baptizing them in the Name of the Father, and of the Son, and of the Holy Ghost:</a:t>
            </a:r>
          </a:p>
          <a:p>
            <a:pPr marL="0" indent="0">
              <a:buNone/>
            </a:pPr>
            <a:endParaRPr lang="en-SG" b="1" i="1" dirty="0"/>
          </a:p>
          <a:p>
            <a:r>
              <a:rPr lang="en-SG" b="1" i="1" dirty="0"/>
              <a:t>Teaching them to observe all things whatsoever I have commanded you: and, </a:t>
            </a:r>
            <a:r>
              <a:rPr lang="en-SG" b="1" i="1" u="sng" dirty="0">
                <a:solidFill>
                  <a:srgbClr val="CC66FF"/>
                </a:solidFill>
              </a:rPr>
              <a:t>lo, I am with you </a:t>
            </a:r>
            <a:r>
              <a:rPr lang="en-SG" b="1" i="1" u="sng" dirty="0" err="1">
                <a:solidFill>
                  <a:srgbClr val="CC66FF"/>
                </a:solidFill>
              </a:rPr>
              <a:t>alway</a:t>
            </a:r>
            <a:r>
              <a:rPr lang="en-SG" b="1" i="1" dirty="0"/>
              <a:t>, even unto the end of the world. Amen.</a:t>
            </a:r>
          </a:p>
          <a:p>
            <a:endParaRPr lang="en-SG" dirty="0"/>
          </a:p>
          <a:p>
            <a:endParaRPr lang="en-SG" dirty="0"/>
          </a:p>
        </p:txBody>
      </p:sp>
    </p:spTree>
    <p:extLst>
      <p:ext uri="{BB962C8B-B14F-4D97-AF65-F5344CB8AC3E}">
        <p14:creationId xmlns:p14="http://schemas.microsoft.com/office/powerpoint/2010/main" val="274710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SG" dirty="0">
                <a:solidFill>
                  <a:srgbClr val="CC66FF"/>
                </a:solidFill>
                <a:latin typeface="+mn-lt"/>
              </a:rPr>
              <a:t>III. </a:t>
            </a:r>
            <a:r>
              <a:rPr lang="en-SG" u="sng" dirty="0">
                <a:solidFill>
                  <a:srgbClr val="CC66FF"/>
                </a:solidFill>
                <a:latin typeface="+mn-lt"/>
              </a:rPr>
              <a:t>JESUS – INTO THE WRITTEN WORD</a:t>
            </a:r>
          </a:p>
        </p:txBody>
      </p:sp>
      <p:sp>
        <p:nvSpPr>
          <p:cNvPr id="3" name="Content Placeholder 2"/>
          <p:cNvSpPr>
            <a:spLocks noGrp="1"/>
          </p:cNvSpPr>
          <p:nvPr>
            <p:ph idx="1"/>
          </p:nvPr>
        </p:nvSpPr>
        <p:spPr>
          <a:xfrm>
            <a:off x="838200" y="1506828"/>
            <a:ext cx="10515600" cy="5035374"/>
          </a:xfrm>
        </p:spPr>
        <p:txBody>
          <a:bodyPr>
            <a:noAutofit/>
          </a:bodyPr>
          <a:lstStyle/>
          <a:p>
            <a:pPr marL="0" indent="0">
              <a:lnSpc>
                <a:spcPct val="100000"/>
              </a:lnSpc>
              <a:buNone/>
            </a:pPr>
            <a:r>
              <a:rPr lang="en-SG" b="1" dirty="0">
                <a:solidFill>
                  <a:srgbClr val="CC66FF"/>
                </a:solidFill>
              </a:rPr>
              <a:t>4.   </a:t>
            </a:r>
            <a:r>
              <a:rPr lang="en-SG" b="1" u="sng" dirty="0">
                <a:solidFill>
                  <a:srgbClr val="CC66FF"/>
                </a:solidFill>
              </a:rPr>
              <a:t>WE MUST KNOW AND INTERNALIZE THE WORD</a:t>
            </a:r>
            <a:r>
              <a:rPr lang="en-SG" b="1" dirty="0">
                <a:solidFill>
                  <a:srgbClr val="CC66FF"/>
                </a:solidFill>
              </a:rPr>
              <a:t>.</a:t>
            </a:r>
          </a:p>
          <a:p>
            <a:pPr marL="536575" indent="0">
              <a:lnSpc>
                <a:spcPct val="100000"/>
              </a:lnSpc>
              <a:buNone/>
            </a:pPr>
            <a:r>
              <a:rPr lang="en-SG" dirty="0"/>
              <a:t>(Psalms 119:11)  </a:t>
            </a:r>
            <a:r>
              <a:rPr lang="en-SG" b="1" i="1" dirty="0"/>
              <a:t>Thy word have I hid in mine heart, that I might not sin against Thee.</a:t>
            </a:r>
          </a:p>
          <a:p>
            <a:pPr marL="0" indent="0">
              <a:lnSpc>
                <a:spcPct val="100000"/>
              </a:lnSpc>
              <a:buNone/>
            </a:pPr>
            <a:r>
              <a:rPr lang="en-US" b="1" dirty="0"/>
              <a:t>       </a:t>
            </a:r>
            <a:r>
              <a:rPr lang="en-SG" b="1" i="1" dirty="0"/>
              <a:t>B.  </a:t>
            </a:r>
            <a:r>
              <a:rPr lang="en-SG" b="1" i="1" u="sng" dirty="0"/>
              <a:t>Experiencing His Presence</a:t>
            </a:r>
          </a:p>
          <a:p>
            <a:pPr marL="990600" indent="0">
              <a:lnSpc>
                <a:spcPct val="100000"/>
              </a:lnSpc>
              <a:buNone/>
            </a:pPr>
            <a:r>
              <a:rPr lang="en-SG" dirty="0"/>
              <a:t>1.  Turn to simple and practical passage (</a:t>
            </a:r>
            <a:r>
              <a:rPr lang="en-SG" dirty="0" err="1"/>
              <a:t>eg</a:t>
            </a:r>
            <a:r>
              <a:rPr lang="en-SG" dirty="0"/>
              <a:t>. Gospel of Mark).</a:t>
            </a:r>
          </a:p>
          <a:p>
            <a:pPr marL="990600" indent="0">
              <a:lnSpc>
                <a:spcPct val="100000"/>
              </a:lnSpc>
              <a:buNone/>
            </a:pPr>
            <a:r>
              <a:rPr lang="en-SG" dirty="0"/>
              <a:t>2.  Come to the Lord quietly and humbly.</a:t>
            </a:r>
          </a:p>
          <a:p>
            <a:pPr marL="990600" indent="0">
              <a:lnSpc>
                <a:spcPct val="100000"/>
              </a:lnSpc>
              <a:buNone/>
            </a:pPr>
            <a:r>
              <a:rPr lang="en-SG" dirty="0"/>
              <a:t>3.  Read a small portion and sense the heart of it.</a:t>
            </a:r>
          </a:p>
          <a:p>
            <a:pPr marL="990600" indent="0">
              <a:lnSpc>
                <a:spcPct val="100000"/>
              </a:lnSpc>
              <a:buNone/>
            </a:pPr>
            <a:r>
              <a:rPr lang="en-SG" dirty="0"/>
              <a:t>4.  Take that and turn it to prayer.</a:t>
            </a:r>
          </a:p>
          <a:p>
            <a:pPr marL="990600" indent="0">
              <a:lnSpc>
                <a:spcPct val="100000"/>
              </a:lnSpc>
              <a:buNone/>
            </a:pPr>
            <a:r>
              <a:rPr lang="en-SG" dirty="0"/>
              <a:t>5.  Move on to the next small portion, a verse or two.</a:t>
            </a:r>
          </a:p>
          <a:p>
            <a:endParaRPr lang="en-SG" dirty="0"/>
          </a:p>
          <a:p>
            <a:pPr marL="0" indent="0">
              <a:buNone/>
            </a:pPr>
            <a:endParaRPr lang="en-SG" b="1" dirty="0"/>
          </a:p>
        </p:txBody>
      </p:sp>
    </p:spTree>
    <p:extLst>
      <p:ext uri="{BB962C8B-B14F-4D97-AF65-F5344CB8AC3E}">
        <p14:creationId xmlns:p14="http://schemas.microsoft.com/office/powerpoint/2010/main" val="6862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
            <a:ext cx="10515600" cy="1183528"/>
          </a:xfrm>
        </p:spPr>
        <p:txBody>
          <a:bodyPr/>
          <a:lstStyle/>
          <a:p>
            <a:pPr algn="ctr"/>
            <a:r>
              <a:rPr lang="en-SG" dirty="0">
                <a:solidFill>
                  <a:srgbClr val="CC66FF"/>
                </a:solidFill>
                <a:latin typeface="+mn-lt"/>
              </a:rPr>
              <a:t>IV. </a:t>
            </a:r>
            <a:r>
              <a:rPr lang="en-SG" u="sng" dirty="0">
                <a:solidFill>
                  <a:srgbClr val="CC66FF"/>
                </a:solidFill>
                <a:latin typeface="+mn-lt"/>
              </a:rPr>
              <a:t>JESUS – HIS PASSION</a:t>
            </a:r>
          </a:p>
        </p:txBody>
      </p:sp>
      <p:sp>
        <p:nvSpPr>
          <p:cNvPr id="3" name="Content Placeholder 2"/>
          <p:cNvSpPr>
            <a:spLocks noGrp="1"/>
          </p:cNvSpPr>
          <p:nvPr>
            <p:ph idx="1"/>
          </p:nvPr>
        </p:nvSpPr>
        <p:spPr>
          <a:xfrm>
            <a:off x="838200" y="1457980"/>
            <a:ext cx="10421983" cy="4876832"/>
          </a:xfrm>
        </p:spPr>
        <p:txBody>
          <a:bodyPr>
            <a:noAutofit/>
          </a:bodyPr>
          <a:lstStyle/>
          <a:p>
            <a:pPr marL="0" indent="0">
              <a:lnSpc>
                <a:spcPct val="100000"/>
              </a:lnSpc>
              <a:buNone/>
            </a:pPr>
            <a:r>
              <a:rPr lang="en-US" b="1" dirty="0">
                <a:solidFill>
                  <a:srgbClr val="FF0000"/>
                </a:solidFill>
              </a:rPr>
              <a:t>1.  </a:t>
            </a:r>
            <a:r>
              <a:rPr lang="en-US" b="1" u="sng" dirty="0">
                <a:solidFill>
                  <a:srgbClr val="FF0000"/>
                </a:solidFill>
              </a:rPr>
              <a:t>ONE GREAT PASSION OF THE LORD</a:t>
            </a:r>
            <a:r>
              <a:rPr lang="en-US" b="1" dirty="0">
                <a:solidFill>
                  <a:schemeClr val="accent6">
                    <a:lumMod val="50000"/>
                  </a:schemeClr>
                </a:solidFill>
              </a:rPr>
              <a:t>:</a:t>
            </a:r>
            <a:endParaRPr lang="en-SG" dirty="0">
              <a:solidFill>
                <a:schemeClr val="accent6">
                  <a:lumMod val="50000"/>
                </a:schemeClr>
              </a:solidFill>
            </a:endParaRPr>
          </a:p>
          <a:p>
            <a:pPr marL="0" indent="0">
              <a:lnSpc>
                <a:spcPct val="100000"/>
              </a:lnSpc>
              <a:buNone/>
            </a:pPr>
            <a:r>
              <a:rPr lang="en-SG" b="1" dirty="0">
                <a:solidFill>
                  <a:schemeClr val="accent6">
                    <a:lumMod val="50000"/>
                  </a:schemeClr>
                </a:solidFill>
              </a:rPr>
              <a:t>     </a:t>
            </a:r>
            <a:r>
              <a:rPr lang="en-US" b="1" dirty="0">
                <a:solidFill>
                  <a:schemeClr val="accent6">
                    <a:lumMod val="50000"/>
                  </a:schemeClr>
                </a:solidFill>
              </a:rPr>
              <a:t>HE fulfilled prophecy - "</a:t>
            </a:r>
            <a:r>
              <a:rPr lang="en-US" b="1" i="1" u="sng" dirty="0">
                <a:solidFill>
                  <a:srgbClr val="FF0000"/>
                </a:solidFill>
              </a:rPr>
              <a:t>I delight to do Thy will</a:t>
            </a:r>
            <a:r>
              <a:rPr lang="en-US" b="1" dirty="0">
                <a:solidFill>
                  <a:schemeClr val="accent6">
                    <a:lumMod val="50000"/>
                  </a:schemeClr>
                </a:solidFill>
              </a:rPr>
              <a:t>" (Ps. 40:8).</a:t>
            </a:r>
          </a:p>
          <a:p>
            <a:pPr marL="714375" indent="-269875">
              <a:lnSpc>
                <a:spcPct val="100000"/>
              </a:lnSpc>
              <a:spcBef>
                <a:spcPts val="1800"/>
              </a:spcBef>
              <a:tabLst>
                <a:tab pos="2247900" algn="l"/>
                <a:tab pos="2603500" algn="l"/>
              </a:tabLst>
            </a:pPr>
            <a:r>
              <a:rPr lang="en-US" b="1" u="sng" dirty="0">
                <a:solidFill>
                  <a:srgbClr val="00B0F0"/>
                </a:solidFill>
              </a:rPr>
              <a:t>Age 12</a:t>
            </a:r>
            <a:r>
              <a:rPr lang="en-US" b="1" dirty="0">
                <a:solidFill>
                  <a:srgbClr val="00B0F0"/>
                </a:solidFill>
              </a:rPr>
              <a:t> 	</a:t>
            </a:r>
            <a:r>
              <a:rPr lang="en-SG" b="1" dirty="0"/>
              <a:t>–</a:t>
            </a:r>
            <a:r>
              <a:rPr lang="en-SG" b="1" dirty="0">
                <a:solidFill>
                  <a:srgbClr val="CC66FF"/>
                </a:solidFill>
              </a:rPr>
              <a:t>	</a:t>
            </a:r>
            <a:r>
              <a:rPr lang="en-US" b="1" dirty="0"/>
              <a:t>"I must be about My Father's business.” (Lk.2:49).</a:t>
            </a:r>
            <a:endParaRPr lang="en-SG" dirty="0"/>
          </a:p>
          <a:p>
            <a:pPr marL="714375" indent="-269875">
              <a:lnSpc>
                <a:spcPct val="100000"/>
              </a:lnSpc>
              <a:tabLst>
                <a:tab pos="2238375" algn="l"/>
                <a:tab pos="2603500" algn="l"/>
              </a:tabLst>
            </a:pPr>
            <a:r>
              <a:rPr lang="en-US" b="1" u="sng" dirty="0">
                <a:solidFill>
                  <a:srgbClr val="00B050"/>
                </a:solidFill>
              </a:rPr>
              <a:t>Age 30</a:t>
            </a:r>
            <a:r>
              <a:rPr lang="en-US" b="1" dirty="0">
                <a:solidFill>
                  <a:srgbClr val="00B050"/>
                </a:solidFill>
              </a:rPr>
              <a:t> 	</a:t>
            </a:r>
            <a:r>
              <a:rPr lang="en-SG" b="1" dirty="0"/>
              <a:t>–</a:t>
            </a:r>
            <a:r>
              <a:rPr lang="en-US" b="1" dirty="0"/>
              <a:t> 	"My meat is to do the will of Him that sent ME and 		to finish His work (John 4:24).</a:t>
            </a:r>
            <a:endParaRPr lang="en-SG" dirty="0"/>
          </a:p>
          <a:p>
            <a:pPr marL="714375" indent="-269875">
              <a:lnSpc>
                <a:spcPct val="100000"/>
              </a:lnSpc>
              <a:tabLst>
                <a:tab pos="1611313" algn="l"/>
                <a:tab pos="2603500" algn="l"/>
              </a:tabLst>
            </a:pPr>
            <a:r>
              <a:rPr lang="en-US" b="1" u="sng" dirty="0">
                <a:solidFill>
                  <a:srgbClr val="FF0000"/>
                </a:solidFill>
              </a:rPr>
              <a:t>Age 32-33</a:t>
            </a:r>
            <a:r>
              <a:rPr lang="en-US" b="1" dirty="0">
                <a:solidFill>
                  <a:srgbClr val="FF0000"/>
                </a:solidFill>
              </a:rPr>
              <a:t> </a:t>
            </a:r>
            <a:r>
              <a:rPr lang="en-SG" b="1" dirty="0"/>
              <a:t>–</a:t>
            </a:r>
            <a:r>
              <a:rPr lang="en-US" b="1" dirty="0"/>
              <a:t> 	"I came down from Heaven, not to do mine own 			will, but the will of Him that sent Me."  “</a:t>
            </a:r>
            <a:r>
              <a:rPr lang="en-US" b="1" u="sng" dirty="0">
                <a:solidFill>
                  <a:srgbClr val="FF0000"/>
                </a:solidFill>
              </a:rPr>
              <a:t>THY WILL </a:t>
            </a:r>
            <a:r>
              <a:rPr lang="en-US" b="1" dirty="0">
                <a:solidFill>
                  <a:srgbClr val="FF0000"/>
                </a:solidFill>
              </a:rPr>
              <a:t>		</a:t>
            </a:r>
            <a:r>
              <a:rPr lang="en-US" b="1" u="sng" dirty="0">
                <a:solidFill>
                  <a:srgbClr val="FF0000"/>
                </a:solidFill>
              </a:rPr>
              <a:t>BE DONE</a:t>
            </a:r>
            <a:r>
              <a:rPr lang="en-US" b="1" dirty="0"/>
              <a:t>.” (Jn 6:38; Luke 22:42).</a:t>
            </a:r>
            <a:endParaRPr lang="en-SG" dirty="0"/>
          </a:p>
          <a:p>
            <a:endParaRPr lang="en-SG" dirty="0"/>
          </a:p>
        </p:txBody>
      </p:sp>
    </p:spTree>
    <p:extLst>
      <p:ext uri="{BB962C8B-B14F-4D97-AF65-F5344CB8AC3E}">
        <p14:creationId xmlns:p14="http://schemas.microsoft.com/office/powerpoint/2010/main" val="304099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IV. </a:t>
            </a:r>
            <a:r>
              <a:rPr lang="en-SG" u="sng" dirty="0">
                <a:solidFill>
                  <a:srgbClr val="CC66FF"/>
                </a:solidFill>
                <a:latin typeface="+mn-lt"/>
              </a:rPr>
              <a:t>JESUS – HIS PASSION</a:t>
            </a:r>
          </a:p>
        </p:txBody>
      </p:sp>
      <p:sp>
        <p:nvSpPr>
          <p:cNvPr id="3" name="Content Placeholder 2"/>
          <p:cNvSpPr>
            <a:spLocks noGrp="1"/>
          </p:cNvSpPr>
          <p:nvPr>
            <p:ph idx="1"/>
          </p:nvPr>
        </p:nvSpPr>
        <p:spPr>
          <a:xfrm>
            <a:off x="838200" y="1586753"/>
            <a:ext cx="10360843" cy="4590210"/>
          </a:xfrm>
        </p:spPr>
        <p:txBody>
          <a:bodyPr>
            <a:noAutofit/>
          </a:bodyPr>
          <a:lstStyle/>
          <a:p>
            <a:pPr marL="0" indent="0">
              <a:buNone/>
            </a:pPr>
            <a:r>
              <a:rPr lang="en-US" b="1" dirty="0">
                <a:solidFill>
                  <a:srgbClr val="FF0000"/>
                </a:solidFill>
              </a:rPr>
              <a:t>2.  </a:t>
            </a:r>
            <a:r>
              <a:rPr lang="en-US" b="1" u="sng" dirty="0">
                <a:solidFill>
                  <a:srgbClr val="FF0000"/>
                </a:solidFill>
              </a:rPr>
              <a:t>JESUS WAS OBEDIENT EVEN UNTO DEATH</a:t>
            </a:r>
          </a:p>
          <a:p>
            <a:pPr marL="715963" indent="-273050">
              <a:lnSpc>
                <a:spcPct val="100000"/>
              </a:lnSpc>
              <a:spcBef>
                <a:spcPts val="1200"/>
              </a:spcBef>
            </a:pPr>
            <a:r>
              <a:rPr lang="en-SG" dirty="0"/>
              <a:t>(Hebrews 5:8)  </a:t>
            </a:r>
            <a:r>
              <a:rPr lang="en-SG" b="1" i="1" dirty="0"/>
              <a:t>Though He were The Son, </a:t>
            </a:r>
            <a:r>
              <a:rPr lang="en-SG" b="1" i="1" u="sng" dirty="0">
                <a:solidFill>
                  <a:srgbClr val="CC66FF"/>
                </a:solidFill>
              </a:rPr>
              <a:t>yet learned He obedience</a:t>
            </a:r>
            <a:r>
              <a:rPr lang="en-SG" b="1" i="1" dirty="0">
                <a:solidFill>
                  <a:srgbClr val="7030A0"/>
                </a:solidFill>
              </a:rPr>
              <a:t> </a:t>
            </a:r>
            <a:r>
              <a:rPr lang="en-SG" b="1" i="1" dirty="0"/>
              <a:t>by the things which He suffered.</a:t>
            </a:r>
          </a:p>
          <a:p>
            <a:pPr marL="715963" indent="-273050">
              <a:lnSpc>
                <a:spcPct val="100000"/>
              </a:lnSpc>
              <a:spcBef>
                <a:spcPts val="1200"/>
              </a:spcBef>
            </a:pPr>
            <a:r>
              <a:rPr lang="en-SG" b="1" i="1" dirty="0"/>
              <a:t>(Philippians 2:7-8)  But made Himself of no reputation, and took upon Him the form of a servant, and was made in the likeness of men:</a:t>
            </a:r>
          </a:p>
          <a:p>
            <a:pPr marL="715963" indent="-273050">
              <a:lnSpc>
                <a:spcPct val="100000"/>
              </a:lnSpc>
              <a:spcBef>
                <a:spcPts val="1200"/>
              </a:spcBef>
            </a:pPr>
            <a:r>
              <a:rPr lang="en-SG" b="1" i="1" dirty="0"/>
              <a:t>And being found in fashion as a man, He humbled Himself, and became </a:t>
            </a:r>
            <a:r>
              <a:rPr lang="en-SG" b="1" i="1" u="sng" dirty="0">
                <a:solidFill>
                  <a:srgbClr val="CC66FF"/>
                </a:solidFill>
              </a:rPr>
              <a:t>obedient unto death, even the death of the Cross</a:t>
            </a:r>
            <a:r>
              <a:rPr lang="en-SG" b="1" i="1" dirty="0">
                <a:solidFill>
                  <a:srgbClr val="CC66FF"/>
                </a:solidFill>
              </a:rPr>
              <a:t>.</a:t>
            </a:r>
            <a:endParaRPr lang="en-SG" dirty="0">
              <a:solidFill>
                <a:srgbClr val="CC66FF"/>
              </a:solidFill>
            </a:endParaRPr>
          </a:p>
        </p:txBody>
      </p:sp>
    </p:spTree>
    <p:extLst>
      <p:ext uri="{BB962C8B-B14F-4D97-AF65-F5344CB8AC3E}">
        <p14:creationId xmlns:p14="http://schemas.microsoft.com/office/powerpoint/2010/main" val="338942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IV. </a:t>
            </a:r>
            <a:r>
              <a:rPr lang="en-SG" u="sng" dirty="0">
                <a:solidFill>
                  <a:srgbClr val="CC66FF"/>
                </a:solidFill>
                <a:latin typeface="+mn-lt"/>
              </a:rPr>
              <a:t>JESUS – HIS PASSION</a:t>
            </a:r>
          </a:p>
        </p:txBody>
      </p:sp>
      <p:sp>
        <p:nvSpPr>
          <p:cNvPr id="3" name="Content Placeholder 2"/>
          <p:cNvSpPr>
            <a:spLocks noGrp="1"/>
          </p:cNvSpPr>
          <p:nvPr>
            <p:ph idx="1"/>
          </p:nvPr>
        </p:nvSpPr>
        <p:spPr>
          <a:xfrm>
            <a:off x="838200" y="1420272"/>
            <a:ext cx="10341990" cy="4351338"/>
          </a:xfrm>
        </p:spPr>
        <p:txBody>
          <a:bodyPr>
            <a:noAutofit/>
          </a:bodyPr>
          <a:lstStyle/>
          <a:p>
            <a:pPr marL="0" indent="0">
              <a:buNone/>
            </a:pPr>
            <a:r>
              <a:rPr lang="en-US" b="1" dirty="0">
                <a:solidFill>
                  <a:srgbClr val="FF0000"/>
                </a:solidFill>
              </a:rPr>
              <a:t>3.  </a:t>
            </a:r>
            <a:r>
              <a:rPr lang="en-US" b="1" u="sng" dirty="0">
                <a:solidFill>
                  <a:srgbClr val="FF0000"/>
                </a:solidFill>
              </a:rPr>
              <a:t>JESUS SAW THE JOY THAT WAS SET BEFORE HIM</a:t>
            </a:r>
          </a:p>
          <a:p>
            <a:pPr marL="715963" indent="-273050">
              <a:lnSpc>
                <a:spcPct val="100000"/>
              </a:lnSpc>
              <a:spcBef>
                <a:spcPts val="1800"/>
              </a:spcBef>
            </a:pPr>
            <a:r>
              <a:rPr lang="en-SG" b="1" i="1" dirty="0"/>
              <a:t>(Hebrews 12:2)  Looking unto Jesus the Author and Finisher of our faith; who </a:t>
            </a:r>
            <a:r>
              <a:rPr lang="en-SG" b="1" i="1" u="sng" dirty="0">
                <a:solidFill>
                  <a:srgbClr val="CC66FF"/>
                </a:solidFill>
              </a:rPr>
              <a:t>for the joy that was set before Him</a:t>
            </a:r>
            <a:r>
              <a:rPr lang="en-SG" b="1" i="1" dirty="0">
                <a:solidFill>
                  <a:srgbClr val="CC66FF"/>
                </a:solidFill>
              </a:rPr>
              <a:t> </a:t>
            </a:r>
            <a:r>
              <a:rPr lang="en-SG" b="1" i="1" dirty="0"/>
              <a:t>endured the Cross, despising the shame, and is </a:t>
            </a:r>
            <a:r>
              <a:rPr lang="en-SG" b="1" i="1" u="sng" dirty="0">
                <a:solidFill>
                  <a:srgbClr val="CC66FF"/>
                </a:solidFill>
              </a:rPr>
              <a:t>set down at the Right Hand of the Throne of God</a:t>
            </a:r>
            <a:r>
              <a:rPr lang="en-SG" b="1" i="1" dirty="0">
                <a:solidFill>
                  <a:srgbClr val="7030A0"/>
                </a:solidFill>
              </a:rPr>
              <a:t>.</a:t>
            </a:r>
          </a:p>
          <a:p>
            <a:pPr marL="715963" indent="-273050">
              <a:lnSpc>
                <a:spcPct val="100000"/>
              </a:lnSpc>
              <a:spcBef>
                <a:spcPts val="1800"/>
              </a:spcBef>
            </a:pPr>
            <a:r>
              <a:rPr lang="en-SG" b="1" i="1" dirty="0"/>
              <a:t>(Matthew 28:18)  And Jesus came and </a:t>
            </a:r>
            <a:r>
              <a:rPr lang="en-SG" b="1" i="1" dirty="0" err="1"/>
              <a:t>spake</a:t>
            </a:r>
            <a:r>
              <a:rPr lang="en-SG" b="1" i="1" dirty="0"/>
              <a:t> unto them, saying, </a:t>
            </a:r>
            <a:r>
              <a:rPr lang="en-SG" b="1" i="1" u="sng" dirty="0">
                <a:solidFill>
                  <a:srgbClr val="CC66FF"/>
                </a:solidFill>
              </a:rPr>
              <a:t>All power is given unto Me in heaven and in earth</a:t>
            </a:r>
            <a:r>
              <a:rPr lang="en-SG" b="1" i="1" dirty="0">
                <a:solidFill>
                  <a:srgbClr val="CC66FF"/>
                </a:solidFill>
              </a:rPr>
              <a:t>.</a:t>
            </a:r>
          </a:p>
          <a:p>
            <a:endParaRPr lang="en-SG" dirty="0"/>
          </a:p>
          <a:p>
            <a:endParaRPr lang="en-SG" dirty="0"/>
          </a:p>
          <a:p>
            <a:endParaRPr lang="en-SG" dirty="0"/>
          </a:p>
          <a:p>
            <a:pPr marL="0" indent="0">
              <a:buNone/>
            </a:pP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SG" dirty="0"/>
          </a:p>
          <a:p>
            <a:endParaRPr lang="en-SG" dirty="0"/>
          </a:p>
          <a:p>
            <a:endParaRPr lang="en-SG" dirty="0"/>
          </a:p>
        </p:txBody>
      </p:sp>
    </p:spTree>
    <p:extLst>
      <p:ext uri="{BB962C8B-B14F-4D97-AF65-F5344CB8AC3E}">
        <p14:creationId xmlns:p14="http://schemas.microsoft.com/office/powerpoint/2010/main" val="396873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IV. </a:t>
            </a:r>
            <a:r>
              <a:rPr lang="en-SG" u="sng" dirty="0">
                <a:solidFill>
                  <a:srgbClr val="CC66FF"/>
                </a:solidFill>
                <a:latin typeface="+mn-lt"/>
              </a:rPr>
              <a:t>JESUS – HIS PASSION</a:t>
            </a:r>
          </a:p>
        </p:txBody>
      </p:sp>
      <p:sp>
        <p:nvSpPr>
          <p:cNvPr id="3" name="Content Placeholder 2"/>
          <p:cNvSpPr>
            <a:spLocks noGrp="1"/>
          </p:cNvSpPr>
          <p:nvPr>
            <p:ph idx="1"/>
          </p:nvPr>
        </p:nvSpPr>
        <p:spPr>
          <a:xfrm>
            <a:off x="838200" y="1586753"/>
            <a:ext cx="10181734" cy="4590210"/>
          </a:xfrm>
        </p:spPr>
        <p:txBody>
          <a:bodyPr>
            <a:noAutofit/>
          </a:bodyPr>
          <a:lstStyle/>
          <a:p>
            <a:pPr marL="0" indent="0">
              <a:lnSpc>
                <a:spcPct val="100000"/>
              </a:lnSpc>
              <a:buNone/>
            </a:pPr>
            <a:r>
              <a:rPr lang="en-US" b="1" dirty="0">
                <a:solidFill>
                  <a:srgbClr val="FF0000"/>
                </a:solidFill>
              </a:rPr>
              <a:t>4.  </a:t>
            </a:r>
            <a:r>
              <a:rPr lang="en-US" b="1" u="sng" dirty="0">
                <a:solidFill>
                  <a:srgbClr val="FF0000"/>
                </a:solidFill>
              </a:rPr>
              <a:t>WE MUST HAVE THE GREAT PASSION OF THE LORD.</a:t>
            </a:r>
            <a:endParaRPr lang="en-SG" dirty="0">
              <a:solidFill>
                <a:schemeClr val="accent6">
                  <a:lumMod val="50000"/>
                </a:schemeClr>
              </a:solidFill>
            </a:endParaRPr>
          </a:p>
          <a:p>
            <a:pPr marL="715963" indent="-273050">
              <a:lnSpc>
                <a:spcPct val="100000"/>
              </a:lnSpc>
            </a:pPr>
            <a:r>
              <a:rPr lang="en-SG" b="1" i="1" dirty="0"/>
              <a:t>(Philippians 1:21)  </a:t>
            </a:r>
            <a:r>
              <a:rPr lang="en-SG" b="1" i="1" u="sng" dirty="0">
                <a:solidFill>
                  <a:srgbClr val="00B0F0"/>
                </a:solidFill>
              </a:rPr>
              <a:t>For to me to live is Christ</a:t>
            </a:r>
            <a:r>
              <a:rPr lang="en-SG" b="1" i="1" dirty="0"/>
              <a:t>, and to die is gain.</a:t>
            </a:r>
          </a:p>
          <a:p>
            <a:pPr marL="715963" indent="-273050">
              <a:lnSpc>
                <a:spcPct val="100000"/>
              </a:lnSpc>
            </a:pPr>
            <a:r>
              <a:rPr lang="en-SG" b="1" i="1" dirty="0"/>
              <a:t>(2 Timothy 4:7-8)  </a:t>
            </a:r>
            <a:r>
              <a:rPr lang="en-SG" b="1" i="1" u="sng" dirty="0">
                <a:solidFill>
                  <a:srgbClr val="00B0F0"/>
                </a:solidFill>
              </a:rPr>
              <a:t>I have fought a good fight, I have finished my course, I have kept the faith</a:t>
            </a:r>
            <a:r>
              <a:rPr lang="en-SG" b="1" i="1" dirty="0"/>
              <a:t>.</a:t>
            </a:r>
          </a:p>
          <a:p>
            <a:pPr marL="715963" indent="-273050">
              <a:lnSpc>
                <a:spcPct val="100000"/>
              </a:lnSpc>
            </a:pPr>
            <a:r>
              <a:rPr lang="en-SG" b="1" i="1" dirty="0"/>
              <a:t>Henceforth there is laid up for me </a:t>
            </a:r>
            <a:r>
              <a:rPr lang="en-SG" b="1" i="1" u="sng" dirty="0">
                <a:solidFill>
                  <a:srgbClr val="00B0F0"/>
                </a:solidFill>
              </a:rPr>
              <a:t>a crown of righteousness</a:t>
            </a:r>
            <a:r>
              <a:rPr lang="en-SG" b="1" i="1" dirty="0"/>
              <a:t>, which the Lord, the Righteous Judge, shall give me at that day: and not to me only, but unto all them also </a:t>
            </a:r>
            <a:r>
              <a:rPr lang="en-SG" b="1" i="1" u="sng" dirty="0">
                <a:solidFill>
                  <a:srgbClr val="00B0F0"/>
                </a:solidFill>
              </a:rPr>
              <a:t>that love His appearing</a:t>
            </a:r>
            <a:r>
              <a:rPr lang="en-SG" b="1" i="1" dirty="0">
                <a:solidFill>
                  <a:srgbClr val="0070C0"/>
                </a:solidFill>
              </a:rPr>
              <a:t>.</a:t>
            </a:r>
          </a:p>
          <a:p>
            <a:pPr marL="0" indent="0">
              <a:buNone/>
            </a:pPr>
            <a:endParaRPr lang="en-SG" b="1" u="sng" dirty="0">
              <a:solidFill>
                <a:srgbClr val="0070C0"/>
              </a:solidFill>
            </a:endParaRPr>
          </a:p>
          <a:p>
            <a:endParaRPr lang="en-SG" dirty="0"/>
          </a:p>
          <a:p>
            <a:endParaRPr lang="en-SG" dirty="0"/>
          </a:p>
          <a:p>
            <a:endParaRPr lang="en-SG" dirty="0"/>
          </a:p>
          <a:p>
            <a:endParaRPr lang="en-SG" dirty="0"/>
          </a:p>
          <a:p>
            <a:endParaRPr lang="en-SG" dirty="0"/>
          </a:p>
        </p:txBody>
      </p:sp>
    </p:spTree>
    <p:extLst>
      <p:ext uri="{BB962C8B-B14F-4D97-AF65-F5344CB8AC3E}">
        <p14:creationId xmlns:p14="http://schemas.microsoft.com/office/powerpoint/2010/main" val="80235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V. </a:t>
            </a:r>
            <a:r>
              <a:rPr lang="en-SG" u="sng" dirty="0">
                <a:solidFill>
                  <a:srgbClr val="CC66FF"/>
                </a:solidFill>
                <a:latin typeface="+mn-lt"/>
              </a:rPr>
              <a:t>JESUS – HIS PREPARATION</a:t>
            </a:r>
          </a:p>
        </p:txBody>
      </p:sp>
      <p:sp>
        <p:nvSpPr>
          <p:cNvPr id="3" name="Content Placeholder 2"/>
          <p:cNvSpPr>
            <a:spLocks noGrp="1"/>
          </p:cNvSpPr>
          <p:nvPr>
            <p:ph idx="1"/>
          </p:nvPr>
        </p:nvSpPr>
        <p:spPr>
          <a:xfrm>
            <a:off x="696797" y="1325563"/>
            <a:ext cx="11039573" cy="4590210"/>
          </a:xfrm>
        </p:spPr>
        <p:txBody>
          <a:bodyPr>
            <a:noAutofit/>
          </a:bodyPr>
          <a:lstStyle/>
          <a:p>
            <a:pPr marL="514350" indent="-514350">
              <a:lnSpc>
                <a:spcPct val="100000"/>
              </a:lnSpc>
              <a:buAutoNum type="arabicPeriod"/>
            </a:pPr>
            <a:r>
              <a:rPr lang="en-SG" b="1" u="sng" dirty="0">
                <a:solidFill>
                  <a:srgbClr val="00B0F0"/>
                </a:solidFill>
              </a:rPr>
              <a:t>30 YEARS OF PREPARATION</a:t>
            </a:r>
          </a:p>
          <a:p>
            <a:pPr marL="536575" indent="0">
              <a:lnSpc>
                <a:spcPct val="100000"/>
              </a:lnSpc>
              <a:buNone/>
            </a:pPr>
            <a:r>
              <a:rPr lang="en-SG" dirty="0"/>
              <a:t>(Luke 2:52)  </a:t>
            </a:r>
            <a:r>
              <a:rPr lang="en-SG" b="1" u="sng" dirty="0">
                <a:solidFill>
                  <a:srgbClr val="CC66FF"/>
                </a:solidFill>
              </a:rPr>
              <a:t>And Jesus increased in wisdom and stature, and in favour with God and man</a:t>
            </a:r>
            <a:r>
              <a:rPr lang="en-SG" b="1" dirty="0">
                <a:solidFill>
                  <a:srgbClr val="CC66FF"/>
                </a:solidFill>
              </a:rPr>
              <a:t>.</a:t>
            </a:r>
          </a:p>
          <a:p>
            <a:pPr marL="811213" indent="0" defTabSz="895350">
              <a:lnSpc>
                <a:spcPct val="100000"/>
              </a:lnSpc>
              <a:buNone/>
            </a:pPr>
            <a:r>
              <a:rPr lang="en-SG" dirty="0"/>
              <a:t>A. Wisdom – knowledge, discernment and just judgement</a:t>
            </a:r>
          </a:p>
          <a:p>
            <a:pPr marL="811213" indent="0" defTabSz="895350">
              <a:lnSpc>
                <a:spcPct val="100000"/>
              </a:lnSpc>
              <a:buNone/>
            </a:pPr>
            <a:r>
              <a:rPr lang="en-SG" dirty="0"/>
              <a:t>B.  Stature – physical growth with diet, exercise and rest</a:t>
            </a:r>
          </a:p>
          <a:p>
            <a:pPr marL="811213" indent="0" defTabSz="895350">
              <a:lnSpc>
                <a:spcPct val="100000"/>
              </a:lnSpc>
              <a:buNone/>
            </a:pPr>
            <a:r>
              <a:rPr lang="en-SG" dirty="0"/>
              <a:t>C.  Favour with God – intimacy, meditation and passive obedience</a:t>
            </a:r>
          </a:p>
          <a:p>
            <a:pPr marL="811213" indent="0" defTabSz="895350">
              <a:lnSpc>
                <a:spcPct val="100000"/>
              </a:lnSpc>
              <a:buNone/>
            </a:pPr>
            <a:r>
              <a:rPr lang="en-SG" dirty="0"/>
              <a:t>D.  Favour with man – Understanding of culture and specific practices</a:t>
            </a:r>
            <a:r>
              <a:rPr lang="en-SG" b="1" dirty="0">
                <a:solidFill>
                  <a:schemeClr val="accent6">
                    <a:lumMod val="50000"/>
                  </a:schemeClr>
                </a:solidFill>
              </a:rPr>
              <a:t>     </a:t>
            </a: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cs typeface="Arial" pitchFamily="34" charset="0"/>
            </a:endParaRPr>
          </a:p>
          <a:p>
            <a:pPr marL="811213" indent="0">
              <a:lnSpc>
                <a:spcPct val="100000"/>
              </a:lnSpc>
              <a:spcBef>
                <a:spcPts val="2400"/>
              </a:spcBef>
              <a:buNone/>
            </a:pPr>
            <a:r>
              <a:rPr lang="en-SG" dirty="0"/>
              <a:t>How are we developing and increasing in these areas?</a:t>
            </a:r>
          </a:p>
          <a:p>
            <a:endParaRPr lang="en-SG" dirty="0"/>
          </a:p>
        </p:txBody>
      </p:sp>
    </p:spTree>
    <p:extLst>
      <p:ext uri="{BB962C8B-B14F-4D97-AF65-F5344CB8AC3E}">
        <p14:creationId xmlns:p14="http://schemas.microsoft.com/office/powerpoint/2010/main" val="320078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V. </a:t>
            </a:r>
            <a:r>
              <a:rPr lang="en-SG" u="sng" dirty="0">
                <a:solidFill>
                  <a:srgbClr val="CC66FF"/>
                </a:solidFill>
                <a:latin typeface="+mn-lt"/>
              </a:rPr>
              <a:t>JESUS – HIS PREPARATION</a:t>
            </a:r>
          </a:p>
        </p:txBody>
      </p:sp>
      <p:sp>
        <p:nvSpPr>
          <p:cNvPr id="3" name="Content Placeholder 2"/>
          <p:cNvSpPr>
            <a:spLocks noGrp="1"/>
          </p:cNvSpPr>
          <p:nvPr>
            <p:ph idx="1"/>
          </p:nvPr>
        </p:nvSpPr>
        <p:spPr>
          <a:xfrm>
            <a:off x="838200" y="1325563"/>
            <a:ext cx="10515600" cy="4255106"/>
          </a:xfrm>
        </p:spPr>
        <p:txBody>
          <a:bodyPr>
            <a:noAutofit/>
          </a:bodyPr>
          <a:lstStyle/>
          <a:p>
            <a:pPr marL="442913" indent="-442913">
              <a:lnSpc>
                <a:spcPct val="110000"/>
              </a:lnSpc>
              <a:buAutoNum type="arabicPeriod" startAt="2"/>
            </a:pPr>
            <a:r>
              <a:rPr lang="en-SG" b="1" u="sng" dirty="0">
                <a:solidFill>
                  <a:srgbClr val="00B0F0"/>
                </a:solidFill>
              </a:rPr>
              <a:t>SOME INSIGHTS</a:t>
            </a:r>
          </a:p>
          <a:p>
            <a:pPr marL="895350" indent="-452438">
              <a:lnSpc>
                <a:spcPct val="100000"/>
              </a:lnSpc>
              <a:buNone/>
            </a:pPr>
            <a:r>
              <a:rPr lang="en-SG" dirty="0"/>
              <a:t>A.  At 12, He had more understanding than the doctors (Luke 2:47).</a:t>
            </a:r>
          </a:p>
          <a:p>
            <a:pPr marL="895350" indent="-452438">
              <a:lnSpc>
                <a:spcPct val="100000"/>
              </a:lnSpc>
              <a:buNone/>
            </a:pPr>
            <a:r>
              <a:rPr lang="en-SG" dirty="0">
                <a:solidFill>
                  <a:schemeClr val="accent6">
                    <a:lumMod val="50000"/>
                  </a:schemeClr>
                </a:solidFill>
              </a:rPr>
              <a:t>B.  He was obedient to the parents and took his father’s trade </a:t>
            </a:r>
            <a:br>
              <a:rPr lang="en-SG" dirty="0">
                <a:solidFill>
                  <a:schemeClr val="accent6">
                    <a:lumMod val="50000"/>
                  </a:schemeClr>
                </a:solidFill>
              </a:rPr>
            </a:br>
            <a:r>
              <a:rPr lang="en-SG" dirty="0">
                <a:solidFill>
                  <a:schemeClr val="accent6">
                    <a:lumMod val="50000"/>
                  </a:schemeClr>
                </a:solidFill>
              </a:rPr>
              <a:t>	(Luke 2:51; Mark 6:3).</a:t>
            </a:r>
          </a:p>
          <a:p>
            <a:pPr marL="895350" indent="-452438">
              <a:lnSpc>
                <a:spcPct val="100000"/>
              </a:lnSpc>
              <a:buNone/>
            </a:pPr>
            <a:r>
              <a:rPr lang="en-SG" dirty="0">
                <a:solidFill>
                  <a:schemeClr val="accent6">
                    <a:lumMod val="50000"/>
                  </a:schemeClr>
                </a:solidFill>
              </a:rPr>
              <a:t>C.  At His baptism, He had the pleasure of the Father and the favour 	and anointing of the Holy Spirit (Matt. 3:16,17).</a:t>
            </a:r>
          </a:p>
          <a:p>
            <a:pPr marL="895350" indent="-452438">
              <a:lnSpc>
                <a:spcPct val="100000"/>
              </a:lnSpc>
              <a:buNone/>
            </a:pPr>
            <a:r>
              <a:rPr lang="en-SG" dirty="0">
                <a:solidFill>
                  <a:schemeClr val="accent6">
                    <a:lumMod val="50000"/>
                  </a:schemeClr>
                </a:solidFill>
              </a:rPr>
              <a:t>D.  At His testing, He was led by the Spirit and resisted Satan with 	the Word of the Lord God (Matt. 4:1-11).</a:t>
            </a:r>
            <a:endParaRPr lang="en-SG" dirty="0"/>
          </a:p>
        </p:txBody>
      </p:sp>
    </p:spTree>
    <p:extLst>
      <p:ext uri="{BB962C8B-B14F-4D97-AF65-F5344CB8AC3E}">
        <p14:creationId xmlns:p14="http://schemas.microsoft.com/office/powerpoint/2010/main" val="332297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4697"/>
          </a:xfrm>
        </p:spPr>
        <p:txBody>
          <a:bodyPr/>
          <a:lstStyle/>
          <a:p>
            <a:pPr algn="ctr"/>
            <a:r>
              <a:rPr lang="en-SG" dirty="0">
                <a:solidFill>
                  <a:srgbClr val="CC66FF"/>
                </a:solidFill>
                <a:latin typeface="+mn-lt"/>
              </a:rPr>
              <a:t>V. </a:t>
            </a:r>
            <a:r>
              <a:rPr lang="en-SG" u="sng" dirty="0">
                <a:solidFill>
                  <a:srgbClr val="CC66FF"/>
                </a:solidFill>
                <a:latin typeface="+mn-lt"/>
              </a:rPr>
              <a:t>JESUS – HIS ABSOLUTES</a:t>
            </a:r>
          </a:p>
        </p:txBody>
      </p:sp>
      <p:sp>
        <p:nvSpPr>
          <p:cNvPr id="3" name="Content Placeholder 2"/>
          <p:cNvSpPr>
            <a:spLocks noGrp="1"/>
          </p:cNvSpPr>
          <p:nvPr>
            <p:ph idx="1"/>
          </p:nvPr>
        </p:nvSpPr>
        <p:spPr>
          <a:xfrm>
            <a:off x="838200" y="1225091"/>
            <a:ext cx="10642600" cy="5290009"/>
          </a:xfrm>
        </p:spPr>
        <p:txBody>
          <a:bodyPr>
            <a:noAutofit/>
          </a:bodyPr>
          <a:lstStyle/>
          <a:p>
            <a:pPr marL="444500" indent="-444500">
              <a:lnSpc>
                <a:spcPct val="100000"/>
              </a:lnSpc>
              <a:buAutoNum type="arabicPeriod"/>
            </a:pPr>
            <a:r>
              <a:rPr lang="en-SG" b="1" u="sng" dirty="0">
                <a:solidFill>
                  <a:srgbClr val="00B0F0"/>
                </a:solidFill>
              </a:rPr>
              <a:t>OBEY JESUS FIRST</a:t>
            </a:r>
            <a:r>
              <a:rPr lang="en-SG" b="1" dirty="0">
                <a:solidFill>
                  <a:srgbClr val="00B0F0"/>
                </a:solidFill>
              </a:rPr>
              <a:t> </a:t>
            </a:r>
            <a:r>
              <a:rPr lang="en-SG" b="1" dirty="0">
                <a:solidFill>
                  <a:schemeClr val="accent6">
                    <a:lumMod val="50000"/>
                  </a:schemeClr>
                </a:solidFill>
              </a:rPr>
              <a:t>(Luke 14:26; Matt. 10:34-36; John 15:9,10).</a:t>
            </a:r>
          </a:p>
          <a:p>
            <a:pPr marL="444500" indent="-444500">
              <a:lnSpc>
                <a:spcPct val="100000"/>
              </a:lnSpc>
              <a:buNone/>
            </a:pPr>
            <a:r>
              <a:rPr lang="en-SG" b="1" dirty="0">
                <a:solidFill>
                  <a:schemeClr val="accent6">
                    <a:lumMod val="50000"/>
                  </a:schemeClr>
                </a:solidFill>
              </a:rPr>
              <a:t>	</a:t>
            </a:r>
            <a:r>
              <a:rPr lang="en-SG" b="1" dirty="0"/>
              <a:t>(Luke 14:26)  If any man come to Me, and hate not his father, and mother, and wife, and children, and brethren, and sisters, yea, and his own life also, he cannot be My disciple.</a:t>
            </a:r>
          </a:p>
          <a:p>
            <a:pPr marL="444500" indent="-444500">
              <a:lnSpc>
                <a:spcPct val="100000"/>
              </a:lnSpc>
              <a:buNone/>
            </a:pPr>
            <a:r>
              <a:rPr lang="en-SG" b="1" dirty="0">
                <a:solidFill>
                  <a:srgbClr val="00B0F0"/>
                </a:solidFill>
              </a:rPr>
              <a:t>2. 	</a:t>
            </a:r>
            <a:r>
              <a:rPr lang="en-SG" b="1" u="sng" dirty="0">
                <a:solidFill>
                  <a:srgbClr val="00B0F0"/>
                </a:solidFill>
              </a:rPr>
              <a:t>CROSS-BEARING</a:t>
            </a:r>
            <a:r>
              <a:rPr lang="en-SG" b="1" dirty="0">
                <a:solidFill>
                  <a:srgbClr val="00B0F0"/>
                </a:solidFill>
              </a:rPr>
              <a:t> </a:t>
            </a:r>
            <a:r>
              <a:rPr lang="en-SG" b="1" dirty="0"/>
              <a:t>– Renunciation of devotion, desire and dominion</a:t>
            </a:r>
          </a:p>
          <a:p>
            <a:pPr marL="444500" indent="-444500">
              <a:lnSpc>
                <a:spcPct val="100000"/>
              </a:lnSpc>
              <a:buNone/>
            </a:pPr>
            <a:r>
              <a:rPr lang="en-SG" b="1" dirty="0"/>
              <a:t>	(Luke 9:23)  And He said to them all, If any man will come after Me, </a:t>
            </a:r>
            <a:r>
              <a:rPr lang="en-SG" b="1" u="sng" dirty="0">
                <a:solidFill>
                  <a:srgbClr val="FF0000"/>
                </a:solidFill>
              </a:rPr>
              <a:t>let him deny himself</a:t>
            </a:r>
            <a:r>
              <a:rPr lang="en-SG" b="1" dirty="0"/>
              <a:t>, and take up his cross daily, and follow Me.</a:t>
            </a:r>
          </a:p>
          <a:p>
            <a:pPr marL="444500" indent="-444500">
              <a:lnSpc>
                <a:spcPct val="100000"/>
              </a:lnSpc>
              <a:buNone/>
            </a:pPr>
            <a:r>
              <a:rPr lang="en-SG" b="1" dirty="0">
                <a:solidFill>
                  <a:srgbClr val="00B0F0"/>
                </a:solidFill>
              </a:rPr>
              <a:t>3. 	</a:t>
            </a:r>
            <a:r>
              <a:rPr lang="en-SG" b="1" u="sng" dirty="0">
                <a:solidFill>
                  <a:srgbClr val="00B0F0"/>
                </a:solidFill>
              </a:rPr>
              <a:t>GIVE UP EVERYTHING</a:t>
            </a:r>
            <a:r>
              <a:rPr lang="en-SG" b="1" dirty="0">
                <a:solidFill>
                  <a:srgbClr val="00B0F0"/>
                </a:solidFill>
              </a:rPr>
              <a:t> </a:t>
            </a:r>
            <a:r>
              <a:rPr lang="en-SG" b="1" dirty="0"/>
              <a:t>(Luke 14:33; Matt. 19:29).</a:t>
            </a:r>
          </a:p>
          <a:p>
            <a:pPr marL="444500" indent="-444500">
              <a:lnSpc>
                <a:spcPct val="100000"/>
              </a:lnSpc>
              <a:buNone/>
            </a:pPr>
            <a:r>
              <a:rPr lang="en-SG" b="1" dirty="0"/>
              <a:t>	(Luke 14:33)  So likewise, whosoever he be of you that forsake not all that he hath, he cannot be My disciple.</a:t>
            </a:r>
          </a:p>
          <a:p>
            <a:pPr marL="0" indent="0">
              <a:buNone/>
            </a:pPr>
            <a:endParaRPr lang="en-SG" sz="8000" b="1" dirty="0"/>
          </a:p>
          <a:p>
            <a:endParaRPr lang="en-SG" dirty="0"/>
          </a:p>
          <a:p>
            <a:pPr marL="0" indent="0">
              <a:buNone/>
            </a:pPr>
            <a:endParaRPr lang="en-SG" dirty="0"/>
          </a:p>
          <a:p>
            <a:endParaRPr lang="en-SG" dirty="0"/>
          </a:p>
          <a:p>
            <a:pPr marL="0" indent="0">
              <a:buNone/>
            </a:pPr>
            <a:endParaRPr lang="en-SG" dirty="0">
              <a:solidFill>
                <a:schemeClr val="accent6">
                  <a:lumMod val="50000"/>
                </a:schemeClr>
              </a:solidFill>
            </a:endParaRPr>
          </a:p>
          <a:p>
            <a:pPr marL="0" indent="0">
              <a:buNone/>
            </a:pPr>
            <a:r>
              <a:rPr lang="en-SG" b="1" dirty="0">
                <a:solidFill>
                  <a:schemeClr val="accent6">
                    <a:lumMod val="50000"/>
                  </a:schemeClr>
                </a:solidFill>
              </a:rPr>
              <a:t>     </a:t>
            </a: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SG" dirty="0"/>
          </a:p>
          <a:p>
            <a:endParaRPr lang="en-SG" dirty="0"/>
          </a:p>
          <a:p>
            <a:endParaRPr lang="en-SG" dirty="0"/>
          </a:p>
        </p:txBody>
      </p:sp>
    </p:spTree>
    <p:extLst>
      <p:ext uri="{BB962C8B-B14F-4D97-AF65-F5344CB8AC3E}">
        <p14:creationId xmlns:p14="http://schemas.microsoft.com/office/powerpoint/2010/main" val="18079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53737"/>
          </a:xfrm>
        </p:spPr>
        <p:txBody>
          <a:bodyPr/>
          <a:lstStyle/>
          <a:p>
            <a:pPr algn="ctr"/>
            <a:r>
              <a:rPr lang="en-SG" dirty="0">
                <a:solidFill>
                  <a:srgbClr val="CC66FF"/>
                </a:solidFill>
                <a:latin typeface="+mn-lt"/>
              </a:rPr>
              <a:t>V. </a:t>
            </a:r>
            <a:r>
              <a:rPr lang="en-SG" u="sng" dirty="0">
                <a:solidFill>
                  <a:srgbClr val="CC66FF"/>
                </a:solidFill>
                <a:latin typeface="+mn-lt"/>
              </a:rPr>
              <a:t>JESUS – HIS ABSOLUTES</a:t>
            </a:r>
          </a:p>
        </p:txBody>
      </p:sp>
      <p:sp>
        <p:nvSpPr>
          <p:cNvPr id="3" name="Content Placeholder 2"/>
          <p:cNvSpPr>
            <a:spLocks noGrp="1"/>
          </p:cNvSpPr>
          <p:nvPr>
            <p:ph idx="1"/>
          </p:nvPr>
        </p:nvSpPr>
        <p:spPr>
          <a:xfrm>
            <a:off x="838200" y="1166858"/>
            <a:ext cx="10728489" cy="5101967"/>
          </a:xfrm>
        </p:spPr>
        <p:txBody>
          <a:bodyPr>
            <a:noAutofit/>
          </a:bodyPr>
          <a:lstStyle/>
          <a:p>
            <a:pPr marL="442913" indent="-442913">
              <a:lnSpc>
                <a:spcPct val="100000"/>
              </a:lnSpc>
              <a:spcBef>
                <a:spcPts val="600"/>
              </a:spcBef>
              <a:buAutoNum type="arabicPeriod" startAt="4"/>
            </a:pPr>
            <a:r>
              <a:rPr lang="en-SG" b="1" u="sng" dirty="0">
                <a:solidFill>
                  <a:srgbClr val="00B0F0"/>
                </a:solidFill>
              </a:rPr>
              <a:t>GROW UP INTO CHRIST</a:t>
            </a:r>
            <a:r>
              <a:rPr lang="en-SG" b="1" dirty="0">
                <a:solidFill>
                  <a:srgbClr val="00B0F0"/>
                </a:solidFill>
              </a:rPr>
              <a:t> </a:t>
            </a:r>
            <a:r>
              <a:rPr lang="en-SG" b="1" dirty="0">
                <a:solidFill>
                  <a:schemeClr val="accent6">
                    <a:lumMod val="50000"/>
                  </a:schemeClr>
                </a:solidFill>
              </a:rPr>
              <a:t>(John 8:31; 15:4-7).</a:t>
            </a:r>
          </a:p>
          <a:p>
            <a:pPr marL="442913" indent="0">
              <a:lnSpc>
                <a:spcPct val="100000"/>
              </a:lnSpc>
              <a:spcBef>
                <a:spcPts val="600"/>
              </a:spcBef>
              <a:buNone/>
            </a:pPr>
            <a:r>
              <a:rPr lang="en-SG" b="1" dirty="0"/>
              <a:t>(John 15:4)  Abide in Me, and I in you. As the branch cannot bear fruit of itself, except it abide in the vine; no more can ye, except ye abide in Me.</a:t>
            </a:r>
          </a:p>
          <a:p>
            <a:pPr marL="0" indent="0">
              <a:lnSpc>
                <a:spcPct val="100000"/>
              </a:lnSpc>
              <a:spcBef>
                <a:spcPts val="600"/>
              </a:spcBef>
              <a:buNone/>
            </a:pPr>
            <a:r>
              <a:rPr lang="en-SG" b="1" dirty="0">
                <a:solidFill>
                  <a:srgbClr val="00B0F0"/>
                </a:solidFill>
              </a:rPr>
              <a:t>5.  </a:t>
            </a:r>
            <a:r>
              <a:rPr lang="en-SG" b="1" u="sng" dirty="0">
                <a:solidFill>
                  <a:srgbClr val="00B0F0"/>
                </a:solidFill>
              </a:rPr>
              <a:t>ABIDE IN HIS WORD</a:t>
            </a:r>
            <a:r>
              <a:rPr lang="en-SG" b="1" dirty="0">
                <a:solidFill>
                  <a:srgbClr val="00B0F0"/>
                </a:solidFill>
              </a:rPr>
              <a:t> </a:t>
            </a:r>
            <a:r>
              <a:rPr lang="en-SG" b="1" dirty="0"/>
              <a:t>(John 15:7; Col. 3:16).</a:t>
            </a:r>
          </a:p>
          <a:p>
            <a:pPr marL="442913" indent="0">
              <a:lnSpc>
                <a:spcPct val="100000"/>
              </a:lnSpc>
              <a:spcBef>
                <a:spcPts val="600"/>
              </a:spcBef>
              <a:buNone/>
            </a:pPr>
            <a:r>
              <a:rPr lang="en-SG" b="1" dirty="0"/>
              <a:t>(John 15:7)  If ye abide in Me, and My words abide in you, ye shall ask what ye will, and it shall be done unto you.</a:t>
            </a:r>
          </a:p>
          <a:p>
            <a:pPr marL="0" indent="0">
              <a:lnSpc>
                <a:spcPct val="100000"/>
              </a:lnSpc>
              <a:spcBef>
                <a:spcPts val="600"/>
              </a:spcBef>
              <a:buNone/>
            </a:pPr>
            <a:r>
              <a:rPr lang="en-SG" b="1" dirty="0">
                <a:solidFill>
                  <a:srgbClr val="00B0F0"/>
                </a:solidFill>
              </a:rPr>
              <a:t>6.  </a:t>
            </a:r>
            <a:r>
              <a:rPr lang="en-SG" b="1" u="sng" dirty="0">
                <a:solidFill>
                  <a:srgbClr val="00B0F0"/>
                </a:solidFill>
              </a:rPr>
              <a:t>FRUIT BEARING</a:t>
            </a:r>
            <a:r>
              <a:rPr lang="en-SG" b="1" dirty="0">
                <a:solidFill>
                  <a:srgbClr val="00B0F0"/>
                </a:solidFill>
              </a:rPr>
              <a:t> </a:t>
            </a:r>
            <a:r>
              <a:rPr lang="en-SG" b="1" dirty="0"/>
              <a:t>(John 15:8; 15:1,2; Gal. 5:22) – witnessing and Fruit</a:t>
            </a:r>
          </a:p>
          <a:p>
            <a:pPr marL="0" indent="0">
              <a:lnSpc>
                <a:spcPct val="100000"/>
              </a:lnSpc>
              <a:spcBef>
                <a:spcPts val="600"/>
              </a:spcBef>
              <a:buNone/>
            </a:pPr>
            <a:r>
              <a:rPr lang="en-SG" b="1" dirty="0">
                <a:solidFill>
                  <a:srgbClr val="00B0F0"/>
                </a:solidFill>
              </a:rPr>
              <a:t>7.  </a:t>
            </a:r>
            <a:r>
              <a:rPr lang="en-SG" b="1" u="sng" dirty="0">
                <a:solidFill>
                  <a:srgbClr val="00B0F0"/>
                </a:solidFill>
              </a:rPr>
              <a:t>LOVE FOR ONE ANOTHER</a:t>
            </a:r>
            <a:r>
              <a:rPr lang="en-SG" b="1" dirty="0">
                <a:solidFill>
                  <a:srgbClr val="00B0F0"/>
                </a:solidFill>
              </a:rPr>
              <a:t> </a:t>
            </a:r>
            <a:r>
              <a:rPr lang="en-SG" b="1" dirty="0"/>
              <a:t>(John 13:34,35; 14:15).</a:t>
            </a:r>
          </a:p>
          <a:p>
            <a:pPr marL="442913" indent="0">
              <a:lnSpc>
                <a:spcPct val="100000"/>
              </a:lnSpc>
              <a:spcBef>
                <a:spcPts val="600"/>
              </a:spcBef>
              <a:buNone/>
            </a:pPr>
            <a:r>
              <a:rPr lang="en-SG" b="1" dirty="0"/>
              <a:t>(John 13:34)  A new commandment I give unto you, That ye love one another; as I have loved you, that ye also love one another.</a:t>
            </a:r>
            <a:endParaRPr lang="en-SG" dirty="0"/>
          </a:p>
        </p:txBody>
      </p:sp>
    </p:spTree>
    <p:extLst>
      <p:ext uri="{BB962C8B-B14F-4D97-AF65-F5344CB8AC3E}">
        <p14:creationId xmlns:p14="http://schemas.microsoft.com/office/powerpoint/2010/main" val="313718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73710"/>
          </a:xfrm>
        </p:spPr>
        <p:txBody>
          <a:bodyPr/>
          <a:lstStyle/>
          <a:p>
            <a:pPr algn="ctr"/>
            <a:r>
              <a:rPr lang="en-SG" dirty="0">
                <a:solidFill>
                  <a:srgbClr val="CC66FF"/>
                </a:solidFill>
                <a:latin typeface="+mn-lt"/>
              </a:rPr>
              <a:t>VI. </a:t>
            </a:r>
            <a:r>
              <a:rPr lang="en-SG" u="sng" dirty="0">
                <a:solidFill>
                  <a:srgbClr val="CC66FF"/>
                </a:solidFill>
                <a:latin typeface="+mn-lt"/>
              </a:rPr>
              <a:t>JESUS – HIS PRACTICE</a:t>
            </a:r>
          </a:p>
        </p:txBody>
      </p:sp>
      <p:sp>
        <p:nvSpPr>
          <p:cNvPr id="3" name="Content Placeholder 2"/>
          <p:cNvSpPr>
            <a:spLocks noGrp="1"/>
          </p:cNvSpPr>
          <p:nvPr>
            <p:ph idx="1"/>
          </p:nvPr>
        </p:nvSpPr>
        <p:spPr>
          <a:xfrm>
            <a:off x="838200" y="1559859"/>
            <a:ext cx="10515600" cy="4617104"/>
          </a:xfrm>
        </p:spPr>
        <p:txBody>
          <a:bodyPr>
            <a:normAutofit/>
          </a:bodyPr>
          <a:lstStyle/>
          <a:p>
            <a:pPr marL="514350" indent="-514350">
              <a:buAutoNum type="alphaUcPeriod"/>
            </a:pPr>
            <a:r>
              <a:rPr lang="en-SG" b="1" u="sng" dirty="0">
                <a:solidFill>
                  <a:srgbClr val="00B0F0"/>
                </a:solidFill>
              </a:rPr>
              <a:t>DISCIPLESHIP TO THE INDIVIDUAL</a:t>
            </a:r>
            <a:r>
              <a:rPr lang="en-SG" b="1" dirty="0">
                <a:solidFill>
                  <a:srgbClr val="00B0F0"/>
                </a:solidFill>
              </a:rPr>
              <a:t> </a:t>
            </a:r>
            <a:r>
              <a:rPr lang="en-SG" dirty="0">
                <a:solidFill>
                  <a:schemeClr val="accent6">
                    <a:lumMod val="50000"/>
                  </a:schemeClr>
                </a:solidFill>
              </a:rPr>
              <a:t>(Matt. 4:18,19; John 1:40,43)</a:t>
            </a:r>
          </a:p>
          <a:p>
            <a:pPr marL="0" indent="0">
              <a:buNone/>
            </a:pPr>
            <a:endParaRPr lang="en-SG" dirty="0">
              <a:solidFill>
                <a:schemeClr val="accent6">
                  <a:lumMod val="50000"/>
                </a:schemeClr>
              </a:solidFill>
            </a:endParaRPr>
          </a:p>
          <a:p>
            <a:pPr marL="0" indent="0">
              <a:buNone/>
            </a:pPr>
            <a:r>
              <a:rPr lang="en-SG" dirty="0">
                <a:solidFill>
                  <a:schemeClr val="accent6">
                    <a:lumMod val="50000"/>
                  </a:schemeClr>
                </a:solidFill>
              </a:rPr>
              <a:t>      </a:t>
            </a:r>
            <a:r>
              <a:rPr lang="en-SG" b="1" dirty="0">
                <a:solidFill>
                  <a:schemeClr val="accent6">
                    <a:lumMod val="50000"/>
                  </a:schemeClr>
                </a:solidFill>
              </a:rPr>
              <a:t>1.  Call to follow (John 1:40,43; Matt. 16:24)</a:t>
            </a:r>
          </a:p>
          <a:p>
            <a:pPr marL="0" indent="0">
              <a:buNone/>
            </a:pPr>
            <a:r>
              <a:rPr lang="en-SG" b="1" dirty="0">
                <a:solidFill>
                  <a:schemeClr val="accent6">
                    <a:lumMod val="50000"/>
                  </a:schemeClr>
                </a:solidFill>
              </a:rPr>
              <a:t>      2.  Call to faith (John 1:12; John 3:1-21; 4:1-26)</a:t>
            </a:r>
          </a:p>
          <a:p>
            <a:pPr marL="0" indent="0">
              <a:buNone/>
            </a:pPr>
            <a:r>
              <a:rPr lang="en-SG" b="1" dirty="0">
                <a:solidFill>
                  <a:schemeClr val="accent6">
                    <a:lumMod val="50000"/>
                  </a:schemeClr>
                </a:solidFill>
              </a:rPr>
              <a:t>      3.  Call to apply faith (Matt. 16:15)</a:t>
            </a:r>
          </a:p>
          <a:p>
            <a:pPr marL="0" indent="0">
              <a:buNone/>
            </a:pPr>
            <a:r>
              <a:rPr lang="en-SG" b="1" dirty="0">
                <a:solidFill>
                  <a:schemeClr val="accent6">
                    <a:lumMod val="50000"/>
                  </a:schemeClr>
                </a:solidFill>
              </a:rPr>
              <a:t>      4.  Call to growth (Luke 10:38-42; John 11:17-44)</a:t>
            </a:r>
          </a:p>
          <a:p>
            <a:pPr marL="0" indent="0">
              <a:buNone/>
            </a:pPr>
            <a:r>
              <a:rPr lang="en-SG" b="1" dirty="0">
                <a:solidFill>
                  <a:schemeClr val="accent6">
                    <a:lumMod val="50000"/>
                  </a:schemeClr>
                </a:solidFill>
              </a:rPr>
              <a:t>      5.  Call to personal talk (John 14:22-31; 14:5-7; 21:15-22)</a:t>
            </a:r>
          </a:p>
          <a:p>
            <a:pPr marL="0" indent="0">
              <a:buNone/>
            </a:pPr>
            <a:r>
              <a:rPr lang="en-SG" b="1" dirty="0">
                <a:solidFill>
                  <a:schemeClr val="accent6">
                    <a:lumMod val="50000"/>
                  </a:schemeClr>
                </a:solidFill>
              </a:rPr>
              <a:t>     </a:t>
            </a: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SG" dirty="0"/>
          </a:p>
          <a:p>
            <a:endParaRPr lang="en-SG" dirty="0"/>
          </a:p>
          <a:p>
            <a:endParaRPr lang="en-SG" dirty="0"/>
          </a:p>
        </p:txBody>
      </p:sp>
    </p:spTree>
    <p:extLst>
      <p:ext uri="{BB962C8B-B14F-4D97-AF65-F5344CB8AC3E}">
        <p14:creationId xmlns:p14="http://schemas.microsoft.com/office/powerpoint/2010/main" val="3422604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2530"/>
            <a:ext cx="10409808" cy="4912939"/>
          </a:xfrm>
        </p:spPr>
        <p:txBody>
          <a:bodyPr>
            <a:noAutofit/>
          </a:bodyPr>
          <a:lstStyle/>
          <a:p>
            <a:r>
              <a:rPr lang="en-SG" sz="3200" b="1" dirty="0"/>
              <a:t>Cheap grace is “the preaching of forgiveness without requiring repentance, baptism without church discipline, communion without confession, absolution without personal confession.  </a:t>
            </a:r>
          </a:p>
          <a:p>
            <a:endParaRPr lang="en-SG" sz="3200" b="1" dirty="0"/>
          </a:p>
          <a:p>
            <a:r>
              <a:rPr lang="en-SG" sz="3200" b="1" dirty="0"/>
              <a:t>Cheap grace is grace without discipleship, grace without the Cross, grace without Jesus Christ, living and incarnate … When Christ calls a man, He bids him come and die.”  (Bonhoeffer).  </a:t>
            </a:r>
          </a:p>
        </p:txBody>
      </p:sp>
    </p:spTree>
    <p:extLst>
      <p:ext uri="{BB962C8B-B14F-4D97-AF65-F5344CB8AC3E}">
        <p14:creationId xmlns:p14="http://schemas.microsoft.com/office/powerpoint/2010/main" val="383875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97280"/>
          </a:xfrm>
        </p:spPr>
        <p:txBody>
          <a:bodyPr/>
          <a:lstStyle/>
          <a:p>
            <a:pPr algn="ctr"/>
            <a:r>
              <a:rPr lang="en-SG" dirty="0">
                <a:solidFill>
                  <a:srgbClr val="CC66FF"/>
                </a:solidFill>
                <a:latin typeface="+mn-lt"/>
              </a:rPr>
              <a:t>VI. </a:t>
            </a:r>
            <a:r>
              <a:rPr lang="en-SG" u="sng" dirty="0">
                <a:solidFill>
                  <a:srgbClr val="CC66FF"/>
                </a:solidFill>
                <a:latin typeface="+mn-lt"/>
              </a:rPr>
              <a:t>JESUS – HIS PRACTICE</a:t>
            </a:r>
          </a:p>
        </p:txBody>
      </p:sp>
      <p:sp>
        <p:nvSpPr>
          <p:cNvPr id="3" name="Content Placeholder 2"/>
          <p:cNvSpPr>
            <a:spLocks noGrp="1"/>
          </p:cNvSpPr>
          <p:nvPr>
            <p:ph idx="1"/>
          </p:nvPr>
        </p:nvSpPr>
        <p:spPr>
          <a:xfrm>
            <a:off x="838200" y="1317812"/>
            <a:ext cx="10515600" cy="4859151"/>
          </a:xfrm>
        </p:spPr>
        <p:txBody>
          <a:bodyPr>
            <a:noAutofit/>
          </a:bodyPr>
          <a:lstStyle/>
          <a:p>
            <a:pPr marL="442913" indent="-442913">
              <a:lnSpc>
                <a:spcPct val="100000"/>
              </a:lnSpc>
              <a:buAutoNum type="alphaUcPeriod" startAt="2"/>
            </a:pPr>
            <a:r>
              <a:rPr lang="en-SG" b="1" u="sng" dirty="0">
                <a:solidFill>
                  <a:srgbClr val="00B0F0"/>
                </a:solidFill>
              </a:rPr>
              <a:t>DISCIPLESHIP AMONG THE TWELVE</a:t>
            </a:r>
            <a:r>
              <a:rPr lang="en-SG" b="1" dirty="0">
                <a:solidFill>
                  <a:srgbClr val="00B0F0"/>
                </a:solidFill>
              </a:rPr>
              <a:t> </a:t>
            </a:r>
            <a:r>
              <a:rPr lang="en-SG" dirty="0">
                <a:solidFill>
                  <a:schemeClr val="accent6">
                    <a:lumMod val="50000"/>
                  </a:schemeClr>
                </a:solidFill>
              </a:rPr>
              <a:t>(Matt. 10)</a:t>
            </a:r>
          </a:p>
          <a:p>
            <a:pPr marL="895350" indent="-452438">
              <a:lnSpc>
                <a:spcPct val="100000"/>
              </a:lnSpc>
              <a:buNone/>
            </a:pPr>
            <a:r>
              <a:rPr lang="en-SG" b="1" dirty="0">
                <a:solidFill>
                  <a:schemeClr val="accent6">
                    <a:lumMod val="50000"/>
                  </a:schemeClr>
                </a:solidFill>
              </a:rPr>
              <a:t>1.  Call to special training, instruction, assignments and obedience.</a:t>
            </a:r>
          </a:p>
          <a:p>
            <a:pPr marL="895350" indent="-452438">
              <a:lnSpc>
                <a:spcPct val="100000"/>
              </a:lnSpc>
              <a:buNone/>
            </a:pPr>
            <a:r>
              <a:rPr lang="en-SG" b="1" dirty="0">
                <a:solidFill>
                  <a:schemeClr val="accent6">
                    <a:lumMod val="50000"/>
                  </a:schemeClr>
                </a:solidFill>
              </a:rPr>
              <a:t>2.  Approach: Selection, Association, Consecration, Impartation, Demonstration, Delegation, Supervision and Reproduction (Robert Coleman).</a:t>
            </a:r>
          </a:p>
          <a:p>
            <a:pPr marL="895350" indent="-452438">
              <a:lnSpc>
                <a:spcPct val="100000"/>
              </a:lnSpc>
              <a:buNone/>
            </a:pPr>
            <a:r>
              <a:rPr lang="en-SG" b="1" dirty="0">
                <a:solidFill>
                  <a:schemeClr val="accent6">
                    <a:lumMod val="50000"/>
                  </a:schemeClr>
                </a:solidFill>
              </a:rPr>
              <a:t>3.  Small group for Edification, Equipping, Effective Ministry, Evangelism and Expansion of leadership base. </a:t>
            </a:r>
          </a:p>
          <a:p>
            <a:pPr marL="895350" indent="-452438">
              <a:lnSpc>
                <a:spcPct val="100000"/>
              </a:lnSpc>
              <a:buNone/>
            </a:pPr>
            <a:r>
              <a:rPr lang="en-SG" b="1" dirty="0">
                <a:solidFill>
                  <a:schemeClr val="accent6">
                    <a:lumMod val="50000"/>
                  </a:schemeClr>
                </a:solidFill>
              </a:rPr>
              <a:t>4.  Resulting in love (John 13:34,35), obedience (John 14:31), faithfulness (John 15:5-16), unselfish service (Matt. 25:34-40; John 13:14), prayer (John 8:31) and witness (Acts 1:8).</a:t>
            </a:r>
            <a:endParaRPr lang="en-SG" dirty="0"/>
          </a:p>
          <a:p>
            <a:endParaRPr lang="en-SG" dirty="0"/>
          </a:p>
        </p:txBody>
      </p:sp>
    </p:spTree>
    <p:extLst>
      <p:ext uri="{BB962C8B-B14F-4D97-AF65-F5344CB8AC3E}">
        <p14:creationId xmlns:p14="http://schemas.microsoft.com/office/powerpoint/2010/main" val="145957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0264"/>
          </a:xfrm>
        </p:spPr>
        <p:txBody>
          <a:bodyPr/>
          <a:lstStyle/>
          <a:p>
            <a:pPr algn="ctr"/>
            <a:r>
              <a:rPr lang="en-SG" dirty="0">
                <a:solidFill>
                  <a:srgbClr val="CC66FF"/>
                </a:solidFill>
                <a:latin typeface="+mn-lt"/>
              </a:rPr>
              <a:t>VI. </a:t>
            </a:r>
            <a:r>
              <a:rPr lang="en-SG" u="sng" dirty="0">
                <a:solidFill>
                  <a:srgbClr val="CC66FF"/>
                </a:solidFill>
                <a:latin typeface="+mn-lt"/>
              </a:rPr>
              <a:t>JESUS – HIS PRACTICE</a:t>
            </a:r>
          </a:p>
        </p:txBody>
      </p:sp>
      <p:sp>
        <p:nvSpPr>
          <p:cNvPr id="3" name="Content Placeholder 2"/>
          <p:cNvSpPr>
            <a:spLocks noGrp="1"/>
          </p:cNvSpPr>
          <p:nvPr>
            <p:ph idx="1"/>
          </p:nvPr>
        </p:nvSpPr>
        <p:spPr>
          <a:xfrm>
            <a:off x="838200" y="1527329"/>
            <a:ext cx="10515600" cy="4536422"/>
          </a:xfrm>
        </p:spPr>
        <p:txBody>
          <a:bodyPr>
            <a:noAutofit/>
          </a:bodyPr>
          <a:lstStyle/>
          <a:p>
            <a:pPr marL="442913" indent="-442913">
              <a:buAutoNum type="alphaUcPeriod" startAt="3"/>
            </a:pPr>
            <a:r>
              <a:rPr lang="en-SG" b="1" u="sng" dirty="0">
                <a:solidFill>
                  <a:srgbClr val="00B0F0"/>
                </a:solidFill>
              </a:rPr>
              <a:t>DISCIPLESHIP AMONG THE SEVENTY</a:t>
            </a:r>
            <a:r>
              <a:rPr lang="en-SG" b="1" dirty="0">
                <a:solidFill>
                  <a:srgbClr val="00B0F0"/>
                </a:solidFill>
              </a:rPr>
              <a:t> </a:t>
            </a:r>
            <a:r>
              <a:rPr lang="en-SG" b="1" dirty="0">
                <a:solidFill>
                  <a:schemeClr val="accent6">
                    <a:lumMod val="50000"/>
                  </a:schemeClr>
                </a:solidFill>
              </a:rPr>
              <a:t>(Luke 10:1-24)</a:t>
            </a:r>
          </a:p>
          <a:p>
            <a:pPr marL="0" indent="0">
              <a:buNone/>
            </a:pPr>
            <a:endParaRPr lang="en-SG" b="1" dirty="0">
              <a:solidFill>
                <a:schemeClr val="accent6">
                  <a:lumMod val="50000"/>
                </a:schemeClr>
              </a:solidFill>
            </a:endParaRPr>
          </a:p>
          <a:p>
            <a:pPr marL="895350" indent="-452438">
              <a:buNone/>
            </a:pPr>
            <a:r>
              <a:rPr lang="en-SG" b="1" dirty="0">
                <a:solidFill>
                  <a:schemeClr val="accent6">
                    <a:lumMod val="50000"/>
                  </a:schemeClr>
                </a:solidFill>
              </a:rPr>
              <a:t>1.  Told how to pack, how to proceed, what to say and do and where to stay.</a:t>
            </a:r>
          </a:p>
          <a:p>
            <a:pPr marL="895350" indent="-452438">
              <a:buNone/>
            </a:pPr>
            <a:r>
              <a:rPr lang="en-SG" b="1" dirty="0">
                <a:solidFill>
                  <a:schemeClr val="accent6">
                    <a:lumMod val="50000"/>
                  </a:schemeClr>
                </a:solidFill>
              </a:rPr>
              <a:t>2.  Came back with rejoicing and for assessment (Luke 10:23,24).</a:t>
            </a:r>
          </a:p>
          <a:p>
            <a:pPr marL="895350" indent="-452438">
              <a:buNone/>
            </a:pPr>
            <a:r>
              <a:rPr lang="en-SG" b="1" dirty="0">
                <a:solidFill>
                  <a:schemeClr val="accent6">
                    <a:lumMod val="50000"/>
                  </a:schemeClr>
                </a:solidFill>
              </a:rPr>
              <a:t>3.  Principle of IDEA – Instruction, Demonstration, Experience and Assessment.</a:t>
            </a:r>
          </a:p>
          <a:p>
            <a:pPr marL="895350" indent="-452438">
              <a:buNone/>
            </a:pPr>
            <a:r>
              <a:rPr lang="en-SG" b="1" dirty="0">
                <a:solidFill>
                  <a:schemeClr val="accent6">
                    <a:lumMod val="50000"/>
                  </a:schemeClr>
                </a:solidFill>
              </a:rPr>
              <a:t>4.  Interpersonal relationship may not that as close, but the larger group may do more in ministry and exert a wider influence.</a:t>
            </a:r>
          </a:p>
          <a:p>
            <a:pPr marL="0" indent="0">
              <a:buNone/>
            </a:pPr>
            <a:r>
              <a:rPr lang="en-SG" b="1" dirty="0">
                <a:solidFill>
                  <a:schemeClr val="accent6">
                    <a:lumMod val="50000"/>
                  </a:schemeClr>
                </a:solidFill>
              </a:rPr>
              <a:t>        </a:t>
            </a:r>
          </a:p>
          <a:p>
            <a:pPr marL="0" indent="0">
              <a:buNone/>
            </a:pPr>
            <a:r>
              <a:rPr lang="en-SG" b="1" dirty="0">
                <a:solidFill>
                  <a:schemeClr val="accent6">
                    <a:lumMod val="50000"/>
                  </a:schemeClr>
                </a:solidFill>
              </a:rPr>
              <a:t>     </a:t>
            </a: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SG" dirty="0"/>
          </a:p>
          <a:p>
            <a:endParaRPr lang="en-SG" dirty="0"/>
          </a:p>
          <a:p>
            <a:endParaRPr lang="en-SG" dirty="0"/>
          </a:p>
        </p:txBody>
      </p:sp>
    </p:spTree>
    <p:extLst>
      <p:ext uri="{BB962C8B-B14F-4D97-AF65-F5344CB8AC3E}">
        <p14:creationId xmlns:p14="http://schemas.microsoft.com/office/powerpoint/2010/main" val="217878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188" y="0"/>
            <a:ext cx="10515600" cy="1325563"/>
          </a:xfrm>
        </p:spPr>
        <p:txBody>
          <a:bodyPr/>
          <a:lstStyle/>
          <a:p>
            <a:pPr algn="ctr"/>
            <a:r>
              <a:rPr lang="en-SG" dirty="0">
                <a:solidFill>
                  <a:srgbClr val="CC66FF"/>
                </a:solidFill>
                <a:latin typeface="+mn-lt"/>
              </a:rPr>
              <a:t>VI. </a:t>
            </a:r>
            <a:r>
              <a:rPr lang="en-SG" u="sng" dirty="0">
                <a:solidFill>
                  <a:srgbClr val="CC66FF"/>
                </a:solidFill>
                <a:latin typeface="+mn-lt"/>
              </a:rPr>
              <a:t>JESUS – HIS PRACTICE</a:t>
            </a:r>
          </a:p>
        </p:txBody>
      </p:sp>
      <p:sp>
        <p:nvSpPr>
          <p:cNvPr id="3" name="Content Placeholder 2"/>
          <p:cNvSpPr>
            <a:spLocks noGrp="1"/>
          </p:cNvSpPr>
          <p:nvPr>
            <p:ph idx="1"/>
          </p:nvPr>
        </p:nvSpPr>
        <p:spPr>
          <a:xfrm>
            <a:off x="838200" y="1438707"/>
            <a:ext cx="10515600" cy="4590210"/>
          </a:xfrm>
        </p:spPr>
        <p:txBody>
          <a:bodyPr>
            <a:noAutofit/>
          </a:bodyPr>
          <a:lstStyle/>
          <a:p>
            <a:pPr marL="442913" indent="-442913">
              <a:lnSpc>
                <a:spcPct val="100000"/>
              </a:lnSpc>
              <a:buAutoNum type="alphaUcPeriod" startAt="4"/>
            </a:pPr>
            <a:r>
              <a:rPr lang="en-SG" sz="2600" b="1" u="sng" dirty="0">
                <a:solidFill>
                  <a:srgbClr val="00B0F0"/>
                </a:solidFill>
              </a:rPr>
              <a:t>DISCIPLING THE CROWD</a:t>
            </a:r>
            <a:r>
              <a:rPr lang="en-SG" sz="2600" b="1" dirty="0">
                <a:solidFill>
                  <a:srgbClr val="00B0F0"/>
                </a:solidFill>
              </a:rPr>
              <a:t> </a:t>
            </a:r>
            <a:r>
              <a:rPr lang="en-SG" sz="2600" b="1" dirty="0">
                <a:solidFill>
                  <a:schemeClr val="accent6">
                    <a:lumMod val="50000"/>
                  </a:schemeClr>
                </a:solidFill>
              </a:rPr>
              <a:t>(Mark 6:30-44; Matt. 9:35-38)</a:t>
            </a:r>
          </a:p>
          <a:p>
            <a:pPr marL="442913" indent="0">
              <a:lnSpc>
                <a:spcPct val="100000"/>
              </a:lnSpc>
              <a:buNone/>
            </a:pPr>
            <a:r>
              <a:rPr lang="en-SG" sz="2600" b="1" dirty="0">
                <a:solidFill>
                  <a:schemeClr val="accent6">
                    <a:lumMod val="50000"/>
                  </a:schemeClr>
                </a:solidFill>
              </a:rPr>
              <a:t>1.  Fed, healed and taught the crowd (John 6:8-11).</a:t>
            </a:r>
          </a:p>
          <a:p>
            <a:pPr marL="811213" indent="-368300">
              <a:lnSpc>
                <a:spcPct val="100000"/>
              </a:lnSpc>
              <a:buNone/>
            </a:pPr>
            <a:r>
              <a:rPr lang="en-SG" sz="2600" b="1" dirty="0">
                <a:solidFill>
                  <a:schemeClr val="accent6">
                    <a:lumMod val="50000"/>
                  </a:schemeClr>
                </a:solidFill>
              </a:rPr>
              <a:t>2.  Taught the Sermon of the Mount (Matt. 5-7; Luke 6:17-49).</a:t>
            </a:r>
          </a:p>
          <a:p>
            <a:pPr marL="442913" indent="0">
              <a:lnSpc>
                <a:spcPct val="100000"/>
              </a:lnSpc>
              <a:buNone/>
            </a:pPr>
            <a:r>
              <a:rPr lang="en-SG" sz="2600" b="1" dirty="0"/>
              <a:t>(Mat 9:35-36)  And Jesus went about all the cities and villages, </a:t>
            </a:r>
            <a:r>
              <a:rPr lang="en-SG" sz="2600" b="1" u="sng" dirty="0">
                <a:solidFill>
                  <a:srgbClr val="00B0F0"/>
                </a:solidFill>
              </a:rPr>
              <a:t>teaching</a:t>
            </a:r>
            <a:r>
              <a:rPr lang="en-SG" sz="2600" b="1" dirty="0"/>
              <a:t> in their synagogues, and </a:t>
            </a:r>
            <a:r>
              <a:rPr lang="en-SG" sz="2600" b="1" u="sng" dirty="0">
                <a:solidFill>
                  <a:srgbClr val="00B0F0"/>
                </a:solidFill>
              </a:rPr>
              <a:t>preaching</a:t>
            </a:r>
            <a:r>
              <a:rPr lang="en-SG" sz="2600" b="1" dirty="0"/>
              <a:t> the gospel of the kingdom, and </a:t>
            </a:r>
            <a:r>
              <a:rPr lang="en-SG" sz="2600" b="1" u="sng" dirty="0">
                <a:solidFill>
                  <a:srgbClr val="00B0F0"/>
                </a:solidFill>
              </a:rPr>
              <a:t>healing</a:t>
            </a:r>
            <a:r>
              <a:rPr lang="en-SG" sz="2600" b="1" dirty="0"/>
              <a:t> every sickness and every disease among the people.</a:t>
            </a:r>
          </a:p>
          <a:p>
            <a:pPr marL="442913" indent="0">
              <a:lnSpc>
                <a:spcPct val="100000"/>
              </a:lnSpc>
              <a:buNone/>
            </a:pPr>
            <a:r>
              <a:rPr lang="en-SG" sz="2600" b="1" dirty="0"/>
              <a:t>But when He saw the multitudes, He was moved with compassion on them, because they fainted, and were scattered abroad, as sheep having no shepherd.</a:t>
            </a:r>
          </a:p>
          <a:p>
            <a:pPr algn="r"/>
            <a:endParaRPr lang="en-SG" sz="5900" dirty="0"/>
          </a:p>
          <a:p>
            <a:pPr marL="0" indent="0">
              <a:buNone/>
            </a:pPr>
            <a:endParaRPr lang="en-SG" dirty="0">
              <a:solidFill>
                <a:schemeClr val="accent6">
                  <a:lumMod val="50000"/>
                </a:schemeClr>
              </a:solidFill>
            </a:endParaRPr>
          </a:p>
          <a:p>
            <a:pPr marL="0" indent="0">
              <a:buNone/>
            </a:pPr>
            <a:r>
              <a:rPr lang="en-SG" b="1" dirty="0">
                <a:solidFill>
                  <a:schemeClr val="accent6">
                    <a:lumMod val="50000"/>
                  </a:schemeClr>
                </a:solidFill>
              </a:rPr>
              <a:t>     </a:t>
            </a: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SG" dirty="0"/>
          </a:p>
          <a:p>
            <a:endParaRPr lang="en-SG" dirty="0"/>
          </a:p>
          <a:p>
            <a:endParaRPr lang="en-SG" dirty="0"/>
          </a:p>
        </p:txBody>
      </p:sp>
    </p:spTree>
    <p:extLst>
      <p:ext uri="{BB962C8B-B14F-4D97-AF65-F5344CB8AC3E}">
        <p14:creationId xmlns:p14="http://schemas.microsoft.com/office/powerpoint/2010/main" val="160670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SG" dirty="0">
                <a:solidFill>
                  <a:srgbClr val="CC66FF"/>
                </a:solidFill>
                <a:latin typeface="+mn-lt"/>
              </a:rPr>
              <a:t>VI. </a:t>
            </a:r>
            <a:r>
              <a:rPr lang="en-SG" u="sng" dirty="0">
                <a:solidFill>
                  <a:srgbClr val="CC66FF"/>
                </a:solidFill>
                <a:latin typeface="+mn-lt"/>
              </a:rPr>
              <a:t>JESUS – HIS PRACTICE</a:t>
            </a:r>
          </a:p>
        </p:txBody>
      </p:sp>
      <p:sp>
        <p:nvSpPr>
          <p:cNvPr id="3" name="Content Placeholder 2"/>
          <p:cNvSpPr>
            <a:spLocks noGrp="1"/>
          </p:cNvSpPr>
          <p:nvPr>
            <p:ph idx="1"/>
          </p:nvPr>
        </p:nvSpPr>
        <p:spPr>
          <a:xfrm>
            <a:off x="838200" y="1401418"/>
            <a:ext cx="10515600" cy="4910482"/>
          </a:xfrm>
        </p:spPr>
        <p:txBody>
          <a:bodyPr>
            <a:noAutofit/>
          </a:bodyPr>
          <a:lstStyle/>
          <a:p>
            <a:pPr marL="442913" indent="-442913">
              <a:buAutoNum type="alphaUcPeriod" startAt="5"/>
            </a:pPr>
            <a:r>
              <a:rPr lang="en-SG" b="1" u="sng" dirty="0">
                <a:solidFill>
                  <a:srgbClr val="00B0F0"/>
                </a:solidFill>
              </a:rPr>
              <a:t>SEQUENTIAL SEGMENTED STRATEGY</a:t>
            </a:r>
          </a:p>
          <a:p>
            <a:pPr marL="442913" indent="0">
              <a:spcBef>
                <a:spcPts val="2400"/>
              </a:spcBef>
              <a:buNone/>
              <a:tabLst>
                <a:tab pos="1168400" algn="l"/>
              </a:tabLst>
            </a:pPr>
            <a:r>
              <a:rPr lang="en-SG" b="1" dirty="0">
                <a:solidFill>
                  <a:schemeClr val="accent6">
                    <a:lumMod val="50000"/>
                  </a:schemeClr>
                </a:solidFill>
              </a:rPr>
              <a:t>1.  </a:t>
            </a:r>
            <a:r>
              <a:rPr lang="en-SG" b="1" u="sng" dirty="0">
                <a:solidFill>
                  <a:srgbClr val="FF6600"/>
                </a:solidFill>
              </a:rPr>
              <a:t>COME AND SEE</a:t>
            </a:r>
            <a:r>
              <a:rPr lang="en-SG" b="1" dirty="0">
                <a:solidFill>
                  <a:srgbClr val="FF6600"/>
                </a:solidFill>
              </a:rPr>
              <a:t> </a:t>
            </a:r>
            <a:r>
              <a:rPr lang="en-SG" b="1" dirty="0">
                <a:solidFill>
                  <a:schemeClr val="accent6">
                    <a:lumMod val="50000"/>
                  </a:schemeClr>
                </a:solidFill>
              </a:rPr>
              <a:t>(John 1:35-4:46), 4-6 months</a:t>
            </a:r>
          </a:p>
          <a:p>
            <a:pPr marL="442913" indent="0">
              <a:buNone/>
              <a:tabLst>
                <a:tab pos="896938" algn="l"/>
              </a:tabLst>
            </a:pPr>
            <a:r>
              <a:rPr lang="en-SG" b="1" dirty="0">
                <a:solidFill>
                  <a:schemeClr val="accent6">
                    <a:lumMod val="50000"/>
                  </a:schemeClr>
                </a:solidFill>
              </a:rPr>
              <a:t>	Attraction, Salvation and Challenge</a:t>
            </a:r>
          </a:p>
          <a:p>
            <a:pPr marL="442913" indent="0">
              <a:buNone/>
              <a:tabLst>
                <a:tab pos="1168400" algn="l"/>
              </a:tabLst>
            </a:pPr>
            <a:r>
              <a:rPr lang="en-SG" b="1" dirty="0">
                <a:solidFill>
                  <a:schemeClr val="accent6">
                    <a:lumMod val="50000"/>
                  </a:schemeClr>
                </a:solidFill>
              </a:rPr>
              <a:t>2.  </a:t>
            </a:r>
            <a:r>
              <a:rPr lang="en-SG" b="1" u="sng" dirty="0">
                <a:solidFill>
                  <a:srgbClr val="FF6600"/>
                </a:solidFill>
              </a:rPr>
              <a:t>COME AND FOLLOW</a:t>
            </a:r>
            <a:r>
              <a:rPr lang="en-SG" b="1" dirty="0">
                <a:solidFill>
                  <a:srgbClr val="FF6600"/>
                </a:solidFill>
              </a:rPr>
              <a:t> </a:t>
            </a:r>
            <a:r>
              <a:rPr lang="en-SG" b="1" dirty="0">
                <a:solidFill>
                  <a:schemeClr val="accent6">
                    <a:lumMod val="50000"/>
                  </a:schemeClr>
                </a:solidFill>
              </a:rPr>
              <a:t>(Mark 1:16,17; Matt. 4:19), 10-11 months</a:t>
            </a:r>
          </a:p>
          <a:p>
            <a:pPr marL="442913" indent="0">
              <a:buNone/>
              <a:tabLst>
                <a:tab pos="896938" algn="l"/>
              </a:tabLst>
            </a:pPr>
            <a:r>
              <a:rPr lang="en-SG" b="1" dirty="0">
                <a:solidFill>
                  <a:schemeClr val="accent6">
                    <a:lumMod val="50000"/>
                  </a:schemeClr>
                </a:solidFill>
              </a:rPr>
              <a:t>	Basic follow-up, Assurances and Ministry</a:t>
            </a:r>
          </a:p>
          <a:p>
            <a:pPr marL="442913" indent="0">
              <a:buNone/>
              <a:tabLst>
                <a:tab pos="1168400" algn="l"/>
              </a:tabLst>
            </a:pPr>
            <a:r>
              <a:rPr lang="en-SG" b="1" dirty="0">
                <a:solidFill>
                  <a:schemeClr val="accent6">
                    <a:lumMod val="50000"/>
                  </a:schemeClr>
                </a:solidFill>
              </a:rPr>
              <a:t>3.  </a:t>
            </a:r>
            <a:r>
              <a:rPr lang="en-SG" b="1" u="sng" dirty="0">
                <a:solidFill>
                  <a:srgbClr val="FF6600"/>
                </a:solidFill>
              </a:rPr>
              <a:t>COME AND BE WITH ME</a:t>
            </a:r>
            <a:r>
              <a:rPr lang="en-SG" b="1" dirty="0">
                <a:solidFill>
                  <a:srgbClr val="FF6600"/>
                </a:solidFill>
              </a:rPr>
              <a:t> </a:t>
            </a:r>
            <a:r>
              <a:rPr lang="en-SG" b="1" dirty="0">
                <a:solidFill>
                  <a:schemeClr val="accent6">
                    <a:lumMod val="50000"/>
                  </a:schemeClr>
                </a:solidFill>
              </a:rPr>
              <a:t>(Mark 3:13,14), 20 months</a:t>
            </a:r>
          </a:p>
          <a:p>
            <a:pPr marL="442913" indent="0">
              <a:buNone/>
              <a:tabLst>
                <a:tab pos="896938" algn="l"/>
              </a:tabLst>
            </a:pPr>
            <a:r>
              <a:rPr lang="en-SG" b="1" dirty="0">
                <a:solidFill>
                  <a:schemeClr val="accent6">
                    <a:lumMod val="50000"/>
                  </a:schemeClr>
                </a:solidFill>
              </a:rPr>
              <a:t>	Continued Spiritual Growth and Leadership Development</a:t>
            </a:r>
          </a:p>
          <a:p>
            <a:pPr marL="442913" indent="0">
              <a:buNone/>
              <a:tabLst>
                <a:tab pos="1168400" algn="l"/>
              </a:tabLst>
            </a:pPr>
            <a:r>
              <a:rPr lang="en-SG" b="1" dirty="0">
                <a:solidFill>
                  <a:schemeClr val="accent6">
                    <a:lumMod val="50000"/>
                  </a:schemeClr>
                </a:solidFill>
              </a:rPr>
              <a:t>4.  </a:t>
            </a:r>
            <a:r>
              <a:rPr lang="en-SG" b="1" u="sng" dirty="0">
                <a:solidFill>
                  <a:srgbClr val="FF6600"/>
                </a:solidFill>
              </a:rPr>
              <a:t>REMAIN WITH ME</a:t>
            </a:r>
            <a:r>
              <a:rPr lang="en-SG" b="1" dirty="0">
                <a:solidFill>
                  <a:srgbClr val="FF6600"/>
                </a:solidFill>
              </a:rPr>
              <a:t> </a:t>
            </a:r>
            <a:r>
              <a:rPr lang="en-SG" b="1" dirty="0">
                <a:solidFill>
                  <a:schemeClr val="accent6">
                    <a:lumMod val="50000"/>
                  </a:schemeClr>
                </a:solidFill>
              </a:rPr>
              <a:t>(John 13-16), a few hours then and life time</a:t>
            </a:r>
          </a:p>
          <a:p>
            <a:pPr marL="442913" indent="0">
              <a:buNone/>
              <a:tabLst>
                <a:tab pos="896938" algn="l"/>
              </a:tabLst>
            </a:pPr>
            <a:r>
              <a:rPr lang="en-SG" b="1" dirty="0">
                <a:solidFill>
                  <a:schemeClr val="accent6">
                    <a:lumMod val="50000"/>
                  </a:schemeClr>
                </a:solidFill>
              </a:rPr>
              <a:t>	Continued Growth and Reproducing other disciples</a:t>
            </a:r>
          </a:p>
          <a:p>
            <a:pPr marL="0" indent="0">
              <a:buNone/>
            </a:pPr>
            <a:r>
              <a:rPr lang="en-SG" b="1" dirty="0">
                <a:solidFill>
                  <a:schemeClr val="accent6">
                    <a:lumMod val="50000"/>
                  </a:schemeClr>
                </a:solidFill>
              </a:rPr>
              <a:t>     </a:t>
            </a:r>
            <a:endParaRPr kumimoji="0" lang="en-US" altLang="zh-TW" b="0"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SG" dirty="0"/>
          </a:p>
          <a:p>
            <a:endParaRPr lang="en-SG" dirty="0"/>
          </a:p>
          <a:p>
            <a:endParaRPr lang="en-SG" dirty="0"/>
          </a:p>
        </p:txBody>
      </p:sp>
    </p:spTree>
    <p:extLst>
      <p:ext uri="{BB962C8B-B14F-4D97-AF65-F5344CB8AC3E}">
        <p14:creationId xmlns:p14="http://schemas.microsoft.com/office/powerpoint/2010/main" val="1177020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EF1AD8-6F3D-4817-A616-59C7B07DE887}"/>
              </a:ext>
            </a:extLst>
          </p:cNvPr>
          <p:cNvPicPr>
            <a:picLocks noChangeAspect="1"/>
          </p:cNvPicPr>
          <p:nvPr/>
        </p:nvPicPr>
        <p:blipFill>
          <a:blip r:embed="rId2"/>
          <a:stretch>
            <a:fillRect/>
          </a:stretch>
        </p:blipFill>
        <p:spPr>
          <a:xfrm>
            <a:off x="1165908" y="0"/>
            <a:ext cx="9860184" cy="6858000"/>
          </a:xfrm>
          <a:prstGeom prst="rect">
            <a:avLst/>
          </a:prstGeom>
        </p:spPr>
      </p:pic>
    </p:spTree>
    <p:extLst>
      <p:ext uri="{BB962C8B-B14F-4D97-AF65-F5344CB8AC3E}">
        <p14:creationId xmlns:p14="http://schemas.microsoft.com/office/powerpoint/2010/main" val="1467710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SG" u="sng" dirty="0">
                <a:solidFill>
                  <a:srgbClr val="FF0000"/>
                </a:solidFill>
                <a:latin typeface="+mn-lt"/>
              </a:rPr>
              <a:t>ASSIGNMENT 1</a:t>
            </a:r>
          </a:p>
        </p:txBody>
      </p:sp>
      <p:sp>
        <p:nvSpPr>
          <p:cNvPr id="3" name="Content Placeholder 2"/>
          <p:cNvSpPr>
            <a:spLocks noGrp="1"/>
          </p:cNvSpPr>
          <p:nvPr>
            <p:ph idx="1"/>
          </p:nvPr>
        </p:nvSpPr>
        <p:spPr>
          <a:xfrm>
            <a:off x="838200" y="1429698"/>
            <a:ext cx="10515600" cy="5834701"/>
          </a:xfrm>
        </p:spPr>
        <p:txBody>
          <a:bodyPr>
            <a:noAutofit/>
          </a:bodyPr>
          <a:lstStyle/>
          <a:p>
            <a:pPr marL="442913" indent="-442913">
              <a:buNone/>
            </a:pPr>
            <a:r>
              <a:rPr lang="en-SG" b="1" dirty="0">
                <a:solidFill>
                  <a:schemeClr val="accent6">
                    <a:lumMod val="50000"/>
                  </a:schemeClr>
                </a:solidFill>
              </a:rPr>
              <a:t>1. 	</a:t>
            </a:r>
            <a:r>
              <a:rPr lang="en-SG" b="1" dirty="0"/>
              <a:t>(Luke 2:52)  And Jesus increased in wisdom and stature, and in favour with God and man.</a:t>
            </a:r>
          </a:p>
          <a:p>
            <a:endParaRPr lang="en-SG" b="1" dirty="0"/>
          </a:p>
          <a:p>
            <a:pPr marL="895350" indent="-452438">
              <a:buAutoNum type="alphaUcPeriod"/>
            </a:pPr>
            <a:r>
              <a:rPr lang="en-SG" b="1" dirty="0">
                <a:solidFill>
                  <a:schemeClr val="accent6">
                    <a:lumMod val="50000"/>
                  </a:schemeClr>
                </a:solidFill>
              </a:rPr>
              <a:t>Please choose two of the four growth areas.</a:t>
            </a:r>
          </a:p>
          <a:p>
            <a:pPr marL="895350" indent="-452438">
              <a:buNone/>
            </a:pPr>
            <a:r>
              <a:rPr lang="en-SG" b="1" dirty="0">
                <a:solidFill>
                  <a:schemeClr val="accent6">
                    <a:lumMod val="50000"/>
                  </a:schemeClr>
                </a:solidFill>
              </a:rPr>
              <a:t>B.	In each of the two choices, list down what three activities you will do the next three months to grow more and better.</a:t>
            </a:r>
            <a:endParaRPr lang="en-SG" b="1" dirty="0"/>
          </a:p>
        </p:txBody>
      </p:sp>
    </p:spTree>
    <p:extLst>
      <p:ext uri="{BB962C8B-B14F-4D97-AF65-F5344CB8AC3E}">
        <p14:creationId xmlns:p14="http://schemas.microsoft.com/office/powerpoint/2010/main" val="1589331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SG" u="sng" dirty="0">
                <a:solidFill>
                  <a:srgbClr val="FF0000"/>
                </a:solidFill>
                <a:latin typeface="+mn-lt"/>
              </a:rPr>
              <a:t>ASSIGNMENT 2</a:t>
            </a:r>
          </a:p>
        </p:txBody>
      </p:sp>
      <p:sp>
        <p:nvSpPr>
          <p:cNvPr id="3" name="Content Placeholder 2"/>
          <p:cNvSpPr>
            <a:spLocks noGrp="1"/>
          </p:cNvSpPr>
          <p:nvPr>
            <p:ph idx="1"/>
          </p:nvPr>
        </p:nvSpPr>
        <p:spPr>
          <a:xfrm>
            <a:off x="838200" y="1448553"/>
            <a:ext cx="10515600" cy="4351338"/>
          </a:xfrm>
        </p:spPr>
        <p:txBody>
          <a:bodyPr>
            <a:normAutofit/>
          </a:bodyPr>
          <a:lstStyle/>
          <a:p>
            <a:pPr marL="442913" indent="-442913">
              <a:buAutoNum type="arabicPeriod" startAt="2"/>
            </a:pPr>
            <a:r>
              <a:rPr lang="en-SG" b="1" dirty="0">
                <a:solidFill>
                  <a:schemeClr val="accent6">
                    <a:lumMod val="50000"/>
                  </a:schemeClr>
                </a:solidFill>
              </a:rPr>
              <a:t>A Mission statement serves as a guide, guard and gauge.  Please write a Mission Statement for your church or ministry.</a:t>
            </a:r>
          </a:p>
          <a:p>
            <a:pPr marL="514350" indent="-514350">
              <a:buNone/>
            </a:pPr>
            <a:r>
              <a:rPr lang="en-SG" b="1" dirty="0">
                <a:solidFill>
                  <a:schemeClr val="accent6">
                    <a:lumMod val="50000"/>
                  </a:schemeClr>
                </a:solidFill>
              </a:rPr>
              <a:t>  </a:t>
            </a:r>
          </a:p>
          <a:p>
            <a:pPr marL="442913" indent="0">
              <a:buNone/>
            </a:pPr>
            <a:r>
              <a:rPr lang="en-SG" b="1" dirty="0">
                <a:solidFill>
                  <a:schemeClr val="accent6">
                    <a:lumMod val="50000"/>
                  </a:schemeClr>
                </a:solidFill>
              </a:rPr>
              <a:t>Example:  Everyday Commission Bible Church desires to glorify God by building a community of Christ-like disciples through worship, instruction, fellowship and evangelism in Singapore and into the world.</a:t>
            </a:r>
          </a:p>
        </p:txBody>
      </p:sp>
    </p:spTree>
    <p:extLst>
      <p:ext uri="{BB962C8B-B14F-4D97-AF65-F5344CB8AC3E}">
        <p14:creationId xmlns:p14="http://schemas.microsoft.com/office/powerpoint/2010/main" val="238113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0730" y="2664728"/>
            <a:ext cx="7886700" cy="2055317"/>
          </a:xfrm>
        </p:spPr>
        <p:txBody>
          <a:bodyPr>
            <a:noAutofit/>
          </a:bodyPr>
          <a:lstStyle/>
          <a:p>
            <a:pPr marL="0" indent="0">
              <a:buNone/>
            </a:pPr>
            <a:r>
              <a:rPr lang="en-SG" sz="3200" b="1" dirty="0"/>
              <a:t>1.  WHAT ONE LESSON HAVE I LEARNT?</a:t>
            </a:r>
          </a:p>
          <a:p>
            <a:pPr marL="0" indent="0">
              <a:buNone/>
            </a:pPr>
            <a:endParaRPr lang="en-SG" sz="3200" b="1" dirty="0"/>
          </a:p>
          <a:p>
            <a:pPr marL="514350" indent="-514350">
              <a:buAutoNum type="arabicPeriod" startAt="2"/>
            </a:pPr>
            <a:r>
              <a:rPr lang="en-SG" sz="3200" b="1" dirty="0"/>
              <a:t>WHAT WILL ONE PRAYER BE?</a:t>
            </a:r>
          </a:p>
        </p:txBody>
      </p:sp>
      <p:sp>
        <p:nvSpPr>
          <p:cNvPr id="7" name="Arrow: Chevron 6">
            <a:extLst>
              <a:ext uri="{FF2B5EF4-FFF2-40B4-BE49-F238E27FC236}">
                <a16:creationId xmlns:a16="http://schemas.microsoft.com/office/drawing/2014/main" id="{DC204222-9384-464A-BC70-DBA854268744}"/>
              </a:ext>
            </a:extLst>
          </p:cNvPr>
          <p:cNvSpPr/>
          <p:nvPr/>
        </p:nvSpPr>
        <p:spPr>
          <a:xfrm>
            <a:off x="3065418" y="869651"/>
            <a:ext cx="5817324" cy="590739"/>
          </a:xfrm>
          <a:prstGeom prst="chevron">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dirty="0">
                <a:solidFill>
                  <a:schemeClr val="bg1"/>
                </a:solidFill>
              </a:rPr>
              <a:t>EVERYDAY COMMISSION</a:t>
            </a:r>
          </a:p>
        </p:txBody>
      </p:sp>
      <p:pic>
        <p:nvPicPr>
          <p:cNvPr id="4" name="Picture 3">
            <a:extLst>
              <a:ext uri="{FF2B5EF4-FFF2-40B4-BE49-F238E27FC236}">
                <a16:creationId xmlns:a16="http://schemas.microsoft.com/office/drawing/2014/main" id="{02073F49-20E2-409C-8FDB-39FE6FEF5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619064" y="5180979"/>
            <a:ext cx="1259992" cy="932438"/>
          </a:xfrm>
          <a:prstGeom prst="rect">
            <a:avLst/>
          </a:prstGeom>
        </p:spPr>
      </p:pic>
    </p:spTree>
    <p:extLst>
      <p:ext uri="{BB962C8B-B14F-4D97-AF65-F5344CB8AC3E}">
        <p14:creationId xmlns:p14="http://schemas.microsoft.com/office/powerpoint/2010/main" val="264845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7A4CD-A627-494F-9542-8D7D9B987B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2754" y1="34545" x2="72754" y2="34545"/>
                        <a14:foregroundMark x1="64970" y1="49231" x2="64970" y2="49231"/>
                        <a14:foregroundMark x1="74102" y1="37063" x2="74102" y2="37063"/>
                        <a14:foregroundMark x1="75150" y1="35245" x2="75150" y2="35245"/>
                      </a14:backgroundRemoval>
                    </a14:imgEffect>
                  </a14:imgLayer>
                </a14:imgProps>
              </a:ext>
            </a:extLst>
          </a:blip>
          <a:stretch>
            <a:fillRect/>
          </a:stretch>
        </p:blipFill>
        <p:spPr>
          <a:xfrm>
            <a:off x="4846475" y="691350"/>
            <a:ext cx="2878028" cy="3080523"/>
          </a:xfrm>
          <a:prstGeom prst="rect">
            <a:avLst/>
          </a:prstGeom>
        </p:spPr>
      </p:pic>
      <p:sp>
        <p:nvSpPr>
          <p:cNvPr id="5" name="Rectangle: Rounded Corners 4">
            <a:extLst>
              <a:ext uri="{FF2B5EF4-FFF2-40B4-BE49-F238E27FC236}">
                <a16:creationId xmlns:a16="http://schemas.microsoft.com/office/drawing/2014/main" id="{BA217BD6-271A-48BD-AB03-C7041572BCA2}"/>
              </a:ext>
            </a:extLst>
          </p:cNvPr>
          <p:cNvSpPr/>
          <p:nvPr/>
        </p:nvSpPr>
        <p:spPr>
          <a:xfrm>
            <a:off x="1957617" y="3971109"/>
            <a:ext cx="7830817" cy="2170477"/>
          </a:xfrm>
          <a:prstGeom prst="roundRect">
            <a:avLst/>
          </a:prstGeom>
          <a:solidFill>
            <a:srgbClr val="FFFF00"/>
          </a:solidFill>
          <a:ln>
            <a:solidFill>
              <a:srgbClr val="FFFF00"/>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lvl="1" defTabSz="685800">
              <a:lnSpc>
                <a:spcPct val="120000"/>
              </a:lnSpc>
              <a:defRPr/>
            </a:pPr>
            <a:r>
              <a:rPr lang="en-SG" sz="3300" dirty="0">
                <a:solidFill>
                  <a:prstClr val="black"/>
                </a:solidFill>
                <a:latin typeface="Calibri" panose="020F0502020204030204"/>
              </a:rPr>
              <a:t>Email: </a:t>
            </a:r>
            <a:r>
              <a:rPr lang="en-SG" sz="3300" dirty="0">
                <a:solidFill>
                  <a:prstClr val="black"/>
                </a:solidFill>
                <a:latin typeface="Calibri" panose="020F0502020204030204"/>
                <a:hlinkClick r:id="rId4">
                  <a:extLst>
                    <a:ext uri="{A12FA001-AC4F-418D-AE19-62706E023703}">
                      <ahyp:hlinkClr xmlns:ahyp="http://schemas.microsoft.com/office/drawing/2018/hyperlinkcolor" val="tx"/>
                    </a:ext>
                  </a:extLst>
                </a:hlinkClick>
              </a:rPr>
              <a:t>gohsengfong@hotmail.com</a:t>
            </a:r>
            <a:endParaRPr lang="en-SG" sz="3300" dirty="0">
              <a:solidFill>
                <a:prstClr val="black"/>
              </a:solidFill>
              <a:latin typeface="Calibri" panose="020F0502020204030204"/>
            </a:endParaRPr>
          </a:p>
          <a:p>
            <a:pPr marL="135731" lvl="1" defTabSz="685800">
              <a:lnSpc>
                <a:spcPct val="120000"/>
              </a:lnSpc>
              <a:defRPr/>
            </a:pPr>
            <a:r>
              <a:rPr lang="en-SG" sz="3300" dirty="0">
                <a:solidFill>
                  <a:prstClr val="black"/>
                </a:solidFill>
                <a:latin typeface="Calibri" panose="020F0502020204030204"/>
              </a:rPr>
              <a:t>WhatsApp: </a:t>
            </a:r>
            <a:r>
              <a:rPr lang="en-SG" sz="3300" dirty="0">
                <a:solidFill>
                  <a:srgbClr val="5B9BD5">
                    <a:lumMod val="75000"/>
                  </a:srgbClr>
                </a:solidFill>
                <a:latin typeface="Calibri" panose="020F0502020204030204"/>
              </a:rPr>
              <a:t>+65-98207783</a:t>
            </a:r>
          </a:p>
          <a:p>
            <a:pPr marL="135731" lvl="1" defTabSz="685800">
              <a:lnSpc>
                <a:spcPct val="120000"/>
              </a:lnSpc>
              <a:defRPr/>
            </a:pPr>
            <a:r>
              <a:rPr lang="en-SG" sz="3300" dirty="0">
                <a:solidFill>
                  <a:prstClr val="black"/>
                </a:solidFill>
                <a:latin typeface="Calibri" panose="020F0502020204030204"/>
              </a:rPr>
              <a:t>Website: </a:t>
            </a:r>
            <a:r>
              <a:rPr lang="en-SG" sz="3300"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www.FaithAtWorkFellowship.org</a:t>
            </a:r>
            <a:endParaRPr lang="en-SG" sz="2400" dirty="0">
              <a:solidFill>
                <a:prstClr val="black"/>
              </a:solidFill>
              <a:latin typeface="Calibri" panose="020F0502020204030204"/>
            </a:endParaRPr>
          </a:p>
        </p:txBody>
      </p:sp>
    </p:spTree>
    <p:extLst>
      <p:ext uri="{BB962C8B-B14F-4D97-AF65-F5344CB8AC3E}">
        <p14:creationId xmlns:p14="http://schemas.microsoft.com/office/powerpoint/2010/main" val="308216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435" y="537883"/>
            <a:ext cx="10515600" cy="5335016"/>
          </a:xfrm>
        </p:spPr>
        <p:txBody>
          <a:bodyPr>
            <a:noAutofit/>
          </a:bodyPr>
          <a:lstStyle/>
          <a:p>
            <a:pPr marL="0" indent="0" algn="ctr">
              <a:buNone/>
            </a:pPr>
            <a:r>
              <a:rPr lang="en-SG" sz="4400" b="1" u="sng" dirty="0">
                <a:solidFill>
                  <a:srgbClr val="CC66FF"/>
                </a:solidFill>
              </a:rPr>
              <a:t>EVERYDAY COMMISSION</a:t>
            </a:r>
          </a:p>
          <a:p>
            <a:pPr marL="0" indent="0" algn="ctr">
              <a:buNone/>
            </a:pPr>
            <a:endParaRPr lang="en-SG" b="1" u="sng" dirty="0">
              <a:solidFill>
                <a:srgbClr val="7030A0"/>
              </a:solidFill>
            </a:endParaRPr>
          </a:p>
          <a:p>
            <a:pPr marL="442913" indent="-442913">
              <a:lnSpc>
                <a:spcPct val="100000"/>
              </a:lnSpc>
              <a:buNone/>
            </a:pPr>
            <a:r>
              <a:rPr lang="en-SG" b="1" dirty="0"/>
              <a:t>1.  Mandated to a call to high level of obedience and commitment.</a:t>
            </a:r>
          </a:p>
          <a:p>
            <a:pPr marL="442913" indent="-442913">
              <a:lnSpc>
                <a:spcPct val="100000"/>
              </a:lnSpc>
              <a:buNone/>
            </a:pPr>
            <a:r>
              <a:rPr lang="en-SG" b="1" dirty="0"/>
              <a:t>2.  The Greek verb “</a:t>
            </a:r>
            <a:r>
              <a:rPr lang="en-SG" b="1" u="sng" dirty="0">
                <a:solidFill>
                  <a:srgbClr val="00B0F0"/>
                </a:solidFill>
              </a:rPr>
              <a:t>to disciple</a:t>
            </a:r>
            <a:r>
              <a:rPr lang="en-SG" b="1" dirty="0"/>
              <a:t>” (used some 260 times in Gospel and Acts)  means “to learn, to increase knowledge” under someone.</a:t>
            </a:r>
          </a:p>
          <a:p>
            <a:pPr marL="442913" indent="-442913">
              <a:lnSpc>
                <a:spcPct val="100000"/>
              </a:lnSpc>
              <a:buNone/>
            </a:pPr>
            <a:r>
              <a:rPr lang="en-SG" b="1" dirty="0"/>
              <a:t>3.  To be a disciple refers to one who puts himself under the teaching of someone else, learning and following his example.</a:t>
            </a:r>
          </a:p>
          <a:p>
            <a:pPr marL="442913" indent="-442913">
              <a:lnSpc>
                <a:spcPct val="100000"/>
              </a:lnSpc>
              <a:buNone/>
            </a:pPr>
            <a:r>
              <a:rPr lang="en-SG" b="1" dirty="0"/>
              <a:t>4.  </a:t>
            </a:r>
            <a:r>
              <a:rPr lang="en-SG" b="1" u="sng" dirty="0">
                <a:solidFill>
                  <a:srgbClr val="00B0F0"/>
                </a:solidFill>
              </a:rPr>
              <a:t>Disciple-making may be termed as the intentional and purposeful training of disciples with transparency and accountability on the basis of loving relationships</a:t>
            </a:r>
            <a:r>
              <a:rPr lang="en-SG" b="1" dirty="0">
                <a:solidFill>
                  <a:srgbClr val="00B0F0"/>
                </a:solidFill>
              </a:rPr>
              <a:t> </a:t>
            </a:r>
            <a:r>
              <a:rPr lang="en-SG" b="1" dirty="0"/>
              <a:t>(1 Thess. 5:14).</a:t>
            </a:r>
          </a:p>
        </p:txBody>
      </p:sp>
    </p:spTree>
    <p:extLst>
      <p:ext uri="{BB962C8B-B14F-4D97-AF65-F5344CB8AC3E}">
        <p14:creationId xmlns:p14="http://schemas.microsoft.com/office/powerpoint/2010/main" val="280750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ADA52-5F5C-45DD-A361-EAB921674309}"/>
              </a:ext>
            </a:extLst>
          </p:cNvPr>
          <p:cNvPicPr>
            <a:picLocks noChangeAspect="1"/>
          </p:cNvPicPr>
          <p:nvPr/>
        </p:nvPicPr>
        <p:blipFill>
          <a:blip r:embed="rId2"/>
          <a:stretch>
            <a:fillRect/>
          </a:stretch>
        </p:blipFill>
        <p:spPr>
          <a:xfrm>
            <a:off x="1700102" y="137861"/>
            <a:ext cx="8529748" cy="6582278"/>
          </a:xfrm>
          <a:prstGeom prst="rect">
            <a:avLst/>
          </a:prstGeom>
        </p:spPr>
      </p:pic>
    </p:spTree>
    <p:extLst>
      <p:ext uri="{BB962C8B-B14F-4D97-AF65-F5344CB8AC3E}">
        <p14:creationId xmlns:p14="http://schemas.microsoft.com/office/powerpoint/2010/main" val="106805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58875"/>
          </a:xfrm>
        </p:spPr>
        <p:txBody>
          <a:bodyPr/>
          <a:lstStyle/>
          <a:p>
            <a:pPr algn="ctr"/>
            <a:r>
              <a:rPr lang="en-SG" b="1" u="sng" dirty="0">
                <a:solidFill>
                  <a:srgbClr val="CC66FF"/>
                </a:solidFill>
                <a:latin typeface="+mn-lt"/>
              </a:rPr>
              <a:t>PRODUCT: INTO HIS IMAGE</a:t>
            </a:r>
          </a:p>
        </p:txBody>
      </p:sp>
      <p:sp>
        <p:nvSpPr>
          <p:cNvPr id="3" name="Content Placeholder 2"/>
          <p:cNvSpPr>
            <a:spLocks noGrp="1"/>
          </p:cNvSpPr>
          <p:nvPr>
            <p:ph idx="1"/>
          </p:nvPr>
        </p:nvSpPr>
        <p:spPr>
          <a:xfrm>
            <a:off x="838200" y="1622425"/>
            <a:ext cx="10096500" cy="4351338"/>
          </a:xfrm>
        </p:spPr>
        <p:txBody>
          <a:bodyPr>
            <a:noAutofit/>
          </a:bodyPr>
          <a:lstStyle/>
          <a:p>
            <a:r>
              <a:rPr lang="en-SG" b="1" i="1" dirty="0"/>
              <a:t>(Gen 1:27)  So </a:t>
            </a:r>
            <a:r>
              <a:rPr lang="en-SG" b="1" i="1" u="sng" dirty="0">
                <a:solidFill>
                  <a:srgbClr val="00B0F0"/>
                </a:solidFill>
              </a:rPr>
              <a:t>God created man in His own Image</a:t>
            </a:r>
            <a:r>
              <a:rPr lang="en-SG" b="1" i="1" dirty="0"/>
              <a:t>, in the Image of God created He him; male and female created He them.</a:t>
            </a:r>
          </a:p>
          <a:p>
            <a:endParaRPr lang="en-SG" b="1" i="1" dirty="0"/>
          </a:p>
          <a:p>
            <a:r>
              <a:rPr lang="en-SG" b="1" i="1" dirty="0"/>
              <a:t>(Rom 8:29)  For whom He did foreknow, He also did </a:t>
            </a:r>
            <a:r>
              <a:rPr lang="en-SG" b="1" i="1" dirty="0" err="1"/>
              <a:t>predestinate</a:t>
            </a:r>
            <a:r>
              <a:rPr lang="en-SG" b="1" i="1" dirty="0"/>
              <a:t> to </a:t>
            </a:r>
            <a:r>
              <a:rPr lang="en-SG" b="1" i="1" u="sng" dirty="0">
                <a:solidFill>
                  <a:srgbClr val="00B0F0"/>
                </a:solidFill>
              </a:rPr>
              <a:t>be conformed to the Image of His Son</a:t>
            </a:r>
            <a:r>
              <a:rPr lang="en-SG" b="1" i="1" dirty="0"/>
              <a:t>, that He might be the firstborn among many brethren.</a:t>
            </a:r>
          </a:p>
          <a:p>
            <a:endParaRPr lang="en-SG" b="1" i="1" dirty="0"/>
          </a:p>
          <a:p>
            <a:r>
              <a:rPr lang="en-SG" b="1" i="1" dirty="0"/>
              <a:t>(</a:t>
            </a:r>
            <a:r>
              <a:rPr lang="en-SG" b="1" i="1" dirty="0" err="1"/>
              <a:t>Eph</a:t>
            </a:r>
            <a:r>
              <a:rPr lang="en-SG" b="1" i="1" dirty="0"/>
              <a:t> 4:24)  And that ye put on the new man, which after God is </a:t>
            </a:r>
            <a:r>
              <a:rPr lang="en-SG" b="1" i="1" u="sng" dirty="0">
                <a:solidFill>
                  <a:srgbClr val="00B0F0"/>
                </a:solidFill>
              </a:rPr>
              <a:t>created in righteousness and true holiness</a:t>
            </a:r>
            <a:r>
              <a:rPr lang="en-SG" b="1" i="1" dirty="0">
                <a:solidFill>
                  <a:srgbClr val="0070C0"/>
                </a:solidFill>
              </a:rPr>
              <a:t>.</a:t>
            </a:r>
          </a:p>
          <a:p>
            <a:endParaRPr lang="en-SG" u="sng" dirty="0">
              <a:solidFill>
                <a:srgbClr val="0070C0"/>
              </a:solidFill>
            </a:endParaRPr>
          </a:p>
          <a:p>
            <a:endParaRPr lang="en-SG" dirty="0"/>
          </a:p>
        </p:txBody>
      </p:sp>
    </p:spTree>
    <p:extLst>
      <p:ext uri="{BB962C8B-B14F-4D97-AF65-F5344CB8AC3E}">
        <p14:creationId xmlns:p14="http://schemas.microsoft.com/office/powerpoint/2010/main" val="165629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18255"/>
            <a:ext cx="10515600" cy="1325563"/>
          </a:xfrm>
        </p:spPr>
        <p:txBody>
          <a:bodyPr/>
          <a:lstStyle/>
          <a:p>
            <a:pPr algn="ctr" eaLnBrk="1" hangingPunct="1">
              <a:defRPr/>
            </a:pPr>
            <a:r>
              <a:rPr lang="en-US" dirty="0">
                <a:solidFill>
                  <a:srgbClr val="CC66FF"/>
                </a:solidFill>
                <a:latin typeface="+mn-lt"/>
              </a:rPr>
              <a:t>I. </a:t>
            </a:r>
            <a:r>
              <a:rPr lang="en-US" u="sng" dirty="0">
                <a:solidFill>
                  <a:srgbClr val="CC66FF"/>
                </a:solidFill>
                <a:latin typeface="+mn-lt"/>
              </a:rPr>
              <a:t>JESUS – THE PERSON</a:t>
            </a:r>
          </a:p>
        </p:txBody>
      </p:sp>
      <p:sp>
        <p:nvSpPr>
          <p:cNvPr id="5123" name="Content Placeholder 2"/>
          <p:cNvSpPr>
            <a:spLocks noGrp="1"/>
          </p:cNvSpPr>
          <p:nvPr>
            <p:ph idx="1"/>
          </p:nvPr>
        </p:nvSpPr>
        <p:spPr>
          <a:xfrm>
            <a:off x="838200" y="1486260"/>
            <a:ext cx="10007600" cy="4791992"/>
          </a:xfrm>
        </p:spPr>
        <p:txBody>
          <a:bodyPr>
            <a:noAutofit/>
          </a:bodyPr>
          <a:lstStyle/>
          <a:p>
            <a:pPr marL="442913" indent="-442913" eaLnBrk="1" hangingPunct="1">
              <a:lnSpc>
                <a:spcPct val="100000"/>
              </a:lnSpc>
              <a:spcBef>
                <a:spcPts val="1200"/>
              </a:spcBef>
              <a:buFont typeface="Arial" charset="0"/>
              <a:buNone/>
              <a:defRPr/>
            </a:pPr>
            <a:r>
              <a:rPr lang="en-US" altLang="en-US" sz="3000" b="1" dirty="0">
                <a:effectLst>
                  <a:outerShdw blurRad="38100" dist="38100" dir="2700000" algn="tl">
                    <a:srgbClr val="FFFFFF"/>
                  </a:outerShdw>
                </a:effectLst>
              </a:rPr>
              <a:t>1.</a:t>
            </a:r>
            <a:r>
              <a:rPr lang="en-US" altLang="en-US" sz="3000" b="1" dirty="0">
                <a:solidFill>
                  <a:srgbClr val="FF0000"/>
                </a:solidFill>
                <a:effectLst>
                  <a:outerShdw blurRad="38100" dist="38100" dir="2700000" algn="tl">
                    <a:srgbClr val="FFFFFF"/>
                  </a:outerShdw>
                </a:effectLst>
              </a:rPr>
              <a:t>  </a:t>
            </a:r>
            <a:r>
              <a:rPr lang="en-US" altLang="en-US" sz="3000" b="1" u="sng" dirty="0">
                <a:solidFill>
                  <a:srgbClr val="FF0000"/>
                </a:solidFill>
                <a:effectLst>
                  <a:outerShdw blurRad="38100" dist="38100" dir="2700000" algn="tl">
                    <a:srgbClr val="FFFFFF"/>
                  </a:outerShdw>
                </a:effectLst>
              </a:rPr>
              <a:t>Called God</a:t>
            </a:r>
            <a:r>
              <a:rPr lang="en-US" altLang="en-US" sz="3000" b="1" dirty="0">
                <a:solidFill>
                  <a:srgbClr val="FF0000"/>
                </a:solidFill>
                <a:effectLst>
                  <a:outerShdw blurRad="38100" dist="38100" dir="2700000" algn="tl">
                    <a:srgbClr val="FFFFFF"/>
                  </a:outerShdw>
                </a:effectLst>
              </a:rPr>
              <a:t> </a:t>
            </a:r>
            <a:r>
              <a:rPr lang="en-US" altLang="en-US" sz="3000" b="1" dirty="0">
                <a:effectLst>
                  <a:outerShdw blurRad="38100" dist="38100" dir="2700000" algn="tl">
                    <a:srgbClr val="FFFFFF"/>
                  </a:outerShdw>
                </a:effectLst>
              </a:rPr>
              <a:t>– 7 times in the New Testament (cf. John 1:1)</a:t>
            </a:r>
            <a:endParaRPr lang="en-US" altLang="en-US" sz="3000" dirty="0">
              <a:effectLst>
                <a:outerShdw blurRad="38100" dist="38100" dir="2700000" algn="tl">
                  <a:srgbClr val="FFFFFF"/>
                </a:outerShdw>
              </a:effectLst>
            </a:endParaRPr>
          </a:p>
          <a:p>
            <a:pPr marL="442913" indent="-442913" eaLnBrk="1" hangingPunct="1">
              <a:lnSpc>
                <a:spcPct val="100000"/>
              </a:lnSpc>
              <a:spcBef>
                <a:spcPts val="600"/>
              </a:spcBef>
              <a:buFont typeface="Arial" charset="0"/>
              <a:buNone/>
              <a:defRPr/>
            </a:pPr>
            <a:r>
              <a:rPr lang="en-US" altLang="en-US" sz="3000" b="1" dirty="0">
                <a:effectLst>
                  <a:outerShdw blurRad="38100" dist="38100" dir="2700000" algn="tl">
                    <a:srgbClr val="FFFFFF"/>
                  </a:outerShdw>
                </a:effectLst>
              </a:rPr>
              <a:t>     “</a:t>
            </a:r>
            <a:r>
              <a:rPr lang="en-US" altLang="en-US" sz="3000" b="1" i="1" dirty="0">
                <a:effectLst>
                  <a:outerShdw blurRad="38100" dist="38100" dir="2700000" algn="tl">
                    <a:srgbClr val="FFFFFF"/>
                  </a:outerShdw>
                </a:effectLst>
              </a:rPr>
              <a:t>And Thomas answered and said unto Him, </a:t>
            </a:r>
            <a:r>
              <a:rPr lang="en-US" altLang="en-US" sz="3000" b="1" i="1" u="sng" dirty="0">
                <a:solidFill>
                  <a:srgbClr val="CC66FF"/>
                </a:solidFill>
              </a:rPr>
              <a:t>My Lord and my God</a:t>
            </a:r>
            <a:r>
              <a:rPr lang="en-US" altLang="en-US" sz="3000" b="1" dirty="0">
                <a:effectLst>
                  <a:outerShdw blurRad="38100" dist="38100" dir="2700000" algn="tl">
                    <a:srgbClr val="FFFFFF"/>
                  </a:outerShdw>
                </a:effectLst>
              </a:rPr>
              <a:t>” (John 20:28).</a:t>
            </a:r>
            <a:endParaRPr lang="en-US" altLang="en-US" sz="3000" dirty="0">
              <a:effectLst>
                <a:outerShdw blurRad="38100" dist="38100" dir="2700000" algn="tl">
                  <a:srgbClr val="FFFFFF"/>
                </a:outerShdw>
              </a:effectLst>
            </a:endParaRPr>
          </a:p>
          <a:p>
            <a:pPr marL="442913" indent="0" eaLnBrk="1" hangingPunct="1">
              <a:lnSpc>
                <a:spcPct val="100000"/>
              </a:lnSpc>
              <a:spcBef>
                <a:spcPts val="2400"/>
              </a:spcBef>
              <a:buFont typeface="Arial" charset="0"/>
              <a:buNone/>
              <a:defRPr/>
            </a:pPr>
            <a:r>
              <a:rPr lang="en-US" altLang="en-US" sz="3000" b="1" u="sng" dirty="0">
                <a:solidFill>
                  <a:srgbClr val="00B0F0"/>
                </a:solidFill>
              </a:rPr>
              <a:t>One God</a:t>
            </a:r>
            <a:r>
              <a:rPr lang="en-US" altLang="en-US" sz="3000" b="1" dirty="0">
                <a:solidFill>
                  <a:srgbClr val="00B0F0"/>
                </a:solidFill>
              </a:rPr>
              <a:t> </a:t>
            </a:r>
            <a:r>
              <a:rPr lang="en-US" altLang="en-US" sz="3000" b="1" dirty="0"/>
              <a:t>… and One Mediator (1 Tim. 2:5)</a:t>
            </a:r>
          </a:p>
          <a:p>
            <a:pPr marL="442913" indent="0" eaLnBrk="1" hangingPunct="1">
              <a:lnSpc>
                <a:spcPct val="100000"/>
              </a:lnSpc>
              <a:spcBef>
                <a:spcPts val="1200"/>
              </a:spcBef>
              <a:buFont typeface="Arial" charset="0"/>
              <a:buNone/>
              <a:defRPr/>
            </a:pPr>
            <a:r>
              <a:rPr lang="en-US" altLang="en-US" sz="3000" b="1" u="sng" dirty="0">
                <a:solidFill>
                  <a:srgbClr val="00B0F0"/>
                </a:solidFill>
              </a:rPr>
              <a:t>God</a:t>
            </a:r>
            <a:r>
              <a:rPr lang="en-US" altLang="en-US" sz="3000" b="1" dirty="0">
                <a:solidFill>
                  <a:srgbClr val="0070C0"/>
                </a:solidFill>
              </a:rPr>
              <a:t> </a:t>
            </a:r>
            <a:r>
              <a:rPr lang="en-US" altLang="en-US" sz="3000" b="1" dirty="0"/>
              <a:t>… manifested in the flesh (1 Tim. 3:16)</a:t>
            </a:r>
          </a:p>
          <a:p>
            <a:pPr marL="442913" indent="0" eaLnBrk="1" hangingPunct="1">
              <a:lnSpc>
                <a:spcPct val="100000"/>
              </a:lnSpc>
              <a:spcBef>
                <a:spcPts val="1200"/>
              </a:spcBef>
              <a:buFont typeface="Arial" charset="0"/>
              <a:buNone/>
              <a:defRPr/>
            </a:pPr>
            <a:r>
              <a:rPr lang="en-US" altLang="en-US" sz="3000" b="1" u="sng" dirty="0">
                <a:solidFill>
                  <a:srgbClr val="00B0F0"/>
                </a:solidFill>
              </a:rPr>
              <a:t>True God</a:t>
            </a:r>
            <a:r>
              <a:rPr lang="en-US" altLang="en-US" sz="3000" b="1" dirty="0">
                <a:solidFill>
                  <a:srgbClr val="00B0F0"/>
                </a:solidFill>
              </a:rPr>
              <a:t> </a:t>
            </a:r>
            <a:r>
              <a:rPr lang="en-US" altLang="en-US" sz="3000" b="1" dirty="0"/>
              <a:t>and Eternal Life (1 John 5:20)</a:t>
            </a:r>
          </a:p>
          <a:p>
            <a:pPr marL="442913" indent="0" eaLnBrk="1" hangingPunct="1">
              <a:lnSpc>
                <a:spcPct val="100000"/>
              </a:lnSpc>
              <a:spcBef>
                <a:spcPts val="1200"/>
              </a:spcBef>
              <a:buFont typeface="Arial" charset="0"/>
              <a:buNone/>
              <a:defRPr/>
            </a:pPr>
            <a:r>
              <a:rPr lang="en-US" altLang="en-US" sz="3000" b="1" u="sng" dirty="0">
                <a:solidFill>
                  <a:srgbClr val="00B0F0"/>
                </a:solidFill>
              </a:rPr>
              <a:t>Great God</a:t>
            </a:r>
            <a:r>
              <a:rPr lang="en-US" altLang="en-US" sz="3000" b="1" dirty="0">
                <a:solidFill>
                  <a:srgbClr val="00B0F0"/>
                </a:solidFill>
              </a:rPr>
              <a:t> </a:t>
            </a:r>
            <a:r>
              <a:rPr lang="en-US" altLang="en-US" sz="3000" b="1" dirty="0"/>
              <a:t>and</a:t>
            </a:r>
            <a:r>
              <a:rPr lang="en-US" altLang="en-US" sz="3000" b="1" dirty="0">
                <a:solidFill>
                  <a:srgbClr val="0070C0"/>
                </a:solidFill>
              </a:rPr>
              <a:t> </a:t>
            </a:r>
            <a:r>
              <a:rPr lang="en-US" altLang="en-US" sz="3000" b="1" dirty="0"/>
              <a:t>our Savior (Titus 2:13)</a:t>
            </a:r>
          </a:p>
          <a:p>
            <a:pPr marL="442913" indent="0" eaLnBrk="1" hangingPunct="1">
              <a:lnSpc>
                <a:spcPct val="100000"/>
              </a:lnSpc>
              <a:spcBef>
                <a:spcPts val="1200"/>
              </a:spcBef>
              <a:buFont typeface="Arial" charset="0"/>
              <a:buNone/>
              <a:defRPr/>
            </a:pPr>
            <a:r>
              <a:rPr lang="en-US" altLang="en-US" sz="3000" b="1" dirty="0"/>
              <a:t>Thy Throne, </a:t>
            </a:r>
            <a:r>
              <a:rPr lang="en-US" altLang="en-US" sz="3000" b="1" u="sng" dirty="0">
                <a:solidFill>
                  <a:srgbClr val="00B0F0"/>
                </a:solidFill>
              </a:rPr>
              <a:t>O God</a:t>
            </a:r>
            <a:r>
              <a:rPr lang="en-US" altLang="en-US" sz="3000" b="1" dirty="0"/>
              <a:t>, is forever (Heb. 1:8)</a:t>
            </a:r>
            <a:endParaRPr lang="en-US" altLang="en-US" sz="3000" dirty="0"/>
          </a:p>
        </p:txBody>
      </p:sp>
    </p:spTree>
    <p:extLst>
      <p:ext uri="{BB962C8B-B14F-4D97-AF65-F5344CB8AC3E}">
        <p14:creationId xmlns:p14="http://schemas.microsoft.com/office/powerpoint/2010/main" val="274014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38200" y="1599382"/>
            <a:ext cx="10515600" cy="4351338"/>
          </a:xfrm>
        </p:spPr>
        <p:txBody>
          <a:bodyPr>
            <a:noAutofit/>
          </a:bodyPr>
          <a:lstStyle/>
          <a:p>
            <a:pPr marL="442913" indent="-442913" eaLnBrk="1" hangingPunct="1">
              <a:lnSpc>
                <a:spcPct val="100000"/>
              </a:lnSpc>
              <a:buFont typeface="Arial" charset="0"/>
              <a:buNone/>
              <a:defRPr/>
            </a:pPr>
            <a:r>
              <a:rPr lang="en-US" altLang="en-US" b="1" dirty="0">
                <a:effectLst>
                  <a:outerShdw blurRad="38100" dist="38100" dir="2700000" algn="tl">
                    <a:srgbClr val="FFFFFF"/>
                  </a:outerShdw>
                </a:effectLst>
              </a:rPr>
              <a:t>2.  </a:t>
            </a:r>
            <a:r>
              <a:rPr lang="en-US" altLang="en-US" b="1" u="sng" dirty="0">
                <a:solidFill>
                  <a:srgbClr val="FF0000"/>
                </a:solidFill>
              </a:rPr>
              <a:t>Eternal God</a:t>
            </a:r>
            <a:r>
              <a:rPr lang="en-US" altLang="en-US" b="1" dirty="0">
                <a:solidFill>
                  <a:srgbClr val="FF0000"/>
                </a:solidFill>
              </a:rPr>
              <a:t> </a:t>
            </a:r>
            <a:r>
              <a:rPr lang="en-US" altLang="en-US" b="1" dirty="0">
                <a:effectLst>
                  <a:outerShdw blurRad="38100" dist="38100" dir="2700000" algn="tl">
                    <a:srgbClr val="FFFFFF"/>
                  </a:outerShdw>
                </a:effectLst>
              </a:rPr>
              <a:t>– being in existence in the beginning</a:t>
            </a:r>
          </a:p>
          <a:p>
            <a:pPr marL="442913" indent="0" eaLnBrk="1" hangingPunct="1">
              <a:lnSpc>
                <a:spcPct val="100000"/>
              </a:lnSpc>
              <a:spcBef>
                <a:spcPts val="1800"/>
              </a:spcBef>
              <a:buFont typeface="Arial" charset="0"/>
              <a:buNone/>
              <a:defRPr/>
            </a:pPr>
            <a:r>
              <a:rPr lang="en-US" altLang="en-US" b="1" dirty="0">
                <a:effectLst>
                  <a:outerShdw blurRad="38100" dist="38100" dir="2700000" algn="tl">
                    <a:srgbClr val="FFFFFF"/>
                  </a:outerShdw>
                </a:effectLst>
              </a:rPr>
              <a:t>“</a:t>
            </a:r>
            <a:r>
              <a:rPr lang="en-US" altLang="en-US" b="1" i="1" u="sng" dirty="0">
                <a:solidFill>
                  <a:srgbClr val="CC66FF"/>
                </a:solidFill>
                <a:effectLst>
                  <a:outerShdw blurRad="38100" dist="38100" dir="2700000" algn="tl">
                    <a:srgbClr val="FFFFFF"/>
                  </a:outerShdw>
                </a:effectLst>
              </a:rPr>
              <a:t>In the beginning was the Word</a:t>
            </a:r>
            <a:r>
              <a:rPr lang="en-US" altLang="en-US" b="1" i="1" dirty="0">
                <a:effectLst>
                  <a:outerShdw blurRad="38100" dist="38100" dir="2700000" algn="tl">
                    <a:srgbClr val="FFFFFF"/>
                  </a:outerShdw>
                </a:effectLst>
              </a:rPr>
              <a:t>, </a:t>
            </a:r>
          </a:p>
          <a:p>
            <a:pPr marL="442913" indent="0" eaLnBrk="1" hangingPunct="1">
              <a:lnSpc>
                <a:spcPct val="100000"/>
              </a:lnSpc>
              <a:buFont typeface="Arial" charset="0"/>
              <a:buNone/>
              <a:defRPr/>
            </a:pPr>
            <a:r>
              <a:rPr lang="en-US" altLang="en-US" b="1" i="1" dirty="0">
                <a:effectLst>
                  <a:outerShdw blurRad="38100" dist="38100" dir="2700000" algn="tl">
                    <a:srgbClr val="FFFFFF"/>
                  </a:outerShdw>
                </a:effectLst>
              </a:rPr>
              <a:t>and the Word was with God,</a:t>
            </a:r>
          </a:p>
          <a:p>
            <a:pPr marL="442913" indent="0" eaLnBrk="1" hangingPunct="1">
              <a:lnSpc>
                <a:spcPct val="100000"/>
              </a:lnSpc>
              <a:buFont typeface="Arial" charset="0"/>
              <a:buNone/>
              <a:defRPr/>
            </a:pPr>
            <a:r>
              <a:rPr lang="en-US" altLang="en-US" b="1" i="1" dirty="0">
                <a:effectLst>
                  <a:outerShdw blurRad="38100" dist="38100" dir="2700000" algn="tl">
                    <a:srgbClr val="FFFFFF"/>
                  </a:outerShdw>
                </a:effectLst>
              </a:rPr>
              <a:t>and </a:t>
            </a:r>
            <a:r>
              <a:rPr lang="en-US" altLang="en-US" b="1" i="1" u="sng" dirty="0">
                <a:solidFill>
                  <a:srgbClr val="00B0F0"/>
                </a:solidFill>
              </a:rPr>
              <a:t>the Word was God</a:t>
            </a:r>
            <a:r>
              <a:rPr lang="en-US" altLang="en-US" b="1" dirty="0">
                <a:effectLst>
                  <a:outerShdw blurRad="38100" dist="38100" dir="2700000" algn="tl">
                    <a:srgbClr val="FFFFFF"/>
                  </a:outerShdw>
                </a:effectLst>
              </a:rPr>
              <a:t>” (John 1:1).</a:t>
            </a:r>
            <a:endParaRPr lang="en-US" altLang="en-US" dirty="0"/>
          </a:p>
        </p:txBody>
      </p:sp>
      <p:sp>
        <p:nvSpPr>
          <p:cNvPr id="6147" name="Title 1"/>
          <p:cNvSpPr>
            <a:spLocks noGrp="1"/>
          </p:cNvSpPr>
          <p:nvPr>
            <p:ph type="title"/>
          </p:nvPr>
        </p:nvSpPr>
        <p:spPr>
          <a:xfrm>
            <a:off x="838200" y="18255"/>
            <a:ext cx="10515600" cy="1325563"/>
          </a:xfrm>
        </p:spPr>
        <p:txBody>
          <a:bodyPr/>
          <a:lstStyle/>
          <a:p>
            <a:pPr algn="ctr" eaLnBrk="1" hangingPunct="1">
              <a:defRPr/>
            </a:pPr>
            <a:r>
              <a:rPr lang="en-US" dirty="0">
                <a:solidFill>
                  <a:srgbClr val="CC66FF"/>
                </a:solidFill>
                <a:latin typeface="+mn-lt"/>
              </a:rPr>
              <a:t>I. </a:t>
            </a:r>
            <a:r>
              <a:rPr lang="en-US" u="sng" dirty="0">
                <a:solidFill>
                  <a:srgbClr val="CC66FF"/>
                </a:solidFill>
                <a:latin typeface="+mn-lt"/>
              </a:rPr>
              <a:t>JESUS – THE PERSON</a:t>
            </a:r>
          </a:p>
        </p:txBody>
      </p:sp>
    </p:spTree>
    <p:extLst>
      <p:ext uri="{BB962C8B-B14F-4D97-AF65-F5344CB8AC3E}">
        <p14:creationId xmlns:p14="http://schemas.microsoft.com/office/powerpoint/2010/main" val="55369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0"/>
            <a:ext cx="10515600" cy="1325563"/>
          </a:xfrm>
        </p:spPr>
        <p:txBody>
          <a:bodyPr/>
          <a:lstStyle/>
          <a:p>
            <a:pPr algn="ctr" eaLnBrk="1" hangingPunct="1">
              <a:defRPr/>
            </a:pPr>
            <a:r>
              <a:rPr lang="en-US" dirty="0">
                <a:solidFill>
                  <a:srgbClr val="CC66FF"/>
                </a:solidFill>
                <a:latin typeface="+mn-lt"/>
              </a:rPr>
              <a:t>I. </a:t>
            </a:r>
            <a:r>
              <a:rPr lang="en-US" u="sng" dirty="0">
                <a:solidFill>
                  <a:srgbClr val="CC66FF"/>
                </a:solidFill>
                <a:latin typeface="+mn-lt"/>
              </a:rPr>
              <a:t>JESUS – THE PERSON</a:t>
            </a:r>
          </a:p>
        </p:txBody>
      </p:sp>
      <p:sp>
        <p:nvSpPr>
          <p:cNvPr id="7171" name="Content Placeholder 2"/>
          <p:cNvSpPr>
            <a:spLocks noGrp="1"/>
          </p:cNvSpPr>
          <p:nvPr>
            <p:ph idx="1"/>
          </p:nvPr>
        </p:nvSpPr>
        <p:spPr>
          <a:xfrm>
            <a:off x="838200" y="1655943"/>
            <a:ext cx="10515600" cy="4351338"/>
          </a:xfrm>
        </p:spPr>
        <p:txBody>
          <a:bodyPr>
            <a:noAutofit/>
          </a:bodyPr>
          <a:lstStyle/>
          <a:p>
            <a:pPr marL="442913" indent="-442913" eaLnBrk="1" hangingPunct="1">
              <a:lnSpc>
                <a:spcPct val="100000"/>
              </a:lnSpc>
              <a:buFont typeface="Arial" charset="0"/>
              <a:buAutoNum type="arabicPeriod" startAt="3"/>
              <a:defRPr/>
            </a:pPr>
            <a:r>
              <a:rPr lang="en-US" altLang="en-US" b="1" dirty="0">
                <a:effectLst>
                  <a:outerShdw blurRad="38100" dist="38100" dir="2700000" algn="tl">
                    <a:srgbClr val="FFFFFF"/>
                  </a:outerShdw>
                </a:effectLst>
              </a:rPr>
              <a:t>The </a:t>
            </a:r>
            <a:r>
              <a:rPr lang="en-US" altLang="en-US" b="1" u="sng" dirty="0">
                <a:solidFill>
                  <a:srgbClr val="FF0000"/>
                </a:solidFill>
              </a:rPr>
              <a:t>Creator and Sustainer</a:t>
            </a:r>
            <a:r>
              <a:rPr lang="en-US" altLang="en-US" b="1" dirty="0">
                <a:solidFill>
                  <a:srgbClr val="FF0000"/>
                </a:solidFill>
              </a:rPr>
              <a:t> </a:t>
            </a:r>
            <a:r>
              <a:rPr lang="en-US" altLang="en-US" b="1" dirty="0">
                <a:effectLst>
                  <a:outerShdw blurRad="38100" dist="38100" dir="2700000" algn="tl">
                    <a:srgbClr val="FFFFFF"/>
                  </a:outerShdw>
                </a:effectLst>
              </a:rPr>
              <a:t>(Heb. 1:10; Col. 1:17)</a:t>
            </a:r>
          </a:p>
          <a:p>
            <a:pPr marL="442913" indent="0" eaLnBrk="1" hangingPunct="1">
              <a:lnSpc>
                <a:spcPct val="100000"/>
              </a:lnSpc>
              <a:buFont typeface="Arial" charset="0"/>
              <a:buNone/>
              <a:defRPr/>
            </a:pPr>
            <a:r>
              <a:rPr lang="en-US" altLang="en-US" b="1" dirty="0">
                <a:effectLst>
                  <a:outerShdw blurRad="38100" dist="38100" dir="2700000" algn="tl">
                    <a:srgbClr val="FFFFFF"/>
                  </a:outerShdw>
                </a:effectLst>
              </a:rPr>
              <a:t>“</a:t>
            </a:r>
            <a:r>
              <a:rPr lang="en-US" altLang="en-US" b="1" i="1" dirty="0">
                <a:effectLst>
                  <a:outerShdw blurRad="38100" dist="38100" dir="2700000" algn="tl">
                    <a:srgbClr val="FFFFFF"/>
                  </a:outerShdw>
                </a:effectLst>
              </a:rPr>
              <a:t>All things were made by Him; and without Him was not any thing made that was made</a:t>
            </a:r>
            <a:r>
              <a:rPr lang="en-US" altLang="en-US" b="1" dirty="0">
                <a:effectLst>
                  <a:outerShdw blurRad="38100" dist="38100" dir="2700000" algn="tl">
                    <a:srgbClr val="FFFFFF"/>
                  </a:outerShdw>
                </a:effectLst>
              </a:rPr>
              <a:t>” (John 1:3). </a:t>
            </a:r>
          </a:p>
          <a:p>
            <a:pPr marL="442913" indent="0" eaLnBrk="1" hangingPunct="1">
              <a:lnSpc>
                <a:spcPct val="100000"/>
              </a:lnSpc>
              <a:buFont typeface="Arial" charset="0"/>
              <a:buNone/>
              <a:defRPr/>
            </a:pPr>
            <a:endParaRPr lang="en-US" altLang="en-US" b="1" dirty="0">
              <a:effectLst>
                <a:outerShdw blurRad="38100" dist="38100" dir="2700000" algn="tl">
                  <a:srgbClr val="FFFFFF"/>
                </a:outerShdw>
              </a:effectLst>
            </a:endParaRPr>
          </a:p>
          <a:p>
            <a:pPr marL="442913" indent="-442913" eaLnBrk="1" hangingPunct="1">
              <a:lnSpc>
                <a:spcPct val="100000"/>
              </a:lnSpc>
              <a:spcBef>
                <a:spcPts val="600"/>
              </a:spcBef>
              <a:buFont typeface="Arial" charset="0"/>
              <a:buNone/>
              <a:defRPr/>
            </a:pPr>
            <a:r>
              <a:rPr lang="en-US" altLang="en-US" b="1" dirty="0">
                <a:effectLst>
                  <a:outerShdw blurRad="38100" dist="38100" dir="2700000" algn="tl">
                    <a:srgbClr val="FFFFFF"/>
                  </a:outerShdw>
                </a:effectLst>
              </a:rPr>
              <a:t>4.  He is </a:t>
            </a:r>
            <a:r>
              <a:rPr lang="en-US" altLang="en-US" b="1" u="sng" dirty="0">
                <a:solidFill>
                  <a:srgbClr val="FF0000"/>
                </a:solidFill>
              </a:rPr>
              <a:t>everywhere</a:t>
            </a:r>
            <a:r>
              <a:rPr lang="en-US" altLang="en-US" b="1" dirty="0">
                <a:effectLst>
                  <a:outerShdw blurRad="38100" dist="38100" dir="2700000" algn="tl">
                    <a:srgbClr val="FFFFFF"/>
                  </a:outerShdw>
                </a:effectLst>
              </a:rPr>
              <a:t> – He fills all (Eph. 1:23).</a:t>
            </a:r>
          </a:p>
          <a:p>
            <a:pPr eaLnBrk="1" hangingPunct="1">
              <a:buFont typeface="Arial" charset="0"/>
              <a:buNone/>
              <a:defRPr/>
            </a:pPr>
            <a:endParaRPr lang="en-US" altLang="en-US" dirty="0"/>
          </a:p>
        </p:txBody>
      </p:sp>
    </p:spTree>
    <p:extLst>
      <p:ext uri="{BB962C8B-B14F-4D97-AF65-F5344CB8AC3E}">
        <p14:creationId xmlns:p14="http://schemas.microsoft.com/office/powerpoint/2010/main" val="323190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15420</TotalTime>
  <Words>3196</Words>
  <Application>Microsoft Office PowerPoint</Application>
  <PresentationFormat>Widescreen</PresentationFormat>
  <Paragraphs>267</Paragraphs>
  <Slides>38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JESUS – MASTER DISCIPLER</vt:lpstr>
      <vt:lpstr>PowerPoint Presentation</vt:lpstr>
      <vt:lpstr>PowerPoint Presentation</vt:lpstr>
      <vt:lpstr>PowerPoint Presentation</vt:lpstr>
      <vt:lpstr>PowerPoint Presentation</vt:lpstr>
      <vt:lpstr>PRODUCT: INTO HIS IMAGE</vt:lpstr>
      <vt:lpstr>I. JESUS – THE PERSON</vt:lpstr>
      <vt:lpstr>I. JESUS – THE PERSON</vt:lpstr>
      <vt:lpstr>I. JESUS – THE PERSON</vt:lpstr>
      <vt:lpstr>I. JESUS – THE PERSON</vt:lpstr>
      <vt:lpstr>I.  JESUS – THE PERSON</vt:lpstr>
      <vt:lpstr>II. JESUS – IN COMMUNION</vt:lpstr>
      <vt:lpstr>II. JESUS – IN COMMUNION</vt:lpstr>
      <vt:lpstr>II. JESUS – IN COMMUNION</vt:lpstr>
      <vt:lpstr>II. JESUS – IN COMMUNION</vt:lpstr>
      <vt:lpstr>III. JESUS – INTO THE WRITTEN WORD</vt:lpstr>
      <vt:lpstr>III. JESUS – INTO THE WRITTEN WORD</vt:lpstr>
      <vt:lpstr>III. JESUS – INTO THE WRITTEN WORD</vt:lpstr>
      <vt:lpstr>III. JESUS – INTO THE WRITTEN WORD</vt:lpstr>
      <vt:lpstr>III. JESUS – INTO THE WRITTEN WORD</vt:lpstr>
      <vt:lpstr>IV. JESUS – HIS PASSION</vt:lpstr>
      <vt:lpstr>IV. JESUS – HIS PASSION</vt:lpstr>
      <vt:lpstr>IV. JESUS – HIS PASSION</vt:lpstr>
      <vt:lpstr>IV. JESUS – HIS PASSION</vt:lpstr>
      <vt:lpstr>V. JESUS – HIS PREPARATION</vt:lpstr>
      <vt:lpstr>V. JESUS – HIS PREPARATION</vt:lpstr>
      <vt:lpstr>V. JESUS – HIS ABSOLUTES</vt:lpstr>
      <vt:lpstr>V. JESUS – HIS ABSOLUTES</vt:lpstr>
      <vt:lpstr>VI. JESUS – HIS PRACTICE</vt:lpstr>
      <vt:lpstr>VI. JESUS – HIS PRACTICE</vt:lpstr>
      <vt:lpstr>VI. JESUS – HIS PRACTICE</vt:lpstr>
      <vt:lpstr>VI. JESUS – HIS PRACTICE</vt:lpstr>
      <vt:lpstr>VI. JESUS – HIS PRACTICE</vt:lpstr>
      <vt:lpstr>PowerPoint Presentation</vt:lpstr>
      <vt:lpstr>ASSIGNMENT 1</vt:lpstr>
      <vt:lpstr>ASSIGNMENT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 MASTER DISCIPLER</dc:title>
  <dc:creator>Goh Seng Fong</dc:creator>
  <cp:lastModifiedBy>User</cp:lastModifiedBy>
  <cp:revision>117</cp:revision>
  <dcterms:created xsi:type="dcterms:W3CDTF">2020-09-07T03:13:13Z</dcterms:created>
  <dcterms:modified xsi:type="dcterms:W3CDTF">2020-09-24T14:21:21Z</dcterms:modified>
</cp:coreProperties>
</file>