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13" r:id="rId2"/>
    <p:sldId id="362" r:id="rId3"/>
    <p:sldId id="363" r:id="rId4"/>
    <p:sldId id="364" r:id="rId5"/>
    <p:sldId id="365" r:id="rId6"/>
    <p:sldId id="366" r:id="rId7"/>
    <p:sldId id="367" r:id="rId8"/>
    <p:sldId id="369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68" r:id="rId25"/>
    <p:sldId id="302" r:id="rId26"/>
    <p:sldId id="311" r:id="rId27"/>
    <p:sldId id="303" r:id="rId28"/>
    <p:sldId id="304" r:id="rId29"/>
    <p:sldId id="305" r:id="rId30"/>
    <p:sldId id="306" r:id="rId31"/>
    <p:sldId id="375" r:id="rId32"/>
    <p:sldId id="307" r:id="rId33"/>
    <p:sldId id="308" r:id="rId34"/>
    <p:sldId id="332" r:id="rId35"/>
    <p:sldId id="333" r:id="rId36"/>
    <p:sldId id="334" r:id="rId37"/>
    <p:sldId id="335" r:id="rId38"/>
    <p:sldId id="336" r:id="rId39"/>
    <p:sldId id="341" r:id="rId40"/>
    <p:sldId id="342" r:id="rId41"/>
    <p:sldId id="370" r:id="rId42"/>
    <p:sldId id="371" r:id="rId43"/>
    <p:sldId id="372" r:id="rId44"/>
    <p:sldId id="373" r:id="rId45"/>
    <p:sldId id="374" r:id="rId46"/>
    <p:sldId id="343" r:id="rId47"/>
    <p:sldId id="344" r:id="rId48"/>
    <p:sldId id="345" r:id="rId49"/>
    <p:sldId id="346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257" r:id="rId59"/>
    <p:sldId id="277" r:id="rId60"/>
    <p:sldId id="258" r:id="rId61"/>
    <p:sldId id="271" r:id="rId62"/>
    <p:sldId id="295" r:id="rId63"/>
    <p:sldId id="259" r:id="rId64"/>
    <p:sldId id="260" r:id="rId65"/>
    <p:sldId id="261" r:id="rId66"/>
    <p:sldId id="280" r:id="rId67"/>
    <p:sldId id="278" r:id="rId68"/>
    <p:sldId id="279" r:id="rId69"/>
    <p:sldId id="262" r:id="rId70"/>
    <p:sldId id="282" r:id="rId71"/>
    <p:sldId id="283" r:id="rId72"/>
    <p:sldId id="264" r:id="rId73"/>
    <p:sldId id="285" r:id="rId74"/>
    <p:sldId id="265" r:id="rId75"/>
    <p:sldId id="288" r:id="rId76"/>
    <p:sldId id="337" r:id="rId77"/>
    <p:sldId id="338" r:id="rId78"/>
    <p:sldId id="289" r:id="rId79"/>
    <p:sldId id="339" r:id="rId80"/>
    <p:sldId id="340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00"/>
    <a:srgbClr val="FF3737"/>
    <a:srgbClr val="FF0000"/>
    <a:srgbClr val="FF3300"/>
    <a:srgbClr val="D60093"/>
    <a:srgbClr val="FF0066"/>
    <a:srgbClr val="CC0000"/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94660"/>
  </p:normalViewPr>
  <p:slideViewPr>
    <p:cSldViewPr>
      <p:cViewPr varScale="1">
        <p:scale>
          <a:sx n="104" d="100"/>
          <a:sy n="104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0DADF-0CEA-4D52-A8C3-1E020F4E2A0B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D0C63-6FAC-4A0B-97D5-C70E1F981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064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34F0-015A-4D57-848F-D62FBD2C3F59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574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D0C63-6FAC-4A0B-97D5-C70E1F98148B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665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0CD9-919F-47D1-A807-56AD228F7349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328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0CD9-919F-47D1-A807-56AD228F7349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592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D0C63-6FAC-4A0B-97D5-C70E1F98148B}" type="slidenum">
              <a:rPr lang="en-SG" smtClean="0"/>
              <a:t>61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091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D0C63-6FAC-4A0B-97D5-C70E1F98148B}" type="slidenum">
              <a:rPr lang="en-SG" smtClean="0"/>
              <a:t>62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091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537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04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127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256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647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36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627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475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067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44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4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C707-4D35-4232-AB9E-1EDDB37EAC4D}" type="datetimeFigureOut">
              <a:rPr lang="en-SG" smtClean="0"/>
              <a:t>21/10/2020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2118-485B-4DE4-B1B3-4AB3B9601F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48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ithatworkfellowship.org/" TargetMode="External"/><Relationship Id="rId4" Type="http://schemas.openxmlformats.org/officeDocument/2006/relationships/hyperlink" Target="mailto:gohsengfong@hotmail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76262"/>
            <a:ext cx="7920880" cy="5505475"/>
          </a:xfrm>
        </p:spPr>
        <p:txBody>
          <a:bodyPr/>
          <a:lstStyle/>
          <a:p>
            <a:endParaRPr lang="en-SG" dirty="0"/>
          </a:p>
          <a:p>
            <a:pPr marL="0" indent="0" algn="ctr">
              <a:buNone/>
            </a:pPr>
            <a:r>
              <a:rPr lang="en-SG" sz="3600" b="1" u="sng" dirty="0">
                <a:solidFill>
                  <a:srgbClr val="C00000"/>
                </a:solidFill>
              </a:rPr>
              <a:t>EVERYDAY COMMISSION</a:t>
            </a:r>
          </a:p>
          <a:p>
            <a:pPr marL="0" indent="0" algn="ctr">
              <a:buNone/>
            </a:pPr>
            <a:r>
              <a:rPr lang="en-SG" sz="3600" b="1" u="sng" dirty="0">
                <a:solidFill>
                  <a:srgbClr val="C00000"/>
                </a:solidFill>
              </a:rPr>
              <a:t>PRESENCE OF HOLY SPIRIT</a:t>
            </a:r>
          </a:p>
          <a:p>
            <a:pPr marL="0" indent="0" algn="ctr">
              <a:buNone/>
            </a:pPr>
            <a:endParaRPr lang="en-SG" b="1" u="sng" dirty="0"/>
          </a:p>
          <a:p>
            <a:pPr marL="0" indent="0">
              <a:buNone/>
            </a:pPr>
            <a:r>
              <a:rPr lang="en-SG" b="1"/>
              <a:t>(John </a:t>
            </a:r>
            <a:r>
              <a:rPr lang="en-SG" b="1" dirty="0"/>
              <a:t>14:16)  </a:t>
            </a:r>
            <a:r>
              <a:rPr lang="en-SG" b="1" i="1" dirty="0"/>
              <a:t>And I will pray the Father, and He shall give you another Comforter, that He may abide with you for ever.</a:t>
            </a:r>
          </a:p>
          <a:p>
            <a:endParaRPr lang="en-SG" dirty="0"/>
          </a:p>
          <a:p>
            <a:pPr marL="0" indent="0" algn="ctr">
              <a:buNone/>
            </a:pPr>
            <a:endParaRPr lang="en-SG" u="sng" dirty="0"/>
          </a:p>
        </p:txBody>
      </p:sp>
    </p:spTree>
    <p:extLst>
      <p:ext uri="{BB962C8B-B14F-4D97-AF65-F5344CB8AC3E}">
        <p14:creationId xmlns:p14="http://schemas.microsoft.com/office/powerpoint/2010/main" val="198199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332656"/>
            <a:ext cx="8229600" cy="92471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I.  </a:t>
            </a:r>
            <a:r>
              <a:rPr lang="en-US" b="1" u="sng" dirty="0">
                <a:solidFill>
                  <a:srgbClr val="C00000"/>
                </a:solidFill>
              </a:rPr>
              <a:t>INTRODUCTION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335760"/>
          </a:xfrm>
        </p:spPr>
        <p:txBody>
          <a:bodyPr/>
          <a:lstStyle/>
          <a:p>
            <a:pPr marL="0" indent="0">
              <a:buNone/>
            </a:pPr>
            <a:r>
              <a:rPr lang="en-SG" b="1" dirty="0"/>
              <a:t>God has revealed Himself as One God, Who is existing eternally as One God in three distinct Persons in the Oneness in essence, in nature.  </a:t>
            </a:r>
          </a:p>
          <a:p>
            <a:pPr>
              <a:buNone/>
            </a:pPr>
            <a:endParaRPr lang="en-US" b="1" dirty="0"/>
          </a:p>
          <a:p>
            <a:pPr marL="0" indent="0">
              <a:buNone/>
            </a:pPr>
            <a:r>
              <a:rPr lang="en-SG" b="1" dirty="0"/>
              <a:t>(Matthew 28:19)  Go ye therefore, and teach all nations, baptizing them in </a:t>
            </a:r>
            <a:r>
              <a:rPr lang="en-SG" b="1" i="1" u="sng" dirty="0">
                <a:solidFill>
                  <a:srgbClr val="C00000"/>
                </a:solidFill>
              </a:rPr>
              <a:t>the Name of the Father, and of the Son, and of the Holy Ghost:</a:t>
            </a:r>
          </a:p>
          <a:p>
            <a:endParaRPr lang="en-SG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66283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471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I.  </a:t>
            </a:r>
            <a:r>
              <a:rPr lang="en-US" b="1" u="sng" dirty="0">
                <a:solidFill>
                  <a:srgbClr val="C00000"/>
                </a:solidFill>
              </a:rPr>
              <a:t>INTRODUCTION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40" y="1628800"/>
            <a:ext cx="8291264" cy="4335760"/>
          </a:xfrm>
        </p:spPr>
        <p:txBody>
          <a:bodyPr/>
          <a:lstStyle/>
          <a:p>
            <a:pPr marL="0" indent="0">
              <a:buNone/>
            </a:pPr>
            <a:r>
              <a:rPr lang="en-SG" sz="2800" b="1" u="sng" dirty="0">
                <a:solidFill>
                  <a:srgbClr val="0070C0"/>
                </a:solidFill>
              </a:rPr>
              <a:t>Each functions in His own unique role:</a:t>
            </a:r>
          </a:p>
          <a:p>
            <a:pPr marL="0" indent="0">
              <a:buNone/>
            </a:pPr>
            <a:endParaRPr lang="en-SG" sz="2800" b="1" dirty="0"/>
          </a:p>
          <a:p>
            <a:r>
              <a:rPr lang="en-SG" sz="2800" b="1" dirty="0"/>
              <a:t>God the Father as the Originator; the Son, the Agent; the Holy Spirit, the Administrator.  </a:t>
            </a:r>
          </a:p>
          <a:p>
            <a:endParaRPr lang="en-SG" sz="2800" b="1" dirty="0"/>
          </a:p>
          <a:p>
            <a:r>
              <a:rPr lang="en-SG" sz="2800" b="1" dirty="0"/>
              <a:t>The Father, the Architect; The Son, the Buyer; The Holy Spirit, the Occupier.</a:t>
            </a:r>
          </a:p>
          <a:p>
            <a:endParaRPr lang="en-SG" sz="2800" b="1" i="1" u="sng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47378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II. </a:t>
            </a:r>
            <a:r>
              <a:rPr lang="en-US" b="1" u="sng" dirty="0">
                <a:solidFill>
                  <a:srgbClr val="C00000"/>
                </a:solidFill>
              </a:rPr>
              <a:t>PROMISE OF THE GIFT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614491" cy="4525963"/>
          </a:xfrm>
        </p:spPr>
        <p:txBody>
          <a:bodyPr>
            <a:normAutofit/>
          </a:bodyPr>
          <a:lstStyle/>
          <a:p>
            <a:pPr marL="534988" lvl="0" indent="-534988">
              <a:buNone/>
            </a:pPr>
            <a:r>
              <a:rPr lang="en-US" b="1" dirty="0">
                <a:solidFill>
                  <a:srgbClr val="0070C0"/>
                </a:solidFill>
              </a:rPr>
              <a:t>1)  </a:t>
            </a:r>
            <a:r>
              <a:rPr lang="en-US" b="1" u="sng" dirty="0">
                <a:solidFill>
                  <a:srgbClr val="0070C0"/>
                </a:solidFill>
              </a:rPr>
              <a:t>Promise of the Father </a:t>
            </a:r>
            <a:r>
              <a:rPr lang="en-US" b="1" dirty="0"/>
              <a:t>(John 14:16, 26; Luke 24:49) – Heaven’s Throne Gift.</a:t>
            </a:r>
          </a:p>
          <a:p>
            <a:pPr marL="0" lv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b="1" dirty="0"/>
              <a:t>(John 14:26)  </a:t>
            </a:r>
            <a:r>
              <a:rPr lang="en-SG" b="1" i="1" dirty="0"/>
              <a:t>But the Comforter, who is the Holy Ghost, </a:t>
            </a:r>
            <a:r>
              <a:rPr lang="en-SG" b="1" i="1" u="sng" dirty="0">
                <a:solidFill>
                  <a:srgbClr val="0070C0"/>
                </a:solidFill>
              </a:rPr>
              <a:t>whom the Father will send in My name</a:t>
            </a:r>
            <a:r>
              <a:rPr lang="en-SG" b="1" i="1" dirty="0"/>
              <a:t>, He shall teach you all things, and bring all things to your remembrance, whatsoever I have said unto you.</a:t>
            </a:r>
            <a:r>
              <a:rPr lang="en-US" b="1" i="1" dirty="0"/>
              <a:t>  </a:t>
            </a:r>
            <a:endParaRPr lang="en-SG" b="1" i="1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0216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II. </a:t>
            </a:r>
            <a:r>
              <a:rPr lang="en-US" b="1" u="sng" dirty="0">
                <a:solidFill>
                  <a:srgbClr val="C00000"/>
                </a:solidFill>
              </a:rPr>
              <a:t>PROMISE OF THE GIFT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marL="534988" lvl="0" indent="-534988">
              <a:buNone/>
            </a:pPr>
            <a:r>
              <a:rPr lang="en-US" b="1" dirty="0">
                <a:solidFill>
                  <a:srgbClr val="0070C0"/>
                </a:solidFill>
              </a:rPr>
              <a:t>2)  </a:t>
            </a:r>
            <a:r>
              <a:rPr lang="en-US" b="1" u="sng" dirty="0">
                <a:solidFill>
                  <a:srgbClr val="0070C0"/>
                </a:solidFill>
              </a:rPr>
              <a:t>Promise of the Son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(John 16:7) – sent by Jesus Christ.  </a:t>
            </a:r>
            <a:endParaRPr lang="en-SG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SG" b="1" dirty="0"/>
              <a:t>(John 16:7)  </a:t>
            </a:r>
            <a:r>
              <a:rPr lang="en-SG" b="1" i="1" dirty="0"/>
              <a:t>Nevertheless I tell you the truth; It is expedient for you that I go away: for if I go not away, the Comforter will not come unto you; but if I depart, </a:t>
            </a:r>
            <a:r>
              <a:rPr lang="en-SG" b="1" i="1" u="sng" dirty="0">
                <a:solidFill>
                  <a:srgbClr val="0070C0"/>
                </a:solidFill>
              </a:rPr>
              <a:t>I will send Him unto you</a:t>
            </a:r>
            <a:r>
              <a:rPr lang="en-SG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88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56" y="0"/>
            <a:ext cx="8229600" cy="108012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II. </a:t>
            </a:r>
            <a:r>
              <a:rPr lang="en-US" b="1" u="sng" dirty="0">
                <a:solidFill>
                  <a:srgbClr val="C00000"/>
                </a:solidFill>
              </a:rPr>
              <a:t>PROMISE OF THE GIFT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56" y="1340768"/>
            <a:ext cx="8229600" cy="462379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3)  </a:t>
            </a:r>
            <a:r>
              <a:rPr lang="en-US" b="1" u="sng" dirty="0">
                <a:solidFill>
                  <a:srgbClr val="0070C0"/>
                </a:solidFill>
              </a:rPr>
              <a:t>Person and Purposes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endParaRPr lang="en-SG" b="1" dirty="0">
              <a:solidFill>
                <a:srgbClr val="0070C0"/>
              </a:solidFill>
            </a:endParaRPr>
          </a:p>
          <a:p>
            <a:pPr marL="720725" lvl="0" indent="-277813"/>
            <a:r>
              <a:rPr lang="en-US" dirty="0"/>
              <a:t>“</a:t>
            </a:r>
            <a:r>
              <a:rPr lang="en-US" b="1" u="sng" dirty="0">
                <a:solidFill>
                  <a:srgbClr val="7030A0"/>
                </a:solidFill>
              </a:rPr>
              <a:t>Another</a:t>
            </a:r>
            <a:r>
              <a:rPr lang="en-US" dirty="0"/>
              <a:t>” – of the same kind, just like Jesus (John 14:16, cf. Matt. 3:16,17; 28:19).</a:t>
            </a:r>
            <a:endParaRPr lang="en-SG" dirty="0"/>
          </a:p>
          <a:p>
            <a:pPr marL="720725" lvl="0" indent="-277813"/>
            <a:r>
              <a:rPr lang="en-US" dirty="0"/>
              <a:t>“</a:t>
            </a:r>
            <a:r>
              <a:rPr lang="en-US" b="1" u="sng" dirty="0">
                <a:solidFill>
                  <a:srgbClr val="7030A0"/>
                </a:solidFill>
              </a:rPr>
              <a:t>Comforter</a:t>
            </a:r>
            <a:r>
              <a:rPr lang="en-US" dirty="0"/>
              <a:t>” – One along-side to protect, comfort and provide – with and in us.</a:t>
            </a:r>
            <a:endParaRPr lang="en-SG" dirty="0"/>
          </a:p>
          <a:p>
            <a:pPr marL="720725" lvl="0" indent="-277813"/>
            <a:r>
              <a:rPr lang="en-US" b="1" u="sng" dirty="0">
                <a:solidFill>
                  <a:srgbClr val="7030A0"/>
                </a:solidFill>
              </a:rPr>
              <a:t>Spirit of Truth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– to teach all truths and to glorify Jesus (John 14:17; 16:13-14).</a:t>
            </a:r>
            <a:endParaRPr lang="en-SG" dirty="0"/>
          </a:p>
          <a:p>
            <a:pPr marL="720725" lvl="0" indent="-277813"/>
            <a:r>
              <a:rPr lang="en-US" b="1" u="sng" dirty="0">
                <a:solidFill>
                  <a:srgbClr val="7030A0"/>
                </a:solidFill>
              </a:rPr>
              <a:t>Power for witnessing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(John 16:8-11; Acts 1:8).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3629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84" y="188640"/>
            <a:ext cx="7850832" cy="5832648"/>
          </a:xfrm>
        </p:spPr>
        <p:txBody>
          <a:bodyPr>
            <a:noAutofit/>
          </a:bodyPr>
          <a:lstStyle/>
          <a:p>
            <a:pPr marL="803275" indent="-803275">
              <a:buNone/>
            </a:pPr>
            <a:r>
              <a:rPr lang="en-SG" sz="4000" b="1" dirty="0">
                <a:solidFill>
                  <a:srgbClr val="C00000"/>
                </a:solidFill>
              </a:rPr>
              <a:t>III. 	</a:t>
            </a:r>
            <a:r>
              <a:rPr lang="en-SG" sz="4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Two great Promises for Growth and Service</a:t>
            </a:r>
          </a:p>
          <a:p>
            <a:pPr marL="1081088" lvl="0" indent="-546100">
              <a:spcBef>
                <a:spcPts val="1800"/>
              </a:spcBef>
              <a:buNone/>
            </a:pPr>
            <a:r>
              <a:rPr lang="en-SG" sz="2800" b="1" u="sng" dirty="0">
                <a:solidFill>
                  <a:srgbClr val="0070C0"/>
                </a:solidFill>
              </a:rPr>
              <a:t>A.  </a:t>
            </a:r>
            <a:r>
              <a:rPr lang="en-SG" sz="2800" b="1" dirty="0"/>
              <a:t>	</a:t>
            </a:r>
            <a:r>
              <a:rPr lang="en-SG" sz="2800" b="1" u="sng" dirty="0">
                <a:solidFill>
                  <a:srgbClr val="0070C0"/>
                </a:solidFill>
              </a:rPr>
              <a:t>Security</a:t>
            </a:r>
            <a:r>
              <a:rPr lang="en-SG" sz="2800" dirty="0">
                <a:solidFill>
                  <a:srgbClr val="0070C0"/>
                </a:solidFill>
              </a:rPr>
              <a:t>.</a:t>
            </a:r>
            <a:r>
              <a:rPr lang="en-SG" sz="2800" dirty="0"/>
              <a:t>  </a:t>
            </a:r>
            <a:r>
              <a:rPr lang="en-SG" sz="2800" b="1" dirty="0"/>
              <a:t>Seek to know and understand how the Spirit provides security.</a:t>
            </a:r>
          </a:p>
          <a:p>
            <a:pPr marL="1524000" lvl="0" indent="-442913">
              <a:buNone/>
            </a:pPr>
            <a:r>
              <a:rPr lang="en-SG" sz="2800" b="1" dirty="0"/>
              <a:t>1.  	The Holy Spirit gives us the new birth and indwells in us (John 3:5; 1 Cor. 6:19).</a:t>
            </a:r>
          </a:p>
          <a:p>
            <a:pPr marL="1524000" indent="-442913">
              <a:buNone/>
            </a:pPr>
            <a:r>
              <a:rPr lang="en-SG" sz="2800" b="1" dirty="0"/>
              <a:t>2.  	We receive the Holy Spirit by faith (Gal. 3:2; Rom. 10:17; John 20:31).</a:t>
            </a:r>
          </a:p>
          <a:p>
            <a:pPr marL="534988" indent="0">
              <a:spcBef>
                <a:spcPts val="1800"/>
              </a:spcBef>
              <a:buNone/>
            </a:pPr>
            <a:r>
              <a:rPr lang="en-SG" sz="2800" b="1" dirty="0"/>
              <a:t>(Galatians 3:2)  </a:t>
            </a:r>
            <a:r>
              <a:rPr lang="en-SG" sz="2800" b="1" i="1" dirty="0"/>
              <a:t>This only would I learn of you, Received ye the Spirit by the works of the law, or </a:t>
            </a:r>
            <a:r>
              <a:rPr lang="en-SG" sz="2800" b="1" i="1" u="sng" dirty="0">
                <a:solidFill>
                  <a:srgbClr val="0070C0"/>
                </a:solidFill>
              </a:rPr>
              <a:t>by the hearing of faith?</a:t>
            </a:r>
            <a:endParaRPr lang="en-SG" b="1" dirty="0"/>
          </a:p>
          <a:p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50058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138864" cy="6264696"/>
          </a:xfrm>
        </p:spPr>
        <p:txBody>
          <a:bodyPr>
            <a:noAutofit/>
          </a:bodyPr>
          <a:lstStyle/>
          <a:p>
            <a:pPr marL="720725" indent="-720725">
              <a:buNone/>
            </a:pPr>
            <a:r>
              <a:rPr lang="en-SG" sz="4000" b="1" dirty="0">
                <a:solidFill>
                  <a:srgbClr val="C00000"/>
                </a:solidFill>
              </a:rPr>
              <a:t>III. 	</a:t>
            </a:r>
            <a:r>
              <a:rPr lang="en-SG" sz="4000" b="1" u="sng" dirty="0">
                <a:solidFill>
                  <a:srgbClr val="C00000"/>
                </a:solidFill>
              </a:rPr>
              <a:t>Two great promises for growth and service</a:t>
            </a:r>
          </a:p>
          <a:p>
            <a:pPr marL="628650" lvl="0" indent="0">
              <a:spcBef>
                <a:spcPts val="1800"/>
              </a:spcBef>
              <a:buNone/>
            </a:pPr>
            <a:r>
              <a:rPr lang="en-SG" sz="2800" b="1" dirty="0">
                <a:solidFill>
                  <a:srgbClr val="0070C0"/>
                </a:solidFill>
              </a:rPr>
              <a:t>A.  </a:t>
            </a:r>
            <a:r>
              <a:rPr lang="en-SG" sz="2800" b="1" u="sng" dirty="0">
                <a:solidFill>
                  <a:srgbClr val="0070C0"/>
                </a:solidFill>
              </a:rPr>
              <a:t>Security</a:t>
            </a:r>
            <a:r>
              <a:rPr lang="en-SG" sz="2800" b="1" dirty="0"/>
              <a:t> </a:t>
            </a:r>
          </a:p>
          <a:p>
            <a:pPr marL="1524000" lvl="0" indent="-442913">
              <a:buNone/>
            </a:pPr>
            <a:r>
              <a:rPr lang="en-SG" sz="2800" b="1" dirty="0"/>
              <a:t>3.  We are sealed by the Holy Spirit (Eph. 1:13; 4:30).  True ownership and acceptance.</a:t>
            </a:r>
          </a:p>
          <a:p>
            <a:pPr marL="1524000" lvl="0" indent="-442913">
              <a:buNone/>
            </a:pPr>
            <a:r>
              <a:rPr lang="en-SG" sz="2800" b="1" dirty="0"/>
              <a:t>4.  He is our witness and our Spirit of Adoption.</a:t>
            </a:r>
          </a:p>
          <a:p>
            <a:pPr marL="628650" indent="0">
              <a:spcBef>
                <a:spcPts val="1800"/>
              </a:spcBef>
              <a:buNone/>
            </a:pPr>
            <a:r>
              <a:rPr lang="en-SG" sz="2800" b="1" dirty="0"/>
              <a:t>(Romans 8:15,16)  </a:t>
            </a:r>
            <a:r>
              <a:rPr lang="en-SG" sz="2800" b="1" i="1" dirty="0"/>
              <a:t>For ye have not received the spirit of bondage again to fear; but ye have </a:t>
            </a:r>
            <a:r>
              <a:rPr lang="en-SG" sz="2800" b="1" i="1" u="sng" dirty="0">
                <a:solidFill>
                  <a:srgbClr val="7030A0"/>
                </a:solidFill>
              </a:rPr>
              <a:t>received the Spirit of adoption, whereby we cry, Abba, Father.  </a:t>
            </a:r>
            <a:r>
              <a:rPr lang="en-SG" sz="2800" b="1" i="1" dirty="0"/>
              <a:t>The Spirit Himself bears witness with our spirit, that we are the children of God: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09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640"/>
            <a:ext cx="7924800" cy="6048672"/>
          </a:xfrm>
        </p:spPr>
        <p:txBody>
          <a:bodyPr>
            <a:noAutofit/>
          </a:bodyPr>
          <a:lstStyle/>
          <a:p>
            <a:pPr marL="803275" indent="-803275">
              <a:buNone/>
            </a:pPr>
            <a:r>
              <a:rPr lang="en-SG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III.  </a:t>
            </a:r>
            <a:r>
              <a:rPr lang="en-SG" sz="4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Two great promises for growth and service</a:t>
            </a:r>
          </a:p>
          <a:p>
            <a:pPr marL="803275" indent="0">
              <a:spcBef>
                <a:spcPts val="1200"/>
              </a:spcBef>
              <a:buNone/>
            </a:pPr>
            <a:r>
              <a:rPr lang="en-SG" sz="2800" b="1" dirty="0">
                <a:solidFill>
                  <a:srgbClr val="0070C0"/>
                </a:solidFill>
              </a:rPr>
              <a:t>A.  </a:t>
            </a:r>
            <a:r>
              <a:rPr lang="en-SG" sz="2800" b="1" u="sng" dirty="0">
                <a:solidFill>
                  <a:srgbClr val="0070C0"/>
                </a:solidFill>
              </a:rPr>
              <a:t>Security</a:t>
            </a:r>
            <a:r>
              <a:rPr lang="en-SG" sz="2800" b="1" dirty="0"/>
              <a:t> </a:t>
            </a:r>
          </a:p>
          <a:p>
            <a:pPr marL="1700213" lvl="0" indent="-444500">
              <a:spcBef>
                <a:spcPts val="1200"/>
              </a:spcBef>
              <a:buNone/>
            </a:pPr>
            <a:r>
              <a:rPr lang="en-SG" sz="2800" b="1" dirty="0"/>
              <a:t>6.  He glorifies Christ and enables us to grow to be like Christ (John 16:13,14; Eph. 3:16).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i="1" dirty="0"/>
              <a:t>(John 16:14)  </a:t>
            </a:r>
            <a:r>
              <a:rPr lang="en-SG" sz="2800" b="1" i="1" u="sng" dirty="0">
                <a:solidFill>
                  <a:srgbClr val="7030A0"/>
                </a:solidFill>
              </a:rPr>
              <a:t>He shall glorify Me: for He shall receive of Mine, and shall shew it unto you</a:t>
            </a:r>
            <a:r>
              <a:rPr lang="en-SG" sz="28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i="1" dirty="0"/>
              <a:t>(</a:t>
            </a:r>
            <a:r>
              <a:rPr lang="en-SG" sz="2800" b="1" i="1" dirty="0" err="1"/>
              <a:t>Eph</a:t>
            </a:r>
            <a:r>
              <a:rPr lang="en-SG" sz="2800" b="1" i="1" dirty="0"/>
              <a:t> 3:16)  That He would grant you, according to the riches of His glory, </a:t>
            </a:r>
            <a:r>
              <a:rPr lang="en-SG" sz="2800" b="1" i="1" u="sng" dirty="0">
                <a:solidFill>
                  <a:srgbClr val="7030A0"/>
                </a:solidFill>
              </a:rPr>
              <a:t>to be strengthened with might by His Spirit</a:t>
            </a:r>
            <a:r>
              <a:rPr lang="en-SG" sz="2800" b="1" i="1" dirty="0"/>
              <a:t> in the inner man.</a:t>
            </a:r>
            <a:endParaRPr lang="en-SG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04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0648"/>
            <a:ext cx="7924800" cy="6048672"/>
          </a:xfrm>
        </p:spPr>
        <p:txBody>
          <a:bodyPr>
            <a:noAutofit/>
          </a:bodyPr>
          <a:lstStyle/>
          <a:p>
            <a:pPr marL="720725" indent="-720725">
              <a:buNone/>
            </a:pPr>
            <a:r>
              <a:rPr lang="en-SG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III.  </a:t>
            </a:r>
            <a:r>
              <a:rPr lang="en-SG" sz="4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Two great promises for growth and service</a:t>
            </a:r>
          </a:p>
          <a:p>
            <a:pPr marL="1163638" lvl="0" indent="-442913">
              <a:spcBef>
                <a:spcPts val="1800"/>
              </a:spcBef>
              <a:buNone/>
            </a:pPr>
            <a:r>
              <a:rPr lang="en-SG" sz="2800" b="1" dirty="0">
                <a:solidFill>
                  <a:srgbClr val="0070C0"/>
                </a:solidFill>
              </a:rPr>
              <a:t>B.  </a:t>
            </a:r>
            <a:r>
              <a:rPr lang="en-SG" sz="2800" b="1" u="sng" dirty="0">
                <a:solidFill>
                  <a:srgbClr val="0070C0"/>
                </a:solidFill>
              </a:rPr>
              <a:t>Partnership.  Learn what He promises and how He works</a:t>
            </a:r>
            <a:r>
              <a:rPr lang="en-SG" sz="2800" b="1" dirty="0">
                <a:solidFill>
                  <a:srgbClr val="0070C0"/>
                </a:solidFill>
              </a:rPr>
              <a:t>.</a:t>
            </a:r>
          </a:p>
          <a:p>
            <a:pPr marL="1616075" lvl="0" indent="-452438">
              <a:buNone/>
            </a:pPr>
            <a:r>
              <a:rPr lang="en-SG" sz="2800" b="1" dirty="0"/>
              <a:t>1.  He will always be with us (Psa. 139:7).  Live in His Presence, moment by moment.</a:t>
            </a:r>
          </a:p>
          <a:p>
            <a:pPr marL="1616075" lvl="0" indent="-452438">
              <a:buNone/>
            </a:pPr>
            <a:r>
              <a:rPr lang="en-SG" sz="2800" b="1" dirty="0"/>
              <a:t>2.  He searches our hearts (Rom. 8:27; 1 Cor. 2:10).  Change my heart, O Lord.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i="1" dirty="0">
                <a:solidFill>
                  <a:srgbClr val="0070C0"/>
                </a:solidFill>
              </a:rPr>
              <a:t>(Psalms 139:7)  </a:t>
            </a:r>
            <a:r>
              <a:rPr lang="en-SG" sz="2800" b="1" i="1" u="sng" dirty="0">
                <a:solidFill>
                  <a:srgbClr val="0070C0"/>
                </a:solidFill>
              </a:rPr>
              <a:t>Whither shall I go from Thy Spirit</a:t>
            </a:r>
            <a:r>
              <a:rPr lang="en-SG" sz="2800" b="1" i="1" dirty="0">
                <a:solidFill>
                  <a:srgbClr val="0070C0"/>
                </a:solidFill>
              </a:rPr>
              <a:t>?</a:t>
            </a:r>
            <a:r>
              <a:rPr lang="en-SG" sz="2800" b="1" i="1" u="sng" dirty="0">
                <a:solidFill>
                  <a:srgbClr val="0070C0"/>
                </a:solidFill>
              </a:rPr>
              <a:t> or whither shall I flee from Thy Presence</a:t>
            </a:r>
            <a:r>
              <a:rPr lang="en-SG" sz="2800" b="1" i="1" dirty="0">
                <a:solidFill>
                  <a:srgbClr val="0070C0"/>
                </a:solidFill>
              </a:rPr>
              <a:t>?</a:t>
            </a:r>
            <a:endParaRPr lang="en-SG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84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6336704"/>
          </a:xfrm>
        </p:spPr>
        <p:txBody>
          <a:bodyPr>
            <a:noAutofit/>
          </a:bodyPr>
          <a:lstStyle/>
          <a:p>
            <a:pPr marL="803275" marR="0" lvl="0" indent="-803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great promises for growth and service</a:t>
            </a:r>
          </a:p>
          <a:p>
            <a:pPr marL="1163638" lvl="0" indent="-442913">
              <a:spcBef>
                <a:spcPts val="1800"/>
              </a:spcBef>
              <a:buNone/>
            </a:pPr>
            <a:r>
              <a:rPr lang="en-SG" sz="2800" b="1" dirty="0">
                <a:solidFill>
                  <a:srgbClr val="0070C0"/>
                </a:solidFill>
              </a:rPr>
              <a:t>B.  </a:t>
            </a:r>
            <a:r>
              <a:rPr lang="en-SG" sz="2800" b="1" u="sng" dirty="0">
                <a:solidFill>
                  <a:srgbClr val="0070C0"/>
                </a:solidFill>
              </a:rPr>
              <a:t>Partnership.  Learn what He promises and how He works</a:t>
            </a:r>
            <a:r>
              <a:rPr lang="en-SG" sz="2800" b="1" dirty="0">
                <a:solidFill>
                  <a:srgbClr val="0070C0"/>
                </a:solidFill>
              </a:rPr>
              <a:t>.</a:t>
            </a:r>
          </a:p>
          <a:p>
            <a:pPr marL="1616075" lvl="0" indent="-452438">
              <a:buNone/>
            </a:pPr>
            <a:r>
              <a:rPr lang="en-SG" sz="2800" b="1" dirty="0"/>
              <a:t>3.  He leads and guides (John 16:13; Acts 13:4; 16:6).  Lead me and I will follow.</a:t>
            </a:r>
          </a:p>
          <a:p>
            <a:pPr marL="1616075" lvl="0" indent="-452438">
              <a:buNone/>
            </a:pPr>
            <a:r>
              <a:rPr lang="en-SG" sz="2800" b="1" dirty="0"/>
              <a:t>4.  He will teach us (John 14:26; 16:13; 1 Cor. 2:13).  Teach me, O Lord.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i="1" dirty="0"/>
              <a:t>(Acts 16:6)  Now when they had gone throughout Phrygia and the region of Galatia, and were </a:t>
            </a:r>
            <a:r>
              <a:rPr lang="en-SG" sz="2800" b="1" i="1" u="sng" dirty="0">
                <a:solidFill>
                  <a:srgbClr val="0070C0"/>
                </a:solidFill>
              </a:rPr>
              <a:t>forbidden of the Holy Ghost to preach the Word in Asia,</a:t>
            </a:r>
          </a:p>
          <a:p>
            <a:pPr marL="0" lvl="0" indent="0">
              <a:buNone/>
            </a:pPr>
            <a:endParaRPr lang="en-SG" sz="2800" b="1" dirty="0"/>
          </a:p>
          <a:p>
            <a:endParaRPr lang="en-SG" sz="28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41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7704856" cy="5616624"/>
          </a:xfrm>
        </p:spPr>
        <p:txBody>
          <a:bodyPr>
            <a:noAutofit/>
          </a:bodyPr>
          <a:lstStyle/>
          <a:p>
            <a:r>
              <a:rPr lang="en-SG" sz="2800" b="1" i="1" dirty="0"/>
              <a:t>(Matthew 28:18-20)  And Jesus came and </a:t>
            </a:r>
            <a:r>
              <a:rPr lang="en-SG" sz="2800" b="1" i="1" dirty="0" err="1"/>
              <a:t>spake</a:t>
            </a:r>
            <a:r>
              <a:rPr lang="en-SG" sz="2800" b="1" i="1" dirty="0"/>
              <a:t> unto them, saying, </a:t>
            </a:r>
            <a:r>
              <a:rPr lang="en-SG" sz="2800" b="1" i="1" u="sng" dirty="0">
                <a:solidFill>
                  <a:srgbClr val="9933FF"/>
                </a:solidFill>
              </a:rPr>
              <a:t>All power is given unto Me in heaven and in earth</a:t>
            </a:r>
            <a:r>
              <a:rPr lang="en-SG" sz="2800" b="1" i="1" dirty="0"/>
              <a:t>.</a:t>
            </a:r>
          </a:p>
          <a:p>
            <a:pPr marL="0" indent="0">
              <a:buNone/>
            </a:pPr>
            <a:endParaRPr lang="en-SG" sz="2800" b="1" i="1" dirty="0"/>
          </a:p>
          <a:p>
            <a:r>
              <a:rPr lang="en-SG" sz="2800" b="1" i="1" dirty="0"/>
              <a:t>Go ye therefore, and </a:t>
            </a:r>
            <a:r>
              <a:rPr lang="en-SG" sz="2800" b="1" i="1" u="sng" dirty="0">
                <a:solidFill>
                  <a:srgbClr val="9933FF"/>
                </a:solidFill>
              </a:rPr>
              <a:t>teach all nations</a:t>
            </a:r>
            <a:r>
              <a:rPr lang="en-SG" sz="2800" b="1" i="1" dirty="0"/>
              <a:t>, baptizing them in the Name of the Father, and of the Son, and of the Holy Ghost:</a:t>
            </a:r>
          </a:p>
          <a:p>
            <a:pPr marL="0" indent="0">
              <a:buNone/>
            </a:pPr>
            <a:endParaRPr lang="en-SG" sz="2800" b="1" i="1" dirty="0"/>
          </a:p>
          <a:p>
            <a:r>
              <a:rPr lang="en-SG" sz="2800" b="1" i="1" dirty="0"/>
              <a:t>Teaching them to observe all things whatsoever I have commanded you: and, </a:t>
            </a:r>
            <a:r>
              <a:rPr lang="en-SG" sz="2800" b="1" i="1" u="sng" dirty="0">
                <a:solidFill>
                  <a:srgbClr val="9933FF"/>
                </a:solidFill>
              </a:rPr>
              <a:t>lo, I am with you </a:t>
            </a:r>
            <a:r>
              <a:rPr lang="en-SG" sz="2800" b="1" i="1" u="sng" dirty="0" err="1">
                <a:solidFill>
                  <a:srgbClr val="9933FF"/>
                </a:solidFill>
              </a:rPr>
              <a:t>alway</a:t>
            </a:r>
            <a:r>
              <a:rPr lang="en-SG" sz="2800" b="1" i="1" dirty="0"/>
              <a:t>, even unto the end of the world. Amen.</a:t>
            </a: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348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8640"/>
            <a:ext cx="8136904" cy="5334000"/>
          </a:xfrm>
        </p:spPr>
        <p:txBody>
          <a:bodyPr>
            <a:noAutofit/>
          </a:bodyPr>
          <a:lstStyle/>
          <a:p>
            <a:pPr marL="720725" marR="0" lvl="0" indent="-720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great promises for growth and service</a:t>
            </a:r>
          </a:p>
          <a:p>
            <a:pPr marL="1163638" lvl="0" indent="-442913">
              <a:spcBef>
                <a:spcPts val="1800"/>
              </a:spcBef>
              <a:buNone/>
            </a:pPr>
            <a:r>
              <a:rPr lang="en-SG" sz="2800" b="1" dirty="0">
                <a:solidFill>
                  <a:srgbClr val="0070C0"/>
                </a:solidFill>
              </a:rPr>
              <a:t>B.  </a:t>
            </a:r>
            <a:r>
              <a:rPr lang="en-SG" sz="2800" b="1" u="sng" dirty="0">
                <a:solidFill>
                  <a:srgbClr val="0070C0"/>
                </a:solidFill>
              </a:rPr>
              <a:t>Partnership.  Learn what He promises and how He works</a:t>
            </a:r>
          </a:p>
          <a:p>
            <a:pPr marL="1616075" lvl="0" indent="-452438">
              <a:buNone/>
            </a:pPr>
            <a:r>
              <a:rPr lang="en-SG" sz="2800" b="1" dirty="0"/>
              <a:t>5.  He will counsel and help us (John 14:26; 15:26; 16:13).    Give me your wisdom.</a:t>
            </a:r>
          </a:p>
          <a:p>
            <a:pPr marL="1616075" lvl="0" indent="-452438">
              <a:buNone/>
            </a:pPr>
            <a:r>
              <a:rPr lang="en-SG" sz="2800" b="1" dirty="0"/>
              <a:t>6.  He will fill us and control us (Rom. 8:6; Eph. 5:18).  Control my will.</a:t>
            </a:r>
            <a:endParaRPr lang="en-US" sz="2800" b="1" dirty="0"/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i="1" dirty="0"/>
              <a:t>(Ephesians 5:18)  And be not drunk with wine, wherein is excess; but </a:t>
            </a:r>
            <a:r>
              <a:rPr lang="en-SG" sz="2800" b="1" i="1" u="sng" dirty="0">
                <a:solidFill>
                  <a:srgbClr val="9933FF"/>
                </a:solidFill>
              </a:rPr>
              <a:t>be filled with the Spirit;</a:t>
            </a:r>
            <a:endParaRPr lang="en-SG" sz="32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81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636"/>
            <a:ext cx="8064896" cy="6552728"/>
          </a:xfrm>
        </p:spPr>
        <p:txBody>
          <a:bodyPr>
            <a:noAutofit/>
          </a:bodyPr>
          <a:lstStyle/>
          <a:p>
            <a:pPr marL="720725" marR="0" lvl="0" indent="-720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great promises for growth and service</a:t>
            </a:r>
          </a:p>
          <a:p>
            <a:pPr marL="720725" lvl="0" indent="0">
              <a:buNone/>
            </a:pPr>
            <a:r>
              <a:rPr lang="en-SG" sz="2800" b="1" dirty="0">
                <a:solidFill>
                  <a:srgbClr val="0070C0"/>
                </a:solidFill>
              </a:rPr>
              <a:t>B.  </a:t>
            </a:r>
            <a:r>
              <a:rPr lang="en-SG" sz="2800" b="1" u="sng" dirty="0">
                <a:solidFill>
                  <a:srgbClr val="0070C0"/>
                </a:solidFill>
              </a:rPr>
              <a:t>Partnership </a:t>
            </a:r>
            <a:endParaRPr lang="en-SG" sz="2800" b="1" dirty="0"/>
          </a:p>
          <a:p>
            <a:pPr marL="1616075" lvl="0" indent="-452438">
              <a:buNone/>
            </a:pPr>
            <a:r>
              <a:rPr lang="en-SG" sz="2800" b="1" dirty="0"/>
              <a:t>7.  He will convict and correct us (John 16:8; Rom. 9:1; 1 Cor. 4:4).  Convict me.</a:t>
            </a:r>
          </a:p>
          <a:p>
            <a:pPr marL="1163638" indent="0">
              <a:buNone/>
            </a:pPr>
            <a:r>
              <a:rPr lang="en-SG" sz="2800" b="1" i="1" dirty="0"/>
              <a:t>(John 16:8-11)  And when He is come, He will reprove the world of sin, and of righteousness, and of judgment:</a:t>
            </a:r>
          </a:p>
          <a:p>
            <a:pPr marL="1163638" indent="0">
              <a:buNone/>
            </a:pPr>
            <a:r>
              <a:rPr lang="en-SG" sz="2800" b="1" i="1" u="sng" dirty="0">
                <a:solidFill>
                  <a:srgbClr val="0070C0"/>
                </a:solidFill>
              </a:rPr>
              <a:t>Of sin</a:t>
            </a:r>
            <a:r>
              <a:rPr lang="en-SG" sz="2800" b="1" i="1" dirty="0"/>
              <a:t>, because they believe not on Me;</a:t>
            </a:r>
          </a:p>
          <a:p>
            <a:pPr marL="1163638" indent="0">
              <a:buNone/>
            </a:pPr>
            <a:r>
              <a:rPr lang="en-SG" sz="2800" b="1" i="1" u="sng" dirty="0">
                <a:solidFill>
                  <a:srgbClr val="0070C0"/>
                </a:solidFill>
              </a:rPr>
              <a:t>Of righteousness</a:t>
            </a:r>
            <a:r>
              <a:rPr lang="en-SG" sz="2800" b="1" i="1" dirty="0"/>
              <a:t>, because I go to My Father, and ye see me no more;</a:t>
            </a:r>
          </a:p>
          <a:p>
            <a:pPr marL="1163638" indent="0">
              <a:buNone/>
            </a:pPr>
            <a:r>
              <a:rPr lang="en-SG" sz="2800" b="1" i="1" u="sng" dirty="0">
                <a:solidFill>
                  <a:srgbClr val="0070C0"/>
                </a:solidFill>
              </a:rPr>
              <a:t>Of judgment</a:t>
            </a:r>
            <a:r>
              <a:rPr lang="en-SG" sz="2800" b="1" i="1" dirty="0"/>
              <a:t>, because the prince of this world is judged.</a:t>
            </a:r>
          </a:p>
          <a:p>
            <a:endParaRPr lang="en-SG" sz="2800" b="1" i="1" dirty="0"/>
          </a:p>
          <a:p>
            <a:pPr marL="0" lvl="0" indent="0">
              <a:buNone/>
            </a:pPr>
            <a:endParaRPr lang="en-SG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54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640"/>
            <a:ext cx="7850832" cy="5334000"/>
          </a:xfrm>
        </p:spPr>
        <p:txBody>
          <a:bodyPr>
            <a:noAutofit/>
          </a:bodyPr>
          <a:lstStyle/>
          <a:p>
            <a:pPr marL="720725" marR="0" lvl="0" indent="-720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great promises for growth and service</a:t>
            </a:r>
          </a:p>
          <a:p>
            <a:pPr marL="1255713" lvl="0" indent="-534988">
              <a:spcBef>
                <a:spcPts val="1800"/>
              </a:spcBef>
              <a:buNone/>
            </a:pPr>
            <a:r>
              <a:rPr lang="en-SG" sz="2800" b="1" dirty="0">
                <a:solidFill>
                  <a:srgbClr val="0070C0"/>
                </a:solidFill>
              </a:rPr>
              <a:t>B.  </a:t>
            </a:r>
            <a:r>
              <a:rPr lang="en-SG" sz="2800" b="1" u="sng" dirty="0">
                <a:solidFill>
                  <a:srgbClr val="0070C0"/>
                </a:solidFill>
              </a:rPr>
              <a:t>Partnership</a:t>
            </a:r>
          </a:p>
          <a:p>
            <a:pPr marL="1792288" lvl="0" indent="-536575">
              <a:buNone/>
            </a:pPr>
            <a:r>
              <a:rPr lang="en-SG" sz="2800" b="1" dirty="0"/>
              <a:t>8.  He will change us (2 Cor. 3:18; Gal. 3:3).  Make me like Jesus.</a:t>
            </a:r>
          </a:p>
          <a:p>
            <a:pPr marL="1792288" lvl="0" indent="-536575">
              <a:buNone/>
            </a:pPr>
            <a:r>
              <a:rPr lang="en-SG" sz="2800" b="1" dirty="0"/>
              <a:t>9.  He helps us live His life (Rom. 8:2; 4-6; 9,11,13,26).  Live in and through me.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i="1" dirty="0"/>
              <a:t>(2 Corinthians 3:18)  But we all, with open face beholding as in a glass the Glory of the Lord, are </a:t>
            </a:r>
            <a:r>
              <a:rPr lang="en-SG" sz="2800" b="1" i="1" u="sng" dirty="0">
                <a:solidFill>
                  <a:srgbClr val="0070C0"/>
                </a:solidFill>
              </a:rPr>
              <a:t>changed into the same Image from glory to glory, even as by the Spirit of the Lord.</a:t>
            </a:r>
          </a:p>
          <a:p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931841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8640"/>
            <a:ext cx="7924800" cy="6336704"/>
          </a:xfrm>
        </p:spPr>
        <p:txBody>
          <a:bodyPr>
            <a:noAutofit/>
          </a:bodyPr>
          <a:lstStyle/>
          <a:p>
            <a:pPr marL="720725" indent="-720725">
              <a:buNone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SG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great promises for growth and service</a:t>
            </a:r>
          </a:p>
          <a:p>
            <a:pPr marL="720725" lvl="0" indent="0">
              <a:spcBef>
                <a:spcPts val="1800"/>
              </a:spcBef>
              <a:buNone/>
            </a:pPr>
            <a:r>
              <a:rPr lang="en-SG" sz="3200" b="1" dirty="0">
                <a:solidFill>
                  <a:srgbClr val="0070C0"/>
                </a:solidFill>
              </a:rPr>
              <a:t>B.  </a:t>
            </a:r>
            <a:r>
              <a:rPr lang="en-SG" sz="3200" b="1" u="sng" dirty="0">
                <a:solidFill>
                  <a:srgbClr val="0070C0"/>
                </a:solidFill>
              </a:rPr>
              <a:t>Partnership</a:t>
            </a:r>
            <a:r>
              <a:rPr lang="en-SG" sz="3200" b="1" dirty="0">
                <a:solidFill>
                  <a:srgbClr val="0070C0"/>
                </a:solidFill>
              </a:rPr>
              <a:t> </a:t>
            </a:r>
          </a:p>
          <a:p>
            <a:pPr marL="1976438" lvl="0" indent="-720725">
              <a:buNone/>
            </a:pPr>
            <a:r>
              <a:rPr lang="en-SG" sz="3200" b="1" dirty="0"/>
              <a:t>10.  He gives us gifts for ministry (1 Cor. 12:2-12).  Enable me to be faithful.</a:t>
            </a:r>
          </a:p>
          <a:p>
            <a:pPr marL="2513013" lvl="0" indent="0">
              <a:spcBef>
                <a:spcPts val="1200"/>
              </a:spcBef>
              <a:buNone/>
              <a:tabLst>
                <a:tab pos="2871788" algn="l"/>
              </a:tabLst>
            </a:pPr>
            <a:r>
              <a:rPr lang="en-US" sz="3200" b="1" dirty="0">
                <a:solidFill>
                  <a:srgbClr val="FF00FF"/>
                </a:solidFill>
              </a:rPr>
              <a:t>S</a:t>
            </a:r>
            <a:r>
              <a:rPr lang="en-US" sz="3200" b="1" dirty="0"/>
              <a:t> 	– SPIRITUAL GIFTS</a:t>
            </a:r>
          </a:p>
          <a:p>
            <a:pPr marL="2513013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FF"/>
                </a:solidFill>
              </a:rPr>
              <a:t>H</a:t>
            </a:r>
            <a:r>
              <a:rPr lang="en-US" sz="3200" b="1" dirty="0"/>
              <a:t> – HEART</a:t>
            </a:r>
          </a:p>
          <a:p>
            <a:pPr marL="2513013" lvl="0" indent="0">
              <a:spcBef>
                <a:spcPts val="0"/>
              </a:spcBef>
              <a:buNone/>
              <a:tabLst>
                <a:tab pos="2871788" algn="l"/>
              </a:tabLst>
            </a:pPr>
            <a:r>
              <a:rPr lang="en-US" sz="3200" b="1" dirty="0">
                <a:solidFill>
                  <a:srgbClr val="FF00FF"/>
                </a:solidFill>
              </a:rPr>
              <a:t>A</a:t>
            </a:r>
            <a:r>
              <a:rPr lang="en-US" sz="3200" b="1" dirty="0"/>
              <a:t> 	– ABILITY</a:t>
            </a:r>
          </a:p>
          <a:p>
            <a:pPr marL="2513013" lvl="0" indent="0">
              <a:spcBef>
                <a:spcPts val="0"/>
              </a:spcBef>
              <a:buNone/>
              <a:tabLst>
                <a:tab pos="2871788" algn="l"/>
              </a:tabLst>
            </a:pPr>
            <a:r>
              <a:rPr lang="en-US" sz="3200" b="1" dirty="0">
                <a:solidFill>
                  <a:srgbClr val="FF00FF"/>
                </a:solidFill>
              </a:rPr>
              <a:t>P</a:t>
            </a:r>
            <a:r>
              <a:rPr lang="en-US" sz="3200" b="1" dirty="0"/>
              <a:t> 	– PERSONALITY</a:t>
            </a:r>
          </a:p>
          <a:p>
            <a:pPr marL="2513013" lvl="0" indent="0">
              <a:spcBef>
                <a:spcPts val="0"/>
              </a:spcBef>
              <a:buNone/>
              <a:tabLst>
                <a:tab pos="2871788" algn="l"/>
                <a:tab pos="3140075" algn="l"/>
              </a:tabLst>
            </a:pPr>
            <a:r>
              <a:rPr lang="en-US" sz="3200" b="1" dirty="0">
                <a:solidFill>
                  <a:srgbClr val="FF00FF"/>
                </a:solidFill>
              </a:rPr>
              <a:t>E	</a:t>
            </a:r>
            <a:r>
              <a:rPr lang="en-US" sz="3200" b="1" dirty="0"/>
              <a:t>–	EXPERIENCE</a:t>
            </a:r>
          </a:p>
          <a:p>
            <a:pPr marL="0" lv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21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rgbClr val="C00000"/>
                </a:solidFill>
              </a:rPr>
              <a:t>HIS ACTS – GIFTING</a:t>
            </a:r>
          </a:p>
          <a:p>
            <a:pPr marL="534988" indent="-534988">
              <a:spcBef>
                <a:spcPts val="1800"/>
              </a:spcBef>
              <a:buNone/>
            </a:pPr>
            <a:r>
              <a:rPr lang="en-SG" sz="2800" b="1" i="1" dirty="0">
                <a:latin typeface="+mj-lt"/>
              </a:rPr>
              <a:t>(</a:t>
            </a:r>
            <a:r>
              <a:rPr lang="en-SG" sz="2800" b="1" i="1" dirty="0" err="1">
                <a:latin typeface="+mj-lt"/>
              </a:rPr>
              <a:t>i</a:t>
            </a:r>
            <a:r>
              <a:rPr lang="en-SG" sz="2800" b="1" i="1" dirty="0">
                <a:latin typeface="+mj-lt"/>
              </a:rPr>
              <a:t>)  Varieties of gifts: speaking, people intensive and services (1 Cor. 12:4-11; 14:20-33; Eph. 4:11-16; 1 Peter 4:10-11; Romans 12:-8).</a:t>
            </a:r>
          </a:p>
          <a:p>
            <a:pPr marL="534988" indent="-534988">
              <a:spcBef>
                <a:spcPts val="1800"/>
              </a:spcBef>
              <a:buNone/>
            </a:pPr>
            <a:r>
              <a:rPr lang="en-SG" sz="2800" b="1" i="1" dirty="0">
                <a:latin typeface="+mj-lt"/>
              </a:rPr>
              <a:t>(ii)  Purposes</a:t>
            </a:r>
          </a:p>
          <a:p>
            <a:pPr marL="989013" indent="-454025">
              <a:buNone/>
            </a:pPr>
            <a:r>
              <a:rPr lang="en-SG" sz="2800" b="1" i="1" dirty="0">
                <a:latin typeface="+mj-lt"/>
              </a:rPr>
              <a:t>1.  To glorify God (Rev 4:11; 1 Pet. 4:10-11)</a:t>
            </a:r>
          </a:p>
          <a:p>
            <a:pPr marL="989013" indent="-454025">
              <a:buNone/>
            </a:pPr>
            <a:r>
              <a:rPr lang="en-SG" sz="2800" b="1" i="1" dirty="0">
                <a:latin typeface="+mj-lt"/>
              </a:rPr>
              <a:t>2.  To build up the church (Eph. 4:1-7; 1 Cor. 12:7; 14:12)</a:t>
            </a:r>
          </a:p>
          <a:p>
            <a:pPr marL="989013" indent="-454025">
              <a:buNone/>
            </a:pPr>
            <a:r>
              <a:rPr lang="en-SG" sz="2800" b="1" i="1" dirty="0">
                <a:latin typeface="+mj-lt"/>
              </a:rPr>
              <a:t>3.  To extend witness and ministry (Eph. 4:1-12; 1 Cor. 14:20-25)</a:t>
            </a:r>
            <a:endParaRPr lang="en-SG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03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BE BEING FILLED!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56" y="1196752"/>
            <a:ext cx="8229600" cy="4800600"/>
          </a:xfrm>
        </p:spPr>
        <p:txBody>
          <a:bodyPr>
            <a:noAutofit/>
          </a:bodyPr>
          <a:lstStyle/>
          <a:p>
            <a:pPr marL="360363" indent="-360363">
              <a:buClr>
                <a:schemeClr val="tx1"/>
              </a:buClr>
            </a:pPr>
            <a:r>
              <a:rPr lang="en-SG" sz="2800" b="1" dirty="0"/>
              <a:t>(Ephesians 5:18-21)  And be not drunk with wine, wherein is excess; but </a:t>
            </a:r>
            <a:r>
              <a:rPr lang="en-SG" sz="2800" b="1" u="sng" dirty="0">
                <a:solidFill>
                  <a:srgbClr val="C00000"/>
                </a:solidFill>
              </a:rPr>
              <a:t>be filled with the Spirit</a:t>
            </a:r>
            <a:r>
              <a:rPr lang="en-SG" sz="2800" b="1" dirty="0">
                <a:solidFill>
                  <a:srgbClr val="C00000"/>
                </a:solidFill>
              </a:rPr>
              <a:t>;</a:t>
            </a:r>
          </a:p>
          <a:p>
            <a:pPr marL="360363" indent="-360363">
              <a:buClr>
                <a:schemeClr val="tx1"/>
              </a:buClr>
            </a:pPr>
            <a:r>
              <a:rPr lang="en-SG" sz="2800" b="1" u="sng" dirty="0">
                <a:solidFill>
                  <a:srgbClr val="C00000"/>
                </a:solidFill>
              </a:rPr>
              <a:t>Speaking to yourselves</a:t>
            </a:r>
            <a:r>
              <a:rPr lang="en-SG" sz="2800" b="1" dirty="0">
                <a:solidFill>
                  <a:srgbClr val="C00000"/>
                </a:solidFill>
              </a:rPr>
              <a:t> </a:t>
            </a:r>
            <a:r>
              <a:rPr lang="en-SG" sz="2800" b="1" dirty="0"/>
              <a:t>in psalms and hymns and spiritual songs, singing and making melody in your heart to the Lord;</a:t>
            </a:r>
          </a:p>
          <a:p>
            <a:pPr marL="360363" indent="-360363">
              <a:buClr>
                <a:schemeClr val="tx1"/>
              </a:buClr>
            </a:pPr>
            <a:r>
              <a:rPr lang="en-SG" sz="2800" b="1" u="sng" dirty="0">
                <a:solidFill>
                  <a:srgbClr val="C00000"/>
                </a:solidFill>
              </a:rPr>
              <a:t>Giving thanks always</a:t>
            </a:r>
            <a:r>
              <a:rPr lang="en-SG" sz="2800" b="1" dirty="0">
                <a:solidFill>
                  <a:srgbClr val="C00000"/>
                </a:solidFill>
              </a:rPr>
              <a:t> </a:t>
            </a:r>
            <a:r>
              <a:rPr lang="en-SG" sz="2800" b="1" dirty="0"/>
              <a:t>for all things unto God and the Father in the name of our Lord Jesus Christ;</a:t>
            </a:r>
          </a:p>
          <a:p>
            <a:pPr marL="360363" indent="-360363">
              <a:buClr>
                <a:schemeClr val="tx1"/>
              </a:buClr>
            </a:pPr>
            <a:r>
              <a:rPr lang="en-SG" sz="2800" b="1" u="sng" dirty="0">
                <a:solidFill>
                  <a:srgbClr val="C00000"/>
                </a:solidFill>
              </a:rPr>
              <a:t>Submitting yourselves one to another</a:t>
            </a:r>
            <a:r>
              <a:rPr lang="en-SG" sz="2800" b="1" dirty="0">
                <a:solidFill>
                  <a:srgbClr val="C00000"/>
                </a:solidFill>
              </a:rPr>
              <a:t> </a:t>
            </a:r>
            <a:r>
              <a:rPr lang="en-SG" sz="2800" b="1" dirty="0"/>
              <a:t>in the fear of God.</a:t>
            </a:r>
          </a:p>
        </p:txBody>
      </p:sp>
    </p:spTree>
    <p:extLst>
      <p:ext uri="{BB962C8B-B14F-4D97-AF65-F5344CB8AC3E}">
        <p14:creationId xmlns:p14="http://schemas.microsoft.com/office/powerpoint/2010/main" val="80753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 descr="https://attachment.outlook.live.net/owa/gohsengfong@hotmail.com/service.svc/s/GetAttachmentThumbnail?id=AQMkADAwATExAGQ3NwAtYmNiYy1jYTYyLTAwAi0wMAoARgAAA%2Be%2F5YuwkCBMvVQxGEuVBJIHAIVy%2B6upFGVBgJ98EMZ4k8oAAAIBDAAAAOcwOUFlQThHiThmkI6o4x4AAgS%2F%2FGsAAAABEgAQAL8tg%2FqVFexBtlL0S2a16Y8%3D&amp;thumbnailType=2&amp;owa=outlook.live.com&amp;scriptVer=2019042202.08&amp;isc=1&amp;X-OWA-CANARY=tuTc2DUe3UilexCis2_F5kDYMz8H0dYYAE6MQ_LZDVhpcma7WnnU3qbBN2ka4ahIytzpOOHMtHk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MwNzktMzE2NjQ4OTE4NlwiLFwicHVpZFwiOlwiMzEzODc1MDgxNTEzNTcwXCIsXCJvaWRcIjpcIjAwMDExZDc3LWJjYmMtY2E2Mi0wMDAwLTAwMDAwMDAwMDAwMFwiLFwic2NvcGVcIjpcIk93YURvd25sb2FkXCJ9IiwibmJmIjoxNTU3MDI1NjI4LCJleHAiOjE1NTcwMjYyMjgsImlzcyI6IjAwMDAwMDAyLTAwMDAtMGZmMS1jZTAwLTAwMDAwMDAwMDAwMEA4NGRmOWU3Zi1lOWY2LTQwYWYtYjQzNS1hYWFhYWFhYWFhYWEiLCJhdWQiOiIwMDAwMDAwMi0wMDAwLTBmZjEtY2UwMC0wMDAwMDAwMDAwMDAvYXR0YWNobWVudC5vdXRsb29rLmxpdmUubmV0QDg0ZGY5ZTdmLWU5ZjYtNDBhZi1iNDM1LWFhYWFhYWFhYWFhYSJ9.q8I-pngnYEQRkAr3K0hAV3cYiNk6_SbJ5REt8KqomJuhxjmNQqZMKqVjGmL0AxxDw4DUgQRtkG97x1KzZCv8y5-VNb0tWd_r6jcMjpfouPFxk8J9hlzAYjVXMogqcO4YVgfES70ovoZxgYhUft6fwP0nu6o33GwvHm7m2vOz4V0SaQd5F8e09DPwP5OeuyVfIQUlvloMgX7AfaL83G-6uDrLMQyzhBJRKsgkLXYnVLgtSTQcINX2w5E28aQGtiM9t6iD08vMnKBu7rLnD2dgq0ORVvfCfYButSNEVMPmBYEgzhilAsn-TLCoLuIF-wwl9GpES5BJh6vEoNbiaMjNjQ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8" y="0"/>
            <a:ext cx="8955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05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55"/>
            <a:ext cx="8229600" cy="1137599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BE BEING FILLED!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SG" sz="2800" b="1" dirty="0">
                <a:solidFill>
                  <a:srgbClr val="0070C0"/>
                </a:solidFill>
              </a:rPr>
              <a:t>A.  </a:t>
            </a:r>
            <a:r>
              <a:rPr lang="en-SG" sz="2800" b="1" u="sng" dirty="0">
                <a:solidFill>
                  <a:srgbClr val="0070C0"/>
                </a:solidFill>
              </a:rPr>
              <a:t>Study of the word “fill”</a:t>
            </a:r>
            <a:r>
              <a:rPr lang="en-SG" sz="2800" b="1" dirty="0">
                <a:solidFill>
                  <a:srgbClr val="0070C0"/>
                </a:solidFill>
              </a:rPr>
              <a:t>:</a:t>
            </a:r>
          </a:p>
          <a:p>
            <a:pPr marL="895350" lvl="0" indent="-452438">
              <a:buNone/>
            </a:pPr>
            <a:r>
              <a:rPr lang="en-SG" sz="2800" b="1" dirty="0"/>
              <a:t>1.  </a:t>
            </a:r>
            <a:r>
              <a:rPr lang="en-SG" sz="2800" b="1" u="sng" dirty="0">
                <a:solidFill>
                  <a:srgbClr val="C00000"/>
                </a:solidFill>
              </a:rPr>
              <a:t>Wind’s filling a sail</a:t>
            </a:r>
            <a:r>
              <a:rPr lang="en-SG" sz="2800" b="1" dirty="0">
                <a:solidFill>
                  <a:srgbClr val="C00000"/>
                </a:solidFill>
              </a:rPr>
              <a:t> </a:t>
            </a:r>
            <a:r>
              <a:rPr lang="en-SG" sz="2800" b="1" dirty="0"/>
              <a:t>to move a ship along (2 Peter 1:21).</a:t>
            </a:r>
          </a:p>
          <a:p>
            <a:pPr marL="895350" lvl="0" indent="-452438">
              <a:buNone/>
            </a:pPr>
            <a:r>
              <a:rPr lang="en-SG" sz="2800" b="1" dirty="0"/>
              <a:t>2.  Idea of </a:t>
            </a:r>
            <a:r>
              <a:rPr lang="en-SG" sz="2800" b="1" u="sng" dirty="0">
                <a:solidFill>
                  <a:srgbClr val="C00000"/>
                </a:solidFill>
              </a:rPr>
              <a:t>permeation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/>
              <a:t>– salt permeating meat (cf. Acts 4:13).</a:t>
            </a:r>
          </a:p>
          <a:p>
            <a:pPr marL="895350" lvl="0" indent="-452438">
              <a:buNone/>
            </a:pPr>
            <a:r>
              <a:rPr lang="en-SG" sz="2800" b="1" dirty="0"/>
              <a:t>3.  Idea of </a:t>
            </a:r>
            <a:r>
              <a:rPr lang="en-SG" sz="2800" b="1" u="sng" dirty="0">
                <a:solidFill>
                  <a:srgbClr val="C00000"/>
                </a:solidFill>
              </a:rPr>
              <a:t>control of someone</a:t>
            </a:r>
            <a:r>
              <a:rPr lang="en-SG" sz="2800" b="1" dirty="0">
                <a:solidFill>
                  <a:srgbClr val="C00000"/>
                </a:solidFill>
              </a:rPr>
              <a:t> </a:t>
            </a:r>
            <a:r>
              <a:rPr lang="en-SG" sz="2800" b="1" dirty="0"/>
              <a:t>or some emotions (John 16:6; Luke 5:26; 6:11).</a:t>
            </a:r>
          </a:p>
          <a:p>
            <a:pPr marL="895350" lvl="0" indent="-452438">
              <a:buNone/>
            </a:pPr>
            <a:r>
              <a:rPr lang="en-SG" sz="2800" b="1" dirty="0"/>
              <a:t>4.  Filling of Jesus (Luke 4:1), of men (Acts 6:5), of Stephen (Acts 7:55).</a:t>
            </a:r>
          </a:p>
        </p:txBody>
      </p:sp>
    </p:spTree>
    <p:extLst>
      <p:ext uri="{BB962C8B-B14F-4D97-AF65-F5344CB8AC3E}">
        <p14:creationId xmlns:p14="http://schemas.microsoft.com/office/powerpoint/2010/main" val="2747239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44"/>
            <a:ext cx="8229600" cy="10668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BE BEING FILLED!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075240" cy="3456384"/>
          </a:xfrm>
        </p:spPr>
        <p:txBody>
          <a:bodyPr>
            <a:noAutofit/>
          </a:bodyPr>
          <a:lstStyle/>
          <a:p>
            <a:pPr marL="442913" lvl="0" indent="-442913">
              <a:buNone/>
            </a:pPr>
            <a:r>
              <a:rPr lang="en-SG" sz="2800" b="1" dirty="0">
                <a:solidFill>
                  <a:srgbClr val="0070C0"/>
                </a:solidFill>
              </a:rPr>
              <a:t>B.  </a:t>
            </a:r>
            <a:r>
              <a:rPr lang="en-SG" sz="2800" b="1" u="sng" dirty="0">
                <a:solidFill>
                  <a:srgbClr val="0070C0"/>
                </a:solidFill>
              </a:rPr>
              <a:t>The Greek verb</a:t>
            </a:r>
            <a:r>
              <a:rPr lang="en-SG" sz="2800" b="1" dirty="0">
                <a:solidFill>
                  <a:srgbClr val="0070C0"/>
                </a:solidFill>
              </a:rPr>
              <a:t> </a:t>
            </a:r>
            <a:r>
              <a:rPr lang="en-SG" sz="2800" b="1" dirty="0"/>
              <a:t>– </a:t>
            </a:r>
            <a:r>
              <a:rPr lang="en-SG" sz="2800" b="1" u="sng" dirty="0"/>
              <a:t>present, passive imperative</a:t>
            </a:r>
            <a:r>
              <a:rPr lang="en-SG" sz="2800" b="1" dirty="0"/>
              <a:t> – “Be being filled by the Spirit.”</a:t>
            </a:r>
          </a:p>
          <a:p>
            <a:pPr marL="895350" lvl="0" indent="-452438">
              <a:buNone/>
            </a:pPr>
            <a:r>
              <a:rPr lang="en-SG" sz="2800" b="1" dirty="0"/>
              <a:t>1.  </a:t>
            </a:r>
            <a:r>
              <a:rPr lang="en-SG" sz="2800" b="1" u="sng" dirty="0">
                <a:solidFill>
                  <a:srgbClr val="C00000"/>
                </a:solidFill>
              </a:rPr>
              <a:t>Imperative</a:t>
            </a:r>
            <a:r>
              <a:rPr lang="en-SG" sz="2800" b="1" dirty="0"/>
              <a:t> – a biblical command, not an option</a:t>
            </a:r>
          </a:p>
          <a:p>
            <a:pPr marL="895350" lvl="0" indent="-452438">
              <a:buNone/>
            </a:pPr>
            <a:r>
              <a:rPr lang="en-SG" sz="2800" b="1" dirty="0"/>
              <a:t>2.  </a:t>
            </a:r>
            <a:r>
              <a:rPr lang="en-SG" sz="2800" b="1" u="sng" dirty="0">
                <a:solidFill>
                  <a:srgbClr val="C00000"/>
                </a:solidFill>
              </a:rPr>
              <a:t>Present</a:t>
            </a:r>
            <a:r>
              <a:rPr lang="en-SG" sz="2800" b="1" dirty="0"/>
              <a:t> – a moment by moment present continuous filling or controlling</a:t>
            </a:r>
          </a:p>
          <a:p>
            <a:pPr marL="895350" lvl="0" indent="-452438">
              <a:buNone/>
            </a:pPr>
            <a:r>
              <a:rPr lang="en-SG" sz="2800" b="1" dirty="0"/>
              <a:t>3.  </a:t>
            </a:r>
            <a:r>
              <a:rPr lang="en-SG" sz="2800" b="1" u="sng" dirty="0">
                <a:solidFill>
                  <a:srgbClr val="C00000"/>
                </a:solidFill>
              </a:rPr>
              <a:t>Passive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/>
              <a:t>– believer is the receiver.  He is controlled by the Spirit.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25386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1"/>
            <a:ext cx="8229600" cy="10668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HOW TO BE FILLED!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4988" indent="-534988">
              <a:buNone/>
            </a:pPr>
            <a:r>
              <a:rPr lang="en-SG" b="1" dirty="0">
                <a:solidFill>
                  <a:srgbClr val="0070C0"/>
                </a:solidFill>
              </a:rPr>
              <a:t>1.  	</a:t>
            </a:r>
            <a:r>
              <a:rPr lang="en-SG" b="1" u="sng" dirty="0">
                <a:solidFill>
                  <a:srgbClr val="0070C0"/>
                </a:solidFill>
              </a:rPr>
              <a:t>Make sure of right relationships with God and man.   </a:t>
            </a:r>
          </a:p>
          <a:p>
            <a:pPr marL="534988" indent="0">
              <a:spcBef>
                <a:spcPts val="1800"/>
              </a:spcBef>
              <a:buNone/>
            </a:pPr>
            <a:r>
              <a:rPr lang="en-SG" sz="2800" b="1" i="1" dirty="0"/>
              <a:t>(Psalms 66:18)  </a:t>
            </a:r>
            <a:r>
              <a:rPr lang="en-SG" sz="2800" b="1" i="1" u="sng" dirty="0">
                <a:solidFill>
                  <a:srgbClr val="C00000"/>
                </a:solidFill>
              </a:rPr>
              <a:t>If I regard iniquity in my heart</a:t>
            </a:r>
            <a:r>
              <a:rPr lang="en-SG" sz="2800" b="1" i="1" dirty="0"/>
              <a:t>, the Lord will not hear me:</a:t>
            </a:r>
          </a:p>
          <a:p>
            <a:pPr marL="534988" indent="0">
              <a:spcBef>
                <a:spcPts val="1800"/>
              </a:spcBef>
              <a:buNone/>
            </a:pPr>
            <a:r>
              <a:rPr lang="en-SG" sz="2800" b="1" i="1" dirty="0"/>
              <a:t>(1 John 1:9)  </a:t>
            </a:r>
            <a:r>
              <a:rPr lang="en-SG" sz="2800" b="1" i="1" u="sng" dirty="0">
                <a:solidFill>
                  <a:srgbClr val="C00000"/>
                </a:solidFill>
              </a:rPr>
              <a:t>If we confess our sins</a:t>
            </a:r>
            <a:r>
              <a:rPr lang="en-SG" sz="2800" b="1" i="1" dirty="0"/>
              <a:t>, He is faithful and just to </a:t>
            </a:r>
            <a:r>
              <a:rPr lang="en-SG" sz="2800" b="1" i="1" u="sng" dirty="0">
                <a:solidFill>
                  <a:srgbClr val="C00000"/>
                </a:solidFill>
              </a:rPr>
              <a:t>forgive us our sins, and to cleanse us from all unrighteousness</a:t>
            </a:r>
            <a:r>
              <a:rPr lang="en-SG" sz="2800" b="1" i="1" dirty="0">
                <a:solidFill>
                  <a:srgbClr val="C00000"/>
                </a:solidFill>
              </a:rPr>
              <a:t>.</a:t>
            </a:r>
          </a:p>
          <a:p>
            <a:endParaRPr lang="en-SG" dirty="0"/>
          </a:p>
          <a:p>
            <a:pPr lvl="0"/>
            <a:endParaRPr lang="en-SG" dirty="0"/>
          </a:p>
          <a:p>
            <a:pPr lvl="0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2105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D4925-93EA-44D1-B171-3ACA93BC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" y="414347"/>
            <a:ext cx="8873933" cy="60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5" y="0"/>
            <a:ext cx="8229600" cy="1196752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BE BEING FILLED!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5" y="1340768"/>
            <a:ext cx="8056945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SG" sz="2800" b="1" dirty="0">
                <a:solidFill>
                  <a:srgbClr val="0070C0"/>
                </a:solidFill>
              </a:rPr>
              <a:t>2.  </a:t>
            </a:r>
            <a:r>
              <a:rPr lang="en-SG" sz="2800" b="1" u="sng" dirty="0">
                <a:solidFill>
                  <a:srgbClr val="0070C0"/>
                </a:solidFill>
              </a:rPr>
              <a:t>Surrender and yield to Spirit’s control </a:t>
            </a:r>
            <a:r>
              <a:rPr lang="en-SG" sz="2800" b="1" dirty="0"/>
              <a:t>.</a:t>
            </a:r>
          </a:p>
          <a:p>
            <a:pPr marL="989013" indent="-546100">
              <a:spcBef>
                <a:spcPts val="1800"/>
              </a:spcBef>
              <a:buNone/>
            </a:pPr>
            <a:r>
              <a:rPr lang="en-SG" sz="2800" b="1" dirty="0"/>
              <a:t>A)  	(1 Corinthians 15:31)  </a:t>
            </a:r>
            <a:r>
              <a:rPr lang="en-SG" sz="2800" b="1" u="sng" dirty="0">
                <a:solidFill>
                  <a:srgbClr val="C00000"/>
                </a:solidFill>
              </a:rPr>
              <a:t>I die daily</a:t>
            </a:r>
            <a:r>
              <a:rPr lang="en-SG" sz="2800" b="1" dirty="0"/>
              <a:t>.</a:t>
            </a:r>
          </a:p>
          <a:p>
            <a:pPr marL="989013" indent="-546100">
              <a:spcBef>
                <a:spcPts val="1800"/>
              </a:spcBef>
              <a:buNone/>
            </a:pPr>
            <a:r>
              <a:rPr lang="en-SG" sz="2800" b="1" dirty="0"/>
              <a:t>B)  	(Romans 6:13)  </a:t>
            </a:r>
            <a:r>
              <a:rPr lang="en-SG" sz="2800" b="1" i="1" dirty="0"/>
              <a:t>Neither yield ye your members as instruments of unrighteousness unto sin: but </a:t>
            </a:r>
            <a:r>
              <a:rPr lang="en-SG" sz="2800" b="1" i="1" u="sng" dirty="0">
                <a:solidFill>
                  <a:srgbClr val="C00000"/>
                </a:solidFill>
              </a:rPr>
              <a:t>yield yourselves unto God, as those that are alive from the dead, and your members as instruments of righteousness unto God</a:t>
            </a:r>
            <a:r>
              <a:rPr lang="en-SG" sz="2800" b="1" i="1" dirty="0"/>
              <a:t>.</a:t>
            </a:r>
          </a:p>
          <a:p>
            <a:pPr marL="989013" indent="-546100">
              <a:spcBef>
                <a:spcPts val="1800"/>
              </a:spcBef>
              <a:buNone/>
            </a:pPr>
            <a:r>
              <a:rPr lang="en-US" sz="2800" dirty="0"/>
              <a:t> </a:t>
            </a:r>
            <a:r>
              <a:rPr lang="en-US" sz="2800" b="1" dirty="0"/>
              <a:t>C)	Be controlled by the Holy Spirit (Eph. 5:18; Gal. 2:20). 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948615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120"/>
            <a:ext cx="8229600" cy="1143000"/>
          </a:xfrm>
        </p:spPr>
        <p:txBody>
          <a:bodyPr/>
          <a:lstStyle/>
          <a:p>
            <a:r>
              <a:rPr lang="en-SG" b="1" u="sng" dirty="0">
                <a:solidFill>
                  <a:srgbClr val="C00000"/>
                </a:solidFill>
              </a:rPr>
              <a:t>DYING AND YIELDING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200"/>
            <a:ext cx="7931224" cy="4525963"/>
          </a:xfrm>
        </p:spPr>
        <p:txBody>
          <a:bodyPr>
            <a:noAutofit/>
          </a:bodyPr>
          <a:lstStyle/>
          <a:p>
            <a:pPr marL="360363" indent="-360363"/>
            <a:r>
              <a:rPr lang="en-SG" sz="2800" b="1" dirty="0"/>
              <a:t>Lord, here is my mind.   (other members too)</a:t>
            </a:r>
          </a:p>
          <a:p>
            <a:pPr marL="360363" indent="-360363">
              <a:buNone/>
            </a:pPr>
            <a:r>
              <a:rPr lang="en-SG" sz="2800" b="1" dirty="0"/>
              <a:t>    	I die to what I am thinking.</a:t>
            </a:r>
          </a:p>
          <a:p>
            <a:pPr marL="360363" indent="-360363">
              <a:buNone/>
            </a:pPr>
            <a:r>
              <a:rPr lang="en-SG" sz="2800" b="1" dirty="0"/>
              <a:t>    	Please think in and through me.</a:t>
            </a:r>
          </a:p>
          <a:p>
            <a:pPr marL="360363" indent="-360363">
              <a:spcBef>
                <a:spcPts val="1800"/>
              </a:spcBef>
              <a:buNone/>
            </a:pPr>
            <a:r>
              <a:rPr lang="en-SG" sz="2800" b="1" dirty="0"/>
              <a:t>	(Lord, live, love and labour in and through me.)</a:t>
            </a:r>
          </a:p>
          <a:p>
            <a:pPr marL="360363" indent="-360363">
              <a:spcBef>
                <a:spcPts val="1800"/>
              </a:spcBef>
            </a:pPr>
            <a:r>
              <a:rPr lang="en-SG" sz="2800" b="1" dirty="0"/>
              <a:t>(Gal 2:20</a:t>
            </a:r>
            <a:r>
              <a:rPr lang="en-SG" sz="2800" b="1" i="1" dirty="0"/>
              <a:t>)  I am crucified with Christ: </a:t>
            </a:r>
            <a:r>
              <a:rPr lang="en-SG" sz="2800" b="1" i="1" u="sng" dirty="0">
                <a:solidFill>
                  <a:srgbClr val="C00000"/>
                </a:solidFill>
              </a:rPr>
              <a:t>nevertheless I live; yet not I, but Christ lives in me</a:t>
            </a:r>
            <a:r>
              <a:rPr lang="en-SG" sz="2800" b="1" i="1" dirty="0"/>
              <a:t>: and the life which I now live in the flesh I live by the faith of the Son of God, who loved me, and gave Himself for me.</a:t>
            </a:r>
          </a:p>
          <a:p>
            <a:pPr marL="0" indent="0">
              <a:buNone/>
            </a:pP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341751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018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HOW TO BE FILLED!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34" y="1166018"/>
            <a:ext cx="8367038" cy="4525963"/>
          </a:xfrm>
        </p:spPr>
        <p:txBody>
          <a:bodyPr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SG" sz="2800" b="1" dirty="0">
                <a:solidFill>
                  <a:srgbClr val="0070C0"/>
                </a:solidFill>
              </a:rPr>
              <a:t>3.  </a:t>
            </a:r>
            <a:r>
              <a:rPr lang="en-SG" sz="2800" b="1" u="sng" dirty="0">
                <a:solidFill>
                  <a:srgbClr val="0070C0"/>
                </a:solidFill>
              </a:rPr>
              <a:t>Saturate in and meditate on God’s Word</a:t>
            </a:r>
            <a:r>
              <a:rPr lang="en-SG" sz="2800" b="1" dirty="0">
                <a:solidFill>
                  <a:srgbClr val="0070C0"/>
                </a:solidFill>
              </a:rPr>
              <a:t>.</a:t>
            </a:r>
          </a:p>
          <a:p>
            <a:pPr marL="720725" indent="-360363">
              <a:spcBef>
                <a:spcPts val="0"/>
              </a:spcBef>
            </a:pPr>
            <a:r>
              <a:rPr lang="en-SG" sz="2800" b="1" dirty="0"/>
              <a:t>(Ephesians 5:18,19)  … but </a:t>
            </a:r>
            <a:r>
              <a:rPr lang="en-SG" sz="2800" b="1" dirty="0">
                <a:solidFill>
                  <a:srgbClr val="C00000"/>
                </a:solidFill>
              </a:rPr>
              <a:t>be filled with the Spirit</a:t>
            </a:r>
            <a:r>
              <a:rPr lang="en-SG" sz="2800" b="1" dirty="0"/>
              <a:t>;</a:t>
            </a:r>
          </a:p>
          <a:p>
            <a:pPr marL="720725" indent="0">
              <a:spcBef>
                <a:spcPts val="0"/>
              </a:spcBef>
              <a:buNone/>
            </a:pPr>
            <a:r>
              <a:rPr lang="en-SG" sz="2800" b="1" dirty="0"/>
              <a:t>Speaking to yourselves in psalms and hymns and spiritual songs, singing and making melody in your heart to the Lord.</a:t>
            </a:r>
          </a:p>
          <a:p>
            <a:pPr marL="720725" indent="-360363">
              <a:spcBef>
                <a:spcPts val="1200"/>
              </a:spcBef>
            </a:pPr>
            <a:r>
              <a:rPr lang="en-SG" sz="2800" b="1" dirty="0"/>
              <a:t>(Colossians 3:16)  </a:t>
            </a:r>
            <a:r>
              <a:rPr lang="en-SG" sz="2800" b="1" u="sng" dirty="0">
                <a:solidFill>
                  <a:srgbClr val="C00000"/>
                </a:solidFill>
              </a:rPr>
              <a:t>Let the Word of Christ dwell in you richly in all wisdom</a:t>
            </a:r>
            <a:r>
              <a:rPr lang="en-SG" sz="2800" b="1" dirty="0"/>
              <a:t>; teaching and admonishing one another in psalms and hymns and spiritual songs, singing with grace in your hearts to the Lord.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92947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78" y="12971"/>
            <a:ext cx="8229600" cy="10668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HOW TO BE FILLED!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2800" b="1" dirty="0">
                <a:solidFill>
                  <a:srgbClr val="0070C0"/>
                </a:solidFill>
              </a:rPr>
              <a:t>4.  </a:t>
            </a:r>
            <a:r>
              <a:rPr lang="en-SG" sz="2800" b="1" u="sng" dirty="0">
                <a:solidFill>
                  <a:srgbClr val="0070C0"/>
                </a:solidFill>
              </a:rPr>
              <a:t>Obey Him and Act on that obedience</a:t>
            </a:r>
            <a:endParaRPr lang="en-SG" sz="2800" b="1" dirty="0">
              <a:solidFill>
                <a:srgbClr val="0070C0"/>
              </a:solidFill>
            </a:endParaRPr>
          </a:p>
          <a:p>
            <a:pPr marL="442913" indent="0">
              <a:buNone/>
            </a:pPr>
            <a:r>
              <a:rPr lang="en-SG" sz="2800" b="1" dirty="0"/>
              <a:t>(Hebrews 5:8)  Though He were the Son, </a:t>
            </a:r>
            <a:r>
              <a:rPr lang="en-SG" sz="2800" b="1" u="sng" dirty="0">
                <a:solidFill>
                  <a:srgbClr val="C00000"/>
                </a:solidFill>
              </a:rPr>
              <a:t>yet learned He obedience by the things which He suffered</a:t>
            </a:r>
            <a:r>
              <a:rPr lang="en-SG" sz="2800" b="1" dirty="0"/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dirty="0"/>
              <a:t>(1 John 3:21)  Beloved, if our heart condemn us not, </a:t>
            </a:r>
            <a:r>
              <a:rPr lang="en-SG" sz="2800" b="1" i="1" dirty="0"/>
              <a:t>then</a:t>
            </a:r>
            <a:r>
              <a:rPr lang="en-SG" sz="2800" b="1" dirty="0"/>
              <a:t> have we confidence toward God.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SG" sz="2800" b="1" dirty="0"/>
              <a:t>(1 John 3:22)  And whatsoever we ask, we receive of Him, </a:t>
            </a:r>
            <a:r>
              <a:rPr lang="en-SG" sz="2800" b="1" u="sng" dirty="0">
                <a:solidFill>
                  <a:srgbClr val="C00000"/>
                </a:solidFill>
              </a:rPr>
              <a:t>because we keep His commandments, and do those things that are pleasing in His sight</a:t>
            </a:r>
            <a:r>
              <a:rPr lang="en-SG" sz="2800" b="1" dirty="0">
                <a:solidFill>
                  <a:srgbClr val="C00000"/>
                </a:solidFill>
              </a:rPr>
              <a:t>.</a:t>
            </a:r>
          </a:p>
          <a:p>
            <a:endParaRPr lang="en-SG" sz="2800" dirty="0"/>
          </a:p>
          <a:p>
            <a:pPr marL="0" lvl="0" indent="0">
              <a:buNone/>
            </a:pP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82021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9912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RESULTS OF FILLING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442913" lvl="0" indent="-442913">
              <a:buNone/>
            </a:pPr>
            <a:r>
              <a:rPr lang="en-SG" sz="2800" b="1" dirty="0">
                <a:solidFill>
                  <a:srgbClr val="0070C0"/>
                </a:solidFill>
              </a:rPr>
              <a:t>1.  </a:t>
            </a:r>
            <a:r>
              <a:rPr lang="en-SG" sz="2800" b="1" u="sng" dirty="0">
                <a:solidFill>
                  <a:srgbClr val="0070C0"/>
                </a:solidFill>
              </a:rPr>
              <a:t>Inward – Singing and Praising Saints</a:t>
            </a:r>
            <a:r>
              <a:rPr lang="en-SG" sz="2800" b="1" dirty="0">
                <a:solidFill>
                  <a:srgbClr val="0070C0"/>
                </a:solidFill>
              </a:rPr>
              <a:t> </a:t>
            </a:r>
            <a:r>
              <a:rPr lang="en-SG" sz="2800" dirty="0"/>
              <a:t>(Eph. 5:19; Col. 3:16).   </a:t>
            </a:r>
          </a:p>
          <a:p>
            <a:pPr marL="0" lvl="0" indent="0">
              <a:buNone/>
            </a:pPr>
            <a:endParaRPr lang="en-US" sz="2800" dirty="0"/>
          </a:p>
          <a:p>
            <a:pPr marL="442913" indent="0">
              <a:buNone/>
            </a:pPr>
            <a:r>
              <a:rPr lang="en-SG" sz="2800" dirty="0"/>
              <a:t>(Ephesians 5:19)  </a:t>
            </a:r>
            <a:r>
              <a:rPr lang="en-SG" sz="2800" b="1" i="1" u="sng" dirty="0">
                <a:solidFill>
                  <a:srgbClr val="C00000"/>
                </a:solidFill>
              </a:rPr>
              <a:t>Speaking to yourselves</a:t>
            </a:r>
            <a:r>
              <a:rPr lang="en-SG" sz="2800" b="1" i="1" dirty="0">
                <a:solidFill>
                  <a:srgbClr val="C00000"/>
                </a:solidFill>
              </a:rPr>
              <a:t> </a:t>
            </a:r>
            <a:r>
              <a:rPr lang="en-SG" sz="2800" i="1" dirty="0"/>
              <a:t>in psalms and hymns and spiritual songs, singing and </a:t>
            </a:r>
            <a:r>
              <a:rPr lang="en-SG" sz="2800" b="1" i="1" u="sng" dirty="0">
                <a:solidFill>
                  <a:srgbClr val="C00000"/>
                </a:solidFill>
              </a:rPr>
              <a:t>making melody in your heart</a:t>
            </a:r>
            <a:r>
              <a:rPr lang="en-SG" sz="2800" b="1" i="1" dirty="0">
                <a:solidFill>
                  <a:srgbClr val="C00000"/>
                </a:solidFill>
              </a:rPr>
              <a:t> </a:t>
            </a:r>
            <a:r>
              <a:rPr lang="en-SG" sz="2800" i="1" dirty="0"/>
              <a:t>to the Lord;</a:t>
            </a:r>
            <a:endParaRPr lang="en-SG" i="1" dirty="0"/>
          </a:p>
        </p:txBody>
      </p:sp>
    </p:spTree>
    <p:extLst>
      <p:ext uri="{BB962C8B-B14F-4D97-AF65-F5344CB8AC3E}">
        <p14:creationId xmlns:p14="http://schemas.microsoft.com/office/powerpoint/2010/main" val="2394462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53" y="116632"/>
            <a:ext cx="8229600" cy="819912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RESULTS OF FILLING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SG" b="1" dirty="0">
                <a:solidFill>
                  <a:srgbClr val="0070C0"/>
                </a:solidFill>
              </a:rPr>
              <a:t>2.  </a:t>
            </a:r>
            <a:r>
              <a:rPr lang="en-SG" b="1" u="sng" dirty="0">
                <a:solidFill>
                  <a:srgbClr val="0070C0"/>
                </a:solidFill>
              </a:rPr>
              <a:t>Upward – Praying and Giving thanks   </a:t>
            </a:r>
          </a:p>
          <a:p>
            <a:pPr marL="0" indent="0">
              <a:buNone/>
            </a:pPr>
            <a:endParaRPr lang="en-US" b="1" dirty="0"/>
          </a:p>
          <a:p>
            <a:pPr marL="442913" indent="0">
              <a:buNone/>
            </a:pPr>
            <a:r>
              <a:rPr lang="en-SG" b="1" dirty="0"/>
              <a:t>(Ephesians 6:18)  </a:t>
            </a:r>
            <a:r>
              <a:rPr lang="en-SG" b="1" i="1" u="sng" dirty="0">
                <a:solidFill>
                  <a:srgbClr val="D60000"/>
                </a:solidFill>
              </a:rPr>
              <a:t>Praying always with all prayer </a:t>
            </a:r>
            <a:r>
              <a:rPr lang="en-SG" b="1" i="1" dirty="0"/>
              <a:t>and supplication in the Spirit, and watching thereunto with all perseverance and supplication </a:t>
            </a:r>
            <a:r>
              <a:rPr lang="en-SG" b="1" i="1" u="sng" dirty="0">
                <a:solidFill>
                  <a:srgbClr val="D60000"/>
                </a:solidFill>
              </a:rPr>
              <a:t>for all saints</a:t>
            </a:r>
            <a:r>
              <a:rPr lang="en-SG" b="1" i="1" dirty="0"/>
              <a:t>;</a:t>
            </a:r>
          </a:p>
          <a:p>
            <a:pPr marL="442913" indent="0">
              <a:buNone/>
            </a:pPr>
            <a:endParaRPr lang="en-SG" b="1" dirty="0"/>
          </a:p>
          <a:p>
            <a:pPr marL="442913" indent="0">
              <a:buNone/>
            </a:pPr>
            <a:r>
              <a:rPr lang="en-SG" b="1" dirty="0"/>
              <a:t>(1 Thessalonians 5:18)  </a:t>
            </a:r>
            <a:r>
              <a:rPr lang="en-SG" b="1" i="1" u="sng" dirty="0">
                <a:solidFill>
                  <a:srgbClr val="D60000"/>
                </a:solidFill>
              </a:rPr>
              <a:t>In every thing give thanks</a:t>
            </a:r>
            <a:r>
              <a:rPr lang="en-SG" b="1" i="1" dirty="0"/>
              <a:t>: for this is the will of God in Christ Jesus concerning you.</a:t>
            </a:r>
          </a:p>
        </p:txBody>
      </p:sp>
    </p:spTree>
    <p:extLst>
      <p:ext uri="{BB962C8B-B14F-4D97-AF65-F5344CB8AC3E}">
        <p14:creationId xmlns:p14="http://schemas.microsoft.com/office/powerpoint/2010/main" val="2902808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96112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D60000"/>
                </a:solidFill>
              </a:rPr>
              <a:t>RESULTS OF FILLING</a:t>
            </a:r>
            <a:endParaRPr lang="en-SG" b="1" u="sng" dirty="0">
              <a:solidFill>
                <a:srgbClr val="D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SG" b="1" dirty="0">
                <a:solidFill>
                  <a:srgbClr val="0070C0"/>
                </a:solidFill>
              </a:rPr>
              <a:t>3.  </a:t>
            </a:r>
            <a:r>
              <a:rPr lang="en-SG" b="1" u="sng" dirty="0">
                <a:solidFill>
                  <a:srgbClr val="0070C0"/>
                </a:solidFill>
              </a:rPr>
              <a:t>Outward – Submitting Saints   </a:t>
            </a:r>
          </a:p>
          <a:p>
            <a:pPr marL="442913" indent="0">
              <a:buNone/>
            </a:pPr>
            <a:r>
              <a:rPr lang="en-SG" b="1" dirty="0"/>
              <a:t>(Ephesians 5:21)  </a:t>
            </a:r>
            <a:r>
              <a:rPr lang="en-SG" b="1" u="sng" dirty="0">
                <a:solidFill>
                  <a:srgbClr val="D60000"/>
                </a:solidFill>
              </a:rPr>
              <a:t>Submitting yourselves</a:t>
            </a:r>
            <a:r>
              <a:rPr lang="en-SG" b="1" dirty="0">
                <a:solidFill>
                  <a:srgbClr val="D60000"/>
                </a:solidFill>
              </a:rPr>
              <a:t> </a:t>
            </a:r>
            <a:r>
              <a:rPr lang="en-SG" b="1" dirty="0"/>
              <a:t>one to another in the fear of God.</a:t>
            </a:r>
          </a:p>
          <a:p>
            <a:pPr marL="442913" indent="0">
              <a:buNone/>
            </a:pPr>
            <a:endParaRPr lang="en-SG" b="1" dirty="0"/>
          </a:p>
          <a:p>
            <a:pPr marL="442913" indent="0">
              <a:buNone/>
            </a:pPr>
            <a:r>
              <a:rPr lang="en-SG" b="1" dirty="0"/>
              <a:t>(James 4:6)  But He gives more grace. Wherefore He says, God resists the proud, but </a:t>
            </a:r>
            <a:r>
              <a:rPr lang="en-SG" b="1" u="sng" dirty="0">
                <a:solidFill>
                  <a:srgbClr val="D60000"/>
                </a:solidFill>
              </a:rPr>
              <a:t>gives grace unto the humble.  (No pretence, presumption, pushing)</a:t>
            </a:r>
            <a:r>
              <a:rPr lang="en-SG" b="1" dirty="0">
                <a:solidFill>
                  <a:srgbClr val="D60000"/>
                </a:solidFill>
              </a:rPr>
              <a:t>.</a:t>
            </a:r>
          </a:p>
          <a:p>
            <a:pPr marL="442913" indent="0">
              <a:buNone/>
            </a:pPr>
            <a:endParaRPr lang="en-SG" b="1" dirty="0"/>
          </a:p>
          <a:p>
            <a:pPr marL="442913" indent="0">
              <a:buNone/>
            </a:pPr>
            <a:r>
              <a:rPr lang="en-SG" b="1" dirty="0"/>
              <a:t>(James 4:7)  </a:t>
            </a:r>
            <a:r>
              <a:rPr lang="en-SG" b="1" u="sng" dirty="0">
                <a:solidFill>
                  <a:srgbClr val="D60000"/>
                </a:solidFill>
              </a:rPr>
              <a:t>Submit yourselves therefore to God</a:t>
            </a:r>
            <a:r>
              <a:rPr lang="en-SG" b="1" dirty="0">
                <a:solidFill>
                  <a:srgbClr val="FF0000"/>
                </a:solidFill>
              </a:rPr>
              <a:t>.</a:t>
            </a:r>
            <a:r>
              <a:rPr lang="en-SG" b="1" u="sng" dirty="0">
                <a:solidFill>
                  <a:srgbClr val="FF0000"/>
                </a:solidFill>
              </a:rPr>
              <a:t> </a:t>
            </a:r>
            <a:r>
              <a:rPr lang="en-SG" b="1" dirty="0"/>
              <a:t>Resist the devil, and he will flee from you.</a:t>
            </a:r>
          </a:p>
        </p:txBody>
      </p:sp>
    </p:spTree>
    <p:extLst>
      <p:ext uri="{BB962C8B-B14F-4D97-AF65-F5344CB8AC3E}">
        <p14:creationId xmlns:p14="http://schemas.microsoft.com/office/powerpoint/2010/main" val="2178254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96" y="116632"/>
            <a:ext cx="8229600" cy="896112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RESULTS OF FILLING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34988" lvl="0" indent="-534988">
              <a:buNone/>
            </a:pPr>
            <a:r>
              <a:rPr lang="en-SG" sz="2800" b="1" dirty="0">
                <a:solidFill>
                  <a:srgbClr val="0070C0"/>
                </a:solidFill>
              </a:rPr>
              <a:t>4.  	</a:t>
            </a:r>
            <a:r>
              <a:rPr lang="en-SG" sz="2800" b="1" u="sng" dirty="0">
                <a:solidFill>
                  <a:srgbClr val="0070C0"/>
                </a:solidFill>
              </a:rPr>
              <a:t>Godward – Glorifying Jesus (John 16:13,14) in witness (Acts 4:31)</a:t>
            </a:r>
            <a:r>
              <a:rPr lang="en-SG" sz="2800" b="1" dirty="0">
                <a:solidFill>
                  <a:srgbClr val="0070C0"/>
                </a:solidFill>
              </a:rPr>
              <a:t>.</a:t>
            </a:r>
          </a:p>
          <a:p>
            <a:pPr marL="534988" indent="-534988">
              <a:buNone/>
            </a:pPr>
            <a:r>
              <a:rPr lang="en-SG" sz="2800" b="1" dirty="0">
                <a:solidFill>
                  <a:srgbClr val="002060"/>
                </a:solidFill>
              </a:rPr>
              <a:t> </a:t>
            </a:r>
          </a:p>
          <a:p>
            <a:pPr marL="534988" indent="0">
              <a:buNone/>
            </a:pPr>
            <a:r>
              <a:rPr lang="en-SG" sz="2800" b="1" dirty="0"/>
              <a:t>(Acts 4:31 )  </a:t>
            </a:r>
            <a:r>
              <a:rPr lang="en-SG" sz="2800" b="1" i="1" dirty="0"/>
              <a:t>And when they had prayed, the place was shaken where they were assembled together; and </a:t>
            </a:r>
            <a:r>
              <a:rPr lang="en-SG" sz="2800" b="1" i="1" u="sng" dirty="0">
                <a:solidFill>
                  <a:srgbClr val="C00000"/>
                </a:solidFill>
              </a:rPr>
              <a:t>they were all filled with the Holy Ghost, and they spoke the Word of God with boldness</a:t>
            </a:r>
            <a:r>
              <a:rPr lang="en-SG" b="1" i="1" dirty="0"/>
              <a:t>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4327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3528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RESULTS OF FILLING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2913" lvl="0" indent="-442913">
              <a:buNone/>
            </a:pPr>
            <a:r>
              <a:rPr lang="en-SG" b="1" dirty="0"/>
              <a:t>5. 	</a:t>
            </a:r>
            <a:r>
              <a:rPr lang="en-SG" b="1" u="sng" dirty="0">
                <a:solidFill>
                  <a:srgbClr val="0070C0"/>
                </a:solidFill>
              </a:rPr>
              <a:t>INNER</a:t>
            </a:r>
            <a:r>
              <a:rPr lang="en-SG" b="1" dirty="0"/>
              <a:t> Strengthening </a:t>
            </a:r>
            <a:r>
              <a:rPr lang="en-SG" b="1" u="sng" dirty="0">
                <a:solidFill>
                  <a:srgbClr val="0070C0"/>
                </a:solidFill>
              </a:rPr>
              <a:t>in fruit</a:t>
            </a:r>
            <a:r>
              <a:rPr lang="en-SG" b="1" dirty="0">
                <a:solidFill>
                  <a:srgbClr val="0070C0"/>
                </a:solidFill>
              </a:rPr>
              <a:t> </a:t>
            </a:r>
            <a:br>
              <a:rPr lang="en-SG" b="1" dirty="0">
                <a:solidFill>
                  <a:srgbClr val="0070C0"/>
                </a:solidFill>
              </a:rPr>
            </a:br>
            <a:r>
              <a:rPr lang="en-SG" b="1" u="sng" dirty="0">
                <a:solidFill>
                  <a:srgbClr val="0070C0"/>
                </a:solidFill>
              </a:rPr>
              <a:t>(Eph. 3:16; Gal. 5:22,23)</a:t>
            </a:r>
            <a:r>
              <a:rPr lang="en-SG" b="1" dirty="0">
                <a:solidFill>
                  <a:srgbClr val="0070C0"/>
                </a:solidFill>
              </a:rPr>
              <a:t>.</a:t>
            </a:r>
          </a:p>
          <a:p>
            <a:pPr marL="0" lvl="0" indent="0">
              <a:buNone/>
            </a:pPr>
            <a:endParaRPr lang="en-SG" dirty="0">
              <a:solidFill>
                <a:srgbClr val="0070C0"/>
              </a:solidFill>
            </a:endParaRPr>
          </a:p>
          <a:p>
            <a:pPr marL="442913" indent="0">
              <a:buNone/>
            </a:pPr>
            <a:r>
              <a:rPr lang="en-SG" b="1" dirty="0"/>
              <a:t>(Galatians 5:22,23)  </a:t>
            </a:r>
            <a:r>
              <a:rPr lang="en-SG" b="1" i="1" dirty="0"/>
              <a:t>But </a:t>
            </a:r>
            <a:r>
              <a:rPr lang="en-SG" b="1" i="1" u="sng" dirty="0">
                <a:solidFill>
                  <a:srgbClr val="C00000"/>
                </a:solidFill>
              </a:rPr>
              <a:t>the fruit of the Spirit </a:t>
            </a:r>
            <a:r>
              <a:rPr lang="en-SG" b="1" i="1" dirty="0"/>
              <a:t>is love, joy, peace, longsuffering, gentleness, goodness, faith,</a:t>
            </a:r>
          </a:p>
          <a:p>
            <a:pPr marL="442913" indent="0">
              <a:buNone/>
            </a:pPr>
            <a:endParaRPr lang="en-SG" b="1" i="1" dirty="0"/>
          </a:p>
          <a:p>
            <a:pPr marL="442913" indent="0">
              <a:buNone/>
            </a:pPr>
            <a:r>
              <a:rPr lang="en-SG" b="1" i="1" dirty="0"/>
              <a:t>Meekness, temperance: against such there is no law.</a:t>
            </a:r>
          </a:p>
        </p:txBody>
      </p:sp>
    </p:spTree>
    <p:extLst>
      <p:ext uri="{BB962C8B-B14F-4D97-AF65-F5344CB8AC3E}">
        <p14:creationId xmlns:p14="http://schemas.microsoft.com/office/powerpoint/2010/main" val="4135818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9383"/>
            <a:ext cx="8229600" cy="10802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FF0000"/>
                </a:solidFill>
              </a:rPr>
              <a:t>FRUIT</a:t>
            </a:r>
            <a:endParaRPr lang="en-SG" b="1" u="sng" dirty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243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u="sng" dirty="0"/>
              <a:t>Fruit – symbolic use</a:t>
            </a:r>
            <a:r>
              <a:rPr lang="en-US" altLang="en-US" dirty="0"/>
              <a:t>, </a:t>
            </a:r>
            <a:r>
              <a:rPr lang="en-US" altLang="en-US" sz="2800" dirty="0"/>
              <a:t>wealth of images.</a:t>
            </a:r>
            <a:endParaRPr lang="en-SG" altLang="en-US" sz="2800" dirty="0"/>
          </a:p>
          <a:p>
            <a:pPr marL="360363" indent="0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Pleasant association, appealing to senses of touch, sight, smell and taste.</a:t>
            </a:r>
            <a:endParaRPr lang="en-SG" altLang="en-US" sz="2800" dirty="0"/>
          </a:p>
          <a:p>
            <a:pPr marL="360363" indent="0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Belongs to the garden, to the world of beauty, fragrance, growth and maturity.</a:t>
            </a:r>
            <a:endParaRPr lang="en-SG" altLang="en-US" sz="2800" dirty="0"/>
          </a:p>
          <a:p>
            <a:pPr marL="360363" indent="0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Thus the product of human nature can be beautiful, useful and satisfying.</a:t>
            </a:r>
            <a:endParaRPr lang="en-SG" altLang="en-US" sz="2800" dirty="0"/>
          </a:p>
          <a:p>
            <a:pPr marL="360363" indent="0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Priority to bear fruit of good words (Mt. 12:33-35), deeds (Mt. 7:15-23) and virtue (Eph. 5:9, good, right and true).</a:t>
            </a:r>
            <a:endParaRPr lang="en-SG" altLang="en-US" sz="2800" dirty="0"/>
          </a:p>
          <a:p>
            <a:pPr eaLnBrk="1" hangingPunct="1"/>
            <a:endParaRPr lang="en-SG" altLang="en-US" dirty="0"/>
          </a:p>
        </p:txBody>
      </p:sp>
    </p:spTree>
    <p:extLst>
      <p:ext uri="{BB962C8B-B14F-4D97-AF65-F5344CB8AC3E}">
        <p14:creationId xmlns:p14="http://schemas.microsoft.com/office/powerpoint/2010/main" val="351703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SG" b="1" u="sng" dirty="0">
                <a:solidFill>
                  <a:srgbClr val="C00000"/>
                </a:solidFill>
              </a:rPr>
              <a:t>PURPOSE</a:t>
            </a:r>
            <a:br>
              <a:rPr lang="en-SG" b="1" u="sng" dirty="0">
                <a:solidFill>
                  <a:srgbClr val="C00000"/>
                </a:solidFill>
              </a:rPr>
            </a:br>
            <a:r>
              <a:rPr lang="en-SG" b="1" u="sng" dirty="0">
                <a:solidFill>
                  <a:srgbClr val="C00000"/>
                </a:solidFill>
              </a:rPr>
              <a:t>GUIDE, GUARD AND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84" y="1844824"/>
            <a:ext cx="7674024" cy="396044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SG" sz="2800" b="1" dirty="0">
                <a:latin typeface="+mj-lt"/>
              </a:rPr>
              <a:t>MY PURPOSE IS TO GLORIFY GOD BY BEING A GROWING DISCIPLE SO THAT I CAN MAKE DISCIPLES TO MAKE DISCIPLES.</a:t>
            </a:r>
          </a:p>
          <a:p>
            <a:pPr>
              <a:spcBef>
                <a:spcPts val="1800"/>
              </a:spcBef>
            </a:pPr>
            <a:r>
              <a:rPr lang="en-SG" sz="2800" b="1" dirty="0">
                <a:latin typeface="+mj-lt"/>
              </a:rPr>
              <a:t>EVERYDAY COMMISSION BIBLE CHURCH IS TO GLORIFY GOD BY BUILDING A COMMUNITY OF CHRIST-LIKE DISCIPLES THROUGH WORSHIP, INSTRUCTION, FELLOWSHIP AND EVANGELISM IN SINGAPORE AND INTO THE WORLD.</a:t>
            </a:r>
          </a:p>
        </p:txBody>
      </p:sp>
    </p:spTree>
    <p:extLst>
      <p:ext uri="{BB962C8B-B14F-4D97-AF65-F5344CB8AC3E}">
        <p14:creationId xmlns:p14="http://schemas.microsoft.com/office/powerpoint/2010/main" val="3485413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u="sng" dirty="0">
                <a:solidFill>
                  <a:srgbClr val="D60000"/>
                </a:solidFill>
              </a:rPr>
              <a:t>FRUIT</a:t>
            </a:r>
            <a:endParaRPr lang="en-SG" sz="4800" b="1" u="sng" dirty="0">
              <a:solidFill>
                <a:srgbClr val="D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84" y="1268760"/>
            <a:ext cx="8229600" cy="5090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b="1" u="sng" dirty="0"/>
              <a:t>Fruit, not fruits</a:t>
            </a:r>
            <a:r>
              <a:rPr lang="en-US" sz="2600" dirty="0"/>
              <a:t> – singular</a:t>
            </a:r>
            <a:endParaRPr lang="en-SG" sz="2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600" dirty="0"/>
              <a:t>   Evil is plural (Gal. 5:19-21), at least 15 works of the flesh.</a:t>
            </a:r>
            <a:endParaRPr lang="en-SG" sz="2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600" dirty="0"/>
              <a:t>   In reconciliation, the Spirit integrates and unifies the personality in Christ.</a:t>
            </a:r>
            <a:endParaRPr lang="en-SG" sz="2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600" dirty="0"/>
              <a:t>   The one reality to which we response to is love (Rom. 8:39; 5:5), the other eight are graces or aspects of love; just as there is one rainbow and many colors.</a:t>
            </a:r>
            <a:endParaRPr lang="en-SG" sz="2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600" dirty="0"/>
              <a:t>   There is no growth apart from the growth of all others as a whole.</a:t>
            </a:r>
            <a:endParaRPr lang="en-SG" sz="2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600" dirty="0"/>
              <a:t>   However there is place for the practice and exercise of each if each has already been received as gift from God..</a:t>
            </a:r>
            <a:endParaRPr lang="en-SG" sz="2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52950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8620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THE GREATEST IS LOVE</a:t>
            </a:r>
            <a:r>
              <a:rPr lang="en-US" b="1" dirty="0">
                <a:solidFill>
                  <a:srgbClr val="D60000"/>
                </a:solidFill>
              </a:rPr>
              <a:t> </a:t>
            </a:r>
            <a:endParaRPr lang="en-SG" b="1" dirty="0">
              <a:solidFill>
                <a:srgbClr val="D6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b="1" u="sng" dirty="0"/>
              <a:t>Fifteen facets of Love</a:t>
            </a:r>
            <a:r>
              <a:rPr lang="en-US" dirty="0"/>
              <a:t> (1 Cor. 13) – look at Jesus and Him crucified.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SG" dirty="0"/>
          </a:p>
          <a:p>
            <a:pPr marL="360363" indent="0" eaLnBrk="1" hangingPunct="1">
              <a:buFont typeface="Wingdings 2" panose="05020102010507070707" pitchFamily="18" charset="2"/>
              <a:buNone/>
              <a:defRPr/>
            </a:pPr>
            <a:r>
              <a:rPr lang="en-US" dirty="0"/>
              <a:t>Two affirmations are followed by eight negatives and one positive.</a:t>
            </a:r>
            <a:endParaRPr lang="en-SG" dirty="0"/>
          </a:p>
          <a:p>
            <a:pPr marL="360363" indent="0" eaLnBrk="1" hangingPunct="1">
              <a:buFont typeface="Wingdings 2" panose="05020102010507070707" pitchFamily="18" charset="2"/>
              <a:buNone/>
              <a:defRPr/>
            </a:pPr>
            <a:r>
              <a:rPr lang="en-US" dirty="0"/>
              <a:t>Four descriptions of what loves does, each including the word “all”.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03326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THE GREATEST IS LOVE</a:t>
            </a:r>
            <a:endParaRPr lang="en-SG" b="1" dirty="0">
              <a:solidFill>
                <a:srgbClr val="D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958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dirty="0"/>
              <a:t>(1Co 13:4)  Charity suffers long, </a:t>
            </a:r>
            <a:r>
              <a:rPr lang="en-SG" i="1" dirty="0"/>
              <a:t>and is kind; charity envies not; charity vaunts not itself, is not puffed up,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dirty="0"/>
              <a:t>(1Co 13:5)  Doth not behave itself unseemly, seeks not her own, is not easily provoked, thinks no evil;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dirty="0"/>
              <a:t>(1Co 13:6)  Rejoices not in iniquity, but rejoices in the truth;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dirty="0"/>
              <a:t>(1Co 13:7)  Bears all things, believes all things, hopes all things, endures all things.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48832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47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THE GREATEST IS LOVE</a:t>
            </a:r>
            <a:endParaRPr lang="en-SG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47"/>
            <a:ext cx="8229600" cy="5373689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3</a:t>
            </a:r>
            <a:r>
              <a:rPr lang="en-US" sz="2600" b="1" dirty="0"/>
              <a:t>.   </a:t>
            </a:r>
            <a:r>
              <a:rPr lang="en-US" sz="2600" b="1" u="sng" dirty="0"/>
              <a:t>Four Reasons for its Primacy</a:t>
            </a:r>
            <a:endParaRPr lang="en-SG" sz="2600" dirty="0"/>
          </a:p>
          <a:p>
            <a:pPr marL="442913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b="1" dirty="0"/>
              <a:t>(1)  </a:t>
            </a:r>
            <a:r>
              <a:rPr lang="en-US" sz="2500" b="1" u="sng" dirty="0"/>
              <a:t>Love includes the other virtues. </a:t>
            </a:r>
            <a:endParaRPr lang="en-SG" sz="2500" dirty="0"/>
          </a:p>
          <a:p>
            <a:pPr marL="89535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There is one fruit, the love of God shed abroad our hearts by the Spirit (Rom. 5:5).</a:t>
            </a:r>
            <a:endParaRPr lang="en-SG" sz="2500" dirty="0"/>
          </a:p>
          <a:p>
            <a:pPr marL="89535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The eight virtues are aspects, ways in which love responds to God and to people.</a:t>
            </a:r>
            <a:endParaRPr lang="en-SG" sz="2500" dirty="0"/>
          </a:p>
          <a:p>
            <a:pPr marL="273050" indent="16986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b="1" dirty="0"/>
              <a:t>(2)  </a:t>
            </a:r>
            <a:r>
              <a:rPr lang="en-US" sz="2500" b="1" u="sng" dirty="0"/>
              <a:t>Love binds everyone and everything together.  </a:t>
            </a:r>
            <a:endParaRPr lang="en-SG" sz="2500" dirty="0"/>
          </a:p>
          <a:p>
            <a:pPr marL="895350" indent="-476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Above all, put on love (Col. 3:12-14) – to keep all virtues together.</a:t>
            </a:r>
            <a:endParaRPr lang="en-SG" sz="2500" dirty="0"/>
          </a:p>
          <a:p>
            <a:pPr marL="895350" indent="-476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Love corrects any distortions, complements defects and maintains proper relationships.</a:t>
            </a:r>
            <a:endParaRPr lang="en-SG" sz="2500" dirty="0"/>
          </a:p>
          <a:p>
            <a:pPr marL="895350" indent="-476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In context of community of various races and genders, love binds in perfect harmony.</a:t>
            </a:r>
            <a:endParaRPr lang="en-SG" sz="2500" dirty="0"/>
          </a:p>
        </p:txBody>
      </p:sp>
    </p:spTree>
    <p:extLst>
      <p:ext uri="{BB962C8B-B14F-4D97-AF65-F5344CB8AC3E}">
        <p14:creationId xmlns:p14="http://schemas.microsoft.com/office/powerpoint/2010/main" val="1337502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THE GREATEST IS LOVE</a:t>
            </a:r>
            <a:endParaRPr lang="en-SG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525963"/>
          </a:xfrm>
        </p:spPr>
        <p:txBody>
          <a:bodyPr>
            <a:normAutofit fontScale="85000" lnSpcReduction="10000"/>
          </a:bodyPr>
          <a:lstStyle/>
          <a:p>
            <a:pPr marL="534988" indent="-53498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b="1" dirty="0"/>
              <a:t>(3)  </a:t>
            </a:r>
            <a:r>
              <a:rPr lang="en-US" sz="3300" b="1" u="sng" dirty="0"/>
              <a:t>Love fulfills the Law</a:t>
            </a:r>
            <a:r>
              <a:rPr lang="en-US" sz="3300" dirty="0"/>
              <a:t> (Deut. 6:4-5; Mark 12:28-30).</a:t>
            </a:r>
            <a:endParaRPr lang="en-SG" sz="3300" dirty="0"/>
          </a:p>
          <a:p>
            <a:pPr marL="53498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dirty="0"/>
              <a:t>Loving God and loving people go together; they are inseparable (1 John 4:20).</a:t>
            </a:r>
            <a:endParaRPr lang="en-SG" sz="3300" dirty="0"/>
          </a:p>
          <a:p>
            <a:pPr marL="53498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dirty="0"/>
              <a:t>On these two depend all the law and prophets (Mt. 22:40; Gal. 5:14; Rom. 13:9).</a:t>
            </a:r>
            <a:endParaRPr lang="en-SG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b="1" dirty="0"/>
              <a:t>(4)  </a:t>
            </a:r>
            <a:r>
              <a:rPr lang="en-US" sz="3300" b="1" u="sng" dirty="0"/>
              <a:t>Love makes fruitful</a:t>
            </a:r>
            <a:endParaRPr lang="en-SG" sz="3300" dirty="0"/>
          </a:p>
          <a:p>
            <a:pPr marL="53498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dirty="0"/>
              <a:t>The gifts of the Spirit are effective when exercised in love (1 Cor. 8:1).</a:t>
            </a:r>
            <a:endParaRPr lang="en-SG" sz="3300" dirty="0"/>
          </a:p>
          <a:p>
            <a:pPr marL="53498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dirty="0"/>
              <a:t>Without love, even the greatest gifts are worthless (1 Cor. 13:1-3).</a:t>
            </a:r>
            <a:endParaRPr lang="en-SG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78368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8620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WORKING WITH THE HOLY SPIRIT</a:t>
            </a:r>
            <a:endParaRPr lang="en-SG" b="1" dirty="0">
              <a:solidFill>
                <a:srgbClr val="D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sz="2400" b="1" u="sng" dirty="0"/>
              <a:t>WAYS TO GROW IN LOVE</a:t>
            </a:r>
            <a:r>
              <a:rPr lang="en-US" sz="2400" dirty="0"/>
              <a:t>  -  taught by God (1 Thess. 4:8-9).</a:t>
            </a:r>
            <a:endParaRPr lang="en-SG" sz="2400" dirty="0"/>
          </a:p>
          <a:p>
            <a:pPr marL="803275" indent="-53498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/>
              <a:t>(1)  	</a:t>
            </a:r>
            <a:r>
              <a:rPr lang="en-US" sz="2400" b="1" u="sng" dirty="0"/>
              <a:t>Response</a:t>
            </a:r>
            <a:r>
              <a:rPr lang="en-US" sz="2400" b="1" dirty="0"/>
              <a:t> </a:t>
            </a:r>
            <a:r>
              <a:rPr lang="en-US" sz="2400" dirty="0"/>
              <a:t>– Loving God is our response to His initiative in Christ.</a:t>
            </a:r>
            <a:endParaRPr lang="en-SG" sz="2400" dirty="0"/>
          </a:p>
          <a:p>
            <a:pPr marL="803275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/>
              <a:t>We cannot produce love for God by act of will.</a:t>
            </a:r>
            <a:endParaRPr lang="en-SG" sz="2400" dirty="0"/>
          </a:p>
          <a:p>
            <a:pPr marL="803275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/>
              <a:t>Looking upon Jesus, we love Him as we have love from the Spirit (Rom. 5:5).</a:t>
            </a:r>
            <a:endParaRPr lang="en-SG" sz="2400" dirty="0"/>
          </a:p>
          <a:p>
            <a:pPr marL="803275" indent="-53498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/>
              <a:t>(2)  	</a:t>
            </a:r>
            <a:r>
              <a:rPr lang="en-US" sz="2400" b="1" u="sng" dirty="0"/>
              <a:t>Indebtedness</a:t>
            </a:r>
            <a:r>
              <a:rPr lang="en-US" sz="2400" dirty="0"/>
              <a:t> – intensity depends upon the depth of our experience of forgiveness.</a:t>
            </a:r>
            <a:endParaRPr lang="en-SG" sz="2400" dirty="0"/>
          </a:p>
          <a:p>
            <a:pPr marL="803275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/>
              <a:t>As our awareness of our indebtedness increases, so does our love.</a:t>
            </a:r>
            <a:endParaRPr lang="en-SG" sz="2400" dirty="0"/>
          </a:p>
          <a:p>
            <a:pPr marL="803275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/>
              <a:t>These two “a great sinner” and “a great Savior” increases and deepens our love.</a:t>
            </a:r>
            <a:endParaRPr lang="en-SG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36092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4375" y="0"/>
            <a:ext cx="8229600" cy="10802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WORKING WITH HOLY SPIRIT</a:t>
            </a:r>
            <a:endParaRPr lang="en-SG" b="1" u="sng" dirty="0">
              <a:solidFill>
                <a:srgbClr val="D6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4375" y="1268760"/>
            <a:ext cx="7924049" cy="4525963"/>
          </a:xfrm>
        </p:spPr>
        <p:txBody>
          <a:bodyPr>
            <a:normAutofit/>
          </a:bodyPr>
          <a:lstStyle/>
          <a:p>
            <a:pPr marL="628650" indent="-62865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(3) 	</a:t>
            </a:r>
            <a:r>
              <a:rPr lang="en-US" sz="2800" b="1" u="sng" dirty="0"/>
              <a:t>Attention</a:t>
            </a:r>
            <a:r>
              <a:rPr lang="en-US" sz="2800" b="1" dirty="0"/>
              <a:t>: </a:t>
            </a:r>
            <a:r>
              <a:rPr lang="en-US" sz="2800" dirty="0"/>
              <a:t> We must establish the habit of attending to the things of God (Rom. 8:5).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SG" sz="2800" dirty="0"/>
          </a:p>
          <a:p>
            <a:pPr marL="6286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dirty="0"/>
              <a:t>Set our minds (Col. 3:1, 2) – attitude of the mind.</a:t>
            </a:r>
            <a:endParaRPr lang="en-SG" sz="2800" dirty="0"/>
          </a:p>
          <a:p>
            <a:pPr marL="6286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dirty="0"/>
              <a:t>Run the race, with eyes fixed on Jesus (Heb. 2:2).</a:t>
            </a:r>
            <a:endParaRPr lang="en-SG" sz="2800" dirty="0"/>
          </a:p>
          <a:p>
            <a:pPr marL="6286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dirty="0"/>
              <a:t>Keep on exposing self to light of God’s glory (2 Cor. 3:18).</a:t>
            </a:r>
            <a:endParaRPr lang="en-SG" sz="2800" dirty="0"/>
          </a:p>
          <a:p>
            <a:pPr eaLnBrk="1" hangingPunct="1"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42477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2084" y="25973"/>
            <a:ext cx="8229600" cy="100821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WORKING WITH HOLY SPIRIT</a:t>
            </a:r>
            <a:endParaRPr lang="en-SG" b="1" u="sng" dirty="0">
              <a:solidFill>
                <a:srgbClr val="D6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71550" y="1268760"/>
            <a:ext cx="8229600" cy="4525963"/>
          </a:xfrm>
        </p:spPr>
        <p:txBody>
          <a:bodyPr>
            <a:noAutofit/>
          </a:bodyPr>
          <a:lstStyle/>
          <a:p>
            <a:pPr marL="534988" indent="-534988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(4) 	</a:t>
            </a:r>
            <a:r>
              <a:rPr lang="en-US" sz="2800" b="1" u="sng" dirty="0"/>
              <a:t>Devotion</a:t>
            </a:r>
            <a:r>
              <a:rPr lang="en-US" sz="2800" b="1" dirty="0"/>
              <a:t>:  Practice His Presence, by recollection, private prayer and public worship.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SG" sz="2800" b="1" dirty="0"/>
          </a:p>
          <a:p>
            <a:pPr marL="534988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Near to beginning and end of day, set aside time to read Word and pray (Acts 4:13).</a:t>
            </a:r>
            <a:endParaRPr lang="en-SG" sz="2800" b="1" dirty="0"/>
          </a:p>
          <a:p>
            <a:pPr marL="534988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Mini-times in the day:  Stop, Focus, Be silent, Song or Scriptures.  </a:t>
            </a:r>
            <a:endParaRPr lang="en-SG" sz="2800" b="1" dirty="0"/>
          </a:p>
          <a:p>
            <a:pPr marL="534988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Celebrate with God’s people in small groups, fellowship groups and church services.</a:t>
            </a:r>
            <a:endParaRPr lang="en-SG" sz="2800" b="1" dirty="0"/>
          </a:p>
          <a:p>
            <a:pPr eaLnBrk="1" hangingPunct="1"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66922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802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WORKING WITH HOLY SPIRIT</a:t>
            </a:r>
            <a:endParaRPr lang="en-SG" b="1" u="sng" dirty="0">
              <a:solidFill>
                <a:srgbClr val="D6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7721" y="1412776"/>
            <a:ext cx="8003232" cy="4525963"/>
          </a:xfrm>
        </p:spPr>
        <p:txBody>
          <a:bodyPr>
            <a:normAutofit/>
          </a:bodyPr>
          <a:lstStyle/>
          <a:p>
            <a:pPr marL="628650" indent="-62865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(5) 	</a:t>
            </a:r>
            <a:r>
              <a:rPr lang="en-US" sz="2800" b="1" u="sng" dirty="0"/>
              <a:t>Restraint:</a:t>
            </a:r>
            <a:r>
              <a:rPr lang="en-US" sz="2800" b="1" dirty="0"/>
              <a:t>  Between the old man and the new man, there is tension, conflict (Col. 3:9,10).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SG" sz="2800" b="1" dirty="0"/>
          </a:p>
          <a:p>
            <a:pPr marL="6286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Die to self daily (1 Cor. 15:31).</a:t>
            </a:r>
            <a:endParaRPr lang="en-SG" sz="2800" b="1" dirty="0"/>
          </a:p>
          <a:p>
            <a:pPr marL="6286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Yield members of body to Him (Rom. 6:13)</a:t>
            </a:r>
            <a:endParaRPr lang="en-SG" sz="2800" b="1" dirty="0"/>
          </a:p>
          <a:p>
            <a:pPr marL="6286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Be controlled by the Holy Spirit (Eph. 5:18; Gal. 2:20). </a:t>
            </a:r>
            <a:endParaRPr lang="en-SG" sz="2800" b="1" dirty="0"/>
          </a:p>
          <a:p>
            <a:pPr marL="6286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Believe and thank Him (Gal. 3:14; Rom. 14:23; Luke 11:13).</a:t>
            </a:r>
            <a:endParaRPr lang="en-SG" sz="2800" b="1" dirty="0"/>
          </a:p>
          <a:p>
            <a:pPr eaLnBrk="1" hangingPunct="1"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94315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2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D60000"/>
                </a:solidFill>
              </a:rPr>
              <a:t>WORKING WITH HOLY SPIRIT</a:t>
            </a:r>
            <a:endParaRPr lang="en-SG" b="1" u="sng" dirty="0">
              <a:solidFill>
                <a:srgbClr val="D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534988" indent="-53498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(6) </a:t>
            </a:r>
            <a:r>
              <a:rPr lang="en-US" sz="2400" dirty="0"/>
              <a:t>	</a:t>
            </a:r>
            <a:r>
              <a:rPr lang="en-US" sz="2400" b="1" u="sng" dirty="0"/>
              <a:t>Practice:</a:t>
            </a:r>
            <a:r>
              <a:rPr lang="en-US" sz="2400" b="1" dirty="0"/>
              <a:t>  </a:t>
            </a:r>
            <a:r>
              <a:rPr lang="en-US" sz="2500" dirty="0"/>
              <a:t>Exercise is necessary to physical as well as spiritual growth and health.</a:t>
            </a:r>
            <a:endParaRPr lang="en-SG" sz="2500" dirty="0"/>
          </a:p>
          <a:p>
            <a:pPr marL="534988" indent="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Love grows by actions, by means of intentionally doing good, like Jesus (Acts. 10:38cf. Acts 9:36).</a:t>
            </a:r>
            <a:endParaRPr lang="en-SG" sz="2500" dirty="0"/>
          </a:p>
          <a:p>
            <a:pPr marL="534988" indent="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God supplies the garments, the </a:t>
            </a:r>
            <a:r>
              <a:rPr lang="en-US" sz="2500" dirty="0" err="1"/>
              <a:t>armour</a:t>
            </a:r>
            <a:r>
              <a:rPr lang="en-US" sz="2500" dirty="0"/>
              <a:t> and we must put them on (Eph. 6:11).</a:t>
            </a:r>
            <a:endParaRPr lang="en-SG" sz="2500" dirty="0"/>
          </a:p>
          <a:p>
            <a:pPr marL="534988" indent="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To become a Christian, is to enter into fellowship with Christ and community, for comfort, strength and accountability (2 Tim. 2:22; Heb. 10:24,25).</a:t>
            </a:r>
            <a:endParaRPr lang="en-SG" sz="2500" dirty="0"/>
          </a:p>
          <a:p>
            <a:pPr marL="534988" indent="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dirty="0"/>
              <a:t>The tree on which the nine aspects are produced is the community.  How we related to others is the supreme test of our character(1 John 4:20)</a:t>
            </a:r>
            <a:endParaRPr lang="en-SG" sz="2500" dirty="0"/>
          </a:p>
        </p:txBody>
      </p:sp>
    </p:spTree>
    <p:extLst>
      <p:ext uri="{BB962C8B-B14F-4D97-AF65-F5344CB8AC3E}">
        <p14:creationId xmlns:p14="http://schemas.microsoft.com/office/powerpoint/2010/main" val="154774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en-SG" b="1" u="sng" dirty="0">
                <a:solidFill>
                  <a:srgbClr val="C00000"/>
                </a:solidFill>
              </a:rPr>
              <a:t>PRODUCT</a:t>
            </a:r>
            <a:br>
              <a:rPr lang="en-SG" b="1" u="sng" dirty="0">
                <a:solidFill>
                  <a:srgbClr val="C00000"/>
                </a:solidFill>
              </a:rPr>
            </a:br>
            <a:r>
              <a:rPr lang="en-SG" b="1" u="sng" dirty="0">
                <a:solidFill>
                  <a:srgbClr val="C00000"/>
                </a:solidFill>
              </a:rPr>
              <a:t>TO BE LIKE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57" y="1700808"/>
            <a:ext cx="7931224" cy="4623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SG" b="1" dirty="0">
                <a:latin typeface="+mj-lt"/>
              </a:rPr>
              <a:t>A.  </a:t>
            </a:r>
            <a:r>
              <a:rPr lang="en-SG" b="1" u="sng" dirty="0">
                <a:solidFill>
                  <a:srgbClr val="9933FF"/>
                </a:solidFill>
                <a:latin typeface="+mj-lt"/>
              </a:rPr>
              <a:t>HIS PERSON</a:t>
            </a:r>
            <a:r>
              <a:rPr lang="en-SG" b="1" dirty="0">
                <a:solidFill>
                  <a:srgbClr val="9933FF"/>
                </a:solidFill>
                <a:latin typeface="+mj-lt"/>
              </a:rPr>
              <a:t> </a:t>
            </a:r>
            <a:r>
              <a:rPr lang="en-SG" b="1" dirty="0">
                <a:latin typeface="+mj-lt"/>
              </a:rPr>
              <a:t>(Gal. 5:22,23 – Fruit)</a:t>
            </a:r>
          </a:p>
          <a:p>
            <a:pPr marL="0" indent="0">
              <a:buNone/>
            </a:pPr>
            <a:r>
              <a:rPr lang="en-SG" b="1" dirty="0">
                <a:latin typeface="+mj-lt"/>
              </a:rPr>
              <a:t>B.  </a:t>
            </a:r>
            <a:r>
              <a:rPr lang="en-SG" b="1" u="sng" dirty="0">
                <a:solidFill>
                  <a:srgbClr val="9933FF"/>
                </a:solidFill>
                <a:latin typeface="+mj-lt"/>
              </a:rPr>
              <a:t>HIS PRIORITIES </a:t>
            </a:r>
            <a:endParaRPr lang="en-SG" b="1" dirty="0">
              <a:solidFill>
                <a:srgbClr val="9933FF"/>
              </a:solidFill>
              <a:latin typeface="+mj-lt"/>
            </a:endParaRPr>
          </a:p>
          <a:p>
            <a:pPr marL="442913" indent="0">
              <a:buNone/>
            </a:pPr>
            <a:r>
              <a:rPr lang="en-SG" b="1" dirty="0">
                <a:latin typeface="+mj-lt"/>
              </a:rPr>
              <a:t>1.  PRAYER                	2.  PRAISE</a:t>
            </a:r>
          </a:p>
          <a:p>
            <a:pPr marL="442913" indent="0">
              <a:buNone/>
            </a:pPr>
            <a:r>
              <a:rPr lang="en-SG" b="1" dirty="0">
                <a:latin typeface="+mj-lt"/>
              </a:rPr>
              <a:t>3.  WORD                   	4.  RELATIONSHIP</a:t>
            </a:r>
          </a:p>
          <a:p>
            <a:pPr marL="442913" indent="0">
              <a:buNone/>
            </a:pPr>
            <a:r>
              <a:rPr lang="en-SG" b="1" dirty="0">
                <a:latin typeface="+mj-lt"/>
              </a:rPr>
              <a:t>5.  SOUL WINNER   	6.  EQUIP WORKERS</a:t>
            </a:r>
          </a:p>
          <a:p>
            <a:pPr marL="442913" indent="0">
              <a:buNone/>
            </a:pPr>
            <a:r>
              <a:rPr lang="en-SG" b="1" dirty="0">
                <a:latin typeface="+mj-lt"/>
              </a:rPr>
              <a:t>7.  MULTIPLY LEADERS</a:t>
            </a:r>
          </a:p>
          <a:p>
            <a:pPr marL="0" indent="0">
              <a:buNone/>
            </a:pPr>
            <a:r>
              <a:rPr lang="en-SG" b="1" dirty="0">
                <a:latin typeface="+mj-lt"/>
              </a:rPr>
              <a:t>C.  </a:t>
            </a:r>
            <a:r>
              <a:rPr lang="en-SG" b="1" u="sng" dirty="0">
                <a:solidFill>
                  <a:srgbClr val="9933FF"/>
                </a:solidFill>
                <a:latin typeface="+mj-lt"/>
              </a:rPr>
              <a:t>HIS PASSION</a:t>
            </a:r>
            <a:r>
              <a:rPr lang="en-SG" b="1" dirty="0">
                <a:solidFill>
                  <a:srgbClr val="9933FF"/>
                </a:solidFill>
                <a:latin typeface="+mj-lt"/>
              </a:rPr>
              <a:t> </a:t>
            </a:r>
            <a:r>
              <a:rPr lang="en-SG" b="1" dirty="0">
                <a:latin typeface="+mj-lt"/>
              </a:rPr>
              <a:t>(Heb. 12:2; Luke 9:23)</a:t>
            </a:r>
          </a:p>
          <a:p>
            <a:pPr marL="442913" indent="0">
              <a:buNone/>
            </a:pPr>
            <a:r>
              <a:rPr lang="en-SG" b="1" dirty="0">
                <a:latin typeface="+mj-lt"/>
              </a:rPr>
              <a:t>(</a:t>
            </a:r>
            <a:r>
              <a:rPr lang="en-SG" b="1" dirty="0" err="1">
                <a:latin typeface="+mj-lt"/>
              </a:rPr>
              <a:t>Heb</a:t>
            </a:r>
            <a:r>
              <a:rPr lang="en-SG" b="1" dirty="0">
                <a:latin typeface="+mj-lt"/>
              </a:rPr>
              <a:t> 12:2)  Looking unto Jesus the author and finisher of </a:t>
            </a:r>
            <a:r>
              <a:rPr lang="en-SG" b="1" i="1" dirty="0">
                <a:latin typeface="+mj-lt"/>
              </a:rPr>
              <a:t>our</a:t>
            </a:r>
            <a:r>
              <a:rPr lang="en-SG" b="1" dirty="0">
                <a:latin typeface="+mj-lt"/>
              </a:rPr>
              <a:t> faith; who for the joy that was set before him endured the cross, despising the shame, and is set down at the right hand of the throne of God.</a:t>
            </a:r>
          </a:p>
          <a:p>
            <a:endParaRPr lang="en-SG" dirty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21499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96944" cy="5296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ts val="5500"/>
              </a:lnSpc>
            </a:pPr>
            <a:r>
              <a:rPr lang="en-US" sz="3600" b="1" u="sng" dirty="0">
                <a:solidFill>
                  <a:srgbClr val="D60000"/>
                </a:solidFill>
              </a:rPr>
              <a:t>FRUIT OF THE HOLY SPIRIT IN COMMUNITY </a:t>
            </a:r>
            <a:r>
              <a:rPr lang="en-US" sz="3600" b="1" u="sng" dirty="0">
                <a:solidFill>
                  <a:srgbClr val="0000CC"/>
                </a:solidFill>
              </a:rPr>
              <a:t>(Acts 2:41-47)</a:t>
            </a:r>
          </a:p>
          <a:p>
            <a:pPr algn="ctr">
              <a:lnSpc>
                <a:spcPts val="5500"/>
              </a:lnSpc>
            </a:pPr>
            <a:endParaRPr lang="en-US" sz="2800" b="1" u="sng" dirty="0">
              <a:solidFill>
                <a:srgbClr val="0000CC"/>
              </a:solidFill>
            </a:endParaRPr>
          </a:p>
          <a:p>
            <a:r>
              <a:rPr lang="en-SG" sz="2800" b="1" dirty="0"/>
              <a:t>(Acts 2:41)  Then </a:t>
            </a:r>
            <a:r>
              <a:rPr lang="en-SG" sz="2800" b="1" u="sng" dirty="0">
                <a:solidFill>
                  <a:srgbClr val="D60000"/>
                </a:solidFill>
              </a:rPr>
              <a:t>they that gladly received his word were baptized</a:t>
            </a:r>
            <a:r>
              <a:rPr lang="en-SG" sz="2800" b="1" dirty="0">
                <a:solidFill>
                  <a:srgbClr val="D60000"/>
                </a:solidFill>
              </a:rPr>
              <a:t>: </a:t>
            </a:r>
            <a:r>
              <a:rPr lang="en-SG" sz="2800" b="1" dirty="0"/>
              <a:t>and the same day there were added </a:t>
            </a:r>
            <a:r>
              <a:rPr lang="en-SG" sz="2800" b="1" i="1" dirty="0"/>
              <a:t>unto them</a:t>
            </a:r>
            <a:r>
              <a:rPr lang="en-SG" sz="2800" b="1" dirty="0"/>
              <a:t> about three thousand souls.</a:t>
            </a:r>
          </a:p>
          <a:p>
            <a:endParaRPr lang="en-SG" sz="2800" b="1" dirty="0"/>
          </a:p>
          <a:p>
            <a:r>
              <a:rPr lang="en-SG" sz="2800" b="1" dirty="0"/>
              <a:t>(Acts 2:42)  And they continued steadfastly in </a:t>
            </a:r>
            <a:r>
              <a:rPr lang="en-SG" sz="2800" b="1" u="sng" dirty="0">
                <a:solidFill>
                  <a:srgbClr val="D60000"/>
                </a:solidFill>
              </a:rPr>
              <a:t>the apostles' doctrine and fellowship, and in breaking of bread, and in prayers</a:t>
            </a:r>
            <a:r>
              <a:rPr lang="en-SG" sz="2800" b="1" dirty="0">
                <a:solidFill>
                  <a:srgbClr val="D60000"/>
                </a:solidFill>
              </a:rPr>
              <a:t>.</a:t>
            </a:r>
            <a:endParaRPr lang="en-SG" sz="2800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65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524" y="188640"/>
            <a:ext cx="8568952" cy="762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600" b="1" u="sng" dirty="0">
                <a:solidFill>
                  <a:srgbClr val="D60000"/>
                </a:solidFill>
              </a:rPr>
              <a:t>FRUIT OF THE HOLY SPIRIT IN COMMUNITY </a:t>
            </a:r>
            <a:r>
              <a:rPr lang="en-US" sz="3600" b="1" u="sng" dirty="0">
                <a:solidFill>
                  <a:srgbClr val="0000CC"/>
                </a:solidFill>
              </a:rPr>
              <a:t>(Acts 2:41-47)</a:t>
            </a:r>
          </a:p>
          <a:p>
            <a:pPr algn="ctr">
              <a:lnSpc>
                <a:spcPts val="5500"/>
              </a:lnSpc>
            </a:pPr>
            <a:endParaRPr lang="en-US" sz="3600" b="1" u="sng" dirty="0">
              <a:solidFill>
                <a:srgbClr val="0000CC"/>
              </a:solidFill>
              <a:latin typeface="Maiandra GD" pitchFamily="34" charset="0"/>
            </a:endParaRPr>
          </a:p>
          <a:p>
            <a:r>
              <a:rPr lang="en-SG" sz="2800" b="1" dirty="0"/>
              <a:t>(Acts 2:43)  And </a:t>
            </a:r>
            <a:r>
              <a:rPr lang="en-SG" sz="2800" b="1" u="sng" dirty="0">
                <a:solidFill>
                  <a:srgbClr val="D60000"/>
                </a:solidFill>
              </a:rPr>
              <a:t>fear came upon every soul</a:t>
            </a:r>
            <a:r>
              <a:rPr lang="en-SG" sz="2800" b="1" dirty="0"/>
              <a:t>: and many wonders and signs were done by the apostles.</a:t>
            </a:r>
          </a:p>
          <a:p>
            <a:endParaRPr lang="en-SG" sz="2800" b="1" dirty="0"/>
          </a:p>
          <a:p>
            <a:r>
              <a:rPr lang="en-SG" sz="2800" b="1" dirty="0"/>
              <a:t>(Acts 2:44)  And </a:t>
            </a:r>
            <a:r>
              <a:rPr lang="en-SG" sz="2800" b="1" u="sng" dirty="0">
                <a:solidFill>
                  <a:srgbClr val="D60000"/>
                </a:solidFill>
              </a:rPr>
              <a:t>all that believed were together, and had all things common</a:t>
            </a:r>
            <a:r>
              <a:rPr lang="en-SG" sz="2800" b="1" dirty="0">
                <a:solidFill>
                  <a:srgbClr val="D60000"/>
                </a:solidFill>
              </a:rPr>
              <a:t>;</a:t>
            </a:r>
          </a:p>
          <a:p>
            <a:endParaRPr lang="en-SG" sz="2800" b="1" dirty="0"/>
          </a:p>
          <a:p>
            <a:r>
              <a:rPr lang="en-SG" sz="2800" b="1" dirty="0"/>
              <a:t>(Acts 2:45)  And sold their possessions and goods, and parted them to all </a:t>
            </a:r>
            <a:r>
              <a:rPr lang="en-SG" sz="2800" b="1" i="1" dirty="0"/>
              <a:t>men,</a:t>
            </a:r>
            <a:r>
              <a:rPr lang="en-SG" sz="2800" b="1" dirty="0"/>
              <a:t> as every man had need.</a:t>
            </a:r>
          </a:p>
          <a:p>
            <a:endParaRPr lang="en-SG" sz="3600" dirty="0"/>
          </a:p>
          <a:p>
            <a:pPr>
              <a:lnSpc>
                <a:spcPts val="5500"/>
              </a:lnSpc>
            </a:pPr>
            <a:endParaRPr lang="en-US" sz="3600" b="1" u="sng" dirty="0">
              <a:solidFill>
                <a:srgbClr val="0000CC"/>
              </a:solidFill>
              <a:latin typeface="Maiandra GD" pitchFamily="34" charset="0"/>
            </a:endParaRPr>
          </a:p>
          <a:p>
            <a:pPr algn="ctr">
              <a:lnSpc>
                <a:spcPts val="5500"/>
              </a:lnSpc>
            </a:pPr>
            <a:endParaRPr lang="en-SG" sz="3600" dirty="0">
              <a:solidFill>
                <a:srgbClr val="0000CC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49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96944" cy="6293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ts val="5500"/>
              </a:lnSpc>
            </a:pPr>
            <a:r>
              <a:rPr lang="en-US" sz="3600" b="1" u="sng" dirty="0">
                <a:solidFill>
                  <a:srgbClr val="D60000"/>
                </a:solidFill>
              </a:rPr>
              <a:t>FRUIT OF THE HOLY SPIRIT IN COMMUNITY </a:t>
            </a:r>
            <a:r>
              <a:rPr lang="en-US" sz="3600" b="1" u="sng" dirty="0">
                <a:solidFill>
                  <a:srgbClr val="0000CC"/>
                </a:solidFill>
              </a:rPr>
              <a:t>(Acts 2:41-47)</a:t>
            </a:r>
          </a:p>
          <a:p>
            <a:pPr algn="ctr">
              <a:lnSpc>
                <a:spcPts val="5500"/>
              </a:lnSpc>
            </a:pPr>
            <a:endParaRPr lang="en-US" sz="3600" b="1" u="sng" dirty="0">
              <a:solidFill>
                <a:srgbClr val="0000CC"/>
              </a:solidFill>
              <a:latin typeface="Maiandra GD" pitchFamily="34" charset="0"/>
            </a:endParaRPr>
          </a:p>
          <a:p>
            <a:r>
              <a:rPr lang="en-SG" sz="2800" b="1" dirty="0"/>
              <a:t>(Acts 2:46)  And they, continuing </a:t>
            </a:r>
            <a:r>
              <a:rPr lang="en-SG" sz="2800" b="1" u="sng" dirty="0">
                <a:solidFill>
                  <a:srgbClr val="D60000"/>
                </a:solidFill>
              </a:rPr>
              <a:t>daily with one accord in the temple, and breaking bread from house to house</a:t>
            </a:r>
            <a:r>
              <a:rPr lang="en-SG" sz="2800" b="1" dirty="0"/>
              <a:t>, did eat their meat with gladness and singleness of heart,</a:t>
            </a:r>
          </a:p>
          <a:p>
            <a:endParaRPr lang="en-SG" sz="2800" b="1" dirty="0"/>
          </a:p>
          <a:p>
            <a:r>
              <a:rPr lang="en-SG" sz="2800" b="1" dirty="0"/>
              <a:t>(Acts 2:47) </a:t>
            </a:r>
            <a:r>
              <a:rPr lang="en-SG" sz="2800" b="1" dirty="0">
                <a:solidFill>
                  <a:srgbClr val="D60000"/>
                </a:solidFill>
              </a:rPr>
              <a:t> </a:t>
            </a:r>
            <a:r>
              <a:rPr lang="en-SG" sz="2800" b="1" u="sng" dirty="0">
                <a:solidFill>
                  <a:srgbClr val="D60000"/>
                </a:solidFill>
              </a:rPr>
              <a:t>Praising God, and having favour with all the people</a:t>
            </a:r>
            <a:r>
              <a:rPr lang="en-SG" sz="2800" b="1" dirty="0"/>
              <a:t>. And the </a:t>
            </a:r>
            <a:r>
              <a:rPr lang="en-SG" sz="2800" b="1" u="sng" dirty="0">
                <a:solidFill>
                  <a:srgbClr val="D60000"/>
                </a:solidFill>
              </a:rPr>
              <a:t>Lord added to the church</a:t>
            </a:r>
            <a:r>
              <a:rPr lang="en-SG" sz="2800" b="1" dirty="0">
                <a:solidFill>
                  <a:srgbClr val="D60000"/>
                </a:solidFill>
              </a:rPr>
              <a:t> </a:t>
            </a:r>
            <a:r>
              <a:rPr lang="en-SG" sz="2800" b="1" dirty="0"/>
              <a:t>daily such as should be saved.</a:t>
            </a:r>
            <a:endParaRPr lang="en-US" sz="2800" b="1" u="sng" dirty="0">
              <a:solidFill>
                <a:srgbClr val="0000CC"/>
              </a:solidFill>
            </a:endParaRPr>
          </a:p>
          <a:p>
            <a:pPr algn="ctr">
              <a:lnSpc>
                <a:spcPts val="5500"/>
              </a:lnSpc>
            </a:pPr>
            <a:endParaRPr lang="en-SG" sz="3600" dirty="0">
              <a:solidFill>
                <a:srgbClr val="0000CC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23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352928" cy="67061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lnSpc>
                <a:spcPts val="5500"/>
              </a:lnSpc>
            </a:pPr>
            <a:r>
              <a:rPr lang="en-US" sz="3600" b="1" dirty="0">
                <a:solidFill>
                  <a:srgbClr val="0000CC"/>
                </a:solidFill>
              </a:rPr>
              <a:t>I. </a:t>
            </a:r>
            <a:r>
              <a:rPr lang="en-US" sz="3600" b="1" u="sng" dirty="0">
                <a:solidFill>
                  <a:srgbClr val="0000CC"/>
                </a:solidFill>
              </a:rPr>
              <a:t>THE REALITY ON THE GROUND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</a:p>
          <a:p>
            <a:pPr lvl="0" algn="ctr">
              <a:lnSpc>
                <a:spcPts val="5500"/>
              </a:lnSpc>
            </a:pPr>
            <a:r>
              <a:rPr lang="en-US" sz="3200" b="1" dirty="0">
                <a:solidFill>
                  <a:srgbClr val="D60000"/>
                </a:solidFill>
              </a:rPr>
              <a:t>WORK IN PROGRESS</a:t>
            </a:r>
            <a:endParaRPr lang="en-SG" sz="3200" b="1" dirty="0">
              <a:solidFill>
                <a:srgbClr val="D60000"/>
              </a:solidFill>
            </a:endParaRPr>
          </a:p>
          <a:p>
            <a:pPr marL="442913" lvl="0" indent="-442913">
              <a:lnSpc>
                <a:spcPts val="5500"/>
              </a:lnSpc>
            </a:pPr>
            <a:r>
              <a:rPr lang="en-US" sz="2800" b="1" dirty="0">
                <a:solidFill>
                  <a:srgbClr val="0000CC"/>
                </a:solidFill>
              </a:rPr>
              <a:t>a. 	</a:t>
            </a:r>
            <a:r>
              <a:rPr lang="en-US" sz="2800" b="1" u="sng" dirty="0">
                <a:solidFill>
                  <a:srgbClr val="0000CC"/>
                </a:solidFill>
              </a:rPr>
              <a:t>Counterfeits</a:t>
            </a:r>
            <a:r>
              <a:rPr lang="en-US" sz="2800" b="1" dirty="0">
                <a:solidFill>
                  <a:srgbClr val="0000CC"/>
                </a:solidFill>
              </a:rPr>
              <a:t>  </a:t>
            </a:r>
            <a:r>
              <a:rPr lang="en-US" sz="2800" b="1" dirty="0"/>
              <a:t>(Acts 5:1-11).  </a:t>
            </a:r>
            <a:r>
              <a:rPr lang="en-US" sz="2800" b="1" u="sng" dirty="0">
                <a:solidFill>
                  <a:srgbClr val="0000CC"/>
                </a:solidFill>
              </a:rPr>
              <a:t>God took care.</a:t>
            </a:r>
            <a:endParaRPr lang="en-SG" sz="2800" b="1" u="sng" dirty="0">
              <a:solidFill>
                <a:srgbClr val="0000CC"/>
              </a:solidFill>
            </a:endParaRPr>
          </a:p>
          <a:p>
            <a:pPr marL="442913"/>
            <a:r>
              <a:rPr lang="en-SG" sz="2800" b="1" dirty="0"/>
              <a:t>(Acts 5:4)  Whiles it remained, was it not thine own? and after it was sold, was it not in thine own power? why hast thou conceived this thing in thine heart? </a:t>
            </a:r>
            <a:r>
              <a:rPr lang="en-SG" sz="2800" b="1" u="sng" dirty="0">
                <a:solidFill>
                  <a:srgbClr val="D60000"/>
                </a:solidFill>
              </a:rPr>
              <a:t>thou hast not lied unto men, but unto God</a:t>
            </a:r>
            <a:r>
              <a:rPr lang="en-SG" sz="2800" b="1" dirty="0">
                <a:solidFill>
                  <a:srgbClr val="D60000"/>
                </a:solidFill>
              </a:rPr>
              <a:t>.</a:t>
            </a:r>
          </a:p>
          <a:p>
            <a:endParaRPr lang="en-SG" sz="2800" b="1" dirty="0"/>
          </a:p>
          <a:p>
            <a:pPr marL="442913"/>
            <a:r>
              <a:rPr lang="en-SG" sz="2800" b="1" dirty="0"/>
              <a:t>(Acts 5:5)  And Ananias hearing these words fell down, and </a:t>
            </a:r>
            <a:r>
              <a:rPr lang="en-SG" sz="2800" b="1" u="sng" dirty="0">
                <a:solidFill>
                  <a:srgbClr val="D60000"/>
                </a:solidFill>
              </a:rPr>
              <a:t>gave up the ghost</a:t>
            </a:r>
            <a:r>
              <a:rPr lang="en-SG" sz="2800" b="1" dirty="0"/>
              <a:t>: and </a:t>
            </a:r>
            <a:r>
              <a:rPr lang="en-SG" sz="2800" b="1" u="sng" dirty="0">
                <a:solidFill>
                  <a:srgbClr val="D60000"/>
                </a:solidFill>
              </a:rPr>
              <a:t>great fear came on all</a:t>
            </a:r>
            <a:r>
              <a:rPr lang="en-SG" sz="2800" b="1" dirty="0">
                <a:solidFill>
                  <a:srgbClr val="FF0000"/>
                </a:solidFill>
              </a:rPr>
              <a:t> </a:t>
            </a:r>
            <a:r>
              <a:rPr lang="en-SG" sz="2800" b="1" dirty="0"/>
              <a:t>them that heard these things.</a:t>
            </a:r>
          </a:p>
          <a:p>
            <a:endParaRPr lang="en-SG" sz="2800" dirty="0"/>
          </a:p>
          <a:p>
            <a:pPr marL="176213" lvl="0">
              <a:lnSpc>
                <a:spcPts val="5500"/>
              </a:lnSpc>
            </a:pPr>
            <a:endParaRPr lang="en-US" sz="30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5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55" y="116632"/>
            <a:ext cx="8205069" cy="6974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500"/>
              </a:lnSpc>
            </a:pPr>
            <a:r>
              <a:rPr lang="en-US" sz="3600" b="1" dirty="0">
                <a:solidFill>
                  <a:srgbClr val="0000CC"/>
                </a:solidFill>
              </a:rPr>
              <a:t>I. </a:t>
            </a:r>
            <a:r>
              <a:rPr lang="en-US" sz="3600" b="1" u="sng" dirty="0">
                <a:solidFill>
                  <a:srgbClr val="0000CC"/>
                </a:solidFill>
              </a:rPr>
              <a:t>THE REALITY ON THE GROUND </a:t>
            </a:r>
          </a:p>
          <a:p>
            <a:pPr lvl="0" algn="ctr">
              <a:lnSpc>
                <a:spcPts val="5500"/>
              </a:lnSpc>
            </a:pPr>
            <a:r>
              <a:rPr lang="en-US" sz="3200" b="1" dirty="0">
                <a:solidFill>
                  <a:srgbClr val="D60000"/>
                </a:solidFill>
              </a:rPr>
              <a:t>WORK IN PROGRESS</a:t>
            </a:r>
            <a:endParaRPr lang="en-SG" sz="3200" b="1" dirty="0">
              <a:solidFill>
                <a:srgbClr val="D60000"/>
              </a:solidFill>
            </a:endParaRPr>
          </a:p>
          <a:p>
            <a:pPr marL="628650" lvl="0" indent="-452438">
              <a:lnSpc>
                <a:spcPts val="5500"/>
              </a:lnSpc>
            </a:pPr>
            <a:r>
              <a:rPr lang="en-US" sz="2800" b="1" dirty="0">
                <a:solidFill>
                  <a:srgbClr val="0000CC"/>
                </a:solidFill>
              </a:rPr>
              <a:t>b. 	</a:t>
            </a:r>
            <a:r>
              <a:rPr lang="en-US" sz="2800" b="1" u="sng" dirty="0">
                <a:solidFill>
                  <a:srgbClr val="0000CC"/>
                </a:solidFill>
              </a:rPr>
              <a:t>Fears and Persecution  </a:t>
            </a:r>
            <a:r>
              <a:rPr lang="en-US" sz="2800" b="1" dirty="0"/>
              <a:t>(Acts 5, 8).</a:t>
            </a:r>
          </a:p>
          <a:p>
            <a:pPr marL="628650" lvl="0">
              <a:lnSpc>
                <a:spcPts val="5500"/>
              </a:lnSpc>
            </a:pPr>
            <a:r>
              <a:rPr lang="en-US" sz="2800" b="1" u="sng" dirty="0">
                <a:solidFill>
                  <a:srgbClr val="0000CC"/>
                </a:solidFill>
              </a:rPr>
              <a:t>Prayed and counted it joy to suffer.</a:t>
            </a:r>
          </a:p>
          <a:p>
            <a:pPr marL="628650"/>
            <a:r>
              <a:rPr lang="en-SG" sz="2800" b="1" dirty="0"/>
              <a:t>(Acts 5:41)  And they departed from the presence of the council, </a:t>
            </a:r>
            <a:r>
              <a:rPr lang="en-SG" sz="2800" b="1" u="sng" dirty="0">
                <a:solidFill>
                  <a:srgbClr val="D60000"/>
                </a:solidFill>
              </a:rPr>
              <a:t>rejoicing that they were counted worthy</a:t>
            </a:r>
            <a:r>
              <a:rPr lang="en-SG" sz="2800" b="1" dirty="0">
                <a:solidFill>
                  <a:srgbClr val="D60000"/>
                </a:solidFill>
              </a:rPr>
              <a:t> </a:t>
            </a:r>
            <a:r>
              <a:rPr lang="en-SG" sz="2800" b="1" dirty="0"/>
              <a:t>to suffer shame for his name.</a:t>
            </a:r>
          </a:p>
          <a:p>
            <a:pPr marL="628650"/>
            <a:endParaRPr lang="en-SG" sz="2800" b="1" dirty="0"/>
          </a:p>
          <a:p>
            <a:pPr marL="628650"/>
            <a:r>
              <a:rPr lang="en-SG" sz="2800" b="1" dirty="0"/>
              <a:t>(Acts 5:42)  And daily in the temple, and in every house, </a:t>
            </a:r>
            <a:r>
              <a:rPr lang="en-SG" sz="2800" b="1" u="sng" dirty="0">
                <a:solidFill>
                  <a:srgbClr val="D60000"/>
                </a:solidFill>
              </a:rPr>
              <a:t>they ceased not to teach and preach Jesus Christ</a:t>
            </a:r>
            <a:r>
              <a:rPr lang="en-SG" sz="2800" b="1" dirty="0"/>
              <a:t>.</a:t>
            </a:r>
          </a:p>
          <a:p>
            <a:endParaRPr lang="en-SG" sz="2800" dirty="0"/>
          </a:p>
          <a:p>
            <a:pPr marL="176213" lvl="0">
              <a:lnSpc>
                <a:spcPts val="5500"/>
              </a:lnSpc>
            </a:pPr>
            <a:endParaRPr lang="en-SG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44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6632"/>
            <a:ext cx="8640960" cy="890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REALITY ON THE GROUND </a:t>
            </a:r>
          </a:p>
          <a:p>
            <a:pPr lvl="0" algn="ctr">
              <a:lnSpc>
                <a:spcPts val="5500"/>
              </a:lnSpc>
            </a:pPr>
            <a:r>
              <a:rPr lang="en-US" sz="3600" b="1" dirty="0">
                <a:solidFill>
                  <a:srgbClr val="D60000"/>
                </a:solidFill>
              </a:rPr>
              <a:t>WORK IN PROGRESS</a:t>
            </a:r>
            <a:endParaRPr lang="en-SG" sz="3600" b="1" dirty="0">
              <a:solidFill>
                <a:srgbClr val="D60000"/>
              </a:solidFill>
            </a:endParaRPr>
          </a:p>
          <a:p>
            <a:pPr marL="176213" lvl="0">
              <a:lnSpc>
                <a:spcPts val="5500"/>
              </a:lnSpc>
            </a:pPr>
            <a:r>
              <a:rPr lang="en-US" sz="2600" b="1" dirty="0">
                <a:solidFill>
                  <a:srgbClr val="0000CC"/>
                </a:solidFill>
              </a:rPr>
              <a:t>c. </a:t>
            </a:r>
            <a:r>
              <a:rPr lang="en-US" sz="2600" b="1" u="sng" dirty="0">
                <a:solidFill>
                  <a:srgbClr val="0000CC"/>
                </a:solidFill>
              </a:rPr>
              <a:t>Widows not taken care of</a:t>
            </a:r>
            <a:r>
              <a:rPr lang="en-US" sz="2600" b="1" dirty="0">
                <a:solidFill>
                  <a:srgbClr val="0000CC"/>
                </a:solidFill>
              </a:rPr>
              <a:t>  </a:t>
            </a:r>
            <a:r>
              <a:rPr lang="en-US" sz="2600" b="1" dirty="0"/>
              <a:t>(Acts 6)</a:t>
            </a:r>
          </a:p>
          <a:p>
            <a:pPr marL="176213" lvl="0">
              <a:lnSpc>
                <a:spcPts val="5500"/>
              </a:lnSpc>
            </a:pPr>
            <a:r>
              <a:rPr lang="en-US" sz="2600" b="1" dirty="0"/>
              <a:t>    </a:t>
            </a:r>
            <a:r>
              <a:rPr lang="en-US" sz="2600" b="1" u="sng" dirty="0">
                <a:solidFill>
                  <a:srgbClr val="0000CC"/>
                </a:solidFill>
              </a:rPr>
              <a:t>Leaders elected … judgment calls made</a:t>
            </a:r>
            <a:r>
              <a:rPr lang="en-US" sz="2600" b="1" dirty="0">
                <a:solidFill>
                  <a:srgbClr val="0000CC"/>
                </a:solidFill>
              </a:rPr>
              <a:t>.</a:t>
            </a:r>
          </a:p>
          <a:p>
            <a:pPr marL="442913"/>
            <a:r>
              <a:rPr lang="en-SG" sz="2800" b="1" dirty="0"/>
              <a:t>(Acts 6:1,2)  And in those days, when the number of the disciples was multiplied, there </a:t>
            </a:r>
            <a:r>
              <a:rPr lang="en-SG" sz="2800" b="1" u="sng" dirty="0">
                <a:solidFill>
                  <a:srgbClr val="D60000"/>
                </a:solidFill>
              </a:rPr>
              <a:t>arose a murmuring of the Grecians against the Hebrews</a:t>
            </a:r>
            <a:r>
              <a:rPr lang="en-SG" sz="2800" b="1" dirty="0"/>
              <a:t>, because</a:t>
            </a:r>
            <a:r>
              <a:rPr lang="en-SG" sz="2800" b="1" dirty="0">
                <a:solidFill>
                  <a:srgbClr val="D60000"/>
                </a:solidFill>
              </a:rPr>
              <a:t> their widows were neglected in the daily ministration.</a:t>
            </a:r>
          </a:p>
          <a:p>
            <a:endParaRPr lang="en-SG" sz="2800" b="1" dirty="0"/>
          </a:p>
          <a:p>
            <a:pPr marL="442913"/>
            <a:r>
              <a:rPr lang="en-SG" sz="2800" b="1" dirty="0"/>
              <a:t>Then the twelve called the multitude of the disciples </a:t>
            </a:r>
            <a:r>
              <a:rPr lang="en-SG" sz="2800" b="1" i="1" dirty="0"/>
              <a:t>unto them,</a:t>
            </a:r>
            <a:r>
              <a:rPr lang="en-SG" sz="2800" b="1" dirty="0"/>
              <a:t> and said, </a:t>
            </a:r>
            <a:r>
              <a:rPr lang="en-SG" sz="2800" b="1" u="sng" dirty="0">
                <a:solidFill>
                  <a:srgbClr val="D60000"/>
                </a:solidFill>
              </a:rPr>
              <a:t>It is not reason that we should leave the Word of God, and serve tables</a:t>
            </a:r>
            <a:r>
              <a:rPr lang="en-SG" sz="2800" b="1" dirty="0"/>
              <a:t>.</a:t>
            </a:r>
          </a:p>
          <a:p>
            <a:endParaRPr lang="en-SG" sz="2800" dirty="0"/>
          </a:p>
          <a:p>
            <a:pPr marL="176213" lvl="0">
              <a:lnSpc>
                <a:spcPts val="5500"/>
              </a:lnSpc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176213" lvl="0">
              <a:lnSpc>
                <a:spcPts val="5500"/>
              </a:lnSpc>
            </a:pPr>
            <a:endParaRPr lang="en-S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176213" lvl="0">
              <a:lnSpc>
                <a:spcPts val="5500"/>
              </a:lnSpc>
            </a:pPr>
            <a:endParaRPr lang="en-S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8640960" cy="6974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500"/>
              </a:lnSpc>
            </a:pPr>
            <a:r>
              <a:rPr lang="en-US" sz="3600" b="1" dirty="0">
                <a:solidFill>
                  <a:srgbClr val="0000CC"/>
                </a:solidFill>
              </a:rPr>
              <a:t>I. </a:t>
            </a:r>
            <a:r>
              <a:rPr lang="en-US" sz="3600" b="1" u="sng" dirty="0">
                <a:solidFill>
                  <a:srgbClr val="0000CC"/>
                </a:solidFill>
              </a:rPr>
              <a:t>THE REALITY ON THE GROUND  </a:t>
            </a:r>
          </a:p>
          <a:p>
            <a:pPr lvl="0" algn="ctr">
              <a:lnSpc>
                <a:spcPts val="5500"/>
              </a:lnSpc>
            </a:pPr>
            <a:r>
              <a:rPr lang="en-US" sz="3600" b="1" dirty="0">
                <a:solidFill>
                  <a:srgbClr val="D60000"/>
                </a:solidFill>
              </a:rPr>
              <a:t>WORK IN PROGRESS</a:t>
            </a:r>
            <a:endParaRPr lang="en-SG" sz="3600" b="1" dirty="0">
              <a:solidFill>
                <a:srgbClr val="D60000"/>
              </a:solidFill>
            </a:endParaRPr>
          </a:p>
          <a:p>
            <a:pPr marL="628650" lvl="0" indent="-452438">
              <a:lnSpc>
                <a:spcPts val="5500"/>
              </a:lnSpc>
            </a:pPr>
            <a:r>
              <a:rPr lang="en-US" sz="2800" b="1" dirty="0">
                <a:solidFill>
                  <a:srgbClr val="0000CC"/>
                </a:solidFill>
              </a:rPr>
              <a:t>d. 	</a:t>
            </a:r>
            <a:r>
              <a:rPr lang="en-US" sz="2800" b="1" u="sng" dirty="0">
                <a:solidFill>
                  <a:srgbClr val="0000CC"/>
                </a:solidFill>
              </a:rPr>
              <a:t>New believers from Gentiles  </a:t>
            </a:r>
            <a:r>
              <a:rPr lang="en-US" sz="2800" b="1" dirty="0"/>
              <a:t>(Acts 10)</a:t>
            </a:r>
          </a:p>
          <a:p>
            <a:pPr marL="628650" lvl="0">
              <a:lnSpc>
                <a:spcPts val="5500"/>
              </a:lnSpc>
            </a:pPr>
            <a:r>
              <a:rPr lang="en-US" sz="2800" b="1" u="sng" dirty="0">
                <a:solidFill>
                  <a:srgbClr val="0000CC"/>
                </a:solidFill>
              </a:rPr>
              <a:t>Gospel for all.  God decided.</a:t>
            </a:r>
          </a:p>
          <a:p>
            <a:pPr marL="628650"/>
            <a:r>
              <a:rPr lang="en-SG" sz="2800" b="1" dirty="0"/>
              <a:t>(Acts 15:13,14)  And after they had held their peace, James answered, saying, Men </a:t>
            </a:r>
            <a:r>
              <a:rPr lang="en-SG" sz="2800" b="1" i="1" dirty="0"/>
              <a:t>and</a:t>
            </a:r>
            <a:r>
              <a:rPr lang="en-SG" sz="2800" b="1" dirty="0"/>
              <a:t> brethren, hearken unto me:</a:t>
            </a:r>
          </a:p>
          <a:p>
            <a:pPr marL="628650"/>
            <a:endParaRPr lang="en-SG" sz="2800" b="1" dirty="0"/>
          </a:p>
          <a:p>
            <a:pPr marL="628650"/>
            <a:r>
              <a:rPr lang="en-SG" sz="2800" b="1" dirty="0"/>
              <a:t>Simeon hath declared how God at the first did visit the Gentiles, to take out of them a people for His Name.</a:t>
            </a:r>
          </a:p>
          <a:p>
            <a:endParaRPr lang="en-SG" sz="2800" dirty="0"/>
          </a:p>
          <a:p>
            <a:pPr marL="176213" lvl="0">
              <a:lnSpc>
                <a:spcPts val="5500"/>
              </a:lnSpc>
            </a:pPr>
            <a:endParaRPr lang="en-SG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431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568952" cy="675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500"/>
              </a:lnSpc>
            </a:pPr>
            <a:r>
              <a:rPr lang="en-US" sz="3600" b="1" dirty="0">
                <a:solidFill>
                  <a:srgbClr val="0000CC"/>
                </a:solidFill>
              </a:rPr>
              <a:t>I.  </a:t>
            </a:r>
            <a:r>
              <a:rPr lang="en-US" sz="3600" b="1" u="sng" dirty="0">
                <a:solidFill>
                  <a:srgbClr val="0000CC"/>
                </a:solidFill>
              </a:rPr>
              <a:t>THE REALITY ON THE GROUND </a:t>
            </a:r>
          </a:p>
          <a:p>
            <a:pPr lvl="0" algn="ctr">
              <a:lnSpc>
                <a:spcPts val="5500"/>
              </a:lnSpc>
            </a:pPr>
            <a:r>
              <a:rPr lang="en-US" sz="3600" b="1" dirty="0">
                <a:solidFill>
                  <a:srgbClr val="D60000"/>
                </a:solidFill>
              </a:rPr>
              <a:t>WORK IN PROGRESS</a:t>
            </a:r>
            <a:endParaRPr lang="en-SG" sz="3600" dirty="0">
              <a:solidFill>
                <a:srgbClr val="D60000"/>
              </a:solidFill>
            </a:endParaRPr>
          </a:p>
          <a:p>
            <a:pPr marL="628650" lvl="0" indent="-452438">
              <a:lnSpc>
                <a:spcPts val="5500"/>
              </a:lnSpc>
            </a:pPr>
            <a:r>
              <a:rPr lang="en-US" sz="3000" b="1" dirty="0">
                <a:solidFill>
                  <a:srgbClr val="0000CC"/>
                </a:solidFill>
              </a:rPr>
              <a:t>e. 	</a:t>
            </a:r>
            <a:r>
              <a:rPr lang="en-US" sz="2800" b="1" u="sng" dirty="0">
                <a:solidFill>
                  <a:srgbClr val="0000CC"/>
                </a:solidFill>
              </a:rPr>
              <a:t>New leaders added  </a:t>
            </a:r>
            <a:r>
              <a:rPr lang="en-US" sz="2800" b="1" dirty="0"/>
              <a:t>(Acts 13, Paul and Barnabas)</a:t>
            </a:r>
          </a:p>
          <a:p>
            <a:pPr marL="628650" lvl="0" indent="-452438">
              <a:lnSpc>
                <a:spcPts val="5500"/>
              </a:lnSpc>
            </a:pPr>
            <a:r>
              <a:rPr lang="en-US" sz="2800" b="1" dirty="0"/>
              <a:t>   	Leadership took time… Paul two years in desert.</a:t>
            </a:r>
          </a:p>
          <a:p>
            <a:pPr marL="628650" lvl="0" indent="-452438">
              <a:lnSpc>
                <a:spcPts val="5500"/>
              </a:lnSpc>
            </a:pPr>
            <a:r>
              <a:rPr lang="en-US" sz="2800" b="1" dirty="0"/>
              <a:t>   	Leadership problems – Paul and Barnabas</a:t>
            </a:r>
          </a:p>
          <a:p>
            <a:pPr marL="176213" lvl="0">
              <a:lnSpc>
                <a:spcPts val="5500"/>
              </a:lnSpc>
            </a:pPr>
            <a:endParaRPr lang="en-US" sz="2800" b="1" dirty="0"/>
          </a:p>
          <a:p>
            <a:pPr marL="176213" indent="-176213"/>
            <a:r>
              <a:rPr lang="en-SG" sz="2800" b="1" dirty="0"/>
              <a:t>	(Acts 15:39)  And </a:t>
            </a:r>
            <a:r>
              <a:rPr lang="en-SG" sz="2800" b="1" u="sng" dirty="0">
                <a:solidFill>
                  <a:srgbClr val="C00000"/>
                </a:solidFill>
              </a:rPr>
              <a:t>the contention was so sharp</a:t>
            </a:r>
            <a:r>
              <a:rPr lang="en-SG" sz="2800" b="1" dirty="0">
                <a:solidFill>
                  <a:srgbClr val="C00000"/>
                </a:solidFill>
              </a:rPr>
              <a:t> </a:t>
            </a:r>
            <a:r>
              <a:rPr lang="en-SG" sz="2800" b="1" dirty="0"/>
              <a:t>between them, that </a:t>
            </a:r>
            <a:r>
              <a:rPr lang="en-SG" sz="2800" b="1" u="sng" dirty="0">
                <a:solidFill>
                  <a:srgbClr val="C00000"/>
                </a:solidFill>
              </a:rPr>
              <a:t>they departed asunder</a:t>
            </a:r>
            <a:r>
              <a:rPr lang="en-SG" sz="2800" b="1" dirty="0">
                <a:solidFill>
                  <a:srgbClr val="C00000"/>
                </a:solidFill>
              </a:rPr>
              <a:t> </a:t>
            </a:r>
            <a:r>
              <a:rPr lang="en-SG" sz="2800" b="1" dirty="0"/>
              <a:t>one from the other: and so Barnabas took Mark, and sailed unto Cyprus;</a:t>
            </a:r>
          </a:p>
          <a:p>
            <a:endParaRPr lang="en-SG" sz="2800" b="1" dirty="0"/>
          </a:p>
          <a:p>
            <a:pPr marL="176213" lvl="0">
              <a:lnSpc>
                <a:spcPts val="5500"/>
              </a:lnSpc>
            </a:pPr>
            <a:endParaRPr lang="en-SG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23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548" y="188640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0" indent="-534988" algn="ctr">
              <a:lnSpc>
                <a:spcPct val="200000"/>
              </a:lnSpc>
              <a:buAutoNum type="romanUcPeriod" startAt="2"/>
            </a:pPr>
            <a:r>
              <a:rPr lang="en-US" sz="3600" b="1" u="sng" dirty="0">
                <a:solidFill>
                  <a:srgbClr val="D60000"/>
                </a:solidFill>
              </a:rPr>
              <a:t>FOUR ELEMENTS OF STEDFASTNESS</a:t>
            </a:r>
          </a:p>
          <a:p>
            <a:endParaRPr lang="en-SG" sz="4000" dirty="0"/>
          </a:p>
          <a:p>
            <a:pPr algn="ctr"/>
            <a:r>
              <a:rPr lang="en-SG" sz="3200" b="1" i="1" dirty="0"/>
              <a:t>(Acts 2:42)  And they continued steadfastly in </a:t>
            </a:r>
            <a:r>
              <a:rPr lang="en-SG" sz="3200" b="1" i="1" u="sng" dirty="0">
                <a:solidFill>
                  <a:srgbClr val="D60000"/>
                </a:solidFill>
              </a:rPr>
              <a:t>the Apostles' doctrine </a:t>
            </a:r>
          </a:p>
          <a:p>
            <a:pPr algn="ctr"/>
            <a:r>
              <a:rPr lang="en-SG" sz="3200" b="1" i="1" dirty="0"/>
              <a:t>and </a:t>
            </a:r>
            <a:r>
              <a:rPr lang="en-SG" sz="3200" b="1" i="1" u="sng" dirty="0">
                <a:solidFill>
                  <a:srgbClr val="D60000"/>
                </a:solidFill>
              </a:rPr>
              <a:t>fellowship</a:t>
            </a:r>
            <a:r>
              <a:rPr lang="en-SG" sz="3200" b="1" i="1" dirty="0"/>
              <a:t>, </a:t>
            </a:r>
          </a:p>
          <a:p>
            <a:pPr algn="ctr"/>
            <a:r>
              <a:rPr lang="en-SG" sz="3200" b="1" i="1" dirty="0"/>
              <a:t>and </a:t>
            </a:r>
            <a:r>
              <a:rPr lang="en-SG" sz="3200" b="1" i="1" u="sng" dirty="0">
                <a:solidFill>
                  <a:srgbClr val="D60000"/>
                </a:solidFill>
              </a:rPr>
              <a:t>in breaking of bread</a:t>
            </a:r>
            <a:r>
              <a:rPr lang="en-SG" sz="3200" b="1" i="1" dirty="0"/>
              <a:t>, </a:t>
            </a:r>
          </a:p>
          <a:p>
            <a:pPr algn="ctr"/>
            <a:r>
              <a:rPr lang="en-SG" sz="3200" b="1" i="1" dirty="0"/>
              <a:t>and </a:t>
            </a:r>
            <a:r>
              <a:rPr lang="en-SG" sz="3200" b="1" i="1" u="sng" dirty="0">
                <a:solidFill>
                  <a:srgbClr val="D60000"/>
                </a:solidFill>
              </a:rPr>
              <a:t>in prayers</a:t>
            </a:r>
            <a:r>
              <a:rPr lang="en-SG" sz="3200" b="1" i="1" dirty="0"/>
              <a:t>.</a:t>
            </a:r>
          </a:p>
          <a:p>
            <a:endParaRPr lang="en-SG" sz="3200" i="1" dirty="0"/>
          </a:p>
        </p:txBody>
      </p:sp>
    </p:spTree>
    <p:extLst>
      <p:ext uri="{BB962C8B-B14F-4D97-AF65-F5344CB8AC3E}">
        <p14:creationId xmlns:p14="http://schemas.microsoft.com/office/powerpoint/2010/main" val="3984127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961" y="116632"/>
            <a:ext cx="8790078" cy="4526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600" b="1" dirty="0">
                <a:solidFill>
                  <a:srgbClr val="D60000"/>
                </a:solidFill>
              </a:rPr>
              <a:t>II.  </a:t>
            </a:r>
            <a:r>
              <a:rPr lang="en-US" sz="3600" b="1" u="sng" dirty="0">
                <a:solidFill>
                  <a:srgbClr val="D60000"/>
                </a:solidFill>
              </a:rPr>
              <a:t>FOUR ELEMENTS OF STEDFASTNESS</a:t>
            </a:r>
            <a:endParaRPr lang="en-SG" sz="3600" b="1" dirty="0">
              <a:solidFill>
                <a:srgbClr val="D60000"/>
              </a:solidFill>
            </a:endParaRPr>
          </a:p>
          <a:p>
            <a:pPr marL="534988" lvl="0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A.  </a:t>
            </a:r>
            <a:r>
              <a:rPr lang="en-US" sz="2800" b="1" u="sng" dirty="0">
                <a:solidFill>
                  <a:srgbClr val="0000CC"/>
                </a:solidFill>
              </a:rPr>
              <a:t>Apostles’ Doctrines</a:t>
            </a:r>
            <a:endParaRPr lang="en-SG" sz="2800" b="1" dirty="0">
              <a:solidFill>
                <a:srgbClr val="0000CC"/>
              </a:solidFill>
            </a:endParaRPr>
          </a:p>
          <a:p>
            <a:pPr marL="1431925" lvl="0" indent="-442913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1.	Main source of </a:t>
            </a:r>
            <a:r>
              <a:rPr lang="en-US" sz="2800" b="1" u="sng" dirty="0">
                <a:solidFill>
                  <a:srgbClr val="D60000"/>
                </a:solidFill>
              </a:rPr>
              <a:t>nurture and strength</a:t>
            </a:r>
            <a:endParaRPr lang="en-SG" sz="2800" b="1" u="sng" dirty="0">
              <a:solidFill>
                <a:srgbClr val="D60000"/>
              </a:solidFill>
            </a:endParaRPr>
          </a:p>
          <a:p>
            <a:pPr marL="1431925" lvl="0" indent="-442913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2.	</a:t>
            </a:r>
            <a:r>
              <a:rPr lang="en-US" sz="2800" b="1" u="sng" dirty="0">
                <a:solidFill>
                  <a:srgbClr val="D60000"/>
                </a:solidFill>
              </a:rPr>
              <a:t>Faith and lives</a:t>
            </a:r>
            <a:r>
              <a:rPr lang="en-US" sz="2800" b="1" dirty="0">
                <a:solidFill>
                  <a:srgbClr val="D60000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developed</a:t>
            </a:r>
            <a:endParaRPr lang="en-SG" sz="2800" b="1" dirty="0">
              <a:solidFill>
                <a:srgbClr val="0000CC"/>
              </a:solidFill>
            </a:endParaRPr>
          </a:p>
          <a:p>
            <a:pPr marL="1431925" lvl="0" indent="-442913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3.	</a:t>
            </a:r>
            <a:r>
              <a:rPr lang="en-US" sz="2800" b="1" u="sng" dirty="0">
                <a:solidFill>
                  <a:srgbClr val="D60000"/>
                </a:solidFill>
              </a:rPr>
              <a:t>Serving</a:t>
            </a:r>
            <a:r>
              <a:rPr lang="en-US" sz="2800" b="1" dirty="0">
                <a:solidFill>
                  <a:srgbClr val="0000CC"/>
                </a:solidFill>
              </a:rPr>
              <a:t> from overflow.</a:t>
            </a:r>
            <a:endParaRPr lang="en-SG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5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7809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D0726-B3EB-4BC0-801D-8FFF667C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93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01163-1AF9-464E-8AB2-8E774278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150"/>
            <a:ext cx="7697274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9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0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lnSpc>
                <a:spcPct val="200000"/>
              </a:lnSpc>
            </a:pPr>
            <a:r>
              <a:rPr lang="en-US" sz="3600" b="1" dirty="0">
                <a:solidFill>
                  <a:srgbClr val="D60000"/>
                </a:solidFill>
              </a:rPr>
              <a:t>II.  </a:t>
            </a:r>
            <a:r>
              <a:rPr lang="en-US" sz="3600" b="1" u="sng" dirty="0">
                <a:solidFill>
                  <a:srgbClr val="D60000"/>
                </a:solidFill>
              </a:rPr>
              <a:t>FOUR ELEMENTS OF STEDFASTNESS</a:t>
            </a:r>
            <a:endParaRPr lang="en-SG" sz="3600" b="1" dirty="0">
              <a:solidFill>
                <a:srgbClr val="D60000"/>
              </a:solidFill>
            </a:endParaRPr>
          </a:p>
          <a:p>
            <a:pPr marL="1616075" lvl="0" indent="-452438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B.	</a:t>
            </a:r>
            <a:r>
              <a:rPr lang="en-US" sz="2800" b="1" u="sng" dirty="0">
                <a:solidFill>
                  <a:srgbClr val="0000CC"/>
                </a:solidFill>
              </a:rPr>
              <a:t>Fellowship</a:t>
            </a:r>
            <a:endParaRPr lang="en-SG" sz="2800" b="1" dirty="0">
              <a:solidFill>
                <a:srgbClr val="0000CC"/>
              </a:solidFill>
            </a:endParaRPr>
          </a:p>
          <a:p>
            <a:pPr marL="1616075" lvl="0" indent="-452438">
              <a:lnSpc>
                <a:spcPct val="200000"/>
              </a:lnSpc>
            </a:pPr>
            <a:r>
              <a:rPr lang="en-US" sz="2800" b="1" dirty="0">
                <a:solidFill>
                  <a:srgbClr val="D60000"/>
                </a:solidFill>
              </a:rPr>
              <a:t>1.	</a:t>
            </a:r>
            <a:r>
              <a:rPr lang="en-US" sz="2800" b="1" u="sng" dirty="0">
                <a:solidFill>
                  <a:srgbClr val="D60000"/>
                </a:solidFill>
              </a:rPr>
              <a:t>Unity</a:t>
            </a:r>
            <a:r>
              <a:rPr lang="en-US" sz="2800" b="1" dirty="0">
                <a:solidFill>
                  <a:srgbClr val="D60000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with the Lord and one another</a:t>
            </a:r>
            <a:endParaRPr lang="en-SG" sz="2800" b="1" dirty="0">
              <a:solidFill>
                <a:srgbClr val="0000CC"/>
              </a:solidFill>
            </a:endParaRPr>
          </a:p>
          <a:p>
            <a:pPr marL="1616075" lvl="0" indent="-452438">
              <a:spcBef>
                <a:spcPts val="600"/>
              </a:spcBef>
              <a:buAutoNum type="arabicPeriod" startAt="2"/>
            </a:pPr>
            <a:r>
              <a:rPr lang="en-US" sz="2800" b="1" u="sng" dirty="0">
                <a:solidFill>
                  <a:srgbClr val="D60000"/>
                </a:solidFill>
              </a:rPr>
              <a:t>Open hearts</a:t>
            </a:r>
            <a:r>
              <a:rPr lang="en-US" sz="2800" b="1" dirty="0">
                <a:solidFill>
                  <a:srgbClr val="0000CC"/>
                </a:solidFill>
              </a:rPr>
              <a:t>, giving freedom to grow – Commitment, Accountability and transparency. </a:t>
            </a:r>
          </a:p>
          <a:p>
            <a:pPr marL="1976438" lvl="0" indent="-360363">
              <a:spcBef>
                <a:spcPts val="600"/>
              </a:spcBef>
            </a:pPr>
            <a:r>
              <a:rPr lang="en-US" sz="2800" b="1" u="sng" dirty="0">
                <a:solidFill>
                  <a:srgbClr val="9933FF"/>
                </a:solidFill>
              </a:rPr>
              <a:t>CARE needed</a:t>
            </a:r>
            <a:r>
              <a:rPr lang="en-US" sz="2800" b="1" dirty="0">
                <a:solidFill>
                  <a:srgbClr val="9933FF"/>
                </a:solidFill>
              </a:rPr>
              <a:t> – </a:t>
            </a:r>
            <a:br>
              <a:rPr lang="en-US" sz="2800" b="1" dirty="0">
                <a:solidFill>
                  <a:srgbClr val="9933FF"/>
                </a:solidFill>
              </a:rPr>
            </a:br>
            <a:r>
              <a:rPr lang="en-US" sz="2800" b="1" dirty="0">
                <a:solidFill>
                  <a:srgbClr val="9933FF"/>
                </a:solidFill>
              </a:rPr>
              <a:t>C – Connect;   </a:t>
            </a:r>
            <a:br>
              <a:rPr lang="en-US" sz="2800" b="1" dirty="0">
                <a:solidFill>
                  <a:srgbClr val="9933FF"/>
                </a:solidFill>
              </a:rPr>
            </a:br>
            <a:r>
              <a:rPr lang="en-US" sz="2800" b="1" dirty="0">
                <a:solidFill>
                  <a:srgbClr val="9933FF"/>
                </a:solidFill>
              </a:rPr>
              <a:t>A – Accept;</a:t>
            </a:r>
            <a:br>
              <a:rPr lang="en-US" sz="2800" b="1" dirty="0">
                <a:solidFill>
                  <a:srgbClr val="9933FF"/>
                </a:solidFill>
              </a:rPr>
            </a:br>
            <a:r>
              <a:rPr lang="en-US" sz="2800" b="1" dirty="0">
                <a:solidFill>
                  <a:srgbClr val="9933FF"/>
                </a:solidFill>
              </a:rPr>
              <a:t>R – Respond;   </a:t>
            </a:r>
            <a:br>
              <a:rPr lang="en-US" sz="2800" b="1" dirty="0">
                <a:solidFill>
                  <a:srgbClr val="9933FF"/>
                </a:solidFill>
              </a:rPr>
            </a:br>
            <a:r>
              <a:rPr lang="en-US" sz="2800" b="1" dirty="0">
                <a:solidFill>
                  <a:srgbClr val="9933FF"/>
                </a:solidFill>
              </a:rPr>
              <a:t>E – Endure</a:t>
            </a:r>
            <a:endParaRPr lang="en-SG" sz="3200" dirty="0">
              <a:solidFill>
                <a:srgbClr val="9933FF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27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5796"/>
            <a:ext cx="8280920" cy="59868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4988" indent="-534988">
              <a:lnSpc>
                <a:spcPct val="200000"/>
              </a:lnSpc>
            </a:pPr>
            <a:r>
              <a:rPr lang="en-US" sz="3600" b="1" dirty="0">
                <a:solidFill>
                  <a:srgbClr val="D60000"/>
                </a:solidFill>
              </a:rPr>
              <a:t>II.  </a:t>
            </a:r>
            <a:r>
              <a:rPr lang="en-US" sz="3600" b="1" u="sng" dirty="0">
                <a:solidFill>
                  <a:srgbClr val="D60000"/>
                </a:solidFill>
              </a:rPr>
              <a:t>FOUR ELEMENTS OF STEDFASTNESS</a:t>
            </a:r>
            <a:endParaRPr lang="en-SG" sz="3600" b="1" dirty="0">
              <a:solidFill>
                <a:srgbClr val="D60000"/>
              </a:solidFill>
            </a:endParaRPr>
          </a:p>
          <a:p>
            <a:pPr marL="534988" lvl="0" indent="-534988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B.	</a:t>
            </a:r>
            <a:r>
              <a:rPr lang="en-US" sz="2800" b="1" u="sng" dirty="0">
                <a:solidFill>
                  <a:srgbClr val="0000CC"/>
                </a:solidFill>
              </a:rPr>
              <a:t>Fellowship</a:t>
            </a:r>
            <a:endParaRPr lang="en-SG" sz="2800" b="1" dirty="0">
              <a:solidFill>
                <a:srgbClr val="0000CC"/>
              </a:solidFill>
            </a:endParaRPr>
          </a:p>
          <a:p>
            <a:pPr marL="989013" lvl="0" indent="-454025">
              <a:lnSpc>
                <a:spcPct val="200000"/>
              </a:lnSpc>
              <a:buAutoNum type="arabicPeriod" startAt="2"/>
            </a:pPr>
            <a:r>
              <a:rPr lang="en-US" sz="2800" b="1" u="sng" dirty="0">
                <a:solidFill>
                  <a:srgbClr val="D60000"/>
                </a:solidFill>
              </a:rPr>
              <a:t>Open hearts</a:t>
            </a:r>
            <a:r>
              <a:rPr lang="en-US" sz="2800" b="1" dirty="0">
                <a:solidFill>
                  <a:srgbClr val="D60000"/>
                </a:solidFill>
              </a:rPr>
              <a:t> – one another</a:t>
            </a:r>
          </a:p>
          <a:p>
            <a:pPr marL="989013" lvl="0" indent="-454025">
              <a:lnSpc>
                <a:spcPct val="200000"/>
              </a:lnSpc>
              <a:buAutoNum type="arabicPeriod" startAt="3"/>
            </a:pPr>
            <a:r>
              <a:rPr lang="en-US" sz="2800" b="1" u="sng" dirty="0">
                <a:solidFill>
                  <a:srgbClr val="D60000"/>
                </a:solidFill>
              </a:rPr>
              <a:t>Open hands</a:t>
            </a:r>
            <a:r>
              <a:rPr lang="en-US" sz="2800" b="1" dirty="0">
                <a:solidFill>
                  <a:srgbClr val="0000CC"/>
                </a:solidFill>
              </a:rPr>
              <a:t>, giving to needs –</a:t>
            </a:r>
          </a:p>
          <a:p>
            <a:pPr marL="989013" lvl="0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Physical needs and comfort</a:t>
            </a:r>
          </a:p>
          <a:p>
            <a:pPr marL="989013" lvl="0"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(e.g. Dorcas, Acts 9:36; Jesus, Acts 10:38)</a:t>
            </a:r>
            <a:endParaRPr lang="en-SG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95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236"/>
            <a:ext cx="8533456" cy="548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marR="0" lvl="0" indent="-534988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 ELEMENTS OF STEDFASTNESS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89013" lvl="0" indent="-454025">
              <a:lnSpc>
                <a:spcPct val="200000"/>
              </a:lnSpc>
              <a:buAutoNum type="alphaUcPeriod" startAt="2"/>
            </a:pPr>
            <a:r>
              <a:rPr lang="en-US" sz="2800" b="1" u="sng" dirty="0">
                <a:solidFill>
                  <a:srgbClr val="0000CC"/>
                </a:solidFill>
              </a:rPr>
              <a:t>Fellowship</a:t>
            </a:r>
          </a:p>
          <a:p>
            <a:pPr marL="1431925" lvl="0" indent="-442913">
              <a:lnSpc>
                <a:spcPct val="150000"/>
              </a:lnSpc>
              <a:buAutoNum type="arabicPeriod" startAt="4"/>
            </a:pPr>
            <a:r>
              <a:rPr lang="en-US" sz="2800" b="1" u="sng" dirty="0">
                <a:solidFill>
                  <a:srgbClr val="D60000"/>
                </a:solidFill>
              </a:rPr>
              <a:t>Building relationships</a:t>
            </a:r>
          </a:p>
          <a:p>
            <a:pPr marL="1431925" lvl="0"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</a:rPr>
              <a:t>a.  Listen attentively with third ear.</a:t>
            </a:r>
          </a:p>
          <a:p>
            <a:pPr marL="1431925" lvl="0"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b.  Self-give with understanding and patience.</a:t>
            </a:r>
          </a:p>
          <a:p>
            <a:pPr marL="1431925" lvl="0"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</a:rPr>
              <a:t>c.  Serve in practical ways.</a:t>
            </a:r>
          </a:p>
          <a:p>
            <a:pPr marL="1431925" lvl="0"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</a:rPr>
              <a:t>d.  Forgive as we have been forgiven.</a:t>
            </a:r>
          </a:p>
          <a:p>
            <a:pPr lvl="0" algn="ctr">
              <a:lnSpc>
                <a:spcPct val="200000"/>
              </a:lnSpc>
            </a:pPr>
            <a:endParaRPr lang="en-SG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2638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352928" cy="41044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2400"/>
              </a:spcBef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 ELEMENTS OF STEDFASTNESS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89013" lvl="0" indent="-454025">
              <a:spcBef>
                <a:spcPts val="1800"/>
              </a:spcBef>
            </a:pPr>
            <a:r>
              <a:rPr lang="en-US" sz="2800" b="1" dirty="0">
                <a:solidFill>
                  <a:srgbClr val="0000CC"/>
                </a:solidFill>
              </a:rPr>
              <a:t>C.	</a:t>
            </a:r>
            <a:r>
              <a:rPr lang="en-US" sz="2800" b="1" u="sng" dirty="0">
                <a:solidFill>
                  <a:srgbClr val="0000CC"/>
                </a:solidFill>
              </a:rPr>
              <a:t>Breaking of Bread</a:t>
            </a:r>
            <a:endParaRPr lang="en-SG" sz="2800" b="1" dirty="0">
              <a:solidFill>
                <a:srgbClr val="0000CC"/>
              </a:solidFill>
            </a:endParaRPr>
          </a:p>
          <a:p>
            <a:pPr marL="1431925" lvl="0" indent="-442913">
              <a:spcBef>
                <a:spcPts val="1200"/>
              </a:spcBef>
            </a:pPr>
            <a:r>
              <a:rPr lang="en-US" sz="2800" b="1" dirty="0"/>
              <a:t>1.	</a:t>
            </a:r>
            <a:r>
              <a:rPr lang="en-US" sz="2800" b="1" u="sng" dirty="0">
                <a:solidFill>
                  <a:srgbClr val="D60000"/>
                </a:solidFill>
              </a:rPr>
              <a:t>Love meal</a:t>
            </a:r>
            <a:r>
              <a:rPr lang="en-US" sz="2800" b="1" dirty="0"/>
              <a:t>, communal feast.</a:t>
            </a:r>
            <a:endParaRPr lang="en-SG" sz="2800" b="1" dirty="0"/>
          </a:p>
          <a:p>
            <a:pPr marL="1431925" lvl="0" indent="-442913">
              <a:spcBef>
                <a:spcPts val="1200"/>
              </a:spcBef>
            </a:pPr>
            <a:r>
              <a:rPr lang="en-US" sz="2800" b="1" dirty="0"/>
              <a:t>2.	</a:t>
            </a:r>
            <a:r>
              <a:rPr lang="en-US" sz="2800" b="1" u="sng" dirty="0">
                <a:solidFill>
                  <a:srgbClr val="D60000"/>
                </a:solidFill>
              </a:rPr>
              <a:t>Time for fellowship</a:t>
            </a:r>
            <a:r>
              <a:rPr lang="en-US" sz="2800" b="1" dirty="0"/>
              <a:t>, at temple and from house to house.</a:t>
            </a:r>
            <a:endParaRPr lang="en-SG" sz="2800" b="1" dirty="0"/>
          </a:p>
          <a:p>
            <a:pPr marL="1431925" lvl="0" indent="-444500">
              <a:spcBef>
                <a:spcPts val="1200"/>
              </a:spcBef>
            </a:pPr>
            <a:r>
              <a:rPr lang="en-US" sz="2800" b="1" dirty="0"/>
              <a:t>3.	</a:t>
            </a:r>
            <a:r>
              <a:rPr lang="en-US" sz="2800" b="1" u="sng" dirty="0">
                <a:solidFill>
                  <a:srgbClr val="D60000"/>
                </a:solidFill>
              </a:rPr>
              <a:t>Caring, sharing</a:t>
            </a:r>
            <a:r>
              <a:rPr lang="en-US" sz="2800" b="1" dirty="0">
                <a:solidFill>
                  <a:srgbClr val="D60000"/>
                </a:solidFill>
              </a:rPr>
              <a:t> </a:t>
            </a:r>
            <a:r>
              <a:rPr lang="en-US" sz="2800" b="1" dirty="0"/>
              <a:t>and working through problems.</a:t>
            </a:r>
          </a:p>
          <a:p>
            <a:pPr marL="1431925" lvl="0">
              <a:spcBef>
                <a:spcPts val="1200"/>
              </a:spcBef>
            </a:pPr>
            <a:r>
              <a:rPr lang="en-US" sz="2800" b="1" dirty="0"/>
              <a:t>(Acts 6, murmurings ; 15, gentiles problem)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9841277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173416" cy="51961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 ELEMENTS OF STEDFASTNESS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89013" lvl="0" indent="-454025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D.	</a:t>
            </a:r>
            <a:r>
              <a:rPr lang="en-US" sz="2800" b="1" u="sng" dirty="0">
                <a:solidFill>
                  <a:srgbClr val="0000CC"/>
                </a:solidFill>
              </a:rPr>
              <a:t>Prayer</a:t>
            </a:r>
            <a:endParaRPr lang="en-SG" sz="2800" b="1" dirty="0">
              <a:solidFill>
                <a:srgbClr val="0000CC"/>
              </a:solidFill>
            </a:endParaRPr>
          </a:p>
          <a:p>
            <a:pPr marL="1431925" lvl="0" indent="-442913">
              <a:spcBef>
                <a:spcPts val="600"/>
              </a:spcBef>
            </a:pPr>
            <a:r>
              <a:rPr lang="en-US" sz="2800" b="1" dirty="0"/>
              <a:t>1.	Relationship with God nurtures </a:t>
            </a:r>
            <a:r>
              <a:rPr lang="en-US" sz="2800" b="1" u="sng" dirty="0">
                <a:solidFill>
                  <a:srgbClr val="D60000"/>
                </a:solidFill>
              </a:rPr>
              <a:t>worship, love and service</a:t>
            </a:r>
            <a:r>
              <a:rPr lang="en-US" sz="2800" b="1" dirty="0"/>
              <a:t>.</a:t>
            </a:r>
            <a:endParaRPr lang="en-SG" sz="2800" b="1" dirty="0"/>
          </a:p>
          <a:p>
            <a:pPr marL="1431925" lvl="0" indent="-442913">
              <a:spcBef>
                <a:spcPts val="600"/>
              </a:spcBef>
            </a:pPr>
            <a:r>
              <a:rPr lang="en-US" sz="2800" b="1" dirty="0"/>
              <a:t>2.	Calling and waiting upon </a:t>
            </a:r>
            <a:r>
              <a:rPr lang="en-US" sz="2800" b="1" u="sng" dirty="0">
                <a:solidFill>
                  <a:srgbClr val="D60000"/>
                </a:solidFill>
              </a:rPr>
              <a:t>His resources</a:t>
            </a:r>
            <a:endParaRPr lang="en-SG" sz="2800" b="1" u="sng" dirty="0">
              <a:solidFill>
                <a:srgbClr val="D60000"/>
              </a:solidFill>
            </a:endParaRPr>
          </a:p>
          <a:p>
            <a:pPr marL="1431925" lvl="0" indent="-442913">
              <a:spcBef>
                <a:spcPts val="600"/>
              </a:spcBef>
            </a:pPr>
            <a:r>
              <a:rPr lang="en-US" sz="2800" b="1" dirty="0"/>
              <a:t>3.	</a:t>
            </a:r>
            <a:r>
              <a:rPr lang="en-US" sz="2800" b="1" u="sng" dirty="0">
                <a:solidFill>
                  <a:srgbClr val="D60000"/>
                </a:solidFill>
              </a:rPr>
              <a:t>Changes us</a:t>
            </a:r>
            <a:r>
              <a:rPr lang="en-US" sz="2800" b="1" dirty="0"/>
              <a:t>, people and circumstances.</a:t>
            </a:r>
            <a:endParaRPr lang="en-SG" sz="2800" b="1" dirty="0"/>
          </a:p>
          <a:p>
            <a:pPr marL="1431925" lvl="0" indent="-442913">
              <a:spcBef>
                <a:spcPts val="600"/>
              </a:spcBef>
            </a:pPr>
            <a:r>
              <a:rPr lang="en-US" sz="2800" b="1" dirty="0"/>
              <a:t>4.	</a:t>
            </a:r>
            <a:r>
              <a:rPr lang="en-US" sz="2800" b="1" u="sng" dirty="0">
                <a:solidFill>
                  <a:srgbClr val="D60000"/>
                </a:solidFill>
              </a:rPr>
              <a:t>Nurturing involvement</a:t>
            </a:r>
            <a:r>
              <a:rPr lang="en-US" sz="2800" b="1" dirty="0">
                <a:solidFill>
                  <a:srgbClr val="D60000"/>
                </a:solidFill>
              </a:rPr>
              <a:t> </a:t>
            </a:r>
            <a:r>
              <a:rPr lang="en-US" sz="2800" b="1" dirty="0"/>
              <a:t>in things prayed for.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984127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530" y="0"/>
            <a:ext cx="8460940" cy="69493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D60000"/>
                </a:solidFill>
              </a:rPr>
              <a:t>III.  </a:t>
            </a:r>
            <a:r>
              <a:rPr lang="en-US" sz="3600" b="1" u="sng" dirty="0">
                <a:solidFill>
                  <a:srgbClr val="D60000"/>
                </a:solidFill>
              </a:rPr>
              <a:t>PATTERN OF SPIRIT’S VISITATION</a:t>
            </a:r>
            <a:endParaRPr lang="en-SG" sz="3600" dirty="0">
              <a:solidFill>
                <a:srgbClr val="D60000"/>
              </a:solidFill>
            </a:endParaRPr>
          </a:p>
          <a:p>
            <a:pPr marL="1163638" lvl="0" indent="-442913">
              <a:lnSpc>
                <a:spcPct val="150000"/>
              </a:lnSpc>
              <a:buAutoNum type="alphaUcPeriod"/>
            </a:pPr>
            <a:r>
              <a:rPr lang="en-US" sz="2800" b="1" u="sng" dirty="0">
                <a:solidFill>
                  <a:srgbClr val="0000CC"/>
                </a:solidFill>
              </a:rPr>
              <a:t>Great Grace </a:t>
            </a:r>
          </a:p>
          <a:p>
            <a:pPr marL="720725" lvl="0">
              <a:spcBef>
                <a:spcPts val="1200"/>
              </a:spcBef>
            </a:pPr>
            <a:r>
              <a:rPr lang="en-SG" sz="2800" b="1" dirty="0"/>
              <a:t>(Acts 4:33)  </a:t>
            </a:r>
            <a:r>
              <a:rPr lang="en-SG" sz="2800" b="1" i="1" dirty="0"/>
              <a:t>And with great power gave the Apostles witness of the resurrection of the Lord Jesus: and </a:t>
            </a:r>
            <a:r>
              <a:rPr lang="en-SG" sz="2800" b="1" i="1" u="sng" dirty="0">
                <a:solidFill>
                  <a:srgbClr val="D60000"/>
                </a:solidFill>
              </a:rPr>
              <a:t>great grace was upon them all</a:t>
            </a:r>
            <a:r>
              <a:rPr lang="en-SG" sz="2800" b="1" i="1" dirty="0">
                <a:solidFill>
                  <a:srgbClr val="D60000"/>
                </a:solidFill>
              </a:rPr>
              <a:t>.</a:t>
            </a:r>
          </a:p>
          <a:p>
            <a:pPr marL="720725"/>
            <a:endParaRPr lang="en-SG" sz="2800" b="1" dirty="0"/>
          </a:p>
          <a:p>
            <a:pPr marL="720725"/>
            <a:r>
              <a:rPr lang="en-SG" sz="2800" b="1" dirty="0"/>
              <a:t>(2 Corinthians 9:8)  </a:t>
            </a:r>
            <a:r>
              <a:rPr lang="en-SG" sz="2800" b="1" i="1" dirty="0"/>
              <a:t>And </a:t>
            </a:r>
            <a:r>
              <a:rPr lang="en-SG" sz="2800" b="1" i="1" u="sng" dirty="0">
                <a:solidFill>
                  <a:srgbClr val="D60000"/>
                </a:solidFill>
              </a:rPr>
              <a:t>God is able to make all grace</a:t>
            </a:r>
            <a:r>
              <a:rPr lang="en-SG" sz="2800" b="1" i="1" dirty="0">
                <a:solidFill>
                  <a:srgbClr val="FF0000"/>
                </a:solidFill>
              </a:rPr>
              <a:t> </a:t>
            </a:r>
            <a:r>
              <a:rPr lang="en-SG" sz="2800" b="1" i="1" dirty="0"/>
              <a:t>abound toward you; that ye, always having all sufficiency in all things, may </a:t>
            </a:r>
            <a:r>
              <a:rPr lang="en-SG" sz="2800" b="1" i="1" u="sng" dirty="0">
                <a:solidFill>
                  <a:srgbClr val="D60000"/>
                </a:solidFill>
              </a:rPr>
              <a:t>abound to every good work</a:t>
            </a:r>
            <a:r>
              <a:rPr lang="en-SG" sz="2800" b="1" i="1" dirty="0">
                <a:solidFill>
                  <a:srgbClr val="D60000"/>
                </a:solidFill>
              </a:rPr>
              <a:t>:</a:t>
            </a:r>
          </a:p>
          <a:p>
            <a:endParaRPr lang="en-SG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sz="3600" dirty="0"/>
          </a:p>
          <a:p>
            <a:pPr marL="176213" lvl="0">
              <a:lnSpc>
                <a:spcPct val="150000"/>
              </a:lnSpc>
            </a:pPr>
            <a:endParaRPr lang="en-SG" sz="3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277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60" y="23912"/>
            <a:ext cx="81694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20725" lvl="0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A.  </a:t>
            </a:r>
            <a:r>
              <a:rPr lang="en-US" sz="2800" b="1" u="sng" dirty="0">
                <a:solidFill>
                  <a:srgbClr val="0000CC"/>
                </a:solidFill>
              </a:rPr>
              <a:t>Great Grace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</a:p>
          <a:p>
            <a:pPr marL="1616075" lvl="0" indent="-452438">
              <a:lnSpc>
                <a:spcPct val="150000"/>
              </a:lnSpc>
            </a:pPr>
            <a:r>
              <a:rPr lang="en-US" sz="2800" b="1" dirty="0">
                <a:solidFill>
                  <a:srgbClr val="D60000"/>
                </a:solidFill>
              </a:rPr>
              <a:t>1.	</a:t>
            </a:r>
            <a:r>
              <a:rPr lang="en-US" sz="2800" b="1" u="sng" dirty="0">
                <a:solidFill>
                  <a:srgbClr val="D60000"/>
                </a:solidFill>
              </a:rPr>
              <a:t>In Perfect Concord </a:t>
            </a:r>
          </a:p>
          <a:p>
            <a:pPr marL="628650">
              <a:spcBef>
                <a:spcPts val="1200"/>
              </a:spcBef>
            </a:pPr>
            <a:r>
              <a:rPr lang="en-SG" sz="2800" b="1" dirty="0"/>
              <a:t>(Acts 4:32)  </a:t>
            </a:r>
            <a:r>
              <a:rPr lang="en-SG" sz="2800" b="1" i="1" dirty="0"/>
              <a:t>And the multitude of them that believed were </a:t>
            </a:r>
            <a:r>
              <a:rPr lang="en-SG" sz="2800" b="1" i="1" u="sng" dirty="0">
                <a:solidFill>
                  <a:srgbClr val="D60000"/>
                </a:solidFill>
              </a:rPr>
              <a:t>of one heart and of one soul</a:t>
            </a:r>
            <a:r>
              <a:rPr lang="en-SG" sz="2800" b="1" i="1" dirty="0"/>
              <a:t>: neither said any of them that ought of the things which he possessed was his own; but they </a:t>
            </a:r>
            <a:r>
              <a:rPr lang="en-SG" sz="2800" b="1" i="1" u="sng" dirty="0">
                <a:solidFill>
                  <a:srgbClr val="D60000"/>
                </a:solidFill>
              </a:rPr>
              <a:t>had all things common</a:t>
            </a:r>
            <a:r>
              <a:rPr lang="en-SG" sz="2800" b="1" i="1" dirty="0"/>
              <a:t>.</a:t>
            </a:r>
          </a:p>
          <a:p>
            <a:endParaRPr lang="en-SG" sz="2800" i="1" dirty="0"/>
          </a:p>
        </p:txBody>
      </p:sp>
    </p:spTree>
    <p:extLst>
      <p:ext uri="{BB962C8B-B14F-4D97-AF65-F5344CB8AC3E}">
        <p14:creationId xmlns:p14="http://schemas.microsoft.com/office/powerpoint/2010/main" val="7705262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39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3638" lvl="0" indent="-442913">
              <a:lnSpc>
                <a:spcPct val="150000"/>
              </a:lnSpc>
              <a:buAutoNum type="alphaUcPeriod"/>
            </a:pPr>
            <a:r>
              <a:rPr lang="en-US" sz="2800" b="1" u="sng" dirty="0">
                <a:solidFill>
                  <a:srgbClr val="0000CC"/>
                </a:solidFill>
              </a:rPr>
              <a:t>Great Grace </a:t>
            </a:r>
          </a:p>
          <a:p>
            <a:pPr marL="1616075" lvl="0" indent="-452438">
              <a:lnSpc>
                <a:spcPct val="150000"/>
              </a:lnSpc>
            </a:pPr>
            <a:r>
              <a:rPr lang="en-US" sz="2800" b="1" dirty="0">
                <a:solidFill>
                  <a:srgbClr val="D60000"/>
                </a:solidFill>
              </a:rPr>
              <a:t>2.	</a:t>
            </a:r>
            <a:r>
              <a:rPr lang="en-US" sz="2800" b="1" u="sng" dirty="0">
                <a:solidFill>
                  <a:srgbClr val="D60000"/>
                </a:solidFill>
              </a:rPr>
              <a:t>In Perfect Charity</a:t>
            </a:r>
          </a:p>
          <a:p>
            <a:pPr marL="720725">
              <a:spcBef>
                <a:spcPts val="1200"/>
              </a:spcBef>
            </a:pPr>
            <a:r>
              <a:rPr lang="en-SG" sz="2800" b="1" dirty="0"/>
              <a:t>(Acts 2:44)  </a:t>
            </a:r>
            <a:r>
              <a:rPr lang="en-SG" sz="2800" b="1" i="1" dirty="0"/>
              <a:t>And all that believed were </a:t>
            </a:r>
            <a:r>
              <a:rPr lang="en-SG" sz="2800" b="1" i="1" u="sng" dirty="0">
                <a:solidFill>
                  <a:srgbClr val="D60000"/>
                </a:solidFill>
              </a:rPr>
              <a:t>together, and had all things common</a:t>
            </a:r>
            <a:r>
              <a:rPr lang="en-SG" sz="2800" b="1" i="1" dirty="0">
                <a:solidFill>
                  <a:srgbClr val="D60000"/>
                </a:solidFill>
              </a:rPr>
              <a:t>;</a:t>
            </a:r>
          </a:p>
          <a:p>
            <a:pPr marL="720725"/>
            <a:endParaRPr lang="en-SG" sz="2800" b="1" i="1" dirty="0"/>
          </a:p>
          <a:p>
            <a:pPr marL="720725"/>
            <a:r>
              <a:rPr lang="en-SG" sz="2800" b="1" i="1" dirty="0"/>
              <a:t>(Acts 2:45)  And sold their possessions and goods, and </a:t>
            </a:r>
            <a:r>
              <a:rPr lang="en-SG" sz="2800" b="1" i="1" u="sng" dirty="0">
                <a:solidFill>
                  <a:srgbClr val="D60000"/>
                </a:solidFill>
              </a:rPr>
              <a:t>parted them to all men, as every man had need</a:t>
            </a:r>
            <a:r>
              <a:rPr lang="en-SG" sz="2800" b="1" i="1" dirty="0">
                <a:solidFill>
                  <a:srgbClr val="D60000"/>
                </a:solidFill>
              </a:rPr>
              <a:t>.</a:t>
            </a:r>
            <a:endParaRPr lang="en-SG" sz="2800" dirty="0">
              <a:solidFill>
                <a:srgbClr val="D6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6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16" y="116632"/>
            <a:ext cx="8317432" cy="6386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3638" marR="0" lvl="0" indent="-442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Grace </a:t>
            </a:r>
          </a:p>
          <a:p>
            <a:pPr marL="1616075" lvl="0" indent="-452438">
              <a:lnSpc>
                <a:spcPct val="150000"/>
              </a:lnSpc>
            </a:pPr>
            <a:r>
              <a:rPr lang="en-US" sz="2800" b="1" dirty="0">
                <a:solidFill>
                  <a:srgbClr val="D60000"/>
                </a:solidFill>
              </a:rPr>
              <a:t>3.	</a:t>
            </a:r>
            <a:r>
              <a:rPr lang="en-US" sz="2800" b="1" u="sng" dirty="0">
                <a:solidFill>
                  <a:srgbClr val="D60000"/>
                </a:solidFill>
              </a:rPr>
              <a:t>In Prevailing Calm </a:t>
            </a:r>
          </a:p>
          <a:p>
            <a:pPr marL="720725">
              <a:spcBef>
                <a:spcPts val="1200"/>
              </a:spcBef>
            </a:pPr>
            <a:r>
              <a:rPr lang="en-SG" sz="2800" b="1" dirty="0"/>
              <a:t>(Acts 5:41)  </a:t>
            </a:r>
            <a:r>
              <a:rPr lang="en-SG" sz="2800" b="1" i="1" dirty="0"/>
              <a:t>And they departed from the presence of the council, </a:t>
            </a:r>
            <a:r>
              <a:rPr lang="en-SG" sz="2800" b="1" i="1" u="sng" dirty="0">
                <a:solidFill>
                  <a:srgbClr val="D60000"/>
                </a:solidFill>
              </a:rPr>
              <a:t>rejoicing that they were counted worthy</a:t>
            </a:r>
            <a:r>
              <a:rPr lang="en-SG" sz="2800" b="1" i="1" dirty="0">
                <a:solidFill>
                  <a:srgbClr val="D60000"/>
                </a:solidFill>
              </a:rPr>
              <a:t> </a:t>
            </a:r>
            <a:r>
              <a:rPr lang="en-SG" sz="2800" b="1" i="1" dirty="0"/>
              <a:t>to suffer shame for his name.</a:t>
            </a:r>
          </a:p>
          <a:p>
            <a:pPr marL="720725"/>
            <a:endParaRPr lang="en-SG" sz="2800" b="1" i="1" dirty="0"/>
          </a:p>
          <a:p>
            <a:pPr marL="720725"/>
            <a:r>
              <a:rPr lang="en-SG" sz="2800" b="1" i="1" dirty="0"/>
              <a:t>(Acts 5:42)  And daily in the temple, and in every house, </a:t>
            </a:r>
            <a:r>
              <a:rPr lang="en-SG" sz="2800" b="1" i="1" u="sng" dirty="0">
                <a:solidFill>
                  <a:srgbClr val="D60000"/>
                </a:solidFill>
              </a:rPr>
              <a:t>they ceased not to teach and preach Jesus Christ</a:t>
            </a:r>
            <a:r>
              <a:rPr lang="en-SG" sz="2800" b="1" i="1" dirty="0"/>
              <a:t>.</a:t>
            </a:r>
          </a:p>
          <a:p>
            <a:endParaRPr lang="en-SG" sz="2800" dirty="0"/>
          </a:p>
          <a:p>
            <a:pPr marL="176213" lvl="0">
              <a:lnSpc>
                <a:spcPct val="150000"/>
              </a:lnSpc>
            </a:pPr>
            <a:endParaRPr lang="en-SG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24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6632"/>
            <a:ext cx="79928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3638" marR="0" lvl="0" indent="-442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Power </a:t>
            </a:r>
          </a:p>
          <a:p>
            <a:pPr marL="720725">
              <a:spcBef>
                <a:spcPts val="1200"/>
              </a:spcBef>
            </a:pPr>
            <a:r>
              <a:rPr lang="en-SG" sz="2800" b="1" dirty="0"/>
              <a:t>(Acts 4:33)  </a:t>
            </a:r>
            <a:r>
              <a:rPr lang="en-SG" sz="2800" b="1" i="1" dirty="0"/>
              <a:t>And </a:t>
            </a:r>
            <a:r>
              <a:rPr lang="en-SG" sz="2800" b="1" i="1" u="sng" dirty="0">
                <a:solidFill>
                  <a:srgbClr val="D60000"/>
                </a:solidFill>
              </a:rPr>
              <a:t>with great power</a:t>
            </a:r>
            <a:r>
              <a:rPr lang="en-SG" sz="2800" b="1" i="1" dirty="0">
                <a:solidFill>
                  <a:srgbClr val="D60000"/>
                </a:solidFill>
              </a:rPr>
              <a:t> </a:t>
            </a:r>
            <a:r>
              <a:rPr lang="en-SG" sz="2800" b="1" i="1" dirty="0"/>
              <a:t>gave the Apostles witness of the resurrection of the Lord Jesus: and great grace was upon them all.</a:t>
            </a:r>
          </a:p>
          <a:p>
            <a:pPr marL="1163638" lvl="0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D60000"/>
                </a:solidFill>
              </a:rPr>
              <a:t>1.  </a:t>
            </a:r>
            <a:r>
              <a:rPr lang="en-US" sz="2800" b="1" u="sng" dirty="0">
                <a:solidFill>
                  <a:srgbClr val="D60000"/>
                </a:solidFill>
              </a:rPr>
              <a:t>In Wrestling</a:t>
            </a:r>
          </a:p>
          <a:p>
            <a:pPr marL="1163638"/>
            <a:r>
              <a:rPr lang="en-SG" sz="2800" b="1" dirty="0"/>
              <a:t>(Acts 4:31)  </a:t>
            </a:r>
            <a:r>
              <a:rPr lang="en-SG" sz="2800" b="1" i="1" dirty="0"/>
              <a:t>And </a:t>
            </a:r>
            <a:r>
              <a:rPr lang="en-SG" sz="2800" b="1" i="1" u="sng" dirty="0">
                <a:solidFill>
                  <a:srgbClr val="D60000"/>
                </a:solidFill>
              </a:rPr>
              <a:t>when they had prayed, the place was shaken</a:t>
            </a:r>
            <a:r>
              <a:rPr lang="en-SG" sz="2800" b="1" i="1" dirty="0">
                <a:solidFill>
                  <a:srgbClr val="D60000"/>
                </a:solidFill>
              </a:rPr>
              <a:t> </a:t>
            </a:r>
            <a:r>
              <a:rPr lang="en-SG" sz="2800" b="1" i="1" dirty="0"/>
              <a:t>where they were assembled together; and they were all filled with the Holy Ghost, and they spoke the Word of God with boldness</a:t>
            </a:r>
            <a:r>
              <a:rPr lang="en-SG" sz="2800" b="1" dirty="0"/>
              <a:t>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9841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7809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B11B3-E8A7-4598-92B3-4C664BDF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43483" cy="66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01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119" y="116632"/>
            <a:ext cx="8015305" cy="553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3638" marR="0" lvl="0" indent="-442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Power </a:t>
            </a:r>
          </a:p>
          <a:p>
            <a:pPr marL="1616075" lvl="1" indent="-452438">
              <a:lnSpc>
                <a:spcPct val="150000"/>
              </a:lnSpc>
              <a:buAutoNum type="arabicPeriod" startAt="2"/>
            </a:pPr>
            <a:r>
              <a:rPr lang="en-US" sz="2800" b="1" u="sng" dirty="0">
                <a:solidFill>
                  <a:srgbClr val="D60000"/>
                </a:solidFill>
              </a:rPr>
              <a:t>In Witnessing</a:t>
            </a:r>
          </a:p>
          <a:p>
            <a:pPr marL="1163638" lvl="0"/>
            <a:r>
              <a:rPr lang="en-SG" sz="2800" b="1" dirty="0"/>
              <a:t>(Acts 4:31)  </a:t>
            </a:r>
            <a:r>
              <a:rPr lang="en-SG" sz="2800" b="1" i="1" dirty="0"/>
              <a:t>And when they had prayed, the place was shaken where they were assembled together; and they were all </a:t>
            </a:r>
            <a:r>
              <a:rPr lang="en-SG" sz="2800" b="1" i="1" u="sng" dirty="0">
                <a:solidFill>
                  <a:srgbClr val="D60000"/>
                </a:solidFill>
              </a:rPr>
              <a:t>filled with the Holy Ghost, and they spoke the Word of God with boldness</a:t>
            </a:r>
            <a:r>
              <a:rPr lang="en-SG" sz="2800" b="1" i="1" dirty="0">
                <a:solidFill>
                  <a:srgbClr val="D60000"/>
                </a:solidFill>
              </a:rPr>
              <a:t>.</a:t>
            </a:r>
          </a:p>
          <a:p>
            <a:endParaRPr lang="en-SG" sz="2800" dirty="0"/>
          </a:p>
          <a:p>
            <a:pPr marL="265113" lvl="0">
              <a:lnSpc>
                <a:spcPct val="150000"/>
              </a:lnSpc>
            </a:pPr>
            <a:endParaRPr lang="en-SG" sz="3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034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3638" marR="0" lvl="0" indent="-442913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Power </a:t>
            </a:r>
          </a:p>
          <a:p>
            <a:pPr marL="1524000" lvl="0" indent="-360363">
              <a:spcAft>
                <a:spcPts val="1200"/>
              </a:spcAft>
              <a:buAutoNum type="arabicPeriod" startAt="3"/>
            </a:pPr>
            <a:r>
              <a:rPr lang="en-US" sz="2800" b="1" u="sng" dirty="0">
                <a:solidFill>
                  <a:srgbClr val="D60000"/>
                </a:solidFill>
              </a:rPr>
              <a:t>In Wonders</a:t>
            </a: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/>
              <a:t>	</a:t>
            </a:r>
          </a:p>
          <a:p>
            <a:pPr marL="1163638" lvl="0"/>
            <a:r>
              <a:rPr lang="en-SG" sz="2800" b="1" dirty="0"/>
              <a:t>(Acts 2:44)  And all that believed were together, and </a:t>
            </a:r>
            <a:r>
              <a:rPr lang="en-SG" sz="2800" b="1" u="sng" dirty="0">
                <a:solidFill>
                  <a:srgbClr val="D60000"/>
                </a:solidFill>
              </a:rPr>
              <a:t>had all things common</a:t>
            </a:r>
            <a:r>
              <a:rPr lang="en-SG" sz="2800" b="1" dirty="0"/>
              <a:t>;</a:t>
            </a:r>
          </a:p>
          <a:p>
            <a:pPr marL="1163638"/>
            <a:endParaRPr lang="en-SG" sz="2800" b="1" dirty="0"/>
          </a:p>
          <a:p>
            <a:pPr marL="1163638"/>
            <a:r>
              <a:rPr lang="en-SG" sz="2800" b="1" dirty="0"/>
              <a:t>(Acts 2:45)  And sold their possessions and goods, and </a:t>
            </a:r>
            <a:r>
              <a:rPr lang="en-SG" sz="2800" b="1" u="sng" dirty="0">
                <a:solidFill>
                  <a:srgbClr val="D60000"/>
                </a:solidFill>
              </a:rPr>
              <a:t>parted them to all men, as every man had need</a:t>
            </a:r>
            <a:r>
              <a:rPr lang="en-SG" sz="2800" b="1" dirty="0">
                <a:solidFill>
                  <a:srgbClr val="FF0000"/>
                </a:solidFill>
              </a:rPr>
              <a:t>.</a:t>
            </a:r>
            <a:endParaRPr lang="en-US" sz="36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92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854"/>
            <a:ext cx="8352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35075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Fear </a:t>
            </a:r>
          </a:p>
          <a:p>
            <a:pPr marL="1616075" lvl="0" indent="-360363">
              <a:lnSpc>
                <a:spcPct val="150000"/>
              </a:lnSpc>
              <a:buAutoNum type="arabicPeriod"/>
            </a:pPr>
            <a:r>
              <a:rPr lang="en-US" sz="2800" b="1" u="sng" dirty="0">
                <a:solidFill>
                  <a:srgbClr val="D60000"/>
                </a:solidFill>
              </a:rPr>
              <a:t>Inside the Assembly</a:t>
            </a:r>
            <a:r>
              <a:rPr lang="en-US" sz="2800" b="1" dirty="0">
                <a:solidFill>
                  <a:srgbClr val="D60000"/>
                </a:solidFill>
              </a:rPr>
              <a:t>	</a:t>
            </a:r>
          </a:p>
          <a:p>
            <a:pPr marL="1616075"/>
            <a:r>
              <a:rPr lang="en-SG" sz="2800" b="1" dirty="0"/>
              <a:t>(Acts 5:11)  And </a:t>
            </a:r>
            <a:r>
              <a:rPr lang="en-SG" sz="2800" b="1" u="sng" dirty="0">
                <a:solidFill>
                  <a:srgbClr val="D60000"/>
                </a:solidFill>
              </a:rPr>
              <a:t>great fear came upon all the church</a:t>
            </a:r>
            <a:r>
              <a:rPr lang="en-SG" sz="2800" b="1" dirty="0"/>
              <a:t>, and upon as many as heard these things.</a:t>
            </a:r>
          </a:p>
          <a:p>
            <a:pPr marL="1616075" lvl="0" indent="-360363">
              <a:lnSpc>
                <a:spcPct val="150000"/>
              </a:lnSpc>
              <a:buAutoNum type="arabicPeriod" startAt="2"/>
            </a:pPr>
            <a:r>
              <a:rPr lang="en-US" sz="2800" b="1" u="sng" dirty="0">
                <a:solidFill>
                  <a:srgbClr val="D60000"/>
                </a:solidFill>
              </a:rPr>
              <a:t>Outside the Assembly</a:t>
            </a:r>
            <a:r>
              <a:rPr lang="en-US" sz="2800" b="1" dirty="0"/>
              <a:t>	</a:t>
            </a:r>
            <a:endParaRPr lang="en-SG" sz="2800" dirty="0"/>
          </a:p>
          <a:p>
            <a:pPr marL="1616075"/>
            <a:r>
              <a:rPr lang="en-SG" sz="2800" b="1" dirty="0"/>
              <a:t>(Acts 5:13)  And </a:t>
            </a:r>
            <a:r>
              <a:rPr lang="en-SG" sz="2800" b="1" u="sng" dirty="0">
                <a:solidFill>
                  <a:srgbClr val="D60000"/>
                </a:solidFill>
              </a:rPr>
              <a:t>of the rest dared no man join himself to them</a:t>
            </a:r>
            <a:r>
              <a:rPr lang="en-SG" sz="2800" b="1" dirty="0">
                <a:solidFill>
                  <a:srgbClr val="D60000"/>
                </a:solidFill>
              </a:rPr>
              <a:t>: </a:t>
            </a:r>
            <a:r>
              <a:rPr lang="en-SG" sz="2800" b="1" dirty="0"/>
              <a:t>but the people magnified them.</a:t>
            </a:r>
            <a:endParaRPr lang="en-SG" sz="3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15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4624"/>
            <a:ext cx="806489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35075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UcPeriod" startAt="3"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Fear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dirty="0"/>
              <a:t>(Acts 5:11)</a:t>
            </a:r>
            <a:endParaRPr lang="en-SG" sz="2800" dirty="0"/>
          </a:p>
          <a:p>
            <a:pPr marL="720725" lvl="0">
              <a:lnSpc>
                <a:spcPct val="150000"/>
              </a:lnSpc>
              <a:spcAft>
                <a:spcPts val="1800"/>
              </a:spcAft>
            </a:pPr>
            <a:r>
              <a:rPr lang="en-US" sz="2800" b="1" u="sng" dirty="0">
                <a:solidFill>
                  <a:srgbClr val="D60000"/>
                </a:solidFill>
              </a:rPr>
              <a:t>Among the demons </a:t>
            </a:r>
            <a:endParaRPr lang="en-SG" sz="2800" b="1" u="sng" dirty="0">
              <a:solidFill>
                <a:srgbClr val="D60000"/>
              </a:solidFill>
            </a:endParaRPr>
          </a:p>
          <a:p>
            <a:pPr marL="720725"/>
            <a:r>
              <a:rPr lang="en-SG" sz="2800" b="1" dirty="0"/>
              <a:t>(Acts 5:16)  </a:t>
            </a:r>
            <a:r>
              <a:rPr lang="en-SG" sz="2800" b="1" i="1" dirty="0"/>
              <a:t>There came also a multitude out of the cities round about unto Jerusalem, bringing sick folks, and</a:t>
            </a:r>
            <a:r>
              <a:rPr lang="en-SG" sz="2800" b="1" i="1" dirty="0">
                <a:solidFill>
                  <a:srgbClr val="D60000"/>
                </a:solidFill>
              </a:rPr>
              <a:t> </a:t>
            </a:r>
            <a:r>
              <a:rPr lang="en-SG" sz="2800" b="1" i="1" u="sng" dirty="0">
                <a:solidFill>
                  <a:srgbClr val="D60000"/>
                </a:solidFill>
              </a:rPr>
              <a:t>them which were vexed with unclean spirits</a:t>
            </a:r>
            <a:r>
              <a:rPr lang="en-SG" sz="2800" b="1" i="1" dirty="0">
                <a:solidFill>
                  <a:srgbClr val="D60000"/>
                </a:solidFill>
              </a:rPr>
              <a:t>: </a:t>
            </a:r>
            <a:r>
              <a:rPr lang="en-SG" sz="2800" b="1" i="1" dirty="0"/>
              <a:t>and they were healed every one.</a:t>
            </a:r>
          </a:p>
          <a:p>
            <a:pPr marL="720725"/>
            <a:endParaRPr lang="en-SG" sz="2800" b="1" dirty="0"/>
          </a:p>
          <a:p>
            <a:pPr marL="720725"/>
            <a:r>
              <a:rPr lang="en-SG" sz="2800" b="1" i="1" dirty="0"/>
              <a:t>(Act 19:15)  And the evil spirit answered and said, </a:t>
            </a:r>
            <a:r>
              <a:rPr lang="en-SG" sz="2800" b="1" i="1" u="sng" dirty="0">
                <a:solidFill>
                  <a:srgbClr val="D60000"/>
                </a:solidFill>
              </a:rPr>
              <a:t>Jesus I know, and Paul I know</a:t>
            </a:r>
            <a:r>
              <a:rPr lang="en-SG" sz="2800" b="1" i="1" dirty="0"/>
              <a:t>; but who are ye?</a:t>
            </a:r>
            <a:endParaRPr lang="en-SG" sz="3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061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4624"/>
            <a:ext cx="8208912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3638" lvl="0" indent="-442913">
              <a:spcBef>
                <a:spcPts val="600"/>
              </a:spcBef>
              <a:spcAft>
                <a:spcPts val="1200"/>
              </a:spcAft>
              <a:buAutoNum type="alphaUcPeriod" startAt="4"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+mn-cs"/>
              </a:rPr>
              <a:t>Great Increase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163638" lvl="0"/>
            <a:r>
              <a:rPr lang="en-SG" sz="2600" b="1" dirty="0"/>
              <a:t>(Acts 5:14)  And </a:t>
            </a:r>
            <a:r>
              <a:rPr lang="en-SG" sz="2600" b="1" u="sng" dirty="0">
                <a:solidFill>
                  <a:srgbClr val="D60000"/>
                </a:solidFill>
              </a:rPr>
              <a:t>believers were the more added to the Lord, multitudes</a:t>
            </a:r>
            <a:r>
              <a:rPr lang="en-SG" sz="2600" b="1" dirty="0">
                <a:solidFill>
                  <a:srgbClr val="D60000"/>
                </a:solidFill>
              </a:rPr>
              <a:t> </a:t>
            </a:r>
            <a:r>
              <a:rPr lang="en-SG" sz="2600" b="1" dirty="0"/>
              <a:t>both of men and women.</a:t>
            </a:r>
          </a:p>
          <a:p>
            <a:pPr marL="1616075" lvl="0" indent="-452438">
              <a:spcBef>
                <a:spcPts val="1200"/>
              </a:spcBef>
            </a:pPr>
            <a:r>
              <a:rPr lang="en-US" sz="2600" b="1" dirty="0">
                <a:solidFill>
                  <a:srgbClr val="00B050"/>
                </a:solidFill>
              </a:rPr>
              <a:t>1.	</a:t>
            </a:r>
            <a:r>
              <a:rPr lang="en-US" sz="2600" b="1" u="sng" dirty="0">
                <a:solidFill>
                  <a:srgbClr val="00B050"/>
                </a:solidFill>
              </a:rPr>
              <a:t>Addition</a:t>
            </a:r>
            <a:r>
              <a:rPr lang="en-US" sz="2600" b="1" dirty="0">
                <a:solidFill>
                  <a:srgbClr val="0000CC"/>
                </a:solidFill>
              </a:rPr>
              <a:t>		</a:t>
            </a:r>
            <a:endParaRPr lang="en-SG" sz="2600" dirty="0"/>
          </a:p>
          <a:p>
            <a:pPr marL="1616075"/>
            <a:r>
              <a:rPr lang="en-SG" sz="2600" b="1" dirty="0"/>
              <a:t>(Acts 2:41)  Then they that gladly received his word were baptized: and </a:t>
            </a:r>
            <a:r>
              <a:rPr lang="en-SG" sz="2600" b="1" u="sng" dirty="0">
                <a:solidFill>
                  <a:srgbClr val="D60000"/>
                </a:solidFill>
              </a:rPr>
              <a:t>the same day there were added</a:t>
            </a:r>
            <a:r>
              <a:rPr lang="en-SG" sz="2600" b="1" dirty="0">
                <a:solidFill>
                  <a:srgbClr val="D60000"/>
                </a:solidFill>
              </a:rPr>
              <a:t> </a:t>
            </a:r>
            <a:r>
              <a:rPr lang="en-SG" sz="2600" b="1" i="1" dirty="0"/>
              <a:t>unto them</a:t>
            </a:r>
            <a:r>
              <a:rPr lang="en-SG" sz="2600" b="1" dirty="0"/>
              <a:t> about three thousand souls.</a:t>
            </a:r>
          </a:p>
          <a:p>
            <a:pPr marL="1616075" lvl="0" indent="-452438">
              <a:spcBef>
                <a:spcPts val="1200"/>
              </a:spcBef>
              <a:buAutoNum type="arabicPeriod" startAt="2"/>
            </a:pPr>
            <a:r>
              <a:rPr lang="en-US" sz="2600" b="1" u="sng" dirty="0">
                <a:solidFill>
                  <a:srgbClr val="00B050"/>
                </a:solidFill>
              </a:rPr>
              <a:t>More Addition</a:t>
            </a:r>
            <a:endParaRPr lang="en-SG" sz="2600" b="1" u="sng" dirty="0">
              <a:solidFill>
                <a:srgbClr val="00B050"/>
              </a:solidFill>
            </a:endParaRPr>
          </a:p>
          <a:p>
            <a:pPr marL="1616075"/>
            <a:r>
              <a:rPr lang="en-SG" sz="2600" b="1" dirty="0"/>
              <a:t>(Acts 5:14)  And </a:t>
            </a:r>
            <a:r>
              <a:rPr lang="en-SG" sz="2600" b="1" u="sng" dirty="0">
                <a:solidFill>
                  <a:srgbClr val="D60000"/>
                </a:solidFill>
              </a:rPr>
              <a:t>believers were the more added to the Lord</a:t>
            </a:r>
            <a:r>
              <a:rPr lang="en-SG" sz="2600" b="1" dirty="0"/>
              <a:t>, multitudes both of men and women.</a:t>
            </a:r>
            <a:endParaRPr lang="en-SG" sz="3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15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136904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OF SPIRIT’S VISITATION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D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3638" marR="0" lvl="0" indent="-4429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lphaUcPeriod" startAt="4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Increase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524000" lvl="0" indent="-360363">
              <a:lnSpc>
                <a:spcPct val="150000"/>
              </a:lnSpc>
              <a:buAutoNum type="arabicPeriod" startAt="3"/>
            </a:pPr>
            <a:r>
              <a:rPr lang="en-US" sz="2800" b="1" u="sng" dirty="0">
                <a:solidFill>
                  <a:srgbClr val="00B050"/>
                </a:solidFill>
              </a:rPr>
              <a:t>Multiplication</a:t>
            </a:r>
            <a:r>
              <a:rPr lang="en-US" sz="2800" b="1" dirty="0">
                <a:solidFill>
                  <a:srgbClr val="00B050"/>
                </a:solidFill>
              </a:rPr>
              <a:t>	</a:t>
            </a:r>
          </a:p>
          <a:p>
            <a:pPr marL="1524000"/>
            <a:r>
              <a:rPr lang="en-SG" sz="2800" b="1" dirty="0"/>
              <a:t>(Acts 6:7)  And the </a:t>
            </a:r>
            <a:r>
              <a:rPr lang="en-SG" sz="2800" b="1" u="sng" dirty="0">
                <a:solidFill>
                  <a:srgbClr val="D60000"/>
                </a:solidFill>
              </a:rPr>
              <a:t>Word of God increased</a:t>
            </a:r>
            <a:r>
              <a:rPr lang="en-SG" sz="2800" b="1" dirty="0"/>
              <a:t>; and the </a:t>
            </a:r>
            <a:r>
              <a:rPr lang="en-SG" sz="2800" b="1" u="sng" dirty="0">
                <a:solidFill>
                  <a:srgbClr val="D60000"/>
                </a:solidFill>
              </a:rPr>
              <a:t>number of the disciples multiplied </a:t>
            </a:r>
            <a:r>
              <a:rPr lang="en-SG" sz="2800" b="1" dirty="0"/>
              <a:t>in Jerusalem greatly; and a great company of the priests were obedient to the faith.</a:t>
            </a:r>
          </a:p>
          <a:p>
            <a:pPr marL="1524000" indent="-360363"/>
            <a:r>
              <a:rPr lang="en-SG" sz="2800" b="1" dirty="0">
                <a:solidFill>
                  <a:srgbClr val="00B050"/>
                </a:solidFill>
              </a:rPr>
              <a:t>4. </a:t>
            </a:r>
            <a:r>
              <a:rPr lang="en-SG" sz="2800" b="1" u="sng" dirty="0">
                <a:solidFill>
                  <a:srgbClr val="00B050"/>
                </a:solidFill>
              </a:rPr>
              <a:t>Thousands</a:t>
            </a:r>
          </a:p>
          <a:p>
            <a:pPr marL="1524000"/>
            <a:r>
              <a:rPr lang="en-SG" sz="2800" b="1" i="1" dirty="0"/>
              <a:t>(Act 21:20)  And when they heard it, they glorified the Lord, and said unto him, Thou </a:t>
            </a:r>
            <a:r>
              <a:rPr lang="en-SG" sz="2800" b="1" i="1" dirty="0" err="1"/>
              <a:t>seest</a:t>
            </a:r>
            <a:r>
              <a:rPr lang="en-SG" sz="2800" b="1" i="1" dirty="0"/>
              <a:t>, brother, how many </a:t>
            </a:r>
            <a:r>
              <a:rPr lang="en-SG" sz="2800" b="1" i="1" u="sng" dirty="0">
                <a:solidFill>
                  <a:srgbClr val="D60000"/>
                </a:solidFill>
              </a:rPr>
              <a:t>thousands of Jews there are which believe</a:t>
            </a:r>
            <a:r>
              <a:rPr lang="en-SG" sz="2800" b="1" i="1" dirty="0"/>
              <a:t>; and they are all zealous of the law</a:t>
            </a:r>
            <a:r>
              <a:rPr lang="en-SG" sz="2800" dirty="0"/>
              <a:t>:</a:t>
            </a:r>
            <a:endParaRPr lang="en-SG" sz="3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90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075240" cy="5791200"/>
          </a:xfrm>
        </p:spPr>
        <p:txBody>
          <a:bodyPr>
            <a:noAutofit/>
          </a:bodyPr>
          <a:lstStyle/>
          <a:p>
            <a:r>
              <a:rPr lang="en-SG" sz="2600" dirty="0"/>
              <a:t>Holy Spirit, what a wonder You are!</a:t>
            </a:r>
          </a:p>
          <a:p>
            <a:r>
              <a:rPr lang="en-SG" sz="2600" dirty="0"/>
              <a:t>Thank You for making me with such high potential – to think and to act like Jesus and to be One with You.</a:t>
            </a:r>
          </a:p>
          <a:p>
            <a:r>
              <a:rPr lang="en-SG" sz="2600" dirty="0"/>
              <a:t>When I mess up, You do not give up.  Thank You for taking my broken life and transforming me to be like Jesus.</a:t>
            </a:r>
          </a:p>
          <a:p>
            <a:r>
              <a:rPr lang="en-SG" sz="2600" dirty="0"/>
              <a:t>Thank You for revealing to me what You want me to be and how I can become what You plan.</a:t>
            </a:r>
          </a:p>
          <a:p>
            <a:r>
              <a:rPr lang="en-SG" sz="2600" dirty="0"/>
              <a:t>Thank You for growing me up into the likeness of Jesus and thank You for the growth that lies ahead.</a:t>
            </a:r>
          </a:p>
          <a:p>
            <a:r>
              <a:rPr lang="en-SG" sz="2600" dirty="0"/>
              <a:t>Thank You for companioning with me daily, and for giving those wonderful weapons to win out in life: Prayer, the Word and Your people.</a:t>
            </a:r>
          </a:p>
          <a:p>
            <a:endParaRPr lang="en-SG" sz="2600" dirty="0"/>
          </a:p>
        </p:txBody>
      </p:sp>
    </p:spTree>
    <p:extLst>
      <p:ext uri="{BB962C8B-B14F-4D97-AF65-F5344CB8AC3E}">
        <p14:creationId xmlns:p14="http://schemas.microsoft.com/office/powerpoint/2010/main" val="38741604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Autofit/>
          </a:bodyPr>
          <a:lstStyle/>
          <a:p>
            <a:r>
              <a:rPr lang="en-SG" sz="2600" dirty="0"/>
              <a:t>I desire to be a faithful reflection of You.  I desire to be used of You to the maximum.  </a:t>
            </a:r>
          </a:p>
          <a:p>
            <a:r>
              <a:rPr lang="en-SG" sz="2600" dirty="0"/>
              <a:t>My life will honour You only by Your work in and through me, so I ask with confidence that you work powerfully Your will and promises.</a:t>
            </a:r>
          </a:p>
          <a:p>
            <a:r>
              <a:rPr lang="en-SG" sz="2600" dirty="0"/>
              <a:t>I desire to walk with You all the days of my life.  I do trust and love You.  </a:t>
            </a:r>
          </a:p>
          <a:p>
            <a:r>
              <a:rPr lang="en-SG" sz="2600" dirty="0"/>
              <a:t>Here is my life, body, soul and spirit – all of it, past, present and future, for You to do as You please.</a:t>
            </a:r>
          </a:p>
          <a:p>
            <a:r>
              <a:rPr lang="en-SG" sz="2600" dirty="0"/>
              <a:t>I am Yours, gladly and forever.</a:t>
            </a:r>
          </a:p>
          <a:p>
            <a:r>
              <a:rPr lang="en-SG" sz="2600" dirty="0"/>
              <a:t>To the praise of the Glory and Grace of God, the Father, God, the Son and God, the Holy Spirit.</a:t>
            </a:r>
          </a:p>
          <a:p>
            <a:r>
              <a:rPr lang="en-SG" sz="2600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801008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003232" cy="6624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u="sng" dirty="0">
                <a:solidFill>
                  <a:srgbClr val="D60000"/>
                </a:solidFill>
              </a:rPr>
              <a:t>ASSIGNMENTS</a:t>
            </a:r>
          </a:p>
          <a:p>
            <a:pPr marL="442913" indent="-442913">
              <a:spcBef>
                <a:spcPts val="600"/>
              </a:spcBef>
              <a:buAutoNum type="alphaUcPeriod"/>
            </a:pPr>
            <a:r>
              <a:rPr lang="en-US" sz="2400" b="1" u="sng" dirty="0"/>
              <a:t>Which of the elements are you and the church doing well and why</a:t>
            </a:r>
            <a:r>
              <a:rPr lang="en-US" sz="2400" b="1" dirty="0"/>
              <a:t>?  </a:t>
            </a:r>
            <a:br>
              <a:rPr lang="en-US" sz="2400" b="1" dirty="0"/>
            </a:br>
            <a:r>
              <a:rPr lang="en-US" sz="2400" b="1" dirty="0"/>
              <a:t>1.  Apostles’ Teaching; </a:t>
            </a:r>
            <a:br>
              <a:rPr lang="en-US" sz="2400" b="1" dirty="0"/>
            </a:br>
            <a:r>
              <a:rPr lang="en-US" sz="2400" b="1" dirty="0"/>
              <a:t>2.  Fellowship;  </a:t>
            </a:r>
            <a:br>
              <a:rPr lang="en-US" sz="2400" b="1" dirty="0"/>
            </a:br>
            <a:r>
              <a:rPr lang="en-US" sz="2400" b="1" dirty="0"/>
              <a:t>3.  Breaking of Bread; </a:t>
            </a:r>
            <a:br>
              <a:rPr lang="en-US" sz="2400" b="1" dirty="0"/>
            </a:br>
            <a:r>
              <a:rPr lang="en-US" sz="2400" b="1" dirty="0"/>
              <a:t>4.  Prayer; </a:t>
            </a:r>
            <a:br>
              <a:rPr lang="en-US" sz="2400" b="1" dirty="0"/>
            </a:br>
            <a:r>
              <a:rPr lang="en-US" sz="2400" b="1" dirty="0"/>
              <a:t>5.  Witnessing</a:t>
            </a:r>
          </a:p>
          <a:p>
            <a:pPr marL="442913" indent="-442913">
              <a:spcBef>
                <a:spcPts val="600"/>
              </a:spcBef>
              <a:buAutoNum type="alphaUcPeriod" startAt="2"/>
            </a:pPr>
            <a:r>
              <a:rPr lang="en-US" sz="2400" b="1" u="sng" dirty="0"/>
              <a:t>How desperate are you for the Holy Spirit to visit you in which area/s and why</a:t>
            </a:r>
            <a:r>
              <a:rPr lang="en-US" sz="2400" b="1" dirty="0"/>
              <a:t>?</a:t>
            </a:r>
          </a:p>
          <a:p>
            <a:pPr marL="442913" indent="0">
              <a:spcBef>
                <a:spcPts val="600"/>
              </a:spcBef>
              <a:buNone/>
            </a:pPr>
            <a:r>
              <a:rPr lang="en-US" sz="2400" b="1" dirty="0"/>
              <a:t>1.  Great Grace        </a:t>
            </a:r>
            <a:br>
              <a:rPr lang="en-US" sz="2400" b="1" dirty="0"/>
            </a:br>
            <a:r>
              <a:rPr lang="en-US" sz="2400" b="1" dirty="0"/>
              <a:t>2.  Great Power</a:t>
            </a:r>
            <a:br>
              <a:rPr lang="en-US" sz="2400" b="1" dirty="0"/>
            </a:br>
            <a:r>
              <a:rPr lang="en-US" sz="2400" b="1" dirty="0"/>
              <a:t>3.  Great Fear           </a:t>
            </a:r>
            <a:br>
              <a:rPr lang="en-US" sz="2400" b="1" dirty="0"/>
            </a:br>
            <a:r>
              <a:rPr lang="en-US" sz="2400" b="1" dirty="0"/>
              <a:t>4.  Great Increase</a:t>
            </a:r>
          </a:p>
          <a:p>
            <a:pPr marL="442913" indent="-442913">
              <a:spcBef>
                <a:spcPts val="600"/>
              </a:spcBef>
              <a:buNone/>
            </a:pPr>
            <a:r>
              <a:rPr lang="en-SG" sz="2400" b="1" dirty="0"/>
              <a:t>C.  	Please assess </a:t>
            </a:r>
            <a:r>
              <a:rPr lang="en-SG" sz="2400" b="1" u="sng" dirty="0"/>
              <a:t>your reasons why and how </a:t>
            </a:r>
            <a:r>
              <a:rPr lang="en-SG" sz="2400" b="1" dirty="0"/>
              <a:t>you desire to be being filled with the Spirit. </a:t>
            </a:r>
          </a:p>
        </p:txBody>
      </p:sp>
    </p:spTree>
    <p:extLst>
      <p:ext uri="{BB962C8B-B14F-4D97-AF65-F5344CB8AC3E}">
        <p14:creationId xmlns:p14="http://schemas.microsoft.com/office/powerpoint/2010/main" val="6365691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357" y="2564904"/>
            <a:ext cx="6977170" cy="2160240"/>
          </a:xfrm>
        </p:spPr>
        <p:txBody>
          <a:bodyPr>
            <a:noAutofit/>
          </a:bodyPr>
          <a:lstStyle/>
          <a:p>
            <a:pPr marL="442913" indent="-442913">
              <a:buAutoNum type="arabicPeriod"/>
            </a:pPr>
            <a:r>
              <a:rPr lang="en-SG" sz="3200" b="1" dirty="0"/>
              <a:t>WHAT ONE LESSON HAVE I LEARNT?</a:t>
            </a:r>
          </a:p>
          <a:p>
            <a:pPr marL="442913" indent="-442913">
              <a:lnSpc>
                <a:spcPct val="100000"/>
              </a:lnSpc>
              <a:spcBef>
                <a:spcPts val="5850"/>
              </a:spcBef>
              <a:buAutoNum type="arabicPeriod"/>
            </a:pPr>
            <a:r>
              <a:rPr lang="en-SG" sz="3200" b="1" dirty="0"/>
              <a:t>WHAT WILL BE ONE PRAYER I HAVE?     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C204222-9384-464A-BC70-DBA854268744}"/>
              </a:ext>
            </a:extLst>
          </p:cNvPr>
          <p:cNvSpPr/>
          <p:nvPr/>
        </p:nvSpPr>
        <p:spPr>
          <a:xfrm>
            <a:off x="1691680" y="980728"/>
            <a:ext cx="5760639" cy="792088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chemeClr val="tx1"/>
                </a:solidFill>
              </a:rPr>
              <a:t>PRESENCE OF SPIRIT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3F49-20E2-409C-8FDB-39FE6FEF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5085184"/>
            <a:ext cx="1522478" cy="11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2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t="16038" b="10370"/>
          <a:stretch/>
        </p:blipFill>
        <p:spPr bwMode="auto">
          <a:xfrm rot="5400000">
            <a:off x="2802303" y="518181"/>
            <a:ext cx="6743235" cy="594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50650" r="5296" b="10844"/>
          <a:stretch/>
        </p:blipFill>
        <p:spPr bwMode="auto">
          <a:xfrm rot="5400000">
            <a:off x="-1836792" y="1817360"/>
            <a:ext cx="6877432" cy="320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97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7A4CD-A627-494F-9542-8D7D9B98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754" y1="34545" x2="72754" y2="34545"/>
                        <a14:foregroundMark x1="64970" y1="49231" x2="64970" y2="49231"/>
                        <a14:foregroundMark x1="74102" y1="37063" x2="74102" y2="37063"/>
                        <a14:foregroundMark x1="75150" y1="35245" x2="75150" y2="35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596747"/>
            <a:ext cx="3049725" cy="32643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217BD6-271A-48BD-AB03-C7041572BCA2}"/>
              </a:ext>
            </a:extLst>
          </p:cNvPr>
          <p:cNvSpPr/>
          <p:nvPr/>
        </p:nvSpPr>
        <p:spPr>
          <a:xfrm>
            <a:off x="971600" y="3861048"/>
            <a:ext cx="7563938" cy="198884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lvl="1" defTabSz="685800">
              <a:lnSpc>
                <a:spcPct val="120000"/>
              </a:lnSpc>
              <a:defRPr/>
            </a:pPr>
            <a:r>
              <a:rPr lang="en-SG" sz="3300" dirty="0">
                <a:solidFill>
                  <a:prstClr val="black"/>
                </a:solidFill>
                <a:latin typeface="Calibri" panose="020F0502020204030204"/>
              </a:rPr>
              <a:t>Email: </a:t>
            </a:r>
            <a:r>
              <a:rPr lang="en-SG" sz="3300" dirty="0">
                <a:solidFill>
                  <a:prstClr val="black"/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gohsengfong@hotmail.com</a:t>
            </a:r>
            <a:endParaRPr lang="en-SG" sz="3300" dirty="0">
              <a:solidFill>
                <a:prstClr val="black"/>
              </a:solidFill>
              <a:latin typeface="Calibri" panose="020F0502020204030204"/>
            </a:endParaRPr>
          </a:p>
          <a:p>
            <a:pPr marL="135731" lvl="1" defTabSz="685800">
              <a:lnSpc>
                <a:spcPct val="120000"/>
              </a:lnSpc>
              <a:defRPr/>
            </a:pPr>
            <a:r>
              <a:rPr lang="en-SG" sz="3300" dirty="0">
                <a:solidFill>
                  <a:prstClr val="black"/>
                </a:solidFill>
                <a:latin typeface="Calibri" panose="020F0502020204030204"/>
              </a:rPr>
              <a:t>WhatsApp: </a:t>
            </a:r>
            <a:r>
              <a:rPr lang="en-SG" sz="33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+65-98207783</a:t>
            </a:r>
          </a:p>
          <a:p>
            <a:pPr marL="135731" lvl="1" defTabSz="685800">
              <a:lnSpc>
                <a:spcPct val="120000"/>
              </a:lnSpc>
              <a:defRPr/>
            </a:pPr>
            <a:r>
              <a:rPr lang="en-SG" sz="3300" dirty="0">
                <a:solidFill>
                  <a:prstClr val="black"/>
                </a:solidFill>
                <a:latin typeface="Calibri" panose="020F0502020204030204"/>
              </a:rPr>
              <a:t>Website: </a:t>
            </a:r>
            <a:r>
              <a:rPr lang="en-SG" sz="3300" dirty="0">
                <a:solidFill>
                  <a:prstClr val="black"/>
                </a:solidFill>
                <a:latin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www.faithatworkfellowship.org</a:t>
            </a:r>
            <a:endParaRPr lang="en-SG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705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I.  </a:t>
            </a:r>
            <a:r>
              <a:rPr lang="en-US" b="1" u="sng" dirty="0">
                <a:solidFill>
                  <a:srgbClr val="C00000"/>
                </a:solidFill>
              </a:rPr>
              <a:t>INTRODUCTION</a:t>
            </a:r>
            <a:endParaRPr lang="en-S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WE ARE MADE FOR RELATIONSHIP WITH GOD AND WITH ONE ANOTHER!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/>
              <a:t>REVELATION IS NEEDED!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934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13892</TotalTime>
  <Words>5644</Words>
  <Application>Microsoft Office PowerPoint</Application>
  <PresentationFormat>On-screen Show (4:3)</PresentationFormat>
  <Paragraphs>438</Paragraphs>
  <Slides>80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Maiandra GD</vt:lpstr>
      <vt:lpstr>Wingdings 2</vt:lpstr>
      <vt:lpstr>Office Theme</vt:lpstr>
      <vt:lpstr>PowerPoint Presentation</vt:lpstr>
      <vt:lpstr>PowerPoint Presentation</vt:lpstr>
      <vt:lpstr>PowerPoint Presentation</vt:lpstr>
      <vt:lpstr>PURPOSE GUIDE, GUARD AND GAUGE</vt:lpstr>
      <vt:lpstr>PRODUCT TO BE LIKE CHRIST</vt:lpstr>
      <vt:lpstr>PowerPoint Presentation</vt:lpstr>
      <vt:lpstr>PowerPoint Presentation</vt:lpstr>
      <vt:lpstr>PowerPoint Presentation</vt:lpstr>
      <vt:lpstr>I.  INTRODUCTION</vt:lpstr>
      <vt:lpstr>I.  INTRODUCTION</vt:lpstr>
      <vt:lpstr>I.  INTRODUCTION</vt:lpstr>
      <vt:lpstr>II. PROMISE OF THE GIFT</vt:lpstr>
      <vt:lpstr>II. PROMISE OF THE GIFT</vt:lpstr>
      <vt:lpstr>II. PROMISE OF THE GIFT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BEING FILLED!</vt:lpstr>
      <vt:lpstr>PowerPoint Presentation</vt:lpstr>
      <vt:lpstr>BE BEING FILLED!</vt:lpstr>
      <vt:lpstr>BE BEING FILLED!</vt:lpstr>
      <vt:lpstr>HOW TO BE FILLED!</vt:lpstr>
      <vt:lpstr>BE BEING FILLED!</vt:lpstr>
      <vt:lpstr>DYING AND YIELDING</vt:lpstr>
      <vt:lpstr>HOW TO BE FILLED!</vt:lpstr>
      <vt:lpstr>HOW TO BE FILLED!</vt:lpstr>
      <vt:lpstr>RESULTS OF FILLING</vt:lpstr>
      <vt:lpstr>RESULTS OF FILLING</vt:lpstr>
      <vt:lpstr>RESULTS OF FILLING</vt:lpstr>
      <vt:lpstr>RESULTS OF FILLING</vt:lpstr>
      <vt:lpstr>RESULTS OF FILLING</vt:lpstr>
      <vt:lpstr>FRUIT</vt:lpstr>
      <vt:lpstr>FRUIT</vt:lpstr>
      <vt:lpstr>THE GREATEST IS LOVE </vt:lpstr>
      <vt:lpstr>THE GREATEST IS LOVE</vt:lpstr>
      <vt:lpstr>THE GREATEST IS LOVE</vt:lpstr>
      <vt:lpstr>THE GREATEST IS LOVE</vt:lpstr>
      <vt:lpstr>WORKING WITH THE HOLY SPIRIT</vt:lpstr>
      <vt:lpstr>WORKING WITH HOLY SPIRIT</vt:lpstr>
      <vt:lpstr>WORKING WITH HOLY SPIRIT</vt:lpstr>
      <vt:lpstr>WORKING WITH HOLY SPIRIT</vt:lpstr>
      <vt:lpstr>WORKING WITH HOLY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</dc:creator>
  <cp:lastModifiedBy>User</cp:lastModifiedBy>
  <cp:revision>114</cp:revision>
  <dcterms:created xsi:type="dcterms:W3CDTF">2013-05-17T08:37:21Z</dcterms:created>
  <dcterms:modified xsi:type="dcterms:W3CDTF">2020-10-21T10:13:39Z</dcterms:modified>
</cp:coreProperties>
</file>