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93" r:id="rId2"/>
    <p:sldId id="317" r:id="rId3"/>
    <p:sldId id="318" r:id="rId4"/>
    <p:sldId id="319" r:id="rId5"/>
    <p:sldId id="320" r:id="rId6"/>
    <p:sldId id="363" r:id="rId7"/>
    <p:sldId id="364" r:id="rId8"/>
    <p:sldId id="365" r:id="rId9"/>
    <p:sldId id="323" r:id="rId10"/>
    <p:sldId id="266" r:id="rId11"/>
    <p:sldId id="267" r:id="rId12"/>
    <p:sldId id="264" r:id="rId13"/>
    <p:sldId id="294" r:id="rId14"/>
    <p:sldId id="305" r:id="rId15"/>
    <p:sldId id="307" r:id="rId16"/>
    <p:sldId id="306" r:id="rId17"/>
    <p:sldId id="301" r:id="rId18"/>
    <p:sldId id="308" r:id="rId19"/>
    <p:sldId id="309" r:id="rId20"/>
    <p:sldId id="295" r:id="rId21"/>
    <p:sldId id="296" r:id="rId22"/>
    <p:sldId id="297" r:id="rId23"/>
    <p:sldId id="276" r:id="rId24"/>
    <p:sldId id="351" r:id="rId25"/>
    <p:sldId id="277" r:id="rId26"/>
    <p:sldId id="281" r:id="rId27"/>
    <p:sldId id="282" r:id="rId28"/>
    <p:sldId id="292" r:id="rId29"/>
    <p:sldId id="278" r:id="rId30"/>
    <p:sldId id="279" r:id="rId31"/>
    <p:sldId id="284" r:id="rId32"/>
    <p:sldId id="285" r:id="rId33"/>
    <p:sldId id="286" r:id="rId34"/>
    <p:sldId id="280" r:id="rId35"/>
    <p:sldId id="288" r:id="rId36"/>
    <p:sldId id="298" r:id="rId37"/>
    <p:sldId id="299" r:id="rId38"/>
    <p:sldId id="310" r:id="rId39"/>
    <p:sldId id="311" r:id="rId40"/>
    <p:sldId id="312" r:id="rId41"/>
    <p:sldId id="313" r:id="rId42"/>
    <p:sldId id="314" r:id="rId43"/>
    <p:sldId id="315" r:id="rId44"/>
    <p:sldId id="316" r:id="rId45"/>
    <p:sldId id="358" r:id="rId46"/>
    <p:sldId id="355" r:id="rId47"/>
    <p:sldId id="360" r:id="rId48"/>
    <p:sldId id="324" r:id="rId49"/>
    <p:sldId id="326" r:id="rId50"/>
    <p:sldId id="327" r:id="rId51"/>
    <p:sldId id="328" r:id="rId52"/>
    <p:sldId id="329" r:id="rId53"/>
    <p:sldId id="330" r:id="rId54"/>
    <p:sldId id="341" r:id="rId55"/>
    <p:sldId id="331" r:id="rId56"/>
    <p:sldId id="332" r:id="rId57"/>
    <p:sldId id="333" r:id="rId58"/>
    <p:sldId id="334" r:id="rId59"/>
    <p:sldId id="335" r:id="rId60"/>
    <p:sldId id="336" r:id="rId61"/>
    <p:sldId id="337" r:id="rId62"/>
    <p:sldId id="338" r:id="rId63"/>
    <p:sldId id="342" r:id="rId64"/>
    <p:sldId id="343" r:id="rId65"/>
    <p:sldId id="344" r:id="rId66"/>
    <p:sldId id="345" r:id="rId67"/>
    <p:sldId id="361" r:id="rId68"/>
    <p:sldId id="339" r:id="rId69"/>
    <p:sldId id="346" r:id="rId70"/>
    <p:sldId id="347" r:id="rId71"/>
    <p:sldId id="348" r:id="rId72"/>
    <p:sldId id="349" r:id="rId73"/>
    <p:sldId id="350" r:id="rId74"/>
    <p:sldId id="352" r:id="rId75"/>
    <p:sldId id="353" r:id="rId76"/>
    <p:sldId id="354" r:id="rId77"/>
    <p:sldId id="362" r:id="rId78"/>
    <p:sldId id="321" r:id="rId79"/>
    <p:sldId id="32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99FF"/>
    <a:srgbClr val="73E6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5501" autoAdjust="0"/>
  </p:normalViewPr>
  <p:slideViewPr>
    <p:cSldViewPr>
      <p:cViewPr varScale="1">
        <p:scale>
          <a:sx n="105" d="100"/>
          <a:sy n="105"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E405D-FBF8-4809-A08B-3185853B174F}" type="datetimeFigureOut">
              <a:rPr lang="en-SG" smtClean="0"/>
              <a:t>9/10/2020</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98C88-06B1-4C0B-A7A9-F836EA815862}" type="slidenum">
              <a:rPr lang="en-SG" smtClean="0"/>
              <a:t>‹#›</a:t>
            </a:fld>
            <a:endParaRPr lang="en-SG"/>
          </a:p>
        </p:txBody>
      </p:sp>
    </p:spTree>
    <p:extLst>
      <p:ext uri="{BB962C8B-B14F-4D97-AF65-F5344CB8AC3E}">
        <p14:creationId xmlns:p14="http://schemas.microsoft.com/office/powerpoint/2010/main" val="172420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817B34F0-015A-4D57-848F-D62FBD2C3F59}" type="slidenum">
              <a:rPr lang="en-SG" smtClean="0"/>
              <a:t>2</a:t>
            </a:fld>
            <a:endParaRPr lang="en-SG"/>
          </a:p>
        </p:txBody>
      </p:sp>
    </p:spTree>
    <p:extLst>
      <p:ext uri="{BB962C8B-B14F-4D97-AF65-F5344CB8AC3E}">
        <p14:creationId xmlns:p14="http://schemas.microsoft.com/office/powerpoint/2010/main" val="185576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63</a:t>
            </a:fld>
            <a:endParaRPr lang="en-US"/>
          </a:p>
        </p:txBody>
      </p:sp>
    </p:spTree>
    <p:extLst>
      <p:ext uri="{BB962C8B-B14F-4D97-AF65-F5344CB8AC3E}">
        <p14:creationId xmlns:p14="http://schemas.microsoft.com/office/powerpoint/2010/main" val="57372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64</a:t>
            </a:fld>
            <a:endParaRPr lang="en-US"/>
          </a:p>
        </p:txBody>
      </p:sp>
    </p:spTree>
    <p:extLst>
      <p:ext uri="{BB962C8B-B14F-4D97-AF65-F5344CB8AC3E}">
        <p14:creationId xmlns:p14="http://schemas.microsoft.com/office/powerpoint/2010/main" val="13111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65</a:t>
            </a:fld>
            <a:endParaRPr lang="en-US"/>
          </a:p>
        </p:txBody>
      </p:sp>
    </p:spTree>
    <p:extLst>
      <p:ext uri="{BB962C8B-B14F-4D97-AF65-F5344CB8AC3E}">
        <p14:creationId xmlns:p14="http://schemas.microsoft.com/office/powerpoint/2010/main" val="106397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66</a:t>
            </a:fld>
            <a:endParaRPr lang="en-US"/>
          </a:p>
        </p:txBody>
      </p:sp>
    </p:spTree>
    <p:extLst>
      <p:ext uri="{BB962C8B-B14F-4D97-AF65-F5344CB8AC3E}">
        <p14:creationId xmlns:p14="http://schemas.microsoft.com/office/powerpoint/2010/main" val="1111919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67</a:t>
            </a:fld>
            <a:endParaRPr lang="en-US"/>
          </a:p>
        </p:txBody>
      </p:sp>
    </p:spTree>
    <p:extLst>
      <p:ext uri="{BB962C8B-B14F-4D97-AF65-F5344CB8AC3E}">
        <p14:creationId xmlns:p14="http://schemas.microsoft.com/office/powerpoint/2010/main" val="1401096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69</a:t>
            </a:fld>
            <a:endParaRPr lang="en-US"/>
          </a:p>
        </p:txBody>
      </p:sp>
    </p:spTree>
    <p:extLst>
      <p:ext uri="{BB962C8B-B14F-4D97-AF65-F5344CB8AC3E}">
        <p14:creationId xmlns:p14="http://schemas.microsoft.com/office/powerpoint/2010/main" val="189709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70</a:t>
            </a:fld>
            <a:endParaRPr lang="en-US"/>
          </a:p>
        </p:txBody>
      </p:sp>
    </p:spTree>
    <p:extLst>
      <p:ext uri="{BB962C8B-B14F-4D97-AF65-F5344CB8AC3E}">
        <p14:creationId xmlns:p14="http://schemas.microsoft.com/office/powerpoint/2010/main" val="306138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71</a:t>
            </a:fld>
            <a:endParaRPr lang="en-US"/>
          </a:p>
        </p:txBody>
      </p:sp>
    </p:spTree>
    <p:extLst>
      <p:ext uri="{BB962C8B-B14F-4D97-AF65-F5344CB8AC3E}">
        <p14:creationId xmlns:p14="http://schemas.microsoft.com/office/powerpoint/2010/main" val="3476267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72</a:t>
            </a:fld>
            <a:endParaRPr lang="en-US"/>
          </a:p>
        </p:txBody>
      </p:sp>
    </p:spTree>
    <p:extLst>
      <p:ext uri="{BB962C8B-B14F-4D97-AF65-F5344CB8AC3E}">
        <p14:creationId xmlns:p14="http://schemas.microsoft.com/office/powerpoint/2010/main" val="386740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73</a:t>
            </a:fld>
            <a:endParaRPr lang="en-US"/>
          </a:p>
        </p:txBody>
      </p:sp>
    </p:spTree>
    <p:extLst>
      <p:ext uri="{BB962C8B-B14F-4D97-AF65-F5344CB8AC3E}">
        <p14:creationId xmlns:p14="http://schemas.microsoft.com/office/powerpoint/2010/main" val="286094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6198C88-06B1-4C0B-A7A9-F836EA815862}" type="slidenum">
              <a:rPr lang="en-SG" smtClean="0"/>
              <a:t>8</a:t>
            </a:fld>
            <a:endParaRPr lang="en-SG"/>
          </a:p>
        </p:txBody>
      </p:sp>
    </p:spTree>
    <p:extLst>
      <p:ext uri="{BB962C8B-B14F-4D97-AF65-F5344CB8AC3E}">
        <p14:creationId xmlns:p14="http://schemas.microsoft.com/office/powerpoint/2010/main" val="205330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74</a:t>
            </a:fld>
            <a:endParaRPr lang="en-SG"/>
          </a:p>
        </p:txBody>
      </p:sp>
    </p:spTree>
    <p:extLst>
      <p:ext uri="{BB962C8B-B14F-4D97-AF65-F5344CB8AC3E}">
        <p14:creationId xmlns:p14="http://schemas.microsoft.com/office/powerpoint/2010/main" val="359522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36198C88-06B1-4C0B-A7A9-F836EA815862}" type="slidenum">
              <a:rPr lang="en-SG" smtClean="0"/>
              <a:t>13</a:t>
            </a:fld>
            <a:endParaRPr lang="en-SG"/>
          </a:p>
        </p:txBody>
      </p:sp>
    </p:spTree>
    <p:extLst>
      <p:ext uri="{BB962C8B-B14F-4D97-AF65-F5344CB8AC3E}">
        <p14:creationId xmlns:p14="http://schemas.microsoft.com/office/powerpoint/2010/main" val="42757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20</a:t>
            </a:fld>
            <a:endParaRPr lang="en-SG"/>
          </a:p>
        </p:txBody>
      </p:sp>
    </p:spTree>
    <p:extLst>
      <p:ext uri="{BB962C8B-B14F-4D97-AF65-F5344CB8AC3E}">
        <p14:creationId xmlns:p14="http://schemas.microsoft.com/office/powerpoint/2010/main" val="312692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21</a:t>
            </a:fld>
            <a:endParaRPr lang="en-SG"/>
          </a:p>
        </p:txBody>
      </p:sp>
    </p:spTree>
    <p:extLst>
      <p:ext uri="{BB962C8B-B14F-4D97-AF65-F5344CB8AC3E}">
        <p14:creationId xmlns:p14="http://schemas.microsoft.com/office/powerpoint/2010/main" val="177360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22</a:t>
            </a:fld>
            <a:endParaRPr lang="en-SG"/>
          </a:p>
        </p:txBody>
      </p:sp>
    </p:spTree>
    <p:extLst>
      <p:ext uri="{BB962C8B-B14F-4D97-AF65-F5344CB8AC3E}">
        <p14:creationId xmlns:p14="http://schemas.microsoft.com/office/powerpoint/2010/main" val="1941021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36</a:t>
            </a:fld>
            <a:endParaRPr lang="en-SG"/>
          </a:p>
        </p:txBody>
      </p:sp>
    </p:spTree>
    <p:extLst>
      <p:ext uri="{BB962C8B-B14F-4D97-AF65-F5344CB8AC3E}">
        <p14:creationId xmlns:p14="http://schemas.microsoft.com/office/powerpoint/2010/main" val="38825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A662CD73-3A14-430F-A281-9DFFD8CD5726}" type="slidenum">
              <a:rPr lang="en-SG" smtClean="0"/>
              <a:pPr/>
              <a:t>37</a:t>
            </a:fld>
            <a:endParaRPr lang="en-SG"/>
          </a:p>
        </p:txBody>
      </p:sp>
    </p:spTree>
    <p:extLst>
      <p:ext uri="{BB962C8B-B14F-4D97-AF65-F5344CB8AC3E}">
        <p14:creationId xmlns:p14="http://schemas.microsoft.com/office/powerpoint/2010/main" val="197483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SG"/>
          </a:p>
        </p:txBody>
      </p:sp>
      <p:sp>
        <p:nvSpPr>
          <p:cNvPr id="4" name="Slide Number Placeholder 3"/>
          <p:cNvSpPr>
            <a:spLocks noGrp="1"/>
          </p:cNvSpPr>
          <p:nvPr>
            <p:ph type="sldNum" sz="quarter" idx="10"/>
          </p:nvPr>
        </p:nvSpPr>
        <p:spPr/>
        <p:txBody>
          <a:bodyPr/>
          <a:lstStyle/>
          <a:p>
            <a:fld id="{4F5C5C5C-BC2F-4106-BD51-3946E20B95CF}" type="slidenum">
              <a:rPr lang="en-US" smtClean="0"/>
              <a:pPr/>
              <a:t>54</a:t>
            </a:fld>
            <a:endParaRPr lang="en-US"/>
          </a:p>
        </p:txBody>
      </p:sp>
    </p:spTree>
    <p:extLst>
      <p:ext uri="{BB962C8B-B14F-4D97-AF65-F5344CB8AC3E}">
        <p14:creationId xmlns:p14="http://schemas.microsoft.com/office/powerpoint/2010/main" val="243314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1853C3B-5464-45D4-99D8-1C24D9F9284A}" type="datetimeFigureOut">
              <a:rPr lang="en-SG" smtClean="0"/>
              <a:t>9/10/2020</a:t>
            </a:fld>
            <a:endParaRPr lang="en-SG"/>
          </a:p>
        </p:txBody>
      </p:sp>
      <p:sp>
        <p:nvSpPr>
          <p:cNvPr id="19" name="Footer Placeholder 18"/>
          <p:cNvSpPr>
            <a:spLocks noGrp="1"/>
          </p:cNvSpPr>
          <p:nvPr>
            <p:ph type="ftr" sz="quarter" idx="11"/>
          </p:nvPr>
        </p:nvSpPr>
        <p:spPr/>
        <p:txBody>
          <a:bodyPr/>
          <a:lstStyle/>
          <a:p>
            <a:endParaRPr lang="en-SG"/>
          </a:p>
        </p:txBody>
      </p:sp>
      <p:sp>
        <p:nvSpPr>
          <p:cNvPr id="27" name="Slide Number Placeholder 26"/>
          <p:cNvSpPr>
            <a:spLocks noGrp="1"/>
          </p:cNvSpPr>
          <p:nvPr>
            <p:ph type="sldNum" sz="quarter" idx="12"/>
          </p:nvPr>
        </p:nvSpPr>
        <p:spPr/>
        <p:txBody>
          <a:bodyPr/>
          <a:lstStyle/>
          <a:p>
            <a:fld id="{A630C08E-8F90-41D0-A81F-64C9F2452A91}" type="slidenum">
              <a:rPr lang="en-SG" smtClean="0"/>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853C3B-5464-45D4-99D8-1C24D9F9284A}" type="datetimeFigureOut">
              <a:rPr lang="en-SG" smtClean="0"/>
              <a:t>9/10/2020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853C3B-5464-45D4-99D8-1C24D9F9284A}" type="datetimeFigureOut">
              <a:rPr lang="en-SG" smtClean="0"/>
              <a:t>9/10/2020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853C3B-5464-45D4-99D8-1C24D9F9284A}" type="datetimeFigureOut">
              <a:rPr lang="en-SG" smtClean="0"/>
              <a:t>9/10/2020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1853C3B-5464-45D4-99D8-1C24D9F9284A}" type="datetimeFigureOut">
              <a:rPr lang="en-SG" smtClean="0"/>
              <a:t>9/10/2020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630C08E-8F90-41D0-A81F-64C9F2452A91}" type="slidenum">
              <a:rPr lang="en-SG" smtClean="0"/>
              <a:t>‹#›</a:t>
            </a:fld>
            <a:endParaRPr lang="en-S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853C3B-5464-45D4-99D8-1C24D9F9284A}" type="datetimeFigureOut">
              <a:rPr lang="en-SG" smtClean="0"/>
              <a:t>9/10/2020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853C3B-5464-45D4-99D8-1C24D9F9284A}" type="datetimeFigureOut">
              <a:rPr lang="en-SG" smtClean="0"/>
              <a:t>9/10/2020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21853C3B-5464-45D4-99D8-1C24D9F9284A}" type="datetimeFigureOut">
              <a:rPr lang="en-SG" smtClean="0"/>
              <a:t>9/10/2020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53C3B-5464-45D4-99D8-1C24D9F9284A}" type="datetimeFigureOut">
              <a:rPr lang="en-SG" smtClean="0"/>
              <a:t>9/10/2020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853C3B-5464-45D4-99D8-1C24D9F9284A}" type="datetimeFigureOut">
              <a:rPr lang="en-SG" smtClean="0"/>
              <a:t>9/10/2020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630C08E-8F90-41D0-A81F-64C9F2452A91}" type="slidenum">
              <a:rPr lang="en-SG" smtClean="0"/>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853C3B-5464-45D4-99D8-1C24D9F9284A}" type="datetimeFigureOut">
              <a:rPr lang="en-SG" smtClean="0"/>
              <a:t>9/10/2020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a:xfrm>
            <a:off x="8077200" y="6356350"/>
            <a:ext cx="609600" cy="365125"/>
          </a:xfrm>
        </p:spPr>
        <p:txBody>
          <a:bodyPr/>
          <a:lstStyle/>
          <a:p>
            <a:fld id="{A630C08E-8F90-41D0-A81F-64C9F2452A91}" type="slidenum">
              <a:rPr lang="en-SG" smtClean="0"/>
              <a:t>‹#›</a:t>
            </a:fld>
            <a:endParaRPr lang="en-SG"/>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1853C3B-5464-45D4-99D8-1C24D9F9284A}" type="datetimeFigureOut">
              <a:rPr lang="en-SG" smtClean="0"/>
              <a:t>9/10/2020</a:t>
            </a:fld>
            <a:endParaRPr lang="en-SG"/>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SG"/>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30C08E-8F90-41D0-A81F-64C9F2452A91}" type="slidenum">
              <a:rPr lang="en-SG" smtClean="0"/>
              <a:t>‹#›</a:t>
            </a:fld>
            <a:endParaRPr lang="en-SG"/>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faithatworkfellowship.org/" TargetMode="External"/><Relationship Id="rId4" Type="http://schemas.openxmlformats.org/officeDocument/2006/relationships/hyperlink" Target="mailto:gohsengfong@hotmail.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SG" sz="4000" b="1" u="sng" dirty="0">
                <a:solidFill>
                  <a:srgbClr val="FF0000"/>
                </a:solidFill>
              </a:rPr>
              <a:t>EVERYDAY COMMISSION</a:t>
            </a:r>
            <a:br>
              <a:rPr lang="en-SG" sz="4000" b="1" u="sng" dirty="0">
                <a:solidFill>
                  <a:srgbClr val="FF0000"/>
                </a:solidFill>
              </a:rPr>
            </a:br>
            <a:r>
              <a:rPr lang="en-SG" sz="4000" b="1" u="sng" dirty="0">
                <a:solidFill>
                  <a:srgbClr val="FF0000"/>
                </a:solidFill>
              </a:rPr>
              <a:t>PROCESS – WIN THE LOST</a:t>
            </a:r>
          </a:p>
        </p:txBody>
      </p:sp>
      <p:sp>
        <p:nvSpPr>
          <p:cNvPr id="3" name="Content Placeholder 2"/>
          <p:cNvSpPr>
            <a:spLocks noGrp="1"/>
          </p:cNvSpPr>
          <p:nvPr>
            <p:ph idx="1"/>
          </p:nvPr>
        </p:nvSpPr>
        <p:spPr/>
        <p:txBody>
          <a:bodyPr/>
          <a:lstStyle/>
          <a:p>
            <a:endParaRPr lang="en-SG" dirty="0"/>
          </a:p>
          <a:p>
            <a:r>
              <a:rPr lang="en-SG" b="1" dirty="0">
                <a:latin typeface="+mj-lt"/>
              </a:rPr>
              <a:t>(Pro 11:30)  The fruit of the righteous is a tree of life; and </a:t>
            </a:r>
            <a:r>
              <a:rPr lang="en-SG" b="1" u="sng" dirty="0">
                <a:solidFill>
                  <a:srgbClr val="0070C0"/>
                </a:solidFill>
                <a:latin typeface="+mj-lt"/>
              </a:rPr>
              <a:t>he that wins souls is wise</a:t>
            </a:r>
            <a:r>
              <a:rPr lang="en-SG" b="1" dirty="0">
                <a:latin typeface="+mj-lt"/>
              </a:rPr>
              <a:t>.   Eternal wisdom</a:t>
            </a:r>
          </a:p>
          <a:p>
            <a:endParaRPr lang="en-SG" b="1" dirty="0">
              <a:latin typeface="+mj-lt"/>
            </a:endParaRPr>
          </a:p>
          <a:p>
            <a:r>
              <a:rPr lang="en-SG" b="1" dirty="0">
                <a:latin typeface="+mj-lt"/>
              </a:rPr>
              <a:t>(Dan 12:3)  And they that be wise shall shine as the brightness of the firmament; and </a:t>
            </a:r>
            <a:r>
              <a:rPr lang="en-SG" b="1" u="sng" dirty="0">
                <a:solidFill>
                  <a:schemeClr val="accent1"/>
                </a:solidFill>
                <a:latin typeface="+mj-lt"/>
              </a:rPr>
              <a:t>they that turn many to righteousness as the stars for ever and ever.</a:t>
            </a:r>
          </a:p>
          <a:p>
            <a:endParaRPr lang="en-SG" dirty="0"/>
          </a:p>
          <a:p>
            <a:endParaRPr lang="en-SG" b="1" i="1" dirty="0">
              <a:latin typeface="+mj-lt"/>
            </a:endParaRPr>
          </a:p>
          <a:p>
            <a:endParaRPr lang="en-SG" dirty="0"/>
          </a:p>
        </p:txBody>
      </p:sp>
    </p:spTree>
    <p:extLst>
      <p:ext uri="{BB962C8B-B14F-4D97-AF65-F5344CB8AC3E}">
        <p14:creationId xmlns:p14="http://schemas.microsoft.com/office/powerpoint/2010/main" val="106114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19912"/>
          </a:xfrm>
        </p:spPr>
        <p:txBody>
          <a:bodyPr/>
          <a:lstStyle/>
          <a:p>
            <a:pPr algn="ctr"/>
            <a:r>
              <a:rPr lang="en-US" b="1" u="sng" dirty="0">
                <a:solidFill>
                  <a:srgbClr val="FF0000"/>
                </a:solidFill>
              </a:rPr>
              <a:t>INTRODUCTION</a:t>
            </a:r>
            <a:endParaRPr lang="en-SG" b="1" u="sng" dirty="0">
              <a:solidFill>
                <a:srgbClr val="FF0000"/>
              </a:solidFill>
            </a:endParaRPr>
          </a:p>
        </p:txBody>
      </p:sp>
      <p:sp>
        <p:nvSpPr>
          <p:cNvPr id="3" name="Content Placeholder 2"/>
          <p:cNvSpPr>
            <a:spLocks noGrp="1"/>
          </p:cNvSpPr>
          <p:nvPr>
            <p:ph idx="1"/>
          </p:nvPr>
        </p:nvSpPr>
        <p:spPr>
          <a:xfrm>
            <a:off x="609600" y="1295400"/>
            <a:ext cx="6858000" cy="5334000"/>
          </a:xfrm>
        </p:spPr>
        <p:txBody>
          <a:bodyPr>
            <a:normAutofit/>
          </a:bodyPr>
          <a:lstStyle/>
          <a:p>
            <a:pPr marL="0" indent="0">
              <a:lnSpc>
                <a:spcPct val="110000"/>
              </a:lnSpc>
              <a:spcBef>
                <a:spcPts val="1200"/>
              </a:spcBef>
              <a:buNone/>
            </a:pPr>
            <a:r>
              <a:rPr lang="en-US" sz="2800" b="1" u="sng" dirty="0">
                <a:solidFill>
                  <a:srgbClr val="002060"/>
                </a:solidFill>
                <a:latin typeface="+mj-lt"/>
              </a:rPr>
              <a:t>GOD IS IN THE SOUL SAVING BUSINESS </a:t>
            </a:r>
            <a:endParaRPr lang="en-US" sz="2800" dirty="0">
              <a:latin typeface="+mj-lt"/>
            </a:endParaRPr>
          </a:p>
          <a:p>
            <a:pPr marL="0" indent="0">
              <a:lnSpc>
                <a:spcPct val="110000"/>
              </a:lnSpc>
              <a:spcBef>
                <a:spcPts val="1200"/>
              </a:spcBef>
              <a:buNone/>
            </a:pPr>
            <a:r>
              <a:rPr lang="en-US" sz="2800" b="1" dirty="0">
                <a:latin typeface="+mj-lt"/>
              </a:rPr>
              <a:t>1.  </a:t>
            </a:r>
            <a:r>
              <a:rPr lang="en-US" sz="2800" b="1" u="sng" dirty="0">
                <a:solidFill>
                  <a:srgbClr val="FF0000"/>
                </a:solidFill>
                <a:latin typeface="+mj-lt"/>
              </a:rPr>
              <a:t>God the Father</a:t>
            </a:r>
          </a:p>
          <a:p>
            <a:pPr marL="447675" indent="0">
              <a:lnSpc>
                <a:spcPct val="110000"/>
              </a:lnSpc>
              <a:spcBef>
                <a:spcPts val="1200"/>
              </a:spcBef>
              <a:buNone/>
            </a:pPr>
            <a:r>
              <a:rPr lang="en-SG" sz="2800" b="1" dirty="0">
                <a:latin typeface="+mj-lt"/>
              </a:rPr>
              <a:t>(John 3:16)  </a:t>
            </a:r>
            <a:r>
              <a:rPr lang="en-SG" sz="2800" b="1" i="1" u="sng" dirty="0">
                <a:solidFill>
                  <a:srgbClr val="0070C0"/>
                </a:solidFill>
                <a:latin typeface="+mj-lt"/>
              </a:rPr>
              <a:t>For God so loved the world, that He gave His only begotten Son</a:t>
            </a:r>
            <a:r>
              <a:rPr lang="en-SG" sz="2800" b="1" i="1" dirty="0">
                <a:latin typeface="+mj-lt"/>
              </a:rPr>
              <a:t>, that whosoever believes in Him should not perish, but have everlasting life.</a:t>
            </a:r>
          </a:p>
          <a:p>
            <a:pPr marL="0" indent="0">
              <a:lnSpc>
                <a:spcPct val="110000"/>
              </a:lnSpc>
              <a:spcBef>
                <a:spcPts val="1200"/>
              </a:spcBef>
              <a:buNone/>
            </a:pPr>
            <a:r>
              <a:rPr lang="en-US" sz="2800" b="1" dirty="0">
                <a:latin typeface="+mj-lt"/>
              </a:rPr>
              <a:t>2.  </a:t>
            </a:r>
            <a:r>
              <a:rPr lang="en-US" sz="2800" b="1" u="sng" dirty="0">
                <a:solidFill>
                  <a:srgbClr val="FF0000"/>
                </a:solidFill>
                <a:latin typeface="+mj-lt"/>
              </a:rPr>
              <a:t>God the Son, Jesus Christ</a:t>
            </a:r>
          </a:p>
          <a:p>
            <a:pPr marL="447675" indent="0">
              <a:lnSpc>
                <a:spcPct val="110000"/>
              </a:lnSpc>
              <a:spcBef>
                <a:spcPts val="1200"/>
              </a:spcBef>
              <a:buNone/>
            </a:pPr>
            <a:r>
              <a:rPr lang="en-SG" sz="2800" b="1" dirty="0">
                <a:latin typeface="+mj-lt"/>
              </a:rPr>
              <a:t>(Luke 19:10)  </a:t>
            </a:r>
            <a:r>
              <a:rPr lang="en-SG" sz="2800" b="1" i="1" dirty="0">
                <a:latin typeface="+mj-lt"/>
              </a:rPr>
              <a:t>For the Son of man is come </a:t>
            </a:r>
            <a:r>
              <a:rPr lang="en-SG" sz="2800" b="1" i="1" u="sng" dirty="0">
                <a:solidFill>
                  <a:srgbClr val="0070C0"/>
                </a:solidFill>
                <a:latin typeface="+mj-lt"/>
              </a:rPr>
              <a:t>to seek and to save that which was lost.</a:t>
            </a:r>
            <a:endParaRPr lang="en-SG" dirty="0"/>
          </a:p>
          <a:p>
            <a:pPr marL="0" indent="0">
              <a:buNone/>
            </a:pPr>
            <a:endParaRPr lang="en-SG" dirty="0"/>
          </a:p>
        </p:txBody>
      </p:sp>
    </p:spTree>
    <p:extLst>
      <p:ext uri="{BB962C8B-B14F-4D97-AF65-F5344CB8AC3E}">
        <p14:creationId xmlns:p14="http://schemas.microsoft.com/office/powerpoint/2010/main" val="58205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19912"/>
          </a:xfrm>
        </p:spPr>
        <p:txBody>
          <a:bodyPr/>
          <a:lstStyle/>
          <a:p>
            <a:pPr algn="ctr"/>
            <a:r>
              <a:rPr lang="en-US" b="1" u="sng" dirty="0">
                <a:solidFill>
                  <a:srgbClr val="FF0000"/>
                </a:solidFill>
              </a:rPr>
              <a:t>INTRODUCTION</a:t>
            </a:r>
            <a:endParaRPr lang="en-SG" b="1" u="sng" dirty="0">
              <a:solidFill>
                <a:srgbClr val="FF0000"/>
              </a:solidFill>
            </a:endParaRPr>
          </a:p>
        </p:txBody>
      </p:sp>
      <p:sp>
        <p:nvSpPr>
          <p:cNvPr id="3" name="Content Placeholder 2"/>
          <p:cNvSpPr>
            <a:spLocks noGrp="1"/>
          </p:cNvSpPr>
          <p:nvPr>
            <p:ph idx="1"/>
          </p:nvPr>
        </p:nvSpPr>
        <p:spPr>
          <a:xfrm>
            <a:off x="457200" y="1447800"/>
            <a:ext cx="8229600" cy="4495800"/>
          </a:xfrm>
        </p:spPr>
        <p:txBody>
          <a:bodyPr>
            <a:noAutofit/>
          </a:bodyPr>
          <a:lstStyle/>
          <a:p>
            <a:pPr marL="0" indent="0">
              <a:spcBef>
                <a:spcPts val="1200"/>
              </a:spcBef>
              <a:buNone/>
            </a:pPr>
            <a:r>
              <a:rPr lang="en-US" b="1" u="sng" dirty="0">
                <a:solidFill>
                  <a:srgbClr val="002060"/>
                </a:solidFill>
                <a:latin typeface="+mj-lt"/>
              </a:rPr>
              <a:t>GOD IS IN THE SOUL SAVING BUSINESS </a:t>
            </a:r>
            <a:endParaRPr lang="en-US" dirty="0">
              <a:latin typeface="+mj-lt"/>
            </a:endParaRPr>
          </a:p>
          <a:p>
            <a:pPr marL="447675" indent="-447675">
              <a:spcBef>
                <a:spcPts val="1200"/>
              </a:spcBef>
              <a:buNone/>
            </a:pPr>
            <a:r>
              <a:rPr lang="en-US" b="1" dirty="0">
                <a:latin typeface="+mj-lt"/>
              </a:rPr>
              <a:t>3.  </a:t>
            </a:r>
            <a:r>
              <a:rPr lang="en-US" dirty="0">
                <a:latin typeface="+mj-lt"/>
              </a:rPr>
              <a:t>	</a:t>
            </a:r>
            <a:r>
              <a:rPr lang="en-US" b="1" u="sng" dirty="0">
                <a:solidFill>
                  <a:srgbClr val="FF0000"/>
                </a:solidFill>
                <a:latin typeface="+mj-lt"/>
              </a:rPr>
              <a:t>God the Holy Spirit</a:t>
            </a:r>
            <a:endParaRPr lang="en-US" dirty="0">
              <a:latin typeface="+mj-lt"/>
            </a:endParaRPr>
          </a:p>
          <a:p>
            <a:pPr marL="447675" indent="0">
              <a:spcBef>
                <a:spcPts val="1200"/>
              </a:spcBef>
              <a:buNone/>
            </a:pPr>
            <a:r>
              <a:rPr lang="en-SG" b="1" dirty="0">
                <a:latin typeface="+mj-lt"/>
              </a:rPr>
              <a:t>(Acts 1:8)  </a:t>
            </a:r>
            <a:r>
              <a:rPr lang="en-SG" b="1" i="1" dirty="0">
                <a:latin typeface="+mj-lt"/>
              </a:rPr>
              <a:t>But you shall </a:t>
            </a:r>
            <a:r>
              <a:rPr lang="en-SG" b="1" i="1" u="sng" dirty="0">
                <a:solidFill>
                  <a:srgbClr val="FF0000"/>
                </a:solidFill>
                <a:latin typeface="+mj-lt"/>
              </a:rPr>
              <a:t>receive power</a:t>
            </a:r>
            <a:r>
              <a:rPr lang="en-SG" b="1" i="1" dirty="0">
                <a:latin typeface="+mj-lt"/>
              </a:rPr>
              <a:t>, after that </a:t>
            </a:r>
            <a:r>
              <a:rPr lang="en-SG" b="1" i="1" u="sng" dirty="0">
                <a:solidFill>
                  <a:srgbClr val="FF0000"/>
                </a:solidFill>
                <a:latin typeface="+mj-lt"/>
              </a:rPr>
              <a:t>the Holy Ghost </a:t>
            </a:r>
            <a:r>
              <a:rPr lang="en-SG" b="1" i="1" dirty="0">
                <a:latin typeface="+mj-lt"/>
              </a:rPr>
              <a:t>is come upon you: and you shall be </a:t>
            </a:r>
            <a:r>
              <a:rPr lang="en-SG" b="1" i="1" u="sng" dirty="0">
                <a:solidFill>
                  <a:srgbClr val="FF0000"/>
                </a:solidFill>
                <a:latin typeface="+mj-lt"/>
              </a:rPr>
              <a:t>witnesses unto Me </a:t>
            </a:r>
            <a:r>
              <a:rPr lang="en-SG" b="1" i="1" dirty="0">
                <a:latin typeface="+mj-lt"/>
              </a:rPr>
              <a:t>both in Jerusalem, and in all Judaea, and in Samaria, and unto the uttermost part of the earth</a:t>
            </a:r>
            <a:r>
              <a:rPr lang="en-SG" b="1" dirty="0">
                <a:latin typeface="+mj-lt"/>
              </a:rPr>
              <a:t>.</a:t>
            </a:r>
          </a:p>
          <a:p>
            <a:pPr marL="447675" indent="0">
              <a:spcBef>
                <a:spcPts val="1200"/>
              </a:spcBef>
              <a:buNone/>
            </a:pPr>
            <a:r>
              <a:rPr lang="en-SG" b="1" dirty="0">
                <a:latin typeface="+mj-lt"/>
              </a:rPr>
              <a:t>NEAREST AND DEAREST TO GOD’S HEART. </a:t>
            </a:r>
          </a:p>
          <a:p>
            <a:pPr marL="447675" indent="0">
              <a:spcBef>
                <a:spcPts val="1200"/>
              </a:spcBef>
              <a:buNone/>
            </a:pPr>
            <a:r>
              <a:rPr lang="en-SG" b="1" dirty="0">
                <a:latin typeface="+mj-lt"/>
              </a:rPr>
              <a:t>ONE IN COMMUNION, UNITY AND MISSION</a:t>
            </a:r>
            <a:endParaRPr lang="en-SG" dirty="0"/>
          </a:p>
        </p:txBody>
      </p:sp>
    </p:spTree>
    <p:extLst>
      <p:ext uri="{BB962C8B-B14F-4D97-AF65-F5344CB8AC3E}">
        <p14:creationId xmlns:p14="http://schemas.microsoft.com/office/powerpoint/2010/main" val="357042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b="1" u="sng" dirty="0"/>
              <a:t>DEFINITION</a:t>
            </a:r>
            <a:endParaRPr lang="en-SG" b="1" u="sng" dirty="0"/>
          </a:p>
        </p:txBody>
      </p:sp>
      <p:sp>
        <p:nvSpPr>
          <p:cNvPr id="3" name="Content Placeholder 2"/>
          <p:cNvSpPr>
            <a:spLocks noGrp="1"/>
          </p:cNvSpPr>
          <p:nvPr>
            <p:ph idx="1"/>
          </p:nvPr>
        </p:nvSpPr>
        <p:spPr>
          <a:xfrm>
            <a:off x="457200" y="1447800"/>
            <a:ext cx="8229600" cy="5105400"/>
          </a:xfrm>
        </p:spPr>
        <p:txBody>
          <a:bodyPr>
            <a:noAutofit/>
          </a:bodyPr>
          <a:lstStyle/>
          <a:p>
            <a:pPr marL="0" indent="0" algn="ctr">
              <a:buNone/>
            </a:pPr>
            <a:r>
              <a:rPr lang="en-US" sz="2800" b="1" dirty="0">
                <a:latin typeface="+mj-lt"/>
              </a:rPr>
              <a:t>Winning souls is </a:t>
            </a:r>
            <a:r>
              <a:rPr lang="en-US" sz="2800" b="1" u="sng" dirty="0">
                <a:latin typeface="+mj-lt"/>
              </a:rPr>
              <a:t>life-long process </a:t>
            </a:r>
          </a:p>
          <a:p>
            <a:pPr marL="0" indent="0" algn="ctr">
              <a:buNone/>
            </a:pPr>
            <a:endParaRPr lang="en-US" sz="2800" b="1" dirty="0">
              <a:latin typeface="+mj-lt"/>
            </a:endParaRPr>
          </a:p>
          <a:p>
            <a:pPr marL="0" indent="0" algn="ctr">
              <a:buNone/>
            </a:pPr>
            <a:r>
              <a:rPr lang="en-US" sz="2800" b="1" dirty="0">
                <a:latin typeface="+mj-lt"/>
              </a:rPr>
              <a:t>of </a:t>
            </a:r>
            <a:r>
              <a:rPr lang="en-US" sz="2800" b="1" u="sng" dirty="0">
                <a:solidFill>
                  <a:srgbClr val="0070C0"/>
                </a:solidFill>
                <a:latin typeface="+mj-lt"/>
              </a:rPr>
              <a:t>sharing the Good News of Jesus Christ</a:t>
            </a:r>
            <a:r>
              <a:rPr lang="en-US" sz="2800" b="1" u="sng" dirty="0">
                <a:latin typeface="+mj-lt"/>
              </a:rPr>
              <a:t>, </a:t>
            </a:r>
          </a:p>
          <a:p>
            <a:pPr marL="0" indent="0" algn="ctr">
              <a:buNone/>
            </a:pPr>
            <a:endParaRPr lang="en-US" sz="2800" b="1" u="sng" dirty="0">
              <a:latin typeface="+mj-lt"/>
            </a:endParaRPr>
          </a:p>
          <a:p>
            <a:pPr marL="0" indent="0" algn="ctr">
              <a:buNone/>
            </a:pPr>
            <a:r>
              <a:rPr lang="en-US" sz="2800" b="1" dirty="0">
                <a:latin typeface="+mj-lt"/>
              </a:rPr>
              <a:t>in </a:t>
            </a:r>
            <a:r>
              <a:rPr lang="en-US" sz="2800" b="1" u="sng" dirty="0">
                <a:solidFill>
                  <a:srgbClr val="FF0000"/>
                </a:solidFill>
                <a:latin typeface="+mj-lt"/>
              </a:rPr>
              <a:t>the love of God</a:t>
            </a:r>
            <a:r>
              <a:rPr lang="en-US" sz="2800" b="1" dirty="0">
                <a:latin typeface="+mj-lt"/>
              </a:rPr>
              <a:t>,</a:t>
            </a:r>
            <a:endParaRPr lang="en-SG" sz="2800" b="1" dirty="0">
              <a:latin typeface="+mj-lt"/>
            </a:endParaRPr>
          </a:p>
          <a:p>
            <a:pPr marL="0" indent="0" algn="ctr">
              <a:buNone/>
            </a:pPr>
            <a:r>
              <a:rPr lang="en-US" sz="2800" b="1" dirty="0">
                <a:latin typeface="+mj-lt"/>
              </a:rPr>
              <a:t>                                     </a:t>
            </a:r>
          </a:p>
          <a:p>
            <a:pPr marL="0" indent="0" algn="ctr">
              <a:buNone/>
            </a:pPr>
            <a:r>
              <a:rPr lang="en-US" sz="2800" b="1" dirty="0">
                <a:latin typeface="+mj-lt"/>
              </a:rPr>
              <a:t>by the </a:t>
            </a:r>
            <a:r>
              <a:rPr lang="en-US" sz="2800" b="1" u="sng" dirty="0">
                <a:solidFill>
                  <a:srgbClr val="0070C0"/>
                </a:solidFill>
                <a:latin typeface="+mj-lt"/>
              </a:rPr>
              <a:t>power of the Holy Spirit </a:t>
            </a:r>
          </a:p>
          <a:p>
            <a:pPr marL="0" indent="0" algn="ctr">
              <a:buNone/>
            </a:pPr>
            <a:endParaRPr lang="en-US" sz="2800" b="1" dirty="0">
              <a:latin typeface="+mj-lt"/>
            </a:endParaRPr>
          </a:p>
          <a:p>
            <a:pPr marL="0" indent="0" algn="ctr">
              <a:buNone/>
            </a:pPr>
            <a:r>
              <a:rPr lang="en-US" sz="2800" b="1" dirty="0">
                <a:latin typeface="+mj-lt"/>
              </a:rPr>
              <a:t>and </a:t>
            </a:r>
            <a:r>
              <a:rPr lang="en-US" sz="2800" b="1" u="sng" dirty="0">
                <a:latin typeface="+mj-lt"/>
              </a:rPr>
              <a:t>leaving the results to God</a:t>
            </a:r>
            <a:r>
              <a:rPr lang="en-US" sz="2800" b="1" dirty="0">
                <a:latin typeface="+mj-lt"/>
              </a:rPr>
              <a:t>.</a:t>
            </a:r>
            <a:endParaRPr lang="en-SG" sz="2800" b="1" dirty="0">
              <a:latin typeface="+mj-lt"/>
            </a:endParaRPr>
          </a:p>
        </p:txBody>
      </p:sp>
    </p:spTree>
    <p:extLst>
      <p:ext uri="{BB962C8B-B14F-4D97-AF65-F5344CB8AC3E}">
        <p14:creationId xmlns:p14="http://schemas.microsoft.com/office/powerpoint/2010/main" val="326574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1312"/>
          </a:xfrm>
        </p:spPr>
        <p:txBody>
          <a:bodyPr>
            <a:normAutofit fontScale="90000"/>
          </a:bodyPr>
          <a:lstStyle/>
          <a:p>
            <a:pPr algn="ctr"/>
            <a:r>
              <a:rPr lang="en-SG" sz="4400" b="1" u="sng" dirty="0">
                <a:solidFill>
                  <a:srgbClr val="FF0000"/>
                </a:solidFill>
              </a:rPr>
              <a:t>WHY NO WITNESSING</a:t>
            </a:r>
          </a:p>
        </p:txBody>
      </p:sp>
      <p:sp>
        <p:nvSpPr>
          <p:cNvPr id="3" name="Content Placeholder 2"/>
          <p:cNvSpPr>
            <a:spLocks noGrp="1"/>
          </p:cNvSpPr>
          <p:nvPr>
            <p:ph idx="1"/>
          </p:nvPr>
        </p:nvSpPr>
        <p:spPr>
          <a:xfrm>
            <a:off x="457200" y="1676400"/>
            <a:ext cx="8229600" cy="4648200"/>
          </a:xfrm>
        </p:spPr>
        <p:txBody>
          <a:bodyPr>
            <a:normAutofit/>
          </a:bodyPr>
          <a:lstStyle/>
          <a:p>
            <a:pPr marL="447675" indent="-447675">
              <a:buNone/>
            </a:pPr>
            <a:r>
              <a:rPr lang="en-US" b="1" dirty="0">
                <a:latin typeface="+mj-lt"/>
              </a:rPr>
              <a:t>1.	“</a:t>
            </a:r>
            <a:r>
              <a:rPr lang="en-US" b="1" u="sng" dirty="0">
                <a:solidFill>
                  <a:schemeClr val="accent1"/>
                </a:solidFill>
                <a:latin typeface="+mj-lt"/>
              </a:rPr>
              <a:t>God gives the increase and we are not accountable for the fruit</a:t>
            </a:r>
            <a:r>
              <a:rPr lang="en-US" b="1" dirty="0">
                <a:latin typeface="+mj-lt"/>
              </a:rPr>
              <a:t>.”</a:t>
            </a:r>
            <a:r>
              <a:rPr lang="en-SG" b="1" dirty="0">
                <a:latin typeface="+mj-lt"/>
              </a:rPr>
              <a:t> </a:t>
            </a:r>
            <a:r>
              <a:rPr lang="en-US" b="1" dirty="0">
                <a:latin typeface="+mj-lt"/>
              </a:rPr>
              <a:t>(1 Cor. 3:6; cf. Romans 10:14; Gal. 6:8,9; Acts 14:1, Paul spoke and many believed)</a:t>
            </a:r>
          </a:p>
          <a:p>
            <a:pPr marL="712788" lvl="1" indent="-265113">
              <a:spcBef>
                <a:spcPts val="1200"/>
              </a:spcBef>
              <a:buClr>
                <a:schemeClr val="accent2">
                  <a:lumMod val="60000"/>
                  <a:lumOff val="40000"/>
                </a:schemeClr>
              </a:buClr>
            </a:pPr>
            <a:r>
              <a:rPr lang="en-SG" sz="2600" b="1" dirty="0">
                <a:latin typeface="+mj-lt"/>
              </a:rPr>
              <a:t>(Gal 6:9)  </a:t>
            </a:r>
            <a:r>
              <a:rPr lang="en-SG" sz="2600" b="1" i="1" dirty="0">
                <a:latin typeface="+mj-lt"/>
              </a:rPr>
              <a:t>And let us not be weary in well doing: for </a:t>
            </a:r>
            <a:r>
              <a:rPr lang="en-SG" sz="2600" b="1" i="1" u="sng" dirty="0">
                <a:solidFill>
                  <a:srgbClr val="FF0000"/>
                </a:solidFill>
                <a:latin typeface="+mj-lt"/>
              </a:rPr>
              <a:t>in due season we shall reap</a:t>
            </a:r>
            <a:r>
              <a:rPr lang="en-SG" sz="2600" b="1" i="1" dirty="0">
                <a:latin typeface="+mj-lt"/>
              </a:rPr>
              <a:t>, if we faint not</a:t>
            </a:r>
            <a:r>
              <a:rPr lang="en-SG" sz="2600" b="1" dirty="0">
                <a:latin typeface="+mj-lt"/>
              </a:rPr>
              <a:t>.</a:t>
            </a:r>
          </a:p>
          <a:p>
            <a:pPr marL="447675" lvl="0" indent="-447675">
              <a:spcBef>
                <a:spcPts val="1200"/>
              </a:spcBef>
              <a:buNone/>
            </a:pPr>
            <a:r>
              <a:rPr lang="en-US" b="1" dirty="0">
                <a:latin typeface="+mj-lt"/>
              </a:rPr>
              <a:t>2. 	“</a:t>
            </a:r>
            <a:r>
              <a:rPr lang="en-US" b="1" u="sng" dirty="0">
                <a:solidFill>
                  <a:schemeClr val="accent1"/>
                </a:solidFill>
                <a:latin typeface="+mj-lt"/>
              </a:rPr>
              <a:t>Are some called to sow and others to reap?</a:t>
            </a:r>
            <a:r>
              <a:rPr lang="en-US" b="1" dirty="0">
                <a:latin typeface="+mj-lt"/>
              </a:rPr>
              <a:t>”</a:t>
            </a:r>
          </a:p>
          <a:p>
            <a:pPr marL="712788" lvl="1" indent="-265113">
              <a:spcBef>
                <a:spcPts val="1200"/>
              </a:spcBef>
              <a:buClr>
                <a:schemeClr val="tx2">
                  <a:lumMod val="60000"/>
                  <a:lumOff val="40000"/>
                </a:schemeClr>
              </a:buClr>
            </a:pPr>
            <a:r>
              <a:rPr lang="en-SG" sz="2600" b="1" dirty="0">
                <a:latin typeface="+mj-lt"/>
              </a:rPr>
              <a:t>(</a:t>
            </a:r>
            <a:r>
              <a:rPr lang="en-SG" sz="2600" b="1" dirty="0" err="1">
                <a:latin typeface="+mj-lt"/>
              </a:rPr>
              <a:t>Psa</a:t>
            </a:r>
            <a:r>
              <a:rPr lang="en-SG" sz="2600" b="1" dirty="0">
                <a:latin typeface="+mj-lt"/>
              </a:rPr>
              <a:t> 126:5)  </a:t>
            </a:r>
            <a:r>
              <a:rPr lang="en-SG" sz="2600" b="1" i="1" dirty="0">
                <a:latin typeface="+mj-lt"/>
              </a:rPr>
              <a:t>They that </a:t>
            </a:r>
            <a:r>
              <a:rPr lang="en-SG" sz="2600" b="1" u="sng" dirty="0">
                <a:solidFill>
                  <a:srgbClr val="FF0000"/>
                </a:solidFill>
                <a:latin typeface="+mj-lt"/>
              </a:rPr>
              <a:t>sow in tears shall reap in joy</a:t>
            </a:r>
            <a:r>
              <a:rPr lang="en-SG" sz="2600" b="1" i="1" dirty="0">
                <a:latin typeface="+mj-lt"/>
              </a:rPr>
              <a:t>.</a:t>
            </a:r>
          </a:p>
          <a:p>
            <a:pPr marL="0" indent="0">
              <a:buNone/>
            </a:pPr>
            <a:endParaRPr lang="en-SG" b="1" dirty="0">
              <a:latin typeface="+mj-lt"/>
            </a:endParaRPr>
          </a:p>
          <a:p>
            <a:pPr marL="0" lvl="0" indent="0">
              <a:buNone/>
            </a:pPr>
            <a:endParaRPr lang="en-SG" dirty="0"/>
          </a:p>
          <a:p>
            <a:pPr marL="0" lvl="0" indent="0">
              <a:buNone/>
            </a:pPr>
            <a:endParaRPr lang="en-SG" dirty="0"/>
          </a:p>
          <a:p>
            <a:endParaRPr lang="en-SG" dirty="0"/>
          </a:p>
        </p:txBody>
      </p:sp>
    </p:spTree>
    <p:extLst>
      <p:ext uri="{BB962C8B-B14F-4D97-AF65-F5344CB8AC3E}">
        <p14:creationId xmlns:p14="http://schemas.microsoft.com/office/powerpoint/2010/main" val="3855406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SG" sz="4400" b="1" u="sng" dirty="0">
                <a:solidFill>
                  <a:srgbClr val="FF0000"/>
                </a:solidFill>
              </a:rPr>
              <a:t>WHY NO WITNESSING</a:t>
            </a:r>
          </a:p>
        </p:txBody>
      </p:sp>
      <p:sp>
        <p:nvSpPr>
          <p:cNvPr id="3" name="Content Placeholder 2"/>
          <p:cNvSpPr>
            <a:spLocks noGrp="1"/>
          </p:cNvSpPr>
          <p:nvPr>
            <p:ph idx="1"/>
          </p:nvPr>
        </p:nvSpPr>
        <p:spPr>
          <a:xfrm>
            <a:off x="457200" y="1600200"/>
            <a:ext cx="8229600" cy="4724400"/>
          </a:xfrm>
        </p:spPr>
        <p:txBody>
          <a:bodyPr>
            <a:normAutofit/>
          </a:bodyPr>
          <a:lstStyle/>
          <a:p>
            <a:pPr marL="539750" lvl="0" indent="-539750">
              <a:buNone/>
            </a:pPr>
            <a:r>
              <a:rPr lang="en-US" b="1" dirty="0">
                <a:latin typeface="+mj-lt"/>
              </a:rPr>
              <a:t>3.	“</a:t>
            </a:r>
            <a:r>
              <a:rPr lang="en-US" b="1" u="sng" dirty="0">
                <a:solidFill>
                  <a:schemeClr val="accent1"/>
                </a:solidFill>
                <a:latin typeface="+mj-lt"/>
              </a:rPr>
              <a:t>Some are called to simply feed the sheep</a:t>
            </a:r>
            <a:r>
              <a:rPr lang="en-US" b="1" dirty="0">
                <a:latin typeface="+mj-lt"/>
              </a:rPr>
              <a:t>.”</a:t>
            </a:r>
            <a:r>
              <a:rPr lang="en-SG" b="1" dirty="0">
                <a:latin typeface="+mj-lt"/>
              </a:rPr>
              <a:t> </a:t>
            </a:r>
            <a:r>
              <a:rPr lang="en-US" b="1" dirty="0">
                <a:latin typeface="+mj-lt"/>
              </a:rPr>
              <a:t>(John 21:15-17; cf. Peter in Acts 2:41; Isa. 53:6; Matt. 9:36, the sheep, the lost)</a:t>
            </a:r>
          </a:p>
          <a:p>
            <a:pPr marL="895350" indent="-355600">
              <a:spcBef>
                <a:spcPts val="1200"/>
              </a:spcBef>
            </a:pPr>
            <a:r>
              <a:rPr lang="en-SG" b="1" dirty="0">
                <a:latin typeface="+mj-lt"/>
              </a:rPr>
              <a:t>(Isa 53:6)  </a:t>
            </a:r>
            <a:r>
              <a:rPr lang="en-SG" b="1" i="1" u="sng" dirty="0">
                <a:solidFill>
                  <a:srgbClr val="FF0000"/>
                </a:solidFill>
                <a:latin typeface="+mj-lt"/>
              </a:rPr>
              <a:t>All we like sheep have gone astray</a:t>
            </a:r>
            <a:r>
              <a:rPr lang="en-SG" b="1" i="1" dirty="0">
                <a:latin typeface="+mj-lt"/>
              </a:rPr>
              <a:t>; we have turned every one to his own way; and the LORD hath laid on Him the iniquity of us all</a:t>
            </a:r>
            <a:r>
              <a:rPr lang="en-SG" b="1" dirty="0">
                <a:latin typeface="+mj-lt"/>
              </a:rPr>
              <a:t>.</a:t>
            </a:r>
          </a:p>
          <a:p>
            <a:pPr marL="895350" indent="-355600">
              <a:spcBef>
                <a:spcPts val="1200"/>
              </a:spcBef>
            </a:pPr>
            <a:r>
              <a:rPr lang="en-SG" b="1" dirty="0">
                <a:latin typeface="+mj-lt"/>
              </a:rPr>
              <a:t>(Mat 9:36) </a:t>
            </a:r>
            <a:r>
              <a:rPr lang="en-SG" b="1" i="1" dirty="0">
                <a:latin typeface="+mj-lt"/>
              </a:rPr>
              <a:t>But when He saw the multitudes, He was </a:t>
            </a:r>
            <a:r>
              <a:rPr lang="en-SG" b="1" i="1" u="sng" dirty="0">
                <a:solidFill>
                  <a:srgbClr val="FF0000"/>
                </a:solidFill>
                <a:latin typeface="+mj-lt"/>
              </a:rPr>
              <a:t>moved with compassion </a:t>
            </a:r>
            <a:r>
              <a:rPr lang="en-SG" b="1" i="1" dirty="0">
                <a:latin typeface="+mj-lt"/>
              </a:rPr>
              <a:t>on them, because they fainted, and were scattered abroad, </a:t>
            </a:r>
            <a:r>
              <a:rPr lang="en-SG" b="1" i="1" u="sng" dirty="0">
                <a:solidFill>
                  <a:srgbClr val="FF0000"/>
                </a:solidFill>
                <a:latin typeface="+mj-lt"/>
              </a:rPr>
              <a:t>as sheep having no shepherd.</a:t>
            </a:r>
            <a:endParaRPr lang="en-US" b="1" i="1" u="sng" dirty="0">
              <a:solidFill>
                <a:srgbClr val="FF0000"/>
              </a:solidFill>
              <a:latin typeface="+mj-lt"/>
            </a:endParaRPr>
          </a:p>
          <a:p>
            <a:pPr marL="0" lvl="0" indent="0">
              <a:buNone/>
            </a:pPr>
            <a:endParaRPr lang="en-SG" dirty="0"/>
          </a:p>
          <a:p>
            <a:pPr marL="0" lvl="0" indent="0">
              <a:buNone/>
            </a:pPr>
            <a:endParaRPr lang="en-SG" dirty="0"/>
          </a:p>
          <a:p>
            <a:pPr marL="0" lvl="0" indent="0">
              <a:buNone/>
            </a:pPr>
            <a:endParaRPr lang="en-SG" dirty="0"/>
          </a:p>
          <a:p>
            <a:endParaRPr lang="en-SG" dirty="0"/>
          </a:p>
        </p:txBody>
      </p:sp>
    </p:spTree>
    <p:extLst>
      <p:ext uri="{BB962C8B-B14F-4D97-AF65-F5344CB8AC3E}">
        <p14:creationId xmlns:p14="http://schemas.microsoft.com/office/powerpoint/2010/main" val="92741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591312"/>
          </a:xfrm>
        </p:spPr>
        <p:txBody>
          <a:bodyPr>
            <a:normAutofit fontScale="90000"/>
          </a:bodyPr>
          <a:lstStyle/>
          <a:p>
            <a:pPr algn="ctr"/>
            <a:r>
              <a:rPr lang="en-SG" sz="4400" b="1" u="sng" dirty="0">
                <a:solidFill>
                  <a:srgbClr val="FF0000"/>
                </a:solidFill>
              </a:rPr>
              <a:t>WHY NO WITNESSING</a:t>
            </a:r>
          </a:p>
        </p:txBody>
      </p:sp>
      <p:sp>
        <p:nvSpPr>
          <p:cNvPr id="3" name="Content Placeholder 2"/>
          <p:cNvSpPr>
            <a:spLocks noGrp="1"/>
          </p:cNvSpPr>
          <p:nvPr>
            <p:ph idx="1"/>
          </p:nvPr>
        </p:nvSpPr>
        <p:spPr>
          <a:xfrm>
            <a:off x="457200" y="1600200"/>
            <a:ext cx="8001000" cy="4724400"/>
          </a:xfrm>
        </p:spPr>
        <p:txBody>
          <a:bodyPr>
            <a:normAutofit/>
          </a:bodyPr>
          <a:lstStyle/>
          <a:p>
            <a:pPr marL="447675" lvl="0" indent="-447675">
              <a:spcBef>
                <a:spcPts val="1200"/>
              </a:spcBef>
              <a:buNone/>
            </a:pPr>
            <a:r>
              <a:rPr lang="en-US" b="1" dirty="0">
                <a:latin typeface="+mj-lt"/>
              </a:rPr>
              <a:t>4.  	“</a:t>
            </a:r>
            <a:r>
              <a:rPr lang="en-US" b="1" u="sng" dirty="0">
                <a:solidFill>
                  <a:srgbClr val="0070C0"/>
                </a:solidFill>
                <a:latin typeface="+mj-lt"/>
              </a:rPr>
              <a:t>Does God give the gift of soul winning to some?”</a:t>
            </a:r>
            <a:endParaRPr lang="en-SG" b="1" u="sng" dirty="0">
              <a:solidFill>
                <a:srgbClr val="0070C0"/>
              </a:solidFill>
              <a:latin typeface="+mj-lt"/>
            </a:endParaRPr>
          </a:p>
          <a:p>
            <a:pPr marL="804863" indent="-357188">
              <a:spcBef>
                <a:spcPts val="1200"/>
              </a:spcBef>
            </a:pPr>
            <a:r>
              <a:rPr lang="en-US" b="1" dirty="0">
                <a:latin typeface="+mj-lt"/>
              </a:rPr>
              <a:t>(Acts 1:8; Acts 20:20,31; Psalm 126:5,6, sowing with tears)</a:t>
            </a:r>
            <a:endParaRPr lang="en-SG" b="1" dirty="0">
              <a:latin typeface="+mj-lt"/>
            </a:endParaRPr>
          </a:p>
          <a:p>
            <a:pPr marL="804863" indent="-357188">
              <a:spcBef>
                <a:spcPts val="1200"/>
              </a:spcBef>
            </a:pPr>
            <a:r>
              <a:rPr lang="en-SG" b="1" dirty="0">
                <a:latin typeface="+mj-lt"/>
              </a:rPr>
              <a:t>(</a:t>
            </a:r>
            <a:r>
              <a:rPr lang="en-SG" b="1" dirty="0" err="1">
                <a:latin typeface="+mj-lt"/>
              </a:rPr>
              <a:t>Luk</a:t>
            </a:r>
            <a:r>
              <a:rPr lang="en-SG" b="1" dirty="0">
                <a:latin typeface="+mj-lt"/>
              </a:rPr>
              <a:t> 14:23)  </a:t>
            </a:r>
            <a:r>
              <a:rPr lang="en-SG" b="1" i="1" dirty="0">
                <a:latin typeface="+mj-lt"/>
              </a:rPr>
              <a:t>And the lord said unto the servant, </a:t>
            </a:r>
            <a:r>
              <a:rPr lang="en-SG" b="1" i="1" u="sng" dirty="0">
                <a:solidFill>
                  <a:srgbClr val="FF0000"/>
                </a:solidFill>
                <a:latin typeface="+mj-lt"/>
              </a:rPr>
              <a:t>Go out into the highways and hedges</a:t>
            </a:r>
            <a:r>
              <a:rPr lang="en-SG" b="1" i="1" dirty="0">
                <a:latin typeface="+mj-lt"/>
              </a:rPr>
              <a:t>, and compel them to come in, that my house may be filled</a:t>
            </a:r>
            <a:r>
              <a:rPr lang="en-SG" b="1" dirty="0">
                <a:latin typeface="+mj-lt"/>
              </a:rPr>
              <a:t>.</a:t>
            </a:r>
          </a:p>
          <a:p>
            <a:pPr marL="804863" indent="-357188">
              <a:spcBef>
                <a:spcPts val="1200"/>
              </a:spcBef>
            </a:pPr>
            <a:r>
              <a:rPr lang="en-SG" b="1" dirty="0">
                <a:latin typeface="+mj-lt"/>
              </a:rPr>
              <a:t>(Act 20:20)  </a:t>
            </a:r>
            <a:r>
              <a:rPr lang="en-SG" b="1" i="1" dirty="0">
                <a:latin typeface="+mj-lt"/>
              </a:rPr>
              <a:t>And how I kept back nothing that was profitable unto you, but have shewed you, and have </a:t>
            </a:r>
            <a:r>
              <a:rPr lang="en-SG" b="1" i="1" u="sng" dirty="0">
                <a:solidFill>
                  <a:srgbClr val="FF0000"/>
                </a:solidFill>
                <a:latin typeface="+mj-lt"/>
              </a:rPr>
              <a:t>taught you publicly, and from house to house</a:t>
            </a:r>
            <a:r>
              <a:rPr lang="en-SG" b="1" i="1" dirty="0">
                <a:solidFill>
                  <a:srgbClr val="FF0000"/>
                </a:solidFill>
                <a:latin typeface="+mj-lt"/>
              </a:rPr>
              <a:t>,</a:t>
            </a:r>
            <a:endParaRPr lang="en-SG" i="1" dirty="0">
              <a:solidFill>
                <a:srgbClr val="FF0000"/>
              </a:solidFill>
              <a:latin typeface="+mj-lt"/>
            </a:endParaRPr>
          </a:p>
          <a:p>
            <a:endParaRPr lang="en-SG" dirty="0"/>
          </a:p>
          <a:p>
            <a:pPr marL="0" lvl="0" indent="0">
              <a:buNone/>
            </a:pPr>
            <a:endParaRPr lang="en-SG" dirty="0"/>
          </a:p>
          <a:p>
            <a:endParaRPr lang="en-SG" dirty="0"/>
          </a:p>
        </p:txBody>
      </p:sp>
    </p:spTree>
    <p:extLst>
      <p:ext uri="{BB962C8B-B14F-4D97-AF65-F5344CB8AC3E}">
        <p14:creationId xmlns:p14="http://schemas.microsoft.com/office/powerpoint/2010/main" val="292436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91312"/>
          </a:xfrm>
        </p:spPr>
        <p:txBody>
          <a:bodyPr>
            <a:normAutofit fontScale="90000"/>
          </a:bodyPr>
          <a:lstStyle/>
          <a:p>
            <a:pPr algn="ctr"/>
            <a:r>
              <a:rPr lang="en-SG" sz="4400" b="1" u="sng" dirty="0">
                <a:solidFill>
                  <a:srgbClr val="FF0000"/>
                </a:solidFill>
              </a:rPr>
              <a:t>WHY NO WITNESSING</a:t>
            </a:r>
          </a:p>
        </p:txBody>
      </p:sp>
      <p:sp>
        <p:nvSpPr>
          <p:cNvPr id="3" name="Content Placeholder 2"/>
          <p:cNvSpPr>
            <a:spLocks noGrp="1"/>
          </p:cNvSpPr>
          <p:nvPr>
            <p:ph idx="1"/>
          </p:nvPr>
        </p:nvSpPr>
        <p:spPr>
          <a:xfrm>
            <a:off x="457200" y="1600200"/>
            <a:ext cx="8229600" cy="4724400"/>
          </a:xfrm>
        </p:spPr>
        <p:txBody>
          <a:bodyPr>
            <a:normAutofit/>
          </a:bodyPr>
          <a:lstStyle/>
          <a:p>
            <a:pPr marL="447675" lvl="0" indent="-447675">
              <a:buNone/>
            </a:pPr>
            <a:r>
              <a:rPr lang="en-SG" b="1" dirty="0">
                <a:latin typeface="+mj-lt"/>
              </a:rPr>
              <a:t>5.  	</a:t>
            </a:r>
            <a:r>
              <a:rPr lang="en-US" b="1" dirty="0">
                <a:latin typeface="+mj-lt"/>
              </a:rPr>
              <a:t>“</a:t>
            </a:r>
            <a:r>
              <a:rPr lang="en-US" b="1" u="sng" dirty="0">
                <a:solidFill>
                  <a:srgbClr val="0070C0"/>
                </a:solidFill>
                <a:latin typeface="+mj-lt"/>
              </a:rPr>
              <a:t>Others of other religions are hard to save</a:t>
            </a:r>
            <a:r>
              <a:rPr lang="en-US" b="1" dirty="0">
                <a:latin typeface="+mj-lt"/>
              </a:rPr>
              <a:t>.”</a:t>
            </a:r>
            <a:endParaRPr lang="en-SG" b="1" dirty="0">
              <a:latin typeface="+mj-lt"/>
            </a:endParaRPr>
          </a:p>
          <a:p>
            <a:pPr marL="804863" indent="-357188">
              <a:spcBef>
                <a:spcPts val="1200"/>
              </a:spcBef>
            </a:pPr>
            <a:r>
              <a:rPr lang="en-US" b="1" dirty="0">
                <a:latin typeface="+mj-lt"/>
              </a:rPr>
              <a:t>(Gal. 6:9)  Faith of William Carey and A. Judson</a:t>
            </a:r>
            <a:endParaRPr lang="en-SG" b="1" dirty="0">
              <a:latin typeface="+mj-lt"/>
            </a:endParaRPr>
          </a:p>
          <a:p>
            <a:pPr marL="804863" indent="-357188">
              <a:spcBef>
                <a:spcPts val="1200"/>
              </a:spcBef>
            </a:pPr>
            <a:r>
              <a:rPr lang="en-SG" b="1" dirty="0">
                <a:latin typeface="+mj-lt"/>
              </a:rPr>
              <a:t>(Rom 1:16)  </a:t>
            </a:r>
            <a:r>
              <a:rPr lang="en-SG" b="1" i="1" dirty="0">
                <a:latin typeface="+mj-lt"/>
              </a:rPr>
              <a:t>For I am not ashamed of </a:t>
            </a:r>
            <a:r>
              <a:rPr lang="en-SG" b="1" i="1" u="sng" dirty="0">
                <a:solidFill>
                  <a:srgbClr val="FF0000"/>
                </a:solidFill>
                <a:latin typeface="+mj-lt"/>
              </a:rPr>
              <a:t>the Gospel of Christ: for it is the power of God</a:t>
            </a:r>
            <a:r>
              <a:rPr lang="en-SG" b="1" i="1" dirty="0">
                <a:solidFill>
                  <a:srgbClr val="FF0000"/>
                </a:solidFill>
                <a:latin typeface="+mj-lt"/>
              </a:rPr>
              <a:t> </a:t>
            </a:r>
            <a:r>
              <a:rPr lang="en-SG" b="1" i="1" dirty="0">
                <a:latin typeface="+mj-lt"/>
              </a:rPr>
              <a:t>unto salvation to every one that believeth; to the Jew first, and also to the Greek.</a:t>
            </a:r>
          </a:p>
          <a:p>
            <a:pPr marL="804863" indent="-357188">
              <a:spcBef>
                <a:spcPts val="1200"/>
              </a:spcBef>
            </a:pPr>
            <a:r>
              <a:rPr lang="en-SG" b="1" dirty="0">
                <a:latin typeface="+mj-lt"/>
              </a:rPr>
              <a:t>(</a:t>
            </a:r>
            <a:r>
              <a:rPr lang="en-SG" b="1" dirty="0" err="1">
                <a:latin typeface="+mj-lt"/>
              </a:rPr>
              <a:t>Psa</a:t>
            </a:r>
            <a:r>
              <a:rPr lang="en-SG" b="1" dirty="0">
                <a:latin typeface="+mj-lt"/>
              </a:rPr>
              <a:t> 126:6)  </a:t>
            </a:r>
            <a:r>
              <a:rPr lang="en-SG" b="1" i="1" dirty="0">
                <a:latin typeface="+mj-lt"/>
              </a:rPr>
              <a:t>He that </a:t>
            </a:r>
            <a:r>
              <a:rPr lang="en-SG" b="1" i="1" dirty="0" err="1">
                <a:latin typeface="+mj-lt"/>
              </a:rPr>
              <a:t>goeth</a:t>
            </a:r>
            <a:r>
              <a:rPr lang="en-SG" b="1" i="1" dirty="0">
                <a:latin typeface="+mj-lt"/>
              </a:rPr>
              <a:t> forth and </a:t>
            </a:r>
            <a:r>
              <a:rPr lang="en-SG" b="1" i="1" dirty="0" err="1">
                <a:latin typeface="+mj-lt"/>
              </a:rPr>
              <a:t>weepeth</a:t>
            </a:r>
            <a:r>
              <a:rPr lang="en-SG" b="1" i="1" dirty="0">
                <a:latin typeface="+mj-lt"/>
              </a:rPr>
              <a:t>, bearing precious seed, </a:t>
            </a:r>
            <a:r>
              <a:rPr lang="en-SG" b="1" i="1" u="sng" dirty="0">
                <a:solidFill>
                  <a:srgbClr val="FF0000"/>
                </a:solidFill>
                <a:latin typeface="+mj-lt"/>
              </a:rPr>
              <a:t>shall doubtless come again with rejoicing, bringing his sheaves with him</a:t>
            </a:r>
            <a:r>
              <a:rPr lang="en-SG" b="1" i="1" dirty="0">
                <a:solidFill>
                  <a:srgbClr val="FF0000"/>
                </a:solidFill>
                <a:latin typeface="+mj-lt"/>
              </a:rPr>
              <a:t>.</a:t>
            </a:r>
          </a:p>
          <a:p>
            <a:endParaRPr lang="en-SG" dirty="0"/>
          </a:p>
          <a:p>
            <a:endParaRPr lang="en-SG" dirty="0"/>
          </a:p>
          <a:p>
            <a:pPr marL="0" indent="0">
              <a:buNone/>
            </a:pPr>
            <a:endParaRPr lang="en-SG" dirty="0"/>
          </a:p>
        </p:txBody>
      </p:sp>
    </p:spTree>
    <p:extLst>
      <p:ext uri="{BB962C8B-B14F-4D97-AF65-F5344CB8AC3E}">
        <p14:creationId xmlns:p14="http://schemas.microsoft.com/office/powerpoint/2010/main" val="795571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0"/>
            <a:ext cx="8229600" cy="914400"/>
          </a:xfrm>
        </p:spPr>
        <p:txBody>
          <a:bodyPr>
            <a:normAutofit/>
          </a:bodyPr>
          <a:lstStyle/>
          <a:p>
            <a:pPr algn="ctr"/>
            <a:r>
              <a:rPr lang="en-SG" sz="4400" b="1" u="sng" dirty="0">
                <a:solidFill>
                  <a:srgbClr val="FF0000"/>
                </a:solidFill>
              </a:rPr>
              <a:t>WHY WITNESSING</a:t>
            </a:r>
          </a:p>
        </p:txBody>
      </p:sp>
      <p:sp>
        <p:nvSpPr>
          <p:cNvPr id="3" name="Content Placeholder 2"/>
          <p:cNvSpPr>
            <a:spLocks noGrp="1"/>
          </p:cNvSpPr>
          <p:nvPr>
            <p:ph idx="1"/>
          </p:nvPr>
        </p:nvSpPr>
        <p:spPr>
          <a:xfrm>
            <a:off x="381000" y="1371600"/>
            <a:ext cx="8382000" cy="5105400"/>
          </a:xfrm>
        </p:spPr>
        <p:txBody>
          <a:bodyPr>
            <a:normAutofit/>
          </a:bodyPr>
          <a:lstStyle/>
          <a:p>
            <a:pPr marL="447675" lvl="0" indent="-447675">
              <a:buNone/>
            </a:pPr>
            <a:r>
              <a:rPr lang="en-US" b="1" dirty="0">
                <a:latin typeface="+mj-lt"/>
              </a:rPr>
              <a:t>1.</a:t>
            </a:r>
            <a:r>
              <a:rPr lang="en-US" b="1" dirty="0">
                <a:solidFill>
                  <a:srgbClr val="0070C0"/>
                </a:solidFill>
                <a:latin typeface="+mj-lt"/>
              </a:rPr>
              <a:t>	</a:t>
            </a:r>
            <a:r>
              <a:rPr lang="en-US" b="1" u="sng" dirty="0">
                <a:solidFill>
                  <a:srgbClr val="0070C0"/>
                </a:solidFill>
                <a:latin typeface="+mj-lt"/>
              </a:rPr>
              <a:t>Obedience to Christ </a:t>
            </a:r>
            <a:r>
              <a:rPr lang="en-US" b="1" dirty="0">
                <a:latin typeface="+mj-lt"/>
              </a:rPr>
              <a:t>(Great Commission, Matt. 28:18-20; Repeated in Rev. 22:16,17)</a:t>
            </a:r>
          </a:p>
          <a:p>
            <a:pPr marL="804863" indent="-357188"/>
            <a:r>
              <a:rPr lang="en-SG" b="1" dirty="0">
                <a:latin typeface="+mj-lt"/>
              </a:rPr>
              <a:t>(Mark 16:15)  </a:t>
            </a:r>
            <a:r>
              <a:rPr lang="en-SG" b="1" i="1" u="sng" dirty="0">
                <a:solidFill>
                  <a:srgbClr val="FF0000"/>
                </a:solidFill>
                <a:latin typeface="+mj-lt"/>
              </a:rPr>
              <a:t>And He said unto them, Go ye into all the world, and preach the gospel to every creature</a:t>
            </a:r>
            <a:r>
              <a:rPr lang="en-SG" dirty="0">
                <a:latin typeface="+mj-lt"/>
              </a:rPr>
              <a:t>.  </a:t>
            </a:r>
            <a:r>
              <a:rPr lang="en-US" b="1" dirty="0">
                <a:latin typeface="+mj-lt"/>
              </a:rPr>
              <a:t>To obey is better than sacrifice (1 Sam. 15:22,23).  Watch out for sin of omission.</a:t>
            </a:r>
            <a:endParaRPr lang="en-SG" b="1" dirty="0">
              <a:latin typeface="+mj-lt"/>
            </a:endParaRPr>
          </a:p>
          <a:p>
            <a:pPr marL="447675" lvl="0" indent="-447675">
              <a:buNone/>
            </a:pPr>
            <a:r>
              <a:rPr lang="en-US" b="1" dirty="0">
                <a:latin typeface="+mj-lt"/>
              </a:rPr>
              <a:t>2.	</a:t>
            </a:r>
            <a:r>
              <a:rPr lang="en-US" b="1" u="sng" dirty="0">
                <a:solidFill>
                  <a:srgbClr val="0070C0"/>
                </a:solidFill>
                <a:latin typeface="+mj-lt"/>
              </a:rPr>
              <a:t>Love for Christ </a:t>
            </a:r>
            <a:r>
              <a:rPr lang="en-US" b="1" dirty="0">
                <a:latin typeface="+mj-lt"/>
              </a:rPr>
              <a:t>(John 14:15, 23, 24; Peter in John 21:15-17, Acts 2:41; Paul in Acts 16)</a:t>
            </a:r>
          </a:p>
          <a:p>
            <a:pPr marL="804863" indent="-357188"/>
            <a:r>
              <a:rPr lang="en-SG" b="1" dirty="0">
                <a:latin typeface="+mj-lt"/>
              </a:rPr>
              <a:t>(Jn 14:15)  </a:t>
            </a:r>
            <a:r>
              <a:rPr lang="en-SG" b="1" u="sng" dirty="0">
                <a:solidFill>
                  <a:srgbClr val="FF0000"/>
                </a:solidFill>
                <a:latin typeface="+mj-lt"/>
              </a:rPr>
              <a:t>If ye love me, keep my commandments</a:t>
            </a:r>
            <a:r>
              <a:rPr lang="en-SG" dirty="0">
                <a:latin typeface="+mj-lt"/>
              </a:rPr>
              <a:t>. </a:t>
            </a:r>
            <a:r>
              <a:rPr lang="en-US" b="1" dirty="0">
                <a:latin typeface="+mj-lt"/>
              </a:rPr>
              <a:t>With love, we do the first work (Rev. 2:4,5).  Watch out for busyness and envy.</a:t>
            </a:r>
            <a:endParaRPr lang="en-SG" b="1" dirty="0">
              <a:latin typeface="+mj-lt"/>
            </a:endParaRPr>
          </a:p>
          <a:p>
            <a:endParaRPr lang="en-SG" dirty="0"/>
          </a:p>
        </p:txBody>
      </p:sp>
    </p:spTree>
    <p:extLst>
      <p:ext uri="{BB962C8B-B14F-4D97-AF65-F5344CB8AC3E}">
        <p14:creationId xmlns:p14="http://schemas.microsoft.com/office/powerpoint/2010/main" val="99983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12"/>
          </a:xfrm>
        </p:spPr>
        <p:txBody>
          <a:bodyPr>
            <a:normAutofit fontScale="90000"/>
          </a:bodyPr>
          <a:lstStyle/>
          <a:p>
            <a:pPr algn="ctr"/>
            <a:r>
              <a:rPr lang="en-SG" sz="4400" b="1" u="sng" dirty="0">
                <a:solidFill>
                  <a:srgbClr val="FF0000"/>
                </a:solidFill>
              </a:rPr>
              <a:t>WHY WITNESSING</a:t>
            </a:r>
          </a:p>
        </p:txBody>
      </p:sp>
      <p:sp>
        <p:nvSpPr>
          <p:cNvPr id="3" name="Content Placeholder 2"/>
          <p:cNvSpPr>
            <a:spLocks noGrp="1"/>
          </p:cNvSpPr>
          <p:nvPr>
            <p:ph idx="1"/>
          </p:nvPr>
        </p:nvSpPr>
        <p:spPr>
          <a:xfrm>
            <a:off x="457200" y="1371600"/>
            <a:ext cx="8229600" cy="4724400"/>
          </a:xfrm>
        </p:spPr>
        <p:txBody>
          <a:bodyPr>
            <a:normAutofit/>
          </a:bodyPr>
          <a:lstStyle/>
          <a:p>
            <a:pPr marL="447675" lvl="0" indent="-447675">
              <a:buNone/>
            </a:pPr>
            <a:r>
              <a:rPr lang="en-US" b="1" dirty="0">
                <a:latin typeface="+mj-lt"/>
              </a:rPr>
              <a:t>3.  	</a:t>
            </a:r>
            <a:r>
              <a:rPr lang="en-US" b="1" u="sng" dirty="0">
                <a:solidFill>
                  <a:srgbClr val="0070C0"/>
                </a:solidFill>
                <a:latin typeface="+mj-lt"/>
              </a:rPr>
              <a:t>Following Christ</a:t>
            </a:r>
            <a:r>
              <a:rPr lang="en-US" b="1" dirty="0">
                <a:solidFill>
                  <a:srgbClr val="0070C0"/>
                </a:solidFill>
                <a:latin typeface="+mj-lt"/>
              </a:rPr>
              <a:t> </a:t>
            </a:r>
            <a:r>
              <a:rPr lang="en-US" b="1" dirty="0">
                <a:latin typeface="+mj-lt"/>
              </a:rPr>
              <a:t>(Matt. 4:19, to Nicodemus, woman at well, Gadarene demoniac, etc.)</a:t>
            </a:r>
            <a:endParaRPr lang="en-SG" b="1" dirty="0">
              <a:latin typeface="+mj-lt"/>
            </a:endParaRPr>
          </a:p>
          <a:p>
            <a:pPr lvl="1">
              <a:buClr>
                <a:schemeClr val="tx2">
                  <a:lumMod val="60000"/>
                  <a:lumOff val="40000"/>
                </a:schemeClr>
              </a:buClr>
            </a:pPr>
            <a:r>
              <a:rPr lang="en-US" sz="2600" b="1" dirty="0">
                <a:latin typeface="+mj-lt"/>
              </a:rPr>
              <a:t>Fishers of men must fish.  Go, think and find the fish that are hungry and biting.</a:t>
            </a:r>
            <a:endParaRPr lang="en-SG" sz="2600" b="1" dirty="0">
              <a:latin typeface="+mj-lt"/>
            </a:endParaRPr>
          </a:p>
          <a:p>
            <a:pPr marL="447675" lvl="0" indent="-447675">
              <a:buNone/>
            </a:pPr>
            <a:r>
              <a:rPr lang="en-US" b="1" dirty="0">
                <a:latin typeface="+mj-lt"/>
              </a:rPr>
              <a:t>4.	</a:t>
            </a:r>
            <a:r>
              <a:rPr lang="en-US" b="1" u="sng" dirty="0">
                <a:solidFill>
                  <a:srgbClr val="0070C0"/>
                </a:solidFill>
                <a:latin typeface="+mj-lt"/>
              </a:rPr>
              <a:t>Paying the Gospel Debt </a:t>
            </a:r>
            <a:r>
              <a:rPr lang="en-US" b="1" dirty="0">
                <a:latin typeface="+mj-lt"/>
              </a:rPr>
              <a:t>(Matt. 25:14-30; Gen. 4:9; Rom. 1:14,15;  Rom. 9:1-3).</a:t>
            </a:r>
          </a:p>
          <a:p>
            <a:pPr lvl="1">
              <a:buClr>
                <a:schemeClr val="tx2">
                  <a:lumMod val="60000"/>
                  <a:lumOff val="40000"/>
                </a:schemeClr>
              </a:buClr>
            </a:pPr>
            <a:r>
              <a:rPr lang="en-SG" sz="2600" b="1" dirty="0">
                <a:latin typeface="+mj-lt"/>
              </a:rPr>
              <a:t>(Rom 1:14)  </a:t>
            </a:r>
            <a:r>
              <a:rPr lang="en-SG" sz="2600" b="1" i="1" u="sng" dirty="0">
                <a:solidFill>
                  <a:srgbClr val="FF0000"/>
                </a:solidFill>
                <a:latin typeface="+mj-lt"/>
              </a:rPr>
              <a:t>I am debtor both to the Greeks, and to the Barbarians; both to the wise, and to the unwise.</a:t>
            </a:r>
          </a:p>
          <a:p>
            <a:pPr lvl="1">
              <a:buClr>
                <a:schemeClr val="tx2">
                  <a:lumMod val="60000"/>
                  <a:lumOff val="40000"/>
                </a:schemeClr>
              </a:buClr>
            </a:pPr>
            <a:r>
              <a:rPr lang="en-US" sz="2600" b="1" dirty="0">
                <a:latin typeface="+mj-lt"/>
              </a:rPr>
              <a:t>Let us occupy till Jesus comes so as to hear His well-done, good and faithful servants</a:t>
            </a:r>
            <a:endParaRPr lang="en-SG" sz="2600" b="1" dirty="0">
              <a:latin typeface="+mj-lt"/>
            </a:endParaRPr>
          </a:p>
        </p:txBody>
      </p:sp>
    </p:spTree>
    <p:extLst>
      <p:ext uri="{BB962C8B-B14F-4D97-AF65-F5344CB8AC3E}">
        <p14:creationId xmlns:p14="http://schemas.microsoft.com/office/powerpoint/2010/main" val="2755892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SG" sz="4400" b="1" u="sng" dirty="0">
                <a:solidFill>
                  <a:srgbClr val="FF0000"/>
                </a:solidFill>
              </a:rPr>
              <a:t>WHY WITNESSING</a:t>
            </a:r>
          </a:p>
        </p:txBody>
      </p:sp>
      <p:sp>
        <p:nvSpPr>
          <p:cNvPr id="3" name="Content Placeholder 2"/>
          <p:cNvSpPr>
            <a:spLocks noGrp="1"/>
          </p:cNvSpPr>
          <p:nvPr>
            <p:ph idx="1"/>
          </p:nvPr>
        </p:nvSpPr>
        <p:spPr>
          <a:xfrm>
            <a:off x="547630" y="1219200"/>
            <a:ext cx="8048740" cy="4953000"/>
          </a:xfrm>
        </p:spPr>
        <p:txBody>
          <a:bodyPr>
            <a:normAutofit/>
          </a:bodyPr>
          <a:lstStyle/>
          <a:p>
            <a:pPr marL="447675" lvl="0" indent="-447675">
              <a:spcBef>
                <a:spcPts val="1200"/>
              </a:spcBef>
              <a:buNone/>
            </a:pPr>
            <a:r>
              <a:rPr lang="en-US" b="1" dirty="0">
                <a:latin typeface="+mj-lt"/>
              </a:rPr>
              <a:t>5.  	</a:t>
            </a:r>
            <a:r>
              <a:rPr lang="en-US" b="1" u="sng" dirty="0">
                <a:solidFill>
                  <a:srgbClr val="0070C0"/>
                </a:solidFill>
                <a:latin typeface="+mj-lt"/>
              </a:rPr>
              <a:t>Living a wise life</a:t>
            </a:r>
            <a:r>
              <a:rPr lang="en-US" b="1" dirty="0">
                <a:solidFill>
                  <a:srgbClr val="0070C0"/>
                </a:solidFill>
                <a:latin typeface="+mj-lt"/>
              </a:rPr>
              <a:t> </a:t>
            </a:r>
            <a:r>
              <a:rPr lang="en-US" b="1" dirty="0">
                <a:latin typeface="+mj-lt"/>
              </a:rPr>
              <a:t>(Prov. 11:30; Daniel 12:2,3)</a:t>
            </a:r>
            <a:endParaRPr lang="en-SG" b="1" dirty="0">
              <a:latin typeface="+mj-lt"/>
            </a:endParaRPr>
          </a:p>
          <a:p>
            <a:pPr marL="0" indent="0">
              <a:spcBef>
                <a:spcPts val="1200"/>
              </a:spcBef>
              <a:buNone/>
            </a:pPr>
            <a:r>
              <a:rPr lang="en-US" b="1" dirty="0">
                <a:latin typeface="+mj-lt"/>
              </a:rPr>
              <a:t>      Souls saved are our glory and joy.</a:t>
            </a:r>
          </a:p>
          <a:p>
            <a:pPr marL="712788" lvl="1" indent="-265113">
              <a:spcBef>
                <a:spcPts val="1200"/>
              </a:spcBef>
              <a:buClr>
                <a:schemeClr val="tx2">
                  <a:lumMod val="60000"/>
                  <a:lumOff val="40000"/>
                </a:schemeClr>
              </a:buClr>
            </a:pPr>
            <a:r>
              <a:rPr lang="en-SG" sz="2600" b="1" dirty="0">
                <a:latin typeface="+mj-lt"/>
              </a:rPr>
              <a:t>(1 Th 2:20)  </a:t>
            </a:r>
            <a:r>
              <a:rPr lang="en-SG" sz="2600" b="1" u="sng" dirty="0">
                <a:solidFill>
                  <a:srgbClr val="FF0000"/>
                </a:solidFill>
                <a:latin typeface="+mj-lt"/>
              </a:rPr>
              <a:t>For ye are our glory and joy</a:t>
            </a:r>
            <a:r>
              <a:rPr lang="en-SG" sz="2600" b="1" dirty="0">
                <a:latin typeface="+mj-lt"/>
              </a:rPr>
              <a:t>.</a:t>
            </a:r>
          </a:p>
          <a:p>
            <a:pPr marL="447675" lvl="0" indent="-447675">
              <a:spcBef>
                <a:spcPts val="1200"/>
              </a:spcBef>
              <a:buNone/>
            </a:pPr>
            <a:r>
              <a:rPr lang="en-US" b="1" dirty="0">
                <a:latin typeface="+mj-lt"/>
              </a:rPr>
              <a:t>6.	</a:t>
            </a:r>
            <a:r>
              <a:rPr lang="en-US" b="1" u="sng" dirty="0">
                <a:solidFill>
                  <a:srgbClr val="0070C0"/>
                </a:solidFill>
                <a:latin typeface="+mj-lt"/>
              </a:rPr>
              <a:t>Freedom from the blood of all men</a:t>
            </a:r>
            <a:r>
              <a:rPr lang="en-US" b="1" dirty="0">
                <a:solidFill>
                  <a:srgbClr val="0070C0"/>
                </a:solidFill>
                <a:latin typeface="+mj-lt"/>
              </a:rPr>
              <a:t> </a:t>
            </a:r>
            <a:r>
              <a:rPr lang="en-US" b="1" dirty="0">
                <a:latin typeface="+mj-lt"/>
              </a:rPr>
              <a:t>(Acts 20:26-31)</a:t>
            </a:r>
          </a:p>
          <a:p>
            <a:pPr marL="712788" lvl="1" indent="-265113">
              <a:spcBef>
                <a:spcPts val="1200"/>
              </a:spcBef>
              <a:buClr>
                <a:schemeClr val="tx2">
                  <a:lumMod val="60000"/>
                  <a:lumOff val="40000"/>
                </a:schemeClr>
              </a:buClr>
            </a:pPr>
            <a:r>
              <a:rPr lang="en-SG" sz="2600" b="1" dirty="0">
                <a:latin typeface="+mj-lt"/>
              </a:rPr>
              <a:t>(Eze 3:18)  When I say unto the wicked, Thou shalt surely die; and thou </a:t>
            </a:r>
            <a:r>
              <a:rPr lang="en-SG" sz="2600" b="1" dirty="0" err="1">
                <a:latin typeface="+mj-lt"/>
              </a:rPr>
              <a:t>givest</a:t>
            </a:r>
            <a:r>
              <a:rPr lang="en-SG" sz="2600" b="1" dirty="0">
                <a:latin typeface="+mj-lt"/>
              </a:rPr>
              <a:t> him not warning, nor </a:t>
            </a:r>
            <a:r>
              <a:rPr lang="en-SG" sz="2600" b="1" dirty="0" err="1">
                <a:latin typeface="+mj-lt"/>
              </a:rPr>
              <a:t>speakest</a:t>
            </a:r>
            <a:r>
              <a:rPr lang="en-SG" sz="2600" b="1" dirty="0">
                <a:latin typeface="+mj-lt"/>
              </a:rPr>
              <a:t> to warn the wicked from his wicked way, to save his life; the same wicked </a:t>
            </a:r>
            <a:r>
              <a:rPr lang="en-SG" sz="2600" b="1" i="1" dirty="0">
                <a:latin typeface="+mj-lt"/>
              </a:rPr>
              <a:t>man</a:t>
            </a:r>
            <a:r>
              <a:rPr lang="en-SG" sz="2600" b="1" dirty="0">
                <a:latin typeface="+mj-lt"/>
              </a:rPr>
              <a:t> shall die in his iniquity; but </a:t>
            </a:r>
            <a:r>
              <a:rPr lang="en-SG" sz="2600" b="1" u="sng" dirty="0">
                <a:solidFill>
                  <a:srgbClr val="FF0000"/>
                </a:solidFill>
                <a:latin typeface="+mj-lt"/>
              </a:rPr>
              <a:t>his blood will I require at thine hand.</a:t>
            </a:r>
          </a:p>
          <a:p>
            <a:pPr marL="712788" lvl="1" indent="-265113">
              <a:spcBef>
                <a:spcPts val="1200"/>
              </a:spcBef>
              <a:buNone/>
            </a:pPr>
            <a:r>
              <a:rPr lang="en-US" sz="2600" b="1" dirty="0">
                <a:latin typeface="+mj-lt"/>
              </a:rPr>
              <a:t>Let us go forth with His Gospel with tears in our eyes.</a:t>
            </a:r>
            <a:endParaRPr lang="en-SG" b="1" dirty="0">
              <a:latin typeface="+mj-lt"/>
            </a:endParaRPr>
          </a:p>
        </p:txBody>
      </p:sp>
    </p:spTree>
    <p:extLst>
      <p:ext uri="{BB962C8B-B14F-4D97-AF65-F5344CB8AC3E}">
        <p14:creationId xmlns:p14="http://schemas.microsoft.com/office/powerpoint/2010/main" val="228212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886700" cy="4911824"/>
          </a:xfrm>
        </p:spPr>
        <p:txBody>
          <a:bodyPr>
            <a:noAutofit/>
          </a:bodyPr>
          <a:lstStyle/>
          <a:p>
            <a:r>
              <a:rPr lang="en-SG" b="1" i="1" dirty="0">
                <a:latin typeface="+mj-lt"/>
              </a:rPr>
              <a:t>(Matthew 28:18-20)  And Jesus came and </a:t>
            </a:r>
            <a:r>
              <a:rPr lang="en-SG" b="1" i="1" dirty="0" err="1">
                <a:latin typeface="+mj-lt"/>
              </a:rPr>
              <a:t>spake</a:t>
            </a:r>
            <a:r>
              <a:rPr lang="en-SG" b="1" i="1" dirty="0">
                <a:latin typeface="+mj-lt"/>
              </a:rPr>
              <a:t> unto them, saying, </a:t>
            </a:r>
            <a:r>
              <a:rPr lang="en-SG" b="1" i="1" u="sng" dirty="0">
                <a:solidFill>
                  <a:srgbClr val="CC66FF"/>
                </a:solidFill>
                <a:latin typeface="+mj-lt"/>
              </a:rPr>
              <a:t>All power is given unto Me in heaven and in earth</a:t>
            </a:r>
            <a:r>
              <a:rPr lang="en-SG" b="1" i="1" dirty="0">
                <a:latin typeface="+mj-lt"/>
              </a:rPr>
              <a:t>.</a:t>
            </a:r>
          </a:p>
          <a:p>
            <a:pPr marL="0" indent="0">
              <a:buNone/>
            </a:pPr>
            <a:endParaRPr lang="en-SG" b="1" i="1" dirty="0">
              <a:latin typeface="+mj-lt"/>
            </a:endParaRPr>
          </a:p>
          <a:p>
            <a:r>
              <a:rPr lang="en-SG" b="1" i="1" dirty="0">
                <a:latin typeface="+mj-lt"/>
              </a:rPr>
              <a:t>Go ye therefore, and </a:t>
            </a:r>
            <a:r>
              <a:rPr lang="en-SG" b="1" i="1" u="sng" dirty="0">
                <a:solidFill>
                  <a:srgbClr val="CC66FF"/>
                </a:solidFill>
                <a:latin typeface="+mj-lt"/>
              </a:rPr>
              <a:t>teach all nations</a:t>
            </a:r>
            <a:r>
              <a:rPr lang="en-SG" b="1" i="1" dirty="0">
                <a:latin typeface="+mj-lt"/>
              </a:rPr>
              <a:t>, baptizing them in the Name of the Father, and of the Son, and of the Holy Ghost:</a:t>
            </a:r>
          </a:p>
          <a:p>
            <a:pPr marL="0" indent="0">
              <a:buNone/>
            </a:pPr>
            <a:endParaRPr lang="en-SG" b="1" i="1" dirty="0">
              <a:latin typeface="+mj-lt"/>
            </a:endParaRPr>
          </a:p>
          <a:p>
            <a:r>
              <a:rPr lang="en-SG" b="1" i="1" dirty="0">
                <a:latin typeface="+mj-lt"/>
              </a:rPr>
              <a:t>Teaching them to observe all things whatsoever I have commanded you: and, </a:t>
            </a:r>
            <a:r>
              <a:rPr lang="en-SG" b="1" i="1" u="sng" dirty="0">
                <a:solidFill>
                  <a:srgbClr val="CC66FF"/>
                </a:solidFill>
                <a:latin typeface="+mj-lt"/>
              </a:rPr>
              <a:t>lo, I am with you </a:t>
            </a:r>
            <a:r>
              <a:rPr lang="en-SG" b="1" i="1" u="sng" dirty="0" err="1">
                <a:solidFill>
                  <a:srgbClr val="CC66FF"/>
                </a:solidFill>
                <a:latin typeface="+mj-lt"/>
              </a:rPr>
              <a:t>alway</a:t>
            </a:r>
            <a:r>
              <a:rPr lang="en-SG" b="1" i="1" dirty="0">
                <a:latin typeface="+mj-lt"/>
              </a:rPr>
              <a:t>, even unto the end of the world. Amen.</a:t>
            </a:r>
          </a:p>
          <a:p>
            <a:endParaRPr lang="en-SG" dirty="0"/>
          </a:p>
          <a:p>
            <a:endParaRPr lang="en-SG" dirty="0"/>
          </a:p>
        </p:txBody>
      </p:sp>
    </p:spTree>
    <p:extLst>
      <p:ext uri="{BB962C8B-B14F-4D97-AF65-F5344CB8AC3E}">
        <p14:creationId xmlns:p14="http://schemas.microsoft.com/office/powerpoint/2010/main" val="285751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333" y="36723"/>
            <a:ext cx="8229600" cy="953877"/>
          </a:xfrm>
        </p:spPr>
        <p:txBody>
          <a:bodyPr>
            <a:normAutofit/>
          </a:bodyPr>
          <a:lstStyle/>
          <a:p>
            <a:pPr algn="ctr"/>
            <a:r>
              <a:rPr lang="en-US" sz="4400" b="1" u="sng" dirty="0">
                <a:solidFill>
                  <a:srgbClr val="FF0000"/>
                </a:solidFill>
              </a:rPr>
              <a:t>INTRUMENTS INVOLVED</a:t>
            </a:r>
            <a:endParaRPr lang="en-SG" sz="4400" b="1" u="sng" dirty="0">
              <a:solidFill>
                <a:srgbClr val="FF0000"/>
              </a:solidFill>
            </a:endParaRPr>
          </a:p>
        </p:txBody>
      </p:sp>
      <p:sp>
        <p:nvSpPr>
          <p:cNvPr id="3" name="Content Placeholder 2"/>
          <p:cNvSpPr>
            <a:spLocks noGrp="1"/>
          </p:cNvSpPr>
          <p:nvPr>
            <p:ph idx="1"/>
          </p:nvPr>
        </p:nvSpPr>
        <p:spPr>
          <a:xfrm>
            <a:off x="413133" y="1447800"/>
            <a:ext cx="8382000" cy="4876800"/>
          </a:xfrm>
        </p:spPr>
        <p:txBody>
          <a:bodyPr>
            <a:noAutofit/>
          </a:bodyPr>
          <a:lstStyle/>
          <a:p>
            <a:pPr marL="447675" indent="-447675">
              <a:buAutoNum type="romanUcPeriod"/>
            </a:pPr>
            <a:r>
              <a:rPr lang="en-US" sz="2800" b="1" u="sng" dirty="0">
                <a:solidFill>
                  <a:srgbClr val="0070C0"/>
                </a:solidFill>
                <a:latin typeface="+mj-lt"/>
              </a:rPr>
              <a:t>THE GOSPEL – THE SEED CAST FORTH</a:t>
            </a:r>
          </a:p>
          <a:p>
            <a:pPr marL="0" indent="0">
              <a:buNone/>
            </a:pPr>
            <a:endParaRPr lang="en-US" sz="2800" b="1" dirty="0">
              <a:latin typeface="+mj-lt"/>
            </a:endParaRPr>
          </a:p>
          <a:p>
            <a:pPr marL="895350" indent="-447675">
              <a:buNone/>
            </a:pPr>
            <a:r>
              <a:rPr lang="en-US" sz="2800" b="1" dirty="0">
                <a:latin typeface="+mj-lt"/>
              </a:rPr>
              <a:t>A.	Gospel as </a:t>
            </a:r>
            <a:r>
              <a:rPr lang="en-US" sz="2800" b="1" u="sng" dirty="0">
                <a:solidFill>
                  <a:srgbClr val="7030A0"/>
                </a:solidFill>
                <a:latin typeface="+mj-lt"/>
              </a:rPr>
              <a:t>Death, Burial and Resurrection of Jesus Christ</a:t>
            </a:r>
            <a:r>
              <a:rPr lang="en-US" sz="2800" b="1" dirty="0">
                <a:solidFill>
                  <a:srgbClr val="7030A0"/>
                </a:solidFill>
                <a:latin typeface="+mj-lt"/>
              </a:rPr>
              <a:t> </a:t>
            </a:r>
            <a:r>
              <a:rPr lang="en-US" sz="2800" b="1" dirty="0">
                <a:latin typeface="+mj-lt"/>
              </a:rPr>
              <a:t>(1 Cor. 15:1-4)</a:t>
            </a:r>
          </a:p>
          <a:p>
            <a:pPr marL="895350" indent="-447675">
              <a:buNone/>
            </a:pPr>
            <a:endParaRPr lang="en-US" sz="2800" b="1" dirty="0">
              <a:latin typeface="+mj-lt"/>
            </a:endParaRPr>
          </a:p>
          <a:p>
            <a:pPr marL="895350" indent="-447675">
              <a:buNone/>
            </a:pPr>
            <a:r>
              <a:rPr lang="en-US" sz="2800" b="1" dirty="0">
                <a:latin typeface="+mj-lt"/>
              </a:rPr>
              <a:t>B.  </a:t>
            </a:r>
            <a:r>
              <a:rPr lang="en-US" sz="2800" b="1" u="sng" dirty="0">
                <a:solidFill>
                  <a:srgbClr val="7030A0"/>
                </a:solidFill>
                <a:latin typeface="+mj-lt"/>
              </a:rPr>
              <a:t>Power of God</a:t>
            </a:r>
            <a:r>
              <a:rPr lang="en-US" sz="2800" b="1" dirty="0">
                <a:solidFill>
                  <a:srgbClr val="7030A0"/>
                </a:solidFill>
                <a:latin typeface="+mj-lt"/>
              </a:rPr>
              <a:t> </a:t>
            </a:r>
            <a:r>
              <a:rPr lang="en-US" sz="2800" b="1" dirty="0">
                <a:latin typeface="+mj-lt"/>
              </a:rPr>
              <a:t>unto salvation (Rom. 1:16)</a:t>
            </a:r>
          </a:p>
          <a:p>
            <a:pPr marL="895350" indent="-447675">
              <a:buNone/>
            </a:pPr>
            <a:endParaRPr lang="en-US" sz="2800" b="1" dirty="0">
              <a:latin typeface="+mj-lt"/>
            </a:endParaRPr>
          </a:p>
          <a:p>
            <a:pPr marL="895350" indent="-447675">
              <a:buNone/>
            </a:pPr>
            <a:r>
              <a:rPr lang="en-US" sz="2800" b="1" dirty="0">
                <a:latin typeface="+mj-lt"/>
              </a:rPr>
              <a:t>C.  Born again </a:t>
            </a:r>
            <a:r>
              <a:rPr lang="en-US" sz="2800" b="1" u="sng" dirty="0">
                <a:solidFill>
                  <a:srgbClr val="7030A0"/>
                </a:solidFill>
                <a:latin typeface="+mj-lt"/>
              </a:rPr>
              <a:t>by the Word</a:t>
            </a:r>
            <a:r>
              <a:rPr lang="en-US" sz="2800" b="1" dirty="0">
                <a:solidFill>
                  <a:srgbClr val="7030A0"/>
                </a:solidFill>
                <a:latin typeface="+mj-lt"/>
              </a:rPr>
              <a:t> </a:t>
            </a:r>
            <a:r>
              <a:rPr lang="en-US" sz="2800" b="1" dirty="0">
                <a:latin typeface="+mj-lt"/>
              </a:rPr>
              <a:t>(1 Cor. 4:15; 1 Peter 1:23)</a:t>
            </a:r>
          </a:p>
        </p:txBody>
      </p:sp>
    </p:spTree>
    <p:extLst>
      <p:ext uri="{BB962C8B-B14F-4D97-AF65-F5344CB8AC3E}">
        <p14:creationId xmlns:p14="http://schemas.microsoft.com/office/powerpoint/2010/main" val="86308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pPr algn="ctr"/>
            <a:r>
              <a:rPr lang="en-US" sz="4400" b="1" u="sng" dirty="0">
                <a:solidFill>
                  <a:srgbClr val="FF0000"/>
                </a:solidFill>
              </a:rPr>
              <a:t>INSTRUMENTS INVOLVED</a:t>
            </a:r>
            <a:endParaRPr lang="en-SG" sz="4400" b="1" u="sng" dirty="0">
              <a:solidFill>
                <a:srgbClr val="FF0000"/>
              </a:solidFill>
            </a:endParaRPr>
          </a:p>
        </p:txBody>
      </p:sp>
      <p:sp>
        <p:nvSpPr>
          <p:cNvPr id="3" name="Content Placeholder 2"/>
          <p:cNvSpPr>
            <a:spLocks noGrp="1"/>
          </p:cNvSpPr>
          <p:nvPr>
            <p:ph idx="1"/>
          </p:nvPr>
        </p:nvSpPr>
        <p:spPr>
          <a:xfrm>
            <a:off x="457200" y="1295400"/>
            <a:ext cx="8229600" cy="4572000"/>
          </a:xfrm>
        </p:spPr>
        <p:txBody>
          <a:bodyPr>
            <a:normAutofit/>
          </a:bodyPr>
          <a:lstStyle/>
          <a:p>
            <a:pPr marL="447675" indent="-447675">
              <a:buAutoNum type="romanUcPeriod" startAt="2"/>
            </a:pPr>
            <a:r>
              <a:rPr lang="en-US" b="1" u="sng" dirty="0">
                <a:solidFill>
                  <a:srgbClr val="0070C0"/>
                </a:solidFill>
                <a:latin typeface="+mj-lt"/>
              </a:rPr>
              <a:t>HUMAN INSTRUMENT – THE CARRIERS</a:t>
            </a:r>
          </a:p>
          <a:p>
            <a:pPr marL="571500" indent="-571500">
              <a:buNone/>
            </a:pPr>
            <a:endParaRPr lang="en-US" dirty="0">
              <a:latin typeface="+mj-lt"/>
            </a:endParaRPr>
          </a:p>
          <a:p>
            <a:pPr marL="804863" indent="-357188">
              <a:buNone/>
            </a:pPr>
            <a:r>
              <a:rPr lang="en-US" b="1" dirty="0">
                <a:latin typeface="+mj-lt"/>
              </a:rPr>
              <a:t>1.  </a:t>
            </a:r>
            <a:r>
              <a:rPr lang="en-US" b="1" u="sng" dirty="0">
                <a:solidFill>
                  <a:srgbClr val="7030A0"/>
                </a:solidFill>
                <a:latin typeface="+mj-lt"/>
              </a:rPr>
              <a:t>Ambassadors of Christ </a:t>
            </a:r>
            <a:r>
              <a:rPr lang="en-US" b="1" dirty="0">
                <a:latin typeface="+mj-lt"/>
              </a:rPr>
              <a:t>(2 Cor. 5:20)</a:t>
            </a:r>
          </a:p>
          <a:p>
            <a:pPr marL="804863" indent="0">
              <a:buNone/>
            </a:pPr>
            <a:r>
              <a:rPr lang="en-SG" b="1" dirty="0">
                <a:latin typeface="+mj-lt"/>
              </a:rPr>
              <a:t>(2Co 5:20)  </a:t>
            </a:r>
            <a:r>
              <a:rPr lang="en-SG" b="1" i="1" dirty="0">
                <a:latin typeface="+mj-lt"/>
              </a:rPr>
              <a:t>Now then we are ambassadors for Christ, as though God did beseech you by us: </a:t>
            </a:r>
            <a:r>
              <a:rPr lang="en-SG" b="1" i="1" u="sng" dirty="0">
                <a:solidFill>
                  <a:schemeClr val="accent1"/>
                </a:solidFill>
                <a:latin typeface="+mj-lt"/>
              </a:rPr>
              <a:t>we pray you in Christ's stead, be ye reconciled to God</a:t>
            </a:r>
            <a:r>
              <a:rPr lang="en-SG" b="1" i="1" dirty="0">
                <a:latin typeface="+mj-lt"/>
              </a:rPr>
              <a:t>.</a:t>
            </a:r>
          </a:p>
          <a:p>
            <a:pPr marL="571500" indent="-31750">
              <a:buNone/>
            </a:pPr>
            <a:endParaRPr lang="en-US" b="1" i="1" dirty="0">
              <a:latin typeface="+mj-lt"/>
            </a:endParaRPr>
          </a:p>
          <a:p>
            <a:pPr marL="804863" indent="-357188">
              <a:buNone/>
            </a:pPr>
            <a:r>
              <a:rPr lang="en-US" b="1" i="1" dirty="0">
                <a:latin typeface="+mj-lt"/>
              </a:rPr>
              <a:t>2. 	</a:t>
            </a:r>
            <a:r>
              <a:rPr lang="en-US" b="1" u="sng" dirty="0">
                <a:solidFill>
                  <a:srgbClr val="7030A0"/>
                </a:solidFill>
                <a:latin typeface="+mj-lt"/>
              </a:rPr>
              <a:t>Co-laborers with one another  and with God</a:t>
            </a:r>
          </a:p>
          <a:p>
            <a:pPr marL="804863" indent="0">
              <a:buNone/>
            </a:pPr>
            <a:r>
              <a:rPr lang="en-SG" b="1" dirty="0">
                <a:latin typeface="+mj-lt"/>
              </a:rPr>
              <a:t>(1Co 3:9)  </a:t>
            </a:r>
            <a:r>
              <a:rPr lang="en-SG" b="1" i="1" dirty="0">
                <a:latin typeface="+mj-lt"/>
              </a:rPr>
              <a:t>For we are </a:t>
            </a:r>
            <a:r>
              <a:rPr lang="en-SG" b="1" i="1" u="sng" dirty="0">
                <a:solidFill>
                  <a:schemeClr val="accent1"/>
                </a:solidFill>
                <a:latin typeface="+mj-lt"/>
              </a:rPr>
              <a:t>labourers together with God:</a:t>
            </a:r>
            <a:r>
              <a:rPr lang="en-SG" b="1" i="1" dirty="0">
                <a:latin typeface="+mj-lt"/>
              </a:rPr>
              <a:t> ye are God's husbandry, ye are God's building.</a:t>
            </a:r>
          </a:p>
          <a:p>
            <a:endParaRPr lang="en-SG" dirty="0"/>
          </a:p>
          <a:p>
            <a:pPr>
              <a:buNone/>
            </a:pPr>
            <a:endParaRPr lang="en-SG" i="1" dirty="0"/>
          </a:p>
          <a:p>
            <a:endParaRPr lang="en-SG" dirty="0"/>
          </a:p>
          <a:p>
            <a:pPr marL="571500" indent="-571500">
              <a:buNone/>
            </a:pPr>
            <a:endParaRPr lang="en-US" dirty="0"/>
          </a:p>
        </p:txBody>
      </p:sp>
    </p:spTree>
    <p:extLst>
      <p:ext uri="{BB962C8B-B14F-4D97-AF65-F5344CB8AC3E}">
        <p14:creationId xmlns:p14="http://schemas.microsoft.com/office/powerpoint/2010/main" val="209930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14399"/>
          </a:xfrm>
        </p:spPr>
        <p:txBody>
          <a:bodyPr>
            <a:normAutofit/>
          </a:bodyPr>
          <a:lstStyle/>
          <a:p>
            <a:pPr algn="ctr"/>
            <a:r>
              <a:rPr lang="en-US" sz="4400" b="1" u="sng" dirty="0">
                <a:solidFill>
                  <a:srgbClr val="FF0000"/>
                </a:solidFill>
              </a:rPr>
              <a:t>INSTRUMENTS INVOLVED</a:t>
            </a:r>
            <a:endParaRPr lang="en-SG" sz="4400" b="1" u="sng" dirty="0">
              <a:solidFill>
                <a:srgbClr val="FF0000"/>
              </a:solidFill>
            </a:endParaRPr>
          </a:p>
        </p:txBody>
      </p:sp>
      <p:sp>
        <p:nvSpPr>
          <p:cNvPr id="3" name="Content Placeholder 2"/>
          <p:cNvSpPr>
            <a:spLocks noGrp="1"/>
          </p:cNvSpPr>
          <p:nvPr>
            <p:ph idx="1"/>
          </p:nvPr>
        </p:nvSpPr>
        <p:spPr>
          <a:xfrm>
            <a:off x="457200" y="1295400"/>
            <a:ext cx="8229600" cy="5638800"/>
          </a:xfrm>
        </p:spPr>
        <p:txBody>
          <a:bodyPr>
            <a:noAutofit/>
          </a:bodyPr>
          <a:lstStyle/>
          <a:p>
            <a:pPr marL="539750" indent="-539750">
              <a:spcBef>
                <a:spcPts val="1200"/>
              </a:spcBef>
              <a:buAutoNum type="romanUcPeriod" startAt="3"/>
            </a:pPr>
            <a:r>
              <a:rPr lang="en-US" sz="2400" b="1" u="sng" dirty="0">
                <a:solidFill>
                  <a:srgbClr val="0070C0"/>
                </a:solidFill>
                <a:latin typeface="+mj-lt"/>
              </a:rPr>
              <a:t>HOLY SPIRIT – THE WORKER</a:t>
            </a:r>
          </a:p>
          <a:p>
            <a:pPr marL="539750" indent="0">
              <a:spcBef>
                <a:spcPts val="1200"/>
              </a:spcBef>
              <a:buNone/>
            </a:pPr>
            <a:r>
              <a:rPr lang="en-US" sz="2400" b="1" dirty="0">
                <a:latin typeface="+mj-lt"/>
              </a:rPr>
              <a:t>A.  </a:t>
            </a:r>
            <a:r>
              <a:rPr lang="en-US" sz="2400" b="1" u="sng" dirty="0">
                <a:solidFill>
                  <a:srgbClr val="7030A0"/>
                </a:solidFill>
                <a:latin typeface="+mj-lt"/>
              </a:rPr>
              <a:t>Convicts and converts</a:t>
            </a:r>
          </a:p>
          <a:p>
            <a:pPr marL="895350" indent="0">
              <a:spcBef>
                <a:spcPts val="1200"/>
              </a:spcBef>
              <a:buNone/>
            </a:pPr>
            <a:r>
              <a:rPr lang="en-SG" sz="2400" b="1" dirty="0">
                <a:latin typeface="+mj-lt"/>
              </a:rPr>
              <a:t>(Joh 16:8)  And when He is come, </a:t>
            </a:r>
            <a:r>
              <a:rPr lang="en-SG" sz="2400" b="1" u="sng" dirty="0">
                <a:solidFill>
                  <a:schemeClr val="accent1"/>
                </a:solidFill>
                <a:latin typeface="+mj-lt"/>
              </a:rPr>
              <a:t>He will reprove </a:t>
            </a:r>
            <a:r>
              <a:rPr lang="en-SG" sz="2400" b="1" dirty="0">
                <a:latin typeface="+mj-lt"/>
              </a:rPr>
              <a:t>the world of sin, and of righteousness, and of judgment.</a:t>
            </a:r>
          </a:p>
          <a:p>
            <a:pPr marL="895350" indent="-355600">
              <a:spcBef>
                <a:spcPts val="1200"/>
              </a:spcBef>
              <a:buNone/>
            </a:pPr>
            <a:r>
              <a:rPr lang="en-US" sz="2400" b="1" dirty="0">
                <a:latin typeface="+mj-lt"/>
              </a:rPr>
              <a:t>B.  </a:t>
            </a:r>
            <a:r>
              <a:rPr lang="en-US" sz="2400" b="1" u="sng" dirty="0">
                <a:solidFill>
                  <a:srgbClr val="7030A0"/>
                </a:solidFill>
                <a:latin typeface="+mj-lt"/>
              </a:rPr>
              <a:t>Born again by the Spirit</a:t>
            </a:r>
          </a:p>
          <a:p>
            <a:pPr marL="895350" indent="0">
              <a:spcBef>
                <a:spcPts val="1200"/>
              </a:spcBef>
              <a:buNone/>
            </a:pPr>
            <a:r>
              <a:rPr lang="en-US" sz="2400" b="1" dirty="0">
                <a:latin typeface="+mj-lt"/>
              </a:rPr>
              <a:t>	</a:t>
            </a:r>
            <a:r>
              <a:rPr lang="en-SG" sz="2400" b="1" dirty="0">
                <a:latin typeface="+mj-lt"/>
              </a:rPr>
              <a:t>(Joh 3:5)  Jesus answered, Verily, verily, I say unto thee, Except </a:t>
            </a:r>
            <a:r>
              <a:rPr lang="en-SG" sz="2400" b="1" u="sng" dirty="0">
                <a:solidFill>
                  <a:schemeClr val="accent1"/>
                </a:solidFill>
                <a:latin typeface="+mj-lt"/>
              </a:rPr>
              <a:t>a man be born of water and </a:t>
            </a:r>
            <a:r>
              <a:rPr lang="en-SG" sz="2400" b="1" i="1" u="sng" dirty="0">
                <a:solidFill>
                  <a:schemeClr val="accent1"/>
                </a:solidFill>
                <a:latin typeface="+mj-lt"/>
              </a:rPr>
              <a:t>of the Spirit</a:t>
            </a:r>
            <a:r>
              <a:rPr lang="en-SG" sz="2400" b="1" i="1" dirty="0">
                <a:latin typeface="+mj-lt"/>
              </a:rPr>
              <a:t>, he cannot enter into the kingdom of God.</a:t>
            </a:r>
          </a:p>
          <a:p>
            <a:pPr marL="895350" indent="-355600">
              <a:spcBef>
                <a:spcPts val="1200"/>
              </a:spcBef>
              <a:buNone/>
            </a:pPr>
            <a:r>
              <a:rPr lang="en-US" sz="2400" b="1" i="1" dirty="0">
                <a:latin typeface="+mj-lt"/>
              </a:rPr>
              <a:t>C.  </a:t>
            </a:r>
            <a:r>
              <a:rPr lang="en-US" sz="2400" b="1" u="sng" dirty="0">
                <a:solidFill>
                  <a:srgbClr val="7030A0"/>
                </a:solidFill>
                <a:latin typeface="+mj-lt"/>
              </a:rPr>
              <a:t>Gospel in His power </a:t>
            </a:r>
            <a:r>
              <a:rPr lang="en-US" sz="2400" b="1" dirty="0">
                <a:latin typeface="+mj-lt"/>
              </a:rPr>
              <a:t>(1 Thess. 1:5)</a:t>
            </a:r>
          </a:p>
          <a:p>
            <a:pPr marL="895350" indent="0">
              <a:spcBef>
                <a:spcPts val="1200"/>
              </a:spcBef>
              <a:buNone/>
            </a:pPr>
            <a:r>
              <a:rPr lang="en-US" sz="2400" b="1" i="1" dirty="0">
                <a:latin typeface="+mj-lt"/>
              </a:rPr>
              <a:t>	</a:t>
            </a:r>
            <a:r>
              <a:rPr lang="en-SG" sz="2400" b="1" dirty="0">
                <a:latin typeface="+mj-lt"/>
              </a:rPr>
              <a:t>(1Th 1:5)  For our gospel came not unto you in word only, but </a:t>
            </a:r>
            <a:r>
              <a:rPr lang="en-SG" sz="2400" b="1" u="sng" dirty="0">
                <a:solidFill>
                  <a:schemeClr val="accent1"/>
                </a:solidFill>
                <a:latin typeface="+mj-lt"/>
              </a:rPr>
              <a:t>also in power, and in the Holy Ghost</a:t>
            </a:r>
            <a:r>
              <a:rPr lang="en-SG" sz="2400" b="1" dirty="0">
                <a:latin typeface="+mj-lt"/>
              </a:rPr>
              <a:t>, and in much assurance.</a:t>
            </a:r>
            <a:endParaRPr lang="en-SG" sz="2400" dirty="0">
              <a:latin typeface="+mj-lt"/>
            </a:endParaRPr>
          </a:p>
          <a:p>
            <a:pPr>
              <a:buNone/>
            </a:pPr>
            <a:endParaRPr lang="en-SG" sz="2400" i="1" dirty="0"/>
          </a:p>
          <a:p>
            <a:endParaRPr lang="en-SG" sz="2400" dirty="0"/>
          </a:p>
          <a:p>
            <a:pPr>
              <a:buNone/>
            </a:pPr>
            <a:endParaRPr lang="en-SG" sz="2400" dirty="0"/>
          </a:p>
          <a:p>
            <a:endParaRPr lang="en-SG" sz="2400" dirty="0"/>
          </a:p>
          <a:p>
            <a:pPr marL="571500" indent="-571500">
              <a:buNone/>
            </a:pPr>
            <a:endParaRPr lang="en-US" sz="2400" dirty="0"/>
          </a:p>
          <a:p>
            <a:pPr marL="571500" indent="-571500">
              <a:buNone/>
            </a:pPr>
            <a:endParaRPr lang="en-US" sz="2400" dirty="0"/>
          </a:p>
          <a:p>
            <a:pPr marL="571500" indent="-571500">
              <a:buNone/>
            </a:pPr>
            <a:r>
              <a:rPr lang="en-US" sz="2400" dirty="0"/>
              <a:t>      </a:t>
            </a:r>
          </a:p>
        </p:txBody>
      </p:sp>
    </p:spTree>
    <p:extLst>
      <p:ext uri="{BB962C8B-B14F-4D97-AF65-F5344CB8AC3E}">
        <p14:creationId xmlns:p14="http://schemas.microsoft.com/office/powerpoint/2010/main" val="427635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8229600" cy="1066800"/>
          </a:xfrm>
        </p:spPr>
        <p:txBody>
          <a:bodyPr/>
          <a:lstStyle/>
          <a:p>
            <a:pPr algn="ctr"/>
            <a:r>
              <a:rPr lang="en-US" b="1" u="sng" dirty="0">
                <a:solidFill>
                  <a:srgbClr val="FF0000"/>
                </a:solidFill>
              </a:rPr>
              <a:t>THE REAL SOUL WINNER</a:t>
            </a:r>
            <a:endParaRPr lang="en-SG" b="1" u="sng" dirty="0">
              <a:solidFill>
                <a:srgbClr val="FF0000"/>
              </a:solidFill>
            </a:endParaRPr>
          </a:p>
        </p:txBody>
      </p:sp>
      <p:sp>
        <p:nvSpPr>
          <p:cNvPr id="3" name="Content Placeholder 2"/>
          <p:cNvSpPr>
            <a:spLocks noGrp="1"/>
          </p:cNvSpPr>
          <p:nvPr>
            <p:ph idx="1"/>
          </p:nvPr>
        </p:nvSpPr>
        <p:spPr>
          <a:xfrm>
            <a:off x="457200" y="1524000"/>
            <a:ext cx="8229600" cy="4389120"/>
          </a:xfrm>
        </p:spPr>
        <p:txBody>
          <a:bodyPr>
            <a:normAutofit/>
          </a:bodyPr>
          <a:lstStyle/>
          <a:p>
            <a:pPr marL="0" indent="0" algn="ctr">
              <a:buNone/>
            </a:pPr>
            <a:r>
              <a:rPr lang="en-US" sz="2800" b="1" u="sng" dirty="0">
                <a:solidFill>
                  <a:srgbClr val="0070C0"/>
                </a:solidFill>
                <a:latin typeface="+mj-lt"/>
              </a:rPr>
              <a:t>THE HOLY SPIRIT</a:t>
            </a:r>
            <a:r>
              <a:rPr lang="en-US" sz="2800" b="1" dirty="0">
                <a:solidFill>
                  <a:srgbClr val="0070C0"/>
                </a:solidFill>
                <a:latin typeface="+mj-lt"/>
              </a:rPr>
              <a:t> </a:t>
            </a:r>
          </a:p>
          <a:p>
            <a:pPr marL="0" indent="0">
              <a:buNone/>
            </a:pPr>
            <a:endParaRPr lang="en-US" sz="2700" dirty="0">
              <a:latin typeface="+mj-lt"/>
            </a:endParaRPr>
          </a:p>
          <a:p>
            <a:pPr marL="0" lvl="0" indent="0">
              <a:buNone/>
            </a:pPr>
            <a:r>
              <a:rPr lang="en-US" sz="2800" b="1" dirty="0">
                <a:solidFill>
                  <a:srgbClr val="7030A0"/>
                </a:solidFill>
                <a:latin typeface="+mj-lt"/>
              </a:rPr>
              <a:t>C.  </a:t>
            </a:r>
            <a:r>
              <a:rPr lang="en-US" sz="2800" b="1" u="sng" dirty="0">
                <a:solidFill>
                  <a:srgbClr val="7030A0"/>
                </a:solidFill>
                <a:latin typeface="+mj-lt"/>
              </a:rPr>
              <a:t>THE TRINITY ASSOCIATED TOGETHER</a:t>
            </a:r>
          </a:p>
          <a:p>
            <a:pPr marL="514350" lvl="0" indent="-514350">
              <a:buAutoNum type="alphaUcPeriod" startAt="3"/>
            </a:pPr>
            <a:endParaRPr lang="en-SG" sz="2800" dirty="0">
              <a:latin typeface="+mj-lt"/>
            </a:endParaRPr>
          </a:p>
          <a:p>
            <a:pPr marL="804863" lvl="1" indent="-357188"/>
            <a:r>
              <a:rPr lang="en-SG" sz="2600" b="1" i="1" dirty="0">
                <a:latin typeface="+mj-lt"/>
              </a:rPr>
              <a:t>(Matthew 28:19)  Go ye therefore, and teach all nations, baptizing them </a:t>
            </a:r>
            <a:r>
              <a:rPr lang="en-SG" sz="2600" b="1" i="1" u="sng" dirty="0">
                <a:solidFill>
                  <a:srgbClr val="0070C0"/>
                </a:solidFill>
                <a:latin typeface="+mj-lt"/>
              </a:rPr>
              <a:t>in the Name of the Father, and of the Son, and of the Holy Ghost</a:t>
            </a:r>
            <a:r>
              <a:rPr lang="en-SG" sz="2600" dirty="0">
                <a:latin typeface="+mj-lt"/>
              </a:rPr>
              <a:t>:</a:t>
            </a:r>
          </a:p>
        </p:txBody>
      </p:sp>
    </p:spTree>
    <p:extLst>
      <p:ext uri="{BB962C8B-B14F-4D97-AF65-F5344CB8AC3E}">
        <p14:creationId xmlns:p14="http://schemas.microsoft.com/office/powerpoint/2010/main" val="178477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u="sng" dirty="0">
                <a:solidFill>
                  <a:srgbClr val="FF0000"/>
                </a:solidFill>
              </a:rPr>
              <a:t>THE REAL SOUL WINNER</a:t>
            </a:r>
            <a:endParaRPr lang="en-SG" b="1" u="sng" dirty="0">
              <a:solidFill>
                <a:srgbClr val="FF0000"/>
              </a:solidFill>
            </a:endParaRPr>
          </a:p>
        </p:txBody>
      </p:sp>
      <p:sp>
        <p:nvSpPr>
          <p:cNvPr id="3" name="Content Placeholder 2"/>
          <p:cNvSpPr>
            <a:spLocks noGrp="1"/>
          </p:cNvSpPr>
          <p:nvPr>
            <p:ph idx="1"/>
          </p:nvPr>
        </p:nvSpPr>
        <p:spPr>
          <a:xfrm>
            <a:off x="457200" y="1371600"/>
            <a:ext cx="8229600" cy="4495800"/>
          </a:xfrm>
        </p:spPr>
        <p:txBody>
          <a:bodyPr>
            <a:normAutofit/>
          </a:bodyPr>
          <a:lstStyle/>
          <a:p>
            <a:pPr marL="0" indent="0" algn="ctr">
              <a:spcBef>
                <a:spcPts val="1200"/>
              </a:spcBef>
              <a:buNone/>
            </a:pPr>
            <a:r>
              <a:rPr lang="en-US" sz="2800" b="1" u="sng" dirty="0">
                <a:solidFill>
                  <a:srgbClr val="0070C0"/>
                </a:solidFill>
                <a:latin typeface="+mj-lt"/>
              </a:rPr>
              <a:t>THE HOLY SPIRIT</a:t>
            </a:r>
            <a:r>
              <a:rPr lang="en-US" sz="2800" b="1" dirty="0">
                <a:solidFill>
                  <a:srgbClr val="0070C0"/>
                </a:solidFill>
                <a:latin typeface="+mj-lt"/>
              </a:rPr>
              <a:t> </a:t>
            </a:r>
          </a:p>
          <a:p>
            <a:pPr marL="0" indent="0" algn="ctr">
              <a:spcBef>
                <a:spcPts val="1200"/>
              </a:spcBef>
              <a:buNone/>
            </a:pPr>
            <a:endParaRPr lang="en-US" dirty="0">
              <a:latin typeface="+mj-lt"/>
            </a:endParaRPr>
          </a:p>
          <a:p>
            <a:pPr marL="0" lvl="0" indent="0">
              <a:buNone/>
            </a:pPr>
            <a:r>
              <a:rPr lang="en-US" sz="2400" b="1" dirty="0">
                <a:solidFill>
                  <a:srgbClr val="7030A0"/>
                </a:solidFill>
                <a:latin typeface="+mj-lt"/>
              </a:rPr>
              <a:t>C.  </a:t>
            </a:r>
            <a:r>
              <a:rPr lang="en-US" sz="2400" b="1" u="sng" dirty="0">
                <a:solidFill>
                  <a:srgbClr val="7030A0"/>
                </a:solidFill>
                <a:latin typeface="+mj-lt"/>
              </a:rPr>
              <a:t>THE TRINITY ASSOCIATED TOGETHER</a:t>
            </a:r>
          </a:p>
          <a:p>
            <a:pPr marL="712788" indent="-355600">
              <a:spcBef>
                <a:spcPts val="1200"/>
              </a:spcBef>
            </a:pPr>
            <a:r>
              <a:rPr lang="en-SG" b="1" dirty="0">
                <a:latin typeface="+mj-lt"/>
              </a:rPr>
              <a:t>(2 Corinthians 13:14)  The grace of the </a:t>
            </a:r>
            <a:r>
              <a:rPr lang="en-SG" b="1" i="1" u="sng" dirty="0">
                <a:solidFill>
                  <a:srgbClr val="FF0000"/>
                </a:solidFill>
                <a:latin typeface="+mj-lt"/>
              </a:rPr>
              <a:t>Lord Jesus Christ</a:t>
            </a:r>
            <a:r>
              <a:rPr lang="en-SG" b="1" dirty="0">
                <a:latin typeface="+mj-lt"/>
              </a:rPr>
              <a:t>, and the love of </a:t>
            </a:r>
            <a:r>
              <a:rPr lang="en-SG" b="1" i="1" u="sng" dirty="0">
                <a:solidFill>
                  <a:srgbClr val="FF0000"/>
                </a:solidFill>
                <a:latin typeface="+mj-lt"/>
              </a:rPr>
              <a:t>God</a:t>
            </a:r>
            <a:r>
              <a:rPr lang="en-SG" b="1" dirty="0">
                <a:solidFill>
                  <a:srgbClr val="FF0000"/>
                </a:solidFill>
                <a:latin typeface="+mj-lt"/>
              </a:rPr>
              <a:t>,</a:t>
            </a:r>
            <a:r>
              <a:rPr lang="en-SG" b="1" dirty="0">
                <a:latin typeface="+mj-lt"/>
              </a:rPr>
              <a:t> and the communion of the </a:t>
            </a:r>
            <a:r>
              <a:rPr lang="en-SG" b="1" i="1" u="sng" dirty="0">
                <a:solidFill>
                  <a:srgbClr val="FF0000"/>
                </a:solidFill>
                <a:latin typeface="+mj-lt"/>
              </a:rPr>
              <a:t>Holy Ghost</a:t>
            </a:r>
            <a:r>
              <a:rPr lang="en-SG" b="1" dirty="0">
                <a:latin typeface="+mj-lt"/>
              </a:rPr>
              <a:t>, </a:t>
            </a:r>
            <a:r>
              <a:rPr lang="en-SG" b="1" i="1" dirty="0">
                <a:latin typeface="+mj-lt"/>
              </a:rPr>
              <a:t>be</a:t>
            </a:r>
            <a:r>
              <a:rPr lang="en-SG" b="1" dirty="0">
                <a:latin typeface="+mj-lt"/>
              </a:rPr>
              <a:t> with you all. Amen.</a:t>
            </a:r>
          </a:p>
          <a:p>
            <a:pPr marL="712788" indent="-355600">
              <a:spcBef>
                <a:spcPts val="1200"/>
              </a:spcBef>
            </a:pPr>
            <a:r>
              <a:rPr lang="en-US" b="1" u="sng" dirty="0">
                <a:solidFill>
                  <a:srgbClr val="FF0000"/>
                </a:solidFill>
                <a:latin typeface="+mj-lt"/>
              </a:rPr>
              <a:t>The Trinity </a:t>
            </a:r>
            <a:r>
              <a:rPr lang="en-US" b="1" dirty="0">
                <a:latin typeface="+mj-lt"/>
              </a:rPr>
              <a:t>– One God, one essence, and yet the tri-personality of divine nature – One in Three and Three in One.</a:t>
            </a:r>
            <a:endParaRPr lang="en-SG" sz="2800" dirty="0"/>
          </a:p>
        </p:txBody>
      </p:sp>
    </p:spTree>
    <p:extLst>
      <p:ext uri="{BB962C8B-B14F-4D97-AF65-F5344CB8AC3E}">
        <p14:creationId xmlns:p14="http://schemas.microsoft.com/office/powerpoint/2010/main" val="4043574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768"/>
            <a:ext cx="8229600" cy="941832"/>
          </a:xfrm>
        </p:spPr>
        <p:txBody>
          <a:bodyPr>
            <a:normAutofit/>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89333" y="1676400"/>
            <a:ext cx="8229600" cy="4389120"/>
          </a:xfrm>
        </p:spPr>
        <p:txBody>
          <a:bodyPr>
            <a:normAutofit/>
          </a:bodyPr>
          <a:lstStyle/>
          <a:p>
            <a:pPr marL="0" lvl="0" indent="0">
              <a:spcBef>
                <a:spcPts val="1200"/>
              </a:spcBef>
              <a:buNone/>
            </a:pPr>
            <a:r>
              <a:rPr lang="en-US" b="1" dirty="0">
                <a:solidFill>
                  <a:srgbClr val="002060"/>
                </a:solidFill>
                <a:latin typeface="+mj-lt"/>
              </a:rPr>
              <a:t>A.  </a:t>
            </a:r>
            <a:r>
              <a:rPr lang="en-US" b="1" u="sng" dirty="0">
                <a:solidFill>
                  <a:srgbClr val="002060"/>
                </a:solidFill>
                <a:latin typeface="+mj-lt"/>
              </a:rPr>
              <a:t>PROBLEM OF OUR ISOLATION</a:t>
            </a:r>
            <a:r>
              <a:rPr lang="en-US" b="1" dirty="0">
                <a:solidFill>
                  <a:srgbClr val="002060"/>
                </a:solidFill>
                <a:latin typeface="+mj-lt"/>
              </a:rPr>
              <a:t> </a:t>
            </a:r>
            <a:endParaRPr lang="en-SG" b="1" dirty="0">
              <a:solidFill>
                <a:srgbClr val="002060"/>
              </a:solidFill>
              <a:latin typeface="+mj-lt"/>
            </a:endParaRPr>
          </a:p>
          <a:p>
            <a:pPr marL="804863" indent="-357188">
              <a:spcBef>
                <a:spcPts val="1200"/>
              </a:spcBef>
            </a:pPr>
            <a:r>
              <a:rPr lang="en-SG" b="1" dirty="0">
                <a:latin typeface="+mj-lt"/>
              </a:rPr>
              <a:t>(John 14:16-18)  And I will pray the Father, and He shall give you another Comforter, that </a:t>
            </a:r>
            <a:r>
              <a:rPr lang="en-SG" b="1" u="sng" dirty="0">
                <a:solidFill>
                  <a:srgbClr val="FF0000"/>
                </a:solidFill>
                <a:latin typeface="+mj-lt"/>
              </a:rPr>
              <a:t>He may abide with you for ever;</a:t>
            </a:r>
          </a:p>
          <a:p>
            <a:pPr marL="804863" indent="-357188">
              <a:spcBef>
                <a:spcPts val="1200"/>
              </a:spcBef>
            </a:pPr>
            <a:r>
              <a:rPr lang="en-SG" b="1" i="1" dirty="0">
                <a:latin typeface="+mj-lt"/>
              </a:rPr>
              <a:t>Even</a:t>
            </a:r>
            <a:r>
              <a:rPr lang="en-SG" b="1" dirty="0">
                <a:latin typeface="+mj-lt"/>
              </a:rPr>
              <a:t> the Spirit of truth; whom the world cannot receive, because it sees Him not, neither knows Him: but you know him; </a:t>
            </a:r>
            <a:r>
              <a:rPr lang="en-SG" b="1" u="sng" dirty="0">
                <a:solidFill>
                  <a:srgbClr val="FF0000"/>
                </a:solidFill>
                <a:latin typeface="+mj-lt"/>
              </a:rPr>
              <a:t>for He dwells with you, and shall be in you.</a:t>
            </a:r>
            <a:endParaRPr lang="en-SG" dirty="0">
              <a:latin typeface="+mj-lt"/>
            </a:endParaRPr>
          </a:p>
        </p:txBody>
      </p:sp>
    </p:spTree>
    <p:extLst>
      <p:ext uri="{BB962C8B-B14F-4D97-AF65-F5344CB8AC3E}">
        <p14:creationId xmlns:p14="http://schemas.microsoft.com/office/powerpoint/2010/main" val="1880692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90728" y="1447800"/>
            <a:ext cx="8229600" cy="5181600"/>
          </a:xfrm>
        </p:spPr>
        <p:txBody>
          <a:bodyPr>
            <a:normAutofit/>
          </a:bodyPr>
          <a:lstStyle/>
          <a:p>
            <a:pPr marL="0" lvl="0" indent="0">
              <a:spcBef>
                <a:spcPts val="1200"/>
              </a:spcBef>
              <a:buNone/>
            </a:pPr>
            <a:r>
              <a:rPr lang="en-US" b="1" dirty="0">
                <a:solidFill>
                  <a:srgbClr val="002060"/>
                </a:solidFill>
                <a:latin typeface="+mj-lt"/>
              </a:rPr>
              <a:t>A.  </a:t>
            </a:r>
            <a:r>
              <a:rPr lang="en-US" b="1" u="sng" dirty="0">
                <a:solidFill>
                  <a:srgbClr val="002060"/>
                </a:solidFill>
                <a:latin typeface="+mj-lt"/>
              </a:rPr>
              <a:t>PROBLEM OF OUR ISOLATION</a:t>
            </a:r>
            <a:r>
              <a:rPr lang="en-US" b="1" dirty="0">
                <a:solidFill>
                  <a:srgbClr val="002060"/>
                </a:solidFill>
                <a:latin typeface="+mj-lt"/>
              </a:rPr>
              <a:t> </a:t>
            </a:r>
            <a:endParaRPr lang="en-SG" b="1" dirty="0">
              <a:solidFill>
                <a:srgbClr val="002060"/>
              </a:solidFill>
              <a:latin typeface="+mj-lt"/>
            </a:endParaRPr>
          </a:p>
          <a:p>
            <a:pPr marL="895350" lvl="0" indent="-447675">
              <a:spcBef>
                <a:spcPts val="1200"/>
              </a:spcBef>
              <a:buNone/>
            </a:pPr>
            <a:r>
              <a:rPr lang="en-US" b="1" dirty="0">
                <a:solidFill>
                  <a:srgbClr val="00B0F0"/>
                </a:solidFill>
                <a:latin typeface="+mj-lt"/>
              </a:rPr>
              <a:t>1.   </a:t>
            </a:r>
            <a:r>
              <a:rPr lang="en-US" b="1" u="sng" dirty="0">
                <a:solidFill>
                  <a:srgbClr val="FF0000"/>
                </a:solidFill>
                <a:latin typeface="+mj-lt"/>
              </a:rPr>
              <a:t>His Controlling Ministry </a:t>
            </a:r>
            <a:endParaRPr lang="en-SG" u="sng" dirty="0">
              <a:solidFill>
                <a:srgbClr val="FF0000"/>
              </a:solidFill>
              <a:latin typeface="+mj-lt"/>
            </a:endParaRPr>
          </a:p>
          <a:p>
            <a:pPr marL="895350" indent="-447675">
              <a:spcBef>
                <a:spcPts val="1200"/>
              </a:spcBef>
              <a:buNone/>
            </a:pPr>
            <a:r>
              <a:rPr lang="en-US" b="1" dirty="0">
                <a:latin typeface="+mj-lt"/>
              </a:rPr>
              <a:t>	</a:t>
            </a:r>
            <a:r>
              <a:rPr lang="en-SG" b="1" dirty="0">
                <a:latin typeface="+mj-lt"/>
              </a:rPr>
              <a:t>(2 Thessalonians 2:7)  For the mystery of iniquity does already work: only </a:t>
            </a:r>
            <a:r>
              <a:rPr lang="en-SG" b="1" u="sng" dirty="0">
                <a:solidFill>
                  <a:srgbClr val="FF0000"/>
                </a:solidFill>
                <a:latin typeface="+mj-lt"/>
              </a:rPr>
              <a:t>He who now restrains </a:t>
            </a:r>
            <a:r>
              <a:rPr lang="en-SG" b="1" i="1" u="sng" dirty="0">
                <a:solidFill>
                  <a:srgbClr val="FF0000"/>
                </a:solidFill>
                <a:latin typeface="+mj-lt"/>
              </a:rPr>
              <a:t>will restrain</a:t>
            </a:r>
            <a:r>
              <a:rPr lang="en-SG" b="1" i="1" dirty="0">
                <a:latin typeface="+mj-lt"/>
              </a:rPr>
              <a:t>,</a:t>
            </a:r>
            <a:r>
              <a:rPr lang="en-SG" b="1" dirty="0">
                <a:latin typeface="+mj-lt"/>
              </a:rPr>
              <a:t> until He be taken out of the way.</a:t>
            </a:r>
          </a:p>
          <a:p>
            <a:pPr marL="895350" lvl="0" indent="-447675">
              <a:spcBef>
                <a:spcPts val="1200"/>
              </a:spcBef>
              <a:buNone/>
            </a:pPr>
            <a:r>
              <a:rPr lang="en-US" b="1" dirty="0">
                <a:solidFill>
                  <a:srgbClr val="00B0F0"/>
                </a:solidFill>
                <a:latin typeface="+mj-lt"/>
              </a:rPr>
              <a:t>2.   </a:t>
            </a:r>
            <a:r>
              <a:rPr lang="en-US" b="1" u="sng" dirty="0">
                <a:solidFill>
                  <a:srgbClr val="FF0000"/>
                </a:solidFill>
                <a:latin typeface="+mj-lt"/>
              </a:rPr>
              <a:t>His Convicting Ministry </a:t>
            </a:r>
            <a:endParaRPr lang="en-SG" u="sng" dirty="0">
              <a:solidFill>
                <a:srgbClr val="FF0000"/>
              </a:solidFill>
              <a:latin typeface="+mj-lt"/>
            </a:endParaRPr>
          </a:p>
          <a:p>
            <a:pPr marL="895350" indent="-447675">
              <a:spcBef>
                <a:spcPts val="1200"/>
              </a:spcBef>
              <a:buNone/>
            </a:pPr>
            <a:r>
              <a:rPr lang="en-SG" b="1" dirty="0">
                <a:latin typeface="+mj-lt"/>
              </a:rPr>
              <a:t>	(John 16:8)  And when He is come, </a:t>
            </a:r>
            <a:r>
              <a:rPr lang="en-SG" b="1" u="sng" dirty="0">
                <a:solidFill>
                  <a:srgbClr val="FF0000"/>
                </a:solidFill>
                <a:latin typeface="+mj-lt"/>
              </a:rPr>
              <a:t>He will reprove the world of sin, and of righteousness, and of judgment:</a:t>
            </a:r>
          </a:p>
          <a:p>
            <a:endParaRPr lang="en-SG" b="1" dirty="0">
              <a:effectLst>
                <a:outerShdw blurRad="38100" dist="38100" dir="2700000" algn="tl">
                  <a:srgbClr val="000000">
                    <a:alpha val="43137"/>
                  </a:srgbClr>
                </a:outerShdw>
              </a:effectLst>
            </a:endParaRPr>
          </a:p>
          <a:p>
            <a:endParaRPr lang="en-SG" dirty="0"/>
          </a:p>
        </p:txBody>
      </p:sp>
    </p:spTree>
    <p:extLst>
      <p:ext uri="{BB962C8B-B14F-4D97-AF65-F5344CB8AC3E}">
        <p14:creationId xmlns:p14="http://schemas.microsoft.com/office/powerpoint/2010/main" val="3018595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524000"/>
            <a:ext cx="8229600" cy="3048000"/>
          </a:xfrm>
        </p:spPr>
        <p:txBody>
          <a:bodyPr>
            <a:normAutofit/>
          </a:bodyPr>
          <a:lstStyle/>
          <a:p>
            <a:pPr marL="0" lvl="0" indent="0">
              <a:spcBef>
                <a:spcPts val="1200"/>
              </a:spcBef>
              <a:buNone/>
            </a:pPr>
            <a:r>
              <a:rPr lang="en-US" b="1" dirty="0">
                <a:solidFill>
                  <a:srgbClr val="002060"/>
                </a:solidFill>
                <a:latin typeface="+mj-lt"/>
              </a:rPr>
              <a:t>A.  </a:t>
            </a:r>
            <a:r>
              <a:rPr lang="en-US" b="1" u="sng" dirty="0">
                <a:solidFill>
                  <a:srgbClr val="002060"/>
                </a:solidFill>
                <a:latin typeface="+mj-lt"/>
              </a:rPr>
              <a:t>PROBLEM OF OUR ISOLATION</a:t>
            </a:r>
            <a:r>
              <a:rPr lang="en-US" b="1" dirty="0">
                <a:solidFill>
                  <a:srgbClr val="002060"/>
                </a:solidFill>
                <a:latin typeface="+mj-lt"/>
              </a:rPr>
              <a:t> </a:t>
            </a:r>
            <a:endParaRPr lang="en-SG" b="1" dirty="0">
              <a:solidFill>
                <a:srgbClr val="002060"/>
              </a:solidFill>
              <a:latin typeface="+mj-lt"/>
            </a:endParaRPr>
          </a:p>
          <a:p>
            <a:pPr marL="447675" lvl="0" indent="0">
              <a:spcBef>
                <a:spcPts val="1200"/>
              </a:spcBef>
              <a:buNone/>
            </a:pPr>
            <a:r>
              <a:rPr lang="en-US" b="1" dirty="0">
                <a:solidFill>
                  <a:srgbClr val="00B0F0"/>
                </a:solidFill>
                <a:latin typeface="+mj-lt"/>
              </a:rPr>
              <a:t>3.  </a:t>
            </a:r>
            <a:r>
              <a:rPr lang="en-US" b="1" u="sng" dirty="0">
                <a:solidFill>
                  <a:srgbClr val="FF0000"/>
                </a:solidFill>
                <a:latin typeface="+mj-lt"/>
              </a:rPr>
              <a:t>His Converting Ministry </a:t>
            </a:r>
            <a:endParaRPr lang="en-SG" b="1" u="sng" dirty="0">
              <a:solidFill>
                <a:srgbClr val="FF0000"/>
              </a:solidFill>
              <a:latin typeface="+mj-lt"/>
            </a:endParaRPr>
          </a:p>
          <a:p>
            <a:pPr marL="1079500" indent="-274638">
              <a:spcBef>
                <a:spcPts val="1200"/>
              </a:spcBef>
            </a:pPr>
            <a:r>
              <a:rPr lang="en-SG" b="1" dirty="0">
                <a:latin typeface="+mj-lt"/>
              </a:rPr>
              <a:t>(Titus 3:5)  Not by works of righteousness which we have done, but according to His mercy </a:t>
            </a:r>
            <a:r>
              <a:rPr lang="en-SG" b="1" u="sng" dirty="0">
                <a:solidFill>
                  <a:srgbClr val="FF0000"/>
                </a:solidFill>
                <a:latin typeface="+mj-lt"/>
              </a:rPr>
              <a:t>He saved us, by the washing of regeneration, and renewing of the Holy Ghost;</a:t>
            </a:r>
          </a:p>
        </p:txBody>
      </p:sp>
    </p:spTree>
    <p:extLst>
      <p:ext uri="{BB962C8B-B14F-4D97-AF65-F5344CB8AC3E}">
        <p14:creationId xmlns:p14="http://schemas.microsoft.com/office/powerpoint/2010/main" val="99257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600200"/>
            <a:ext cx="8229600" cy="4389120"/>
          </a:xfrm>
        </p:spPr>
        <p:txBody>
          <a:bodyPr>
            <a:normAutofit/>
          </a:bodyPr>
          <a:lstStyle/>
          <a:p>
            <a:pPr marL="0" lvl="0" indent="0">
              <a:spcBef>
                <a:spcPts val="1200"/>
              </a:spcBef>
              <a:buNone/>
            </a:pPr>
            <a:r>
              <a:rPr lang="en-US" b="1" dirty="0">
                <a:solidFill>
                  <a:srgbClr val="002060"/>
                </a:solidFill>
                <a:latin typeface="+mj-lt"/>
              </a:rPr>
              <a:t>A.  </a:t>
            </a:r>
            <a:r>
              <a:rPr lang="en-US" b="1" u="sng" dirty="0">
                <a:solidFill>
                  <a:srgbClr val="002060"/>
                </a:solidFill>
                <a:latin typeface="+mj-lt"/>
              </a:rPr>
              <a:t>PROBLEM OF OUR ISOLATION</a:t>
            </a:r>
            <a:r>
              <a:rPr lang="en-US" b="1" dirty="0">
                <a:solidFill>
                  <a:srgbClr val="002060"/>
                </a:solidFill>
                <a:latin typeface="+mj-lt"/>
              </a:rPr>
              <a:t> </a:t>
            </a:r>
            <a:endParaRPr lang="en-SG" b="1" dirty="0">
              <a:solidFill>
                <a:srgbClr val="002060"/>
              </a:solidFill>
              <a:latin typeface="+mj-lt"/>
            </a:endParaRPr>
          </a:p>
          <a:p>
            <a:pPr marL="804863" lvl="0" indent="-357188">
              <a:spcBef>
                <a:spcPts val="1200"/>
              </a:spcBef>
              <a:buNone/>
            </a:pPr>
            <a:r>
              <a:rPr lang="en-US" b="1" dirty="0">
                <a:solidFill>
                  <a:srgbClr val="00B0F0"/>
                </a:solidFill>
                <a:latin typeface="+mj-lt"/>
              </a:rPr>
              <a:t>4.  </a:t>
            </a:r>
            <a:r>
              <a:rPr lang="en-US" b="1" u="sng" dirty="0">
                <a:solidFill>
                  <a:srgbClr val="FF0000"/>
                </a:solidFill>
                <a:latin typeface="+mj-lt"/>
              </a:rPr>
              <a:t>His Conducting Ministry to conform us</a:t>
            </a:r>
          </a:p>
          <a:p>
            <a:pPr marL="804863" lvl="0" indent="0">
              <a:spcBef>
                <a:spcPts val="1200"/>
              </a:spcBef>
              <a:buNone/>
            </a:pPr>
            <a:r>
              <a:rPr lang="en-US" b="1" dirty="0">
                <a:solidFill>
                  <a:srgbClr val="002060"/>
                </a:solidFill>
                <a:latin typeface="+mj-lt"/>
              </a:rPr>
              <a:t>a.  Enables us to pray (Romans 8:14-17)</a:t>
            </a:r>
          </a:p>
          <a:p>
            <a:pPr marL="804863" lvl="0" indent="0">
              <a:spcBef>
                <a:spcPts val="1200"/>
              </a:spcBef>
              <a:buNone/>
            </a:pPr>
            <a:r>
              <a:rPr lang="en-US" b="1" dirty="0">
                <a:solidFill>
                  <a:srgbClr val="002060"/>
                </a:solidFill>
                <a:latin typeface="+mj-lt"/>
              </a:rPr>
              <a:t>b.  </a:t>
            </a:r>
            <a:r>
              <a:rPr lang="en-US" b="1" dirty="0" err="1">
                <a:solidFill>
                  <a:srgbClr val="002060"/>
                </a:solidFill>
                <a:latin typeface="+mj-lt"/>
              </a:rPr>
              <a:t>Strenghtens</a:t>
            </a:r>
            <a:r>
              <a:rPr lang="en-US" b="1" dirty="0">
                <a:solidFill>
                  <a:srgbClr val="002060"/>
                </a:solidFill>
                <a:latin typeface="+mj-lt"/>
              </a:rPr>
              <a:t> us (Eph. 3:16)</a:t>
            </a:r>
          </a:p>
          <a:p>
            <a:pPr marL="804863" lvl="0" indent="0">
              <a:spcBef>
                <a:spcPts val="1200"/>
              </a:spcBef>
              <a:buNone/>
            </a:pPr>
            <a:r>
              <a:rPr lang="en-US" b="1" dirty="0">
                <a:solidFill>
                  <a:srgbClr val="002060"/>
                </a:solidFill>
                <a:latin typeface="+mj-lt"/>
              </a:rPr>
              <a:t>c.  Changes us to same Image (2 Cor. 3:18).</a:t>
            </a:r>
            <a:endParaRPr lang="en-SG" b="1" dirty="0">
              <a:solidFill>
                <a:srgbClr val="002060"/>
              </a:solidFill>
              <a:latin typeface="+mj-lt"/>
            </a:endParaRPr>
          </a:p>
        </p:txBody>
      </p:sp>
    </p:spTree>
    <p:extLst>
      <p:ext uri="{BB962C8B-B14F-4D97-AF65-F5344CB8AC3E}">
        <p14:creationId xmlns:p14="http://schemas.microsoft.com/office/powerpoint/2010/main" val="1376859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447800"/>
            <a:ext cx="8077200" cy="4572000"/>
          </a:xfrm>
        </p:spPr>
        <p:txBody>
          <a:bodyPr>
            <a:normAutofit lnSpcReduction="10000"/>
          </a:bodyPr>
          <a:lstStyle/>
          <a:p>
            <a:pPr marL="447675" lvl="0" indent="-447675">
              <a:spcBef>
                <a:spcPts val="1200"/>
              </a:spcBef>
              <a:buNone/>
            </a:pPr>
            <a:r>
              <a:rPr lang="en-US" b="1" dirty="0">
                <a:solidFill>
                  <a:srgbClr val="002060"/>
                </a:solidFill>
                <a:latin typeface="+mj-lt"/>
              </a:rPr>
              <a:t>B.  	</a:t>
            </a:r>
            <a:r>
              <a:rPr lang="en-US" b="1" u="sng" dirty="0">
                <a:solidFill>
                  <a:srgbClr val="002060"/>
                </a:solidFill>
                <a:latin typeface="+mj-lt"/>
              </a:rPr>
              <a:t>PROBLEM OF OUR IGNORANCE</a:t>
            </a:r>
            <a:r>
              <a:rPr lang="en-US" b="1" dirty="0">
                <a:solidFill>
                  <a:srgbClr val="002060"/>
                </a:solidFill>
                <a:latin typeface="+mj-lt"/>
              </a:rPr>
              <a:t> </a:t>
            </a:r>
            <a:endParaRPr lang="en-SG" b="1" dirty="0">
              <a:solidFill>
                <a:srgbClr val="002060"/>
              </a:solidFill>
              <a:latin typeface="+mj-lt"/>
            </a:endParaRPr>
          </a:p>
          <a:p>
            <a:pPr marL="804863" lvl="0" indent="-357188">
              <a:spcBef>
                <a:spcPts val="1200"/>
              </a:spcBef>
              <a:buNone/>
            </a:pPr>
            <a:r>
              <a:rPr lang="en-US" b="1" dirty="0">
                <a:solidFill>
                  <a:srgbClr val="00B0F0"/>
                </a:solidFill>
                <a:latin typeface="+mj-lt"/>
              </a:rPr>
              <a:t>1. </a:t>
            </a:r>
            <a:r>
              <a:rPr lang="en-US" b="1" dirty="0">
                <a:latin typeface="+mj-lt"/>
              </a:rPr>
              <a:t>	</a:t>
            </a:r>
            <a:r>
              <a:rPr lang="en-US" b="1" u="sng" dirty="0">
                <a:solidFill>
                  <a:srgbClr val="FF0000"/>
                </a:solidFill>
                <a:latin typeface="+mj-lt"/>
              </a:rPr>
              <a:t>He is our Teacher and gives good memory.</a:t>
            </a:r>
          </a:p>
          <a:p>
            <a:pPr marL="804863" indent="0">
              <a:spcBef>
                <a:spcPts val="1200"/>
              </a:spcBef>
              <a:buNone/>
            </a:pPr>
            <a:r>
              <a:rPr lang="en-SG" b="1" dirty="0">
                <a:latin typeface="+mj-lt"/>
              </a:rPr>
              <a:t>(John 14:26)  But the Comforter, </a:t>
            </a:r>
            <a:r>
              <a:rPr lang="en-SG" b="1" i="1" dirty="0">
                <a:latin typeface="+mj-lt"/>
              </a:rPr>
              <a:t>which is</a:t>
            </a:r>
            <a:r>
              <a:rPr lang="en-SG" b="1" dirty="0">
                <a:latin typeface="+mj-lt"/>
              </a:rPr>
              <a:t> the Holy Ghost, whom the Father will send in My name, </a:t>
            </a:r>
            <a:r>
              <a:rPr lang="en-SG" b="1" i="1" u="sng" dirty="0">
                <a:solidFill>
                  <a:srgbClr val="FF0000"/>
                </a:solidFill>
                <a:latin typeface="+mj-lt"/>
              </a:rPr>
              <a:t>He shall teach you all things, and bring all things to your remembrance</a:t>
            </a:r>
            <a:r>
              <a:rPr lang="en-SG" b="1" i="1" dirty="0">
                <a:solidFill>
                  <a:srgbClr val="FF0000"/>
                </a:solidFill>
                <a:latin typeface="+mj-lt"/>
              </a:rPr>
              <a:t>,</a:t>
            </a:r>
            <a:r>
              <a:rPr lang="en-SG" b="1" dirty="0">
                <a:latin typeface="+mj-lt"/>
              </a:rPr>
              <a:t> whatsoever I have said unto you.</a:t>
            </a:r>
          </a:p>
          <a:p>
            <a:pPr marL="804863" lvl="0" indent="-357188">
              <a:spcBef>
                <a:spcPts val="1200"/>
              </a:spcBef>
              <a:buNone/>
            </a:pPr>
            <a:r>
              <a:rPr lang="en-US" b="1" dirty="0">
                <a:solidFill>
                  <a:srgbClr val="00B0F0"/>
                </a:solidFill>
                <a:latin typeface="+mj-lt"/>
              </a:rPr>
              <a:t>2.	</a:t>
            </a:r>
            <a:r>
              <a:rPr lang="en-US" b="1" u="sng" dirty="0">
                <a:solidFill>
                  <a:srgbClr val="FF0000"/>
                </a:solidFill>
                <a:latin typeface="+mj-lt"/>
              </a:rPr>
              <a:t>He glorifies Jesus Christ</a:t>
            </a:r>
            <a:r>
              <a:rPr lang="en-US" b="1" dirty="0">
                <a:latin typeface="+mj-lt"/>
              </a:rPr>
              <a:t>.</a:t>
            </a:r>
          </a:p>
          <a:p>
            <a:pPr marL="804863" lvl="2" indent="0">
              <a:spcBef>
                <a:spcPts val="1200"/>
              </a:spcBef>
              <a:buNone/>
            </a:pPr>
            <a:r>
              <a:rPr lang="en-SG" sz="2600" b="1" dirty="0">
                <a:latin typeface="+mj-lt"/>
              </a:rPr>
              <a:t>(John 16:14)  </a:t>
            </a:r>
            <a:r>
              <a:rPr lang="en-SG" sz="2600" b="1" i="1" u="sng" dirty="0">
                <a:solidFill>
                  <a:srgbClr val="FF0000"/>
                </a:solidFill>
                <a:latin typeface="+mj-lt"/>
              </a:rPr>
              <a:t>He shall glorify Me</a:t>
            </a:r>
            <a:r>
              <a:rPr lang="en-SG" sz="2600" b="1" dirty="0">
                <a:latin typeface="+mj-lt"/>
              </a:rPr>
              <a:t>: for He shall receive of Mine, and shall shew </a:t>
            </a:r>
            <a:r>
              <a:rPr lang="en-SG" sz="2600" b="1" i="1" dirty="0">
                <a:latin typeface="+mj-lt"/>
              </a:rPr>
              <a:t>it</a:t>
            </a:r>
            <a:r>
              <a:rPr lang="en-SG" sz="2600" b="1" dirty="0">
                <a:latin typeface="+mj-lt"/>
              </a:rPr>
              <a:t> unto you.</a:t>
            </a:r>
            <a:endParaRPr lang="en-SG" dirty="0"/>
          </a:p>
        </p:txBody>
      </p:sp>
    </p:spTree>
    <p:extLst>
      <p:ext uri="{BB962C8B-B14F-4D97-AF65-F5344CB8AC3E}">
        <p14:creationId xmlns:p14="http://schemas.microsoft.com/office/powerpoint/2010/main" val="165060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8D4925-93EA-44D1-B171-3ACA93BC53A7}"/>
              </a:ext>
            </a:extLst>
          </p:cNvPr>
          <p:cNvPicPr>
            <a:picLocks noChangeAspect="1"/>
          </p:cNvPicPr>
          <p:nvPr/>
        </p:nvPicPr>
        <p:blipFill>
          <a:blip r:embed="rId2"/>
          <a:stretch>
            <a:fillRect/>
          </a:stretch>
        </p:blipFill>
        <p:spPr>
          <a:xfrm>
            <a:off x="135033" y="414347"/>
            <a:ext cx="8873933" cy="6029305"/>
          </a:xfrm>
          <a:prstGeom prst="rect">
            <a:avLst/>
          </a:prstGeom>
        </p:spPr>
      </p:pic>
    </p:spTree>
    <p:extLst>
      <p:ext uri="{BB962C8B-B14F-4D97-AF65-F5344CB8AC3E}">
        <p14:creationId xmlns:p14="http://schemas.microsoft.com/office/powerpoint/2010/main" val="168068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8229600" cy="11430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935480"/>
            <a:ext cx="8077200" cy="4389120"/>
          </a:xfrm>
        </p:spPr>
        <p:txBody>
          <a:bodyPr/>
          <a:lstStyle/>
          <a:p>
            <a:pPr marL="0" lvl="0" indent="0">
              <a:spcBef>
                <a:spcPts val="1200"/>
              </a:spcBef>
              <a:buNone/>
            </a:pPr>
            <a:r>
              <a:rPr lang="en-US" b="1" dirty="0">
                <a:solidFill>
                  <a:srgbClr val="002060"/>
                </a:solidFill>
                <a:latin typeface="+mj-lt"/>
              </a:rPr>
              <a:t>C.  </a:t>
            </a:r>
            <a:r>
              <a:rPr lang="en-US" b="1" u="sng" dirty="0">
                <a:solidFill>
                  <a:srgbClr val="002060"/>
                </a:solidFill>
                <a:latin typeface="+mj-lt"/>
              </a:rPr>
              <a:t>PROBLEM OF OUR IMPOTENCE</a:t>
            </a:r>
            <a:r>
              <a:rPr lang="en-US" b="1" dirty="0">
                <a:solidFill>
                  <a:srgbClr val="002060"/>
                </a:solidFill>
                <a:latin typeface="+mj-lt"/>
              </a:rPr>
              <a:t> </a:t>
            </a:r>
            <a:endParaRPr lang="en-SG" b="1" dirty="0">
              <a:solidFill>
                <a:srgbClr val="002060"/>
              </a:solidFill>
              <a:latin typeface="+mj-lt"/>
            </a:endParaRPr>
          </a:p>
          <a:p>
            <a:pPr marL="365760" lvl="1" indent="0">
              <a:spcBef>
                <a:spcPts val="1200"/>
              </a:spcBef>
              <a:buNone/>
            </a:pPr>
            <a:r>
              <a:rPr lang="en-SG" sz="2600" b="1" dirty="0">
                <a:latin typeface="+mj-lt"/>
              </a:rPr>
              <a:t>(John 15:26,27)  But when the Comforter is come, whom </a:t>
            </a:r>
            <a:r>
              <a:rPr lang="en-SG" sz="2600" b="1" u="sng" dirty="0">
                <a:solidFill>
                  <a:srgbClr val="FF0000"/>
                </a:solidFill>
                <a:latin typeface="+mj-lt"/>
              </a:rPr>
              <a:t>I will send unto you from the Father</a:t>
            </a:r>
            <a:r>
              <a:rPr lang="en-SG" sz="2600" b="1" dirty="0">
                <a:latin typeface="+mj-lt"/>
              </a:rPr>
              <a:t>, </a:t>
            </a:r>
            <a:r>
              <a:rPr lang="en-SG" sz="2600" b="1" i="1" dirty="0">
                <a:latin typeface="+mj-lt"/>
              </a:rPr>
              <a:t>even</a:t>
            </a:r>
            <a:r>
              <a:rPr lang="en-SG" sz="2600" b="1" dirty="0">
                <a:latin typeface="+mj-lt"/>
              </a:rPr>
              <a:t> the Spirit of Truth, which proceeds from the Father, </a:t>
            </a:r>
            <a:r>
              <a:rPr lang="en-SG" sz="2600" b="1" u="sng" dirty="0">
                <a:solidFill>
                  <a:srgbClr val="FF0000"/>
                </a:solidFill>
                <a:latin typeface="+mj-lt"/>
              </a:rPr>
              <a:t>He shall testify of Me</a:t>
            </a:r>
            <a:r>
              <a:rPr lang="en-SG" sz="2600" b="1" dirty="0">
                <a:latin typeface="+mj-lt"/>
              </a:rPr>
              <a:t>:</a:t>
            </a:r>
          </a:p>
          <a:p>
            <a:pPr marL="365760" lvl="1" indent="0">
              <a:spcBef>
                <a:spcPts val="1200"/>
              </a:spcBef>
              <a:buNone/>
            </a:pPr>
            <a:r>
              <a:rPr lang="en-SG" sz="2600" b="1" dirty="0">
                <a:latin typeface="+mj-lt"/>
              </a:rPr>
              <a:t>And </a:t>
            </a:r>
            <a:r>
              <a:rPr lang="en-SG" sz="2600" b="1" u="sng" dirty="0">
                <a:solidFill>
                  <a:srgbClr val="FF0000"/>
                </a:solidFill>
                <a:latin typeface="+mj-lt"/>
              </a:rPr>
              <a:t>you also shall bear witness</a:t>
            </a:r>
            <a:r>
              <a:rPr lang="en-SG" sz="2600" b="1" dirty="0">
                <a:latin typeface="+mj-lt"/>
              </a:rPr>
              <a:t>, because you have been with Me from the beginning.</a:t>
            </a:r>
            <a:endParaRPr lang="en-SG" sz="2600" dirty="0">
              <a:latin typeface="+mj-lt"/>
            </a:endParaRPr>
          </a:p>
        </p:txBody>
      </p:sp>
    </p:spTree>
    <p:extLst>
      <p:ext uri="{BB962C8B-B14F-4D97-AF65-F5344CB8AC3E}">
        <p14:creationId xmlns:p14="http://schemas.microsoft.com/office/powerpoint/2010/main" val="19176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0"/>
            <a:ext cx="8229600" cy="11430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600200"/>
            <a:ext cx="8229600" cy="5562600"/>
          </a:xfrm>
        </p:spPr>
        <p:txBody>
          <a:bodyPr/>
          <a:lstStyle/>
          <a:p>
            <a:pPr marL="0" lvl="0" indent="0">
              <a:spcBef>
                <a:spcPts val="1200"/>
              </a:spcBef>
              <a:buNone/>
            </a:pPr>
            <a:r>
              <a:rPr lang="en-US" b="1" dirty="0">
                <a:solidFill>
                  <a:srgbClr val="002060"/>
                </a:solidFill>
                <a:latin typeface="+mj-lt"/>
              </a:rPr>
              <a:t>C.  </a:t>
            </a:r>
            <a:r>
              <a:rPr lang="en-US" b="1" u="sng" dirty="0">
                <a:solidFill>
                  <a:srgbClr val="002060"/>
                </a:solidFill>
                <a:latin typeface="+mj-lt"/>
              </a:rPr>
              <a:t>PROBLEM OF OUR IMPOTENCE </a:t>
            </a:r>
          </a:p>
          <a:p>
            <a:pPr marL="804863" indent="-357188">
              <a:spcBef>
                <a:spcPts val="1200"/>
              </a:spcBef>
            </a:pPr>
            <a:r>
              <a:rPr lang="en-US" b="1" dirty="0">
                <a:latin typeface="+mj-lt"/>
              </a:rPr>
              <a:t>Not what we do for God, but what He does in and through us.</a:t>
            </a:r>
            <a:endParaRPr lang="en-SG" b="1" dirty="0">
              <a:latin typeface="+mj-lt"/>
            </a:endParaRPr>
          </a:p>
          <a:p>
            <a:pPr marL="804863" indent="-357188">
              <a:spcBef>
                <a:spcPts val="1200"/>
              </a:spcBef>
            </a:pPr>
            <a:r>
              <a:rPr lang="en-US" b="1" dirty="0">
                <a:latin typeface="+mj-lt"/>
              </a:rPr>
              <a:t>We seek His mind, wisdom, guidance, direction and blessings.</a:t>
            </a:r>
            <a:endParaRPr lang="en-SG" b="1" dirty="0">
              <a:latin typeface="+mj-lt"/>
            </a:endParaRPr>
          </a:p>
          <a:p>
            <a:pPr marL="804863" indent="-357188">
              <a:spcBef>
                <a:spcPts val="1200"/>
              </a:spcBef>
            </a:pPr>
            <a:r>
              <a:rPr lang="en-US" b="1" dirty="0">
                <a:latin typeface="+mj-lt"/>
              </a:rPr>
              <a:t>We empty of ourselves and be controlled by the Spirit.</a:t>
            </a:r>
            <a:endParaRPr lang="en-SG" dirty="0"/>
          </a:p>
        </p:txBody>
      </p:sp>
    </p:spTree>
    <p:extLst>
      <p:ext uri="{BB962C8B-B14F-4D97-AF65-F5344CB8AC3E}">
        <p14:creationId xmlns:p14="http://schemas.microsoft.com/office/powerpoint/2010/main" val="4249366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
            <a:ext cx="8229600" cy="1048512"/>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26720" y="1447800"/>
            <a:ext cx="8336280" cy="4572000"/>
          </a:xfrm>
        </p:spPr>
        <p:txBody>
          <a:bodyPr>
            <a:normAutofit/>
          </a:bodyPr>
          <a:lstStyle/>
          <a:p>
            <a:pPr marL="0" lvl="0" indent="0">
              <a:spcBef>
                <a:spcPts val="1200"/>
              </a:spcBef>
              <a:buNone/>
            </a:pPr>
            <a:r>
              <a:rPr lang="en-US" b="1" dirty="0">
                <a:solidFill>
                  <a:srgbClr val="002060"/>
                </a:solidFill>
                <a:latin typeface="+mj-lt"/>
              </a:rPr>
              <a:t>D.  </a:t>
            </a:r>
            <a:r>
              <a:rPr lang="en-US" b="1" u="sng" dirty="0">
                <a:solidFill>
                  <a:srgbClr val="002060"/>
                </a:solidFill>
                <a:latin typeface="+mj-lt"/>
              </a:rPr>
              <a:t>PROBLEM OF WORLD’S INDIFFERENCE</a:t>
            </a:r>
          </a:p>
          <a:p>
            <a:pPr marL="447675" indent="-447675">
              <a:spcBef>
                <a:spcPts val="1200"/>
              </a:spcBef>
              <a:buNone/>
            </a:pPr>
            <a:r>
              <a:rPr lang="en-SG" b="1" dirty="0">
                <a:latin typeface="+mj-lt"/>
              </a:rPr>
              <a:t>	(John 16:8-11)  And when He is come, </a:t>
            </a:r>
            <a:r>
              <a:rPr lang="en-SG" b="1" u="sng" dirty="0">
                <a:solidFill>
                  <a:srgbClr val="FF0000"/>
                </a:solidFill>
                <a:latin typeface="+mj-lt"/>
              </a:rPr>
              <a:t>He will reprove the world</a:t>
            </a:r>
            <a:r>
              <a:rPr lang="en-SG" b="1" dirty="0">
                <a:latin typeface="+mj-lt"/>
              </a:rPr>
              <a:t> of sin, and of righteousness, and of judgment:</a:t>
            </a:r>
          </a:p>
          <a:p>
            <a:pPr marL="447675" indent="-447675">
              <a:spcBef>
                <a:spcPts val="1200"/>
              </a:spcBef>
              <a:buNone/>
            </a:pPr>
            <a:r>
              <a:rPr lang="en-SG" b="1" dirty="0">
                <a:solidFill>
                  <a:srgbClr val="FF0000"/>
                </a:solidFill>
                <a:latin typeface="+mj-lt"/>
              </a:rPr>
              <a:t>	</a:t>
            </a:r>
            <a:r>
              <a:rPr lang="en-SG" b="1" u="sng" dirty="0">
                <a:solidFill>
                  <a:srgbClr val="FF0000"/>
                </a:solidFill>
                <a:latin typeface="+mj-lt"/>
              </a:rPr>
              <a:t>Of sin</a:t>
            </a:r>
            <a:r>
              <a:rPr lang="en-SG" b="1" dirty="0">
                <a:latin typeface="+mj-lt"/>
              </a:rPr>
              <a:t>, because they believe not on Me;</a:t>
            </a:r>
          </a:p>
          <a:p>
            <a:pPr marL="447675" indent="-447675">
              <a:spcBef>
                <a:spcPts val="1200"/>
              </a:spcBef>
              <a:buNone/>
            </a:pPr>
            <a:r>
              <a:rPr lang="en-SG" b="1" dirty="0">
                <a:latin typeface="+mj-lt"/>
              </a:rPr>
              <a:t>    	</a:t>
            </a:r>
            <a:r>
              <a:rPr lang="en-SG" b="1" u="sng" dirty="0">
                <a:solidFill>
                  <a:srgbClr val="FF0000"/>
                </a:solidFill>
                <a:latin typeface="+mj-lt"/>
              </a:rPr>
              <a:t>Of righteousness</a:t>
            </a:r>
            <a:r>
              <a:rPr lang="en-SG" b="1" dirty="0">
                <a:latin typeface="+mj-lt"/>
              </a:rPr>
              <a:t>, because I go to My Father, and you see Me no more;</a:t>
            </a:r>
          </a:p>
          <a:p>
            <a:pPr marL="447675" indent="-447675">
              <a:spcBef>
                <a:spcPts val="1200"/>
              </a:spcBef>
              <a:buNone/>
            </a:pPr>
            <a:r>
              <a:rPr lang="en-SG" b="1" dirty="0">
                <a:latin typeface="+mj-lt"/>
              </a:rPr>
              <a:t>     	</a:t>
            </a:r>
            <a:r>
              <a:rPr lang="en-SG" b="1" u="sng" dirty="0">
                <a:solidFill>
                  <a:srgbClr val="FF0000"/>
                </a:solidFill>
                <a:latin typeface="+mj-lt"/>
              </a:rPr>
              <a:t>Of judgment</a:t>
            </a:r>
            <a:r>
              <a:rPr lang="en-SG" b="1" dirty="0">
                <a:latin typeface="+mj-lt"/>
              </a:rPr>
              <a:t>, because the prince of this world is judged.</a:t>
            </a:r>
            <a:endParaRPr lang="en-SG" dirty="0"/>
          </a:p>
        </p:txBody>
      </p:sp>
    </p:spTree>
    <p:extLst>
      <p:ext uri="{BB962C8B-B14F-4D97-AF65-F5344CB8AC3E}">
        <p14:creationId xmlns:p14="http://schemas.microsoft.com/office/powerpoint/2010/main" val="428193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41960" y="1447800"/>
            <a:ext cx="8229600" cy="3169920"/>
          </a:xfrm>
        </p:spPr>
        <p:txBody>
          <a:bodyPr/>
          <a:lstStyle/>
          <a:p>
            <a:pPr marL="0" lvl="0" indent="0">
              <a:spcBef>
                <a:spcPts val="1200"/>
              </a:spcBef>
              <a:buNone/>
            </a:pPr>
            <a:r>
              <a:rPr lang="en-US" b="1" dirty="0">
                <a:solidFill>
                  <a:srgbClr val="002060"/>
                </a:solidFill>
                <a:latin typeface="+mj-lt"/>
              </a:rPr>
              <a:t>D.  </a:t>
            </a:r>
            <a:r>
              <a:rPr lang="en-US" b="1" u="sng" dirty="0">
                <a:solidFill>
                  <a:srgbClr val="002060"/>
                </a:solidFill>
                <a:latin typeface="+mj-lt"/>
              </a:rPr>
              <a:t>PROBLEM OF WORLD’S INDIFFERENCE</a:t>
            </a:r>
            <a:r>
              <a:rPr lang="en-US" b="1" dirty="0">
                <a:solidFill>
                  <a:srgbClr val="002060"/>
                </a:solidFill>
                <a:latin typeface="+mj-lt"/>
              </a:rPr>
              <a:t> </a:t>
            </a:r>
          </a:p>
          <a:p>
            <a:pPr marL="447675" lvl="0" indent="0">
              <a:spcBef>
                <a:spcPts val="1200"/>
              </a:spcBef>
              <a:buNone/>
            </a:pPr>
            <a:r>
              <a:rPr lang="en-US" b="1" dirty="0">
                <a:latin typeface="+mj-lt"/>
              </a:rPr>
              <a:t>Do not play God in anyone’s life.</a:t>
            </a:r>
            <a:endParaRPr lang="en-SG" b="1" dirty="0">
              <a:latin typeface="+mj-lt"/>
            </a:endParaRPr>
          </a:p>
          <a:p>
            <a:pPr marL="447675" lvl="0" indent="0">
              <a:spcBef>
                <a:spcPts val="1200"/>
              </a:spcBef>
              <a:buNone/>
            </a:pPr>
            <a:r>
              <a:rPr lang="en-US" b="1" dirty="0">
                <a:latin typeface="+mj-lt"/>
              </a:rPr>
              <a:t>Needed, an available Spirit-controlled witness and the spoken Gospel</a:t>
            </a:r>
            <a:endParaRPr lang="en-SG" b="1" dirty="0">
              <a:latin typeface="+mj-lt"/>
            </a:endParaRPr>
          </a:p>
          <a:p>
            <a:pPr marL="447675" lvl="0" indent="0">
              <a:spcBef>
                <a:spcPts val="1200"/>
              </a:spcBef>
              <a:buNone/>
            </a:pPr>
            <a:r>
              <a:rPr lang="en-US" b="1" dirty="0">
                <a:latin typeface="+mj-lt"/>
              </a:rPr>
              <a:t>Renewed faith in prayer and in the power of the Spirt and the Word.</a:t>
            </a:r>
            <a:endParaRPr lang="en-SG" dirty="0"/>
          </a:p>
        </p:txBody>
      </p:sp>
    </p:spTree>
    <p:extLst>
      <p:ext uri="{BB962C8B-B14F-4D97-AF65-F5344CB8AC3E}">
        <p14:creationId xmlns:p14="http://schemas.microsoft.com/office/powerpoint/2010/main" val="252700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5008"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35864" y="1600200"/>
            <a:ext cx="8229600" cy="3200400"/>
          </a:xfrm>
        </p:spPr>
        <p:txBody>
          <a:bodyPr/>
          <a:lstStyle/>
          <a:p>
            <a:pPr marL="0" lvl="0" indent="0">
              <a:spcBef>
                <a:spcPts val="1200"/>
              </a:spcBef>
              <a:buNone/>
            </a:pPr>
            <a:r>
              <a:rPr lang="en-US" b="1" dirty="0">
                <a:solidFill>
                  <a:srgbClr val="002060"/>
                </a:solidFill>
                <a:latin typeface="+mj-lt"/>
              </a:rPr>
              <a:t>E.  </a:t>
            </a:r>
            <a:r>
              <a:rPr lang="en-US" b="1" u="sng" dirty="0">
                <a:solidFill>
                  <a:srgbClr val="002060"/>
                </a:solidFill>
                <a:latin typeface="+mj-lt"/>
              </a:rPr>
              <a:t>PROBLEM OF OUR OWN IMPERFECTION </a:t>
            </a:r>
          </a:p>
          <a:p>
            <a:pPr marL="357188" indent="0">
              <a:spcBef>
                <a:spcPts val="1200"/>
              </a:spcBef>
              <a:buNone/>
            </a:pPr>
            <a:r>
              <a:rPr lang="en-SG" b="1" dirty="0">
                <a:latin typeface="+mj-lt"/>
              </a:rPr>
              <a:t>(1 John 2:1,2)  My little children, these things write I unto you, that you sin not. And </a:t>
            </a:r>
            <a:r>
              <a:rPr lang="en-SG" b="1" i="1" u="sng" dirty="0">
                <a:solidFill>
                  <a:srgbClr val="FF0000"/>
                </a:solidFill>
                <a:latin typeface="+mj-lt"/>
              </a:rPr>
              <a:t>if any man sin, we have an Advocate with the Father, Jesus Christ the Righteous:</a:t>
            </a:r>
          </a:p>
          <a:p>
            <a:pPr marL="357188" indent="0">
              <a:spcBef>
                <a:spcPts val="1200"/>
              </a:spcBef>
              <a:buNone/>
            </a:pPr>
            <a:r>
              <a:rPr lang="en-SG" b="1" dirty="0">
                <a:latin typeface="+mj-lt"/>
              </a:rPr>
              <a:t>And </a:t>
            </a:r>
            <a:r>
              <a:rPr lang="en-SG" b="1" u="sng" dirty="0">
                <a:solidFill>
                  <a:srgbClr val="FF0000"/>
                </a:solidFill>
                <a:latin typeface="+mj-lt"/>
              </a:rPr>
              <a:t>He is the propitiation for our sins</a:t>
            </a:r>
            <a:r>
              <a:rPr lang="en-SG" b="1" dirty="0">
                <a:latin typeface="+mj-lt"/>
              </a:rPr>
              <a:t>: and not for ours only, but also for </a:t>
            </a:r>
            <a:r>
              <a:rPr lang="en-SG" b="1" i="1" dirty="0">
                <a:latin typeface="+mj-lt"/>
              </a:rPr>
              <a:t>the sins of</a:t>
            </a:r>
            <a:r>
              <a:rPr lang="en-SG" b="1" dirty="0">
                <a:latin typeface="+mj-lt"/>
              </a:rPr>
              <a:t> the whole world.</a:t>
            </a:r>
          </a:p>
        </p:txBody>
      </p:sp>
    </p:spTree>
    <p:extLst>
      <p:ext uri="{BB962C8B-B14F-4D97-AF65-F5344CB8AC3E}">
        <p14:creationId xmlns:p14="http://schemas.microsoft.com/office/powerpoint/2010/main" val="1475958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0"/>
            <a:ext cx="8229600" cy="990600"/>
          </a:xfrm>
        </p:spPr>
        <p:txBody>
          <a:bodyPr/>
          <a:lstStyle/>
          <a:p>
            <a:pPr algn="ctr"/>
            <a:r>
              <a:rPr lang="en-US" b="1" u="sng" dirty="0">
                <a:solidFill>
                  <a:srgbClr val="FF0000"/>
                </a:solidFill>
              </a:rPr>
              <a:t>PROBLEMS SOLVED</a:t>
            </a:r>
            <a:endParaRPr lang="en-SG" b="1" u="sng" dirty="0">
              <a:solidFill>
                <a:srgbClr val="FF0000"/>
              </a:solidFill>
            </a:endParaRPr>
          </a:p>
        </p:txBody>
      </p:sp>
      <p:sp>
        <p:nvSpPr>
          <p:cNvPr id="3" name="Content Placeholder 2"/>
          <p:cNvSpPr>
            <a:spLocks noGrp="1"/>
          </p:cNvSpPr>
          <p:nvPr>
            <p:ph idx="1"/>
          </p:nvPr>
        </p:nvSpPr>
        <p:spPr>
          <a:xfrm>
            <a:off x="457200" y="1371600"/>
            <a:ext cx="8229600" cy="3124200"/>
          </a:xfrm>
        </p:spPr>
        <p:txBody>
          <a:bodyPr>
            <a:normAutofit lnSpcReduction="10000"/>
          </a:bodyPr>
          <a:lstStyle/>
          <a:p>
            <a:pPr marL="0" lvl="0" indent="0">
              <a:spcBef>
                <a:spcPts val="1200"/>
              </a:spcBef>
              <a:buNone/>
            </a:pPr>
            <a:r>
              <a:rPr lang="en-US" b="1" dirty="0">
                <a:solidFill>
                  <a:srgbClr val="7030A0"/>
                </a:solidFill>
                <a:latin typeface="+mj-lt"/>
              </a:rPr>
              <a:t>E.  </a:t>
            </a:r>
            <a:r>
              <a:rPr lang="en-US" b="1" u="sng" dirty="0">
                <a:solidFill>
                  <a:srgbClr val="7030A0"/>
                </a:solidFill>
                <a:latin typeface="+mj-lt"/>
              </a:rPr>
              <a:t>PROBLEM OF OUR OWN IMPERFECTION</a:t>
            </a:r>
          </a:p>
          <a:p>
            <a:pPr marL="357188" lvl="0" indent="0">
              <a:spcBef>
                <a:spcPts val="1200"/>
              </a:spcBef>
              <a:buNone/>
            </a:pPr>
            <a:r>
              <a:rPr lang="en-US" b="1" dirty="0">
                <a:latin typeface="+mj-lt"/>
              </a:rPr>
              <a:t>Forgiven and forgotten through confession and cleansing in the shed Blood (1 John 1:7,9).</a:t>
            </a:r>
            <a:endParaRPr lang="en-SG" b="1" dirty="0">
              <a:latin typeface="+mj-lt"/>
            </a:endParaRPr>
          </a:p>
          <a:p>
            <a:pPr marL="357188" lvl="0" indent="0">
              <a:spcBef>
                <a:spcPts val="1200"/>
              </a:spcBef>
              <a:buNone/>
            </a:pPr>
            <a:r>
              <a:rPr lang="en-US" b="1" dirty="0">
                <a:latin typeface="+mj-lt"/>
              </a:rPr>
              <a:t>Throw away all excuses and sort out priorities.  Major on the main things!</a:t>
            </a:r>
            <a:endParaRPr lang="en-SG" b="1" dirty="0">
              <a:latin typeface="+mj-lt"/>
            </a:endParaRPr>
          </a:p>
          <a:p>
            <a:pPr marL="357188" lvl="0" indent="0">
              <a:spcBef>
                <a:spcPts val="1200"/>
              </a:spcBef>
              <a:buNone/>
            </a:pPr>
            <a:r>
              <a:rPr lang="en-US" b="1" dirty="0">
                <a:latin typeface="+mj-lt"/>
              </a:rPr>
              <a:t>Watch Word:  Till the evangelized become the evangelists.</a:t>
            </a:r>
            <a:endParaRPr lang="en-SG" dirty="0"/>
          </a:p>
        </p:txBody>
      </p:sp>
    </p:spTree>
    <p:extLst>
      <p:ext uri="{BB962C8B-B14F-4D97-AF65-F5344CB8AC3E}">
        <p14:creationId xmlns:p14="http://schemas.microsoft.com/office/powerpoint/2010/main" val="2566527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71634"/>
          </a:xfrm>
        </p:spPr>
        <p:txBody>
          <a:bodyPr>
            <a:normAutofit fontScale="90000"/>
          </a:bodyPr>
          <a:lstStyle/>
          <a:p>
            <a:pPr algn="ctr"/>
            <a:r>
              <a:rPr lang="en-US" b="1" u="sng" dirty="0">
                <a:solidFill>
                  <a:srgbClr val="FF0000"/>
                </a:solidFill>
              </a:rPr>
              <a:t>BE BEING FILLED </a:t>
            </a:r>
            <a:br>
              <a:rPr lang="en-US" b="1" u="sng" dirty="0">
                <a:solidFill>
                  <a:srgbClr val="FF0000"/>
                </a:solidFill>
              </a:rPr>
            </a:br>
            <a:r>
              <a:rPr lang="en-US" b="1" u="sng" dirty="0">
                <a:solidFill>
                  <a:srgbClr val="FF0000"/>
                </a:solidFill>
              </a:rPr>
              <a:t>BY THE SPIRIT (Eph. 5:18)</a:t>
            </a:r>
            <a:endParaRPr lang="en-SG" b="1" u="sng" dirty="0">
              <a:solidFill>
                <a:srgbClr val="FF0000"/>
              </a:solidFill>
            </a:endParaRPr>
          </a:p>
        </p:txBody>
      </p:sp>
      <p:sp>
        <p:nvSpPr>
          <p:cNvPr id="3" name="Content Placeholder 2"/>
          <p:cNvSpPr>
            <a:spLocks noGrp="1"/>
          </p:cNvSpPr>
          <p:nvPr>
            <p:ph idx="1"/>
          </p:nvPr>
        </p:nvSpPr>
        <p:spPr/>
        <p:txBody>
          <a:bodyPr>
            <a:normAutofit/>
          </a:bodyPr>
          <a:lstStyle/>
          <a:p>
            <a:pPr marL="514350" indent="-514350">
              <a:spcBef>
                <a:spcPts val="1200"/>
              </a:spcBef>
              <a:buNone/>
            </a:pPr>
            <a:r>
              <a:rPr lang="en-US" sz="2800" b="1" u="sng" dirty="0">
                <a:solidFill>
                  <a:srgbClr val="0070C0"/>
                </a:solidFill>
                <a:latin typeface="+mj-lt"/>
              </a:rPr>
              <a:t>POSSESSED, PERMEATED OR CONTROLLED BY</a:t>
            </a:r>
            <a:r>
              <a:rPr lang="en-US" sz="2800" b="1" dirty="0">
                <a:solidFill>
                  <a:srgbClr val="0070C0"/>
                </a:solidFill>
                <a:latin typeface="+mj-lt"/>
              </a:rPr>
              <a:t> …</a:t>
            </a:r>
          </a:p>
          <a:p>
            <a:pPr marL="0" indent="0">
              <a:spcBef>
                <a:spcPts val="1200"/>
              </a:spcBef>
              <a:buNone/>
            </a:pPr>
            <a:r>
              <a:rPr lang="en-US" sz="2800" b="1" u="sng" dirty="0">
                <a:solidFill>
                  <a:srgbClr val="FF0000"/>
                </a:solidFill>
                <a:latin typeface="+mj-lt"/>
              </a:rPr>
              <a:t>HOW?</a:t>
            </a:r>
          </a:p>
          <a:p>
            <a:pPr marL="447675" indent="-447675">
              <a:spcBef>
                <a:spcPts val="1200"/>
              </a:spcBef>
              <a:buAutoNum type="arabicPeriod"/>
            </a:pPr>
            <a:r>
              <a:rPr lang="en-US" sz="2800" b="1" dirty="0">
                <a:latin typeface="+mj-lt"/>
              </a:rPr>
              <a:t>Have a strong desire to be filled</a:t>
            </a:r>
          </a:p>
          <a:p>
            <a:pPr marL="447675" indent="0">
              <a:spcBef>
                <a:spcPts val="1200"/>
              </a:spcBef>
              <a:buNone/>
            </a:pPr>
            <a:r>
              <a:rPr lang="en-US" sz="2800" b="1" dirty="0">
                <a:latin typeface="+mj-lt"/>
              </a:rPr>
              <a:t>Hunger (Matt. 5:6);  Thirst (John 7:37-39)</a:t>
            </a:r>
          </a:p>
          <a:p>
            <a:pPr marL="447675" indent="-447675">
              <a:spcBef>
                <a:spcPts val="1200"/>
              </a:spcBef>
              <a:buAutoNum type="arabicPeriod" startAt="2"/>
            </a:pPr>
            <a:r>
              <a:rPr lang="en-US" sz="2800" b="1" dirty="0">
                <a:latin typeface="+mj-lt"/>
              </a:rPr>
              <a:t>Be willing to confess and forsake all known sin.</a:t>
            </a:r>
          </a:p>
          <a:p>
            <a:pPr marL="447675" indent="0">
              <a:spcBef>
                <a:spcPts val="1200"/>
              </a:spcBef>
              <a:buNone/>
            </a:pPr>
            <a:r>
              <a:rPr lang="en-US" sz="2800" b="1" dirty="0">
                <a:latin typeface="+mj-lt"/>
              </a:rPr>
              <a:t>Confession and cleansing – 1 John 1:9</a:t>
            </a:r>
          </a:p>
        </p:txBody>
      </p:sp>
    </p:spTree>
    <p:extLst>
      <p:ext uri="{BB962C8B-B14F-4D97-AF65-F5344CB8AC3E}">
        <p14:creationId xmlns:p14="http://schemas.microsoft.com/office/powerpoint/2010/main" val="2698594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Autofit/>
          </a:bodyPr>
          <a:lstStyle/>
          <a:p>
            <a:pPr algn="ctr"/>
            <a:r>
              <a:rPr lang="en-US" sz="4400" b="1" u="sng" dirty="0">
                <a:solidFill>
                  <a:srgbClr val="FF0000"/>
                </a:solidFill>
              </a:rPr>
              <a:t>BE BEING FILLED </a:t>
            </a:r>
            <a:br>
              <a:rPr lang="en-US" sz="4400" b="1" u="sng" dirty="0">
                <a:solidFill>
                  <a:srgbClr val="FF0000"/>
                </a:solidFill>
              </a:rPr>
            </a:br>
            <a:r>
              <a:rPr lang="en-US" sz="4400" b="1" u="sng" dirty="0">
                <a:solidFill>
                  <a:srgbClr val="FF0000"/>
                </a:solidFill>
              </a:rPr>
              <a:t>BY SPIRIT</a:t>
            </a:r>
            <a:endParaRPr lang="en-SG" sz="4400" b="1" u="sng" dirty="0">
              <a:solidFill>
                <a:srgbClr val="FF0000"/>
              </a:solidFill>
            </a:endParaRPr>
          </a:p>
        </p:txBody>
      </p:sp>
      <p:sp>
        <p:nvSpPr>
          <p:cNvPr id="3" name="Content Placeholder 2"/>
          <p:cNvSpPr>
            <a:spLocks noGrp="1"/>
          </p:cNvSpPr>
          <p:nvPr>
            <p:ph idx="1"/>
          </p:nvPr>
        </p:nvSpPr>
        <p:spPr/>
        <p:txBody>
          <a:bodyPr>
            <a:normAutofit/>
          </a:bodyPr>
          <a:lstStyle/>
          <a:p>
            <a:pPr marL="514350" indent="-514350">
              <a:spcBef>
                <a:spcPts val="1200"/>
              </a:spcBef>
              <a:buNone/>
            </a:pPr>
            <a:r>
              <a:rPr lang="en-US" b="1" u="sng" dirty="0">
                <a:solidFill>
                  <a:srgbClr val="0070C0"/>
                </a:solidFill>
                <a:latin typeface="+mj-lt"/>
              </a:rPr>
              <a:t>POSSESSED, PERMEATED OR CONTROLLED BY </a:t>
            </a:r>
            <a:r>
              <a:rPr lang="en-US" b="1" dirty="0">
                <a:latin typeface="+mj-lt"/>
              </a:rPr>
              <a:t>…</a:t>
            </a:r>
          </a:p>
          <a:p>
            <a:pPr marL="447675" indent="-447675">
              <a:spcBef>
                <a:spcPts val="1200"/>
              </a:spcBef>
              <a:buAutoNum type="arabicPeriod" startAt="3"/>
            </a:pPr>
            <a:r>
              <a:rPr lang="en-US" b="1" dirty="0">
                <a:latin typeface="+mj-lt"/>
              </a:rPr>
              <a:t>Have a funeral daily (1 Cor. 15:31) – Die daily!</a:t>
            </a:r>
          </a:p>
          <a:p>
            <a:pPr marL="447675" indent="-447675">
              <a:spcBef>
                <a:spcPts val="1200"/>
              </a:spcBef>
              <a:buAutoNum type="arabicPeriod" startAt="3"/>
            </a:pPr>
            <a:r>
              <a:rPr lang="en-US" b="1" dirty="0">
                <a:latin typeface="+mj-lt"/>
              </a:rPr>
              <a:t>Yield all members to God (Rom. 12:1: Rom. 6:13).</a:t>
            </a:r>
          </a:p>
          <a:p>
            <a:pPr marL="447675" indent="-447675">
              <a:spcBef>
                <a:spcPts val="1200"/>
              </a:spcBef>
              <a:buAutoNum type="arabicPeriod" startAt="3"/>
            </a:pPr>
            <a:r>
              <a:rPr lang="en-US" b="1" dirty="0">
                <a:latin typeface="+mj-lt"/>
              </a:rPr>
              <a:t>Ask the Holy Spirit to control by faith (Luke 11:13)</a:t>
            </a:r>
          </a:p>
          <a:p>
            <a:pPr marL="447675" indent="-447675">
              <a:spcBef>
                <a:spcPts val="1200"/>
              </a:spcBef>
              <a:buNone/>
            </a:pPr>
            <a:r>
              <a:rPr lang="en-US" b="1" dirty="0">
                <a:latin typeface="+mj-lt"/>
              </a:rPr>
              <a:t>      </a:t>
            </a:r>
            <a:r>
              <a:rPr lang="en-SG" b="1" dirty="0">
                <a:latin typeface="+mj-lt"/>
              </a:rPr>
              <a:t>(Gal 3:2)  </a:t>
            </a:r>
            <a:r>
              <a:rPr lang="en-SG" b="1" i="1" dirty="0">
                <a:latin typeface="+mj-lt"/>
              </a:rPr>
              <a:t>This only would I learn of you, Received ye the Spirit by the works of the law, or by the hearing of faith?</a:t>
            </a:r>
          </a:p>
          <a:p>
            <a:endParaRPr lang="en-SG" dirty="0"/>
          </a:p>
        </p:txBody>
      </p:sp>
    </p:spTree>
    <p:extLst>
      <p:ext uri="{BB962C8B-B14F-4D97-AF65-F5344CB8AC3E}">
        <p14:creationId xmlns:p14="http://schemas.microsoft.com/office/powerpoint/2010/main" val="19007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0"/>
            <a:ext cx="8229600" cy="990600"/>
          </a:xfrm>
        </p:spPr>
        <p:txBody>
          <a:bodyPr>
            <a:normAutofit/>
          </a:bodyPr>
          <a:lstStyle/>
          <a:p>
            <a:pPr algn="ctr"/>
            <a:r>
              <a:rPr lang="en-SG" sz="4400" b="1" u="sng" dirty="0">
                <a:solidFill>
                  <a:srgbClr val="FF0000"/>
                </a:solidFill>
              </a:rPr>
              <a:t>PRAYER FOR THE BURDEN</a:t>
            </a:r>
          </a:p>
        </p:txBody>
      </p:sp>
      <p:sp>
        <p:nvSpPr>
          <p:cNvPr id="3" name="Content Placeholder 2"/>
          <p:cNvSpPr>
            <a:spLocks noGrp="1"/>
          </p:cNvSpPr>
          <p:nvPr>
            <p:ph idx="1"/>
          </p:nvPr>
        </p:nvSpPr>
        <p:spPr>
          <a:xfrm>
            <a:off x="457200" y="1524000"/>
            <a:ext cx="8229600" cy="4648200"/>
          </a:xfrm>
        </p:spPr>
        <p:txBody>
          <a:bodyPr>
            <a:normAutofit/>
          </a:bodyPr>
          <a:lstStyle/>
          <a:p>
            <a:pPr marL="357188" indent="-357188">
              <a:buNone/>
            </a:pPr>
            <a:r>
              <a:rPr lang="en-SG" b="1" dirty="0">
                <a:latin typeface="+mj-lt"/>
              </a:rPr>
              <a:t>1. 	</a:t>
            </a:r>
            <a:r>
              <a:rPr lang="en-SG" b="1" u="sng" dirty="0">
                <a:solidFill>
                  <a:srgbClr val="0070C0"/>
                </a:solidFill>
                <a:latin typeface="+mj-lt"/>
              </a:rPr>
              <a:t>PRAY BELIEVINGLY.</a:t>
            </a:r>
          </a:p>
          <a:p>
            <a:pPr marL="357188" indent="0">
              <a:buNone/>
            </a:pPr>
            <a:r>
              <a:rPr lang="en-SG" b="1" dirty="0">
                <a:latin typeface="+mj-lt"/>
              </a:rPr>
              <a:t>(Mar 11:24)  Therefore I say unto you, What things soever ye desire, when ye pray, </a:t>
            </a:r>
            <a:r>
              <a:rPr lang="en-SG" b="1" u="sng" dirty="0">
                <a:solidFill>
                  <a:srgbClr val="FF0000"/>
                </a:solidFill>
                <a:latin typeface="+mj-lt"/>
              </a:rPr>
              <a:t>believe that ye receive </a:t>
            </a:r>
            <a:r>
              <a:rPr lang="en-SG" b="1" i="1" u="sng" dirty="0">
                <a:solidFill>
                  <a:srgbClr val="FF0000"/>
                </a:solidFill>
                <a:latin typeface="+mj-lt"/>
              </a:rPr>
              <a:t>them,</a:t>
            </a:r>
            <a:r>
              <a:rPr lang="en-SG" b="1" u="sng" dirty="0">
                <a:solidFill>
                  <a:srgbClr val="FF0000"/>
                </a:solidFill>
                <a:latin typeface="+mj-lt"/>
              </a:rPr>
              <a:t> and ye shall have </a:t>
            </a:r>
            <a:r>
              <a:rPr lang="en-SG" b="1" i="1" u="sng" dirty="0">
                <a:solidFill>
                  <a:srgbClr val="FF0000"/>
                </a:solidFill>
                <a:latin typeface="+mj-lt"/>
              </a:rPr>
              <a:t>them.</a:t>
            </a:r>
            <a:endParaRPr lang="en-SG" b="1" u="sng" dirty="0">
              <a:solidFill>
                <a:srgbClr val="FF0000"/>
              </a:solidFill>
              <a:latin typeface="+mj-lt"/>
            </a:endParaRPr>
          </a:p>
          <a:p>
            <a:pPr marL="357188" indent="0">
              <a:buNone/>
            </a:pPr>
            <a:r>
              <a:rPr lang="en-SG" b="1" dirty="0">
                <a:latin typeface="+mj-lt"/>
              </a:rPr>
              <a:t>Faith unlocks the door.  God is working in lives.</a:t>
            </a:r>
          </a:p>
          <a:p>
            <a:pPr marL="357188" indent="-357188">
              <a:buNone/>
            </a:pPr>
            <a:r>
              <a:rPr lang="en-SG" b="1" dirty="0">
                <a:latin typeface="+mj-lt"/>
              </a:rPr>
              <a:t>2.	</a:t>
            </a:r>
            <a:r>
              <a:rPr lang="en-SG" b="1" u="sng" dirty="0">
                <a:solidFill>
                  <a:srgbClr val="0070C0"/>
                </a:solidFill>
                <a:latin typeface="+mj-lt"/>
              </a:rPr>
              <a:t>PRAY KNOWING GOD DOES THE IMPOSSIBLE</a:t>
            </a:r>
            <a:r>
              <a:rPr lang="en-SG" b="1" dirty="0">
                <a:latin typeface="+mj-lt"/>
              </a:rPr>
              <a:t>.</a:t>
            </a:r>
          </a:p>
          <a:p>
            <a:pPr marL="357188" indent="0">
              <a:buNone/>
            </a:pPr>
            <a:r>
              <a:rPr lang="en-SG" b="1" dirty="0">
                <a:latin typeface="+mj-lt"/>
              </a:rPr>
              <a:t>(Mar 10:27)  And Jesus looking upon them saith, With men </a:t>
            </a:r>
            <a:r>
              <a:rPr lang="en-SG" b="1" i="1" dirty="0">
                <a:latin typeface="+mj-lt"/>
              </a:rPr>
              <a:t>it is</a:t>
            </a:r>
            <a:r>
              <a:rPr lang="en-SG" b="1" dirty="0">
                <a:latin typeface="+mj-lt"/>
              </a:rPr>
              <a:t> impossible, but not with God: for </a:t>
            </a:r>
            <a:r>
              <a:rPr lang="en-SG" b="1" u="sng" dirty="0">
                <a:solidFill>
                  <a:srgbClr val="FF0000"/>
                </a:solidFill>
                <a:latin typeface="+mj-lt"/>
              </a:rPr>
              <a:t>with God all things are possible.</a:t>
            </a:r>
          </a:p>
          <a:p>
            <a:pPr marL="357188" indent="0">
              <a:buNone/>
            </a:pPr>
            <a:r>
              <a:rPr lang="en-SG" b="1" dirty="0">
                <a:latin typeface="+mj-lt"/>
              </a:rPr>
              <a:t>No soul too hard for the Lord to save.  (Thief on cross)</a:t>
            </a:r>
          </a:p>
          <a:p>
            <a:endParaRPr lang="en-SG" dirty="0"/>
          </a:p>
          <a:p>
            <a:pPr marL="0" indent="0">
              <a:buNone/>
            </a:pPr>
            <a:endParaRPr lang="en-SG" dirty="0"/>
          </a:p>
        </p:txBody>
      </p:sp>
    </p:spTree>
    <p:extLst>
      <p:ext uri="{BB962C8B-B14F-4D97-AF65-F5344CB8AC3E}">
        <p14:creationId xmlns:p14="http://schemas.microsoft.com/office/powerpoint/2010/main" val="3974175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
            <a:ext cx="8229600" cy="999744"/>
          </a:xfrm>
        </p:spPr>
        <p:txBody>
          <a:bodyPr>
            <a:normAutofit/>
          </a:bodyPr>
          <a:lstStyle/>
          <a:p>
            <a:pPr algn="ctr"/>
            <a:r>
              <a:rPr lang="en-SG" sz="4400" b="1" u="sng" dirty="0">
                <a:solidFill>
                  <a:srgbClr val="FF0000"/>
                </a:solidFill>
              </a:rPr>
              <a:t>PRAYER FOR THE BURDEN</a:t>
            </a:r>
          </a:p>
        </p:txBody>
      </p:sp>
      <p:sp>
        <p:nvSpPr>
          <p:cNvPr id="3" name="Content Placeholder 2"/>
          <p:cNvSpPr>
            <a:spLocks noGrp="1"/>
          </p:cNvSpPr>
          <p:nvPr>
            <p:ph idx="1"/>
          </p:nvPr>
        </p:nvSpPr>
        <p:spPr>
          <a:xfrm>
            <a:off x="457200" y="1371600"/>
            <a:ext cx="8229600" cy="4648200"/>
          </a:xfrm>
        </p:spPr>
        <p:txBody>
          <a:bodyPr>
            <a:normAutofit/>
          </a:bodyPr>
          <a:lstStyle/>
          <a:p>
            <a:pPr marL="357188" indent="-357188">
              <a:spcBef>
                <a:spcPts val="1200"/>
              </a:spcBef>
              <a:buNone/>
            </a:pPr>
            <a:r>
              <a:rPr lang="en-SG" b="1" dirty="0">
                <a:latin typeface="+mj-lt"/>
              </a:rPr>
              <a:t>3. 	</a:t>
            </a:r>
            <a:r>
              <a:rPr lang="en-SG" b="1" u="sng" dirty="0">
                <a:solidFill>
                  <a:srgbClr val="0070C0"/>
                </a:solidFill>
                <a:latin typeface="+mj-lt"/>
              </a:rPr>
              <a:t>PRAY ASKING GOD TO GLORIFY HIMSELF.</a:t>
            </a:r>
          </a:p>
          <a:p>
            <a:pPr marL="357188" indent="0">
              <a:spcBef>
                <a:spcPts val="1200"/>
              </a:spcBef>
              <a:buNone/>
            </a:pPr>
            <a:r>
              <a:rPr lang="en-SG" b="1" dirty="0">
                <a:latin typeface="+mj-lt"/>
              </a:rPr>
              <a:t>(Joh 14:13)  And whatsoever ye shall ask in My Name, that will I do, that </a:t>
            </a:r>
            <a:r>
              <a:rPr lang="en-SG" b="1" u="sng" dirty="0">
                <a:solidFill>
                  <a:srgbClr val="FF0000"/>
                </a:solidFill>
                <a:latin typeface="+mj-lt"/>
              </a:rPr>
              <a:t>the Father may be glorified in the Son.</a:t>
            </a:r>
          </a:p>
          <a:p>
            <a:pPr marL="357188" indent="0">
              <a:spcBef>
                <a:spcPts val="1200"/>
              </a:spcBef>
              <a:buNone/>
            </a:pPr>
            <a:r>
              <a:rPr lang="en-SG" b="1" dirty="0">
                <a:latin typeface="+mj-lt"/>
              </a:rPr>
              <a:t>Stop sinning and spurning God’s love.</a:t>
            </a:r>
          </a:p>
          <a:p>
            <a:pPr marL="357188" indent="-357188">
              <a:spcBef>
                <a:spcPts val="1200"/>
              </a:spcBef>
              <a:buNone/>
            </a:pPr>
            <a:r>
              <a:rPr lang="en-SG" b="1" dirty="0">
                <a:latin typeface="+mj-lt"/>
              </a:rPr>
              <a:t>4.	</a:t>
            </a:r>
            <a:r>
              <a:rPr lang="en-SG" b="1" u="sng" dirty="0">
                <a:solidFill>
                  <a:srgbClr val="0070C0"/>
                </a:solidFill>
                <a:latin typeface="+mj-lt"/>
              </a:rPr>
              <a:t>PRAY FOR GOD TO AWAKEN THEM.</a:t>
            </a:r>
          </a:p>
          <a:p>
            <a:pPr marL="357188" indent="0">
              <a:spcBef>
                <a:spcPts val="1200"/>
              </a:spcBef>
              <a:buNone/>
            </a:pPr>
            <a:r>
              <a:rPr lang="en-SG" b="1" dirty="0">
                <a:latin typeface="+mj-lt"/>
              </a:rPr>
              <a:t>(Mat 13:13)  … </a:t>
            </a:r>
            <a:r>
              <a:rPr lang="en-SG" b="1" u="sng" dirty="0">
                <a:solidFill>
                  <a:srgbClr val="FF0000"/>
                </a:solidFill>
                <a:latin typeface="+mj-lt"/>
              </a:rPr>
              <a:t>because they seeing see not</a:t>
            </a:r>
            <a:r>
              <a:rPr lang="en-SG" b="1" dirty="0">
                <a:latin typeface="+mj-lt"/>
              </a:rPr>
              <a:t>; and hearing they hear not, neither do they understand.</a:t>
            </a:r>
          </a:p>
          <a:p>
            <a:pPr marL="357188" indent="0">
              <a:spcBef>
                <a:spcPts val="1200"/>
              </a:spcBef>
              <a:buNone/>
            </a:pPr>
            <a:r>
              <a:rPr lang="en-SG" b="1" dirty="0">
                <a:latin typeface="+mj-lt"/>
              </a:rPr>
              <a:t>Holy Spirit, please make alive their sight, ear and heart.</a:t>
            </a:r>
            <a:endParaRPr lang="en-SG" dirty="0">
              <a:latin typeface="+mj-lt"/>
            </a:endParaRPr>
          </a:p>
        </p:txBody>
      </p:sp>
    </p:spTree>
    <p:extLst>
      <p:ext uri="{BB962C8B-B14F-4D97-AF65-F5344CB8AC3E}">
        <p14:creationId xmlns:p14="http://schemas.microsoft.com/office/powerpoint/2010/main" val="12814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SG" b="1" u="sng" dirty="0">
                <a:solidFill>
                  <a:srgbClr val="FF0000"/>
                </a:solidFill>
              </a:rPr>
              <a:t>PURPOSE</a:t>
            </a:r>
            <a:br>
              <a:rPr lang="en-SG" b="1" u="sng" dirty="0">
                <a:solidFill>
                  <a:srgbClr val="FF0000"/>
                </a:solidFill>
              </a:rPr>
            </a:br>
            <a:r>
              <a:rPr lang="en-SG" b="1" u="sng" dirty="0">
                <a:solidFill>
                  <a:srgbClr val="FF0000"/>
                </a:solidFill>
              </a:rPr>
              <a:t>GUIDE, GUARD AND GAUGE</a:t>
            </a:r>
          </a:p>
        </p:txBody>
      </p:sp>
      <p:sp>
        <p:nvSpPr>
          <p:cNvPr id="3" name="Content Placeholder 2"/>
          <p:cNvSpPr>
            <a:spLocks noGrp="1"/>
          </p:cNvSpPr>
          <p:nvPr>
            <p:ph idx="1"/>
          </p:nvPr>
        </p:nvSpPr>
        <p:spPr>
          <a:xfrm>
            <a:off x="457200" y="1847088"/>
            <a:ext cx="8229600" cy="4389120"/>
          </a:xfrm>
        </p:spPr>
        <p:txBody>
          <a:bodyPr/>
          <a:lstStyle/>
          <a:p>
            <a:endParaRPr lang="en-SG" dirty="0"/>
          </a:p>
          <a:p>
            <a:r>
              <a:rPr lang="en-SG" b="1" dirty="0">
                <a:latin typeface="+mj-lt"/>
              </a:rPr>
              <a:t>MY PURPOSE IS TO GLORIFY GOD BY BEING A GROWING DISCIPLE SO THAT I CAN MAKE DISCIPLES TO MAKE DISCIPLES.</a:t>
            </a:r>
          </a:p>
          <a:p>
            <a:endParaRPr lang="en-SG" b="1" dirty="0">
              <a:latin typeface="+mj-lt"/>
            </a:endParaRPr>
          </a:p>
          <a:p>
            <a:r>
              <a:rPr lang="en-SG" b="1" dirty="0">
                <a:latin typeface="+mj-lt"/>
              </a:rPr>
              <a:t>EVERYDAY COMMISSION BIBLE CHURCH IS TO GLORIFY GOD BY BUILDING A COMMUNITY OF CHRIST-LIKE DISCIPLES THROUGH WORSHIP, INSTRUCTION, FELLOWSHIP AND EVANGELISM IN SINGAPORE AND INTO THE WORLD.</a:t>
            </a:r>
          </a:p>
        </p:txBody>
      </p:sp>
    </p:spTree>
    <p:extLst>
      <p:ext uri="{BB962C8B-B14F-4D97-AF65-F5344CB8AC3E}">
        <p14:creationId xmlns:p14="http://schemas.microsoft.com/office/powerpoint/2010/main" val="928132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14400"/>
          </a:xfrm>
        </p:spPr>
        <p:txBody>
          <a:bodyPr>
            <a:normAutofit/>
          </a:bodyPr>
          <a:lstStyle/>
          <a:p>
            <a:pPr algn="ctr"/>
            <a:r>
              <a:rPr lang="en-SG" sz="4400" b="1" u="sng" dirty="0">
                <a:solidFill>
                  <a:srgbClr val="FF0000"/>
                </a:solidFill>
              </a:rPr>
              <a:t>PRAYER FOR THE BURDEN</a:t>
            </a:r>
          </a:p>
        </p:txBody>
      </p:sp>
      <p:sp>
        <p:nvSpPr>
          <p:cNvPr id="3" name="Content Placeholder 2"/>
          <p:cNvSpPr>
            <a:spLocks noGrp="1"/>
          </p:cNvSpPr>
          <p:nvPr>
            <p:ph idx="1"/>
          </p:nvPr>
        </p:nvSpPr>
        <p:spPr>
          <a:xfrm>
            <a:off x="393192" y="1066800"/>
            <a:ext cx="8458200" cy="5715000"/>
          </a:xfrm>
        </p:spPr>
        <p:txBody>
          <a:bodyPr>
            <a:normAutofit/>
          </a:bodyPr>
          <a:lstStyle/>
          <a:p>
            <a:pPr marL="357188" indent="-357188">
              <a:spcBef>
                <a:spcPts val="1200"/>
              </a:spcBef>
              <a:buNone/>
            </a:pPr>
            <a:r>
              <a:rPr lang="en-SG" b="1" dirty="0">
                <a:latin typeface="+mj-lt"/>
              </a:rPr>
              <a:t>5. 	</a:t>
            </a:r>
            <a:r>
              <a:rPr lang="en-SG" b="1" u="sng" dirty="0">
                <a:solidFill>
                  <a:srgbClr val="0070C0"/>
                </a:solidFill>
                <a:latin typeface="+mj-lt"/>
              </a:rPr>
              <a:t>PRAY CLAIMING SOULS THAT CHRIST HAD PURCHASED WITH HIS PRECIOUS BLOOD</a:t>
            </a:r>
            <a:r>
              <a:rPr lang="en-SG" b="1" dirty="0">
                <a:solidFill>
                  <a:srgbClr val="0070C0"/>
                </a:solidFill>
                <a:latin typeface="+mj-lt"/>
              </a:rPr>
              <a:t>.</a:t>
            </a:r>
          </a:p>
          <a:p>
            <a:pPr marL="357188" indent="0">
              <a:spcBef>
                <a:spcPts val="1200"/>
              </a:spcBef>
              <a:buNone/>
            </a:pPr>
            <a:r>
              <a:rPr lang="en-SG" b="1" dirty="0">
                <a:latin typeface="+mj-lt"/>
              </a:rPr>
              <a:t>(2Ti 2:26)  And </a:t>
            </a:r>
            <a:r>
              <a:rPr lang="en-SG" b="1" i="1" dirty="0">
                <a:latin typeface="+mj-lt"/>
              </a:rPr>
              <a:t>that</a:t>
            </a:r>
            <a:r>
              <a:rPr lang="en-SG" b="1" dirty="0">
                <a:latin typeface="+mj-lt"/>
              </a:rPr>
              <a:t> </a:t>
            </a:r>
            <a:r>
              <a:rPr lang="en-SG" b="1" u="sng" dirty="0">
                <a:solidFill>
                  <a:srgbClr val="FF0000"/>
                </a:solidFill>
                <a:latin typeface="+mj-lt"/>
              </a:rPr>
              <a:t>they may recover themselves out of the snare of the devil,</a:t>
            </a:r>
            <a:r>
              <a:rPr lang="en-SG" b="1" dirty="0">
                <a:latin typeface="+mj-lt"/>
              </a:rPr>
              <a:t> who are taken captive by him at his will.</a:t>
            </a:r>
          </a:p>
          <a:p>
            <a:pPr marL="357188" indent="0">
              <a:spcBef>
                <a:spcPts val="1200"/>
              </a:spcBef>
              <a:buNone/>
            </a:pPr>
            <a:r>
              <a:rPr lang="en-SG" b="1" dirty="0">
                <a:latin typeface="+mj-lt"/>
              </a:rPr>
              <a:t>Claim and take for God that is rightfully HIS.</a:t>
            </a:r>
          </a:p>
          <a:p>
            <a:pPr marL="357188" indent="-357188">
              <a:spcBef>
                <a:spcPts val="1200"/>
              </a:spcBef>
              <a:buNone/>
            </a:pPr>
            <a:r>
              <a:rPr lang="en-SG" b="1" dirty="0">
                <a:latin typeface="+mj-lt"/>
              </a:rPr>
              <a:t>6. </a:t>
            </a:r>
            <a:r>
              <a:rPr lang="en-SG" b="1" u="sng" dirty="0">
                <a:solidFill>
                  <a:srgbClr val="0070C0"/>
                </a:solidFill>
                <a:latin typeface="+mj-lt"/>
              </a:rPr>
              <a:t>PRAY CLAIMING THE TEARING DOWN OF STRONGHOLDS</a:t>
            </a:r>
            <a:r>
              <a:rPr lang="en-SG" b="1" dirty="0">
                <a:solidFill>
                  <a:srgbClr val="0070C0"/>
                </a:solidFill>
                <a:latin typeface="+mj-lt"/>
              </a:rPr>
              <a:t>.</a:t>
            </a:r>
          </a:p>
          <a:p>
            <a:pPr marL="357188" indent="-357188">
              <a:spcBef>
                <a:spcPts val="1200"/>
              </a:spcBef>
              <a:buNone/>
            </a:pPr>
            <a:r>
              <a:rPr lang="en-SG" b="1" dirty="0">
                <a:latin typeface="+mj-lt"/>
              </a:rPr>
              <a:t>    	(2Co 10:4)  For the weapons of our warfare </a:t>
            </a:r>
            <a:r>
              <a:rPr lang="en-SG" b="1" i="1" dirty="0">
                <a:latin typeface="+mj-lt"/>
              </a:rPr>
              <a:t>are</a:t>
            </a:r>
            <a:r>
              <a:rPr lang="en-SG" b="1" dirty="0">
                <a:latin typeface="+mj-lt"/>
              </a:rPr>
              <a:t> not carnal, but </a:t>
            </a:r>
            <a:r>
              <a:rPr lang="en-SG" b="1" u="sng" dirty="0">
                <a:solidFill>
                  <a:srgbClr val="FF0000"/>
                </a:solidFill>
                <a:latin typeface="+mj-lt"/>
              </a:rPr>
              <a:t>mighty through God to the pulling down of strong holds</a:t>
            </a:r>
            <a:r>
              <a:rPr lang="en-SG" b="1" dirty="0">
                <a:latin typeface="+mj-lt"/>
              </a:rPr>
              <a:t>.</a:t>
            </a:r>
          </a:p>
          <a:p>
            <a:pPr marL="357188" indent="-357188">
              <a:spcBef>
                <a:spcPts val="1200"/>
              </a:spcBef>
              <a:buNone/>
            </a:pPr>
            <a:r>
              <a:rPr lang="en-SG" b="1" dirty="0">
                <a:latin typeface="+mj-lt"/>
              </a:rPr>
              <a:t>    	Let Christ’s Light shine into the lies and distractions.</a:t>
            </a:r>
          </a:p>
        </p:txBody>
      </p:sp>
    </p:spTree>
    <p:extLst>
      <p:ext uri="{BB962C8B-B14F-4D97-AF65-F5344CB8AC3E}">
        <p14:creationId xmlns:p14="http://schemas.microsoft.com/office/powerpoint/2010/main" val="72112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 y="457200"/>
            <a:ext cx="8229600" cy="838200"/>
          </a:xfrm>
        </p:spPr>
        <p:txBody>
          <a:bodyPr>
            <a:normAutofit/>
          </a:bodyPr>
          <a:lstStyle/>
          <a:p>
            <a:pPr algn="ctr"/>
            <a:r>
              <a:rPr lang="en-SG" sz="4400" b="1" u="sng" dirty="0">
                <a:solidFill>
                  <a:srgbClr val="FF0000"/>
                </a:solidFill>
              </a:rPr>
              <a:t>PRAYER FOR THE BURDEN</a:t>
            </a:r>
          </a:p>
        </p:txBody>
      </p:sp>
      <p:sp>
        <p:nvSpPr>
          <p:cNvPr id="3" name="Content Placeholder 2"/>
          <p:cNvSpPr>
            <a:spLocks noGrp="1"/>
          </p:cNvSpPr>
          <p:nvPr>
            <p:ph idx="1"/>
          </p:nvPr>
        </p:nvSpPr>
        <p:spPr>
          <a:xfrm>
            <a:off x="381000" y="1447800"/>
            <a:ext cx="8229600" cy="4389120"/>
          </a:xfrm>
        </p:spPr>
        <p:txBody>
          <a:bodyPr>
            <a:normAutofit lnSpcReduction="10000"/>
          </a:bodyPr>
          <a:lstStyle/>
          <a:p>
            <a:pPr marL="357188" indent="-357188">
              <a:buNone/>
            </a:pPr>
            <a:r>
              <a:rPr lang="en-SG" b="1" dirty="0">
                <a:latin typeface="+mj-lt"/>
              </a:rPr>
              <a:t>7.	</a:t>
            </a:r>
            <a:r>
              <a:rPr lang="en-SG" b="1" u="sng" dirty="0">
                <a:solidFill>
                  <a:srgbClr val="0070C0"/>
                </a:solidFill>
                <a:latin typeface="+mj-lt"/>
              </a:rPr>
              <a:t>PRAY AND NOT GIVE UP. (Dan. 10:2, three weeks)</a:t>
            </a:r>
            <a:endParaRPr lang="en-SG" b="1" dirty="0">
              <a:latin typeface="+mj-lt"/>
            </a:endParaRPr>
          </a:p>
          <a:p>
            <a:pPr marL="357188" indent="0">
              <a:buNone/>
            </a:pPr>
            <a:r>
              <a:rPr lang="en-SG" b="1" dirty="0">
                <a:latin typeface="+mj-lt"/>
              </a:rPr>
              <a:t>(</a:t>
            </a:r>
            <a:r>
              <a:rPr lang="en-SG" b="1" dirty="0" err="1">
                <a:latin typeface="+mj-lt"/>
              </a:rPr>
              <a:t>Luk</a:t>
            </a:r>
            <a:r>
              <a:rPr lang="en-SG" b="1" dirty="0">
                <a:latin typeface="+mj-lt"/>
              </a:rPr>
              <a:t> 18:7)  And shall </a:t>
            </a:r>
            <a:r>
              <a:rPr lang="en-SG" b="1" u="sng" dirty="0">
                <a:solidFill>
                  <a:srgbClr val="FF0000"/>
                </a:solidFill>
                <a:latin typeface="+mj-lt"/>
              </a:rPr>
              <a:t>not God avenge His own elect, which cry day and night unto Him</a:t>
            </a:r>
            <a:r>
              <a:rPr lang="en-SG" b="1" dirty="0">
                <a:latin typeface="+mj-lt"/>
              </a:rPr>
              <a:t>, though He bear long with them?</a:t>
            </a:r>
          </a:p>
          <a:p>
            <a:pPr marL="357188" indent="0">
              <a:buNone/>
            </a:pPr>
            <a:r>
              <a:rPr lang="en-SG" b="1" dirty="0">
                <a:latin typeface="+mj-lt"/>
              </a:rPr>
              <a:t>In persistent prayer, we push back the forces of evil.</a:t>
            </a:r>
          </a:p>
          <a:p>
            <a:pPr marL="357188" indent="-357188">
              <a:buNone/>
            </a:pPr>
            <a:endParaRPr lang="en-SG" b="1" dirty="0">
              <a:latin typeface="+mj-lt"/>
            </a:endParaRPr>
          </a:p>
          <a:p>
            <a:pPr marL="712788" indent="0">
              <a:buNone/>
            </a:pPr>
            <a:r>
              <a:rPr lang="en-US" b="1" dirty="0">
                <a:latin typeface="+mj-lt"/>
              </a:rPr>
              <a:t>Lord, lay some soul upon my heart</a:t>
            </a:r>
            <a:endParaRPr lang="en-SG" b="1" dirty="0">
              <a:latin typeface="+mj-lt"/>
            </a:endParaRPr>
          </a:p>
          <a:p>
            <a:pPr marL="712788" indent="0">
              <a:buNone/>
            </a:pPr>
            <a:r>
              <a:rPr lang="en-US" b="1" dirty="0">
                <a:latin typeface="+mj-lt"/>
              </a:rPr>
              <a:t>And love that soul through me</a:t>
            </a:r>
            <a:endParaRPr lang="en-SG" b="1" dirty="0">
              <a:latin typeface="+mj-lt"/>
            </a:endParaRPr>
          </a:p>
          <a:p>
            <a:pPr marL="712788" indent="0">
              <a:buNone/>
            </a:pPr>
            <a:r>
              <a:rPr lang="en-US" b="1" dirty="0">
                <a:latin typeface="+mj-lt"/>
              </a:rPr>
              <a:t>And may I nobly do my part</a:t>
            </a:r>
            <a:endParaRPr lang="en-SG" b="1" dirty="0">
              <a:latin typeface="+mj-lt"/>
            </a:endParaRPr>
          </a:p>
          <a:p>
            <a:pPr marL="712788" indent="0">
              <a:buNone/>
            </a:pPr>
            <a:r>
              <a:rPr lang="en-US" b="1" dirty="0">
                <a:latin typeface="+mj-lt"/>
              </a:rPr>
              <a:t>And win that soul to Thee.</a:t>
            </a:r>
            <a:endParaRPr lang="en-SG" b="1" dirty="0">
              <a:latin typeface="+mj-lt"/>
            </a:endParaRPr>
          </a:p>
          <a:p>
            <a:pPr marL="0" indent="0">
              <a:buNone/>
            </a:pPr>
            <a:endParaRPr lang="en-SG" b="1" dirty="0">
              <a:latin typeface="+mj-lt"/>
            </a:endParaRPr>
          </a:p>
        </p:txBody>
      </p:sp>
    </p:spTree>
    <p:extLst>
      <p:ext uri="{BB962C8B-B14F-4D97-AF65-F5344CB8AC3E}">
        <p14:creationId xmlns:p14="http://schemas.microsoft.com/office/powerpoint/2010/main" val="3077504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normAutofit/>
          </a:bodyPr>
          <a:lstStyle/>
          <a:p>
            <a:pPr algn="ctr"/>
            <a:r>
              <a:rPr lang="en-SG" sz="4000" b="1" u="sng" dirty="0">
                <a:solidFill>
                  <a:srgbClr val="FF0000"/>
                </a:solidFill>
              </a:rPr>
              <a:t>SOULS OR FAMILIES BY FAITH</a:t>
            </a:r>
          </a:p>
        </p:txBody>
      </p:sp>
      <p:sp>
        <p:nvSpPr>
          <p:cNvPr id="3" name="Content Placeholder 2"/>
          <p:cNvSpPr>
            <a:spLocks noGrp="1"/>
          </p:cNvSpPr>
          <p:nvPr>
            <p:ph idx="1"/>
          </p:nvPr>
        </p:nvSpPr>
        <p:spPr>
          <a:xfrm>
            <a:off x="457200" y="1600200"/>
            <a:ext cx="8229600" cy="4724400"/>
          </a:xfrm>
        </p:spPr>
        <p:txBody>
          <a:bodyPr/>
          <a:lstStyle/>
          <a:p>
            <a:pPr marL="0" indent="0" algn="ctr">
              <a:spcBef>
                <a:spcPts val="1200"/>
              </a:spcBef>
              <a:buNone/>
            </a:pPr>
            <a:r>
              <a:rPr lang="en-SG" b="1" u="sng" dirty="0">
                <a:solidFill>
                  <a:srgbClr val="7030A0"/>
                </a:solidFill>
                <a:latin typeface="+mj-lt"/>
              </a:rPr>
              <a:t>(Mar 11:22) Have faith in God.</a:t>
            </a:r>
          </a:p>
          <a:p>
            <a:pPr marL="514350" indent="-514350">
              <a:spcBef>
                <a:spcPts val="1200"/>
              </a:spcBef>
              <a:buAutoNum type="arabicPeriod"/>
            </a:pPr>
            <a:r>
              <a:rPr lang="en-SG" b="1" dirty="0">
                <a:latin typeface="+mj-lt"/>
              </a:rPr>
              <a:t>I will prepare my life for God to work in and through me, allowing the Spirit to control me with His love and power.</a:t>
            </a:r>
          </a:p>
          <a:p>
            <a:pPr marL="514350" indent="-514350">
              <a:spcBef>
                <a:spcPts val="1200"/>
              </a:spcBef>
              <a:buAutoNum type="arabicPeriod"/>
            </a:pPr>
            <a:r>
              <a:rPr lang="en-SG" b="1" dirty="0">
                <a:latin typeface="+mj-lt"/>
              </a:rPr>
              <a:t>I will ask God daily to give me faith to believe and a heart-thirst for Him and for souls through the reading of His Word and prayer.</a:t>
            </a:r>
          </a:p>
          <a:p>
            <a:pPr marL="514350" indent="-514350">
              <a:spcBef>
                <a:spcPts val="1200"/>
              </a:spcBef>
              <a:buAutoNum type="arabicPeriod"/>
            </a:pPr>
            <a:r>
              <a:rPr lang="en-SG" b="1" dirty="0">
                <a:latin typeface="+mj-lt"/>
              </a:rPr>
              <a:t>I will pray daily for God to impress upon my heart, some souls or families for this year.</a:t>
            </a:r>
          </a:p>
        </p:txBody>
      </p:sp>
    </p:spTree>
    <p:extLst>
      <p:ext uri="{BB962C8B-B14F-4D97-AF65-F5344CB8AC3E}">
        <p14:creationId xmlns:p14="http://schemas.microsoft.com/office/powerpoint/2010/main" val="637976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6019800"/>
          </a:xfrm>
        </p:spPr>
        <p:txBody>
          <a:bodyPr>
            <a:normAutofit/>
          </a:bodyPr>
          <a:lstStyle/>
          <a:p>
            <a:pPr marL="447675" indent="-447675">
              <a:buAutoNum type="arabicPeriod" startAt="4"/>
            </a:pPr>
            <a:r>
              <a:rPr lang="en-SG" b="1" dirty="0">
                <a:latin typeface="+mj-lt"/>
              </a:rPr>
              <a:t>I will do my best, by the Holy Spirit:</a:t>
            </a:r>
          </a:p>
          <a:p>
            <a:pPr marL="895350" indent="-447675">
              <a:buNone/>
            </a:pPr>
            <a:r>
              <a:rPr lang="en-SG" b="1" dirty="0">
                <a:latin typeface="+mj-lt"/>
              </a:rPr>
              <a:t>a.  To pray for them morning and night and anytime 	God helps me to recall.</a:t>
            </a:r>
          </a:p>
          <a:p>
            <a:pPr marL="895350" indent="-447675">
              <a:buNone/>
            </a:pPr>
            <a:r>
              <a:rPr lang="en-SG" b="1" dirty="0">
                <a:latin typeface="+mj-lt"/>
              </a:rPr>
              <a:t>b.  To build relationships and to do good works.</a:t>
            </a:r>
          </a:p>
          <a:p>
            <a:pPr marL="895350" indent="-447675">
              <a:buNone/>
            </a:pPr>
            <a:r>
              <a:rPr lang="en-SG" b="1" dirty="0">
                <a:latin typeface="+mj-lt"/>
              </a:rPr>
              <a:t>c.  	To share present blessings and testimonies.</a:t>
            </a:r>
          </a:p>
          <a:p>
            <a:pPr marL="895350" indent="-447675">
              <a:buNone/>
            </a:pPr>
            <a:r>
              <a:rPr lang="en-SG" b="1" dirty="0">
                <a:latin typeface="+mj-lt"/>
              </a:rPr>
              <a:t>d.  	To give tracts, books, tapes of music and sermons.</a:t>
            </a:r>
          </a:p>
          <a:p>
            <a:pPr marL="895350" indent="-447675">
              <a:buNone/>
            </a:pPr>
            <a:r>
              <a:rPr lang="en-SG" b="1" dirty="0">
                <a:latin typeface="+mj-lt"/>
              </a:rPr>
              <a:t>e.  	To extend invitations to harvest vehicles.</a:t>
            </a:r>
          </a:p>
          <a:p>
            <a:pPr marL="895350" indent="-447675">
              <a:buNone/>
            </a:pPr>
            <a:r>
              <a:rPr lang="en-SG" b="1" dirty="0">
                <a:latin typeface="+mj-lt"/>
              </a:rPr>
              <a:t>f.  	To present the Gospel for positive response.</a:t>
            </a:r>
          </a:p>
          <a:p>
            <a:pPr marL="895350" indent="-447675">
              <a:buNone/>
            </a:pPr>
            <a:r>
              <a:rPr lang="en-SG" b="1" dirty="0">
                <a:latin typeface="+mj-lt"/>
              </a:rPr>
              <a:t>g.  	To invite to small groups and church for community 	and assimilation.</a:t>
            </a:r>
          </a:p>
          <a:p>
            <a:pPr marL="895350" indent="-447675">
              <a:spcAft>
                <a:spcPts val="1200"/>
              </a:spcAft>
              <a:buNone/>
            </a:pPr>
            <a:r>
              <a:rPr lang="en-SG" b="1" dirty="0">
                <a:latin typeface="+mj-lt"/>
              </a:rPr>
              <a:t>h.  	To encourage baptism, membership and ministry.</a:t>
            </a:r>
          </a:p>
          <a:p>
            <a:pPr marL="0" indent="0">
              <a:buNone/>
            </a:pPr>
            <a:r>
              <a:rPr lang="en-SG" b="1" dirty="0">
                <a:latin typeface="+mj-lt"/>
              </a:rPr>
              <a:t>Name of persons/families _______________________</a:t>
            </a:r>
          </a:p>
        </p:txBody>
      </p:sp>
      <p:sp>
        <p:nvSpPr>
          <p:cNvPr id="4" name="Title 1">
            <a:extLst>
              <a:ext uri="{FF2B5EF4-FFF2-40B4-BE49-F238E27FC236}">
                <a16:creationId xmlns:a16="http://schemas.microsoft.com/office/drawing/2014/main" id="{A99DDE15-32E9-407D-B324-B7CEC30D96E9}"/>
              </a:ext>
            </a:extLst>
          </p:cNvPr>
          <p:cNvSpPr>
            <a:spLocks noGrp="1"/>
          </p:cNvSpPr>
          <p:nvPr>
            <p:ph type="title"/>
          </p:nvPr>
        </p:nvSpPr>
        <p:spPr>
          <a:xfrm>
            <a:off x="609600" y="0"/>
            <a:ext cx="8229600" cy="838200"/>
          </a:xfrm>
        </p:spPr>
        <p:txBody>
          <a:bodyPr>
            <a:normAutofit/>
          </a:bodyPr>
          <a:lstStyle/>
          <a:p>
            <a:pPr algn="ctr"/>
            <a:r>
              <a:rPr lang="en-SG" sz="4000" b="1" u="sng" dirty="0">
                <a:solidFill>
                  <a:srgbClr val="FF0000"/>
                </a:solidFill>
              </a:rPr>
              <a:t>SOULS OR FAMILIES BY FAITH</a:t>
            </a:r>
          </a:p>
        </p:txBody>
      </p:sp>
    </p:spTree>
    <p:extLst>
      <p:ext uri="{BB962C8B-B14F-4D97-AF65-F5344CB8AC3E}">
        <p14:creationId xmlns:p14="http://schemas.microsoft.com/office/powerpoint/2010/main" val="3925162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SG" sz="4000" b="1" u="sng" dirty="0">
                <a:solidFill>
                  <a:srgbClr val="FF0000"/>
                </a:solidFill>
              </a:rPr>
              <a:t>STRATEGY - CULTIVATING</a:t>
            </a:r>
          </a:p>
        </p:txBody>
      </p:sp>
      <p:sp>
        <p:nvSpPr>
          <p:cNvPr id="3" name="Content Placeholder 2"/>
          <p:cNvSpPr>
            <a:spLocks noGrp="1"/>
          </p:cNvSpPr>
          <p:nvPr>
            <p:ph idx="1"/>
          </p:nvPr>
        </p:nvSpPr>
        <p:spPr>
          <a:xfrm>
            <a:off x="457200" y="1600200"/>
            <a:ext cx="8229600" cy="4724400"/>
          </a:xfrm>
        </p:spPr>
        <p:txBody>
          <a:bodyPr/>
          <a:lstStyle/>
          <a:p>
            <a:pPr marL="0" indent="0">
              <a:buNone/>
            </a:pPr>
            <a:r>
              <a:rPr lang="en-SG" b="1" u="sng" dirty="0">
                <a:solidFill>
                  <a:srgbClr val="0070C0"/>
                </a:solidFill>
                <a:latin typeface="+mj-lt"/>
              </a:rPr>
              <a:t>BUILDING RELATIONSHIPS</a:t>
            </a:r>
            <a:r>
              <a:rPr lang="en-SG" b="1" dirty="0">
                <a:solidFill>
                  <a:srgbClr val="0070C0"/>
                </a:solidFill>
                <a:latin typeface="+mj-lt"/>
              </a:rPr>
              <a:t> </a:t>
            </a:r>
            <a:r>
              <a:rPr lang="en-SG" b="1" dirty="0">
                <a:latin typeface="+mj-lt"/>
              </a:rPr>
              <a:t>– Circles of Concern</a:t>
            </a:r>
          </a:p>
          <a:p>
            <a:pPr marL="0" indent="0">
              <a:buNone/>
            </a:pPr>
            <a:r>
              <a:rPr lang="en-SG" b="1" dirty="0">
                <a:latin typeface="+mj-lt"/>
              </a:rPr>
              <a:t>Family, Relatives, Friends, Neighbours, School, Workplace, Acquaintances and Strangers</a:t>
            </a:r>
          </a:p>
          <a:p>
            <a:pPr marL="0" indent="0">
              <a:buNone/>
            </a:pPr>
            <a:endParaRPr lang="en-SG" b="1" dirty="0">
              <a:latin typeface="+mj-lt"/>
            </a:endParaRPr>
          </a:p>
          <a:p>
            <a:pPr marL="357188" indent="0">
              <a:buNone/>
              <a:tabLst>
                <a:tab pos="630238" algn="l"/>
              </a:tabLst>
            </a:pPr>
            <a:r>
              <a:rPr lang="en-SG" b="1" dirty="0">
                <a:solidFill>
                  <a:srgbClr val="FF0000"/>
                </a:solidFill>
                <a:latin typeface="+mj-lt"/>
              </a:rPr>
              <a:t>F</a:t>
            </a:r>
            <a:r>
              <a:rPr lang="en-SG" b="1" dirty="0">
                <a:latin typeface="+mj-lt"/>
              </a:rPr>
              <a:t> 	– Family members, occupation and home</a:t>
            </a:r>
          </a:p>
          <a:p>
            <a:pPr marL="357188" indent="0">
              <a:buNone/>
              <a:tabLst>
                <a:tab pos="630238" algn="l"/>
              </a:tabLst>
            </a:pPr>
            <a:r>
              <a:rPr lang="en-SG" b="1" dirty="0">
                <a:solidFill>
                  <a:srgbClr val="FF0000"/>
                </a:solidFill>
                <a:latin typeface="+mj-lt"/>
              </a:rPr>
              <a:t>I</a:t>
            </a:r>
            <a:r>
              <a:rPr lang="en-SG" b="1" dirty="0">
                <a:latin typeface="+mj-lt"/>
              </a:rPr>
              <a:t> 	– Interests, hobbies, likes and dislikes</a:t>
            </a:r>
          </a:p>
          <a:p>
            <a:pPr marL="357188" indent="0">
              <a:buNone/>
              <a:tabLst>
                <a:tab pos="630238" algn="l"/>
              </a:tabLst>
            </a:pPr>
            <a:r>
              <a:rPr lang="en-SG" b="1" dirty="0">
                <a:solidFill>
                  <a:srgbClr val="FF0000"/>
                </a:solidFill>
                <a:latin typeface="+mj-lt"/>
              </a:rPr>
              <a:t>R</a:t>
            </a:r>
            <a:r>
              <a:rPr lang="en-SG" b="1" dirty="0">
                <a:latin typeface="+mj-lt"/>
              </a:rPr>
              <a:t> 	– Religious and cultural background</a:t>
            </a:r>
          </a:p>
          <a:p>
            <a:pPr marL="357188" indent="0">
              <a:buNone/>
              <a:tabLst>
                <a:tab pos="630238" algn="l"/>
              </a:tabLst>
            </a:pPr>
            <a:r>
              <a:rPr lang="en-SG" b="1" dirty="0">
                <a:solidFill>
                  <a:srgbClr val="FF0000"/>
                </a:solidFill>
                <a:latin typeface="+mj-lt"/>
              </a:rPr>
              <a:t>E	</a:t>
            </a:r>
            <a:r>
              <a:rPr lang="en-SG" b="1" dirty="0">
                <a:latin typeface="+mj-lt"/>
              </a:rPr>
              <a:t>– Exploring beliefs in God, life and Heaven</a:t>
            </a:r>
          </a:p>
        </p:txBody>
      </p:sp>
    </p:spTree>
    <p:extLst>
      <p:ext uri="{BB962C8B-B14F-4D97-AF65-F5344CB8AC3E}">
        <p14:creationId xmlns:p14="http://schemas.microsoft.com/office/powerpoint/2010/main" val="38820135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3672" y="0"/>
            <a:ext cx="8229600" cy="838200"/>
          </a:xfrm>
        </p:spPr>
        <p:txBody>
          <a:bodyPr>
            <a:normAutofit/>
          </a:bodyPr>
          <a:lstStyle/>
          <a:p>
            <a:pPr algn="ctr"/>
            <a:r>
              <a:rPr lang="en-SG" sz="4000" b="1" u="sng" dirty="0">
                <a:solidFill>
                  <a:srgbClr val="FF0000"/>
                </a:solidFill>
              </a:rPr>
              <a:t>STRATEGY - PLANTING</a:t>
            </a:r>
          </a:p>
        </p:txBody>
      </p:sp>
      <p:sp>
        <p:nvSpPr>
          <p:cNvPr id="3" name="Content Placeholder 2"/>
          <p:cNvSpPr>
            <a:spLocks noGrp="1"/>
          </p:cNvSpPr>
          <p:nvPr>
            <p:ph idx="1"/>
          </p:nvPr>
        </p:nvSpPr>
        <p:spPr>
          <a:xfrm>
            <a:off x="457200" y="1143000"/>
            <a:ext cx="8229600" cy="5715000"/>
          </a:xfrm>
        </p:spPr>
        <p:txBody>
          <a:bodyPr>
            <a:normAutofit/>
          </a:bodyPr>
          <a:lstStyle/>
          <a:p>
            <a:pPr marL="0" indent="0">
              <a:spcBef>
                <a:spcPts val="1200"/>
              </a:spcBef>
              <a:buNone/>
            </a:pPr>
            <a:r>
              <a:rPr lang="en-SG" sz="2650" b="1" u="sng" dirty="0">
                <a:solidFill>
                  <a:srgbClr val="0070C0"/>
                </a:solidFill>
                <a:latin typeface="+mj-lt"/>
              </a:rPr>
              <a:t>DOING GOOD TO ADD VALUE</a:t>
            </a:r>
          </a:p>
          <a:p>
            <a:pPr marL="804863" indent="-447675">
              <a:spcBef>
                <a:spcPts val="1200"/>
              </a:spcBef>
              <a:buNone/>
            </a:pPr>
            <a:r>
              <a:rPr lang="en-SG" b="1" dirty="0">
                <a:latin typeface="+mj-lt"/>
              </a:rPr>
              <a:t>1.  	Share own interests and present blessings of God.</a:t>
            </a:r>
          </a:p>
          <a:p>
            <a:pPr marL="804863" indent="-447675">
              <a:spcBef>
                <a:spcPts val="1200"/>
              </a:spcBef>
              <a:buNone/>
            </a:pPr>
            <a:r>
              <a:rPr lang="en-SG" b="1" dirty="0">
                <a:latin typeface="+mj-lt"/>
              </a:rPr>
              <a:t>2.  	Involve in their times of tension, transition and needs.</a:t>
            </a:r>
          </a:p>
          <a:p>
            <a:pPr marL="804863" indent="-447675">
              <a:spcBef>
                <a:spcPts val="1200"/>
              </a:spcBef>
              <a:buNone/>
            </a:pPr>
            <a:r>
              <a:rPr lang="en-SG" b="1" dirty="0">
                <a:latin typeface="+mj-lt"/>
              </a:rPr>
              <a:t>	Relational and family issues, jobs and moving homes</a:t>
            </a:r>
          </a:p>
          <a:p>
            <a:pPr marL="804863" indent="-447675">
              <a:spcBef>
                <a:spcPts val="1200"/>
              </a:spcBef>
              <a:buNone/>
            </a:pPr>
            <a:r>
              <a:rPr lang="en-SG" b="1" dirty="0">
                <a:latin typeface="+mj-lt"/>
              </a:rPr>
              <a:t>3.  	Invite them to home birthdays, sporting events and Christian movie nights.</a:t>
            </a:r>
          </a:p>
          <a:p>
            <a:pPr marL="804863" indent="-447675">
              <a:spcBef>
                <a:spcPts val="1200"/>
              </a:spcBef>
              <a:buNone/>
            </a:pPr>
            <a:r>
              <a:rPr lang="en-SG" b="1" dirty="0">
                <a:latin typeface="+mj-lt"/>
              </a:rPr>
              <a:t>4.  	Invite them to home groups and church events, like Christmas, Easter and Anniversary.</a:t>
            </a:r>
          </a:p>
          <a:p>
            <a:pPr marL="804863" indent="-447675">
              <a:spcBef>
                <a:spcPts val="1200"/>
              </a:spcBef>
              <a:buNone/>
            </a:pPr>
            <a:r>
              <a:rPr lang="en-SG" b="1" dirty="0">
                <a:latin typeface="+mj-lt"/>
              </a:rPr>
              <a:t>5.  	Share own salvation experiences, before and after.</a:t>
            </a:r>
          </a:p>
        </p:txBody>
      </p:sp>
    </p:spTree>
    <p:extLst>
      <p:ext uri="{BB962C8B-B14F-4D97-AF65-F5344CB8AC3E}">
        <p14:creationId xmlns:p14="http://schemas.microsoft.com/office/powerpoint/2010/main" val="3376656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0"/>
            <a:ext cx="8229600" cy="990600"/>
          </a:xfrm>
        </p:spPr>
        <p:txBody>
          <a:bodyPr>
            <a:normAutofit/>
          </a:bodyPr>
          <a:lstStyle/>
          <a:p>
            <a:pPr algn="ctr"/>
            <a:r>
              <a:rPr lang="en-SG" sz="4000" b="1" u="sng" dirty="0">
                <a:solidFill>
                  <a:srgbClr val="FF0000"/>
                </a:solidFill>
              </a:rPr>
              <a:t>STRATEGY - REAPING</a:t>
            </a:r>
          </a:p>
        </p:txBody>
      </p:sp>
      <p:sp>
        <p:nvSpPr>
          <p:cNvPr id="3" name="Content Placeholder 2"/>
          <p:cNvSpPr>
            <a:spLocks noGrp="1"/>
          </p:cNvSpPr>
          <p:nvPr>
            <p:ph idx="1"/>
          </p:nvPr>
        </p:nvSpPr>
        <p:spPr>
          <a:xfrm>
            <a:off x="457200" y="1371600"/>
            <a:ext cx="8229600" cy="4572000"/>
          </a:xfrm>
        </p:spPr>
        <p:txBody>
          <a:bodyPr>
            <a:normAutofit/>
          </a:bodyPr>
          <a:lstStyle/>
          <a:p>
            <a:pPr marL="0" indent="0">
              <a:buNone/>
            </a:pPr>
            <a:r>
              <a:rPr lang="en-SG" b="1" u="sng" dirty="0">
                <a:solidFill>
                  <a:srgbClr val="0070C0"/>
                </a:solidFill>
                <a:latin typeface="+mj-lt"/>
              </a:rPr>
              <a:t>PERSUADING WITH THE GOSPEL (2 Cor. 5:11)</a:t>
            </a:r>
          </a:p>
          <a:p>
            <a:pPr marL="357188" indent="0">
              <a:buNone/>
            </a:pPr>
            <a:r>
              <a:rPr lang="en-SG" b="1" dirty="0">
                <a:solidFill>
                  <a:srgbClr val="FF0000"/>
                </a:solidFill>
                <a:latin typeface="+mj-lt"/>
              </a:rPr>
              <a:t>A.  </a:t>
            </a:r>
            <a:r>
              <a:rPr lang="en-SG" b="1" u="sng" dirty="0">
                <a:solidFill>
                  <a:srgbClr val="FF0000"/>
                </a:solidFill>
                <a:latin typeface="+mj-lt"/>
              </a:rPr>
              <a:t>ROMANS ROAD</a:t>
            </a:r>
          </a:p>
          <a:p>
            <a:pPr marL="804863" indent="0">
              <a:spcBef>
                <a:spcPts val="1200"/>
              </a:spcBef>
              <a:buNone/>
            </a:pPr>
            <a:r>
              <a:rPr lang="en-SG" b="1" dirty="0">
                <a:latin typeface="+mj-lt"/>
              </a:rPr>
              <a:t>1.  All have sinned (Romans 3:230.</a:t>
            </a:r>
          </a:p>
          <a:p>
            <a:pPr marL="804863" indent="0">
              <a:spcBef>
                <a:spcPts val="1200"/>
              </a:spcBef>
              <a:buNone/>
            </a:pPr>
            <a:r>
              <a:rPr lang="en-SG" b="1" dirty="0">
                <a:latin typeface="+mj-lt"/>
              </a:rPr>
              <a:t>2.  Wages of sin is death (Rom. 6:23).</a:t>
            </a:r>
          </a:p>
          <a:p>
            <a:pPr marL="804863" indent="0">
              <a:spcBef>
                <a:spcPts val="1200"/>
              </a:spcBef>
              <a:buNone/>
            </a:pPr>
            <a:r>
              <a:rPr lang="en-SG" b="1" dirty="0">
                <a:latin typeface="+mj-lt"/>
              </a:rPr>
              <a:t>3.  Christ died for us (Rom. 5:8).</a:t>
            </a:r>
          </a:p>
          <a:p>
            <a:pPr marL="804863" indent="0">
              <a:spcBef>
                <a:spcPts val="1200"/>
              </a:spcBef>
              <a:buNone/>
            </a:pPr>
            <a:r>
              <a:rPr lang="en-SG" b="1" dirty="0">
                <a:latin typeface="+mj-lt"/>
              </a:rPr>
              <a:t>4.  Confess and Believe in Jesus (Rom. 10:9).</a:t>
            </a:r>
          </a:p>
          <a:p>
            <a:pPr marL="804863" indent="0">
              <a:spcBef>
                <a:spcPts val="1200"/>
              </a:spcBef>
              <a:buNone/>
            </a:pPr>
            <a:r>
              <a:rPr lang="en-SG" b="1" dirty="0">
                <a:latin typeface="+mj-lt"/>
              </a:rPr>
              <a:t>5.  Call and you will be saved (Rom. 10:13).  </a:t>
            </a:r>
          </a:p>
        </p:txBody>
      </p:sp>
    </p:spTree>
    <p:extLst>
      <p:ext uri="{BB962C8B-B14F-4D97-AF65-F5344CB8AC3E}">
        <p14:creationId xmlns:p14="http://schemas.microsoft.com/office/powerpoint/2010/main" val="136307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52400"/>
            <a:ext cx="8458200" cy="6629400"/>
          </a:xfrm>
        </p:spPr>
        <p:txBody>
          <a:bodyPr>
            <a:normAutofit/>
          </a:bodyPr>
          <a:lstStyle/>
          <a:p>
            <a:pPr marL="0" indent="0">
              <a:spcBef>
                <a:spcPts val="600"/>
              </a:spcBef>
              <a:buNone/>
            </a:pPr>
            <a:r>
              <a:rPr lang="en-SG" b="1" dirty="0">
                <a:latin typeface="+mj-lt"/>
              </a:rPr>
              <a:t>B.  </a:t>
            </a:r>
            <a:r>
              <a:rPr lang="en-SG" dirty="0">
                <a:latin typeface="+mj-lt"/>
              </a:rPr>
              <a:t>“</a:t>
            </a:r>
            <a:r>
              <a:rPr lang="en-SG" b="1" u="sng" dirty="0">
                <a:solidFill>
                  <a:srgbClr val="0070C0"/>
                </a:solidFill>
                <a:latin typeface="+mj-lt"/>
              </a:rPr>
              <a:t>Book of Sin” illustration</a:t>
            </a:r>
            <a:r>
              <a:rPr lang="en-SG" dirty="0">
                <a:latin typeface="+mj-lt"/>
              </a:rPr>
              <a:t>:</a:t>
            </a:r>
          </a:p>
          <a:p>
            <a:pPr marL="447675" indent="0">
              <a:spcBef>
                <a:spcPts val="600"/>
              </a:spcBef>
              <a:buNone/>
            </a:pPr>
            <a:r>
              <a:rPr lang="en-SG" dirty="0">
                <a:latin typeface="+mj-lt"/>
              </a:rPr>
              <a:t>Let my left hand represent me and my right hand represents Jesus.  (</a:t>
            </a:r>
            <a:r>
              <a:rPr lang="en-SG" b="1" u="sng" dirty="0">
                <a:solidFill>
                  <a:srgbClr val="0070C0"/>
                </a:solidFill>
                <a:latin typeface="+mj-lt"/>
              </a:rPr>
              <a:t>Hold up a book with the left hand</a:t>
            </a:r>
            <a:r>
              <a:rPr lang="en-SG" dirty="0">
                <a:latin typeface="+mj-lt"/>
              </a:rPr>
              <a:t>.)</a:t>
            </a:r>
            <a:r>
              <a:rPr lang="en-SG" b="1" dirty="0">
                <a:latin typeface="+mj-lt"/>
              </a:rPr>
              <a:t>  </a:t>
            </a:r>
            <a:r>
              <a:rPr lang="en-SG" dirty="0">
                <a:latin typeface="+mj-lt"/>
              </a:rPr>
              <a:t>This book represents my shortcomings, my sins.  God loves me but He hates my sins and must punish them.</a:t>
            </a:r>
            <a:r>
              <a:rPr lang="en-SG" b="1" dirty="0">
                <a:latin typeface="+mj-lt"/>
              </a:rPr>
              <a:t> </a:t>
            </a:r>
            <a:r>
              <a:rPr lang="en-SG" dirty="0">
                <a:latin typeface="+mj-lt"/>
              </a:rPr>
              <a:t>(</a:t>
            </a:r>
            <a:r>
              <a:rPr lang="en-SG" b="1" dirty="0">
                <a:solidFill>
                  <a:srgbClr val="0070C0"/>
                </a:solidFill>
                <a:latin typeface="+mj-lt"/>
              </a:rPr>
              <a:t>Point to the book</a:t>
            </a:r>
            <a:r>
              <a:rPr lang="en-SG" dirty="0">
                <a:latin typeface="+mj-lt"/>
              </a:rPr>
              <a:t>.)</a:t>
            </a:r>
            <a:r>
              <a:rPr lang="en-SG" b="1" dirty="0">
                <a:latin typeface="+mj-lt"/>
              </a:rPr>
              <a:t>  </a:t>
            </a:r>
            <a:r>
              <a:rPr lang="en-SG" dirty="0">
                <a:latin typeface="+mj-lt"/>
              </a:rPr>
              <a:t>Because of His great love, God sent Jesus into the world (</a:t>
            </a:r>
            <a:r>
              <a:rPr lang="en-SG" b="1" u="sng" dirty="0">
                <a:solidFill>
                  <a:srgbClr val="0070C0"/>
                </a:solidFill>
                <a:latin typeface="+mj-lt"/>
              </a:rPr>
              <a:t>Lift up the right hand parallel to the left</a:t>
            </a:r>
            <a:r>
              <a:rPr lang="en-SG" dirty="0">
                <a:latin typeface="+mj-lt"/>
              </a:rPr>
              <a:t>.)</a:t>
            </a:r>
            <a:r>
              <a:rPr lang="en-SG" b="1" dirty="0">
                <a:latin typeface="+mj-lt"/>
              </a:rPr>
              <a:t>  </a:t>
            </a:r>
            <a:r>
              <a:rPr lang="en-SG" dirty="0">
                <a:latin typeface="+mj-lt"/>
              </a:rPr>
              <a:t>The Bible says, “All we like sheep have gone astray.  We have turned everyone to his own way.  And the LORD had laid on Him the iniquity of us all” (Isa. 53:6).  (</a:t>
            </a:r>
            <a:r>
              <a:rPr lang="en-SG" b="1" u="sng" dirty="0">
                <a:solidFill>
                  <a:srgbClr val="0070C0"/>
                </a:solidFill>
                <a:latin typeface="+mj-lt"/>
              </a:rPr>
              <a:t>As you say the words “laid on Him”, transfer the book from the left to the right hand and leave it there.</a:t>
            </a:r>
            <a:r>
              <a:rPr lang="en-SG" dirty="0">
                <a:latin typeface="+mj-lt"/>
              </a:rPr>
              <a:t>)</a:t>
            </a:r>
            <a:r>
              <a:rPr lang="en-SG" b="1" dirty="0">
                <a:latin typeface="+mj-lt"/>
              </a:rPr>
              <a:t> </a:t>
            </a:r>
            <a:r>
              <a:rPr lang="en-SG" dirty="0">
                <a:latin typeface="+mj-lt"/>
              </a:rPr>
              <a:t>When Jesus died on the Cross, God laid on Him all our sins and guilt. Jesus was buried and our sins were buried with Him and He rose again so that we can have life with Him.  This is the Good News of God for you and me.</a:t>
            </a:r>
          </a:p>
        </p:txBody>
      </p:sp>
    </p:spTree>
    <p:extLst>
      <p:ext uri="{BB962C8B-B14F-4D97-AF65-F5344CB8AC3E}">
        <p14:creationId xmlns:p14="http://schemas.microsoft.com/office/powerpoint/2010/main" val="585686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1143000" y="1859340"/>
            <a:ext cx="7033592" cy="1569660"/>
          </a:xfrm>
          <a:prstGeom prst="rect">
            <a:avLst/>
          </a:prstGeom>
          <a:solidFill>
            <a:schemeClr val="tx1"/>
          </a:solidFill>
        </p:spPr>
        <p:txBody>
          <a:bodyPr wrap="square" rtlCol="0">
            <a:spAutoFit/>
          </a:bodyPr>
          <a:lstStyle/>
          <a:p>
            <a:pPr algn="ctr"/>
            <a:r>
              <a:rPr lang="en-US" sz="4800" b="1" dirty="0">
                <a:ln w="18415" cmpd="sng">
                  <a:noFill/>
                  <a:prstDash val="solid"/>
                </a:ln>
                <a:solidFill>
                  <a:srgbClr val="C00000"/>
                </a:solidFill>
                <a:latin typeface="+mj-lt"/>
              </a:rPr>
              <a:t>Targeting Your Community For Evangelism</a:t>
            </a:r>
            <a:endParaRPr lang="en-SG" sz="4800" b="1" dirty="0">
              <a:ln w="18415" cmpd="sng">
                <a:noFill/>
                <a:prstDash val="solid"/>
              </a:ln>
              <a:solidFill>
                <a:srgbClr val="C00000"/>
              </a:solidFill>
              <a:latin typeface="+mj-lt"/>
            </a:endParaRPr>
          </a:p>
        </p:txBody>
      </p:sp>
    </p:spTree>
    <p:extLst>
      <p:ext uri="{BB962C8B-B14F-4D97-AF65-F5344CB8AC3E}">
        <p14:creationId xmlns:p14="http://schemas.microsoft.com/office/powerpoint/2010/main" val="1735681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899145" y="337186"/>
            <a:ext cx="6956969" cy="769441"/>
          </a:xfrm>
          <a:prstGeom prst="rect">
            <a:avLst/>
          </a:prstGeom>
          <a:noFill/>
        </p:spPr>
        <p:txBody>
          <a:bodyPr wrap="none" rtlCol="0">
            <a:spAutoFit/>
          </a:bodyPr>
          <a:lstStyle/>
          <a:p>
            <a:pPr marL="630238" indent="-630238"/>
            <a:r>
              <a:rPr lang="en-US" sz="4400" b="1" dirty="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mj-lt"/>
              </a:rPr>
              <a:t> </a:t>
            </a:r>
            <a:r>
              <a:rPr lang="en-US" sz="4400" b="1" dirty="0">
                <a:ln w="18415" cmpd="sng">
                  <a:noFill/>
                  <a:prstDash val="solid"/>
                </a:ln>
                <a:solidFill>
                  <a:srgbClr val="C00000"/>
                </a:solidFill>
                <a:latin typeface="+mj-lt"/>
              </a:rPr>
              <a:t>I. 	How to Define your Target</a:t>
            </a:r>
            <a:endParaRPr lang="en-SG" sz="4400" b="1" dirty="0">
              <a:ln w="18415" cmpd="sng">
                <a:noFill/>
                <a:prstDash val="solid"/>
              </a:ln>
              <a:solidFill>
                <a:srgbClr val="C00000"/>
              </a:solidFill>
              <a:latin typeface="+mj-lt"/>
            </a:endParaRPr>
          </a:p>
        </p:txBody>
      </p:sp>
      <p:sp>
        <p:nvSpPr>
          <p:cNvPr id="9" name="TextBox 8"/>
          <p:cNvSpPr txBox="1"/>
          <p:nvPr/>
        </p:nvSpPr>
        <p:spPr>
          <a:xfrm>
            <a:off x="457200" y="1676400"/>
            <a:ext cx="7725448" cy="3693319"/>
          </a:xfrm>
          <a:prstGeom prst="rect">
            <a:avLst/>
          </a:prstGeom>
          <a:noFill/>
        </p:spPr>
        <p:txBody>
          <a:bodyPr wrap="none" rtlCol="0">
            <a:spAutoFit/>
          </a:bodyPr>
          <a:lstStyle/>
          <a:p>
            <a:pPr marL="630238">
              <a:spcBef>
                <a:spcPts val="1200"/>
              </a:spcBef>
            </a:pPr>
            <a:r>
              <a:rPr lang="en-US" sz="3400" b="1" dirty="0">
                <a:solidFill>
                  <a:srgbClr val="0070C0"/>
                </a:solidFill>
                <a:latin typeface="+mj-lt"/>
              </a:rPr>
              <a:t>1. Define your target Geographically.</a:t>
            </a:r>
          </a:p>
          <a:p>
            <a:pPr marL="630238">
              <a:spcBef>
                <a:spcPts val="1200"/>
              </a:spcBef>
            </a:pPr>
            <a:r>
              <a:rPr lang="en-US" sz="3400" b="1" dirty="0">
                <a:solidFill>
                  <a:srgbClr val="0070C0"/>
                </a:solidFill>
                <a:latin typeface="+mj-lt"/>
              </a:rPr>
              <a:t>2. Define your Target Demographically</a:t>
            </a:r>
          </a:p>
          <a:p>
            <a:pPr marL="630238">
              <a:spcBef>
                <a:spcPts val="1200"/>
              </a:spcBef>
            </a:pPr>
            <a:r>
              <a:rPr lang="en-US" sz="3400" b="1" dirty="0">
                <a:solidFill>
                  <a:srgbClr val="0070C0"/>
                </a:solidFill>
                <a:latin typeface="+mj-lt"/>
              </a:rPr>
              <a:t>3. Definition your Target Culturally</a:t>
            </a:r>
          </a:p>
          <a:p>
            <a:pPr marL="630238">
              <a:spcBef>
                <a:spcPts val="1200"/>
              </a:spcBef>
            </a:pPr>
            <a:r>
              <a:rPr lang="en-US" sz="3400" b="1" dirty="0">
                <a:solidFill>
                  <a:srgbClr val="0070C0"/>
                </a:solidFill>
                <a:latin typeface="+mj-lt"/>
              </a:rPr>
              <a:t>4. Define your Target Spiritually</a:t>
            </a:r>
          </a:p>
          <a:p>
            <a:endParaRPr lang="en-US" sz="3400" b="1" dirty="0">
              <a:solidFill>
                <a:srgbClr val="0070C0"/>
              </a:solidFill>
              <a:latin typeface="+mj-lt"/>
            </a:endParaRPr>
          </a:p>
          <a:p>
            <a:r>
              <a:rPr lang="en-US" sz="3400" b="1" dirty="0">
                <a:solidFill>
                  <a:srgbClr val="0070C0"/>
                </a:solidFill>
                <a:latin typeface="+mj-lt"/>
              </a:rPr>
              <a:t>    KNOW WHAT YOU ARE FISHING FOR?</a:t>
            </a:r>
          </a:p>
        </p:txBody>
      </p:sp>
    </p:spTree>
    <p:extLst>
      <p:ext uri="{BB962C8B-B14F-4D97-AF65-F5344CB8AC3E}">
        <p14:creationId xmlns:p14="http://schemas.microsoft.com/office/powerpoint/2010/main" val="402844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447800"/>
          </a:xfrm>
        </p:spPr>
        <p:txBody>
          <a:bodyPr>
            <a:normAutofit fontScale="90000"/>
          </a:bodyPr>
          <a:lstStyle/>
          <a:p>
            <a:pPr algn="ctr"/>
            <a:r>
              <a:rPr lang="en-SG" b="1" u="sng" dirty="0">
                <a:solidFill>
                  <a:srgbClr val="FF0000"/>
                </a:solidFill>
              </a:rPr>
              <a:t>PRODUCT</a:t>
            </a:r>
            <a:br>
              <a:rPr lang="en-SG" b="1" u="sng" dirty="0">
                <a:solidFill>
                  <a:srgbClr val="FF0000"/>
                </a:solidFill>
              </a:rPr>
            </a:br>
            <a:r>
              <a:rPr lang="en-SG" b="1" u="sng" dirty="0">
                <a:solidFill>
                  <a:srgbClr val="FF0000"/>
                </a:solidFill>
              </a:rPr>
              <a:t>TO BE LIKE CHRIST</a:t>
            </a:r>
          </a:p>
        </p:txBody>
      </p:sp>
      <p:sp>
        <p:nvSpPr>
          <p:cNvPr id="3" name="Content Placeholder 2"/>
          <p:cNvSpPr>
            <a:spLocks noGrp="1"/>
          </p:cNvSpPr>
          <p:nvPr>
            <p:ph idx="1"/>
          </p:nvPr>
        </p:nvSpPr>
        <p:spPr>
          <a:xfrm>
            <a:off x="457200" y="1676400"/>
            <a:ext cx="8167936" cy="5309592"/>
          </a:xfrm>
        </p:spPr>
        <p:txBody>
          <a:bodyPr>
            <a:normAutofit/>
          </a:bodyPr>
          <a:lstStyle/>
          <a:p>
            <a:pPr marL="447675" indent="-447675">
              <a:buNone/>
            </a:pPr>
            <a:r>
              <a:rPr lang="en-SG" b="1" dirty="0">
                <a:latin typeface="+mj-lt"/>
              </a:rPr>
              <a:t>A.  </a:t>
            </a:r>
            <a:r>
              <a:rPr lang="en-SG" b="1" u="sng" dirty="0">
                <a:solidFill>
                  <a:srgbClr val="7030A0"/>
                </a:solidFill>
                <a:latin typeface="+mj-lt"/>
              </a:rPr>
              <a:t>HIS PERSON </a:t>
            </a:r>
            <a:r>
              <a:rPr lang="en-SG" b="1" dirty="0">
                <a:latin typeface="+mj-lt"/>
              </a:rPr>
              <a:t>(Gal. 5:22,23 – Fruit)</a:t>
            </a:r>
          </a:p>
          <a:p>
            <a:pPr marL="447675" indent="-447675">
              <a:buNone/>
            </a:pPr>
            <a:r>
              <a:rPr lang="en-SG" b="1" dirty="0">
                <a:latin typeface="+mj-lt"/>
              </a:rPr>
              <a:t>B.  </a:t>
            </a:r>
            <a:r>
              <a:rPr lang="en-SG" b="1" u="sng" dirty="0">
                <a:solidFill>
                  <a:srgbClr val="7030A0"/>
                </a:solidFill>
                <a:latin typeface="+mj-lt"/>
              </a:rPr>
              <a:t>HIS PRIORITIES </a:t>
            </a:r>
            <a:endParaRPr lang="en-SG" b="1" dirty="0">
              <a:latin typeface="+mj-lt"/>
            </a:endParaRPr>
          </a:p>
          <a:p>
            <a:pPr marL="447675" indent="182563">
              <a:buNone/>
              <a:tabLst>
                <a:tab pos="3584575" algn="l"/>
              </a:tabLst>
            </a:pPr>
            <a:r>
              <a:rPr lang="en-SG" b="1" dirty="0">
                <a:solidFill>
                  <a:srgbClr val="C00000"/>
                </a:solidFill>
                <a:latin typeface="+mj-lt"/>
              </a:rPr>
              <a:t>1.  </a:t>
            </a:r>
            <a:r>
              <a:rPr lang="en-SG" b="1" dirty="0">
                <a:latin typeface="+mj-lt"/>
              </a:rPr>
              <a:t>PRAYER                 	</a:t>
            </a:r>
            <a:r>
              <a:rPr lang="en-SG" b="1" dirty="0">
                <a:solidFill>
                  <a:srgbClr val="C00000"/>
                </a:solidFill>
                <a:latin typeface="+mj-lt"/>
              </a:rPr>
              <a:t>2.  </a:t>
            </a:r>
            <a:r>
              <a:rPr lang="en-SG" b="1" dirty="0">
                <a:latin typeface="+mj-lt"/>
              </a:rPr>
              <a:t>PRAISE</a:t>
            </a:r>
          </a:p>
          <a:p>
            <a:pPr marL="447675" indent="182563">
              <a:buNone/>
              <a:tabLst>
                <a:tab pos="3584575" algn="l"/>
              </a:tabLst>
            </a:pPr>
            <a:r>
              <a:rPr lang="en-SG" b="1" dirty="0">
                <a:solidFill>
                  <a:srgbClr val="C00000"/>
                </a:solidFill>
                <a:latin typeface="+mj-lt"/>
              </a:rPr>
              <a:t>3.  </a:t>
            </a:r>
            <a:r>
              <a:rPr lang="en-SG" b="1" dirty="0">
                <a:latin typeface="+mj-lt"/>
              </a:rPr>
              <a:t>WORD                   </a:t>
            </a:r>
            <a:r>
              <a:rPr lang="en-SG" b="1" dirty="0">
                <a:solidFill>
                  <a:srgbClr val="C00000"/>
                </a:solidFill>
                <a:latin typeface="+mj-lt"/>
              </a:rPr>
              <a:t>	4.  </a:t>
            </a:r>
            <a:r>
              <a:rPr lang="en-SG" b="1" dirty="0">
                <a:latin typeface="+mj-lt"/>
              </a:rPr>
              <a:t>RELATIONSHIP</a:t>
            </a:r>
          </a:p>
          <a:p>
            <a:pPr marL="447675" indent="182563">
              <a:buNone/>
              <a:tabLst>
                <a:tab pos="3584575" algn="l"/>
              </a:tabLst>
            </a:pPr>
            <a:r>
              <a:rPr lang="en-SG" b="1" dirty="0">
                <a:solidFill>
                  <a:srgbClr val="C00000"/>
                </a:solidFill>
                <a:latin typeface="+mj-lt"/>
              </a:rPr>
              <a:t>5.  </a:t>
            </a:r>
            <a:r>
              <a:rPr lang="en-SG" b="1" dirty="0">
                <a:latin typeface="+mj-lt"/>
              </a:rPr>
              <a:t>SOUL WINNER   	</a:t>
            </a:r>
            <a:r>
              <a:rPr lang="en-SG" b="1" dirty="0">
                <a:solidFill>
                  <a:srgbClr val="C00000"/>
                </a:solidFill>
                <a:latin typeface="+mj-lt"/>
              </a:rPr>
              <a:t>6.  </a:t>
            </a:r>
            <a:r>
              <a:rPr lang="en-SG" b="1" dirty="0">
                <a:latin typeface="+mj-lt"/>
              </a:rPr>
              <a:t>EQUIP WORKERS</a:t>
            </a:r>
          </a:p>
          <a:p>
            <a:pPr marL="447675" indent="182563">
              <a:buNone/>
            </a:pPr>
            <a:r>
              <a:rPr lang="en-SG" b="1" dirty="0">
                <a:solidFill>
                  <a:srgbClr val="C00000"/>
                </a:solidFill>
                <a:latin typeface="+mj-lt"/>
              </a:rPr>
              <a:t>7.  </a:t>
            </a:r>
            <a:r>
              <a:rPr lang="en-SG" b="1" dirty="0">
                <a:latin typeface="+mj-lt"/>
              </a:rPr>
              <a:t>MULTIPLY LEADERS</a:t>
            </a:r>
          </a:p>
          <a:p>
            <a:pPr marL="447675" indent="-447675">
              <a:buNone/>
            </a:pPr>
            <a:r>
              <a:rPr lang="en-SG" b="1" dirty="0">
                <a:latin typeface="+mj-lt"/>
              </a:rPr>
              <a:t>C.  </a:t>
            </a:r>
            <a:r>
              <a:rPr lang="en-SG" b="1" u="sng" dirty="0">
                <a:solidFill>
                  <a:srgbClr val="7030A0"/>
                </a:solidFill>
                <a:latin typeface="+mj-lt"/>
              </a:rPr>
              <a:t>HIS PASSION </a:t>
            </a:r>
            <a:r>
              <a:rPr lang="en-SG" b="1" dirty="0">
                <a:latin typeface="+mj-lt"/>
              </a:rPr>
              <a:t>(Heb. 12:2; Luke 9:23)</a:t>
            </a:r>
          </a:p>
          <a:p>
            <a:pPr marL="447675" indent="0">
              <a:buNone/>
            </a:pPr>
            <a:r>
              <a:rPr lang="en-SG" b="1" dirty="0">
                <a:latin typeface="+mj-lt"/>
              </a:rPr>
              <a:t>(</a:t>
            </a:r>
            <a:r>
              <a:rPr lang="en-SG" b="1" dirty="0" err="1">
                <a:latin typeface="+mj-lt"/>
              </a:rPr>
              <a:t>Heb</a:t>
            </a:r>
            <a:r>
              <a:rPr lang="en-SG" b="1" dirty="0">
                <a:latin typeface="+mj-lt"/>
              </a:rPr>
              <a:t> 12:2)  Looking unto Jesus the author and finisher of </a:t>
            </a:r>
            <a:r>
              <a:rPr lang="en-SG" b="1" i="1" dirty="0">
                <a:latin typeface="+mj-lt"/>
              </a:rPr>
              <a:t>our</a:t>
            </a:r>
            <a:r>
              <a:rPr lang="en-SG" b="1" dirty="0">
                <a:latin typeface="+mj-lt"/>
              </a:rPr>
              <a:t> faith; who for the joy that was set before him endured the cross, despising the shame, and is set down at the right hand of the throne of God.</a:t>
            </a:r>
          </a:p>
          <a:p>
            <a:endParaRPr lang="en-SG" dirty="0"/>
          </a:p>
          <a:p>
            <a:pPr marL="0" indent="0">
              <a:buNone/>
            </a:pPr>
            <a:endParaRPr lang="en-SG" dirty="0"/>
          </a:p>
        </p:txBody>
      </p:sp>
    </p:spTree>
    <p:extLst>
      <p:ext uri="{BB962C8B-B14F-4D97-AF65-F5344CB8AC3E}">
        <p14:creationId xmlns:p14="http://schemas.microsoft.com/office/powerpoint/2010/main" val="1196440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1226436" y="415366"/>
            <a:ext cx="6691127" cy="769441"/>
          </a:xfrm>
          <a:prstGeom prst="rect">
            <a:avLst/>
          </a:prstGeom>
          <a:noFill/>
        </p:spPr>
        <p:txBody>
          <a:bodyPr wrap="none" rtlCol="0">
            <a:spAutoFit/>
          </a:bodyPr>
          <a:lstStyle/>
          <a:p>
            <a:pPr marL="630238" indent="-630238">
              <a:spcBef>
                <a:spcPts val="1200"/>
              </a:spcBef>
            </a:pPr>
            <a:r>
              <a:rPr lang="en-US" sz="4400" b="1" dirty="0">
                <a:ln w="18415" cmpd="sng">
                  <a:noFill/>
                  <a:prstDash val="solid"/>
                </a:ln>
                <a:solidFill>
                  <a:srgbClr val="C00000"/>
                </a:solidFill>
                <a:latin typeface="+mj-lt"/>
              </a:rPr>
              <a:t>II. Learn to Think  like a fish </a:t>
            </a:r>
          </a:p>
        </p:txBody>
      </p:sp>
      <p:sp>
        <p:nvSpPr>
          <p:cNvPr id="9" name="TextBox 8"/>
          <p:cNvSpPr txBox="1"/>
          <p:nvPr/>
        </p:nvSpPr>
        <p:spPr>
          <a:xfrm>
            <a:off x="990600" y="2242319"/>
            <a:ext cx="7467599" cy="1815882"/>
          </a:xfrm>
          <a:prstGeom prst="rect">
            <a:avLst/>
          </a:prstGeom>
          <a:noFill/>
        </p:spPr>
        <p:txBody>
          <a:bodyPr wrap="square" rtlCol="0">
            <a:spAutoFit/>
          </a:bodyPr>
          <a:lstStyle/>
          <a:p>
            <a:pPr>
              <a:spcBef>
                <a:spcPts val="1200"/>
              </a:spcBef>
            </a:pPr>
            <a:r>
              <a:rPr lang="en-US" sz="3400" b="1" dirty="0">
                <a:solidFill>
                  <a:srgbClr val="0070C0"/>
                </a:solidFill>
                <a:latin typeface="Century Gothic" pitchFamily="34" charset="0"/>
              </a:rPr>
              <a:t>The Problem : The longer I am a believer,</a:t>
            </a:r>
          </a:p>
          <a:p>
            <a:pPr>
              <a:spcBef>
                <a:spcPts val="1200"/>
              </a:spcBef>
            </a:pPr>
            <a:r>
              <a:rPr lang="en-US" sz="3400" b="1" u="sng" dirty="0">
                <a:solidFill>
                  <a:srgbClr val="0070C0"/>
                </a:solidFill>
                <a:latin typeface="Century Gothic" pitchFamily="34" charset="0"/>
              </a:rPr>
              <a:t>the less</a:t>
            </a:r>
            <a:r>
              <a:rPr lang="en-US" sz="3400" b="1" dirty="0">
                <a:solidFill>
                  <a:srgbClr val="0070C0"/>
                </a:solidFill>
                <a:latin typeface="Century Gothic" pitchFamily="34" charset="0"/>
              </a:rPr>
              <a:t> I think like an unbeliever.</a:t>
            </a:r>
            <a:endParaRPr lang="en-SG" sz="2800" b="1" u="sng" dirty="0">
              <a:solidFill>
                <a:schemeClr val="bg2"/>
              </a:solidFill>
              <a:latin typeface="Century Gothic" pitchFamily="34" charset="0"/>
            </a:endParaRPr>
          </a:p>
        </p:txBody>
      </p:sp>
    </p:spTree>
    <p:extLst>
      <p:ext uri="{BB962C8B-B14F-4D97-AF65-F5344CB8AC3E}">
        <p14:creationId xmlns:p14="http://schemas.microsoft.com/office/powerpoint/2010/main" val="94876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Users\user\AppData\Local\Temp\06112013120836-0001.tif"/>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5000"/>
                    </a14:imgEffect>
                  </a14:imgLayer>
                </a14:imgProps>
              </a:ext>
              <a:ext uri="{28A0092B-C50C-407E-A947-70E740481C1C}">
                <a14:useLocalDpi xmlns:a14="http://schemas.microsoft.com/office/drawing/2010/main" val="0"/>
              </a:ext>
            </a:extLst>
          </a:blip>
          <a:srcRect l="23871" r="16559" b="6181"/>
          <a:stretch/>
        </p:blipFill>
        <p:spPr bwMode="auto">
          <a:xfrm rot="16200000">
            <a:off x="1141770" y="-1144234"/>
            <a:ext cx="6860459"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35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user\AppData\Local\Temp\06112013120827-0001.tif"/>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7000"/>
                    </a14:imgEffect>
                  </a14:imgLayer>
                </a14:imgProps>
              </a:ext>
              <a:ext uri="{28A0092B-C50C-407E-A947-70E740481C1C}">
                <a14:useLocalDpi xmlns:a14="http://schemas.microsoft.com/office/drawing/2010/main" val="0"/>
              </a:ext>
            </a:extLst>
          </a:blip>
          <a:srcRect l="14194" t="8139" r="5376" b="3591"/>
          <a:stretch/>
        </p:blipFill>
        <p:spPr bwMode="auto">
          <a:xfrm rot="16200000">
            <a:off x="1143000" y="-1143000"/>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51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609600" y="382742"/>
            <a:ext cx="7596888" cy="769441"/>
          </a:xfrm>
          <a:prstGeom prst="rect">
            <a:avLst/>
          </a:prstGeom>
          <a:noFill/>
        </p:spPr>
        <p:txBody>
          <a:bodyPr wrap="none" rtlCol="0">
            <a:spAutoFit/>
          </a:bodyPr>
          <a:lstStyle/>
          <a:p>
            <a:r>
              <a:rPr lang="en-US" sz="4400" b="1" dirty="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Century Gothic" pitchFamily="34" charset="0"/>
              </a:rPr>
              <a:t>   </a:t>
            </a:r>
            <a:r>
              <a:rPr lang="en-US" sz="4400" b="1" dirty="0">
                <a:ln w="18415" cmpd="sng">
                  <a:noFill/>
                  <a:prstDash val="solid"/>
                </a:ln>
                <a:solidFill>
                  <a:srgbClr val="C00000"/>
                </a:solidFill>
                <a:latin typeface="+mj-lt"/>
              </a:rPr>
              <a:t>The Four Greatest Complaints</a:t>
            </a:r>
            <a:endParaRPr lang="en-SG" sz="4400" b="1" dirty="0">
              <a:ln w="18415" cmpd="sng">
                <a:noFill/>
                <a:prstDash val="solid"/>
              </a:ln>
              <a:solidFill>
                <a:srgbClr val="C00000"/>
              </a:solidFill>
              <a:latin typeface="+mj-lt"/>
            </a:endParaRPr>
          </a:p>
        </p:txBody>
      </p:sp>
      <p:sp>
        <p:nvSpPr>
          <p:cNvPr id="9" name="TextBox 8"/>
          <p:cNvSpPr txBox="1"/>
          <p:nvPr/>
        </p:nvSpPr>
        <p:spPr>
          <a:xfrm>
            <a:off x="326477" y="1872987"/>
            <a:ext cx="8275022" cy="2646878"/>
          </a:xfrm>
          <a:prstGeom prst="rect">
            <a:avLst/>
          </a:prstGeom>
          <a:noFill/>
        </p:spPr>
        <p:txBody>
          <a:bodyPr wrap="none" rtlCol="0">
            <a:spAutoFit/>
          </a:bodyPr>
          <a:lstStyle/>
          <a:p>
            <a:pPr>
              <a:spcBef>
                <a:spcPts val="1200"/>
              </a:spcBef>
            </a:pPr>
            <a:r>
              <a:rPr lang="en-US" sz="3400" b="1" dirty="0">
                <a:solidFill>
                  <a:schemeClr val="accent2"/>
                </a:solidFill>
                <a:latin typeface="Century Gothic" pitchFamily="34" charset="0"/>
              </a:rPr>
              <a:t>    1. Sermons are Boring and irrelevant</a:t>
            </a:r>
          </a:p>
          <a:p>
            <a:pPr>
              <a:spcBef>
                <a:spcPts val="1200"/>
              </a:spcBef>
            </a:pPr>
            <a:r>
              <a:rPr lang="en-US" sz="3400" b="1" dirty="0">
                <a:solidFill>
                  <a:schemeClr val="accent2"/>
                </a:solidFill>
                <a:latin typeface="Century Gothic" pitchFamily="34" charset="0"/>
              </a:rPr>
              <a:t>    2. Members are unfriendly to visitors</a:t>
            </a:r>
          </a:p>
          <a:p>
            <a:pPr>
              <a:spcBef>
                <a:spcPts val="1200"/>
              </a:spcBef>
            </a:pPr>
            <a:r>
              <a:rPr lang="en-US" sz="3400" b="1" dirty="0">
                <a:solidFill>
                  <a:schemeClr val="accent2"/>
                </a:solidFill>
                <a:latin typeface="Century Gothic" pitchFamily="34" charset="0"/>
              </a:rPr>
              <a:t>    3. Too much emphasis on money</a:t>
            </a:r>
          </a:p>
          <a:p>
            <a:pPr>
              <a:spcBef>
                <a:spcPts val="1200"/>
              </a:spcBef>
            </a:pPr>
            <a:r>
              <a:rPr lang="en-US" sz="3400" b="1" dirty="0">
                <a:solidFill>
                  <a:schemeClr val="accent2"/>
                </a:solidFill>
                <a:latin typeface="Century Gothic" pitchFamily="34" charset="0"/>
              </a:rPr>
              <a:t>    4. Poor childcare</a:t>
            </a:r>
            <a:endParaRPr lang="en-SG" sz="3400" b="1" dirty="0">
              <a:solidFill>
                <a:schemeClr val="accent2"/>
              </a:solidFill>
              <a:latin typeface="Century Gothic" pitchFamily="34" charset="0"/>
            </a:endParaRPr>
          </a:p>
        </p:txBody>
      </p:sp>
    </p:spTree>
    <p:extLst>
      <p:ext uri="{BB962C8B-B14F-4D97-AF65-F5344CB8AC3E}">
        <p14:creationId xmlns:p14="http://schemas.microsoft.com/office/powerpoint/2010/main" val="1536341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18288"/>
            <a:ext cx="8229600" cy="1066800"/>
          </a:xfrm>
        </p:spPr>
        <p:txBody>
          <a:bodyPr/>
          <a:lstStyle/>
          <a:p>
            <a:pPr algn="ctr"/>
            <a:r>
              <a:rPr lang="en-US" b="1" u="sng" dirty="0">
                <a:solidFill>
                  <a:srgbClr val="FF0000"/>
                </a:solidFill>
              </a:rPr>
              <a:t>CRITICAL BALANCE</a:t>
            </a:r>
            <a:endParaRPr lang="en-SG" b="1" u="sng" dirty="0">
              <a:solidFill>
                <a:srgbClr val="FF0000"/>
              </a:solidFill>
            </a:endParaRPr>
          </a:p>
        </p:txBody>
      </p:sp>
      <p:sp>
        <p:nvSpPr>
          <p:cNvPr id="3" name="Content Placeholder 2"/>
          <p:cNvSpPr>
            <a:spLocks noGrp="1"/>
          </p:cNvSpPr>
          <p:nvPr>
            <p:ph idx="1"/>
          </p:nvPr>
        </p:nvSpPr>
        <p:spPr>
          <a:xfrm>
            <a:off x="457200" y="1752600"/>
            <a:ext cx="8229600" cy="4572000"/>
          </a:xfrm>
        </p:spPr>
        <p:txBody>
          <a:bodyPr/>
          <a:lstStyle/>
          <a:p>
            <a:pPr marL="447675" indent="-447675">
              <a:buNone/>
            </a:pPr>
            <a:r>
              <a:rPr lang="en-US" b="1" dirty="0">
                <a:solidFill>
                  <a:srgbClr val="00B0F0"/>
                </a:solidFill>
                <a:latin typeface="+mj-lt"/>
              </a:rPr>
              <a:t>1.	</a:t>
            </a:r>
            <a:r>
              <a:rPr lang="en-US" b="1" u="sng" dirty="0">
                <a:solidFill>
                  <a:srgbClr val="0070C0"/>
                </a:solidFill>
                <a:latin typeface="+mj-lt"/>
              </a:rPr>
              <a:t>FAITHFULNESS TO SCRIPTURES</a:t>
            </a:r>
            <a:r>
              <a:rPr lang="en-US" b="1" dirty="0">
                <a:solidFill>
                  <a:srgbClr val="0070C0"/>
                </a:solidFill>
                <a:latin typeface="+mj-lt"/>
              </a:rPr>
              <a:t> </a:t>
            </a:r>
            <a:r>
              <a:rPr lang="en-US" b="1" dirty="0">
                <a:latin typeface="+mj-lt"/>
              </a:rPr>
              <a:t>– original message of the Biblical text</a:t>
            </a:r>
          </a:p>
          <a:p>
            <a:pPr marL="0" indent="0">
              <a:buNone/>
            </a:pPr>
            <a:endParaRPr lang="en-US" b="1" dirty="0">
              <a:latin typeface="+mj-lt"/>
            </a:endParaRPr>
          </a:p>
          <a:p>
            <a:pPr marL="447675" indent="-447675">
              <a:buNone/>
            </a:pPr>
            <a:r>
              <a:rPr lang="en-US" b="1" dirty="0">
                <a:solidFill>
                  <a:srgbClr val="00B0F0"/>
                </a:solidFill>
                <a:latin typeface="+mj-lt"/>
              </a:rPr>
              <a:t>2.	</a:t>
            </a:r>
            <a:r>
              <a:rPr lang="en-US" b="1" u="sng" dirty="0">
                <a:solidFill>
                  <a:srgbClr val="0070C0"/>
                </a:solidFill>
                <a:latin typeface="+mj-lt"/>
              </a:rPr>
              <a:t>CULTURE OF SELF &amp; CHURCH</a:t>
            </a:r>
            <a:r>
              <a:rPr lang="en-US" b="1" dirty="0">
                <a:solidFill>
                  <a:srgbClr val="0070C0"/>
                </a:solidFill>
                <a:latin typeface="+mj-lt"/>
              </a:rPr>
              <a:t> </a:t>
            </a:r>
            <a:r>
              <a:rPr lang="en-US" b="1" dirty="0">
                <a:latin typeface="+mj-lt"/>
              </a:rPr>
              <a:t>– influencing the message in the Biblical text</a:t>
            </a:r>
          </a:p>
          <a:p>
            <a:pPr marL="0" indent="0">
              <a:buNone/>
            </a:pPr>
            <a:endParaRPr lang="en-US" b="1" dirty="0">
              <a:latin typeface="+mj-lt"/>
            </a:endParaRPr>
          </a:p>
          <a:p>
            <a:pPr marL="447675" indent="-447675">
              <a:buNone/>
            </a:pPr>
            <a:r>
              <a:rPr lang="en-US" b="1" dirty="0">
                <a:solidFill>
                  <a:srgbClr val="00B0F0"/>
                </a:solidFill>
                <a:latin typeface="+mj-lt"/>
              </a:rPr>
              <a:t>3.	</a:t>
            </a:r>
            <a:r>
              <a:rPr lang="en-US" b="1" u="sng" dirty="0">
                <a:solidFill>
                  <a:srgbClr val="0070C0"/>
                </a:solidFill>
                <a:latin typeface="+mj-lt"/>
              </a:rPr>
              <a:t>CULTURE OF THE RECIPIENTS</a:t>
            </a:r>
            <a:r>
              <a:rPr lang="en-US" b="1" dirty="0">
                <a:latin typeface="+mj-lt"/>
              </a:rPr>
              <a:t> – how it speaks to their needs, the Message of the Cross and not a message of a culture</a:t>
            </a:r>
          </a:p>
          <a:p>
            <a:pPr marL="514350" indent="-514350">
              <a:buAutoNum type="arabicPeriod"/>
            </a:pPr>
            <a:endParaRPr lang="en-US" b="1" dirty="0">
              <a:latin typeface="+mj-lt"/>
            </a:endParaRPr>
          </a:p>
          <a:p>
            <a:pPr marL="514350" indent="-514350">
              <a:buAutoNum type="arabicPeriod"/>
            </a:pPr>
            <a:endParaRPr lang="en-SG" dirty="0"/>
          </a:p>
        </p:txBody>
      </p:sp>
    </p:spTree>
    <p:extLst>
      <p:ext uri="{BB962C8B-B14F-4D97-AF65-F5344CB8AC3E}">
        <p14:creationId xmlns:p14="http://schemas.microsoft.com/office/powerpoint/2010/main" val="858296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627777" y="456584"/>
            <a:ext cx="7672421" cy="769441"/>
          </a:xfrm>
          <a:prstGeom prst="rect">
            <a:avLst/>
          </a:prstGeom>
          <a:noFill/>
        </p:spPr>
        <p:txBody>
          <a:bodyPr wrap="none" rtlCol="0">
            <a:spAutoFit/>
          </a:bodyPr>
          <a:lstStyle/>
          <a:p>
            <a:r>
              <a:rPr lang="en-US" sz="4400" b="1" dirty="0">
                <a:ln w="18415" cmpd="sng">
                  <a:noFill/>
                  <a:prstDash val="solid"/>
                </a:ln>
                <a:solidFill>
                  <a:srgbClr val="C00000"/>
                </a:solidFill>
                <a:latin typeface="+mj-lt"/>
              </a:rPr>
              <a:t>III. </a:t>
            </a:r>
            <a:r>
              <a:rPr lang="en-US" sz="4400" b="1" u="sng" dirty="0">
                <a:ln w="18415" cmpd="sng">
                  <a:noFill/>
                  <a:prstDash val="solid"/>
                </a:ln>
                <a:solidFill>
                  <a:srgbClr val="C00000"/>
                </a:solidFill>
                <a:latin typeface="+mj-lt"/>
              </a:rPr>
              <a:t>Go Where the fish are biting</a:t>
            </a:r>
            <a:endParaRPr lang="en-US" sz="4400" b="1" dirty="0">
              <a:ln w="18415" cmpd="sng">
                <a:noFill/>
                <a:prstDash val="solid"/>
              </a:ln>
              <a:solidFill>
                <a:srgbClr val="C00000"/>
              </a:solidFill>
              <a:latin typeface="+mj-lt"/>
            </a:endParaRPr>
          </a:p>
        </p:txBody>
      </p:sp>
      <p:sp>
        <p:nvSpPr>
          <p:cNvPr id="9" name="TextBox 8"/>
          <p:cNvSpPr txBox="1"/>
          <p:nvPr/>
        </p:nvSpPr>
        <p:spPr>
          <a:xfrm>
            <a:off x="1143000" y="2993026"/>
            <a:ext cx="7386253" cy="1446550"/>
          </a:xfrm>
          <a:prstGeom prst="rect">
            <a:avLst/>
          </a:prstGeom>
          <a:noFill/>
        </p:spPr>
        <p:txBody>
          <a:bodyPr wrap="none" rtlCol="0">
            <a:spAutoFit/>
          </a:bodyPr>
          <a:lstStyle/>
          <a:p>
            <a:r>
              <a:rPr lang="en-US" sz="4400" b="1" dirty="0">
                <a:solidFill>
                  <a:srgbClr val="0070C0"/>
                </a:solidFill>
                <a:latin typeface="+mj-lt"/>
              </a:rPr>
              <a:t>Let your target determine your</a:t>
            </a:r>
          </a:p>
          <a:p>
            <a:r>
              <a:rPr lang="en-US" sz="4400" b="1" dirty="0">
                <a:solidFill>
                  <a:srgbClr val="0070C0"/>
                </a:solidFill>
                <a:latin typeface="+mj-lt"/>
              </a:rPr>
              <a:t>Approach.</a:t>
            </a:r>
            <a:endParaRPr lang="en-SG" sz="4400" b="1" dirty="0">
              <a:solidFill>
                <a:srgbClr val="0070C0"/>
              </a:solidFill>
              <a:latin typeface="+mj-lt"/>
            </a:endParaRPr>
          </a:p>
        </p:txBody>
      </p:sp>
    </p:spTree>
    <p:extLst>
      <p:ext uri="{BB962C8B-B14F-4D97-AF65-F5344CB8AC3E}">
        <p14:creationId xmlns:p14="http://schemas.microsoft.com/office/powerpoint/2010/main" val="30262906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538397" y="386458"/>
            <a:ext cx="8430283" cy="769441"/>
          </a:xfrm>
          <a:prstGeom prst="rect">
            <a:avLst/>
          </a:prstGeom>
          <a:noFill/>
        </p:spPr>
        <p:txBody>
          <a:bodyPr wrap="square" rtlCol="0">
            <a:spAutoFit/>
          </a:bodyPr>
          <a:lstStyle/>
          <a:p>
            <a:r>
              <a:rPr lang="en-US" sz="4400" b="1" dirty="0">
                <a:ln w="18415" cmpd="sng">
                  <a:noFill/>
                  <a:prstDash val="solid"/>
                </a:ln>
                <a:solidFill>
                  <a:srgbClr val="C00000"/>
                </a:solidFill>
                <a:latin typeface="+mj-lt"/>
              </a:rPr>
              <a:t>IV. </a:t>
            </a:r>
            <a:r>
              <a:rPr lang="en-US" sz="4400" b="1" u="sng" dirty="0">
                <a:ln w="18415" cmpd="sng">
                  <a:noFill/>
                  <a:prstDash val="solid"/>
                </a:ln>
                <a:solidFill>
                  <a:srgbClr val="C00000"/>
                </a:solidFill>
                <a:latin typeface="+mj-lt"/>
              </a:rPr>
              <a:t>Find the Fish that are Hungry</a:t>
            </a:r>
            <a:endParaRPr lang="en-SG" sz="4400" b="1" u="sng" dirty="0">
              <a:ln w="18415" cmpd="sng">
                <a:noFill/>
                <a:prstDash val="solid"/>
              </a:ln>
              <a:solidFill>
                <a:srgbClr val="C00000"/>
              </a:solidFill>
              <a:latin typeface="+mj-lt"/>
            </a:endParaRPr>
          </a:p>
        </p:txBody>
      </p:sp>
      <p:sp>
        <p:nvSpPr>
          <p:cNvPr id="9" name="TextBox 8"/>
          <p:cNvSpPr txBox="1"/>
          <p:nvPr/>
        </p:nvSpPr>
        <p:spPr>
          <a:xfrm>
            <a:off x="2057400" y="2362200"/>
            <a:ext cx="4662751" cy="2369880"/>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4000" b="1" dirty="0">
                <a:solidFill>
                  <a:schemeClr val="accent2"/>
                </a:solidFill>
                <a:latin typeface="+mj-lt"/>
              </a:rPr>
              <a:t>Those in Transition</a:t>
            </a:r>
          </a:p>
          <a:p>
            <a:pPr marL="457200" indent="-457200">
              <a:lnSpc>
                <a:spcPct val="150000"/>
              </a:lnSpc>
              <a:buFont typeface="Arial" panose="020B0604020202020204" pitchFamily="34" charset="0"/>
              <a:buChar char="•"/>
            </a:pPr>
            <a:r>
              <a:rPr lang="en-US" sz="4000" b="1" dirty="0">
                <a:solidFill>
                  <a:schemeClr val="accent2"/>
                </a:solidFill>
                <a:latin typeface="+mj-lt"/>
              </a:rPr>
              <a:t>Those in tension</a:t>
            </a:r>
            <a:endParaRPr lang="en-SG" sz="4000" b="1" dirty="0">
              <a:solidFill>
                <a:schemeClr val="accent2"/>
              </a:solidFill>
              <a:latin typeface="+mj-lt"/>
            </a:endParaRPr>
          </a:p>
          <a:p>
            <a:endParaRPr lang="en-SG" sz="2800" b="1" dirty="0">
              <a:solidFill>
                <a:schemeClr val="bg2"/>
              </a:solidFill>
              <a:latin typeface="Century Gothic" pitchFamily="34" charset="0"/>
            </a:endParaRPr>
          </a:p>
        </p:txBody>
      </p:sp>
    </p:spTree>
    <p:extLst>
      <p:ext uri="{BB962C8B-B14F-4D97-AF65-F5344CB8AC3E}">
        <p14:creationId xmlns:p14="http://schemas.microsoft.com/office/powerpoint/2010/main" val="1418313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2286000" y="312347"/>
            <a:ext cx="5007525" cy="769441"/>
          </a:xfrm>
          <a:prstGeom prst="rect">
            <a:avLst/>
          </a:prstGeom>
          <a:noFill/>
        </p:spPr>
        <p:txBody>
          <a:bodyPr wrap="none" rtlCol="0">
            <a:spAutoFit/>
          </a:bodyPr>
          <a:lstStyle/>
          <a:p>
            <a:r>
              <a:rPr lang="en-US" sz="4400" b="1" u="sng" dirty="0">
                <a:ln w="18415" cmpd="sng">
                  <a:noFill/>
                  <a:prstDash val="solid"/>
                </a:ln>
                <a:solidFill>
                  <a:srgbClr val="C00000"/>
                </a:solidFill>
                <a:latin typeface="+mj-lt"/>
              </a:rPr>
              <a:t>Evangelism Strategy</a:t>
            </a:r>
          </a:p>
        </p:txBody>
      </p:sp>
      <p:sp>
        <p:nvSpPr>
          <p:cNvPr id="9" name="TextBox 8"/>
          <p:cNvSpPr txBox="1"/>
          <p:nvPr/>
        </p:nvSpPr>
        <p:spPr>
          <a:xfrm>
            <a:off x="38100" y="1676400"/>
            <a:ext cx="9067800" cy="3046988"/>
          </a:xfrm>
          <a:prstGeom prst="rect">
            <a:avLst/>
          </a:prstGeom>
          <a:noFill/>
        </p:spPr>
        <p:txBody>
          <a:bodyPr wrap="square" rtlCol="0">
            <a:spAutoFit/>
          </a:bodyPr>
          <a:lstStyle/>
          <a:p>
            <a:pPr marL="265113"/>
            <a:r>
              <a:rPr lang="en-US" sz="3200" b="1" dirty="0">
                <a:solidFill>
                  <a:srgbClr val="0070C0"/>
                </a:solidFill>
                <a:latin typeface="+mj-lt"/>
              </a:rPr>
              <a:t>The needs of unbelievers Determine our </a:t>
            </a:r>
            <a:r>
              <a:rPr lang="en-US" sz="3200" b="1" u="sng" dirty="0">
                <a:solidFill>
                  <a:srgbClr val="0070C0"/>
                </a:solidFill>
                <a:latin typeface="+mj-lt"/>
              </a:rPr>
              <a:t>Program</a:t>
            </a:r>
            <a:r>
              <a:rPr lang="en-US" sz="3200" b="1" dirty="0">
                <a:solidFill>
                  <a:srgbClr val="0070C0"/>
                </a:solidFill>
                <a:latin typeface="+mj-lt"/>
              </a:rPr>
              <a:t>.</a:t>
            </a:r>
          </a:p>
          <a:p>
            <a:pPr marL="265113"/>
            <a:endParaRPr lang="en-US" sz="3200" b="1" dirty="0">
              <a:solidFill>
                <a:srgbClr val="0070C0"/>
              </a:solidFill>
              <a:latin typeface="+mj-lt"/>
            </a:endParaRPr>
          </a:p>
          <a:p>
            <a:pPr marL="265113"/>
            <a:r>
              <a:rPr lang="en-US" sz="3200" b="1" dirty="0">
                <a:solidFill>
                  <a:srgbClr val="0070C0"/>
                </a:solidFill>
                <a:latin typeface="+mj-lt"/>
              </a:rPr>
              <a:t>The Key: Felt Needs</a:t>
            </a:r>
          </a:p>
          <a:p>
            <a:endParaRPr lang="en-US" sz="3200" b="1" dirty="0">
              <a:solidFill>
                <a:srgbClr val="0070C0"/>
              </a:solidFill>
              <a:latin typeface="+mj-lt"/>
            </a:endParaRPr>
          </a:p>
          <a:p>
            <a:pPr marL="265113"/>
            <a:r>
              <a:rPr lang="en-US" sz="3200" b="1" dirty="0">
                <a:solidFill>
                  <a:srgbClr val="0070C0"/>
                </a:solidFill>
                <a:latin typeface="+mj-lt"/>
              </a:rPr>
              <a:t>The felt needs of the unchurched are primarily</a:t>
            </a:r>
          </a:p>
          <a:p>
            <a:pPr marL="265113"/>
            <a:r>
              <a:rPr lang="en-US" sz="3200" b="1" u="sng" dirty="0">
                <a:solidFill>
                  <a:srgbClr val="0070C0"/>
                </a:solidFill>
                <a:latin typeface="+mj-lt"/>
              </a:rPr>
              <a:t>emotionally</a:t>
            </a:r>
            <a:r>
              <a:rPr lang="en-US" sz="3200" b="1" dirty="0">
                <a:solidFill>
                  <a:srgbClr val="0070C0"/>
                </a:solidFill>
                <a:latin typeface="+mj-lt"/>
              </a:rPr>
              <a:t> and </a:t>
            </a:r>
            <a:r>
              <a:rPr lang="en-US" sz="3200" b="1" u="sng" dirty="0">
                <a:solidFill>
                  <a:srgbClr val="0070C0"/>
                </a:solidFill>
                <a:latin typeface="+mj-lt"/>
              </a:rPr>
              <a:t>relationally</a:t>
            </a:r>
            <a:r>
              <a:rPr lang="en-US" sz="3200" b="1" dirty="0">
                <a:solidFill>
                  <a:srgbClr val="0070C0"/>
                </a:solidFill>
                <a:latin typeface="+mj-lt"/>
              </a:rPr>
              <a:t>. </a:t>
            </a:r>
          </a:p>
        </p:txBody>
      </p:sp>
    </p:spTree>
    <p:extLst>
      <p:ext uri="{BB962C8B-B14F-4D97-AF65-F5344CB8AC3E}">
        <p14:creationId xmlns:p14="http://schemas.microsoft.com/office/powerpoint/2010/main" val="3203887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1066800" y="1143000"/>
            <a:ext cx="6704592" cy="4154984"/>
          </a:xfrm>
          <a:prstGeom prst="rect">
            <a:avLst/>
          </a:prstGeom>
          <a:noFill/>
        </p:spPr>
        <p:txBody>
          <a:bodyPr wrap="none" rtlCol="0">
            <a:spAutoFit/>
          </a:bodyPr>
          <a:lstStyle/>
          <a:p>
            <a:r>
              <a:rPr lang="en-SG" sz="4400" b="1" dirty="0">
                <a:ln w="18415" cmpd="sng">
                  <a:noFill/>
                  <a:prstDash val="solid"/>
                </a:ln>
                <a:solidFill>
                  <a:srgbClr val="C00000"/>
                </a:solidFill>
                <a:latin typeface="+mj-lt"/>
              </a:rPr>
              <a:t>The mind-set of unbelievers</a:t>
            </a:r>
          </a:p>
          <a:p>
            <a:r>
              <a:rPr lang="en-US" sz="4400" b="1" dirty="0">
                <a:ln w="18415" cmpd="sng">
                  <a:noFill/>
                  <a:prstDash val="solid"/>
                </a:ln>
                <a:solidFill>
                  <a:srgbClr val="C00000"/>
                </a:solidFill>
                <a:latin typeface="+mj-lt"/>
              </a:rPr>
              <a:t>Determine our </a:t>
            </a:r>
            <a:r>
              <a:rPr lang="en-US" sz="4400" b="1" u="sng" dirty="0">
                <a:ln w="18415" cmpd="sng">
                  <a:noFill/>
                  <a:prstDash val="solid"/>
                </a:ln>
                <a:solidFill>
                  <a:srgbClr val="C00000"/>
                </a:solidFill>
                <a:latin typeface="+mj-lt"/>
              </a:rPr>
              <a:t>Strategy</a:t>
            </a:r>
            <a:r>
              <a:rPr lang="en-US" sz="4400" b="1" dirty="0">
                <a:ln w="18415" cmpd="sng">
                  <a:noFill/>
                  <a:prstDash val="solid"/>
                </a:ln>
                <a:solidFill>
                  <a:srgbClr val="C00000"/>
                </a:solidFill>
                <a:latin typeface="+mj-lt"/>
              </a:rPr>
              <a:t>.</a:t>
            </a:r>
          </a:p>
          <a:p>
            <a:endParaRPr lang="en-US" sz="4400" b="1" dirty="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Century Gothic" pitchFamily="34" charset="0"/>
            </a:endParaRPr>
          </a:p>
          <a:p>
            <a:r>
              <a:rPr lang="en-US" sz="4400" b="1" dirty="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Century Gothic" pitchFamily="34" charset="0"/>
              </a:rPr>
              <a:t> </a:t>
            </a:r>
          </a:p>
          <a:p>
            <a:r>
              <a:rPr lang="en-US" sz="4400" b="1" dirty="0">
                <a:ln w="18415" cmpd="sng">
                  <a:noFill/>
                  <a:prstDash val="solid"/>
                </a:ln>
                <a:solidFill>
                  <a:srgbClr val="C00000"/>
                </a:solidFill>
                <a:latin typeface="+mj-lt"/>
              </a:rPr>
              <a:t>The Culture of unbelievers</a:t>
            </a:r>
          </a:p>
          <a:p>
            <a:r>
              <a:rPr lang="en-US" sz="4400" b="1" dirty="0">
                <a:ln w="18415" cmpd="sng">
                  <a:noFill/>
                  <a:prstDash val="solid"/>
                </a:ln>
                <a:solidFill>
                  <a:srgbClr val="C00000"/>
                </a:solidFill>
                <a:latin typeface="+mj-lt"/>
              </a:rPr>
              <a:t>Determine our </a:t>
            </a:r>
            <a:r>
              <a:rPr lang="en-US" sz="4400" b="1" u="sng" dirty="0">
                <a:ln w="18415" cmpd="sng">
                  <a:noFill/>
                  <a:prstDash val="solid"/>
                </a:ln>
                <a:solidFill>
                  <a:srgbClr val="C00000"/>
                </a:solidFill>
                <a:latin typeface="+mj-lt"/>
              </a:rPr>
              <a:t>Style</a:t>
            </a:r>
            <a:r>
              <a:rPr lang="en-US" sz="4400" b="1" dirty="0">
                <a:ln w="18415" cmpd="sng">
                  <a:noFill/>
                  <a:prstDash val="solid"/>
                </a:ln>
                <a:solidFill>
                  <a:srgbClr val="C00000"/>
                </a:solidFill>
                <a:latin typeface="+mj-lt"/>
              </a:rPr>
              <a:t>.</a:t>
            </a:r>
            <a:endParaRPr lang="en-SG" sz="4400" b="1" dirty="0">
              <a:ln w="18415" cmpd="sng">
                <a:noFill/>
                <a:prstDash val="solid"/>
              </a:ln>
              <a:solidFill>
                <a:srgbClr val="C00000"/>
              </a:solidFill>
              <a:latin typeface="+mj-lt"/>
            </a:endParaRPr>
          </a:p>
        </p:txBody>
      </p:sp>
    </p:spTree>
    <p:extLst>
      <p:ext uri="{BB962C8B-B14F-4D97-AF65-F5344CB8AC3E}">
        <p14:creationId xmlns:p14="http://schemas.microsoft.com/office/powerpoint/2010/main" val="128004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674839" y="384877"/>
            <a:ext cx="8177560" cy="769441"/>
          </a:xfrm>
          <a:prstGeom prst="rect">
            <a:avLst/>
          </a:prstGeom>
          <a:noFill/>
        </p:spPr>
        <p:txBody>
          <a:bodyPr wrap="none" rtlCol="0">
            <a:spAutoFit/>
          </a:bodyPr>
          <a:lstStyle/>
          <a:p>
            <a:r>
              <a:rPr lang="en-US" sz="4400" b="1" dirty="0">
                <a:ln w="18415" cmpd="sng">
                  <a:noFill/>
                  <a:prstDash val="solid"/>
                </a:ln>
                <a:solidFill>
                  <a:srgbClr val="C00000"/>
                </a:solidFill>
                <a:latin typeface="+mj-lt"/>
              </a:rPr>
              <a:t>V. </a:t>
            </a:r>
            <a:r>
              <a:rPr lang="en-US" sz="4400" b="1" u="sng" dirty="0">
                <a:ln w="18415" cmpd="sng">
                  <a:noFill/>
                  <a:prstDash val="solid"/>
                </a:ln>
                <a:solidFill>
                  <a:srgbClr val="C00000"/>
                </a:solidFill>
                <a:latin typeface="+mj-lt"/>
              </a:rPr>
              <a:t>Use as many hooks as possible</a:t>
            </a:r>
            <a:endParaRPr lang="en-SG" sz="4100" b="1" dirty="0">
              <a:ln w="18415" cmpd="sng">
                <a:solidFill>
                  <a:srgbClr val="FFFFFF"/>
                </a:solidFill>
                <a:prstDash val="solid"/>
              </a:ln>
              <a:solidFill>
                <a:schemeClr val="bg2">
                  <a:lumMod val="90000"/>
                </a:schemeClr>
              </a:solidFill>
              <a:effectLst>
                <a:outerShdw blurRad="63500" dir="3600000" algn="tl" rotWithShape="0">
                  <a:srgbClr val="000000">
                    <a:alpha val="70000"/>
                  </a:srgbClr>
                </a:outerShdw>
              </a:effectLst>
              <a:latin typeface="Century Gothic" pitchFamily="34" charset="0"/>
            </a:endParaRPr>
          </a:p>
        </p:txBody>
      </p:sp>
      <p:sp>
        <p:nvSpPr>
          <p:cNvPr id="9" name="TextBox 8"/>
          <p:cNvSpPr txBox="1"/>
          <p:nvPr/>
        </p:nvSpPr>
        <p:spPr>
          <a:xfrm>
            <a:off x="1870118" y="2667000"/>
            <a:ext cx="5787001" cy="1323439"/>
          </a:xfrm>
          <a:prstGeom prst="rect">
            <a:avLst/>
          </a:prstGeom>
          <a:noFill/>
        </p:spPr>
        <p:txBody>
          <a:bodyPr wrap="square" rtlCol="0">
            <a:spAutoFit/>
          </a:bodyPr>
          <a:lstStyle/>
          <a:p>
            <a:r>
              <a:rPr lang="en-US" sz="4000" b="1" dirty="0">
                <a:solidFill>
                  <a:srgbClr val="0070C0"/>
                </a:solidFill>
                <a:latin typeface="+mj-lt"/>
              </a:rPr>
              <a:t>The more hooks your use, </a:t>
            </a:r>
            <a:r>
              <a:rPr lang="en-US" sz="4000" b="1" u="sng" dirty="0">
                <a:solidFill>
                  <a:srgbClr val="0070C0"/>
                </a:solidFill>
                <a:latin typeface="+mj-lt"/>
              </a:rPr>
              <a:t>the more you Catch</a:t>
            </a:r>
            <a:r>
              <a:rPr lang="en-US" sz="4000" b="1" dirty="0">
                <a:solidFill>
                  <a:srgbClr val="0070C0"/>
                </a:solidFill>
                <a:latin typeface="+mj-lt"/>
              </a:rPr>
              <a:t>.</a:t>
            </a:r>
          </a:p>
        </p:txBody>
      </p:sp>
    </p:spTree>
    <p:extLst>
      <p:ext uri="{BB962C8B-B14F-4D97-AF65-F5344CB8AC3E}">
        <p14:creationId xmlns:p14="http://schemas.microsoft.com/office/powerpoint/2010/main" val="394619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57200" y="0"/>
            <a:ext cx="8229600" cy="1143000"/>
          </a:xfrm>
        </p:spPr>
        <p:txBody>
          <a:bodyPr>
            <a:normAutofit/>
          </a:bodyPr>
          <a:lstStyle/>
          <a:p>
            <a:pPr algn="ctr"/>
            <a:r>
              <a:rPr lang="en-US" altLang="en-US" sz="4400" b="1" u="sng" dirty="0">
                <a:solidFill>
                  <a:srgbClr val="FF0000"/>
                </a:solidFill>
              </a:rPr>
              <a:t>Relational in Outreach</a:t>
            </a:r>
          </a:p>
        </p:txBody>
      </p:sp>
      <p:sp>
        <p:nvSpPr>
          <p:cNvPr id="283651" name="Rectangle 3"/>
          <p:cNvSpPr>
            <a:spLocks noGrp="1" noChangeArrowheads="1"/>
          </p:cNvSpPr>
          <p:nvPr>
            <p:ph type="body" idx="1"/>
          </p:nvPr>
        </p:nvSpPr>
        <p:spPr>
          <a:xfrm>
            <a:off x="615696" y="1676400"/>
            <a:ext cx="8229600" cy="4389120"/>
          </a:xfrm>
        </p:spPr>
        <p:txBody>
          <a:bodyPr/>
          <a:lstStyle/>
          <a:p>
            <a:pPr marL="0" indent="0">
              <a:buNone/>
            </a:pPr>
            <a:endParaRPr lang="en-US" altLang="en-US" dirty="0"/>
          </a:p>
          <a:p>
            <a:pPr marL="0" indent="0">
              <a:buNone/>
            </a:pPr>
            <a:r>
              <a:rPr lang="en-US" altLang="en-US" b="1" dirty="0">
                <a:latin typeface="+mj-lt"/>
              </a:rPr>
              <a:t>What do you think when you hear the word….</a:t>
            </a:r>
          </a:p>
          <a:p>
            <a:pPr marL="712788" lvl="1" indent="-319088"/>
            <a:r>
              <a:rPr lang="en-US" altLang="en-US" sz="2600" b="1" dirty="0">
                <a:latin typeface="+mj-lt"/>
              </a:rPr>
              <a:t>EVANGELISM ?</a:t>
            </a:r>
          </a:p>
          <a:p>
            <a:pPr marL="712788" lvl="1" indent="-319088"/>
            <a:endParaRPr lang="en-US" altLang="en-US" sz="2600" b="1" dirty="0">
              <a:latin typeface="+mj-lt"/>
            </a:endParaRPr>
          </a:p>
          <a:p>
            <a:pPr marL="712788" lvl="1" indent="-319088"/>
            <a:r>
              <a:rPr lang="en-US" altLang="en-US" sz="2600" b="1" dirty="0">
                <a:latin typeface="+mj-lt"/>
              </a:rPr>
              <a:t>Why do you think that way?</a:t>
            </a:r>
          </a:p>
          <a:p>
            <a:pPr marL="712788" lvl="1" indent="-319088"/>
            <a:endParaRPr lang="en-US" altLang="en-US" sz="2600" b="1" dirty="0">
              <a:latin typeface="+mj-lt"/>
            </a:endParaRPr>
          </a:p>
          <a:p>
            <a:pPr marL="712788" lvl="1" indent="-319088"/>
            <a:r>
              <a:rPr lang="en-US" altLang="en-US" sz="2600" b="1" dirty="0">
                <a:latin typeface="+mj-lt"/>
              </a:rPr>
              <a:t>How do you act?</a:t>
            </a:r>
          </a:p>
        </p:txBody>
      </p:sp>
      <p:pic>
        <p:nvPicPr>
          <p:cNvPr id="283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254752"/>
            <a:ext cx="3733800" cy="136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97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365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365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3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1066800" y="298244"/>
            <a:ext cx="6346096" cy="1446550"/>
          </a:xfrm>
          <a:prstGeom prst="rect">
            <a:avLst/>
          </a:prstGeom>
          <a:noFill/>
        </p:spPr>
        <p:txBody>
          <a:bodyPr wrap="none" rtlCol="0">
            <a:spAutoFit/>
          </a:bodyPr>
          <a:lstStyle/>
          <a:p>
            <a:r>
              <a:rPr lang="en-US" sz="4400" b="1" dirty="0">
                <a:ln w="18415" cmpd="sng">
                  <a:noFill/>
                  <a:prstDash val="solid"/>
                </a:ln>
                <a:solidFill>
                  <a:srgbClr val="C00000"/>
                </a:solidFill>
                <a:latin typeface="+mj-lt"/>
              </a:rPr>
              <a:t>VI. Fish for the Kind of fish</a:t>
            </a:r>
          </a:p>
          <a:p>
            <a:pPr marL="804863" indent="-804863"/>
            <a:r>
              <a:rPr lang="en-US" sz="4400" b="1" dirty="0">
                <a:ln w="18415" cmpd="sng">
                  <a:noFill/>
                  <a:prstDash val="solid"/>
                </a:ln>
                <a:solidFill>
                  <a:srgbClr val="C00000"/>
                </a:solidFill>
                <a:latin typeface="+mj-lt"/>
              </a:rPr>
              <a:t>	</a:t>
            </a:r>
            <a:r>
              <a:rPr lang="en-US" sz="4400" b="1" u="sng" dirty="0">
                <a:ln w="18415" cmpd="sng">
                  <a:noFill/>
                  <a:prstDash val="solid"/>
                </a:ln>
                <a:solidFill>
                  <a:srgbClr val="C00000"/>
                </a:solidFill>
                <a:latin typeface="+mj-lt"/>
              </a:rPr>
              <a:t>you can best catch</a:t>
            </a:r>
            <a:endParaRPr lang="en-SG" sz="4400" b="1" u="sng" dirty="0">
              <a:ln w="18415" cmpd="sng">
                <a:noFill/>
                <a:prstDash val="solid"/>
              </a:ln>
              <a:solidFill>
                <a:srgbClr val="C00000"/>
              </a:solidFill>
              <a:latin typeface="+mj-lt"/>
            </a:endParaRPr>
          </a:p>
        </p:txBody>
      </p:sp>
      <p:sp>
        <p:nvSpPr>
          <p:cNvPr id="9" name="TextBox 8"/>
          <p:cNvSpPr txBox="1"/>
          <p:nvPr/>
        </p:nvSpPr>
        <p:spPr>
          <a:xfrm>
            <a:off x="1828800" y="2667000"/>
            <a:ext cx="5029200" cy="2185214"/>
          </a:xfrm>
          <a:prstGeom prst="rect">
            <a:avLst/>
          </a:prstGeom>
          <a:noFill/>
        </p:spPr>
        <p:txBody>
          <a:bodyPr wrap="square" rtlCol="0">
            <a:spAutoFit/>
          </a:bodyPr>
          <a:lstStyle/>
          <a:p>
            <a:r>
              <a:rPr lang="en-US" sz="3400" b="1" dirty="0">
                <a:solidFill>
                  <a:srgbClr val="0070C0"/>
                </a:solidFill>
                <a:latin typeface="+mj-lt"/>
              </a:rPr>
              <a:t>What kind of people</a:t>
            </a:r>
          </a:p>
          <a:p>
            <a:r>
              <a:rPr lang="en-US" sz="3400" b="1" u="sng" dirty="0">
                <a:solidFill>
                  <a:srgbClr val="0070C0"/>
                </a:solidFill>
                <a:latin typeface="+mj-lt"/>
              </a:rPr>
              <a:t>are already attending</a:t>
            </a:r>
            <a:r>
              <a:rPr lang="en-US" sz="3400" b="1" dirty="0">
                <a:solidFill>
                  <a:srgbClr val="0070C0"/>
                </a:solidFill>
                <a:latin typeface="+mj-lt"/>
              </a:rPr>
              <a:t>?</a:t>
            </a:r>
          </a:p>
          <a:p>
            <a:endParaRPr lang="en-US" sz="3400" b="1" u="sng" dirty="0">
              <a:solidFill>
                <a:srgbClr val="0070C0"/>
              </a:solidFill>
              <a:latin typeface="+mj-lt"/>
            </a:endParaRPr>
          </a:p>
          <a:p>
            <a:r>
              <a:rPr lang="en-US" sz="3400" b="1" dirty="0">
                <a:solidFill>
                  <a:srgbClr val="0070C0"/>
                </a:solidFill>
                <a:latin typeface="+mj-lt"/>
              </a:rPr>
              <a:t>What kind of person am I?</a:t>
            </a:r>
          </a:p>
        </p:txBody>
      </p:sp>
    </p:spTree>
    <p:extLst>
      <p:ext uri="{BB962C8B-B14F-4D97-AF65-F5344CB8AC3E}">
        <p14:creationId xmlns:p14="http://schemas.microsoft.com/office/powerpoint/2010/main" val="2244839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9" name="TextBox 8"/>
          <p:cNvSpPr txBox="1"/>
          <p:nvPr/>
        </p:nvSpPr>
        <p:spPr>
          <a:xfrm>
            <a:off x="1524000" y="2286000"/>
            <a:ext cx="6561003" cy="2708434"/>
          </a:xfrm>
          <a:prstGeom prst="rect">
            <a:avLst/>
          </a:prstGeom>
          <a:noFill/>
        </p:spPr>
        <p:txBody>
          <a:bodyPr wrap="square" rtlCol="0">
            <a:spAutoFit/>
          </a:bodyPr>
          <a:lstStyle/>
          <a:p>
            <a:r>
              <a:rPr lang="en-US" sz="3400" b="1" dirty="0">
                <a:solidFill>
                  <a:srgbClr val="0070C0"/>
                </a:solidFill>
                <a:latin typeface="+mj-lt"/>
              </a:rPr>
              <a:t>You can best </a:t>
            </a:r>
            <a:r>
              <a:rPr lang="en-US" sz="3400" b="1" u="sng" dirty="0">
                <a:solidFill>
                  <a:srgbClr val="0070C0"/>
                </a:solidFill>
                <a:latin typeface="+mj-lt"/>
              </a:rPr>
              <a:t>reach</a:t>
            </a:r>
            <a:r>
              <a:rPr lang="en-US" sz="3400" b="1" dirty="0">
                <a:solidFill>
                  <a:srgbClr val="0070C0"/>
                </a:solidFill>
                <a:latin typeface="+mj-lt"/>
              </a:rPr>
              <a:t> people </a:t>
            </a:r>
          </a:p>
          <a:p>
            <a:r>
              <a:rPr lang="en-US" sz="3400" b="1" dirty="0">
                <a:solidFill>
                  <a:srgbClr val="0070C0"/>
                </a:solidFill>
                <a:latin typeface="+mj-lt"/>
              </a:rPr>
              <a:t>That You </a:t>
            </a:r>
            <a:r>
              <a:rPr lang="en-US" sz="3400" b="1" u="sng" dirty="0">
                <a:solidFill>
                  <a:srgbClr val="0070C0"/>
                </a:solidFill>
                <a:latin typeface="+mj-lt"/>
              </a:rPr>
              <a:t>relate</a:t>
            </a:r>
            <a:r>
              <a:rPr lang="en-US" sz="3400" b="1" dirty="0">
                <a:solidFill>
                  <a:srgbClr val="0070C0"/>
                </a:solidFill>
                <a:latin typeface="+mj-lt"/>
              </a:rPr>
              <a:t> to!’</a:t>
            </a:r>
          </a:p>
          <a:p>
            <a:endParaRPr lang="en-US" sz="3400" b="1" dirty="0">
              <a:solidFill>
                <a:srgbClr val="0070C0"/>
              </a:solidFill>
              <a:latin typeface="+mj-lt"/>
            </a:endParaRPr>
          </a:p>
          <a:p>
            <a:r>
              <a:rPr lang="en-US" sz="3400" b="1" dirty="0">
                <a:solidFill>
                  <a:srgbClr val="0070C0"/>
                </a:solidFill>
                <a:latin typeface="+mj-lt"/>
              </a:rPr>
              <a:t>You attract what you </a:t>
            </a:r>
            <a:r>
              <a:rPr lang="en-US" sz="3400" b="1" u="sng" dirty="0">
                <a:solidFill>
                  <a:srgbClr val="0070C0"/>
                </a:solidFill>
                <a:latin typeface="+mj-lt"/>
              </a:rPr>
              <a:t>are</a:t>
            </a:r>
            <a:r>
              <a:rPr lang="en-US" sz="3400" b="1" dirty="0">
                <a:solidFill>
                  <a:srgbClr val="0070C0"/>
                </a:solidFill>
                <a:latin typeface="+mj-lt"/>
              </a:rPr>
              <a:t> not what </a:t>
            </a:r>
          </a:p>
          <a:p>
            <a:r>
              <a:rPr lang="en-US" sz="3400" b="1" dirty="0">
                <a:solidFill>
                  <a:srgbClr val="0070C0"/>
                </a:solidFill>
                <a:latin typeface="+mj-lt"/>
              </a:rPr>
              <a:t>you </a:t>
            </a:r>
            <a:r>
              <a:rPr lang="en-US" sz="3400" b="1" u="sng" dirty="0">
                <a:solidFill>
                  <a:srgbClr val="0070C0"/>
                </a:solidFill>
                <a:latin typeface="+mj-lt"/>
              </a:rPr>
              <a:t>want</a:t>
            </a:r>
            <a:r>
              <a:rPr lang="en-US" sz="3400" b="1" dirty="0">
                <a:solidFill>
                  <a:srgbClr val="0070C0"/>
                </a:solidFill>
                <a:latin typeface="+mj-lt"/>
              </a:rPr>
              <a:t>. </a:t>
            </a:r>
          </a:p>
        </p:txBody>
      </p:sp>
      <p:sp>
        <p:nvSpPr>
          <p:cNvPr id="2" name="TextBox 1">
            <a:extLst>
              <a:ext uri="{FF2B5EF4-FFF2-40B4-BE49-F238E27FC236}">
                <a16:creationId xmlns:a16="http://schemas.microsoft.com/office/drawing/2014/main" id="{C8499B7D-743D-4A49-AF25-EC4585C6FB61}"/>
              </a:ext>
            </a:extLst>
          </p:cNvPr>
          <p:cNvSpPr txBox="1"/>
          <p:nvPr/>
        </p:nvSpPr>
        <p:spPr>
          <a:xfrm>
            <a:off x="1290940" y="271827"/>
            <a:ext cx="6346096" cy="1446550"/>
          </a:xfrm>
          <a:prstGeom prst="rect">
            <a:avLst/>
          </a:prstGeom>
          <a:noFill/>
        </p:spPr>
        <p:txBody>
          <a:bodyPr wrap="none" rtlCol="0">
            <a:spAutoFit/>
          </a:bodyPr>
          <a:lstStyle/>
          <a:p>
            <a:r>
              <a:rPr lang="en-US" sz="4400" b="1" dirty="0">
                <a:ln w="18415" cmpd="sng">
                  <a:noFill/>
                  <a:prstDash val="solid"/>
                </a:ln>
                <a:solidFill>
                  <a:srgbClr val="C00000"/>
                </a:solidFill>
                <a:latin typeface="+mj-lt"/>
              </a:rPr>
              <a:t>VI. Fish for the Kind of fish</a:t>
            </a:r>
          </a:p>
          <a:p>
            <a:pPr marL="804863" indent="-804863"/>
            <a:r>
              <a:rPr lang="en-US" sz="4400" b="1" dirty="0">
                <a:ln w="18415" cmpd="sng">
                  <a:noFill/>
                  <a:prstDash val="solid"/>
                </a:ln>
                <a:solidFill>
                  <a:srgbClr val="C00000"/>
                </a:solidFill>
                <a:latin typeface="+mj-lt"/>
              </a:rPr>
              <a:t>	</a:t>
            </a:r>
            <a:r>
              <a:rPr lang="en-US" sz="4400" b="1" u="sng" dirty="0">
                <a:ln w="18415" cmpd="sng">
                  <a:noFill/>
                  <a:prstDash val="solid"/>
                </a:ln>
                <a:solidFill>
                  <a:srgbClr val="C00000"/>
                </a:solidFill>
                <a:latin typeface="+mj-lt"/>
              </a:rPr>
              <a:t>you can best catch</a:t>
            </a:r>
            <a:endParaRPr lang="en-SG" sz="4400" b="1" u="sng" dirty="0">
              <a:ln w="18415" cmpd="sng">
                <a:noFill/>
                <a:prstDash val="solid"/>
              </a:ln>
              <a:solidFill>
                <a:srgbClr val="C00000"/>
              </a:solidFill>
              <a:latin typeface="+mj-lt"/>
            </a:endParaRPr>
          </a:p>
        </p:txBody>
      </p:sp>
    </p:spTree>
    <p:extLst>
      <p:ext uri="{BB962C8B-B14F-4D97-AF65-F5344CB8AC3E}">
        <p14:creationId xmlns:p14="http://schemas.microsoft.com/office/powerpoint/2010/main" val="19726462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2780928"/>
            <a:ext cx="4104456" cy="369332"/>
          </a:xfrm>
          <a:prstGeom prst="rect">
            <a:avLst/>
          </a:prstGeom>
          <a:noFill/>
        </p:spPr>
        <p:txBody>
          <a:bodyPr wrap="square" rtlCol="0">
            <a:spAutoFit/>
          </a:bodyPr>
          <a:lstStyle/>
          <a:p>
            <a:endParaRPr lang="en-SG" dirty="0"/>
          </a:p>
        </p:txBody>
      </p:sp>
      <p:sp>
        <p:nvSpPr>
          <p:cNvPr id="8" name="TextBox 7"/>
          <p:cNvSpPr txBox="1"/>
          <p:nvPr/>
        </p:nvSpPr>
        <p:spPr>
          <a:xfrm>
            <a:off x="990600" y="300540"/>
            <a:ext cx="7437229" cy="1446550"/>
          </a:xfrm>
          <a:prstGeom prst="rect">
            <a:avLst/>
          </a:prstGeom>
          <a:noFill/>
        </p:spPr>
        <p:txBody>
          <a:bodyPr wrap="none" rtlCol="0">
            <a:spAutoFit/>
          </a:bodyPr>
          <a:lstStyle/>
          <a:p>
            <a:r>
              <a:rPr lang="en-US" sz="4400" b="1" dirty="0">
                <a:ln w="18415" cmpd="sng">
                  <a:noFill/>
                  <a:prstDash val="solid"/>
                </a:ln>
                <a:solidFill>
                  <a:srgbClr val="C00000"/>
                </a:solidFill>
                <a:latin typeface="+mj-lt"/>
              </a:rPr>
              <a:t>Options when your church </a:t>
            </a:r>
          </a:p>
          <a:p>
            <a:r>
              <a:rPr lang="en-US" sz="4400" b="1" dirty="0">
                <a:ln w="18415" cmpd="sng">
                  <a:noFill/>
                  <a:prstDash val="solid"/>
                </a:ln>
                <a:solidFill>
                  <a:srgbClr val="C00000"/>
                </a:solidFill>
                <a:latin typeface="+mj-lt"/>
              </a:rPr>
              <a:t>Doesn’t match the community:</a:t>
            </a:r>
            <a:endParaRPr lang="en-SG" sz="4400" b="1" dirty="0">
              <a:ln w="18415" cmpd="sng">
                <a:noFill/>
                <a:prstDash val="solid"/>
              </a:ln>
              <a:solidFill>
                <a:srgbClr val="C00000"/>
              </a:solidFill>
              <a:latin typeface="+mj-lt"/>
            </a:endParaRPr>
          </a:p>
        </p:txBody>
      </p:sp>
      <p:sp>
        <p:nvSpPr>
          <p:cNvPr id="9" name="TextBox 8"/>
          <p:cNvSpPr txBox="1"/>
          <p:nvPr/>
        </p:nvSpPr>
        <p:spPr>
          <a:xfrm>
            <a:off x="1583231" y="2514600"/>
            <a:ext cx="5717078" cy="2246769"/>
          </a:xfrm>
          <a:prstGeom prst="rect">
            <a:avLst/>
          </a:prstGeom>
          <a:noFill/>
        </p:spPr>
        <p:txBody>
          <a:bodyPr wrap="none" rtlCol="0">
            <a:spAutoFit/>
          </a:bodyPr>
          <a:lstStyle/>
          <a:p>
            <a:pPr marL="514350" indent="-514350">
              <a:spcBef>
                <a:spcPts val="1200"/>
              </a:spcBef>
              <a:buAutoNum type="arabicPeriod"/>
            </a:pPr>
            <a:r>
              <a:rPr lang="en-US" sz="4000" b="1" dirty="0">
                <a:solidFill>
                  <a:srgbClr val="0070C0"/>
                </a:solidFill>
                <a:latin typeface="+mj-lt"/>
              </a:rPr>
              <a:t>Build on our strengths</a:t>
            </a:r>
          </a:p>
          <a:p>
            <a:pPr marL="514350" indent="-514350">
              <a:spcBef>
                <a:spcPts val="1200"/>
              </a:spcBef>
              <a:buAutoNum type="arabicPeriod"/>
            </a:pPr>
            <a:r>
              <a:rPr lang="en-US" sz="4000" b="1" dirty="0">
                <a:solidFill>
                  <a:srgbClr val="0070C0"/>
                </a:solidFill>
                <a:latin typeface="+mj-lt"/>
              </a:rPr>
              <a:t>Re-invent Congregation</a:t>
            </a:r>
          </a:p>
          <a:p>
            <a:pPr marL="514350" indent="-514350">
              <a:spcBef>
                <a:spcPts val="1200"/>
              </a:spcBef>
              <a:buAutoNum type="arabicPeriod"/>
            </a:pPr>
            <a:r>
              <a:rPr lang="en-US" sz="4000" b="1" dirty="0">
                <a:solidFill>
                  <a:srgbClr val="0070C0"/>
                </a:solidFill>
                <a:latin typeface="+mj-lt"/>
              </a:rPr>
              <a:t>Start new Congregation</a:t>
            </a:r>
            <a:endParaRPr lang="en-SG" sz="4000" b="1" dirty="0">
              <a:solidFill>
                <a:srgbClr val="0070C0"/>
              </a:solidFill>
              <a:latin typeface="+mj-lt"/>
            </a:endParaRPr>
          </a:p>
        </p:txBody>
      </p:sp>
    </p:spTree>
    <p:extLst>
      <p:ext uri="{BB962C8B-B14F-4D97-AF65-F5344CB8AC3E}">
        <p14:creationId xmlns:p14="http://schemas.microsoft.com/office/powerpoint/2010/main" val="600041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90600"/>
          </a:xfrm>
        </p:spPr>
        <p:txBody>
          <a:bodyPr/>
          <a:lstStyle/>
          <a:p>
            <a:pPr algn="ctr"/>
            <a:r>
              <a:rPr lang="en-US" b="1" dirty="0">
                <a:solidFill>
                  <a:srgbClr val="C00000"/>
                </a:solidFill>
              </a:rPr>
              <a:t>DOORS TO WITNESSING</a:t>
            </a:r>
          </a:p>
        </p:txBody>
      </p:sp>
      <p:sp>
        <p:nvSpPr>
          <p:cNvPr id="3" name="Content Placeholder 2"/>
          <p:cNvSpPr>
            <a:spLocks noGrp="1"/>
          </p:cNvSpPr>
          <p:nvPr>
            <p:ph idx="1"/>
          </p:nvPr>
        </p:nvSpPr>
        <p:spPr>
          <a:xfrm>
            <a:off x="457200" y="1676400"/>
            <a:ext cx="8229600" cy="4648200"/>
          </a:xfrm>
        </p:spPr>
        <p:txBody>
          <a:bodyPr>
            <a:normAutofit/>
          </a:bodyPr>
          <a:lstStyle/>
          <a:p>
            <a:pPr marL="357188" indent="-357188">
              <a:buNone/>
            </a:pPr>
            <a:r>
              <a:rPr lang="en-US" sz="2800" b="1" dirty="0">
                <a:solidFill>
                  <a:srgbClr val="00B0F0"/>
                </a:solidFill>
                <a:latin typeface="+mj-lt"/>
              </a:rPr>
              <a:t>1.  NEED FOR MORE THAN RATIONAL WITNESS</a:t>
            </a:r>
          </a:p>
          <a:p>
            <a:pPr marL="447675" indent="0">
              <a:buNone/>
            </a:pPr>
            <a:r>
              <a:rPr lang="en-US" sz="2800" b="1" dirty="0">
                <a:latin typeface="+mj-lt"/>
              </a:rPr>
              <a:t>Bridge the gap by building relationships</a:t>
            </a:r>
          </a:p>
          <a:p>
            <a:pPr marL="712788" indent="-712788">
              <a:buNone/>
            </a:pPr>
            <a:r>
              <a:rPr lang="en-US" sz="2800" b="1" dirty="0">
                <a:latin typeface="+mj-lt"/>
              </a:rPr>
              <a:t>	A.  Focus on People as People.</a:t>
            </a:r>
          </a:p>
          <a:p>
            <a:pPr marL="712788" lvl="0" indent="539750">
              <a:buNone/>
            </a:pPr>
            <a:r>
              <a:rPr lang="en-US" sz="2800" b="1" u="sng" dirty="0">
                <a:latin typeface="+mj-lt"/>
              </a:rPr>
              <a:t>Four universal quests</a:t>
            </a:r>
            <a:r>
              <a:rPr lang="en-US" sz="2800" b="1" dirty="0">
                <a:latin typeface="+mj-lt"/>
              </a:rPr>
              <a:t>:</a:t>
            </a:r>
            <a:endParaRPr lang="en-SG" sz="2800" b="1" dirty="0">
              <a:latin typeface="+mj-lt"/>
            </a:endParaRPr>
          </a:p>
          <a:p>
            <a:pPr marL="712788" indent="539750">
              <a:buNone/>
            </a:pPr>
            <a:r>
              <a:rPr lang="en-US" sz="2800" b="1" dirty="0">
                <a:latin typeface="+mj-lt"/>
              </a:rPr>
              <a:t>a.   Longing to know and to be known </a:t>
            </a:r>
          </a:p>
          <a:p>
            <a:pPr marL="712788" indent="539750">
              <a:buNone/>
            </a:pPr>
            <a:r>
              <a:rPr lang="en-US" sz="2800" b="1" dirty="0">
                <a:latin typeface="+mj-lt"/>
              </a:rPr>
              <a:t>b.  Longing to know who I am </a:t>
            </a:r>
          </a:p>
          <a:p>
            <a:pPr marL="712788" indent="539750">
              <a:buNone/>
            </a:pPr>
            <a:r>
              <a:rPr lang="en-US" sz="2800" b="1" dirty="0">
                <a:latin typeface="+mj-lt"/>
              </a:rPr>
              <a:t>c.  Longing to know why I am here </a:t>
            </a:r>
          </a:p>
          <a:p>
            <a:pPr marL="712788" indent="539750">
              <a:buNone/>
            </a:pPr>
            <a:r>
              <a:rPr lang="en-US" sz="2800" b="1" dirty="0">
                <a:latin typeface="+mj-lt"/>
              </a:rPr>
              <a:t>d.  Longing to know God </a:t>
            </a:r>
          </a:p>
        </p:txBody>
      </p:sp>
    </p:spTree>
    <p:extLst>
      <p:ext uri="{BB962C8B-B14F-4D97-AF65-F5344CB8AC3E}">
        <p14:creationId xmlns:p14="http://schemas.microsoft.com/office/powerpoint/2010/main" val="206914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90600"/>
          </a:xfrm>
        </p:spPr>
        <p:txBody>
          <a:bodyPr/>
          <a:lstStyle/>
          <a:p>
            <a:pPr algn="ctr"/>
            <a:r>
              <a:rPr lang="en-US" b="1" dirty="0">
                <a:solidFill>
                  <a:srgbClr val="C00000"/>
                </a:solidFill>
              </a:rPr>
              <a:t>DOORS TO WITNESSING</a:t>
            </a:r>
          </a:p>
        </p:txBody>
      </p:sp>
      <p:sp>
        <p:nvSpPr>
          <p:cNvPr id="3" name="Content Placeholder 2"/>
          <p:cNvSpPr>
            <a:spLocks noGrp="1"/>
          </p:cNvSpPr>
          <p:nvPr>
            <p:ph idx="1"/>
          </p:nvPr>
        </p:nvSpPr>
        <p:spPr>
          <a:xfrm>
            <a:off x="448056" y="1447800"/>
            <a:ext cx="8229600" cy="4648200"/>
          </a:xfrm>
        </p:spPr>
        <p:txBody>
          <a:bodyPr>
            <a:normAutofit/>
          </a:bodyPr>
          <a:lstStyle/>
          <a:p>
            <a:pPr marL="447675" indent="-447675">
              <a:buClr>
                <a:schemeClr val="accent1">
                  <a:lumMod val="60000"/>
                  <a:lumOff val="40000"/>
                </a:schemeClr>
              </a:buClr>
              <a:buFont typeface="+mj-lt"/>
              <a:buAutoNum type="arabicPeriod"/>
            </a:pPr>
            <a:r>
              <a:rPr lang="en-US" sz="2800" b="1" dirty="0">
                <a:solidFill>
                  <a:srgbClr val="00B0F0"/>
                </a:solidFill>
                <a:latin typeface="+mj-lt"/>
              </a:rPr>
              <a:t>NEED FOR MORE THAN RATIONAL WITNESS</a:t>
            </a:r>
          </a:p>
          <a:p>
            <a:pPr marL="514350" indent="-66675">
              <a:buNone/>
            </a:pPr>
            <a:r>
              <a:rPr lang="en-US" sz="2800" b="1" dirty="0">
                <a:latin typeface="+mj-lt"/>
              </a:rPr>
              <a:t>B.  Power of Testimonies</a:t>
            </a:r>
          </a:p>
          <a:p>
            <a:pPr marL="895350" indent="0">
              <a:buNone/>
            </a:pPr>
            <a:r>
              <a:rPr lang="en-US" sz="2800" b="1" dirty="0">
                <a:latin typeface="+mj-lt"/>
              </a:rPr>
              <a:t>Faith – both personal and relational</a:t>
            </a:r>
          </a:p>
          <a:p>
            <a:pPr marL="1344613" indent="-449263">
              <a:buNone/>
            </a:pPr>
            <a:r>
              <a:rPr lang="en-US" sz="2800" b="1" dirty="0">
                <a:latin typeface="+mj-lt"/>
              </a:rPr>
              <a:t>a. 	John the Baptist testified of Jesus. </a:t>
            </a:r>
          </a:p>
          <a:p>
            <a:pPr marL="895350" indent="0">
              <a:buNone/>
            </a:pPr>
            <a:r>
              <a:rPr lang="en-US" sz="2800" b="1" dirty="0">
                <a:latin typeface="+mj-lt"/>
              </a:rPr>
              <a:t>b.  The Holy Spirit confirmed the testimony.</a:t>
            </a:r>
          </a:p>
          <a:p>
            <a:pPr marL="895350" indent="0">
              <a:buNone/>
            </a:pPr>
            <a:r>
              <a:rPr lang="en-US" sz="2800" b="1" dirty="0">
                <a:latin typeface="+mj-lt"/>
              </a:rPr>
              <a:t>c.   A testimony is unique, identifiable, </a:t>
            </a:r>
          </a:p>
          <a:p>
            <a:pPr marL="1344613" indent="0">
              <a:buNone/>
            </a:pPr>
            <a:r>
              <a:rPr lang="en-US" sz="2800" b="1" dirty="0">
                <a:latin typeface="+mj-lt"/>
              </a:rPr>
              <a:t>interesting, relevant, personal and</a:t>
            </a:r>
          </a:p>
          <a:p>
            <a:pPr marL="1344613" indent="-449263">
              <a:buNone/>
            </a:pPr>
            <a:r>
              <a:rPr lang="en-US" sz="2800" b="1" dirty="0">
                <a:latin typeface="+mj-lt"/>
              </a:rPr>
              <a:t>	authoritative.</a:t>
            </a:r>
          </a:p>
          <a:p>
            <a:pPr marL="895350" indent="0">
              <a:buNone/>
            </a:pPr>
            <a:r>
              <a:rPr lang="en-US" sz="2800" b="1" dirty="0">
                <a:latin typeface="+mj-lt"/>
              </a:rPr>
              <a:t>d.  Share life faith stories.</a:t>
            </a:r>
          </a:p>
          <a:p>
            <a:pPr marL="514350" indent="-514350">
              <a:buNone/>
            </a:pPr>
            <a:endParaRPr lang="en-US" sz="2800" dirty="0"/>
          </a:p>
        </p:txBody>
      </p:sp>
    </p:spTree>
    <p:extLst>
      <p:ext uri="{BB962C8B-B14F-4D97-AF65-F5344CB8AC3E}">
        <p14:creationId xmlns:p14="http://schemas.microsoft.com/office/powerpoint/2010/main" val="9234675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pPr algn="ctr"/>
            <a:r>
              <a:rPr lang="en-US" b="1" dirty="0">
                <a:solidFill>
                  <a:srgbClr val="C00000"/>
                </a:solidFill>
              </a:rPr>
              <a:t>DOORS TO WITNESSING</a:t>
            </a:r>
          </a:p>
        </p:txBody>
      </p:sp>
      <p:sp>
        <p:nvSpPr>
          <p:cNvPr id="3" name="Content Placeholder 2"/>
          <p:cNvSpPr>
            <a:spLocks noGrp="1"/>
          </p:cNvSpPr>
          <p:nvPr>
            <p:ph idx="1"/>
          </p:nvPr>
        </p:nvSpPr>
        <p:spPr>
          <a:xfrm>
            <a:off x="457200" y="1676400"/>
            <a:ext cx="8229600" cy="4648200"/>
          </a:xfrm>
        </p:spPr>
        <p:txBody>
          <a:bodyPr>
            <a:normAutofit/>
          </a:bodyPr>
          <a:lstStyle/>
          <a:p>
            <a:pPr marL="514350" indent="-514350">
              <a:buAutoNum type="arabicPeriod"/>
            </a:pPr>
            <a:r>
              <a:rPr lang="en-US" sz="2800" b="1" dirty="0">
                <a:latin typeface="+mj-lt"/>
              </a:rPr>
              <a:t>NEED FOR MORE THAN RATIONAL WITNESS</a:t>
            </a:r>
          </a:p>
          <a:p>
            <a:pPr marL="514350" indent="-514350">
              <a:buAutoNum type="arabicPeriod"/>
            </a:pPr>
            <a:endParaRPr lang="en-US" sz="2800" b="1" dirty="0">
              <a:latin typeface="+mj-lt"/>
            </a:endParaRPr>
          </a:p>
          <a:p>
            <a:pPr marL="514350" indent="-514350">
              <a:buAutoNum type="arabicPeriod"/>
            </a:pPr>
            <a:r>
              <a:rPr lang="en-US" sz="2800" b="1" dirty="0">
                <a:latin typeface="+mj-lt"/>
              </a:rPr>
              <a:t>SPECIAL OPPORTUNITIES</a:t>
            </a:r>
          </a:p>
          <a:p>
            <a:pPr marL="514350" indent="-514350">
              <a:buNone/>
            </a:pPr>
            <a:r>
              <a:rPr lang="en-US" sz="2800" b="1" dirty="0">
                <a:latin typeface="+mj-lt"/>
              </a:rPr>
              <a:t>       a.  Magnify “aloneness”, “hopelessness.</a:t>
            </a:r>
          </a:p>
          <a:p>
            <a:pPr marL="514350" indent="-514350">
              <a:buNone/>
            </a:pPr>
            <a:r>
              <a:rPr lang="en-US" sz="2800" b="1" dirty="0">
                <a:latin typeface="+mj-lt"/>
              </a:rPr>
              <a:t>       b.  Magnify limits of natural revelation.</a:t>
            </a:r>
          </a:p>
          <a:p>
            <a:pPr marL="514350" indent="-514350">
              <a:buNone/>
            </a:pPr>
            <a:r>
              <a:rPr lang="en-US" sz="2800" b="1" dirty="0">
                <a:latin typeface="+mj-lt"/>
              </a:rPr>
              <a:t>       c.  Appeal to common sense experience.</a:t>
            </a:r>
          </a:p>
          <a:p>
            <a:pPr marL="514350" indent="-514350">
              <a:buNone/>
            </a:pPr>
            <a:r>
              <a:rPr lang="en-US" sz="2800" b="1" dirty="0">
                <a:latin typeface="+mj-lt"/>
              </a:rPr>
              <a:t>       d.  Expose power of pre-suppositions.</a:t>
            </a:r>
          </a:p>
          <a:p>
            <a:pPr marL="514350" indent="-514350">
              <a:buNone/>
            </a:pPr>
            <a:r>
              <a:rPr lang="en-US" sz="2800" b="1" dirty="0">
                <a:latin typeface="+mj-lt"/>
              </a:rPr>
              <a:t>             Discover, clarify and guide with care.</a:t>
            </a:r>
          </a:p>
        </p:txBody>
      </p:sp>
    </p:spTree>
    <p:extLst>
      <p:ext uri="{BB962C8B-B14F-4D97-AF65-F5344CB8AC3E}">
        <p14:creationId xmlns:p14="http://schemas.microsoft.com/office/powerpoint/2010/main" val="2194353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5488" y="228600"/>
            <a:ext cx="8229600" cy="819912"/>
          </a:xfrm>
        </p:spPr>
        <p:txBody>
          <a:bodyPr>
            <a:normAutofit/>
          </a:bodyPr>
          <a:lstStyle/>
          <a:p>
            <a:pPr algn="ctr"/>
            <a:r>
              <a:rPr lang="en-US" sz="4400" b="1" u="sng" dirty="0">
                <a:solidFill>
                  <a:srgbClr val="FF0000"/>
                </a:solidFill>
              </a:rPr>
              <a:t>POSITIONING</a:t>
            </a:r>
          </a:p>
        </p:txBody>
      </p:sp>
      <p:sp>
        <p:nvSpPr>
          <p:cNvPr id="3" name="Content Placeholder 2"/>
          <p:cNvSpPr>
            <a:spLocks noGrp="1"/>
          </p:cNvSpPr>
          <p:nvPr>
            <p:ph idx="1"/>
          </p:nvPr>
        </p:nvSpPr>
        <p:spPr>
          <a:xfrm>
            <a:off x="493776" y="1600200"/>
            <a:ext cx="8229600" cy="4389120"/>
          </a:xfrm>
        </p:spPr>
        <p:txBody>
          <a:bodyPr>
            <a:normAutofit/>
          </a:bodyPr>
          <a:lstStyle/>
          <a:p>
            <a:pPr marL="514350" indent="-514350">
              <a:buAutoNum type="arabicPeriod"/>
            </a:pPr>
            <a:r>
              <a:rPr lang="en-US" sz="2800" b="1" dirty="0">
                <a:latin typeface="+mj-lt"/>
              </a:rPr>
              <a:t>FOUNDATIONAL PRINCIPLES</a:t>
            </a:r>
          </a:p>
          <a:p>
            <a:pPr marL="514350" indent="-514350">
              <a:buNone/>
            </a:pPr>
            <a:r>
              <a:rPr lang="en-US" sz="2800" b="1" dirty="0">
                <a:latin typeface="+mj-lt"/>
              </a:rPr>
              <a:t>	Body life and personal life (Acts 2:41-47)</a:t>
            </a:r>
          </a:p>
          <a:p>
            <a:pPr marL="514350" indent="-514350">
              <a:buNone/>
            </a:pPr>
            <a:r>
              <a:rPr lang="en-US" sz="2800" b="1" dirty="0">
                <a:latin typeface="+mj-lt"/>
              </a:rPr>
              <a:t>	Worship, Instruction, Fellowship, Evangelism</a:t>
            </a:r>
          </a:p>
          <a:p>
            <a:pPr marL="514350" indent="-514350">
              <a:buNone/>
            </a:pPr>
            <a:endParaRPr lang="en-US" sz="2800" b="1" dirty="0">
              <a:latin typeface="+mj-lt"/>
            </a:endParaRPr>
          </a:p>
          <a:p>
            <a:pPr marL="514350" indent="-514350">
              <a:buAutoNum type="arabicPeriod" startAt="2"/>
            </a:pPr>
            <a:r>
              <a:rPr lang="en-US" sz="2800" b="1" dirty="0">
                <a:latin typeface="+mj-lt"/>
              </a:rPr>
              <a:t>DIVINE SPIRIT WORKING  (John 16:8-11)</a:t>
            </a:r>
          </a:p>
          <a:p>
            <a:pPr marL="514350" indent="-514350">
              <a:buNone/>
            </a:pPr>
            <a:r>
              <a:rPr lang="en-US" sz="2800" b="1" dirty="0">
                <a:latin typeface="+mj-lt"/>
              </a:rPr>
              <a:t>	HE is the divine Executive, the Lord of Harvest.</a:t>
            </a:r>
          </a:p>
          <a:p>
            <a:pPr marL="0" indent="0">
              <a:buNone/>
            </a:pPr>
            <a:r>
              <a:rPr lang="en-US" sz="2800" dirty="0"/>
              <a:t>     </a:t>
            </a:r>
          </a:p>
        </p:txBody>
      </p:sp>
    </p:spTree>
    <p:extLst>
      <p:ext uri="{BB962C8B-B14F-4D97-AF65-F5344CB8AC3E}">
        <p14:creationId xmlns:p14="http://schemas.microsoft.com/office/powerpoint/2010/main" val="40738533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a:bodyPr>
          <a:lstStyle/>
          <a:p>
            <a:pPr algn="ctr"/>
            <a:r>
              <a:rPr lang="en-US" sz="4400" b="1" u="sng" dirty="0">
                <a:solidFill>
                  <a:srgbClr val="FF0000"/>
                </a:solidFill>
              </a:rPr>
              <a:t>POSITIONING</a:t>
            </a:r>
          </a:p>
        </p:txBody>
      </p:sp>
      <p:sp>
        <p:nvSpPr>
          <p:cNvPr id="3" name="Content Placeholder 2"/>
          <p:cNvSpPr>
            <a:spLocks noGrp="1"/>
          </p:cNvSpPr>
          <p:nvPr>
            <p:ph idx="1"/>
          </p:nvPr>
        </p:nvSpPr>
        <p:spPr>
          <a:xfrm>
            <a:off x="457200" y="1524000"/>
            <a:ext cx="8229600" cy="4648200"/>
          </a:xfrm>
        </p:spPr>
        <p:txBody>
          <a:bodyPr>
            <a:normAutofit/>
          </a:bodyPr>
          <a:lstStyle/>
          <a:p>
            <a:pPr marL="539750" indent="-539750">
              <a:buNone/>
            </a:pPr>
            <a:r>
              <a:rPr lang="en-US" sz="2800" b="1" dirty="0">
                <a:solidFill>
                  <a:schemeClr val="accent2">
                    <a:lumMod val="60000"/>
                    <a:lumOff val="40000"/>
                  </a:schemeClr>
                </a:solidFill>
                <a:latin typeface="+mj-lt"/>
              </a:rPr>
              <a:t>3.	</a:t>
            </a:r>
            <a:r>
              <a:rPr lang="en-US" sz="2800" b="1" dirty="0">
                <a:latin typeface="+mj-lt"/>
              </a:rPr>
              <a:t>MOBILIZED CHURCH</a:t>
            </a:r>
          </a:p>
          <a:p>
            <a:pPr marL="987425" indent="-447675">
              <a:buNone/>
            </a:pPr>
            <a:r>
              <a:rPr lang="en-US" sz="2800" b="1" dirty="0">
                <a:latin typeface="+mj-lt"/>
              </a:rPr>
              <a:t>a.  Philosophy of Ministry</a:t>
            </a:r>
          </a:p>
          <a:p>
            <a:pPr marL="987425" indent="-447675">
              <a:buNone/>
            </a:pPr>
            <a:r>
              <a:rPr lang="en-US" sz="2800" b="1" dirty="0">
                <a:latin typeface="+mj-lt"/>
              </a:rPr>
              <a:t>b.	Vision – sense of distinctive direction</a:t>
            </a:r>
          </a:p>
          <a:p>
            <a:pPr marL="987425" indent="-447675">
              <a:buNone/>
            </a:pPr>
            <a:r>
              <a:rPr lang="en-US" sz="2800" b="1" dirty="0">
                <a:latin typeface="+mj-lt"/>
              </a:rPr>
              <a:t>c.	Infrastructure – 4 Cs</a:t>
            </a:r>
          </a:p>
          <a:p>
            <a:pPr marL="1344613" indent="0">
              <a:buNone/>
            </a:pPr>
            <a:r>
              <a:rPr lang="en-US" sz="2800" b="1" dirty="0">
                <a:latin typeface="+mj-lt"/>
              </a:rPr>
              <a:t>Celebration – side by side for worship</a:t>
            </a:r>
          </a:p>
          <a:p>
            <a:pPr marL="1344613" indent="0">
              <a:buNone/>
            </a:pPr>
            <a:r>
              <a:rPr lang="en-US" sz="2800" b="1" dirty="0">
                <a:latin typeface="+mj-lt"/>
              </a:rPr>
              <a:t>Congregation – face to face for fellowship</a:t>
            </a:r>
          </a:p>
          <a:p>
            <a:pPr marL="1344613" indent="0">
              <a:buNone/>
            </a:pPr>
            <a:r>
              <a:rPr lang="en-US" sz="2800" b="1" dirty="0">
                <a:latin typeface="+mj-lt"/>
              </a:rPr>
              <a:t>Cells – heart to heart for edification</a:t>
            </a:r>
          </a:p>
          <a:p>
            <a:pPr marL="1344613" indent="0">
              <a:buNone/>
            </a:pPr>
            <a:r>
              <a:rPr lang="en-US" sz="2800" b="1" dirty="0">
                <a:latin typeface="+mj-lt"/>
              </a:rPr>
              <a:t>Core – soul to soul for oneness</a:t>
            </a:r>
          </a:p>
        </p:txBody>
      </p:sp>
    </p:spTree>
    <p:extLst>
      <p:ext uri="{BB962C8B-B14F-4D97-AF65-F5344CB8AC3E}">
        <p14:creationId xmlns:p14="http://schemas.microsoft.com/office/powerpoint/2010/main" val="733262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06" t="16038" b="10370"/>
          <a:stretch/>
        </p:blipFill>
        <p:spPr bwMode="auto">
          <a:xfrm rot="5400000">
            <a:off x="2814997" y="555148"/>
            <a:ext cx="6478870" cy="570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0" t="50650" r="5296" b="10844"/>
          <a:stretch/>
        </p:blipFill>
        <p:spPr bwMode="auto">
          <a:xfrm rot="5400000">
            <a:off x="-1557096" y="2319095"/>
            <a:ext cx="6400800" cy="298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rrow: Right 1">
            <a:extLst>
              <a:ext uri="{FF2B5EF4-FFF2-40B4-BE49-F238E27FC236}">
                <a16:creationId xmlns:a16="http://schemas.microsoft.com/office/drawing/2014/main" id="{8F4DECB4-5CAF-497F-AB6B-3083EBAD1C0A}"/>
              </a:ext>
            </a:extLst>
          </p:cNvPr>
          <p:cNvSpPr/>
          <p:nvPr/>
        </p:nvSpPr>
        <p:spPr>
          <a:xfrm>
            <a:off x="4572000" y="2362200"/>
            <a:ext cx="304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FF0000"/>
              </a:solidFill>
            </a:endParaRPr>
          </a:p>
        </p:txBody>
      </p:sp>
      <p:sp>
        <p:nvSpPr>
          <p:cNvPr id="6" name="Arrow: Right 5">
            <a:extLst>
              <a:ext uri="{FF2B5EF4-FFF2-40B4-BE49-F238E27FC236}">
                <a16:creationId xmlns:a16="http://schemas.microsoft.com/office/drawing/2014/main" id="{79AB42FA-FC4E-482B-83C9-B2AA302F29EC}"/>
              </a:ext>
            </a:extLst>
          </p:cNvPr>
          <p:cNvSpPr/>
          <p:nvPr/>
        </p:nvSpPr>
        <p:spPr>
          <a:xfrm rot="5400000">
            <a:off x="6934200" y="2057400"/>
            <a:ext cx="3048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FF0000"/>
              </a:solidFill>
            </a:endParaRPr>
          </a:p>
        </p:txBody>
      </p:sp>
      <p:sp>
        <p:nvSpPr>
          <p:cNvPr id="8" name="Arrow: Right 7">
            <a:extLst>
              <a:ext uri="{FF2B5EF4-FFF2-40B4-BE49-F238E27FC236}">
                <a16:creationId xmlns:a16="http://schemas.microsoft.com/office/drawing/2014/main" id="{2AFA18C6-BA9D-4295-B5CA-08D8C3FC854F}"/>
              </a:ext>
            </a:extLst>
          </p:cNvPr>
          <p:cNvSpPr/>
          <p:nvPr/>
        </p:nvSpPr>
        <p:spPr>
          <a:xfrm>
            <a:off x="6553200" y="4114800"/>
            <a:ext cx="304800" cy="3048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FF0000"/>
              </a:solidFill>
            </a:endParaRPr>
          </a:p>
        </p:txBody>
      </p:sp>
      <p:sp>
        <p:nvSpPr>
          <p:cNvPr id="10" name="Arrow: Right 9">
            <a:extLst>
              <a:ext uri="{FF2B5EF4-FFF2-40B4-BE49-F238E27FC236}">
                <a16:creationId xmlns:a16="http://schemas.microsoft.com/office/drawing/2014/main" id="{5C03D795-9FCE-4717-A0F2-37B4FA299E84}"/>
              </a:ext>
            </a:extLst>
          </p:cNvPr>
          <p:cNvSpPr/>
          <p:nvPr/>
        </p:nvSpPr>
        <p:spPr>
          <a:xfrm rot="19632645">
            <a:off x="6400800" y="4858849"/>
            <a:ext cx="304800" cy="304800"/>
          </a:xfrm>
          <a:prstGeom prst="rightArrow">
            <a:avLst/>
          </a:prstGeom>
          <a:solidFill>
            <a:srgbClr val="73E600"/>
          </a:solidFill>
          <a:ln>
            <a:solidFill>
              <a:srgbClr val="73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rgbClr val="FF0000"/>
              </a:solidFill>
            </a:endParaRPr>
          </a:p>
        </p:txBody>
      </p:sp>
    </p:spTree>
    <p:extLst>
      <p:ext uri="{BB962C8B-B14F-4D97-AF65-F5344CB8AC3E}">
        <p14:creationId xmlns:p14="http://schemas.microsoft.com/office/powerpoint/2010/main" val="1481707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96112"/>
          </a:xfrm>
        </p:spPr>
        <p:txBody>
          <a:bodyPr/>
          <a:lstStyle/>
          <a:p>
            <a:pPr algn="ctr"/>
            <a:r>
              <a:rPr lang="en-US" b="1" u="sng" dirty="0">
                <a:solidFill>
                  <a:srgbClr val="FF0000"/>
                </a:solidFill>
              </a:rPr>
              <a:t>POSITIONING</a:t>
            </a:r>
          </a:p>
        </p:txBody>
      </p:sp>
      <p:sp>
        <p:nvSpPr>
          <p:cNvPr id="3" name="Content Placeholder 2"/>
          <p:cNvSpPr>
            <a:spLocks noGrp="1"/>
          </p:cNvSpPr>
          <p:nvPr>
            <p:ph idx="1"/>
          </p:nvPr>
        </p:nvSpPr>
        <p:spPr>
          <a:xfrm>
            <a:off x="468086" y="1752600"/>
            <a:ext cx="8229600" cy="4389120"/>
          </a:xfrm>
        </p:spPr>
        <p:txBody>
          <a:bodyPr>
            <a:normAutofit/>
          </a:bodyPr>
          <a:lstStyle/>
          <a:p>
            <a:pPr marL="447675" indent="-447675">
              <a:buNone/>
            </a:pPr>
            <a:r>
              <a:rPr lang="en-US" sz="2800" b="1" dirty="0">
                <a:solidFill>
                  <a:schemeClr val="accent2">
                    <a:lumMod val="60000"/>
                    <a:lumOff val="40000"/>
                  </a:schemeClr>
                </a:solidFill>
                <a:latin typeface="+mj-lt"/>
              </a:rPr>
              <a:t>4.	</a:t>
            </a:r>
            <a:r>
              <a:rPr lang="en-US" sz="2800" b="1" dirty="0">
                <a:latin typeface="+mj-lt"/>
              </a:rPr>
              <a:t>STRATEGIC ORIENTATION</a:t>
            </a:r>
          </a:p>
          <a:p>
            <a:pPr marL="447675" indent="0">
              <a:buNone/>
            </a:pPr>
            <a:r>
              <a:rPr lang="en-US" sz="2800" b="1" dirty="0">
                <a:solidFill>
                  <a:srgbClr val="C00000"/>
                </a:solidFill>
                <a:latin typeface="+mj-lt"/>
              </a:rPr>
              <a:t>a.  </a:t>
            </a:r>
            <a:r>
              <a:rPr lang="en-US" sz="2800" b="1" dirty="0">
                <a:latin typeface="+mj-lt"/>
              </a:rPr>
              <a:t>Process of journey</a:t>
            </a:r>
          </a:p>
          <a:p>
            <a:pPr marL="895350" indent="-895350">
              <a:buNone/>
            </a:pPr>
            <a:r>
              <a:rPr lang="en-US" sz="2800" b="1" dirty="0">
                <a:latin typeface="+mj-lt"/>
              </a:rPr>
              <a:t>	People in transition and in tension</a:t>
            </a:r>
          </a:p>
          <a:p>
            <a:pPr marL="1435100" indent="-539750">
              <a:buNone/>
            </a:pPr>
            <a:r>
              <a:rPr lang="en-US" sz="2800" b="1" dirty="0">
                <a:latin typeface="+mj-lt"/>
              </a:rPr>
              <a:t>(1)  Stages of Growth towards decision</a:t>
            </a:r>
          </a:p>
          <a:p>
            <a:pPr marL="1435100" indent="-539750">
              <a:buNone/>
            </a:pPr>
            <a:r>
              <a:rPr lang="en-US" sz="2800" b="1" dirty="0">
                <a:latin typeface="+mj-lt"/>
              </a:rPr>
              <a:t>	Level of responsiveness</a:t>
            </a:r>
          </a:p>
          <a:p>
            <a:pPr marL="1435100" indent="-539750">
              <a:buNone/>
            </a:pPr>
            <a:r>
              <a:rPr lang="en-US" sz="2800" b="1" dirty="0">
                <a:latin typeface="+mj-lt"/>
              </a:rPr>
              <a:t>(2)  Seasons of Life</a:t>
            </a:r>
          </a:p>
          <a:p>
            <a:pPr marL="1435100" indent="-539750">
              <a:buNone/>
            </a:pPr>
            <a:r>
              <a:rPr lang="en-US" sz="2800" b="1" dirty="0">
                <a:latin typeface="+mj-lt"/>
              </a:rPr>
              <a:t>	Development and Passages</a:t>
            </a:r>
          </a:p>
        </p:txBody>
      </p:sp>
    </p:spTree>
    <p:extLst>
      <p:ext uri="{BB962C8B-B14F-4D97-AF65-F5344CB8AC3E}">
        <p14:creationId xmlns:p14="http://schemas.microsoft.com/office/powerpoint/2010/main" val="245424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1066800"/>
          </a:xfrm>
        </p:spPr>
        <p:txBody>
          <a:bodyPr>
            <a:normAutofit/>
          </a:bodyPr>
          <a:lstStyle/>
          <a:p>
            <a:pPr algn="ctr"/>
            <a:r>
              <a:rPr lang="en-US" b="1" u="sng" dirty="0">
                <a:solidFill>
                  <a:srgbClr val="FF0000"/>
                </a:solidFill>
              </a:rPr>
              <a:t>FEARS</a:t>
            </a:r>
            <a:endParaRPr lang="en-SG" b="1" u="sng" dirty="0">
              <a:solidFill>
                <a:srgbClr val="FF0000"/>
              </a:solidFill>
            </a:endParaRPr>
          </a:p>
        </p:txBody>
      </p:sp>
      <p:sp>
        <p:nvSpPr>
          <p:cNvPr id="3" name="Content Placeholder 2"/>
          <p:cNvSpPr>
            <a:spLocks noGrp="1"/>
          </p:cNvSpPr>
          <p:nvPr>
            <p:ph idx="1"/>
          </p:nvPr>
        </p:nvSpPr>
        <p:spPr>
          <a:xfrm>
            <a:off x="481584" y="1524000"/>
            <a:ext cx="8229600" cy="4648200"/>
          </a:xfrm>
        </p:spPr>
        <p:txBody>
          <a:bodyPr>
            <a:normAutofit/>
          </a:bodyPr>
          <a:lstStyle/>
          <a:p>
            <a:pPr marL="447675" indent="-447675">
              <a:buNone/>
            </a:pPr>
            <a:r>
              <a:rPr lang="en-US" sz="2800" b="1" dirty="0">
                <a:latin typeface="+mj-lt"/>
              </a:rPr>
              <a:t>1)	Rejection    </a:t>
            </a:r>
          </a:p>
          <a:p>
            <a:pPr marL="447675" indent="-447675">
              <a:buNone/>
            </a:pPr>
            <a:r>
              <a:rPr lang="en-US" sz="2800" b="1" dirty="0">
                <a:latin typeface="+mj-lt"/>
              </a:rPr>
              <a:t>2)	Ridicule  </a:t>
            </a:r>
          </a:p>
          <a:p>
            <a:pPr marL="447675" indent="-447675">
              <a:buNone/>
            </a:pPr>
            <a:r>
              <a:rPr lang="en-US" sz="2800" b="1" dirty="0">
                <a:latin typeface="+mj-lt"/>
              </a:rPr>
              <a:t>3) 	Failure         </a:t>
            </a:r>
          </a:p>
          <a:p>
            <a:pPr marL="0" indent="0">
              <a:buNone/>
            </a:pPr>
            <a:r>
              <a:rPr lang="en-US" sz="2800" b="1" dirty="0">
                <a:latin typeface="+mj-lt"/>
              </a:rPr>
              <a:t>4)  Bodily Injury  </a:t>
            </a:r>
          </a:p>
          <a:p>
            <a:pPr marL="447675" indent="-447675">
              <a:buNone/>
            </a:pPr>
            <a:r>
              <a:rPr lang="en-US" sz="2800" b="1" dirty="0">
                <a:latin typeface="+mj-lt"/>
              </a:rPr>
              <a:t>5)	Hypocrisy   </a:t>
            </a:r>
          </a:p>
          <a:p>
            <a:pPr marL="447675" indent="-447675">
              <a:buNone/>
            </a:pPr>
            <a:r>
              <a:rPr lang="en-US" sz="2800" b="1" dirty="0">
                <a:latin typeface="+mj-lt"/>
              </a:rPr>
              <a:t>6)  Not knowing what to say  </a:t>
            </a:r>
          </a:p>
          <a:p>
            <a:pPr marL="0" indent="0">
              <a:buNone/>
            </a:pPr>
            <a:r>
              <a:rPr lang="en-US" sz="2800" b="1" dirty="0">
                <a:latin typeface="+mj-lt"/>
              </a:rPr>
              <a:t>7)  Not knowing how a person may response  </a:t>
            </a:r>
          </a:p>
          <a:p>
            <a:pPr marL="0" indent="0">
              <a:buNone/>
            </a:pPr>
            <a:r>
              <a:rPr lang="en-US" sz="2800" b="1" dirty="0">
                <a:latin typeface="+mj-lt"/>
              </a:rPr>
              <a:t>8)  Trying something unfamiliar</a:t>
            </a:r>
          </a:p>
          <a:p>
            <a:pPr marL="0" indent="0">
              <a:buNone/>
            </a:pPr>
            <a:r>
              <a:rPr lang="en-US" sz="2800" b="1" dirty="0">
                <a:latin typeface="+mj-lt"/>
              </a:rPr>
              <a:t>9)  Not able to answer questions  </a:t>
            </a:r>
          </a:p>
        </p:txBody>
      </p:sp>
    </p:spTree>
    <p:extLst>
      <p:ext uri="{BB962C8B-B14F-4D97-AF65-F5344CB8AC3E}">
        <p14:creationId xmlns:p14="http://schemas.microsoft.com/office/powerpoint/2010/main" val="2510320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u="sng" dirty="0">
                <a:solidFill>
                  <a:srgbClr val="FF0000"/>
                </a:solidFill>
              </a:rPr>
              <a:t>POSITIONING</a:t>
            </a:r>
          </a:p>
        </p:txBody>
      </p:sp>
      <p:sp>
        <p:nvSpPr>
          <p:cNvPr id="3" name="Content Placeholder 2"/>
          <p:cNvSpPr>
            <a:spLocks noGrp="1"/>
          </p:cNvSpPr>
          <p:nvPr>
            <p:ph idx="1"/>
          </p:nvPr>
        </p:nvSpPr>
        <p:spPr>
          <a:xfrm>
            <a:off x="457200" y="1676400"/>
            <a:ext cx="8229600" cy="4648200"/>
          </a:xfrm>
        </p:spPr>
        <p:txBody>
          <a:bodyPr>
            <a:normAutofit/>
          </a:bodyPr>
          <a:lstStyle/>
          <a:p>
            <a:pPr>
              <a:buNone/>
            </a:pPr>
            <a:r>
              <a:rPr lang="en-US" sz="2800" b="1" dirty="0">
                <a:latin typeface="+mj-lt"/>
              </a:rPr>
              <a:t>       </a:t>
            </a:r>
            <a:r>
              <a:rPr lang="en-US" sz="2800" b="1" dirty="0">
                <a:solidFill>
                  <a:srgbClr val="C00000"/>
                </a:solidFill>
                <a:latin typeface="+mj-lt"/>
              </a:rPr>
              <a:t>b.  </a:t>
            </a:r>
            <a:r>
              <a:rPr lang="en-US" sz="2800" b="1" dirty="0">
                <a:latin typeface="+mj-lt"/>
              </a:rPr>
              <a:t>Process of Witness</a:t>
            </a:r>
          </a:p>
          <a:p>
            <a:pPr marL="1079500" indent="0">
              <a:buNone/>
            </a:pPr>
            <a:r>
              <a:rPr lang="en-US" sz="2800" b="1" dirty="0">
                <a:latin typeface="+mj-lt"/>
              </a:rPr>
              <a:t>(1)  Relationship – belonging</a:t>
            </a:r>
          </a:p>
          <a:p>
            <a:pPr marL="1079500" indent="0">
              <a:buNone/>
            </a:pPr>
            <a:r>
              <a:rPr lang="en-US" sz="2800" b="1" dirty="0">
                <a:latin typeface="+mj-lt"/>
              </a:rPr>
              <a:t>(2)  Service – good deeds</a:t>
            </a:r>
          </a:p>
          <a:p>
            <a:pPr marL="1079500" indent="0">
              <a:buNone/>
            </a:pPr>
            <a:r>
              <a:rPr lang="en-US" sz="2800" b="1" dirty="0">
                <a:latin typeface="+mj-lt"/>
              </a:rPr>
              <a:t>(3)  Testimonies – good life stories</a:t>
            </a:r>
          </a:p>
          <a:p>
            <a:pPr marL="1079500" indent="0">
              <a:buNone/>
            </a:pPr>
            <a:r>
              <a:rPr lang="en-US" sz="2800" b="1" dirty="0">
                <a:latin typeface="+mj-lt"/>
              </a:rPr>
              <a:t>(4)  Invitations to harvest vehicles</a:t>
            </a:r>
          </a:p>
          <a:p>
            <a:pPr marL="1079500" indent="0">
              <a:buNone/>
            </a:pPr>
            <a:r>
              <a:rPr lang="en-US" sz="2800" b="1" dirty="0">
                <a:latin typeface="+mj-lt"/>
              </a:rPr>
              <a:t>(5)  Evangelist - conversational</a:t>
            </a:r>
          </a:p>
          <a:p>
            <a:pPr marL="1079500" indent="0">
              <a:buNone/>
            </a:pPr>
            <a:r>
              <a:rPr lang="en-US" sz="2800" b="1" dirty="0">
                <a:latin typeface="+mj-lt"/>
              </a:rPr>
              <a:t>(6)  Prayer</a:t>
            </a:r>
          </a:p>
        </p:txBody>
      </p:sp>
    </p:spTree>
    <p:extLst>
      <p:ext uri="{BB962C8B-B14F-4D97-AF65-F5344CB8AC3E}">
        <p14:creationId xmlns:p14="http://schemas.microsoft.com/office/powerpoint/2010/main" val="835385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u="sng" dirty="0">
                <a:solidFill>
                  <a:srgbClr val="FF0000"/>
                </a:solidFill>
              </a:rPr>
              <a:t>Go Forth</a:t>
            </a:r>
            <a:r>
              <a:rPr lang="en-US" b="1" dirty="0">
                <a:solidFill>
                  <a:srgbClr val="FF0000"/>
                </a:solidFill>
              </a:rPr>
              <a:t>…</a:t>
            </a:r>
            <a:br>
              <a:rPr lang="en-US" b="1" u="sng" dirty="0">
                <a:solidFill>
                  <a:srgbClr val="FF0000"/>
                </a:solidFill>
              </a:rPr>
            </a:br>
            <a:r>
              <a:rPr lang="en-US" b="1" dirty="0">
                <a:solidFill>
                  <a:srgbClr val="FF0000"/>
                </a:solidFill>
              </a:rPr>
              <a:t>      </a:t>
            </a:r>
            <a:r>
              <a:rPr lang="en-US" b="1" u="sng" dirty="0">
                <a:solidFill>
                  <a:srgbClr val="FF0000"/>
                </a:solidFill>
              </a:rPr>
              <a:t>into the Virtual World</a:t>
            </a:r>
            <a:endParaRPr lang="en-SG" b="1" u="sng" dirty="0">
              <a:solidFill>
                <a:srgbClr val="FF0000"/>
              </a:solidFill>
            </a:endParaRPr>
          </a:p>
        </p:txBody>
      </p:sp>
      <p:sp>
        <p:nvSpPr>
          <p:cNvPr id="3" name="Content Placeholder 2"/>
          <p:cNvSpPr>
            <a:spLocks noGrp="1"/>
          </p:cNvSpPr>
          <p:nvPr>
            <p:ph idx="1"/>
          </p:nvPr>
        </p:nvSpPr>
        <p:spPr/>
        <p:txBody>
          <a:bodyPr>
            <a:normAutofit/>
          </a:bodyPr>
          <a:lstStyle/>
          <a:p>
            <a:pPr marL="0" indent="0">
              <a:buSzPct val="100000"/>
              <a:buNone/>
            </a:pPr>
            <a:r>
              <a:rPr lang="en-US" sz="2800" b="1" dirty="0">
                <a:latin typeface="+mj-lt"/>
              </a:rPr>
              <a:t>Seek to build Christian community online because that’s where we can encounter members and potential members of our church:</a:t>
            </a:r>
          </a:p>
          <a:p>
            <a:pPr marL="712788" lvl="1" indent="-319088">
              <a:buClr>
                <a:srgbClr val="00B0F0"/>
              </a:buClr>
            </a:pPr>
            <a:r>
              <a:rPr lang="en-US" sz="2800" b="1" dirty="0">
                <a:latin typeface="+mj-lt"/>
              </a:rPr>
              <a:t>More that 1-2 billion Internet users worldwide</a:t>
            </a:r>
          </a:p>
          <a:p>
            <a:pPr marL="712788" lvl="1" indent="-319088">
              <a:buClr>
                <a:srgbClr val="00B0F0"/>
              </a:buClr>
            </a:pPr>
            <a:r>
              <a:rPr lang="en-US" sz="2800" b="1" dirty="0">
                <a:latin typeface="+mj-lt"/>
              </a:rPr>
              <a:t>Millions on MySpace</a:t>
            </a:r>
          </a:p>
          <a:p>
            <a:pPr marL="712788" lvl="1" indent="-319088">
              <a:buClr>
                <a:srgbClr val="00B0F0"/>
              </a:buClr>
            </a:pPr>
            <a:r>
              <a:rPr lang="en-US" sz="2800" b="1" dirty="0">
                <a:latin typeface="+mj-lt"/>
              </a:rPr>
              <a:t>Millions of bloggers</a:t>
            </a:r>
          </a:p>
          <a:p>
            <a:pPr marL="712788" lvl="1" indent="-319088">
              <a:buClr>
                <a:srgbClr val="00B0F0"/>
              </a:buClr>
            </a:pPr>
            <a:r>
              <a:rPr lang="en-US" sz="2800" b="1" dirty="0">
                <a:latin typeface="+mj-lt"/>
              </a:rPr>
              <a:t>Millions on </a:t>
            </a:r>
            <a:r>
              <a:rPr lang="en-US" sz="2800" b="1" dirty="0" err="1">
                <a:latin typeface="+mj-lt"/>
              </a:rPr>
              <a:t>Facebook</a:t>
            </a:r>
            <a:endParaRPr lang="en-US" sz="2800" b="1" dirty="0">
              <a:latin typeface="+mj-lt"/>
            </a:endParaRPr>
          </a:p>
          <a:p>
            <a:pPr marL="712788" lvl="1" indent="-319088">
              <a:buClr>
                <a:srgbClr val="00B0F0"/>
              </a:buClr>
            </a:pPr>
            <a:r>
              <a:rPr lang="en-US" sz="2800" b="1" dirty="0">
                <a:latin typeface="+mj-lt"/>
              </a:rPr>
              <a:t>Twitters</a:t>
            </a:r>
          </a:p>
          <a:p>
            <a:pPr lvl="1">
              <a:buClr>
                <a:schemeClr val="accent1"/>
              </a:buClr>
              <a:buNone/>
            </a:pPr>
            <a:endParaRPr lang="en-US" dirty="0"/>
          </a:p>
        </p:txBody>
      </p:sp>
    </p:spTree>
    <p:extLst>
      <p:ext uri="{BB962C8B-B14F-4D97-AF65-F5344CB8AC3E}">
        <p14:creationId xmlns:p14="http://schemas.microsoft.com/office/powerpoint/2010/main" val="30796474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u="sng" dirty="0">
                <a:solidFill>
                  <a:srgbClr val="FF0000"/>
                </a:solidFill>
              </a:rPr>
              <a:t>Go Forth</a:t>
            </a:r>
            <a:r>
              <a:rPr lang="en-US" b="1" dirty="0">
                <a:solidFill>
                  <a:srgbClr val="FF0000"/>
                </a:solidFill>
              </a:rPr>
              <a:t>…</a:t>
            </a:r>
            <a:br>
              <a:rPr lang="en-US" b="1" u="sng" dirty="0">
                <a:solidFill>
                  <a:srgbClr val="FF0000"/>
                </a:solidFill>
              </a:rPr>
            </a:br>
            <a:r>
              <a:rPr lang="en-US" b="1" dirty="0">
                <a:solidFill>
                  <a:srgbClr val="FF0000"/>
                </a:solidFill>
              </a:rPr>
              <a:t>      </a:t>
            </a:r>
            <a:r>
              <a:rPr lang="en-US" b="1" u="sng" dirty="0">
                <a:solidFill>
                  <a:srgbClr val="FF0000"/>
                </a:solidFill>
              </a:rPr>
              <a:t>into the Virtual World</a:t>
            </a:r>
            <a:endParaRPr lang="en-SG" b="1" u="sng" dirty="0">
              <a:solidFill>
                <a:srgbClr val="FF0000"/>
              </a:solidFill>
            </a:endParaRPr>
          </a:p>
        </p:txBody>
      </p:sp>
      <p:sp>
        <p:nvSpPr>
          <p:cNvPr id="3" name="Content Placeholder 2"/>
          <p:cNvSpPr>
            <a:spLocks noGrp="1"/>
          </p:cNvSpPr>
          <p:nvPr>
            <p:ph idx="1"/>
          </p:nvPr>
        </p:nvSpPr>
        <p:spPr>
          <a:xfrm>
            <a:off x="457200" y="1935480"/>
            <a:ext cx="7924800" cy="5455920"/>
          </a:xfrm>
        </p:spPr>
        <p:txBody>
          <a:bodyPr>
            <a:normAutofit/>
          </a:bodyPr>
          <a:lstStyle/>
          <a:p>
            <a:pPr marL="630238" indent="-365125">
              <a:spcBef>
                <a:spcPts val="1200"/>
              </a:spcBef>
            </a:pPr>
            <a:r>
              <a:rPr lang="en-US" sz="2800" b="1" dirty="0">
                <a:latin typeface="+mj-lt"/>
              </a:rPr>
              <a:t>In Asia, Europe and North America—an entire generation has experienced the Internet as a means for maintaining relationships with family and friends.</a:t>
            </a:r>
          </a:p>
          <a:p>
            <a:pPr marL="630238" indent="-365125">
              <a:spcBef>
                <a:spcPts val="1200"/>
              </a:spcBef>
            </a:pPr>
            <a:r>
              <a:rPr lang="en-US" sz="2800" b="1" dirty="0">
                <a:latin typeface="+mj-lt"/>
              </a:rPr>
              <a:t>The Internet is a lifeline for users whose mobility is limited by disability, chronic illness or advanced age.</a:t>
            </a:r>
          </a:p>
          <a:p>
            <a:pPr marL="630238" indent="-365125">
              <a:spcBef>
                <a:spcPts val="1200"/>
              </a:spcBef>
            </a:pPr>
            <a:r>
              <a:rPr lang="en-US" sz="2800" b="1" dirty="0">
                <a:latin typeface="+mj-lt"/>
              </a:rPr>
              <a:t>The Internet is where we can find and engage seekers.</a:t>
            </a:r>
          </a:p>
        </p:txBody>
      </p:sp>
    </p:spTree>
    <p:extLst>
      <p:ext uri="{BB962C8B-B14F-4D97-AF65-F5344CB8AC3E}">
        <p14:creationId xmlns:p14="http://schemas.microsoft.com/office/powerpoint/2010/main" val="1181835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u="sng" dirty="0">
                <a:solidFill>
                  <a:srgbClr val="FF0000"/>
                </a:solidFill>
              </a:rPr>
              <a:t>Go Forth</a:t>
            </a:r>
            <a:r>
              <a:rPr lang="en-US" b="1" dirty="0">
                <a:solidFill>
                  <a:srgbClr val="FF0000"/>
                </a:solidFill>
              </a:rPr>
              <a:t>…</a:t>
            </a:r>
            <a:br>
              <a:rPr lang="en-US" b="1" u="sng" dirty="0">
                <a:solidFill>
                  <a:srgbClr val="FF0000"/>
                </a:solidFill>
              </a:rPr>
            </a:br>
            <a:r>
              <a:rPr lang="en-US" b="1" dirty="0">
                <a:solidFill>
                  <a:srgbClr val="FF0000"/>
                </a:solidFill>
              </a:rPr>
              <a:t>      </a:t>
            </a:r>
            <a:r>
              <a:rPr lang="en-US" b="1" u="sng" dirty="0">
                <a:solidFill>
                  <a:srgbClr val="FF0000"/>
                </a:solidFill>
              </a:rPr>
              <a:t>into the Virtual World</a:t>
            </a:r>
            <a:endParaRPr lang="en-SG" b="1" u="sng" dirty="0">
              <a:solidFill>
                <a:srgbClr val="FF0000"/>
              </a:solidFill>
            </a:endParaRPr>
          </a:p>
        </p:txBody>
      </p:sp>
      <p:sp>
        <p:nvSpPr>
          <p:cNvPr id="3" name="Content Placeholder 2"/>
          <p:cNvSpPr>
            <a:spLocks noGrp="1"/>
          </p:cNvSpPr>
          <p:nvPr>
            <p:ph idx="1"/>
          </p:nvPr>
        </p:nvSpPr>
        <p:spPr/>
        <p:txBody>
          <a:bodyPr>
            <a:normAutofit/>
          </a:bodyPr>
          <a:lstStyle/>
          <a:p>
            <a:pPr marL="712788" indent="-355600">
              <a:spcBef>
                <a:spcPts val="1200"/>
              </a:spcBef>
            </a:pPr>
            <a:r>
              <a:rPr lang="en-US" sz="2800" b="1" dirty="0">
                <a:latin typeface="+mj-lt"/>
              </a:rPr>
              <a:t>Outreach to spiritual seekers</a:t>
            </a:r>
          </a:p>
          <a:p>
            <a:pPr marL="712788" indent="-355600">
              <a:spcBef>
                <a:spcPts val="1200"/>
              </a:spcBef>
            </a:pPr>
            <a:r>
              <a:rPr lang="en-US" sz="2800" b="1" dirty="0">
                <a:latin typeface="+mj-lt"/>
              </a:rPr>
              <a:t>Create Virtual Community online</a:t>
            </a:r>
          </a:p>
          <a:p>
            <a:pPr marL="712788" indent="-355600">
              <a:spcBef>
                <a:spcPts val="1200"/>
              </a:spcBef>
            </a:pPr>
            <a:r>
              <a:rPr lang="en-US" sz="2800" b="1" dirty="0">
                <a:latin typeface="+mj-lt"/>
              </a:rPr>
              <a:t>Foster online network and relationship</a:t>
            </a:r>
          </a:p>
          <a:p>
            <a:pPr marL="712788" indent="-355600">
              <a:spcBef>
                <a:spcPts val="1200"/>
              </a:spcBef>
            </a:pPr>
            <a:r>
              <a:rPr lang="en-US" sz="2800" b="1" dirty="0">
                <a:latin typeface="+mj-lt"/>
              </a:rPr>
              <a:t>Provide opportunity for discussion, information, spiritual development, questions and prayers</a:t>
            </a:r>
          </a:p>
          <a:p>
            <a:pPr marL="712788" indent="-355600">
              <a:spcBef>
                <a:spcPts val="1200"/>
              </a:spcBef>
            </a:pPr>
            <a:r>
              <a:rPr lang="en-US" sz="2800" b="1" dirty="0">
                <a:latin typeface="+mj-lt"/>
              </a:rPr>
              <a:t>Serve as teaching tool and opportunities for congregations, conferences and national ministries</a:t>
            </a:r>
          </a:p>
        </p:txBody>
      </p:sp>
    </p:spTree>
    <p:extLst>
      <p:ext uri="{BB962C8B-B14F-4D97-AF65-F5344CB8AC3E}">
        <p14:creationId xmlns:p14="http://schemas.microsoft.com/office/powerpoint/2010/main" val="1433632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9644"/>
            <a:ext cx="8229600" cy="667512"/>
          </a:xfrm>
        </p:spPr>
        <p:txBody>
          <a:bodyPr>
            <a:normAutofit fontScale="90000"/>
          </a:bodyPr>
          <a:lstStyle/>
          <a:p>
            <a:pPr algn="ctr"/>
            <a:r>
              <a:rPr lang="en-US" b="1" u="sng" dirty="0">
                <a:solidFill>
                  <a:srgbClr val="FF0000"/>
                </a:solidFill>
              </a:rPr>
              <a:t>WITNESSING LIFESTYLE</a:t>
            </a:r>
            <a:endParaRPr lang="en-SG" b="1" u="sng" dirty="0">
              <a:solidFill>
                <a:srgbClr val="FF0000"/>
              </a:solidFill>
            </a:endParaRPr>
          </a:p>
        </p:txBody>
      </p:sp>
      <p:sp>
        <p:nvSpPr>
          <p:cNvPr id="3" name="Content Placeholder 2"/>
          <p:cNvSpPr>
            <a:spLocks noGrp="1"/>
          </p:cNvSpPr>
          <p:nvPr>
            <p:ph idx="1"/>
          </p:nvPr>
        </p:nvSpPr>
        <p:spPr>
          <a:xfrm>
            <a:off x="457200" y="1447800"/>
            <a:ext cx="8229600" cy="4876800"/>
          </a:xfrm>
        </p:spPr>
        <p:txBody>
          <a:bodyPr>
            <a:normAutofit/>
          </a:bodyPr>
          <a:lstStyle/>
          <a:p>
            <a:r>
              <a:rPr lang="en-SG" sz="2800" b="1" dirty="0">
                <a:latin typeface="+mj-lt"/>
              </a:rPr>
              <a:t>(</a:t>
            </a:r>
            <a:r>
              <a:rPr lang="en-SG" sz="2800" b="1" dirty="0" err="1">
                <a:latin typeface="+mj-lt"/>
              </a:rPr>
              <a:t>Psa</a:t>
            </a:r>
            <a:r>
              <a:rPr lang="en-SG" sz="2800" b="1" dirty="0">
                <a:latin typeface="+mj-lt"/>
              </a:rPr>
              <a:t> 126:5)  </a:t>
            </a:r>
            <a:r>
              <a:rPr lang="en-SG" sz="2800" b="1" i="1" dirty="0">
                <a:latin typeface="+mj-lt"/>
              </a:rPr>
              <a:t>They that </a:t>
            </a:r>
            <a:r>
              <a:rPr lang="en-SG" sz="2800" b="1" i="1" u="sng" dirty="0">
                <a:solidFill>
                  <a:srgbClr val="0070C0"/>
                </a:solidFill>
                <a:latin typeface="+mj-lt"/>
              </a:rPr>
              <a:t>sow in tears </a:t>
            </a:r>
            <a:r>
              <a:rPr lang="en-SG" sz="2800" b="1" i="1" dirty="0">
                <a:latin typeface="+mj-lt"/>
              </a:rPr>
              <a:t>shall reap in joy.</a:t>
            </a:r>
          </a:p>
          <a:p>
            <a:pPr>
              <a:buNone/>
            </a:pPr>
            <a:endParaRPr lang="en-SG" sz="2800" b="1" dirty="0">
              <a:latin typeface="+mj-lt"/>
            </a:endParaRPr>
          </a:p>
          <a:p>
            <a:r>
              <a:rPr lang="en-SG" sz="2800" b="1" dirty="0">
                <a:latin typeface="+mj-lt"/>
              </a:rPr>
              <a:t>(</a:t>
            </a:r>
            <a:r>
              <a:rPr lang="en-SG" sz="2800" b="1" dirty="0" err="1">
                <a:latin typeface="+mj-lt"/>
              </a:rPr>
              <a:t>Psa</a:t>
            </a:r>
            <a:r>
              <a:rPr lang="en-SG" sz="2800" b="1" dirty="0">
                <a:latin typeface="+mj-lt"/>
              </a:rPr>
              <a:t> 126:6)  </a:t>
            </a:r>
            <a:r>
              <a:rPr lang="en-SG" sz="2800" b="1" i="1" dirty="0">
                <a:latin typeface="+mj-lt"/>
              </a:rPr>
              <a:t>He that </a:t>
            </a:r>
            <a:r>
              <a:rPr lang="en-SG" sz="2800" b="1" i="1" u="sng" dirty="0" err="1">
                <a:solidFill>
                  <a:srgbClr val="0070C0"/>
                </a:solidFill>
                <a:latin typeface="+mj-lt"/>
              </a:rPr>
              <a:t>goeth</a:t>
            </a:r>
            <a:r>
              <a:rPr lang="en-SG" sz="2800" b="1" i="1" u="sng" dirty="0">
                <a:solidFill>
                  <a:srgbClr val="0070C0"/>
                </a:solidFill>
                <a:latin typeface="+mj-lt"/>
              </a:rPr>
              <a:t> forth and </a:t>
            </a:r>
            <a:r>
              <a:rPr lang="en-SG" sz="2800" b="1" i="1" u="sng" dirty="0" err="1">
                <a:solidFill>
                  <a:srgbClr val="0070C0"/>
                </a:solidFill>
                <a:latin typeface="+mj-lt"/>
              </a:rPr>
              <a:t>weepeth</a:t>
            </a:r>
            <a:r>
              <a:rPr lang="en-SG" sz="2800" b="1" i="1" u="sng" dirty="0">
                <a:solidFill>
                  <a:srgbClr val="0070C0"/>
                </a:solidFill>
                <a:latin typeface="+mj-lt"/>
              </a:rPr>
              <a:t>, bearing precious seed</a:t>
            </a:r>
            <a:r>
              <a:rPr lang="en-SG" sz="2800" b="1" i="1" dirty="0">
                <a:latin typeface="+mj-lt"/>
              </a:rPr>
              <a:t>, shall doubtless come again with rejoicing, bringing his sheaves with him.</a:t>
            </a:r>
          </a:p>
          <a:p>
            <a:pPr>
              <a:buNone/>
            </a:pPr>
            <a:r>
              <a:rPr lang="en-US" sz="2800" b="1" dirty="0">
                <a:latin typeface="+mj-lt"/>
              </a:rPr>
              <a:t>    </a:t>
            </a:r>
          </a:p>
          <a:p>
            <a:pPr algn="ctr">
              <a:buNone/>
            </a:pPr>
            <a:r>
              <a:rPr lang="en-US" sz="2800" b="1" dirty="0">
                <a:latin typeface="+mj-lt"/>
              </a:rPr>
              <a:t>    </a:t>
            </a:r>
            <a:r>
              <a:rPr lang="en-US" sz="2800" b="1" dirty="0">
                <a:solidFill>
                  <a:srgbClr val="0070C0"/>
                </a:solidFill>
                <a:latin typeface="+mj-lt"/>
              </a:rPr>
              <a:t>BE INTENTIONAL AND PURPOSEFUL!</a:t>
            </a:r>
          </a:p>
          <a:p>
            <a:pPr algn="ctr">
              <a:buNone/>
            </a:pPr>
            <a:r>
              <a:rPr lang="en-US" sz="2800" b="1" dirty="0">
                <a:solidFill>
                  <a:srgbClr val="0070C0"/>
                </a:solidFill>
                <a:latin typeface="+mj-lt"/>
              </a:rPr>
              <a:t>(In season, out of season with a partner/s)</a:t>
            </a:r>
            <a:endParaRPr lang="en-SG" sz="2800" b="1" dirty="0">
              <a:solidFill>
                <a:srgbClr val="0070C0"/>
              </a:solidFill>
              <a:latin typeface="+mj-lt"/>
            </a:endParaRPr>
          </a:p>
        </p:txBody>
      </p:sp>
    </p:spTree>
    <p:extLst>
      <p:ext uri="{BB962C8B-B14F-4D97-AF65-F5344CB8AC3E}">
        <p14:creationId xmlns:p14="http://schemas.microsoft.com/office/powerpoint/2010/main" val="1895991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5344"/>
            <a:ext cx="8229600" cy="896112"/>
          </a:xfrm>
        </p:spPr>
        <p:txBody>
          <a:bodyPr>
            <a:normAutofit/>
          </a:bodyPr>
          <a:lstStyle/>
          <a:p>
            <a:pPr algn="ctr"/>
            <a:r>
              <a:rPr lang="en-US" b="1" u="sng" dirty="0">
                <a:solidFill>
                  <a:srgbClr val="FF0000"/>
                </a:solidFill>
              </a:rPr>
              <a:t>CHALLENGE</a:t>
            </a:r>
            <a:endParaRPr lang="en-SG" b="1" u="sng" dirty="0">
              <a:solidFill>
                <a:srgbClr val="FF0000"/>
              </a:solidFill>
            </a:endParaRPr>
          </a:p>
        </p:txBody>
      </p:sp>
      <p:sp>
        <p:nvSpPr>
          <p:cNvPr id="3" name="Content Placeholder 2"/>
          <p:cNvSpPr>
            <a:spLocks noGrp="1"/>
          </p:cNvSpPr>
          <p:nvPr>
            <p:ph idx="1"/>
          </p:nvPr>
        </p:nvSpPr>
        <p:spPr>
          <a:xfrm>
            <a:off x="533400" y="1447800"/>
            <a:ext cx="8077200" cy="3657600"/>
          </a:xfrm>
        </p:spPr>
        <p:txBody>
          <a:bodyPr>
            <a:normAutofit lnSpcReduction="10000"/>
          </a:bodyPr>
          <a:lstStyle/>
          <a:p>
            <a:pPr marL="0" indent="0" algn="ctr">
              <a:spcBef>
                <a:spcPts val="1200"/>
              </a:spcBef>
              <a:buNone/>
            </a:pPr>
            <a:r>
              <a:rPr lang="en-SG" sz="2800" b="1" i="1" u="sng" dirty="0">
                <a:solidFill>
                  <a:srgbClr val="FF0000"/>
                </a:solidFill>
                <a:latin typeface="+mj-lt"/>
              </a:rPr>
              <a:t>“Believe you that I am able to do this?” </a:t>
            </a:r>
          </a:p>
          <a:p>
            <a:pPr marL="0" indent="0" algn="ctr">
              <a:spcBef>
                <a:spcPts val="1200"/>
              </a:spcBef>
              <a:buNone/>
            </a:pPr>
            <a:r>
              <a:rPr lang="en-SG" sz="2800" b="1" i="1" u="sng" dirty="0">
                <a:solidFill>
                  <a:srgbClr val="FF0000"/>
                </a:solidFill>
                <a:latin typeface="+mj-lt"/>
              </a:rPr>
              <a:t>(Matt. 9:28)</a:t>
            </a:r>
            <a:r>
              <a:rPr lang="en-SG" sz="2800" b="1" i="1" dirty="0">
                <a:solidFill>
                  <a:srgbClr val="FF0000"/>
                </a:solidFill>
                <a:latin typeface="+mj-lt"/>
              </a:rPr>
              <a:t>.</a:t>
            </a:r>
            <a:endParaRPr lang="en-SG" sz="2800" b="1" dirty="0">
              <a:solidFill>
                <a:srgbClr val="FF0000"/>
              </a:solidFill>
              <a:latin typeface="+mj-lt"/>
            </a:endParaRPr>
          </a:p>
          <a:p>
            <a:pPr marL="0" indent="0">
              <a:spcBef>
                <a:spcPts val="1200"/>
              </a:spcBef>
              <a:buNone/>
            </a:pPr>
            <a:r>
              <a:rPr lang="en-US" sz="2800" b="1" dirty="0">
                <a:solidFill>
                  <a:srgbClr val="002060"/>
                </a:solidFill>
                <a:latin typeface="+mj-lt"/>
              </a:rPr>
              <a:t>Faith is the entire person in the right relationship with God through the power of His Spirt in us.</a:t>
            </a:r>
          </a:p>
          <a:p>
            <a:pPr marL="0" indent="0">
              <a:spcBef>
                <a:spcPts val="1200"/>
              </a:spcBef>
              <a:buNone/>
            </a:pPr>
            <a:endParaRPr lang="en-US" sz="2800" b="1" dirty="0">
              <a:solidFill>
                <a:srgbClr val="002060"/>
              </a:solidFill>
              <a:latin typeface="+mj-lt"/>
            </a:endParaRPr>
          </a:p>
          <a:p>
            <a:pPr marL="0" indent="0">
              <a:spcBef>
                <a:spcPts val="1200"/>
              </a:spcBef>
              <a:buNone/>
            </a:pPr>
            <a:r>
              <a:rPr lang="en-US" sz="2800" b="1" dirty="0">
                <a:latin typeface="+mj-lt"/>
              </a:rPr>
              <a:t>Do I know my Risen Lord intimately?</a:t>
            </a:r>
          </a:p>
          <a:p>
            <a:pPr marL="0" indent="0">
              <a:spcBef>
                <a:spcPts val="1200"/>
              </a:spcBef>
              <a:buNone/>
            </a:pPr>
            <a:r>
              <a:rPr lang="en-US" sz="2800" b="1" dirty="0">
                <a:latin typeface="+mj-lt"/>
              </a:rPr>
              <a:t>Do I know the power of His indwelling Spirit? </a:t>
            </a:r>
            <a:endParaRPr lang="en-SG" sz="2800" b="1" dirty="0">
              <a:latin typeface="+mj-lt"/>
            </a:endParaRPr>
          </a:p>
        </p:txBody>
      </p:sp>
    </p:spTree>
    <p:extLst>
      <p:ext uri="{BB962C8B-B14F-4D97-AF65-F5344CB8AC3E}">
        <p14:creationId xmlns:p14="http://schemas.microsoft.com/office/powerpoint/2010/main" val="3887699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a:bodyPr>
          <a:lstStyle/>
          <a:p>
            <a:pPr algn="ctr"/>
            <a:r>
              <a:rPr lang="en-US" b="1" u="sng" dirty="0">
                <a:solidFill>
                  <a:srgbClr val="FF0000"/>
                </a:solidFill>
              </a:rPr>
              <a:t>CHALLENGE</a:t>
            </a:r>
            <a:endParaRPr lang="en-SG" b="1" u="sng" dirty="0">
              <a:solidFill>
                <a:srgbClr val="FF0000"/>
              </a:solidFill>
            </a:endParaRPr>
          </a:p>
        </p:txBody>
      </p:sp>
      <p:sp>
        <p:nvSpPr>
          <p:cNvPr id="3" name="Content Placeholder 2"/>
          <p:cNvSpPr>
            <a:spLocks noGrp="1"/>
          </p:cNvSpPr>
          <p:nvPr>
            <p:ph idx="1"/>
          </p:nvPr>
        </p:nvSpPr>
        <p:spPr>
          <a:xfrm>
            <a:off x="457200" y="1371600"/>
            <a:ext cx="8229600" cy="4724400"/>
          </a:xfrm>
        </p:spPr>
        <p:txBody>
          <a:bodyPr>
            <a:normAutofit/>
          </a:bodyPr>
          <a:lstStyle/>
          <a:p>
            <a:pPr marL="0" indent="0" algn="ctr">
              <a:buNone/>
            </a:pPr>
            <a:r>
              <a:rPr lang="en-SG" sz="3200" b="1" i="1" u="sng" dirty="0">
                <a:solidFill>
                  <a:srgbClr val="FF0000"/>
                </a:solidFill>
                <a:latin typeface="+mj-lt"/>
              </a:rPr>
              <a:t>“Believe you that I am able to do this?” </a:t>
            </a:r>
          </a:p>
          <a:p>
            <a:pPr marL="0" indent="0" algn="ctr">
              <a:buNone/>
            </a:pPr>
            <a:r>
              <a:rPr lang="en-SG" sz="3200" b="1" i="1" u="sng" dirty="0">
                <a:solidFill>
                  <a:srgbClr val="FF0000"/>
                </a:solidFill>
                <a:latin typeface="+mj-lt"/>
              </a:rPr>
              <a:t>(Matt. 9:28)</a:t>
            </a:r>
            <a:r>
              <a:rPr lang="en-SG" sz="3200" b="1" i="1" dirty="0">
                <a:solidFill>
                  <a:srgbClr val="FF0000"/>
                </a:solidFill>
                <a:latin typeface="+mj-lt"/>
              </a:rPr>
              <a:t>.</a:t>
            </a:r>
            <a:endParaRPr lang="en-SG" sz="3200" b="1" dirty="0">
              <a:solidFill>
                <a:srgbClr val="FF0000"/>
              </a:solidFill>
              <a:latin typeface="+mj-lt"/>
            </a:endParaRPr>
          </a:p>
          <a:p>
            <a:pPr marL="514350" indent="-514350">
              <a:spcBef>
                <a:spcPts val="1200"/>
              </a:spcBef>
              <a:buAutoNum type="arabicPeriod"/>
            </a:pPr>
            <a:r>
              <a:rPr lang="en-US" sz="3200" b="1" dirty="0">
                <a:solidFill>
                  <a:srgbClr val="002060"/>
                </a:solidFill>
                <a:latin typeface="+mj-lt"/>
              </a:rPr>
              <a:t>Empty myself and be controlled by the Spirt.</a:t>
            </a:r>
          </a:p>
          <a:p>
            <a:pPr marL="514350" indent="-514350">
              <a:spcBef>
                <a:spcPts val="1200"/>
              </a:spcBef>
              <a:buAutoNum type="arabicPeriod"/>
            </a:pPr>
            <a:r>
              <a:rPr lang="en-US" sz="3200" b="1" dirty="0">
                <a:solidFill>
                  <a:srgbClr val="002060"/>
                </a:solidFill>
                <a:latin typeface="+mj-lt"/>
              </a:rPr>
              <a:t>Pray and trust the Lord to bring people into my life and give me the wisdom, love and patience to share His Gospel.</a:t>
            </a:r>
          </a:p>
          <a:p>
            <a:pPr marL="514350" indent="-514350">
              <a:spcBef>
                <a:spcPts val="1200"/>
              </a:spcBef>
              <a:buAutoNum type="arabicPeriod"/>
            </a:pPr>
            <a:r>
              <a:rPr lang="en-US" sz="3200" b="1" dirty="0">
                <a:solidFill>
                  <a:srgbClr val="002060"/>
                </a:solidFill>
                <a:latin typeface="+mj-lt"/>
              </a:rPr>
              <a:t>Pray and leave the results to Him.</a:t>
            </a:r>
            <a:endParaRPr lang="en-SG" sz="3200" b="1" dirty="0">
              <a:solidFill>
                <a:srgbClr val="002060"/>
              </a:solidFill>
              <a:latin typeface="+mj-lt"/>
            </a:endParaRPr>
          </a:p>
        </p:txBody>
      </p:sp>
    </p:spTree>
    <p:extLst>
      <p:ext uri="{BB962C8B-B14F-4D97-AF65-F5344CB8AC3E}">
        <p14:creationId xmlns:p14="http://schemas.microsoft.com/office/powerpoint/2010/main" val="5293397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44"/>
            <a:ext cx="8229600" cy="743712"/>
          </a:xfrm>
        </p:spPr>
        <p:txBody>
          <a:bodyPr>
            <a:normAutofit fontScale="90000"/>
          </a:bodyPr>
          <a:lstStyle/>
          <a:p>
            <a:pPr algn="ctr"/>
            <a:r>
              <a:rPr lang="en-SG" b="1" u="sng" dirty="0">
                <a:solidFill>
                  <a:srgbClr val="FF0000"/>
                </a:solidFill>
              </a:rPr>
              <a:t>ASSIGNMENTS</a:t>
            </a:r>
          </a:p>
        </p:txBody>
      </p:sp>
      <p:sp>
        <p:nvSpPr>
          <p:cNvPr id="3" name="Content Placeholder 2"/>
          <p:cNvSpPr>
            <a:spLocks noGrp="1"/>
          </p:cNvSpPr>
          <p:nvPr>
            <p:ph idx="1"/>
          </p:nvPr>
        </p:nvSpPr>
        <p:spPr>
          <a:xfrm>
            <a:off x="457200" y="1676400"/>
            <a:ext cx="8229600" cy="4419600"/>
          </a:xfrm>
        </p:spPr>
        <p:txBody>
          <a:bodyPr>
            <a:normAutofit/>
          </a:bodyPr>
          <a:lstStyle/>
          <a:p>
            <a:pPr marL="447675" indent="-447675">
              <a:buNone/>
            </a:pPr>
            <a:r>
              <a:rPr lang="en-SG" sz="3200" b="1" dirty="0">
                <a:latin typeface="+mj-lt"/>
              </a:rPr>
              <a:t>1.	Please discuss TWO fears that you face in witnessing and how you would solve them.</a:t>
            </a:r>
          </a:p>
          <a:p>
            <a:pPr marL="447675" indent="-447675">
              <a:buNone/>
            </a:pPr>
            <a:endParaRPr lang="en-SG" sz="3200" b="1" dirty="0">
              <a:latin typeface="+mj-lt"/>
            </a:endParaRPr>
          </a:p>
          <a:p>
            <a:pPr marL="447675" indent="-447675">
              <a:buNone/>
            </a:pPr>
            <a:r>
              <a:rPr lang="en-SG" sz="3200" b="1" dirty="0">
                <a:latin typeface="+mj-lt"/>
              </a:rPr>
              <a:t>2.	Using either the Romans Road or Book of Sin illustration, please use it to witness to at least THREE loved ones or friends. </a:t>
            </a:r>
          </a:p>
        </p:txBody>
      </p:sp>
    </p:spTree>
    <p:extLst>
      <p:ext uri="{BB962C8B-B14F-4D97-AF65-F5344CB8AC3E}">
        <p14:creationId xmlns:p14="http://schemas.microsoft.com/office/powerpoint/2010/main" val="814303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209800"/>
            <a:ext cx="6858952" cy="2249604"/>
          </a:xfrm>
        </p:spPr>
        <p:txBody>
          <a:bodyPr>
            <a:noAutofit/>
          </a:bodyPr>
          <a:lstStyle/>
          <a:p>
            <a:pPr marL="457200" indent="-457200">
              <a:buAutoNum type="arabicPeriod"/>
            </a:pPr>
            <a:r>
              <a:rPr lang="en-SG" sz="2800" b="1" dirty="0">
                <a:latin typeface="+mj-lt"/>
              </a:rPr>
              <a:t>WHAT ONE LESSON HAVE I LEARNT?</a:t>
            </a:r>
          </a:p>
          <a:p>
            <a:pPr marL="0" indent="0">
              <a:buNone/>
            </a:pPr>
            <a:endParaRPr lang="en-SG" sz="2800" b="1" dirty="0">
              <a:latin typeface="+mj-lt"/>
            </a:endParaRPr>
          </a:p>
          <a:p>
            <a:pPr marL="385763" indent="-385763">
              <a:buAutoNum type="arabicPeriod" startAt="2"/>
            </a:pPr>
            <a:r>
              <a:rPr lang="en-SG" sz="2800" b="1" dirty="0">
                <a:latin typeface="+mj-lt"/>
              </a:rPr>
              <a:t>WHAT WILL ONE PRAYER BE?</a:t>
            </a:r>
          </a:p>
        </p:txBody>
      </p:sp>
      <p:sp>
        <p:nvSpPr>
          <p:cNvPr id="7" name="Arrow: Chevron 6">
            <a:extLst>
              <a:ext uri="{FF2B5EF4-FFF2-40B4-BE49-F238E27FC236}">
                <a16:creationId xmlns:a16="http://schemas.microsoft.com/office/drawing/2014/main" id="{DC204222-9384-464A-BC70-DBA854268744}"/>
              </a:ext>
            </a:extLst>
          </p:cNvPr>
          <p:cNvSpPr/>
          <p:nvPr/>
        </p:nvSpPr>
        <p:spPr>
          <a:xfrm>
            <a:off x="2390503" y="685800"/>
            <a:ext cx="4362993" cy="580943"/>
          </a:xfrm>
          <a:prstGeom prst="chevron">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700" b="1" dirty="0">
                <a:solidFill>
                  <a:schemeClr val="bg1"/>
                </a:solidFill>
              </a:rPr>
              <a:t>WINNING THE LOST</a:t>
            </a:r>
          </a:p>
        </p:txBody>
      </p:sp>
      <p:pic>
        <p:nvPicPr>
          <p:cNvPr id="4" name="Picture 3">
            <a:extLst>
              <a:ext uri="{FF2B5EF4-FFF2-40B4-BE49-F238E27FC236}">
                <a16:creationId xmlns:a16="http://schemas.microsoft.com/office/drawing/2014/main" id="{02073F49-20E2-409C-8FDB-39FE6FEF5C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14298" y="4742984"/>
            <a:ext cx="944994" cy="699329"/>
          </a:xfrm>
          <a:prstGeom prst="rect">
            <a:avLst/>
          </a:prstGeom>
        </p:spPr>
      </p:pic>
    </p:spTree>
    <p:extLst>
      <p:ext uri="{BB962C8B-B14F-4D97-AF65-F5344CB8AC3E}">
        <p14:creationId xmlns:p14="http://schemas.microsoft.com/office/powerpoint/2010/main" val="1952836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87A4CD-A627-494F-9542-8D7D9B987BA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72754" y1="34545" x2="72754" y2="34545"/>
                        <a14:foregroundMark x1="64970" y1="49231" x2="64970" y2="49231"/>
                        <a14:foregroundMark x1="74102" y1="37063" x2="74102" y2="37063"/>
                        <a14:foregroundMark x1="75150" y1="35245" x2="75150" y2="35245"/>
                      </a14:backgroundRemoval>
                    </a14:imgEffect>
                  </a14:imgLayer>
                </a14:imgProps>
              </a:ext>
            </a:extLst>
          </a:blip>
          <a:stretch>
            <a:fillRect/>
          </a:stretch>
        </p:blipFill>
        <p:spPr>
          <a:xfrm>
            <a:off x="3634856" y="1375763"/>
            <a:ext cx="2158521" cy="2310392"/>
          </a:xfrm>
          <a:prstGeom prst="rect">
            <a:avLst/>
          </a:prstGeom>
        </p:spPr>
      </p:pic>
      <p:sp>
        <p:nvSpPr>
          <p:cNvPr id="5" name="Rectangle: Rounded Corners 4">
            <a:extLst>
              <a:ext uri="{FF2B5EF4-FFF2-40B4-BE49-F238E27FC236}">
                <a16:creationId xmlns:a16="http://schemas.microsoft.com/office/drawing/2014/main" id="{BA217BD6-271A-48BD-AB03-C7041572BCA2}"/>
              </a:ext>
            </a:extLst>
          </p:cNvPr>
          <p:cNvSpPr/>
          <p:nvPr/>
        </p:nvSpPr>
        <p:spPr>
          <a:xfrm>
            <a:off x="1468213" y="3835582"/>
            <a:ext cx="5873113" cy="1627858"/>
          </a:xfrm>
          <a:prstGeom prst="roundRect">
            <a:avLst/>
          </a:prstGeom>
          <a:solidFill>
            <a:srgbClr val="FFFF00"/>
          </a:solidFill>
          <a:ln>
            <a:solidFill>
              <a:srgbClr val="FFFF00"/>
            </a:solidFill>
          </a:ln>
          <a:effectLst>
            <a:outerShdw blurRad="508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798" lvl="1" defTabSz="514350">
              <a:lnSpc>
                <a:spcPct val="120000"/>
              </a:lnSpc>
              <a:defRPr/>
            </a:pPr>
            <a:r>
              <a:rPr lang="en-SG" sz="2475" dirty="0">
                <a:solidFill>
                  <a:prstClr val="black"/>
                </a:solidFill>
                <a:latin typeface="Calibri" panose="020F0502020204030204"/>
              </a:rPr>
              <a:t>Email: </a:t>
            </a:r>
            <a:r>
              <a:rPr lang="en-SG" sz="2475" dirty="0">
                <a:solidFill>
                  <a:schemeClr val="tx1"/>
                </a:solidFill>
                <a:latin typeface="Calibri" panose="020F0502020204030204"/>
                <a:hlinkClick r:id="rId4">
                  <a:extLst>
                    <a:ext uri="{A12FA001-AC4F-418D-AE19-62706E023703}">
                      <ahyp:hlinkClr xmlns:ahyp="http://schemas.microsoft.com/office/drawing/2018/hyperlinkcolor" val="tx"/>
                    </a:ext>
                  </a:extLst>
                </a:hlinkClick>
              </a:rPr>
              <a:t>gohsengfong@hotmail.com</a:t>
            </a:r>
            <a:endParaRPr lang="en-SG" sz="2475" dirty="0">
              <a:solidFill>
                <a:schemeClr val="tx1"/>
              </a:solidFill>
              <a:latin typeface="Calibri" panose="020F0502020204030204"/>
            </a:endParaRPr>
          </a:p>
          <a:p>
            <a:pPr marL="101798" lvl="1" defTabSz="514350">
              <a:lnSpc>
                <a:spcPct val="120000"/>
              </a:lnSpc>
              <a:defRPr/>
            </a:pPr>
            <a:r>
              <a:rPr lang="en-SG" sz="2475" dirty="0">
                <a:solidFill>
                  <a:prstClr val="black"/>
                </a:solidFill>
                <a:latin typeface="Calibri" panose="020F0502020204030204"/>
              </a:rPr>
              <a:t>WhatsApp: </a:t>
            </a:r>
            <a:r>
              <a:rPr lang="en-SG" sz="2475" dirty="0">
                <a:solidFill>
                  <a:srgbClr val="5B9BD5">
                    <a:lumMod val="75000"/>
                  </a:srgbClr>
                </a:solidFill>
                <a:latin typeface="Calibri" panose="020F0502020204030204"/>
              </a:rPr>
              <a:t>+65-98207783</a:t>
            </a:r>
          </a:p>
          <a:p>
            <a:pPr marL="101798" lvl="1" defTabSz="514350">
              <a:lnSpc>
                <a:spcPct val="120000"/>
              </a:lnSpc>
              <a:defRPr/>
            </a:pPr>
            <a:r>
              <a:rPr lang="en-SG" sz="2475" dirty="0">
                <a:solidFill>
                  <a:prstClr val="black"/>
                </a:solidFill>
                <a:latin typeface="Calibri" panose="020F0502020204030204"/>
              </a:rPr>
              <a:t>Website: </a:t>
            </a:r>
            <a:r>
              <a:rPr lang="en-SG" sz="2475" dirty="0">
                <a:solidFill>
                  <a:prstClr val="black"/>
                </a:solidFill>
                <a:latin typeface="Calibri" panose="020F0502020204030204"/>
                <a:hlinkClick r:id="rId5">
                  <a:extLst>
                    <a:ext uri="{A12FA001-AC4F-418D-AE19-62706E023703}">
                      <ahyp:hlinkClr xmlns:ahyp="http://schemas.microsoft.com/office/drawing/2018/hyperlinkcolor" val="tx"/>
                    </a:ext>
                  </a:extLst>
                </a:hlinkClick>
              </a:rPr>
              <a:t>www.FaithAtWorkFellowship.org</a:t>
            </a:r>
            <a:endParaRPr lang="en-SG" dirty="0">
              <a:solidFill>
                <a:prstClr val="black"/>
              </a:solidFill>
              <a:latin typeface="Calibri" panose="020F0502020204030204"/>
            </a:endParaRPr>
          </a:p>
        </p:txBody>
      </p:sp>
    </p:spTree>
    <p:extLst>
      <p:ext uri="{BB962C8B-B14F-4D97-AF65-F5344CB8AC3E}">
        <p14:creationId xmlns:p14="http://schemas.microsoft.com/office/powerpoint/2010/main" val="150043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6096"/>
            <a:ext cx="8229600" cy="1066800"/>
          </a:xfrm>
        </p:spPr>
        <p:txBody>
          <a:bodyPr>
            <a:normAutofit/>
          </a:bodyPr>
          <a:lstStyle/>
          <a:p>
            <a:pPr algn="ctr"/>
            <a:r>
              <a:rPr lang="en-US" b="1" u="sng" dirty="0">
                <a:solidFill>
                  <a:srgbClr val="FF0000"/>
                </a:solidFill>
              </a:rPr>
              <a:t>FEARS</a:t>
            </a:r>
            <a:endParaRPr lang="en-SG" b="1" u="sng" dirty="0">
              <a:solidFill>
                <a:srgbClr val="FF0000"/>
              </a:solidFill>
            </a:endParaRPr>
          </a:p>
        </p:txBody>
      </p:sp>
      <p:sp>
        <p:nvSpPr>
          <p:cNvPr id="3" name="Content Placeholder 2"/>
          <p:cNvSpPr>
            <a:spLocks noGrp="1"/>
          </p:cNvSpPr>
          <p:nvPr>
            <p:ph idx="1"/>
          </p:nvPr>
        </p:nvSpPr>
        <p:spPr>
          <a:xfrm>
            <a:off x="457200" y="1676400"/>
            <a:ext cx="8229600" cy="3733800"/>
          </a:xfrm>
        </p:spPr>
        <p:txBody>
          <a:bodyPr/>
          <a:lstStyle/>
          <a:p>
            <a:pPr marL="0" indent="0">
              <a:buNone/>
            </a:pPr>
            <a:r>
              <a:rPr lang="en-US" sz="2800" b="1" dirty="0">
                <a:latin typeface="+mj-lt"/>
              </a:rPr>
              <a:t>10)  Intruding into private lives  </a:t>
            </a:r>
          </a:p>
          <a:p>
            <a:pPr marL="0" indent="0">
              <a:buNone/>
            </a:pPr>
            <a:r>
              <a:rPr lang="en-US" sz="2800" b="1" dirty="0">
                <a:latin typeface="+mj-lt"/>
              </a:rPr>
              <a:t>11)  Bad past experiences  </a:t>
            </a:r>
          </a:p>
          <a:p>
            <a:pPr marL="0" indent="0">
              <a:buNone/>
            </a:pPr>
            <a:r>
              <a:rPr lang="en-US" sz="2800" b="1" dirty="0">
                <a:latin typeface="+mj-lt"/>
              </a:rPr>
              <a:t>12)  Fear my fears will show </a:t>
            </a:r>
          </a:p>
          <a:p>
            <a:pPr marL="0" indent="0">
              <a:buNone/>
            </a:pPr>
            <a:r>
              <a:rPr lang="en-US" sz="2800" b="1" dirty="0">
                <a:latin typeface="+mj-lt"/>
              </a:rPr>
              <a:t>13)  Not worthy to share  </a:t>
            </a:r>
          </a:p>
          <a:p>
            <a:pPr marL="0" indent="0">
              <a:buNone/>
            </a:pPr>
            <a:r>
              <a:rPr lang="en-US" sz="2800" b="1" dirty="0">
                <a:latin typeface="+mj-lt"/>
              </a:rPr>
              <a:t>14)  May say something wrong  </a:t>
            </a:r>
          </a:p>
          <a:p>
            <a:pPr marL="0" indent="0">
              <a:buNone/>
            </a:pPr>
            <a:r>
              <a:rPr lang="en-US" sz="2800" b="1" dirty="0">
                <a:latin typeface="+mj-lt"/>
              </a:rPr>
              <a:t>15)  Gospel may not be effective in that situation.</a:t>
            </a:r>
            <a:endParaRPr lang="en-SG" sz="2800" b="1" dirty="0">
              <a:latin typeface="+mj-lt"/>
            </a:endParaRPr>
          </a:p>
          <a:p>
            <a:endParaRPr lang="en-SG" dirty="0"/>
          </a:p>
        </p:txBody>
      </p:sp>
    </p:spTree>
    <p:extLst>
      <p:ext uri="{BB962C8B-B14F-4D97-AF65-F5344CB8AC3E}">
        <p14:creationId xmlns:p14="http://schemas.microsoft.com/office/powerpoint/2010/main" val="411092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noAutofit/>
          </a:bodyPr>
          <a:lstStyle/>
          <a:p>
            <a:pPr algn="ctr"/>
            <a:r>
              <a:rPr lang="en-SG" sz="4000" b="1" u="sng" dirty="0">
                <a:solidFill>
                  <a:srgbClr val="FF0000"/>
                </a:solidFill>
              </a:rPr>
              <a:t>EVERYDAY COMMISSION</a:t>
            </a:r>
            <a:br>
              <a:rPr lang="en-SG" sz="4000" b="1" u="sng" dirty="0">
                <a:solidFill>
                  <a:srgbClr val="FF0000"/>
                </a:solidFill>
              </a:rPr>
            </a:br>
            <a:r>
              <a:rPr lang="en-SG" sz="4000" b="1" u="sng" dirty="0">
                <a:solidFill>
                  <a:srgbClr val="FF0000"/>
                </a:solidFill>
              </a:rPr>
              <a:t>PROCESS – WIN THE LOST</a:t>
            </a:r>
          </a:p>
        </p:txBody>
      </p:sp>
      <p:sp>
        <p:nvSpPr>
          <p:cNvPr id="3" name="Content Placeholder 2"/>
          <p:cNvSpPr>
            <a:spLocks noGrp="1"/>
          </p:cNvSpPr>
          <p:nvPr>
            <p:ph idx="1"/>
          </p:nvPr>
        </p:nvSpPr>
        <p:spPr>
          <a:xfrm>
            <a:off x="457200" y="2157984"/>
            <a:ext cx="8001000" cy="3404616"/>
          </a:xfrm>
        </p:spPr>
        <p:txBody>
          <a:bodyPr>
            <a:normAutofit/>
          </a:bodyPr>
          <a:lstStyle/>
          <a:p>
            <a:r>
              <a:rPr lang="en-SG" b="1" i="1" dirty="0">
                <a:latin typeface="+mj-lt"/>
              </a:rPr>
              <a:t>(2Co 5:20)  Now then </a:t>
            </a:r>
            <a:r>
              <a:rPr lang="en-SG" b="1" i="1" u="sng" dirty="0">
                <a:solidFill>
                  <a:srgbClr val="0070C0"/>
                </a:solidFill>
                <a:latin typeface="+mj-lt"/>
              </a:rPr>
              <a:t>we are ambassadors for Christ</a:t>
            </a:r>
            <a:r>
              <a:rPr lang="en-SG" b="1" i="1" dirty="0">
                <a:latin typeface="+mj-lt"/>
              </a:rPr>
              <a:t>, as though God did beseech you by us: we pray you in Christ's stead, </a:t>
            </a:r>
            <a:r>
              <a:rPr lang="en-SG" b="1" i="1" u="sng" dirty="0">
                <a:solidFill>
                  <a:srgbClr val="0070C0"/>
                </a:solidFill>
                <a:latin typeface="+mj-lt"/>
              </a:rPr>
              <a:t>be ye reconciled to God.</a:t>
            </a:r>
          </a:p>
          <a:p>
            <a:pPr marL="0" indent="0">
              <a:buNone/>
            </a:pPr>
            <a:endParaRPr lang="en-SG" b="1" i="1" dirty="0">
              <a:latin typeface="+mj-lt"/>
            </a:endParaRPr>
          </a:p>
          <a:p>
            <a:r>
              <a:rPr lang="en-SG" b="1" i="1" dirty="0">
                <a:latin typeface="+mj-lt"/>
              </a:rPr>
              <a:t>(1Co 9:22)  To the weak became I as weak, that I might gain the weak: </a:t>
            </a:r>
            <a:r>
              <a:rPr lang="en-SG" b="1" i="1" u="sng" dirty="0">
                <a:solidFill>
                  <a:srgbClr val="0070C0"/>
                </a:solidFill>
                <a:latin typeface="+mj-lt"/>
              </a:rPr>
              <a:t>I am made all things to all men, that I might by all means save some</a:t>
            </a:r>
            <a:r>
              <a:rPr lang="en-SG" dirty="0">
                <a:latin typeface="+mj-lt"/>
              </a:rPr>
              <a:t>.</a:t>
            </a:r>
          </a:p>
        </p:txBody>
      </p:sp>
    </p:spTree>
    <p:extLst>
      <p:ext uri="{BB962C8B-B14F-4D97-AF65-F5344CB8AC3E}">
        <p14:creationId xmlns:p14="http://schemas.microsoft.com/office/powerpoint/2010/main" val="2415065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7975</TotalTime>
  <Words>4876</Words>
  <Application>Microsoft Office PowerPoint</Application>
  <PresentationFormat>On-screen Show (4:3)</PresentationFormat>
  <Paragraphs>494</Paragraphs>
  <Slides>79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Century Gothic</vt:lpstr>
      <vt:lpstr>Constantia</vt:lpstr>
      <vt:lpstr>Wingdings 2</vt:lpstr>
      <vt:lpstr>Flow</vt:lpstr>
      <vt:lpstr>EVERYDAY COMMISSION PROCESS – WIN THE LOST</vt:lpstr>
      <vt:lpstr>PowerPoint Presentation</vt:lpstr>
      <vt:lpstr>PowerPoint Presentation</vt:lpstr>
      <vt:lpstr>PURPOSE GUIDE, GUARD AND GAUGE</vt:lpstr>
      <vt:lpstr>PRODUCT TO BE LIKE CHRIST</vt:lpstr>
      <vt:lpstr>Relational in Outreach</vt:lpstr>
      <vt:lpstr>FEARS</vt:lpstr>
      <vt:lpstr>FEARS</vt:lpstr>
      <vt:lpstr>EVERYDAY COMMISSION PROCESS – WIN THE LOST</vt:lpstr>
      <vt:lpstr>INTRODUCTION</vt:lpstr>
      <vt:lpstr>INTRODUCTION</vt:lpstr>
      <vt:lpstr>DEFINITION</vt:lpstr>
      <vt:lpstr>WHY NO WITNESSING</vt:lpstr>
      <vt:lpstr>WHY NO WITNESSING</vt:lpstr>
      <vt:lpstr>WHY NO WITNESSING</vt:lpstr>
      <vt:lpstr>WHY NO WITNESSING</vt:lpstr>
      <vt:lpstr>WHY WITNESSING</vt:lpstr>
      <vt:lpstr>WHY WITNESSING</vt:lpstr>
      <vt:lpstr>WHY WITNESSING</vt:lpstr>
      <vt:lpstr>INTRUMENTS INVOLVED</vt:lpstr>
      <vt:lpstr>INSTRUMENTS INVOLVED</vt:lpstr>
      <vt:lpstr>INSTRUMENTS INVOLVED</vt:lpstr>
      <vt:lpstr>THE REAL SOUL WINNER</vt:lpstr>
      <vt:lpstr>THE REAL SOUL WINNER</vt:lpstr>
      <vt:lpstr>PROBLEMS SOLVED</vt:lpstr>
      <vt:lpstr>PROBLEMS SOLVED</vt:lpstr>
      <vt:lpstr>PROBLEMS SOLVED</vt:lpstr>
      <vt:lpstr>PROBLEMS SOLVED</vt:lpstr>
      <vt:lpstr>PROBLEMS SOLVED</vt:lpstr>
      <vt:lpstr>PROBLEMS SOLVED</vt:lpstr>
      <vt:lpstr>PROBLEMS SOLVED</vt:lpstr>
      <vt:lpstr>PROBLEMS SOLVED</vt:lpstr>
      <vt:lpstr>PROBLEMS SOLVED</vt:lpstr>
      <vt:lpstr>PROBLEMS SOLVED</vt:lpstr>
      <vt:lpstr>PROBLEMS SOLVED</vt:lpstr>
      <vt:lpstr>BE BEING FILLED  BY THE SPIRIT (Eph. 5:18)</vt:lpstr>
      <vt:lpstr>BE BEING FILLED  BY SPIRIT</vt:lpstr>
      <vt:lpstr>PRAYER FOR THE BURDEN</vt:lpstr>
      <vt:lpstr>PRAYER FOR THE BURDEN</vt:lpstr>
      <vt:lpstr>PRAYER FOR THE BURDEN</vt:lpstr>
      <vt:lpstr>PRAYER FOR THE BURDEN</vt:lpstr>
      <vt:lpstr>SOULS OR FAMILIES BY FAITH</vt:lpstr>
      <vt:lpstr>SOULS OR FAMILIES BY FAITH</vt:lpstr>
      <vt:lpstr>STRATEGY - CULTIVATING</vt:lpstr>
      <vt:lpstr>STRATEGY - PLANTING</vt:lpstr>
      <vt:lpstr>STRATEGY - REAPING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BALANCE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DOORS TO WITNESSING</vt:lpstr>
      <vt:lpstr>DOORS TO WITNESSING</vt:lpstr>
      <vt:lpstr>DOORS TO WITNESSING</vt:lpstr>
      <vt:lpstr>POSITIONING</vt:lpstr>
      <vt:lpstr>POSITIONING</vt:lpstr>
      <vt:lpstr>PowerPoint Presentation</vt:lpstr>
      <vt:lpstr>POSITIONING</vt:lpstr>
      <vt:lpstr>POSITIONING</vt:lpstr>
      <vt:lpstr>Go Forth…       into the Virtual World</vt:lpstr>
      <vt:lpstr>Go Forth…       into the Virtual World</vt:lpstr>
      <vt:lpstr>Go Forth…       into the Virtual World</vt:lpstr>
      <vt:lpstr>WITNESSING LIFESTYLE</vt:lpstr>
      <vt:lpstr>CHALLENGE</vt:lpstr>
      <vt:lpstr>CHALLENGE</vt:lpstr>
      <vt:lpstr>ASSIGNMENTS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SOUL WINNING THE HOLY SPIRIT</dc:title>
  <dc:creator>rev(dr)goh seng fong</dc:creator>
  <cp:lastModifiedBy>User</cp:lastModifiedBy>
  <cp:revision>132</cp:revision>
  <dcterms:created xsi:type="dcterms:W3CDTF">2016-10-05T03:08:14Z</dcterms:created>
  <dcterms:modified xsi:type="dcterms:W3CDTF">2020-10-09T12:29:42Z</dcterms:modified>
</cp:coreProperties>
</file>