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9" r:id="rId5"/>
    <p:sldId id="260" r:id="rId6"/>
    <p:sldId id="261" r:id="rId7"/>
    <p:sldId id="263" r:id="rId8"/>
    <p:sldId id="266" r:id="rId9"/>
    <p:sldId id="267" r:id="rId10"/>
    <p:sldId id="264" r:id="rId11"/>
    <p:sldId id="268" r:id="rId12"/>
    <p:sldId id="269" r:id="rId13"/>
    <p:sldId id="270" r:id="rId14"/>
    <p:sldId id="273" r:id="rId15"/>
    <p:sldId id="271" r:id="rId16"/>
    <p:sldId id="272" r:id="rId17"/>
    <p:sldId id="274" r:id="rId18"/>
    <p:sldId id="285"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68" autoAdjust="0"/>
    <p:restoredTop sz="94660"/>
  </p:normalViewPr>
  <p:slideViewPr>
    <p:cSldViewPr snapToGrid="0">
      <p:cViewPr varScale="1">
        <p:scale>
          <a:sx n="35" d="100"/>
          <a:sy n="35" d="100"/>
        </p:scale>
        <p:origin x="54" y="16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17/6/2020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294598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17/6/2020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32397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17/6/2020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421212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1E94493D-01DD-4E86-9FBD-18B44150010F}" type="datetimeFigureOut">
              <a:rPr lang="en-SG" smtClean="0"/>
              <a:t>17/6/2020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165139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4493D-01DD-4E86-9FBD-18B44150010F}" type="datetimeFigureOut">
              <a:rPr lang="en-SG" smtClean="0"/>
              <a:t>17/6/2020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293193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1E94493D-01DD-4E86-9FBD-18B44150010F}" type="datetimeFigureOut">
              <a:rPr lang="en-SG" smtClean="0"/>
              <a:t>17/6/2020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411761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1E94493D-01DD-4E86-9FBD-18B44150010F}" type="datetimeFigureOut">
              <a:rPr lang="en-SG" smtClean="0"/>
              <a:t>17/6/2020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326227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1E94493D-01DD-4E86-9FBD-18B44150010F}" type="datetimeFigureOut">
              <a:rPr lang="en-SG" smtClean="0"/>
              <a:t>17/6/2020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374801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4493D-01DD-4E86-9FBD-18B44150010F}" type="datetimeFigureOut">
              <a:rPr lang="en-SG" smtClean="0"/>
              <a:t>17/6/2020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196957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4493D-01DD-4E86-9FBD-18B44150010F}" type="datetimeFigureOut">
              <a:rPr lang="en-SG" smtClean="0"/>
              <a:t>17/6/2020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60286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4493D-01DD-4E86-9FBD-18B44150010F}" type="datetimeFigureOut">
              <a:rPr lang="en-SG" smtClean="0"/>
              <a:t>17/6/2020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676768B8-E70E-4244-B051-442C0777F9C3}" type="slidenum">
              <a:rPr lang="en-SG" smtClean="0"/>
              <a:t>‹#›</a:t>
            </a:fld>
            <a:endParaRPr lang="en-SG"/>
          </a:p>
        </p:txBody>
      </p:sp>
    </p:spTree>
    <p:extLst>
      <p:ext uri="{BB962C8B-B14F-4D97-AF65-F5344CB8AC3E}">
        <p14:creationId xmlns:p14="http://schemas.microsoft.com/office/powerpoint/2010/main" val="266848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4493D-01DD-4E86-9FBD-18B44150010F}" type="datetimeFigureOut">
              <a:rPr lang="en-SG" smtClean="0"/>
              <a:t>17/6/2020</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768B8-E70E-4244-B051-442C0777F9C3}" type="slidenum">
              <a:rPr lang="en-SG" smtClean="0"/>
              <a:t>‹#›</a:t>
            </a:fld>
            <a:endParaRPr lang="en-SG"/>
          </a:p>
        </p:txBody>
      </p:sp>
    </p:spTree>
    <p:extLst>
      <p:ext uri="{BB962C8B-B14F-4D97-AF65-F5344CB8AC3E}">
        <p14:creationId xmlns:p14="http://schemas.microsoft.com/office/powerpoint/2010/main" val="47308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SG" b="1" u="sng" dirty="0">
                <a:effectLst>
                  <a:outerShdw blurRad="38100" dist="38100" dir="2700000" algn="tl">
                    <a:srgbClr val="000000">
                      <a:alpha val="43137"/>
                    </a:srgbClr>
                  </a:outerShdw>
                </a:effectLst>
              </a:rPr>
              <a:t>FIVE LEVELS</a:t>
            </a:r>
            <a:br>
              <a:rPr lang="en-SG" b="1" u="sng" dirty="0">
                <a:effectLst>
                  <a:outerShdw blurRad="38100" dist="38100" dir="2700000" algn="tl">
                    <a:srgbClr val="000000">
                      <a:alpha val="43137"/>
                    </a:srgbClr>
                  </a:outerShdw>
                </a:effectLst>
              </a:rPr>
            </a:br>
            <a:r>
              <a:rPr lang="en-SG" b="1" u="sng" dirty="0">
                <a:effectLst>
                  <a:outerShdw blurRad="38100" dist="38100" dir="2700000" algn="tl">
                    <a:srgbClr val="000000">
                      <a:alpha val="43137"/>
                    </a:srgbClr>
                  </a:outerShdw>
                </a:effectLst>
              </a:rPr>
              <a:t>OF LEADERSHIP</a:t>
            </a:r>
          </a:p>
        </p:txBody>
      </p:sp>
      <p:sp>
        <p:nvSpPr>
          <p:cNvPr id="3" name="Subtitle 2"/>
          <p:cNvSpPr>
            <a:spLocks noGrp="1"/>
          </p:cNvSpPr>
          <p:nvPr>
            <p:ph type="subTitle" idx="1"/>
          </p:nvPr>
        </p:nvSpPr>
        <p:spPr/>
        <p:txBody>
          <a:bodyPr/>
          <a:lstStyle/>
          <a:p>
            <a:r>
              <a:rPr lang="en-SG" dirty="0"/>
              <a:t>FROM </a:t>
            </a:r>
          </a:p>
          <a:p>
            <a:r>
              <a:rPr lang="en-SG" dirty="0"/>
              <a:t>HOW SUCCESSFUL PEOPLE LEAD</a:t>
            </a:r>
          </a:p>
          <a:p>
            <a:r>
              <a:rPr lang="en-SG" dirty="0"/>
              <a:t>BY JOHN MAXWELL</a:t>
            </a:r>
          </a:p>
        </p:txBody>
      </p:sp>
      <p:pic>
        <p:nvPicPr>
          <p:cNvPr id="4" name="Picture 3">
            <a:extLst>
              <a:ext uri="{FF2B5EF4-FFF2-40B4-BE49-F238E27FC236}">
                <a16:creationId xmlns:a16="http://schemas.microsoft.com/office/drawing/2014/main" id="{D0A18EC4-1D05-4DA8-BA90-B39A20F92F2D}"/>
              </a:ext>
            </a:extLst>
          </p:cNvPr>
          <p:cNvPicPr>
            <a:picLocks noChangeAspect="1"/>
          </p:cNvPicPr>
          <p:nvPr/>
        </p:nvPicPr>
        <p:blipFill>
          <a:blip r:embed="rId2"/>
          <a:stretch>
            <a:fillRect/>
          </a:stretch>
        </p:blipFill>
        <p:spPr>
          <a:xfrm>
            <a:off x="8503920" y="4590824"/>
            <a:ext cx="3566161" cy="2221774"/>
          </a:xfrm>
          <a:prstGeom prst="rect">
            <a:avLst/>
          </a:prstGeom>
        </p:spPr>
      </p:pic>
    </p:spTree>
    <p:extLst>
      <p:ext uri="{BB962C8B-B14F-4D97-AF65-F5344CB8AC3E}">
        <p14:creationId xmlns:p14="http://schemas.microsoft.com/office/powerpoint/2010/main" val="290530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397FF-C3C4-46D6-ACEE-4ECFDCC7A6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30239" y="5275329"/>
            <a:ext cx="1589784" cy="1435526"/>
          </a:xfrm>
          <a:prstGeom prst="rect">
            <a:avLst/>
          </a:prstGeom>
        </p:spPr>
      </p:pic>
      <p:sp>
        <p:nvSpPr>
          <p:cNvPr id="2" name="Title 1"/>
          <p:cNvSpPr>
            <a:spLocks noGrp="1"/>
          </p:cNvSpPr>
          <p:nvPr>
            <p:ph type="title"/>
          </p:nvPr>
        </p:nvSpPr>
        <p:spPr>
          <a:xfrm>
            <a:off x="838200" y="378004"/>
            <a:ext cx="10515600" cy="1103067"/>
          </a:xfrm>
        </p:spPr>
        <p:txBody>
          <a:bodyPr>
            <a:normAutofit/>
          </a:bodyPr>
          <a:lstStyle/>
          <a:p>
            <a:pPr algn="ctr"/>
            <a:r>
              <a:rPr lang="en-SG" sz="2900" b="1" u="sng" dirty="0"/>
              <a:t>LEVEL ONE – POSITION</a:t>
            </a:r>
            <a:br>
              <a:rPr lang="en-SG" sz="2900" b="1" u="sng" dirty="0"/>
            </a:br>
            <a:r>
              <a:rPr lang="en-SG" sz="2900" b="1" u="sng" dirty="0"/>
              <a:t>DOWNSIDE</a:t>
            </a:r>
          </a:p>
        </p:txBody>
      </p:sp>
      <p:sp>
        <p:nvSpPr>
          <p:cNvPr id="3" name="Content Placeholder 2"/>
          <p:cNvSpPr>
            <a:spLocks noGrp="1"/>
          </p:cNvSpPr>
          <p:nvPr>
            <p:ph idx="1"/>
          </p:nvPr>
        </p:nvSpPr>
        <p:spPr>
          <a:xfrm>
            <a:off x="0" y="1582671"/>
            <a:ext cx="10713720" cy="4345163"/>
          </a:xfrm>
        </p:spPr>
        <p:txBody>
          <a:bodyPr>
            <a:normAutofit/>
          </a:bodyPr>
          <a:lstStyle/>
          <a:p>
            <a:pPr marL="355600" indent="-355600" defTabSz="720725"/>
            <a:r>
              <a:rPr lang="en-SG" sz="3000" dirty="0"/>
              <a:t>1. HAVING A POSITION IS MISLEADING.  LEADERSHIP IS 	INFLUENCE AND ACTION.</a:t>
            </a:r>
          </a:p>
          <a:p>
            <a:pPr marL="355600" indent="-355600" defTabSz="720725"/>
            <a:r>
              <a:rPr lang="en-SG" sz="3000" dirty="0"/>
              <a:t>2. RELYING ON POSITION OFTEN DEVALUES PEOPLE.  NO TRUST 	OR RESPECT.</a:t>
            </a:r>
          </a:p>
          <a:p>
            <a:pPr marL="355600" indent="-355600" defTabSz="720725"/>
            <a:r>
              <a:rPr lang="en-SG" sz="3000" dirty="0"/>
              <a:t>3. THEY FEED ON POLITICS, DEFENDING AND EXPANDING OWN 	TURF.</a:t>
            </a:r>
          </a:p>
          <a:p>
            <a:pPr marL="355600" indent="-355600" defTabSz="720725"/>
            <a:r>
              <a:rPr lang="en-SG" sz="3000" dirty="0"/>
              <a:t>4. THEY PLACE RIGHTS OVER RESPONSIBILTIES TO SERVE OTHERS.</a:t>
            </a:r>
          </a:p>
          <a:p>
            <a:pPr marL="355600" indent="-355600" defTabSz="720725"/>
            <a:r>
              <a:rPr lang="en-SG" sz="3000" dirty="0"/>
              <a:t>5. THEY ARE OFTEN LONELY AS THEY FEEL INSECURITY AND 	THREATS.</a:t>
            </a:r>
          </a:p>
          <a:p>
            <a:pPr marL="0" indent="0">
              <a:buNone/>
            </a:pPr>
            <a:endParaRPr lang="en-SG" sz="2400" dirty="0"/>
          </a:p>
        </p:txBody>
      </p:sp>
    </p:spTree>
    <p:extLst>
      <p:ext uri="{BB962C8B-B14F-4D97-AF65-F5344CB8AC3E}">
        <p14:creationId xmlns:p14="http://schemas.microsoft.com/office/powerpoint/2010/main" val="404890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1"/>
            <a:ext cx="10515600" cy="1325563"/>
          </a:xfrm>
        </p:spPr>
        <p:txBody>
          <a:bodyPr>
            <a:normAutofit/>
          </a:bodyPr>
          <a:lstStyle/>
          <a:p>
            <a:pPr algn="ctr"/>
            <a:r>
              <a:rPr lang="en-SG" sz="3200" b="1" u="sng" dirty="0"/>
              <a:t>LEVEL ONE – POSITION</a:t>
            </a:r>
            <a:br>
              <a:rPr lang="en-SG" sz="3200" b="1" u="sng" dirty="0">
                <a:effectLst>
                  <a:outerShdw blurRad="38100" dist="38100" dir="2700000" algn="tl">
                    <a:srgbClr val="000000">
                      <a:alpha val="43137"/>
                    </a:srgbClr>
                  </a:outerShdw>
                </a:effectLst>
              </a:rPr>
            </a:br>
            <a:r>
              <a:rPr lang="en-SG" sz="3200" b="1" u="sng" dirty="0"/>
              <a:t>DOWNSIDE</a:t>
            </a:r>
          </a:p>
        </p:txBody>
      </p:sp>
      <p:sp>
        <p:nvSpPr>
          <p:cNvPr id="3" name="Content Placeholder 2"/>
          <p:cNvSpPr>
            <a:spLocks noGrp="1"/>
          </p:cNvSpPr>
          <p:nvPr>
            <p:ph idx="1"/>
          </p:nvPr>
        </p:nvSpPr>
        <p:spPr>
          <a:xfrm>
            <a:off x="0" y="1523265"/>
            <a:ext cx="11470640" cy="3364046"/>
          </a:xfrm>
        </p:spPr>
        <p:txBody>
          <a:bodyPr>
            <a:normAutofit fontScale="92500" lnSpcReduction="10000"/>
          </a:bodyPr>
          <a:lstStyle/>
          <a:p>
            <a:pPr defTabSz="720725"/>
            <a:r>
              <a:rPr lang="en-SG" sz="3000" dirty="0"/>
              <a:t>6.	THEY GET BRANDED AND STRANDED IN THAT POSITION.</a:t>
            </a:r>
          </a:p>
          <a:p>
            <a:r>
              <a:rPr lang="en-SG" sz="3000" dirty="0"/>
              <a:t>7.  TURNOVER IS HIGH, THE BEST PEOPLE LEAVING.</a:t>
            </a:r>
          </a:p>
          <a:p>
            <a:r>
              <a:rPr lang="en-SG" sz="3000" dirty="0"/>
              <a:t>8.  THEY RECEIVE PEOPLE’S LEAST,NOT THEIR BEST.</a:t>
            </a:r>
          </a:p>
          <a:p>
            <a:pPr marL="0" indent="0" defTabSz="630238">
              <a:buNone/>
              <a:tabLst>
                <a:tab pos="720725" algn="l"/>
              </a:tabLst>
            </a:pPr>
            <a:r>
              <a:rPr lang="en-SG" sz="3000" dirty="0"/>
              <a:t>       	A.  CLOCK WATCHERS – HARDLY WAIT TO STOP WORK.</a:t>
            </a:r>
          </a:p>
          <a:p>
            <a:pPr marL="0" indent="0">
              <a:buNone/>
            </a:pPr>
            <a:r>
              <a:rPr lang="en-SG" sz="3000" dirty="0"/>
              <a:t>        B.  “JUST ENOUGH” EMPLOYEES TO GET BY, TO GET PAID.</a:t>
            </a:r>
          </a:p>
          <a:p>
            <a:pPr marL="0" indent="0">
              <a:buNone/>
            </a:pPr>
            <a:r>
              <a:rPr lang="en-SG" sz="3000" dirty="0"/>
              <a:t>        C.  MENTALLY ABSENT, SLOPPY NEITHER CREATIVE NOR INNOVATIVE.</a:t>
            </a:r>
          </a:p>
          <a:p>
            <a:pPr marL="0" indent="0">
              <a:buNone/>
            </a:pPr>
            <a:r>
              <a:rPr lang="en-SG" sz="3000" dirty="0"/>
              <a:t>         </a:t>
            </a:r>
          </a:p>
        </p:txBody>
      </p:sp>
      <p:pic>
        <p:nvPicPr>
          <p:cNvPr id="6" name="Picture 5">
            <a:extLst>
              <a:ext uri="{FF2B5EF4-FFF2-40B4-BE49-F238E27FC236}">
                <a16:creationId xmlns:a16="http://schemas.microsoft.com/office/drawing/2014/main" id="{D3C3D8FB-ADE4-4A99-A537-259C594FDA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30239" y="5275329"/>
            <a:ext cx="1589784" cy="1435526"/>
          </a:xfrm>
          <a:prstGeom prst="rect">
            <a:avLst/>
          </a:prstGeom>
        </p:spPr>
      </p:pic>
    </p:spTree>
    <p:extLst>
      <p:ext uri="{BB962C8B-B14F-4D97-AF65-F5344CB8AC3E}">
        <p14:creationId xmlns:p14="http://schemas.microsoft.com/office/powerpoint/2010/main" val="221758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B839D8-6A8F-4DA4-BF95-EF06D3F763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BEHAVIOURS</a:t>
            </a:r>
          </a:p>
        </p:txBody>
      </p:sp>
      <p:sp>
        <p:nvSpPr>
          <p:cNvPr id="3" name="Content Placeholder 2"/>
          <p:cNvSpPr>
            <a:spLocks noGrp="1"/>
          </p:cNvSpPr>
          <p:nvPr>
            <p:ph idx="1"/>
          </p:nvPr>
        </p:nvSpPr>
        <p:spPr>
          <a:xfrm>
            <a:off x="0" y="1450591"/>
            <a:ext cx="10515600" cy="3478762"/>
          </a:xfrm>
        </p:spPr>
        <p:txBody>
          <a:bodyPr>
            <a:noAutofit/>
          </a:bodyPr>
          <a:lstStyle/>
          <a:p>
            <a:r>
              <a:rPr lang="en-SG" sz="3000" dirty="0"/>
              <a:t>1.  CORRECT MIND-SET</a:t>
            </a:r>
          </a:p>
          <a:p>
            <a:pPr marL="0" indent="0">
              <a:buNone/>
            </a:pPr>
            <a:endParaRPr lang="en-SG" sz="1800" dirty="0"/>
          </a:p>
          <a:p>
            <a:pPr marL="0" indent="0" defTabSz="720725">
              <a:buNone/>
            </a:pPr>
            <a:r>
              <a:rPr lang="en-SG" sz="3000" dirty="0"/>
              <a:t>	A.  TITLES NOT ENOUGH WITH SENSE OF DISSATIFICATION.</a:t>
            </a:r>
          </a:p>
          <a:p>
            <a:pPr marL="0" indent="0" defTabSz="584200">
              <a:buNone/>
              <a:tabLst>
                <a:tab pos="720725" algn="l"/>
              </a:tabLst>
            </a:pPr>
            <a:r>
              <a:rPr lang="en-SG" sz="3000" dirty="0"/>
              <a:t>	B.  PEOPLE ARE THE MOST VALUABLE ASSET, SO PEOPLE 			SKILLS NEEDED.</a:t>
            </a:r>
          </a:p>
          <a:p>
            <a:pPr marL="0" indent="0" defTabSz="720725">
              <a:buNone/>
            </a:pPr>
            <a:r>
              <a:rPr lang="en-SG" sz="3000" dirty="0"/>
              <a:t>	C.  A LEADER DOES NOT NEED TO HAVE ALL THE ANSWERS.</a:t>
            </a:r>
          </a:p>
          <a:p>
            <a:pPr marL="0" indent="0" defTabSz="720725">
              <a:buNone/>
            </a:pPr>
            <a:r>
              <a:rPr lang="en-SG" sz="3000" dirty="0"/>
              <a:t>	D.  A LEADER ALWAYS INCLUDES OTHERS IN COLLABORATION. </a:t>
            </a:r>
          </a:p>
        </p:txBody>
      </p:sp>
    </p:spTree>
    <p:extLst>
      <p:ext uri="{BB962C8B-B14F-4D97-AF65-F5344CB8AC3E}">
        <p14:creationId xmlns:p14="http://schemas.microsoft.com/office/powerpoint/2010/main" val="81732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D4372-7A2E-4636-8412-2DFFCD776B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921766" y="5143156"/>
            <a:ext cx="2270234" cy="1714843"/>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511550"/>
            <a:ext cx="11490960" cy="5346450"/>
          </a:xfrm>
        </p:spPr>
        <p:txBody>
          <a:bodyPr>
            <a:normAutofit/>
          </a:bodyPr>
          <a:lstStyle/>
          <a:p>
            <a:pPr>
              <a:tabLst>
                <a:tab pos="720725" algn="l"/>
              </a:tabLst>
            </a:pPr>
            <a:r>
              <a:rPr lang="en-SG" sz="3200" dirty="0"/>
              <a:t>2.  MOVE TOWARDS INFLUENCING PEOPLE.</a:t>
            </a:r>
          </a:p>
          <a:p>
            <a:pPr marL="0" indent="0">
              <a:buNone/>
            </a:pPr>
            <a:endParaRPr lang="en-SG" sz="1800" dirty="0"/>
          </a:p>
          <a:p>
            <a:pPr marL="0" indent="0">
              <a:buNone/>
              <a:tabLst>
                <a:tab pos="720725" algn="l"/>
                <a:tab pos="1168400" algn="l"/>
                <a:tab pos="1431925" algn="l"/>
              </a:tabLst>
            </a:pPr>
            <a:r>
              <a:rPr lang="en-SG" sz="3200" dirty="0"/>
              <a:t>         I 	– INVEST IN PEOPLE, THEIR LIFE AND INTERESTS.</a:t>
            </a:r>
          </a:p>
          <a:p>
            <a:pPr marL="0" indent="0">
              <a:buNone/>
              <a:tabLst>
                <a:tab pos="1076325" algn="l"/>
                <a:tab pos="1431925" algn="l"/>
              </a:tabLst>
            </a:pPr>
            <a:r>
              <a:rPr lang="en-SG" sz="3200" dirty="0"/>
              <a:t>         N – NATURAL WITH PEOPLE.  BE AUTHENTIC AND SINCERE.</a:t>
            </a:r>
          </a:p>
          <a:p>
            <a:pPr marL="0" indent="0">
              <a:buNone/>
              <a:tabLst>
                <a:tab pos="1168400" algn="l"/>
                <a:tab pos="1524000" algn="l"/>
              </a:tabLst>
            </a:pPr>
            <a:r>
              <a:rPr lang="en-SG" sz="3200" dirty="0"/>
              <a:t>         F	–	FAITH IN PEOPLE – DEMONSTRATE I BELIEVE IN THEM &amp; 			WORK.</a:t>
            </a:r>
          </a:p>
          <a:p>
            <a:pPr marL="0" indent="0">
              <a:buNone/>
              <a:tabLst>
                <a:tab pos="1168400" algn="l"/>
                <a:tab pos="1524000" algn="l"/>
              </a:tabLst>
            </a:pPr>
            <a:r>
              <a:rPr lang="en-SG" sz="3200" dirty="0"/>
              <a:t>         L	– 	LISTENING TO THEM TO SHOW RESPECT.</a:t>
            </a:r>
          </a:p>
          <a:p>
            <a:pPr marL="0" indent="0">
              <a:buNone/>
              <a:tabLst>
                <a:tab pos="1168400" algn="l"/>
                <a:tab pos="1524000" algn="l"/>
              </a:tabLst>
            </a:pPr>
            <a:r>
              <a:rPr lang="en-SG" sz="3200" dirty="0"/>
              <a:t>         U –	UNDERSTANDING BY KNOWING THEIR ASPIRATIONS.</a:t>
            </a:r>
          </a:p>
          <a:p>
            <a:pPr marL="0" indent="0">
              <a:buNone/>
            </a:pPr>
            <a:r>
              <a:rPr lang="en-SG" sz="2400" dirty="0"/>
              <a:t>         </a:t>
            </a:r>
          </a:p>
        </p:txBody>
      </p:sp>
    </p:spTree>
    <p:extLst>
      <p:ext uri="{BB962C8B-B14F-4D97-AF65-F5344CB8AC3E}">
        <p14:creationId xmlns:p14="http://schemas.microsoft.com/office/powerpoint/2010/main" val="369719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470910"/>
            <a:ext cx="10515600" cy="4695893"/>
          </a:xfrm>
        </p:spPr>
        <p:txBody>
          <a:bodyPr>
            <a:normAutofit/>
          </a:bodyPr>
          <a:lstStyle/>
          <a:p>
            <a:r>
              <a:rPr lang="en-SG" sz="3000" dirty="0"/>
              <a:t>2.  MOVE TOWARDS INFLUENCING PEOPLE.</a:t>
            </a:r>
          </a:p>
          <a:p>
            <a:pPr marL="0" indent="0">
              <a:buNone/>
            </a:pPr>
            <a:endParaRPr lang="en-SG" sz="1800" dirty="0"/>
          </a:p>
          <a:p>
            <a:pPr marL="0" indent="0">
              <a:buNone/>
              <a:tabLst>
                <a:tab pos="1076325" algn="l"/>
              </a:tabLst>
            </a:pPr>
            <a:r>
              <a:rPr lang="en-SG" sz="3000" dirty="0"/>
              <a:t>         E 	– ENCOURAGEMENT – THE OXYGEN OF THE SOUL.</a:t>
            </a:r>
          </a:p>
          <a:p>
            <a:pPr marL="0" indent="0">
              <a:buNone/>
              <a:tabLst>
                <a:tab pos="1076325" algn="l"/>
              </a:tabLst>
            </a:pPr>
            <a:r>
              <a:rPr lang="en-SG" sz="3000" dirty="0"/>
              <a:t>         N – NAVIGATE TO OFFER IDEAS THAT ADD VALUE.</a:t>
            </a:r>
          </a:p>
          <a:p>
            <a:pPr marL="0" indent="0">
              <a:buNone/>
              <a:tabLst>
                <a:tab pos="1076325" algn="l"/>
              </a:tabLst>
            </a:pPr>
            <a:r>
              <a:rPr lang="en-SG" sz="3000" dirty="0"/>
              <a:t>         C 	– COMPASSION FOR CARE AND CONCERN.</a:t>
            </a:r>
          </a:p>
          <a:p>
            <a:pPr marL="0" indent="0">
              <a:buNone/>
              <a:tabLst>
                <a:tab pos="1076325" algn="l"/>
              </a:tabLst>
            </a:pPr>
            <a:r>
              <a:rPr lang="en-SG" sz="3000" dirty="0"/>
              <a:t>         E 	– ENTHUSIASM, PASSION FOR THE PEOPLE AND CAUSE.</a:t>
            </a:r>
          </a:p>
        </p:txBody>
      </p:sp>
      <p:pic>
        <p:nvPicPr>
          <p:cNvPr id="5" name="Picture 4">
            <a:extLst>
              <a:ext uri="{FF2B5EF4-FFF2-40B4-BE49-F238E27FC236}">
                <a16:creationId xmlns:a16="http://schemas.microsoft.com/office/drawing/2014/main" id="{EBB7236E-A736-4771-8EC9-4A429CF7FD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394934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320166"/>
            <a:ext cx="10515600" cy="5532436"/>
          </a:xfrm>
        </p:spPr>
        <p:txBody>
          <a:bodyPr>
            <a:normAutofit/>
          </a:bodyPr>
          <a:lstStyle/>
          <a:p>
            <a:r>
              <a:rPr lang="en-SG" sz="3000" dirty="0"/>
              <a:t>3.  STOP RELYING ON  POSITION TO PUSH PEOPLE.</a:t>
            </a:r>
          </a:p>
          <a:p>
            <a:pPr marL="0" indent="0">
              <a:buNone/>
            </a:pPr>
            <a:endParaRPr lang="en-SG" sz="1800" dirty="0"/>
          </a:p>
          <a:p>
            <a:pPr marL="0" indent="0">
              <a:buNone/>
            </a:pPr>
            <a:r>
              <a:rPr lang="en-SG" sz="3000" dirty="0"/>
              <a:t>        TOP-DOWN – I AM OVER YOU.</a:t>
            </a:r>
          </a:p>
          <a:p>
            <a:pPr marL="0" indent="0">
              <a:buNone/>
            </a:pPr>
            <a:r>
              <a:rPr lang="en-SG" sz="3000" dirty="0"/>
              <a:t>        SEPARATION – DO NOT GET PEOPLE CLOSE TO YOU.</a:t>
            </a:r>
          </a:p>
          <a:p>
            <a:pPr marL="0" indent="0">
              <a:buNone/>
            </a:pPr>
            <a:r>
              <a:rPr lang="en-SG" sz="3000" dirty="0"/>
              <a:t>        IMAGE – FAKE IT TILL YOU MAKE IT.</a:t>
            </a:r>
          </a:p>
          <a:p>
            <a:pPr marL="0" indent="0">
              <a:buNone/>
            </a:pPr>
            <a:r>
              <a:rPr lang="en-SG" sz="3000" dirty="0"/>
              <a:t>        STRENGTH – NEVER LET THEM SEE YOU SWEAT.</a:t>
            </a:r>
          </a:p>
          <a:p>
            <a:pPr marL="0" indent="0">
              <a:buNone/>
            </a:pPr>
            <a:r>
              <a:rPr lang="en-SG" sz="3000" dirty="0"/>
              <a:t>        SELFISHNESS – YOU ARE HERE TO HELP ME.</a:t>
            </a:r>
          </a:p>
          <a:p>
            <a:pPr marL="0" indent="0">
              <a:buNone/>
            </a:pPr>
            <a:r>
              <a:rPr lang="en-SG" sz="3000" dirty="0"/>
              <a:t>        POWER – I DETERMINE YOUR FUTURE.</a:t>
            </a:r>
          </a:p>
          <a:p>
            <a:pPr marL="0" indent="0">
              <a:buNone/>
            </a:pPr>
            <a:r>
              <a:rPr lang="en-SG" sz="3000" dirty="0"/>
              <a:t>        INTIMIDATION – DO THIS OR ELSE!</a:t>
            </a:r>
          </a:p>
          <a:p>
            <a:pPr marL="0" indent="0">
              <a:buNone/>
            </a:pPr>
            <a:r>
              <a:rPr lang="en-SG" sz="3000" dirty="0"/>
              <a:t>        RULES – THE MANUAL  SAYS …</a:t>
            </a:r>
          </a:p>
        </p:txBody>
      </p:sp>
      <p:pic>
        <p:nvPicPr>
          <p:cNvPr id="5" name="Picture 4">
            <a:extLst>
              <a:ext uri="{FF2B5EF4-FFF2-40B4-BE49-F238E27FC236}">
                <a16:creationId xmlns:a16="http://schemas.microsoft.com/office/drawing/2014/main" id="{AB384752-C940-4F52-AF4A-4CB4CC569B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160162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542030"/>
            <a:ext cx="10515600" cy="4695893"/>
          </a:xfrm>
        </p:spPr>
        <p:txBody>
          <a:bodyPr>
            <a:normAutofit/>
          </a:bodyPr>
          <a:lstStyle/>
          <a:p>
            <a:pPr marL="355600" indent="-355600">
              <a:tabLst>
                <a:tab pos="803275" algn="l"/>
              </a:tabLst>
            </a:pPr>
            <a:r>
              <a:rPr lang="en-SG" sz="3000" dirty="0"/>
              <a:t>4.  TRADE ENTITLEMENT FOR WORKING FORWARD TOGETHER 	TOWARDS VISION.</a:t>
            </a:r>
          </a:p>
          <a:p>
            <a:pPr marL="0" indent="0">
              <a:buNone/>
            </a:pPr>
            <a:endParaRPr lang="en-SG" sz="1800" dirty="0"/>
          </a:p>
          <a:p>
            <a:pPr marL="0" indent="0">
              <a:buNone/>
            </a:pPr>
            <a:r>
              <a:rPr lang="en-SG" sz="3000" dirty="0"/>
              <a:t>         COLLABORATION – LET US WORK TOGETHER.</a:t>
            </a:r>
          </a:p>
          <a:p>
            <a:pPr marL="0" indent="0">
              <a:buNone/>
            </a:pPr>
            <a:r>
              <a:rPr lang="en-SG" sz="3000" dirty="0"/>
              <a:t>         INITIATION – I WILL COME TO YOU.</a:t>
            </a:r>
          </a:p>
          <a:p>
            <a:pPr marL="0" indent="0">
              <a:buNone/>
            </a:pPr>
            <a:r>
              <a:rPr lang="en-SG" sz="3000" dirty="0"/>
              <a:t>         INCLUSION – WHAT DO YOU THINK?</a:t>
            </a:r>
          </a:p>
          <a:p>
            <a:pPr marL="0" indent="0">
              <a:buNone/>
            </a:pPr>
            <a:r>
              <a:rPr lang="en-SG" sz="3000" dirty="0"/>
              <a:t>         CO-OPERATION – TOGETHER, WE CAN MAKE IT.</a:t>
            </a:r>
          </a:p>
          <a:p>
            <a:pPr marL="0" indent="0">
              <a:buNone/>
            </a:pPr>
            <a:r>
              <a:rPr lang="en-SG" sz="2400" dirty="0"/>
              <a:t>         </a:t>
            </a:r>
          </a:p>
        </p:txBody>
      </p:sp>
      <p:pic>
        <p:nvPicPr>
          <p:cNvPr id="5" name="Picture 4">
            <a:extLst>
              <a:ext uri="{FF2B5EF4-FFF2-40B4-BE49-F238E27FC236}">
                <a16:creationId xmlns:a16="http://schemas.microsoft.com/office/drawing/2014/main" id="{564610C5-1DFD-4ABB-9C8C-E43083BF7D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52867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SG" sz="3200" b="1" u="sng" dirty="0"/>
              <a:t>LEVEL ONE – POSITION</a:t>
            </a:r>
            <a:br>
              <a:rPr lang="en-SG" sz="3200" b="1" u="sng" dirty="0"/>
            </a:br>
            <a:r>
              <a:rPr lang="en-SG" sz="3200" b="1" u="sng" dirty="0"/>
              <a:t>BEST BEHAVIOUR</a:t>
            </a:r>
          </a:p>
        </p:txBody>
      </p:sp>
      <p:sp>
        <p:nvSpPr>
          <p:cNvPr id="3" name="Content Placeholder 2"/>
          <p:cNvSpPr>
            <a:spLocks noGrp="1"/>
          </p:cNvSpPr>
          <p:nvPr>
            <p:ph idx="1"/>
          </p:nvPr>
        </p:nvSpPr>
        <p:spPr>
          <a:xfrm>
            <a:off x="0" y="1491230"/>
            <a:ext cx="10937240" cy="4340610"/>
          </a:xfrm>
        </p:spPr>
        <p:txBody>
          <a:bodyPr>
            <a:normAutofit/>
          </a:bodyPr>
          <a:lstStyle/>
          <a:p>
            <a:pPr>
              <a:tabLst>
                <a:tab pos="720725" algn="l"/>
              </a:tabLst>
            </a:pPr>
            <a:r>
              <a:rPr lang="en-SG" sz="3000" dirty="0"/>
              <a:t>4.  TRADE ENTITLEMENT FOR WORKING FORWARD TOGETHER 	TOWARDS VISION.</a:t>
            </a:r>
          </a:p>
          <a:p>
            <a:pPr marL="0" indent="0">
              <a:buNone/>
            </a:pPr>
            <a:r>
              <a:rPr lang="en-SG" sz="3000" dirty="0"/>
              <a:t>        </a:t>
            </a:r>
            <a:endParaRPr lang="en-SG" sz="1800" dirty="0"/>
          </a:p>
          <a:p>
            <a:pPr marL="0" indent="0">
              <a:buNone/>
            </a:pPr>
            <a:r>
              <a:rPr lang="en-SG" sz="3000" dirty="0"/>
              <a:t>         SERVICE – I AM HERE TO HELP YOU.</a:t>
            </a:r>
          </a:p>
          <a:p>
            <a:pPr marL="0" indent="0">
              <a:buNone/>
            </a:pPr>
            <a:r>
              <a:rPr lang="en-SG" sz="3000" dirty="0"/>
              <a:t>         DEVELOPMENT – I WANT TO ADD VALUE TO YOU.</a:t>
            </a:r>
          </a:p>
          <a:p>
            <a:pPr marL="0" indent="0">
              <a:buNone/>
            </a:pPr>
            <a:r>
              <a:rPr lang="en-SG" sz="3000" dirty="0"/>
              <a:t>         ENCOURAGEMENT – I BELIEVE YOU CAN DO THIS.</a:t>
            </a:r>
          </a:p>
          <a:p>
            <a:pPr marL="0" indent="0">
              <a:buNone/>
            </a:pPr>
            <a:r>
              <a:rPr lang="en-SG" sz="3000" dirty="0"/>
              <a:t>         INNOVATION – LET US THINK OUTSIDE THE BOX.</a:t>
            </a:r>
          </a:p>
        </p:txBody>
      </p:sp>
      <p:pic>
        <p:nvPicPr>
          <p:cNvPr id="5" name="Picture 4">
            <a:extLst>
              <a:ext uri="{FF2B5EF4-FFF2-40B4-BE49-F238E27FC236}">
                <a16:creationId xmlns:a16="http://schemas.microsoft.com/office/drawing/2014/main" id="{7F8A1AD8-C1CD-4A69-AEE5-F39D4D51B0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9744000" y="5008880"/>
            <a:ext cx="2448000" cy="1849120"/>
          </a:xfrm>
          <a:prstGeom prst="rect">
            <a:avLst/>
          </a:prstGeom>
        </p:spPr>
      </p:pic>
    </p:spTree>
    <p:extLst>
      <p:ext uri="{BB962C8B-B14F-4D97-AF65-F5344CB8AC3E}">
        <p14:creationId xmlns:p14="http://schemas.microsoft.com/office/powerpoint/2010/main" val="60950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0724-A634-4847-80C3-5BD77515CEAD}"/>
              </a:ext>
            </a:extLst>
          </p:cNvPr>
          <p:cNvSpPr>
            <a:spLocks noGrp="1"/>
          </p:cNvSpPr>
          <p:nvPr>
            <p:ph type="ctrTitle"/>
          </p:nvPr>
        </p:nvSpPr>
        <p:spPr>
          <a:xfrm>
            <a:off x="1524000" y="0"/>
            <a:ext cx="9144000" cy="1117600"/>
          </a:xfrm>
        </p:spPr>
        <p:txBody>
          <a:bodyPr>
            <a:normAutofit/>
          </a:bodyPr>
          <a:lstStyle/>
          <a:p>
            <a:r>
              <a:rPr lang="en-GB" sz="3200" u="sng" dirty="0"/>
              <a:t>REFLECTIONS</a:t>
            </a:r>
          </a:p>
        </p:txBody>
      </p:sp>
      <p:sp>
        <p:nvSpPr>
          <p:cNvPr id="3" name="Subtitle 2">
            <a:extLst>
              <a:ext uri="{FF2B5EF4-FFF2-40B4-BE49-F238E27FC236}">
                <a16:creationId xmlns:a16="http://schemas.microsoft.com/office/drawing/2014/main" id="{B80EE1EF-85B7-402E-9BC2-3643E54B97D3}"/>
              </a:ext>
            </a:extLst>
          </p:cNvPr>
          <p:cNvSpPr>
            <a:spLocks noGrp="1"/>
          </p:cNvSpPr>
          <p:nvPr>
            <p:ph type="subTitle" idx="1"/>
          </p:nvPr>
        </p:nvSpPr>
        <p:spPr>
          <a:xfrm>
            <a:off x="1524000" y="2067719"/>
            <a:ext cx="9144000" cy="2722562"/>
          </a:xfrm>
        </p:spPr>
        <p:txBody>
          <a:bodyPr>
            <a:noAutofit/>
          </a:bodyPr>
          <a:lstStyle/>
          <a:p>
            <a:pPr marL="457200" indent="-457200" algn="l">
              <a:buAutoNum type="arabicPeriod"/>
            </a:pPr>
            <a:r>
              <a:rPr lang="en-GB" sz="3000" dirty="0"/>
              <a:t>WHAT IS ONE BLESSING/ LESSON THAT YOU HAVE LEARNT?</a:t>
            </a:r>
          </a:p>
          <a:p>
            <a:pPr marL="457200" indent="-457200" algn="l">
              <a:buAutoNum type="arabicPeriod"/>
            </a:pPr>
            <a:endParaRPr lang="en-GB" sz="3000" dirty="0"/>
          </a:p>
          <a:p>
            <a:pPr marL="457200" indent="-457200" algn="l">
              <a:buAutoNum type="arabicPeriod"/>
            </a:pPr>
            <a:r>
              <a:rPr lang="en-GB" sz="3000" dirty="0"/>
              <a:t>WHAT IS ONE PRAYER ITEM TO BE SHARED?</a:t>
            </a:r>
          </a:p>
        </p:txBody>
      </p:sp>
      <p:pic>
        <p:nvPicPr>
          <p:cNvPr id="4" name="Picture 3">
            <a:extLst>
              <a:ext uri="{FF2B5EF4-FFF2-40B4-BE49-F238E27FC236}">
                <a16:creationId xmlns:a16="http://schemas.microsoft.com/office/drawing/2014/main" id="{84AF2D9B-9FD3-4D8D-8A36-D99311657FD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10366461" y="5023165"/>
            <a:ext cx="1681846" cy="1719221"/>
          </a:xfrm>
          <a:prstGeom prst="rect">
            <a:avLst/>
          </a:prstGeom>
        </p:spPr>
      </p:pic>
    </p:spTree>
    <p:extLst>
      <p:ext uri="{BB962C8B-B14F-4D97-AF65-F5344CB8AC3E}">
        <p14:creationId xmlns:p14="http://schemas.microsoft.com/office/powerpoint/2010/main" val="65714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spTree>
    <p:extLst>
      <p:ext uri="{BB962C8B-B14F-4D97-AF65-F5344CB8AC3E}">
        <p14:creationId xmlns:p14="http://schemas.microsoft.com/office/powerpoint/2010/main" val="145430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p:spPr>
        <p:txBody>
          <a:bodyPr>
            <a:normAutofit/>
          </a:bodyPr>
          <a:lstStyle/>
          <a:p>
            <a:pPr algn="ctr"/>
            <a:r>
              <a:rPr lang="en-SG" sz="3200" b="1" u="sng" dirty="0"/>
              <a:t>BENEFITS</a:t>
            </a:r>
          </a:p>
        </p:txBody>
      </p:sp>
      <p:sp>
        <p:nvSpPr>
          <p:cNvPr id="3" name="Content Placeholder 2"/>
          <p:cNvSpPr>
            <a:spLocks noGrp="1"/>
          </p:cNvSpPr>
          <p:nvPr>
            <p:ph idx="1"/>
          </p:nvPr>
        </p:nvSpPr>
        <p:spPr>
          <a:xfrm>
            <a:off x="0" y="1440430"/>
            <a:ext cx="10515600" cy="4695893"/>
          </a:xfrm>
        </p:spPr>
        <p:txBody>
          <a:bodyPr>
            <a:normAutofit/>
          </a:bodyPr>
          <a:lstStyle/>
          <a:p>
            <a:r>
              <a:rPr lang="en-SG" sz="3000" dirty="0"/>
              <a:t>1.  IT CREATES A CLEAR PICTURE OF LEADERSHIP.</a:t>
            </a:r>
          </a:p>
          <a:p>
            <a:r>
              <a:rPr lang="en-SG" sz="3000" dirty="0"/>
              <a:t>2.  IT DEFINES LEADING AS A VERB, NOT A NOUN.</a:t>
            </a:r>
          </a:p>
          <a:p>
            <a:r>
              <a:rPr lang="en-SG" sz="3000" dirty="0"/>
              <a:t>3.  IT BREAKS DOWN LEADERSHIP INTO UNDERSTANDABLE STEPS.</a:t>
            </a:r>
          </a:p>
          <a:p>
            <a:r>
              <a:rPr lang="en-SG" sz="3000" dirty="0"/>
              <a:t>4.  IT PROVIDES A GAME PLAN FOR LEADERSHIP DEVELOPMENT.</a:t>
            </a:r>
          </a:p>
          <a:p>
            <a:r>
              <a:rPr lang="en-SG" sz="3000" dirty="0"/>
              <a:t>5.  IT ALIGNS LEADERSHIP PRACTICES, PRINCIPLES AND VALUES.</a:t>
            </a:r>
          </a:p>
        </p:txBody>
      </p:sp>
      <p:pic>
        <p:nvPicPr>
          <p:cNvPr id="5" name="Picture 4">
            <a:extLst>
              <a:ext uri="{FF2B5EF4-FFF2-40B4-BE49-F238E27FC236}">
                <a16:creationId xmlns:a16="http://schemas.microsoft.com/office/drawing/2014/main" id="{D1C8DCC0-C927-480D-8492-65B5AFBBC0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268606" y="4672528"/>
            <a:ext cx="3286949" cy="2185472"/>
          </a:xfrm>
          <a:prstGeom prst="rect">
            <a:avLst/>
          </a:prstGeom>
        </p:spPr>
      </p:pic>
    </p:spTree>
    <p:extLst>
      <p:ext uri="{BB962C8B-B14F-4D97-AF65-F5344CB8AC3E}">
        <p14:creationId xmlns:p14="http://schemas.microsoft.com/office/powerpoint/2010/main" val="90748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62B9D8-5B91-4D40-B662-50C9BBFF49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63687" y="14514"/>
            <a:ext cx="5638799" cy="6849766"/>
          </a:xfrm>
          <a:prstGeom prst="rect">
            <a:avLst/>
          </a:prstGeom>
        </p:spPr>
      </p:pic>
      <p:pic>
        <p:nvPicPr>
          <p:cNvPr id="5" name="Picture 4">
            <a:extLst>
              <a:ext uri="{FF2B5EF4-FFF2-40B4-BE49-F238E27FC236}">
                <a16:creationId xmlns:a16="http://schemas.microsoft.com/office/drawing/2014/main" id="{11797A2D-F0E7-4AF3-966E-A11FB8174936}"/>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p:blipFill>
        <p:spPr>
          <a:xfrm>
            <a:off x="9876921" y="4936934"/>
            <a:ext cx="2565400" cy="1921066"/>
          </a:xfrm>
          <a:prstGeom prst="rect">
            <a:avLst/>
          </a:prstGeom>
        </p:spPr>
      </p:pic>
    </p:spTree>
    <p:extLst>
      <p:ext uri="{BB962C8B-B14F-4D97-AF65-F5344CB8AC3E}">
        <p14:creationId xmlns:p14="http://schemas.microsoft.com/office/powerpoint/2010/main" val="134983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DDAA5-F427-4567-8F51-996E49E68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40986" y="5069839"/>
            <a:ext cx="2451014" cy="1788161"/>
          </a:xfrm>
          <a:prstGeom prst="rect">
            <a:avLst/>
          </a:prstGeom>
        </p:spPr>
      </p:pic>
      <p:sp>
        <p:nvSpPr>
          <p:cNvPr id="2" name="Title 1"/>
          <p:cNvSpPr>
            <a:spLocks noGrp="1"/>
          </p:cNvSpPr>
          <p:nvPr>
            <p:ph type="title"/>
          </p:nvPr>
        </p:nvSpPr>
        <p:spPr>
          <a:xfrm>
            <a:off x="954109" y="133306"/>
            <a:ext cx="10515600" cy="1325563"/>
          </a:xfrm>
        </p:spPr>
        <p:txBody>
          <a:bodyPr>
            <a:normAutofit/>
          </a:bodyPr>
          <a:lstStyle/>
          <a:p>
            <a:pPr algn="ctr"/>
            <a:r>
              <a:rPr lang="en-SG" sz="3200" b="1" u="sng" dirty="0"/>
              <a:t>INSIGHTS</a:t>
            </a:r>
          </a:p>
        </p:txBody>
      </p:sp>
      <p:sp>
        <p:nvSpPr>
          <p:cNvPr id="3" name="Content Placeholder 2"/>
          <p:cNvSpPr>
            <a:spLocks noGrp="1"/>
          </p:cNvSpPr>
          <p:nvPr>
            <p:ph idx="1"/>
          </p:nvPr>
        </p:nvSpPr>
        <p:spPr>
          <a:xfrm>
            <a:off x="0" y="1458869"/>
            <a:ext cx="10231120" cy="4555851"/>
          </a:xfrm>
        </p:spPr>
        <p:txBody>
          <a:bodyPr>
            <a:normAutofit/>
          </a:bodyPr>
          <a:lstStyle/>
          <a:p>
            <a:pPr>
              <a:tabLst>
                <a:tab pos="720725" algn="l"/>
              </a:tabLst>
            </a:pPr>
            <a:r>
              <a:rPr lang="en-SG" sz="3000" dirty="0"/>
              <a:t>1.  I CAN MOVE UP A LEVEL BUT I NEVER LEAVE THE PREVIOUS 	ONE BEHIND.</a:t>
            </a:r>
          </a:p>
          <a:p>
            <a:r>
              <a:rPr lang="en-SG" sz="3000" dirty="0"/>
              <a:t>2.  I AM NOT ON THE SAME LEVEL WITH </a:t>
            </a:r>
            <a:r>
              <a:rPr lang="en-SG" sz="3000"/>
              <a:t>EVERY PERSSON</a:t>
            </a:r>
            <a:r>
              <a:rPr lang="en-SG" sz="3000" dirty="0"/>
              <a:t>.</a:t>
            </a:r>
          </a:p>
          <a:p>
            <a:r>
              <a:rPr lang="en-SG" sz="3000" dirty="0"/>
              <a:t>3.  THE HIGHER I GO, THE EASIER IT IS TO LEAD OTHERS.</a:t>
            </a:r>
          </a:p>
          <a:p>
            <a:pPr>
              <a:tabLst>
                <a:tab pos="720725" algn="l"/>
              </a:tabLst>
            </a:pPr>
            <a:r>
              <a:rPr lang="en-SG" sz="3000" dirty="0"/>
              <a:t>4.  THE HIGHER I GO, THE MORE TIME AND COMMITMENT IS 	REQUIRED TO WIN A LEVEL.</a:t>
            </a:r>
          </a:p>
          <a:p>
            <a:pPr>
              <a:tabLst>
                <a:tab pos="720725" algn="l"/>
              </a:tabLst>
            </a:pPr>
            <a:r>
              <a:rPr lang="en-SG" sz="3000" dirty="0"/>
              <a:t>5.  MOVING UP OCCURS SLOWLY, BUT GOING DOWN CAN 	HAPPEN QUICKLY.</a:t>
            </a:r>
            <a:endParaRPr lang="en-SG" sz="2400" dirty="0"/>
          </a:p>
        </p:txBody>
      </p:sp>
    </p:spTree>
    <p:extLst>
      <p:ext uri="{BB962C8B-B14F-4D97-AF65-F5344CB8AC3E}">
        <p14:creationId xmlns:p14="http://schemas.microsoft.com/office/powerpoint/2010/main" val="122536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09" y="133306"/>
            <a:ext cx="10515600" cy="1325563"/>
          </a:xfrm>
        </p:spPr>
        <p:txBody>
          <a:bodyPr>
            <a:normAutofit/>
          </a:bodyPr>
          <a:lstStyle/>
          <a:p>
            <a:pPr algn="ctr"/>
            <a:r>
              <a:rPr lang="en-SG" sz="3200" b="1" u="sng" dirty="0"/>
              <a:t>INSIGHTS</a:t>
            </a:r>
          </a:p>
        </p:txBody>
      </p:sp>
      <p:sp>
        <p:nvSpPr>
          <p:cNvPr id="3" name="Content Placeholder 2"/>
          <p:cNvSpPr>
            <a:spLocks noGrp="1"/>
          </p:cNvSpPr>
          <p:nvPr>
            <p:ph idx="1"/>
          </p:nvPr>
        </p:nvSpPr>
        <p:spPr>
          <a:xfrm>
            <a:off x="0" y="1458869"/>
            <a:ext cx="10515600" cy="4718094"/>
          </a:xfrm>
        </p:spPr>
        <p:txBody>
          <a:bodyPr>
            <a:normAutofit/>
          </a:bodyPr>
          <a:lstStyle/>
          <a:p>
            <a:r>
              <a:rPr lang="en-SG" sz="3000" dirty="0"/>
              <a:t>6.  THE HIGHER I GO, THE GREATER THE RETURN.</a:t>
            </a:r>
          </a:p>
          <a:p>
            <a:r>
              <a:rPr lang="en-SG" sz="3000" dirty="0"/>
              <a:t>7.  MOVING FARTHER UP ALWAYS REQUIRES FURTHER GROWTH.</a:t>
            </a:r>
          </a:p>
          <a:p>
            <a:r>
              <a:rPr lang="en-SG" sz="3000" dirty="0"/>
              <a:t>8.  NOT CLIMBING THE LEVELS LIMITS ME AND MY PEOPLE.</a:t>
            </a:r>
          </a:p>
          <a:p>
            <a:pPr marL="263525" indent="-263525">
              <a:tabLst>
                <a:tab pos="720725" algn="l"/>
              </a:tabLst>
            </a:pPr>
            <a:r>
              <a:rPr lang="en-SG" sz="3000" dirty="0"/>
              <a:t>9.  WHEN I CHANGE POSITIONS OR ORGANIZATIONS, I SELDOM 	STAY AT THE SAME LEVEL.</a:t>
            </a:r>
          </a:p>
          <a:p>
            <a:r>
              <a:rPr lang="en-SG" sz="3000" dirty="0"/>
              <a:t>10.  I CANNOT CLIMB THE LEVELS ALONE.</a:t>
            </a:r>
          </a:p>
          <a:p>
            <a:pPr marL="0" indent="0">
              <a:buNone/>
            </a:pPr>
            <a:endParaRPr lang="en-SG" sz="2400" dirty="0"/>
          </a:p>
        </p:txBody>
      </p:sp>
      <p:pic>
        <p:nvPicPr>
          <p:cNvPr id="4" name="Picture 3">
            <a:extLst>
              <a:ext uri="{FF2B5EF4-FFF2-40B4-BE49-F238E27FC236}">
                <a16:creationId xmlns:a16="http://schemas.microsoft.com/office/drawing/2014/main" id="{DF8F6D73-CCA8-48A2-9830-F872C8328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40986" y="5069839"/>
            <a:ext cx="2451014" cy="1788161"/>
          </a:xfrm>
          <a:prstGeom prst="rect">
            <a:avLst/>
          </a:prstGeom>
        </p:spPr>
      </p:pic>
    </p:spTree>
    <p:extLst>
      <p:ext uri="{BB962C8B-B14F-4D97-AF65-F5344CB8AC3E}">
        <p14:creationId xmlns:p14="http://schemas.microsoft.com/office/powerpoint/2010/main" val="392637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A0486C-3625-4D41-9C6F-030414990C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9574923" y="3870966"/>
            <a:ext cx="3088289" cy="2987034"/>
          </a:xfrm>
          <a:prstGeom prst="rect">
            <a:avLst/>
          </a:prstGeom>
        </p:spPr>
      </p:pic>
      <p:sp>
        <p:nvSpPr>
          <p:cNvPr id="2" name="Title 1"/>
          <p:cNvSpPr>
            <a:spLocks noGrp="1"/>
          </p:cNvSpPr>
          <p:nvPr>
            <p:ph type="title"/>
          </p:nvPr>
        </p:nvSpPr>
        <p:spPr>
          <a:xfrm>
            <a:off x="838200" y="365126"/>
            <a:ext cx="10515600" cy="832610"/>
          </a:xfrm>
        </p:spPr>
        <p:txBody>
          <a:bodyPr>
            <a:normAutofit fontScale="90000"/>
          </a:bodyPr>
          <a:lstStyle/>
          <a:p>
            <a:pPr algn="ctr"/>
            <a:r>
              <a:rPr lang="en-SG" sz="3200" b="1" u="sng" dirty="0"/>
              <a:t>LEVEL ONE – POSITION</a:t>
            </a:r>
            <a:br>
              <a:rPr lang="en-SG" sz="3200" b="1" u="sng" dirty="0"/>
            </a:br>
            <a:r>
              <a:rPr lang="en-SG" sz="3200" b="1" u="sng" dirty="0"/>
              <a:t>BIBLE EXAMPLE</a:t>
            </a:r>
          </a:p>
        </p:txBody>
      </p:sp>
      <p:sp>
        <p:nvSpPr>
          <p:cNvPr id="3" name="Content Placeholder 2"/>
          <p:cNvSpPr>
            <a:spLocks noGrp="1"/>
          </p:cNvSpPr>
          <p:nvPr>
            <p:ph idx="1"/>
          </p:nvPr>
        </p:nvSpPr>
        <p:spPr>
          <a:xfrm>
            <a:off x="0" y="1360296"/>
            <a:ext cx="10185400" cy="4999864"/>
          </a:xfrm>
        </p:spPr>
        <p:txBody>
          <a:bodyPr>
            <a:normAutofit/>
          </a:bodyPr>
          <a:lstStyle/>
          <a:p>
            <a:r>
              <a:rPr lang="en-SG" sz="3000" dirty="0"/>
              <a:t>1.  POSITION – PEOPLE FOLLOW ME BECAUSE THEY HAVE TO.</a:t>
            </a:r>
          </a:p>
          <a:p>
            <a:r>
              <a:rPr lang="en-SG" sz="3000" dirty="0"/>
              <a:t>2.  REHOBOAM WAS POWER HUNGRY AND ACTED FOOLISHLY.</a:t>
            </a:r>
          </a:p>
          <a:p>
            <a:pPr marL="720725" indent="0">
              <a:buNone/>
              <a:tabLst>
                <a:tab pos="10139363" algn="l"/>
              </a:tabLst>
            </a:pPr>
            <a:r>
              <a:rPr lang="en-SG" sz="3000" i="1" dirty="0"/>
              <a:t>1Ki 12:7-8 And they </a:t>
            </a:r>
            <a:r>
              <a:rPr lang="en-SG" sz="3000" i="1" dirty="0" err="1"/>
              <a:t>spake</a:t>
            </a:r>
            <a:r>
              <a:rPr lang="en-SG" sz="3000" i="1" dirty="0"/>
              <a:t> unto him, saying, If thou wilt be a servant unto this people this day, and wilt serve them, and answer them, and speak good words to them, then they will be thy servants for ever.  (8)  But he forsook the counsel of the old men, which they had given him, and consulted with the young men that were grown up with him, and which stood before him:</a:t>
            </a:r>
          </a:p>
          <a:p>
            <a:pPr>
              <a:tabLst>
                <a:tab pos="720725" algn="l"/>
              </a:tabLst>
            </a:pPr>
            <a:r>
              <a:rPr lang="en-SG" sz="3000" dirty="0"/>
              <a:t>3.  LAW OF THE LID – LEADERSHIP ABILITY DETERMINES A 	PERSON’S LEVEL OF EFFECTIVENESS.</a:t>
            </a:r>
          </a:p>
        </p:txBody>
      </p:sp>
    </p:spTree>
    <p:extLst>
      <p:ext uri="{BB962C8B-B14F-4D97-AF65-F5344CB8AC3E}">
        <p14:creationId xmlns:p14="http://schemas.microsoft.com/office/powerpoint/2010/main" val="300995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D30CF-A7BB-480C-B584-B1A218400F9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
        <p:nvSpPr>
          <p:cNvPr id="2" name="Title 1"/>
          <p:cNvSpPr>
            <a:spLocks noGrp="1"/>
          </p:cNvSpPr>
          <p:nvPr>
            <p:ph type="title"/>
          </p:nvPr>
        </p:nvSpPr>
        <p:spPr>
          <a:xfrm>
            <a:off x="838200" y="365126"/>
            <a:ext cx="10515600" cy="1090187"/>
          </a:xfrm>
        </p:spPr>
        <p:txBody>
          <a:bodyPr>
            <a:normAutofit/>
          </a:bodyPr>
          <a:lstStyle/>
          <a:p>
            <a:pPr algn="ctr"/>
            <a:r>
              <a:rPr lang="en-SG" sz="2900" b="1" u="sng" dirty="0"/>
              <a:t>LEVEL ONE – POSITION</a:t>
            </a:r>
            <a:br>
              <a:rPr lang="en-SG" sz="2900" b="1" u="sng" dirty="0"/>
            </a:br>
            <a:r>
              <a:rPr lang="en-SG" sz="2900" b="1" u="sng" dirty="0"/>
              <a:t>UPSIDE</a:t>
            </a:r>
          </a:p>
        </p:txBody>
      </p:sp>
      <p:sp>
        <p:nvSpPr>
          <p:cNvPr id="3" name="Content Placeholder 2"/>
          <p:cNvSpPr>
            <a:spLocks noGrp="1"/>
          </p:cNvSpPr>
          <p:nvPr>
            <p:ph idx="1"/>
          </p:nvPr>
        </p:nvSpPr>
        <p:spPr>
          <a:xfrm>
            <a:off x="0" y="1550903"/>
            <a:ext cx="9723120" cy="4605740"/>
          </a:xfrm>
        </p:spPr>
        <p:txBody>
          <a:bodyPr>
            <a:normAutofit/>
          </a:bodyPr>
          <a:lstStyle/>
          <a:p>
            <a:pPr>
              <a:tabLst>
                <a:tab pos="720725" algn="l"/>
              </a:tabLst>
            </a:pPr>
            <a:r>
              <a:rPr lang="en-SG" sz="3000" dirty="0"/>
              <a:t>1.  THE POSITION IS USUALLY GIVEN BECAUSE THERE IS 		LEADERSHIP POTENTIAL.</a:t>
            </a:r>
          </a:p>
          <a:p>
            <a:r>
              <a:rPr lang="en-SG" sz="3000" dirty="0"/>
              <a:t>2.  THE POSITION MEANS AUTHORITY IS RECOGNISED.</a:t>
            </a:r>
          </a:p>
          <a:p>
            <a:r>
              <a:rPr lang="en-SG" sz="3000" dirty="0"/>
              <a:t>3.  THE POSITION IS AN INVITATION TO GROW AS A LEADER.</a:t>
            </a:r>
          </a:p>
          <a:p>
            <a:pPr marL="0" indent="0">
              <a:buNone/>
              <a:tabLst>
                <a:tab pos="720725" algn="l"/>
              </a:tabLst>
            </a:pPr>
            <a:r>
              <a:rPr lang="en-SG" sz="3000" dirty="0"/>
              <a:t>	CHARACTER, COMPASSION, COURAGE, COMPETENCY, 	CONVICTIONS, COMMITMENT AND CHARISMA (ABILITY 	TO DRAW OTHERS)</a:t>
            </a:r>
          </a:p>
        </p:txBody>
      </p:sp>
    </p:spTree>
    <p:extLst>
      <p:ext uri="{BB962C8B-B14F-4D97-AF65-F5344CB8AC3E}">
        <p14:creationId xmlns:p14="http://schemas.microsoft.com/office/powerpoint/2010/main" val="271764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7"/>
          </a:xfrm>
        </p:spPr>
        <p:txBody>
          <a:bodyPr>
            <a:normAutofit/>
          </a:bodyPr>
          <a:lstStyle/>
          <a:p>
            <a:pPr algn="ctr"/>
            <a:r>
              <a:rPr lang="en-SG" sz="2900" b="1" u="sng" dirty="0"/>
              <a:t>LEVEL ONE – POSITION</a:t>
            </a:r>
            <a:br>
              <a:rPr lang="en-SG" sz="2900" b="1" u="sng" dirty="0"/>
            </a:br>
            <a:r>
              <a:rPr lang="en-SG" sz="2900" b="1" u="sng" dirty="0"/>
              <a:t>UPSIDE</a:t>
            </a:r>
          </a:p>
        </p:txBody>
      </p:sp>
      <p:sp>
        <p:nvSpPr>
          <p:cNvPr id="3" name="Content Placeholder 2"/>
          <p:cNvSpPr>
            <a:spLocks noGrp="1"/>
          </p:cNvSpPr>
          <p:nvPr>
            <p:ph idx="1"/>
          </p:nvPr>
        </p:nvSpPr>
        <p:spPr>
          <a:xfrm>
            <a:off x="0" y="1530582"/>
            <a:ext cx="11084560" cy="5164857"/>
          </a:xfrm>
        </p:spPr>
        <p:txBody>
          <a:bodyPr>
            <a:normAutofit/>
          </a:bodyPr>
          <a:lstStyle/>
          <a:p>
            <a:r>
              <a:rPr lang="en-SG" sz="3200" dirty="0"/>
              <a:t>4.  </a:t>
            </a:r>
            <a:r>
              <a:rPr lang="en-SG" sz="3000" dirty="0"/>
              <a:t>IT ALLOWS ME TO SHAPE AND DEFINE MY LEADERSHIP.</a:t>
            </a:r>
          </a:p>
          <a:p>
            <a:pPr marL="0" indent="0">
              <a:buNone/>
            </a:pPr>
            <a:r>
              <a:rPr lang="en-SG" sz="3000" dirty="0"/>
              <a:t>         A. SELF KNOWLEDGE: WHO AM I? WHOSE AM I?</a:t>
            </a:r>
          </a:p>
          <a:p>
            <a:pPr marL="0" indent="0">
              <a:buNone/>
            </a:pPr>
            <a:r>
              <a:rPr lang="en-SG" sz="3000" dirty="0"/>
              <a:t>              PERSONAL IDENTITY, EMOTIONAL SECURITY, TEMPERAMENT, </a:t>
            </a:r>
          </a:p>
          <a:p>
            <a:pPr marL="0" indent="0">
              <a:buNone/>
            </a:pPr>
            <a:r>
              <a:rPr lang="en-SG" sz="3000" dirty="0"/>
              <a:t>              GIFTEDNESS, STRENGTHS AND WEAKNESSES.</a:t>
            </a:r>
          </a:p>
          <a:p>
            <a:pPr marL="0" indent="0">
              <a:buNone/>
              <a:tabLst>
                <a:tab pos="1168400" algn="l"/>
              </a:tabLst>
            </a:pPr>
            <a:r>
              <a:rPr lang="en-SG" sz="3000" dirty="0"/>
              <a:t>          B. VALUES:  1.  ETHICAL (RIGHT THING FOR THE RIGHT REASON),</a:t>
            </a:r>
          </a:p>
          <a:p>
            <a:pPr marL="0" indent="0">
              <a:buNone/>
            </a:pPr>
            <a:r>
              <a:rPr lang="en-SG" sz="3000" dirty="0"/>
              <a:t>                                2.  RELATIONAL (TRUST AND RESPECT CULTURE) </a:t>
            </a:r>
          </a:p>
          <a:p>
            <a:pPr marL="0" indent="0">
              <a:buNone/>
            </a:pPr>
            <a:r>
              <a:rPr lang="en-SG" sz="3000" dirty="0"/>
              <a:t>                                3.  SUCCESS (ETERNAL SACRED TRUST GOALS)</a:t>
            </a:r>
          </a:p>
          <a:p>
            <a:pPr marL="0" indent="0">
              <a:buNone/>
            </a:pPr>
            <a:r>
              <a:rPr lang="en-SG" sz="2400" dirty="0"/>
              <a:t>           </a:t>
            </a:r>
          </a:p>
          <a:p>
            <a:pPr marL="0" indent="0">
              <a:buNone/>
            </a:pPr>
            <a:endParaRPr lang="en-SG" sz="2400" dirty="0"/>
          </a:p>
        </p:txBody>
      </p:sp>
      <p:pic>
        <p:nvPicPr>
          <p:cNvPr id="5" name="Picture 4">
            <a:extLst>
              <a:ext uri="{FF2B5EF4-FFF2-40B4-BE49-F238E27FC236}">
                <a16:creationId xmlns:a16="http://schemas.microsoft.com/office/drawing/2014/main" id="{87610B9F-6956-4134-8512-DDB01872678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Tree>
    <p:extLst>
      <p:ext uri="{BB962C8B-B14F-4D97-AF65-F5344CB8AC3E}">
        <p14:creationId xmlns:p14="http://schemas.microsoft.com/office/powerpoint/2010/main" val="389626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7"/>
          </a:xfrm>
        </p:spPr>
        <p:txBody>
          <a:bodyPr>
            <a:normAutofit/>
          </a:bodyPr>
          <a:lstStyle/>
          <a:p>
            <a:pPr algn="ctr"/>
            <a:r>
              <a:rPr lang="en-SG" sz="2900" b="1" u="sng" dirty="0"/>
              <a:t>LEVEL ONE – POSITION</a:t>
            </a:r>
            <a:br>
              <a:rPr lang="en-SG" sz="2900" b="1" u="sng" dirty="0"/>
            </a:br>
            <a:r>
              <a:rPr lang="en-SG" sz="2900" b="1" u="sng" dirty="0"/>
              <a:t>UPSIDE</a:t>
            </a:r>
          </a:p>
        </p:txBody>
      </p:sp>
      <p:sp>
        <p:nvSpPr>
          <p:cNvPr id="3" name="Content Placeholder 2"/>
          <p:cNvSpPr>
            <a:spLocks noGrp="1"/>
          </p:cNvSpPr>
          <p:nvPr>
            <p:ph idx="1"/>
          </p:nvPr>
        </p:nvSpPr>
        <p:spPr>
          <a:xfrm>
            <a:off x="0" y="1601703"/>
            <a:ext cx="9545320" cy="4605740"/>
          </a:xfrm>
        </p:spPr>
        <p:txBody>
          <a:bodyPr>
            <a:normAutofit lnSpcReduction="10000"/>
          </a:bodyPr>
          <a:lstStyle/>
          <a:p>
            <a:r>
              <a:rPr lang="en-SG" sz="3000" dirty="0"/>
              <a:t>4.  IT ALLOWS ME TO SHAPE AND DEFINE MY LEADERSHIP.</a:t>
            </a:r>
          </a:p>
          <a:p>
            <a:pPr marL="1168400" indent="-1168400">
              <a:buNone/>
            </a:pPr>
            <a:r>
              <a:rPr lang="en-SG" sz="3000" dirty="0"/>
              <a:t>        C.  SPIRITUAL DAILY DISCIPINES:  RIGHT ATTITUDES, IMPORTANT PRIORITIES, HEALTH GUIDELINES, FAMILY CARE, HEALTHY THOUGHTS, PROPER COMMITMENT, </a:t>
            </a:r>
          </a:p>
          <a:p>
            <a:pPr marL="1168400" indent="-1168400">
              <a:buNone/>
            </a:pPr>
            <a:r>
              <a:rPr lang="en-SG" sz="3000" dirty="0"/>
              <a:t>	FINANCIAL HEALTH, FAITH DEEPENED, INVESTMENT IN SOLID RELATIONSHIPS AND ACCOUNTABILITY, PLANNED GIVING, </a:t>
            </a:r>
          </a:p>
          <a:p>
            <a:pPr marL="1168400" indent="-1168400">
              <a:buNone/>
            </a:pPr>
            <a:r>
              <a:rPr lang="en-SG" sz="3000" dirty="0"/>
              <a:t>	APPOINTMENT WITH GOD – LISTEN, REFLECT, PRAY AND OBEY. </a:t>
            </a:r>
          </a:p>
          <a:p>
            <a:pPr marL="0" indent="0">
              <a:buNone/>
            </a:pPr>
            <a:r>
              <a:rPr lang="en-SG" sz="2400" dirty="0"/>
              <a:t>           </a:t>
            </a:r>
          </a:p>
          <a:p>
            <a:pPr marL="0" indent="0">
              <a:buNone/>
            </a:pPr>
            <a:endParaRPr lang="en-SG" sz="2400" dirty="0"/>
          </a:p>
        </p:txBody>
      </p:sp>
      <p:pic>
        <p:nvPicPr>
          <p:cNvPr id="5" name="Picture 4">
            <a:extLst>
              <a:ext uri="{FF2B5EF4-FFF2-40B4-BE49-F238E27FC236}">
                <a16:creationId xmlns:a16="http://schemas.microsoft.com/office/drawing/2014/main" id="{5E18D975-5EED-4C02-A8A3-7C91E99F160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a:xfrm>
            <a:off x="9194800" y="5076518"/>
            <a:ext cx="3302000" cy="1840873"/>
          </a:xfrm>
          <a:prstGeom prst="rect">
            <a:avLst/>
          </a:prstGeom>
        </p:spPr>
      </p:pic>
    </p:spTree>
    <p:extLst>
      <p:ext uri="{BB962C8B-B14F-4D97-AF65-F5344CB8AC3E}">
        <p14:creationId xmlns:p14="http://schemas.microsoft.com/office/powerpoint/2010/main" val="3817467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1158</Words>
  <Application>Microsoft Office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FIVE LEVELS OF LEADERSHIP</vt:lpstr>
      <vt:lpstr>BENEFITS</vt:lpstr>
      <vt:lpstr>PowerPoint Presentation</vt:lpstr>
      <vt:lpstr>INSIGHTS</vt:lpstr>
      <vt:lpstr>INSIGHTS</vt:lpstr>
      <vt:lpstr>LEVEL ONE – POSITION BIBLE EXAMPLE</vt:lpstr>
      <vt:lpstr>LEVEL ONE – POSITION UPSIDE</vt:lpstr>
      <vt:lpstr>LEVEL ONE – POSITION UPSIDE</vt:lpstr>
      <vt:lpstr>LEVEL ONE – POSITION UPSIDE</vt:lpstr>
      <vt:lpstr>LEVEL ONE – POSITION DOWNSIDE</vt:lpstr>
      <vt:lpstr>LEVEL ONE – POSITION DOWNSIDE</vt:lpstr>
      <vt:lpstr>LEVEL ONE – POSITION BEST BEHAVIOURS</vt:lpstr>
      <vt:lpstr>LEVEL ONE – POSITION BEST BEHAVIOUR</vt:lpstr>
      <vt:lpstr>LEVEL ONE – POSITION BEST BEHAVIOUR</vt:lpstr>
      <vt:lpstr>LEVEL ONE – POSITION BEST BEHAVIOUR</vt:lpstr>
      <vt:lpstr>LEVEL ONE – POSITION BEST BEHAVIOUR</vt:lpstr>
      <vt:lpstr>LEVEL ONE – POSITION BEST BEHAVIOUR</vt:lpstr>
      <vt:lpstr>REFLECTIONS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LEVELS OF LEADERSHIP</dc:title>
  <dc:creator>Goh Seng Fong</dc:creator>
  <cp:lastModifiedBy>User</cp:lastModifiedBy>
  <cp:revision>68</cp:revision>
  <dcterms:created xsi:type="dcterms:W3CDTF">2020-06-02T07:20:19Z</dcterms:created>
  <dcterms:modified xsi:type="dcterms:W3CDTF">2020-06-17T08:44:18Z</dcterms:modified>
</cp:coreProperties>
</file>