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57" r:id="rId3"/>
    <p:sldId id="277" r:id="rId4"/>
    <p:sldId id="259" r:id="rId5"/>
    <p:sldId id="260" r:id="rId6"/>
    <p:sldId id="276" r:id="rId7"/>
    <p:sldId id="261" r:id="rId8"/>
    <p:sldId id="263" r:id="rId9"/>
    <p:sldId id="266" r:id="rId10"/>
    <p:sldId id="267" r:id="rId11"/>
    <p:sldId id="264" r:id="rId12"/>
    <p:sldId id="268" r:id="rId13"/>
    <p:sldId id="269" r:id="rId14"/>
    <p:sldId id="270" r:id="rId15"/>
    <p:sldId id="273" r:id="rId16"/>
    <p:sldId id="271" r:id="rId17"/>
    <p:sldId id="272" r:id="rId18"/>
    <p:sldId id="274" r:id="rId19"/>
    <p:sldId id="286" r:id="rId20"/>
    <p:sldId id="278" r:id="rId21"/>
    <p:sldId id="279" r:id="rId22"/>
    <p:sldId id="280" r:id="rId23"/>
    <p:sldId id="281" r:id="rId24"/>
    <p:sldId id="282" r:id="rId25"/>
    <p:sldId id="283" r:id="rId26"/>
    <p:sldId id="284" r:id="rId27"/>
    <p:sldId id="287" r:id="rId28"/>
    <p:sldId id="288" r:id="rId29"/>
    <p:sldId id="289" r:id="rId30"/>
    <p:sldId id="291" r:id="rId31"/>
    <p:sldId id="292" r:id="rId32"/>
    <p:sldId id="293" r:id="rId33"/>
    <p:sldId id="294" r:id="rId34"/>
    <p:sldId id="297" r:id="rId35"/>
    <p:sldId id="298" r:id="rId36"/>
    <p:sldId id="296" r:id="rId37"/>
    <p:sldId id="299" r:id="rId38"/>
    <p:sldId id="300" r:id="rId39"/>
    <p:sldId id="295" r:id="rId40"/>
    <p:sldId id="26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68" autoAdjust="0"/>
    <p:restoredTop sz="94660"/>
  </p:normalViewPr>
  <p:slideViewPr>
    <p:cSldViewPr snapToGrid="0">
      <p:cViewPr varScale="1">
        <p:scale>
          <a:sx n="99" d="100"/>
          <a:sy n="99" d="100"/>
        </p:scale>
        <p:origin x="7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1E94493D-01DD-4E86-9FBD-18B44150010F}" type="datetimeFigureOut">
              <a:rPr lang="en-SG" smtClean="0"/>
              <a:t>20/6/2020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294598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1E94493D-01DD-4E86-9FBD-18B44150010F}" type="datetimeFigureOut">
              <a:rPr lang="en-SG" smtClean="0"/>
              <a:t>20/6/2020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323975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1E94493D-01DD-4E86-9FBD-18B44150010F}" type="datetimeFigureOut">
              <a:rPr lang="en-SG" smtClean="0"/>
              <a:t>20/6/2020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421212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1E94493D-01DD-4E86-9FBD-18B44150010F}" type="datetimeFigureOut">
              <a:rPr lang="en-SG" smtClean="0"/>
              <a:t>20/6/2020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165139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94493D-01DD-4E86-9FBD-18B44150010F}" type="datetimeFigureOut">
              <a:rPr lang="en-SG" smtClean="0"/>
              <a:t>20/6/2020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293193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1E94493D-01DD-4E86-9FBD-18B44150010F}" type="datetimeFigureOut">
              <a:rPr lang="en-SG" smtClean="0"/>
              <a:t>20/6/2020</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411761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1E94493D-01DD-4E86-9FBD-18B44150010F}" type="datetimeFigureOut">
              <a:rPr lang="en-SG" smtClean="0"/>
              <a:t>20/6/2020</a:t>
            </a:fld>
            <a:endParaRPr lang="en-SG" dirty="0"/>
          </a:p>
        </p:txBody>
      </p:sp>
      <p:sp>
        <p:nvSpPr>
          <p:cNvPr id="8" name="Footer Placeholder 7"/>
          <p:cNvSpPr>
            <a:spLocks noGrp="1"/>
          </p:cNvSpPr>
          <p:nvPr>
            <p:ph type="ftr" sz="quarter" idx="11"/>
          </p:nvPr>
        </p:nvSpPr>
        <p:spPr/>
        <p:txBody>
          <a:bodyPr/>
          <a:lstStyle/>
          <a:p>
            <a:endParaRPr lang="en-SG" dirty="0"/>
          </a:p>
        </p:txBody>
      </p:sp>
      <p:sp>
        <p:nvSpPr>
          <p:cNvPr id="9" name="Slide Number Placeholder 8"/>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326227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1E94493D-01DD-4E86-9FBD-18B44150010F}" type="datetimeFigureOut">
              <a:rPr lang="en-SG" smtClean="0"/>
              <a:t>20/6/2020</a:t>
            </a:fld>
            <a:endParaRPr lang="en-SG" dirty="0"/>
          </a:p>
        </p:txBody>
      </p:sp>
      <p:sp>
        <p:nvSpPr>
          <p:cNvPr id="4" name="Footer Placeholder 3"/>
          <p:cNvSpPr>
            <a:spLocks noGrp="1"/>
          </p:cNvSpPr>
          <p:nvPr>
            <p:ph type="ftr" sz="quarter" idx="11"/>
          </p:nvPr>
        </p:nvSpPr>
        <p:spPr/>
        <p:txBody>
          <a:bodyPr/>
          <a:lstStyle/>
          <a:p>
            <a:endParaRPr lang="en-SG" dirty="0"/>
          </a:p>
        </p:txBody>
      </p:sp>
      <p:sp>
        <p:nvSpPr>
          <p:cNvPr id="5" name="Slide Number Placeholder 4"/>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374801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4493D-01DD-4E86-9FBD-18B44150010F}" type="datetimeFigureOut">
              <a:rPr lang="en-SG" smtClean="0"/>
              <a:t>20/6/2020</a:t>
            </a:fld>
            <a:endParaRPr lang="en-SG"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196957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94493D-01DD-4E86-9FBD-18B44150010F}" type="datetimeFigureOut">
              <a:rPr lang="en-SG" smtClean="0"/>
              <a:t>20/6/2020</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60286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94493D-01DD-4E86-9FBD-18B44150010F}" type="datetimeFigureOut">
              <a:rPr lang="en-SG" smtClean="0"/>
              <a:t>20/6/2020</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676768B8-E70E-4244-B051-442C0777F9C3}" type="slidenum">
              <a:rPr lang="en-SG" smtClean="0"/>
              <a:t>‹#›</a:t>
            </a:fld>
            <a:endParaRPr lang="en-SG" dirty="0"/>
          </a:p>
        </p:txBody>
      </p:sp>
    </p:spTree>
    <p:extLst>
      <p:ext uri="{BB962C8B-B14F-4D97-AF65-F5344CB8AC3E}">
        <p14:creationId xmlns:p14="http://schemas.microsoft.com/office/powerpoint/2010/main" val="266848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4493D-01DD-4E86-9FBD-18B44150010F}" type="datetimeFigureOut">
              <a:rPr lang="en-SG" smtClean="0"/>
              <a:t>20/6/2020</a:t>
            </a:fld>
            <a:endParaRPr lang="en-SG"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768B8-E70E-4244-B051-442C0777F9C3}" type="slidenum">
              <a:rPr lang="en-SG" smtClean="0"/>
              <a:t>‹#›</a:t>
            </a:fld>
            <a:endParaRPr lang="en-SG" dirty="0"/>
          </a:p>
        </p:txBody>
      </p:sp>
    </p:spTree>
    <p:extLst>
      <p:ext uri="{BB962C8B-B14F-4D97-AF65-F5344CB8AC3E}">
        <p14:creationId xmlns:p14="http://schemas.microsoft.com/office/powerpoint/2010/main" val="47308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68362"/>
            <a:ext cx="9144000" cy="2162937"/>
          </a:xfrm>
        </p:spPr>
        <p:txBody>
          <a:bodyPr>
            <a:normAutofit/>
          </a:bodyPr>
          <a:lstStyle/>
          <a:p>
            <a:r>
              <a:rPr lang="en-SG" u="sng" dirty="0">
                <a:latin typeface="+mn-lt"/>
                <a:ea typeface="+mn-ea"/>
                <a:cs typeface="+mn-cs"/>
              </a:rPr>
              <a:t>FIVE LEVELS</a:t>
            </a:r>
            <a:br>
              <a:rPr lang="en-SG" u="sng" dirty="0">
                <a:latin typeface="+mn-lt"/>
                <a:ea typeface="+mn-ea"/>
                <a:cs typeface="+mn-cs"/>
              </a:rPr>
            </a:br>
            <a:r>
              <a:rPr lang="en-SG" u="sng" dirty="0">
                <a:latin typeface="+mn-lt"/>
                <a:ea typeface="+mn-ea"/>
                <a:cs typeface="+mn-cs"/>
              </a:rPr>
              <a:t>OF LEADERSHIP</a:t>
            </a:r>
          </a:p>
        </p:txBody>
      </p:sp>
      <p:sp>
        <p:nvSpPr>
          <p:cNvPr id="3" name="Subtitle 2"/>
          <p:cNvSpPr>
            <a:spLocks noGrp="1"/>
          </p:cNvSpPr>
          <p:nvPr>
            <p:ph type="subTitle" idx="1"/>
          </p:nvPr>
        </p:nvSpPr>
        <p:spPr>
          <a:xfrm>
            <a:off x="1524000" y="3382962"/>
            <a:ext cx="9144000" cy="1655762"/>
          </a:xfrm>
        </p:spPr>
        <p:txBody>
          <a:bodyPr>
            <a:noAutofit/>
          </a:bodyPr>
          <a:lstStyle/>
          <a:p>
            <a:r>
              <a:rPr lang="en-SG" sz="3200" dirty="0"/>
              <a:t>“HOW SUCCESSFUL PEOPLE LEAD”</a:t>
            </a:r>
          </a:p>
          <a:p>
            <a:r>
              <a:rPr lang="en-SG" sz="3200" dirty="0"/>
              <a:t>“MILLION LEADERS MANDATE” BOOKS 1 TO 6</a:t>
            </a:r>
          </a:p>
          <a:p>
            <a:r>
              <a:rPr lang="en-SG" sz="3200" dirty="0"/>
              <a:t>BY JOHN MAXWELL</a:t>
            </a:r>
          </a:p>
        </p:txBody>
      </p:sp>
      <p:pic>
        <p:nvPicPr>
          <p:cNvPr id="4" name="Picture 3">
            <a:extLst>
              <a:ext uri="{FF2B5EF4-FFF2-40B4-BE49-F238E27FC236}">
                <a16:creationId xmlns:a16="http://schemas.microsoft.com/office/drawing/2014/main" id="{F5385E5E-C436-457F-84BA-FEFF6965D4E5}"/>
              </a:ext>
            </a:extLst>
          </p:cNvPr>
          <p:cNvPicPr>
            <a:picLocks noChangeAspect="1"/>
          </p:cNvPicPr>
          <p:nvPr/>
        </p:nvPicPr>
        <p:blipFill>
          <a:blip r:embed="rId2"/>
          <a:stretch>
            <a:fillRect/>
          </a:stretch>
        </p:blipFill>
        <p:spPr>
          <a:xfrm>
            <a:off x="9222844" y="5038724"/>
            <a:ext cx="2847237" cy="1773873"/>
          </a:xfrm>
          <a:prstGeom prst="rect">
            <a:avLst/>
          </a:prstGeom>
        </p:spPr>
      </p:pic>
    </p:spTree>
    <p:extLst>
      <p:ext uri="{BB962C8B-B14F-4D97-AF65-F5344CB8AC3E}">
        <p14:creationId xmlns:p14="http://schemas.microsoft.com/office/powerpoint/2010/main" val="243285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0187"/>
          </a:xfrm>
        </p:spPr>
        <p:txBody>
          <a:bodyPr>
            <a:normAutofit/>
          </a:bodyPr>
          <a:lstStyle/>
          <a:p>
            <a:pPr algn="ctr"/>
            <a:r>
              <a:rPr lang="en-SG" sz="2900" b="1" u="sng" dirty="0"/>
              <a:t>LEVEL ONE – POSITION</a:t>
            </a:r>
            <a:br>
              <a:rPr lang="en-SG" sz="2900" b="1" u="sng" dirty="0"/>
            </a:br>
            <a:r>
              <a:rPr lang="en-SG" sz="2900" b="1" u="sng" dirty="0"/>
              <a:t>UPSIDE</a:t>
            </a:r>
          </a:p>
        </p:txBody>
      </p:sp>
      <p:sp>
        <p:nvSpPr>
          <p:cNvPr id="3" name="Content Placeholder 2"/>
          <p:cNvSpPr>
            <a:spLocks noGrp="1"/>
          </p:cNvSpPr>
          <p:nvPr>
            <p:ph idx="1"/>
          </p:nvPr>
        </p:nvSpPr>
        <p:spPr>
          <a:xfrm>
            <a:off x="0" y="1601702"/>
            <a:ext cx="10789920" cy="4185323"/>
          </a:xfrm>
        </p:spPr>
        <p:txBody>
          <a:bodyPr>
            <a:noAutofit/>
          </a:bodyPr>
          <a:lstStyle/>
          <a:p>
            <a:pPr marL="0" indent="0">
              <a:lnSpc>
                <a:spcPct val="110000"/>
              </a:lnSpc>
              <a:spcBef>
                <a:spcPts val="0"/>
              </a:spcBef>
              <a:spcAft>
                <a:spcPts val="1200"/>
              </a:spcAft>
              <a:buNone/>
            </a:pPr>
            <a:r>
              <a:rPr lang="en-SG" sz="3000" dirty="0">
                <a:solidFill>
                  <a:srgbClr val="00B0F0"/>
                </a:solidFill>
              </a:rPr>
              <a:t>4.  IT ALLOWS ME TO SHAPE AND DEFINE MY LEADERSHIP.</a:t>
            </a:r>
          </a:p>
          <a:p>
            <a:pPr marL="981075" indent="-981075">
              <a:buNone/>
              <a:tabLst>
                <a:tab pos="452438" algn="l"/>
              </a:tabLst>
            </a:pPr>
            <a:r>
              <a:rPr lang="en-SG" sz="3000" dirty="0"/>
              <a:t>     C.  SPIRITUAL DAILY DISCIPINES:  RIGHT ATTITUDES, IMPORTANT PRIORITIES, HEALTH GUIDELINES, FAMILY CARE, HEALTHY THOUGHTS, PROPER COMMITMENT, </a:t>
            </a:r>
          </a:p>
          <a:p>
            <a:pPr marL="981075" indent="-981075">
              <a:buNone/>
            </a:pPr>
            <a:r>
              <a:rPr lang="en-SG" sz="3000" dirty="0"/>
              <a:t>	FINANCIAL HEALTH, FAITH DEEPENED, INVESTMENT IN SOLID RELATIONSHIPS AND ACCOUNTABILITY, PLANNED GIVING, </a:t>
            </a:r>
          </a:p>
          <a:p>
            <a:pPr marL="981075" indent="-981075">
              <a:buNone/>
            </a:pPr>
            <a:r>
              <a:rPr lang="en-SG" sz="3000" dirty="0"/>
              <a:t>	APPOINTMENT WITH GOD – LISTEN, REFLECT, PRAY AND OBEY. </a:t>
            </a:r>
            <a:endParaRPr lang="en-SG" sz="2400" dirty="0"/>
          </a:p>
        </p:txBody>
      </p:sp>
      <p:pic>
        <p:nvPicPr>
          <p:cNvPr id="5" name="Picture 4">
            <a:extLst>
              <a:ext uri="{FF2B5EF4-FFF2-40B4-BE49-F238E27FC236}">
                <a16:creationId xmlns:a16="http://schemas.microsoft.com/office/drawing/2014/main" id="{5E18D975-5EED-4C02-A8A3-7C91E99F160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a:xfrm>
            <a:off x="9194800" y="5076518"/>
            <a:ext cx="3302000" cy="1840873"/>
          </a:xfrm>
          <a:prstGeom prst="rect">
            <a:avLst/>
          </a:prstGeom>
        </p:spPr>
      </p:pic>
    </p:spTree>
    <p:extLst>
      <p:ext uri="{BB962C8B-B14F-4D97-AF65-F5344CB8AC3E}">
        <p14:creationId xmlns:p14="http://schemas.microsoft.com/office/powerpoint/2010/main" val="381746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F397FF-C3C4-46D6-ACEE-4ECFDCC7A6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30239" y="5275329"/>
            <a:ext cx="1589784" cy="1435526"/>
          </a:xfrm>
          <a:prstGeom prst="rect">
            <a:avLst/>
          </a:prstGeom>
        </p:spPr>
      </p:pic>
      <p:sp>
        <p:nvSpPr>
          <p:cNvPr id="2" name="Title 1"/>
          <p:cNvSpPr>
            <a:spLocks noGrp="1"/>
          </p:cNvSpPr>
          <p:nvPr>
            <p:ph type="title"/>
          </p:nvPr>
        </p:nvSpPr>
        <p:spPr>
          <a:xfrm>
            <a:off x="838200" y="378004"/>
            <a:ext cx="10515600" cy="1103067"/>
          </a:xfrm>
        </p:spPr>
        <p:txBody>
          <a:bodyPr>
            <a:normAutofit/>
          </a:bodyPr>
          <a:lstStyle/>
          <a:p>
            <a:pPr algn="ctr"/>
            <a:r>
              <a:rPr lang="en-SG" sz="2900" b="1" u="sng" dirty="0"/>
              <a:t>LEVEL ONE – POSITION</a:t>
            </a:r>
            <a:br>
              <a:rPr lang="en-SG" sz="2900" b="1" u="sng" dirty="0"/>
            </a:br>
            <a:r>
              <a:rPr lang="en-SG" sz="2900" b="1" u="sng" dirty="0"/>
              <a:t>DOWNSIDE</a:t>
            </a:r>
          </a:p>
        </p:txBody>
      </p:sp>
      <p:sp>
        <p:nvSpPr>
          <p:cNvPr id="3" name="Content Placeholder 2"/>
          <p:cNvSpPr>
            <a:spLocks noGrp="1"/>
          </p:cNvSpPr>
          <p:nvPr>
            <p:ph idx="1"/>
          </p:nvPr>
        </p:nvSpPr>
        <p:spPr>
          <a:xfrm>
            <a:off x="0" y="1582672"/>
            <a:ext cx="12020023" cy="3692658"/>
          </a:xfrm>
        </p:spPr>
        <p:txBody>
          <a:bodyPr>
            <a:noAutofit/>
          </a:bodyPr>
          <a:lstStyle/>
          <a:p>
            <a:pPr marL="450850" indent="-450850" defTabSz="720725">
              <a:buAutoNum type="arabicPeriod"/>
            </a:pPr>
            <a:r>
              <a:rPr lang="en-SG" sz="3000" dirty="0">
                <a:solidFill>
                  <a:srgbClr val="00B0F0"/>
                </a:solidFill>
              </a:rPr>
              <a:t>HAVING A POSITION IS MISLEADING.  </a:t>
            </a:r>
            <a:br>
              <a:rPr lang="en-SG" sz="3000" dirty="0"/>
            </a:br>
            <a:r>
              <a:rPr lang="en-SG" sz="3000" dirty="0"/>
              <a:t>LEADERSHIP IS INFLUENCE AND ACTION.</a:t>
            </a:r>
          </a:p>
          <a:p>
            <a:pPr marL="450850" indent="-450850" defTabSz="720725">
              <a:buNone/>
            </a:pPr>
            <a:r>
              <a:rPr lang="en-SG" sz="3000" dirty="0">
                <a:solidFill>
                  <a:srgbClr val="00B0F0"/>
                </a:solidFill>
              </a:rPr>
              <a:t>2. 	RELYING ON POSITION OFTEN DEVALUES PEOPLE.  </a:t>
            </a:r>
            <a:br>
              <a:rPr lang="en-SG" sz="3000" dirty="0"/>
            </a:br>
            <a:r>
              <a:rPr lang="en-SG" sz="3000" dirty="0"/>
              <a:t>NO TRUST OR RESPECT.</a:t>
            </a:r>
          </a:p>
          <a:p>
            <a:pPr marL="450850" indent="-450850" defTabSz="720725">
              <a:buNone/>
            </a:pPr>
            <a:r>
              <a:rPr lang="en-SG" sz="3000" dirty="0">
                <a:solidFill>
                  <a:srgbClr val="00B0F0"/>
                </a:solidFill>
              </a:rPr>
              <a:t>3. 	THEY FEED ON POLITICS, DEFENDING AND EXPANDING OWN TURF.</a:t>
            </a:r>
          </a:p>
          <a:p>
            <a:pPr marL="450850" indent="-450850" defTabSz="720725">
              <a:buNone/>
            </a:pPr>
            <a:r>
              <a:rPr lang="en-SG" sz="3000" dirty="0">
                <a:solidFill>
                  <a:srgbClr val="00B0F0"/>
                </a:solidFill>
              </a:rPr>
              <a:t>4. 	THEY PLACE RIGHTS OVER RESPONSIBILTIES TO SERVE OTHERS.</a:t>
            </a:r>
          </a:p>
          <a:p>
            <a:pPr marL="450850" indent="-450850" defTabSz="720725">
              <a:buNone/>
            </a:pPr>
            <a:r>
              <a:rPr lang="en-SG" sz="3000" dirty="0">
                <a:solidFill>
                  <a:srgbClr val="00B0F0"/>
                </a:solidFill>
              </a:rPr>
              <a:t>5. 	THEY ARE OFTEN LONELY AS THEY FEEL INSECURITY AND THREATS.</a:t>
            </a:r>
          </a:p>
          <a:p>
            <a:pPr marL="0" indent="0">
              <a:buNone/>
            </a:pPr>
            <a:endParaRPr lang="en-SG" sz="2400" dirty="0"/>
          </a:p>
        </p:txBody>
      </p:sp>
    </p:spTree>
    <p:extLst>
      <p:ext uri="{BB962C8B-B14F-4D97-AF65-F5344CB8AC3E}">
        <p14:creationId xmlns:p14="http://schemas.microsoft.com/office/powerpoint/2010/main" val="404890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701"/>
            <a:ext cx="10515600" cy="1325563"/>
          </a:xfrm>
        </p:spPr>
        <p:txBody>
          <a:bodyPr>
            <a:normAutofit/>
          </a:bodyPr>
          <a:lstStyle/>
          <a:p>
            <a:pPr algn="ctr"/>
            <a:r>
              <a:rPr lang="en-SG" sz="3200" b="1" u="sng" dirty="0"/>
              <a:t>LEVEL ONE – POSITION</a:t>
            </a:r>
            <a:br>
              <a:rPr lang="en-SG" sz="3200" b="1" u="sng" dirty="0">
                <a:effectLst>
                  <a:outerShdw blurRad="38100" dist="38100" dir="2700000" algn="tl">
                    <a:srgbClr val="000000">
                      <a:alpha val="43137"/>
                    </a:srgbClr>
                  </a:outerShdw>
                </a:effectLst>
              </a:rPr>
            </a:br>
            <a:r>
              <a:rPr lang="en-SG" sz="3200" b="1" u="sng" dirty="0"/>
              <a:t>DOWNSIDE</a:t>
            </a:r>
          </a:p>
        </p:txBody>
      </p:sp>
      <p:sp>
        <p:nvSpPr>
          <p:cNvPr id="3" name="Content Placeholder 2"/>
          <p:cNvSpPr>
            <a:spLocks noGrp="1"/>
          </p:cNvSpPr>
          <p:nvPr>
            <p:ph idx="1"/>
          </p:nvPr>
        </p:nvSpPr>
        <p:spPr>
          <a:xfrm>
            <a:off x="-1" y="1523265"/>
            <a:ext cx="12020023" cy="3875454"/>
          </a:xfrm>
        </p:spPr>
        <p:txBody>
          <a:bodyPr>
            <a:noAutofit/>
          </a:bodyPr>
          <a:lstStyle/>
          <a:p>
            <a:pPr marL="450850" indent="-450850" defTabSz="720725">
              <a:buNone/>
            </a:pPr>
            <a:r>
              <a:rPr lang="en-SG" sz="3200" dirty="0">
                <a:solidFill>
                  <a:srgbClr val="00B0F0"/>
                </a:solidFill>
              </a:rPr>
              <a:t>6.	THEY GET BRANDED AND STRANDED IN THAT POSITION.</a:t>
            </a:r>
          </a:p>
          <a:p>
            <a:pPr marL="450850" indent="-450850">
              <a:buNone/>
            </a:pPr>
            <a:r>
              <a:rPr lang="en-SG" sz="3200" dirty="0">
                <a:solidFill>
                  <a:srgbClr val="00B0F0"/>
                </a:solidFill>
              </a:rPr>
              <a:t>7.  TURNOVER IS HIGH, THE BEST PEOPLE LEAVING.</a:t>
            </a:r>
          </a:p>
          <a:p>
            <a:pPr marL="0" indent="0">
              <a:buNone/>
            </a:pPr>
            <a:r>
              <a:rPr lang="en-SG" sz="3200" dirty="0">
                <a:solidFill>
                  <a:srgbClr val="00B0F0"/>
                </a:solidFill>
              </a:rPr>
              <a:t>8.  THEY RECEIVE PEOPLE’S LEAST,NOT THEIR BEST.</a:t>
            </a:r>
          </a:p>
          <a:p>
            <a:pPr marL="0" indent="0" defTabSz="630238">
              <a:buNone/>
              <a:tabLst>
                <a:tab pos="720725" algn="l"/>
              </a:tabLst>
            </a:pPr>
            <a:r>
              <a:rPr lang="en-SG" sz="3200" dirty="0"/>
              <a:t>       	A.  CLOCK WATCHERS – HARDLY WAIT TO STOP WORK.</a:t>
            </a:r>
          </a:p>
          <a:p>
            <a:pPr marL="0" indent="0">
              <a:buNone/>
            </a:pPr>
            <a:r>
              <a:rPr lang="en-SG" sz="3200" dirty="0"/>
              <a:t>        B.  “JUST ENOUGH” EMPLOYEES TO GET BY, TO GET PAID.</a:t>
            </a:r>
          </a:p>
          <a:p>
            <a:pPr marL="1252538" indent="-1252538">
              <a:buNone/>
            </a:pPr>
            <a:r>
              <a:rPr lang="en-SG" sz="3200" dirty="0"/>
              <a:t>        C.  MENTALLY ABSENT, SLOPPY NEITHER CREATIVE NOR INNOVATIVE.</a:t>
            </a:r>
          </a:p>
          <a:p>
            <a:pPr marL="0" indent="0">
              <a:buNone/>
            </a:pPr>
            <a:r>
              <a:rPr lang="en-SG" sz="3000" dirty="0"/>
              <a:t>         </a:t>
            </a:r>
          </a:p>
        </p:txBody>
      </p:sp>
      <p:pic>
        <p:nvPicPr>
          <p:cNvPr id="6" name="Picture 5">
            <a:extLst>
              <a:ext uri="{FF2B5EF4-FFF2-40B4-BE49-F238E27FC236}">
                <a16:creationId xmlns:a16="http://schemas.microsoft.com/office/drawing/2014/main" id="{D3C3D8FB-ADE4-4A99-A537-259C594FDA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30239" y="5275329"/>
            <a:ext cx="1589784" cy="1435526"/>
          </a:xfrm>
          <a:prstGeom prst="rect">
            <a:avLst/>
          </a:prstGeom>
        </p:spPr>
      </p:pic>
    </p:spTree>
    <p:extLst>
      <p:ext uri="{BB962C8B-B14F-4D97-AF65-F5344CB8AC3E}">
        <p14:creationId xmlns:p14="http://schemas.microsoft.com/office/powerpoint/2010/main" val="2217582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B839D8-6A8F-4DA4-BF95-EF06D3F763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
        <p:nvSpPr>
          <p:cNvPr id="2" name="Title 1"/>
          <p:cNvSpPr>
            <a:spLocks noGrp="1"/>
          </p:cNvSpPr>
          <p:nvPr>
            <p:ph type="title"/>
          </p:nvPr>
        </p:nvSpPr>
        <p:spPr>
          <a:xfrm>
            <a:off x="838200" y="0"/>
            <a:ext cx="10515600" cy="1325563"/>
          </a:xfrm>
        </p:spPr>
        <p:txBody>
          <a:bodyPr>
            <a:normAutofit/>
          </a:bodyPr>
          <a:lstStyle/>
          <a:p>
            <a:pPr algn="ctr"/>
            <a:r>
              <a:rPr lang="en-SG" sz="3200" b="1" u="sng" dirty="0"/>
              <a:t>LEVEL ONE – POSITION</a:t>
            </a:r>
            <a:br>
              <a:rPr lang="en-SG" sz="3200" b="1" u="sng" dirty="0"/>
            </a:br>
            <a:r>
              <a:rPr lang="en-SG" sz="3200" b="1" u="sng" dirty="0"/>
              <a:t>BEST BEHAVIOURS</a:t>
            </a:r>
          </a:p>
        </p:txBody>
      </p:sp>
      <p:sp>
        <p:nvSpPr>
          <p:cNvPr id="3" name="Content Placeholder 2"/>
          <p:cNvSpPr>
            <a:spLocks noGrp="1"/>
          </p:cNvSpPr>
          <p:nvPr>
            <p:ph idx="1"/>
          </p:nvPr>
        </p:nvSpPr>
        <p:spPr>
          <a:xfrm>
            <a:off x="0" y="1450591"/>
            <a:ext cx="10515600" cy="3478762"/>
          </a:xfrm>
        </p:spPr>
        <p:txBody>
          <a:bodyPr>
            <a:noAutofit/>
          </a:bodyPr>
          <a:lstStyle/>
          <a:p>
            <a:pPr marL="0" indent="0">
              <a:lnSpc>
                <a:spcPct val="100000"/>
              </a:lnSpc>
              <a:spcBef>
                <a:spcPts val="0"/>
              </a:spcBef>
              <a:spcAft>
                <a:spcPts val="1200"/>
              </a:spcAft>
              <a:buNone/>
            </a:pPr>
            <a:r>
              <a:rPr lang="en-SG" sz="3000" dirty="0">
                <a:solidFill>
                  <a:srgbClr val="00B0F0"/>
                </a:solidFill>
              </a:rPr>
              <a:t>1.  CORRECT MIND-SET</a:t>
            </a:r>
          </a:p>
          <a:p>
            <a:pPr marL="452438" indent="-452438" defTabSz="720725">
              <a:buNone/>
            </a:pPr>
            <a:r>
              <a:rPr lang="en-SG" sz="3000" dirty="0"/>
              <a:t>	A.  TITLES NOT ENOUGH WITH SENSE OF DISSATIFICATION.</a:t>
            </a:r>
          </a:p>
          <a:p>
            <a:pPr marL="452438" indent="-452438" defTabSz="584200">
              <a:buNone/>
              <a:tabLst>
                <a:tab pos="981075" algn="l"/>
              </a:tabLst>
            </a:pPr>
            <a:r>
              <a:rPr lang="en-SG" sz="3000" dirty="0"/>
              <a:t>	B.  PEOPLE ARE THE MOST VALUABLE ASSET, SO PEOPLE 			SKILLS NEEDED.</a:t>
            </a:r>
          </a:p>
          <a:p>
            <a:pPr marL="452438" indent="-452438" defTabSz="720725">
              <a:buNone/>
            </a:pPr>
            <a:r>
              <a:rPr lang="en-SG" sz="3000" dirty="0"/>
              <a:t>	C.  A LEADER DOES NOT NEED TO HAVE ALL THE ANSWERS.</a:t>
            </a:r>
          </a:p>
          <a:p>
            <a:pPr marL="452438" indent="-452438" defTabSz="720725">
              <a:buNone/>
            </a:pPr>
            <a:r>
              <a:rPr lang="en-SG" sz="3000" dirty="0"/>
              <a:t>	D.  A LEADER ALWAYS INCLUDES OTHERS IN COLLABORATION. </a:t>
            </a:r>
          </a:p>
        </p:txBody>
      </p:sp>
    </p:spTree>
    <p:extLst>
      <p:ext uri="{BB962C8B-B14F-4D97-AF65-F5344CB8AC3E}">
        <p14:creationId xmlns:p14="http://schemas.microsoft.com/office/powerpoint/2010/main" val="81732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FD4372-7A2E-4636-8412-2DFFCD776B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921766" y="5143156"/>
            <a:ext cx="2270234" cy="1714843"/>
          </a:xfrm>
          <a:prstGeom prst="rect">
            <a:avLst/>
          </a:prstGeom>
        </p:spPr>
      </p:pic>
      <p:sp>
        <p:nvSpPr>
          <p:cNvPr id="2" name="Title 1"/>
          <p:cNvSpPr>
            <a:spLocks noGrp="1"/>
          </p:cNvSpPr>
          <p:nvPr>
            <p:ph type="title"/>
          </p:nvPr>
        </p:nvSpPr>
        <p:spPr>
          <a:xfrm>
            <a:off x="838200" y="0"/>
            <a:ext cx="10515600" cy="1325563"/>
          </a:xfrm>
        </p:spPr>
        <p:txBody>
          <a:bodyPr>
            <a:normAutofit/>
          </a:bodyPr>
          <a:lstStyle/>
          <a:p>
            <a:pPr algn="ctr"/>
            <a:r>
              <a:rPr lang="en-SG" sz="3200" b="1" u="sng" dirty="0"/>
              <a:t>LEVEL ONE – POSITION</a:t>
            </a:r>
            <a:br>
              <a:rPr lang="en-SG" sz="3200" b="1" u="sng" dirty="0"/>
            </a:br>
            <a:r>
              <a:rPr lang="en-SG" sz="3200" b="1" u="sng" dirty="0"/>
              <a:t>BEST BEHAVIOUR</a:t>
            </a:r>
          </a:p>
        </p:txBody>
      </p:sp>
      <p:sp>
        <p:nvSpPr>
          <p:cNvPr id="3" name="Content Placeholder 2"/>
          <p:cNvSpPr>
            <a:spLocks noGrp="1"/>
          </p:cNvSpPr>
          <p:nvPr>
            <p:ph idx="1"/>
          </p:nvPr>
        </p:nvSpPr>
        <p:spPr>
          <a:xfrm>
            <a:off x="0" y="1511550"/>
            <a:ext cx="12192000" cy="3736855"/>
          </a:xfrm>
        </p:spPr>
        <p:txBody>
          <a:bodyPr>
            <a:noAutofit/>
          </a:bodyPr>
          <a:lstStyle/>
          <a:p>
            <a:pPr marL="538163" indent="-538163">
              <a:lnSpc>
                <a:spcPct val="100000"/>
              </a:lnSpc>
              <a:spcBef>
                <a:spcPts val="0"/>
              </a:spcBef>
              <a:spcAft>
                <a:spcPts val="1200"/>
              </a:spcAft>
              <a:buNone/>
              <a:tabLst>
                <a:tab pos="714375" algn="l"/>
              </a:tabLst>
            </a:pPr>
            <a:r>
              <a:rPr lang="en-SG" sz="3200" dirty="0">
                <a:solidFill>
                  <a:srgbClr val="00B0F0"/>
                </a:solidFill>
              </a:rPr>
              <a:t>2.  	</a:t>
            </a:r>
            <a:r>
              <a:rPr lang="en-SG" sz="3000" dirty="0">
                <a:solidFill>
                  <a:srgbClr val="00B0F0"/>
                </a:solidFill>
              </a:rPr>
              <a:t>MOVE TOWARDS INFLUENCING PEOPLE.</a:t>
            </a:r>
          </a:p>
          <a:p>
            <a:pPr marL="538163" indent="0">
              <a:lnSpc>
                <a:spcPct val="100000"/>
              </a:lnSpc>
              <a:spcBef>
                <a:spcPts val="0"/>
              </a:spcBef>
              <a:spcAft>
                <a:spcPts val="1200"/>
              </a:spcAft>
              <a:buNone/>
              <a:tabLst>
                <a:tab pos="901700" algn="l"/>
                <a:tab pos="1252538" algn="l"/>
                <a:tab pos="1431925" algn="l"/>
              </a:tabLst>
            </a:pPr>
            <a:r>
              <a:rPr lang="en-SG" sz="3000" b="1" dirty="0">
                <a:solidFill>
                  <a:srgbClr val="FF0000"/>
                </a:solidFill>
              </a:rPr>
              <a:t>I</a:t>
            </a:r>
            <a:r>
              <a:rPr lang="en-SG" sz="3000" dirty="0"/>
              <a:t> 	– 	INVEST IN PEOPLE, THEIR LIFE AND INTERESTS.</a:t>
            </a:r>
          </a:p>
          <a:p>
            <a:pPr marL="538163" indent="0">
              <a:lnSpc>
                <a:spcPct val="100000"/>
              </a:lnSpc>
              <a:spcBef>
                <a:spcPts val="0"/>
              </a:spcBef>
              <a:spcAft>
                <a:spcPts val="1200"/>
              </a:spcAft>
              <a:buNone/>
              <a:tabLst>
                <a:tab pos="1252538" algn="l"/>
                <a:tab pos="1431925" algn="l"/>
              </a:tabLst>
            </a:pPr>
            <a:r>
              <a:rPr lang="en-SG" sz="3000" b="1" dirty="0">
                <a:solidFill>
                  <a:srgbClr val="FF0000"/>
                </a:solidFill>
              </a:rPr>
              <a:t>N</a:t>
            </a:r>
            <a:r>
              <a:rPr lang="en-SG" sz="3000" dirty="0">
                <a:solidFill>
                  <a:srgbClr val="00B0F0"/>
                </a:solidFill>
              </a:rPr>
              <a:t> </a:t>
            </a:r>
            <a:r>
              <a:rPr lang="en-SG" sz="3000" dirty="0"/>
              <a:t>– 	NATURAL WITH PEOPLE.  BE AUTHENTIC AND SINCERE.</a:t>
            </a:r>
          </a:p>
          <a:p>
            <a:pPr marL="538163" indent="0">
              <a:lnSpc>
                <a:spcPct val="100000"/>
              </a:lnSpc>
              <a:spcBef>
                <a:spcPts val="0"/>
              </a:spcBef>
              <a:spcAft>
                <a:spcPts val="1200"/>
              </a:spcAft>
              <a:buNone/>
              <a:tabLst>
                <a:tab pos="901700" algn="l"/>
                <a:tab pos="1252538" algn="l"/>
              </a:tabLst>
            </a:pPr>
            <a:r>
              <a:rPr lang="en-SG" sz="3000" b="1" dirty="0">
                <a:solidFill>
                  <a:srgbClr val="FF0000"/>
                </a:solidFill>
              </a:rPr>
              <a:t>F</a:t>
            </a:r>
            <a:r>
              <a:rPr lang="en-SG" sz="3000" dirty="0"/>
              <a:t>	–	FAITH IN PEOPLE – DEMONSTRATE I BELIEVE IN THE WORK.</a:t>
            </a:r>
          </a:p>
          <a:p>
            <a:pPr marL="538163" indent="0">
              <a:lnSpc>
                <a:spcPct val="100000"/>
              </a:lnSpc>
              <a:spcBef>
                <a:spcPts val="0"/>
              </a:spcBef>
              <a:spcAft>
                <a:spcPts val="1200"/>
              </a:spcAft>
              <a:buNone/>
              <a:tabLst>
                <a:tab pos="901700" algn="l"/>
                <a:tab pos="1252538" algn="l"/>
              </a:tabLst>
            </a:pPr>
            <a:r>
              <a:rPr lang="en-SG" sz="3000" b="1" dirty="0">
                <a:solidFill>
                  <a:srgbClr val="FF0000"/>
                </a:solidFill>
              </a:rPr>
              <a:t>L</a:t>
            </a:r>
            <a:r>
              <a:rPr lang="en-SG" sz="3000" dirty="0"/>
              <a:t>	–	LISTENING TO THEM TO SHOW RESPECT.</a:t>
            </a:r>
          </a:p>
          <a:p>
            <a:pPr marL="538163" indent="0">
              <a:lnSpc>
                <a:spcPct val="100000"/>
              </a:lnSpc>
              <a:spcBef>
                <a:spcPts val="0"/>
              </a:spcBef>
              <a:spcAft>
                <a:spcPts val="1200"/>
              </a:spcAft>
              <a:buNone/>
              <a:tabLst>
                <a:tab pos="1252538" algn="l"/>
                <a:tab pos="1524000" algn="l"/>
              </a:tabLst>
            </a:pPr>
            <a:r>
              <a:rPr lang="en-SG" sz="3000" b="1" dirty="0">
                <a:solidFill>
                  <a:srgbClr val="FF0000"/>
                </a:solidFill>
              </a:rPr>
              <a:t>U</a:t>
            </a:r>
            <a:r>
              <a:rPr lang="en-SG" sz="3000" dirty="0"/>
              <a:t> –	UNDERSTANDING BY KNOWING THEIR ASPIRATIONS.</a:t>
            </a:r>
          </a:p>
        </p:txBody>
      </p:sp>
    </p:spTree>
    <p:extLst>
      <p:ext uri="{BB962C8B-B14F-4D97-AF65-F5344CB8AC3E}">
        <p14:creationId xmlns:p14="http://schemas.microsoft.com/office/powerpoint/2010/main" val="369719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200" b="1" u="sng" dirty="0"/>
              <a:t>LEVEL ONE – POSITION</a:t>
            </a:r>
            <a:br>
              <a:rPr lang="en-SG" sz="3200" b="1" u="sng" dirty="0"/>
            </a:br>
            <a:r>
              <a:rPr lang="en-SG" sz="3200" b="1" u="sng" dirty="0"/>
              <a:t>BEST BEHAVIOUR</a:t>
            </a:r>
          </a:p>
        </p:txBody>
      </p:sp>
      <p:sp>
        <p:nvSpPr>
          <p:cNvPr id="3" name="Content Placeholder 2"/>
          <p:cNvSpPr>
            <a:spLocks noGrp="1"/>
          </p:cNvSpPr>
          <p:nvPr>
            <p:ph idx="1"/>
          </p:nvPr>
        </p:nvSpPr>
        <p:spPr>
          <a:xfrm>
            <a:off x="0" y="1470911"/>
            <a:ext cx="10515600" cy="3188772"/>
          </a:xfrm>
        </p:spPr>
        <p:txBody>
          <a:bodyPr>
            <a:noAutofit/>
          </a:bodyPr>
          <a:lstStyle/>
          <a:p>
            <a:pPr marL="0" indent="0">
              <a:lnSpc>
                <a:spcPct val="100000"/>
              </a:lnSpc>
              <a:spcBef>
                <a:spcPts val="0"/>
              </a:spcBef>
              <a:spcAft>
                <a:spcPts val="1200"/>
              </a:spcAft>
              <a:buNone/>
            </a:pPr>
            <a:r>
              <a:rPr lang="en-SG" sz="3000" dirty="0">
                <a:solidFill>
                  <a:srgbClr val="00B0F0"/>
                </a:solidFill>
              </a:rPr>
              <a:t>2.  MOVE TOWARDS INFLUENCING PEOPLE.</a:t>
            </a:r>
          </a:p>
          <a:p>
            <a:pPr marL="450850" indent="0">
              <a:buNone/>
              <a:tabLst>
                <a:tab pos="801688" algn="l"/>
              </a:tabLst>
            </a:pPr>
            <a:r>
              <a:rPr lang="en-SG" sz="3000" b="1" dirty="0">
                <a:solidFill>
                  <a:srgbClr val="FF0000"/>
                </a:solidFill>
              </a:rPr>
              <a:t>E</a:t>
            </a:r>
            <a:r>
              <a:rPr lang="en-SG" sz="3000" dirty="0"/>
              <a:t> 	– ENCOURAGEMENT – THE OXYGEN OF THE SOUL.</a:t>
            </a:r>
          </a:p>
          <a:p>
            <a:pPr marL="450850" indent="0">
              <a:buNone/>
              <a:tabLst>
                <a:tab pos="450850" algn="l"/>
              </a:tabLst>
            </a:pPr>
            <a:r>
              <a:rPr lang="en-SG" sz="3000" b="1" dirty="0">
                <a:solidFill>
                  <a:srgbClr val="FF0000"/>
                </a:solidFill>
              </a:rPr>
              <a:t>N</a:t>
            </a:r>
            <a:r>
              <a:rPr lang="en-SG" sz="3000" dirty="0"/>
              <a:t> – NAVIGATE TO OFFER IDEAS THAT ADD VALUE.</a:t>
            </a:r>
          </a:p>
          <a:p>
            <a:pPr marL="450850" indent="0">
              <a:buNone/>
              <a:tabLst>
                <a:tab pos="801688" algn="l"/>
              </a:tabLst>
            </a:pPr>
            <a:r>
              <a:rPr lang="en-SG" sz="3000" b="1" dirty="0">
                <a:solidFill>
                  <a:srgbClr val="FF0000"/>
                </a:solidFill>
              </a:rPr>
              <a:t>C</a:t>
            </a:r>
            <a:r>
              <a:rPr lang="en-SG" sz="3000" dirty="0"/>
              <a:t> 	– COMPASSION FOR CARE AND CONCERN.</a:t>
            </a:r>
          </a:p>
          <a:p>
            <a:pPr marL="450850" indent="0">
              <a:buNone/>
              <a:tabLst>
                <a:tab pos="801688" algn="l"/>
              </a:tabLst>
            </a:pPr>
            <a:r>
              <a:rPr lang="en-SG" sz="3000" b="1" dirty="0">
                <a:solidFill>
                  <a:srgbClr val="FF0000"/>
                </a:solidFill>
              </a:rPr>
              <a:t>E</a:t>
            </a:r>
            <a:r>
              <a:rPr lang="en-SG" sz="3000" dirty="0"/>
              <a:t> 	– ENTHUSIASM, PASSION FOR THE PEOPLE AND CAUSE.</a:t>
            </a:r>
          </a:p>
        </p:txBody>
      </p:sp>
      <p:pic>
        <p:nvPicPr>
          <p:cNvPr id="5" name="Picture 4">
            <a:extLst>
              <a:ext uri="{FF2B5EF4-FFF2-40B4-BE49-F238E27FC236}">
                <a16:creationId xmlns:a16="http://schemas.microsoft.com/office/drawing/2014/main" id="{EBB7236E-A736-4771-8EC9-4A429CF7FDD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Tree>
    <p:extLst>
      <p:ext uri="{BB962C8B-B14F-4D97-AF65-F5344CB8AC3E}">
        <p14:creationId xmlns:p14="http://schemas.microsoft.com/office/powerpoint/2010/main" val="394934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200" b="1" u="sng" dirty="0"/>
              <a:t>LEVEL ONE – POSITION</a:t>
            </a:r>
            <a:br>
              <a:rPr lang="en-SG" sz="3200" b="1" u="sng" dirty="0"/>
            </a:br>
            <a:r>
              <a:rPr lang="en-SG" sz="3200" b="1" u="sng" dirty="0"/>
              <a:t>BEST BEHAVIOUR</a:t>
            </a:r>
          </a:p>
        </p:txBody>
      </p:sp>
      <p:sp>
        <p:nvSpPr>
          <p:cNvPr id="3" name="Content Placeholder 2"/>
          <p:cNvSpPr>
            <a:spLocks noGrp="1"/>
          </p:cNvSpPr>
          <p:nvPr>
            <p:ph idx="1"/>
          </p:nvPr>
        </p:nvSpPr>
        <p:spPr>
          <a:xfrm>
            <a:off x="0" y="1320166"/>
            <a:ext cx="10515600" cy="5130738"/>
          </a:xfrm>
        </p:spPr>
        <p:txBody>
          <a:bodyPr>
            <a:noAutofit/>
          </a:bodyPr>
          <a:lstStyle/>
          <a:p>
            <a:pPr marL="0" indent="0">
              <a:lnSpc>
                <a:spcPct val="100000"/>
              </a:lnSpc>
              <a:spcBef>
                <a:spcPts val="0"/>
              </a:spcBef>
              <a:spcAft>
                <a:spcPts val="1200"/>
              </a:spcAft>
              <a:buNone/>
            </a:pPr>
            <a:r>
              <a:rPr lang="en-SG" sz="3000" dirty="0">
                <a:solidFill>
                  <a:srgbClr val="00B0F0"/>
                </a:solidFill>
              </a:rPr>
              <a:t>3.  STOP RELYING ON  POSITION TO PUSH PEOPLE.</a:t>
            </a:r>
          </a:p>
          <a:p>
            <a:pPr marL="801688" indent="-801688">
              <a:buNone/>
              <a:tabLst>
                <a:tab pos="3138488" algn="l"/>
              </a:tabLst>
            </a:pPr>
            <a:r>
              <a:rPr lang="en-SG" sz="3000" dirty="0"/>
              <a:t>	TOP-DOWN 	– I AM OVER YOU.</a:t>
            </a:r>
          </a:p>
          <a:p>
            <a:pPr marL="801688" indent="-801688">
              <a:buNone/>
              <a:tabLst>
                <a:tab pos="3138488" algn="l"/>
              </a:tabLst>
            </a:pPr>
            <a:r>
              <a:rPr lang="en-SG" sz="3000" dirty="0"/>
              <a:t>        	SEPARATION 	– DO NOT GET PEOPLE CLOSE TO YOU.</a:t>
            </a:r>
          </a:p>
          <a:p>
            <a:pPr marL="801688" indent="-801688">
              <a:buNone/>
              <a:tabLst>
                <a:tab pos="3138488" algn="l"/>
              </a:tabLst>
            </a:pPr>
            <a:r>
              <a:rPr lang="en-SG" sz="3000" dirty="0"/>
              <a:t>        	IMAGE 	– FAKE IT TILL YOU MAKE IT.</a:t>
            </a:r>
          </a:p>
          <a:p>
            <a:pPr marL="801688" indent="-801688">
              <a:buNone/>
              <a:tabLst>
                <a:tab pos="3138488" algn="l"/>
              </a:tabLst>
            </a:pPr>
            <a:r>
              <a:rPr lang="en-SG" sz="3000" dirty="0"/>
              <a:t>	STRENGTH 	– NEVER LET THEM SEE YOU SWEAT.</a:t>
            </a:r>
          </a:p>
          <a:p>
            <a:pPr marL="801688" indent="-801688">
              <a:buNone/>
              <a:tabLst>
                <a:tab pos="3138488" algn="l"/>
              </a:tabLst>
            </a:pPr>
            <a:r>
              <a:rPr lang="en-SG" sz="3000" dirty="0"/>
              <a:t>	SELFISHNESS 	– YOU ARE HERE TO HELP ME.</a:t>
            </a:r>
          </a:p>
          <a:p>
            <a:pPr marL="801688" indent="-801688">
              <a:buNone/>
              <a:tabLst>
                <a:tab pos="3138488" algn="l"/>
              </a:tabLst>
            </a:pPr>
            <a:r>
              <a:rPr lang="en-SG" sz="3000" dirty="0"/>
              <a:t>	POWER 	– I DETERMINE YOUR FUTURE.</a:t>
            </a:r>
          </a:p>
          <a:p>
            <a:pPr marL="801688" indent="-801688">
              <a:buNone/>
              <a:tabLst>
                <a:tab pos="3138488" algn="l"/>
              </a:tabLst>
            </a:pPr>
            <a:r>
              <a:rPr lang="en-SG" sz="3000" dirty="0"/>
              <a:t>	INTIMIDATION – DO THIS OR ELSE!</a:t>
            </a:r>
          </a:p>
          <a:p>
            <a:pPr marL="801688" indent="-801688">
              <a:buNone/>
              <a:tabLst>
                <a:tab pos="3138488" algn="l"/>
              </a:tabLst>
            </a:pPr>
            <a:r>
              <a:rPr lang="en-SG" sz="3000" dirty="0"/>
              <a:t>	RULES 	– THE MANUAL  SAYS …</a:t>
            </a:r>
          </a:p>
        </p:txBody>
      </p:sp>
      <p:pic>
        <p:nvPicPr>
          <p:cNvPr id="5" name="Picture 4">
            <a:extLst>
              <a:ext uri="{FF2B5EF4-FFF2-40B4-BE49-F238E27FC236}">
                <a16:creationId xmlns:a16="http://schemas.microsoft.com/office/drawing/2014/main" id="{AB384752-C940-4F52-AF4A-4CB4CC569B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Tree>
    <p:extLst>
      <p:ext uri="{BB962C8B-B14F-4D97-AF65-F5344CB8AC3E}">
        <p14:creationId xmlns:p14="http://schemas.microsoft.com/office/powerpoint/2010/main" val="1601625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200" b="1" u="sng" dirty="0"/>
              <a:t>LEVEL ONE – POSITION</a:t>
            </a:r>
            <a:br>
              <a:rPr lang="en-SG" sz="3200" b="1" u="sng" dirty="0"/>
            </a:br>
            <a:r>
              <a:rPr lang="en-SG" sz="3200" b="1" u="sng" dirty="0"/>
              <a:t>BEST BEHAVIOUR</a:t>
            </a:r>
          </a:p>
        </p:txBody>
      </p:sp>
      <p:sp>
        <p:nvSpPr>
          <p:cNvPr id="3" name="Content Placeholder 2"/>
          <p:cNvSpPr>
            <a:spLocks noGrp="1"/>
          </p:cNvSpPr>
          <p:nvPr>
            <p:ph idx="1"/>
          </p:nvPr>
        </p:nvSpPr>
        <p:spPr>
          <a:xfrm>
            <a:off x="0" y="1542031"/>
            <a:ext cx="10515600" cy="3466849"/>
          </a:xfrm>
        </p:spPr>
        <p:txBody>
          <a:bodyPr>
            <a:noAutofit/>
          </a:bodyPr>
          <a:lstStyle/>
          <a:p>
            <a:pPr marL="0" indent="0">
              <a:lnSpc>
                <a:spcPct val="100000"/>
              </a:lnSpc>
              <a:spcBef>
                <a:spcPts val="0"/>
              </a:spcBef>
              <a:spcAft>
                <a:spcPts val="1200"/>
              </a:spcAft>
              <a:buNone/>
              <a:tabLst>
                <a:tab pos="450850" algn="l"/>
              </a:tabLst>
            </a:pPr>
            <a:r>
              <a:rPr lang="en-SG" sz="3000" dirty="0">
                <a:solidFill>
                  <a:srgbClr val="00B0F0"/>
                </a:solidFill>
              </a:rPr>
              <a:t>4.  TRADE ENTITLEMENT FOR WORKING FORWARD TOGETHER </a:t>
            </a:r>
            <a:r>
              <a:rPr lang="en-SG" sz="3000" dirty="0"/>
              <a:t>	</a:t>
            </a:r>
            <a:r>
              <a:rPr lang="en-SG" sz="3000" dirty="0">
                <a:solidFill>
                  <a:srgbClr val="00B0F0"/>
                </a:solidFill>
              </a:rPr>
              <a:t>TOWARDS VISION.</a:t>
            </a:r>
          </a:p>
          <a:p>
            <a:pPr marL="0" indent="0">
              <a:buNone/>
              <a:tabLst>
                <a:tab pos="3494088" algn="l"/>
              </a:tabLst>
            </a:pPr>
            <a:r>
              <a:rPr lang="en-SG" sz="3000" dirty="0"/>
              <a:t>         COLLABORATION – LET US WORK TOGETHER.</a:t>
            </a:r>
          </a:p>
          <a:p>
            <a:pPr marL="0" indent="0">
              <a:buNone/>
              <a:tabLst>
                <a:tab pos="3494088" algn="l"/>
              </a:tabLst>
            </a:pPr>
            <a:r>
              <a:rPr lang="en-SG" sz="3000" dirty="0"/>
              <a:t>         INITIATION 	– I WILL COME TO YOU.</a:t>
            </a:r>
          </a:p>
          <a:p>
            <a:pPr marL="0" indent="0">
              <a:buNone/>
              <a:tabLst>
                <a:tab pos="3494088" algn="l"/>
              </a:tabLst>
            </a:pPr>
            <a:r>
              <a:rPr lang="en-SG" sz="3000" dirty="0"/>
              <a:t>         INCLUSION 	– WHAT DO YOU THINK?</a:t>
            </a:r>
          </a:p>
          <a:p>
            <a:pPr marL="0" indent="0">
              <a:buNone/>
              <a:tabLst>
                <a:tab pos="3494088" algn="l"/>
              </a:tabLst>
            </a:pPr>
            <a:r>
              <a:rPr lang="en-SG" sz="3000" dirty="0"/>
              <a:t>         CO-OPERATION 	– TOGETHER, WE CAN MAKE IT.</a:t>
            </a:r>
          </a:p>
          <a:p>
            <a:pPr marL="0" indent="0">
              <a:buNone/>
            </a:pPr>
            <a:r>
              <a:rPr lang="en-SG" sz="2400" dirty="0"/>
              <a:t>         </a:t>
            </a:r>
          </a:p>
        </p:txBody>
      </p:sp>
      <p:pic>
        <p:nvPicPr>
          <p:cNvPr id="5" name="Picture 4">
            <a:extLst>
              <a:ext uri="{FF2B5EF4-FFF2-40B4-BE49-F238E27FC236}">
                <a16:creationId xmlns:a16="http://schemas.microsoft.com/office/drawing/2014/main" id="{564610C5-1DFD-4ABB-9C8C-E43083BF7DE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Tree>
    <p:extLst>
      <p:ext uri="{BB962C8B-B14F-4D97-AF65-F5344CB8AC3E}">
        <p14:creationId xmlns:p14="http://schemas.microsoft.com/office/powerpoint/2010/main" val="52867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200" b="1" u="sng" dirty="0"/>
              <a:t>LEVEL ONE – POSITION</a:t>
            </a:r>
            <a:br>
              <a:rPr lang="en-SG" sz="3200" b="1" u="sng" dirty="0"/>
            </a:br>
            <a:r>
              <a:rPr lang="en-SG" sz="3200" b="1" u="sng" dirty="0"/>
              <a:t>BEST BEHAVIOUR</a:t>
            </a:r>
          </a:p>
        </p:txBody>
      </p:sp>
      <p:sp>
        <p:nvSpPr>
          <p:cNvPr id="3" name="Content Placeholder 2"/>
          <p:cNvSpPr>
            <a:spLocks noGrp="1"/>
          </p:cNvSpPr>
          <p:nvPr>
            <p:ph idx="1"/>
          </p:nvPr>
        </p:nvSpPr>
        <p:spPr>
          <a:xfrm>
            <a:off x="0" y="1491230"/>
            <a:ext cx="10937240" cy="4340610"/>
          </a:xfrm>
        </p:spPr>
        <p:txBody>
          <a:bodyPr>
            <a:noAutofit/>
          </a:bodyPr>
          <a:lstStyle/>
          <a:p>
            <a:pPr marL="0" indent="0">
              <a:lnSpc>
                <a:spcPct val="100000"/>
              </a:lnSpc>
              <a:spcBef>
                <a:spcPts val="0"/>
              </a:spcBef>
              <a:spcAft>
                <a:spcPts val="1200"/>
              </a:spcAft>
              <a:buNone/>
              <a:tabLst>
                <a:tab pos="450850" algn="l"/>
              </a:tabLst>
            </a:pPr>
            <a:r>
              <a:rPr lang="en-SG" sz="3000" dirty="0">
                <a:solidFill>
                  <a:srgbClr val="00B0F0"/>
                </a:solidFill>
              </a:rPr>
              <a:t>4.  TRADE ENTITLEMENT FOR WORKING FORWARD TOGETHER 	TOWARDS VISION.</a:t>
            </a:r>
          </a:p>
          <a:p>
            <a:pPr marL="0" indent="0">
              <a:buNone/>
              <a:tabLst>
                <a:tab pos="3763963" algn="l"/>
              </a:tabLst>
            </a:pPr>
            <a:r>
              <a:rPr lang="en-SG" sz="3000" dirty="0"/>
              <a:t>         SERVICE 	– I AM HERE TO HELP YOU.</a:t>
            </a:r>
          </a:p>
          <a:p>
            <a:pPr marL="0" indent="0">
              <a:buNone/>
              <a:tabLst>
                <a:tab pos="3763963" algn="l"/>
              </a:tabLst>
            </a:pPr>
            <a:r>
              <a:rPr lang="en-SG" sz="3000" dirty="0"/>
              <a:t>         DEVELOPMENT 	– I WANT TO ADD VALUE TO YOU.</a:t>
            </a:r>
          </a:p>
          <a:p>
            <a:pPr marL="0" indent="0">
              <a:buNone/>
              <a:tabLst>
                <a:tab pos="3763963" algn="l"/>
              </a:tabLst>
            </a:pPr>
            <a:r>
              <a:rPr lang="en-SG" sz="3000" dirty="0"/>
              <a:t>         ENCOURAGEMENT – I BELIEVE YOU CAN DO THIS.</a:t>
            </a:r>
          </a:p>
          <a:p>
            <a:pPr marL="0" indent="0">
              <a:buNone/>
              <a:tabLst>
                <a:tab pos="3763963" algn="l"/>
              </a:tabLst>
            </a:pPr>
            <a:r>
              <a:rPr lang="en-SG" sz="3000" dirty="0"/>
              <a:t>         INNOVATION 	– LET US THINK OUTSIDE THE BOX.</a:t>
            </a:r>
          </a:p>
        </p:txBody>
      </p:sp>
      <p:pic>
        <p:nvPicPr>
          <p:cNvPr id="5" name="Picture 4">
            <a:extLst>
              <a:ext uri="{FF2B5EF4-FFF2-40B4-BE49-F238E27FC236}">
                <a16:creationId xmlns:a16="http://schemas.microsoft.com/office/drawing/2014/main" id="{7F8A1AD8-C1CD-4A69-AEE5-F39D4D51B0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Tree>
    <p:extLst>
      <p:ext uri="{BB962C8B-B14F-4D97-AF65-F5344CB8AC3E}">
        <p14:creationId xmlns:p14="http://schemas.microsoft.com/office/powerpoint/2010/main" val="60950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04900"/>
          </a:xfrm>
        </p:spPr>
        <p:txBody>
          <a:bodyPr>
            <a:normAutofit/>
          </a:bodyPr>
          <a:lstStyle/>
          <a:p>
            <a:pPr algn="ctr"/>
            <a:r>
              <a:rPr lang="en-SG" sz="3600" b="1" u="sng" dirty="0"/>
              <a:t>LEVEL 2 - PERMISSION</a:t>
            </a:r>
          </a:p>
        </p:txBody>
      </p:sp>
      <p:sp>
        <p:nvSpPr>
          <p:cNvPr id="3" name="Content Placeholder 2"/>
          <p:cNvSpPr>
            <a:spLocks noGrp="1"/>
          </p:cNvSpPr>
          <p:nvPr>
            <p:ph idx="1"/>
          </p:nvPr>
        </p:nvSpPr>
        <p:spPr>
          <a:xfrm>
            <a:off x="1240076" y="1230605"/>
            <a:ext cx="10113723" cy="3197016"/>
          </a:xfrm>
        </p:spPr>
        <p:txBody>
          <a:bodyPr>
            <a:normAutofit/>
          </a:bodyPr>
          <a:lstStyle/>
          <a:p>
            <a:pPr marL="355600" indent="-355600">
              <a:lnSpc>
                <a:spcPct val="100000"/>
              </a:lnSpc>
              <a:spcBef>
                <a:spcPts val="0"/>
              </a:spcBef>
              <a:spcAft>
                <a:spcPts val="1200"/>
              </a:spcAft>
            </a:pPr>
            <a:r>
              <a:rPr lang="en-SG" sz="3200" dirty="0"/>
              <a:t>CHRISTIANITY IS RELATIONSHIPS.</a:t>
            </a:r>
          </a:p>
          <a:p>
            <a:pPr marL="355600" indent="-355600">
              <a:lnSpc>
                <a:spcPct val="100000"/>
              </a:lnSpc>
              <a:spcBef>
                <a:spcPts val="0"/>
              </a:spcBef>
              <a:spcAft>
                <a:spcPts val="1200"/>
              </a:spcAft>
            </a:pPr>
            <a:r>
              <a:rPr lang="en-SG" sz="3200" dirty="0"/>
              <a:t>YOU CANNOT LEAD PEOPLE UNTIL YOU LIKE THEM.</a:t>
            </a:r>
          </a:p>
          <a:p>
            <a:pPr marL="355600" indent="-355600"/>
            <a:r>
              <a:rPr lang="en-SG" sz="3200" dirty="0"/>
              <a:t>DOES HE LIKE ME?</a:t>
            </a:r>
          </a:p>
          <a:p>
            <a:pPr marL="355600" indent="-355600" defTabSz="762000">
              <a:buNone/>
            </a:pPr>
            <a:r>
              <a:rPr lang="en-SG" sz="3200" dirty="0"/>
              <a:t>	WILL HE HELP ME?</a:t>
            </a:r>
          </a:p>
          <a:p>
            <a:pPr marL="355600" indent="-355600">
              <a:buNone/>
              <a:tabLst>
                <a:tab pos="3771900" algn="l"/>
              </a:tabLst>
            </a:pPr>
            <a:r>
              <a:rPr lang="en-SG" sz="3200" dirty="0"/>
              <a:t>	CAN I TRUST HIM?</a:t>
            </a:r>
          </a:p>
        </p:txBody>
      </p:sp>
    </p:spTree>
    <p:extLst>
      <p:ext uri="{BB962C8B-B14F-4D97-AF65-F5344CB8AC3E}">
        <p14:creationId xmlns:p14="http://schemas.microsoft.com/office/powerpoint/2010/main" val="175689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157"/>
          </a:xfrm>
        </p:spPr>
        <p:txBody>
          <a:bodyPr>
            <a:normAutofit/>
          </a:bodyPr>
          <a:lstStyle/>
          <a:p>
            <a:pPr algn="ctr"/>
            <a:r>
              <a:rPr lang="en-SG" sz="3200" b="1" u="sng" dirty="0"/>
              <a:t>BENEFITS</a:t>
            </a:r>
          </a:p>
        </p:txBody>
      </p:sp>
      <p:sp>
        <p:nvSpPr>
          <p:cNvPr id="3" name="Content Placeholder 2"/>
          <p:cNvSpPr>
            <a:spLocks noGrp="1"/>
          </p:cNvSpPr>
          <p:nvPr>
            <p:ph idx="1"/>
          </p:nvPr>
        </p:nvSpPr>
        <p:spPr>
          <a:xfrm>
            <a:off x="0" y="1440431"/>
            <a:ext cx="10515600" cy="2918628"/>
          </a:xfrm>
        </p:spPr>
        <p:txBody>
          <a:bodyPr>
            <a:noAutofit/>
          </a:bodyPr>
          <a:lstStyle/>
          <a:p>
            <a:pPr marL="0" indent="0">
              <a:buNone/>
            </a:pPr>
            <a:r>
              <a:rPr lang="en-SG" sz="3000" dirty="0"/>
              <a:t>1.  IT CREATES A CLEAR PICTURE OF LEADERSHIP.</a:t>
            </a:r>
          </a:p>
          <a:p>
            <a:pPr marL="0" indent="0">
              <a:buNone/>
            </a:pPr>
            <a:r>
              <a:rPr lang="en-SG" sz="3000" dirty="0"/>
              <a:t>2.  IT DEFINES LEADING AS A VERB, NOT A NOUN.</a:t>
            </a:r>
          </a:p>
          <a:p>
            <a:pPr marL="0" indent="0">
              <a:buNone/>
            </a:pPr>
            <a:r>
              <a:rPr lang="en-SG" sz="3000" dirty="0"/>
              <a:t>3.  IT BREAKS DOWN LEADERSHIP INTO UNDERSTANDABLE STEPS.</a:t>
            </a:r>
          </a:p>
          <a:p>
            <a:pPr marL="0" indent="0">
              <a:buNone/>
            </a:pPr>
            <a:r>
              <a:rPr lang="en-SG" sz="3000" dirty="0"/>
              <a:t>4.  IT PROVIDES A GAME PLAN FOR LEADERSHIP DEVELOPMENT.</a:t>
            </a:r>
          </a:p>
          <a:p>
            <a:pPr marL="0" indent="0">
              <a:buNone/>
            </a:pPr>
            <a:r>
              <a:rPr lang="en-SG" sz="3000" dirty="0"/>
              <a:t>5.  IT ALIGNS LEADERSHIP PRACTICES, PRINCIPLES AND VALUES.</a:t>
            </a:r>
          </a:p>
        </p:txBody>
      </p:sp>
      <p:pic>
        <p:nvPicPr>
          <p:cNvPr id="5" name="Picture 4">
            <a:extLst>
              <a:ext uri="{FF2B5EF4-FFF2-40B4-BE49-F238E27FC236}">
                <a16:creationId xmlns:a16="http://schemas.microsoft.com/office/drawing/2014/main" id="{D1C8DCC0-C927-480D-8492-65B5AFBBC0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268606" y="4672528"/>
            <a:ext cx="3286949" cy="2185472"/>
          </a:xfrm>
          <a:prstGeom prst="rect">
            <a:avLst/>
          </a:prstGeom>
        </p:spPr>
      </p:pic>
    </p:spTree>
    <p:extLst>
      <p:ext uri="{BB962C8B-B14F-4D97-AF65-F5344CB8AC3E}">
        <p14:creationId xmlns:p14="http://schemas.microsoft.com/office/powerpoint/2010/main" val="907489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600" b="1" u="sng" dirty="0"/>
              <a:t>LEVEL 2 – PERMISSION</a:t>
            </a:r>
            <a:br>
              <a:rPr lang="en-SG" sz="3600" b="1" u="sng" dirty="0"/>
            </a:br>
            <a:r>
              <a:rPr lang="en-SG" sz="3600" b="1" u="sng" dirty="0"/>
              <a:t>UPSIDE</a:t>
            </a:r>
          </a:p>
        </p:txBody>
      </p:sp>
      <p:sp>
        <p:nvSpPr>
          <p:cNvPr id="3" name="Content Placeholder 2"/>
          <p:cNvSpPr>
            <a:spLocks noGrp="1"/>
          </p:cNvSpPr>
          <p:nvPr>
            <p:ph idx="1"/>
          </p:nvPr>
        </p:nvSpPr>
        <p:spPr>
          <a:xfrm>
            <a:off x="838200" y="1577509"/>
            <a:ext cx="10515600" cy="3702981"/>
          </a:xfrm>
        </p:spPr>
        <p:txBody>
          <a:bodyPr>
            <a:noAutofit/>
          </a:bodyPr>
          <a:lstStyle/>
          <a:p>
            <a:pPr marL="901700" indent="-901700">
              <a:buNone/>
            </a:pPr>
            <a:r>
              <a:rPr lang="en-SG" sz="3200" dirty="0">
                <a:solidFill>
                  <a:srgbClr val="00B0F0"/>
                </a:solidFill>
              </a:rPr>
              <a:t>1.  IT MAKES WORK MORE ENJOYABLE.</a:t>
            </a:r>
          </a:p>
          <a:p>
            <a:pPr marL="901700" indent="-901700">
              <a:buNone/>
            </a:pPr>
            <a:r>
              <a:rPr lang="en-SG" sz="3200" dirty="0"/>
              <a:t>        	PEOPLE ARE WON OVER WITH INTERACTION.</a:t>
            </a:r>
          </a:p>
          <a:p>
            <a:pPr marL="901700" indent="-901700">
              <a:spcAft>
                <a:spcPts val="1200"/>
              </a:spcAft>
              <a:buNone/>
            </a:pPr>
            <a:r>
              <a:rPr lang="en-SG" sz="3200" dirty="0"/>
              <a:t>        	FOCUS IS FROM “ME” TO “WE” TO SERVE.</a:t>
            </a:r>
          </a:p>
          <a:p>
            <a:pPr marL="901700" indent="-901700">
              <a:buNone/>
            </a:pPr>
            <a:r>
              <a:rPr lang="en-SG" sz="3200" dirty="0">
                <a:solidFill>
                  <a:srgbClr val="00B0F0"/>
                </a:solidFill>
              </a:rPr>
              <a:t>2.  IT INCREASES THE ENERGY LEVEL.</a:t>
            </a:r>
          </a:p>
          <a:p>
            <a:pPr marL="901700" indent="-901700">
              <a:buNone/>
            </a:pPr>
            <a:r>
              <a:rPr lang="en-SG" sz="3200" dirty="0"/>
              <a:t>      	GOOD RELATIONSHIPS CREATE ENERGY.</a:t>
            </a:r>
          </a:p>
          <a:p>
            <a:pPr marL="901700" indent="-901700">
              <a:buNone/>
            </a:pPr>
            <a:r>
              <a:rPr lang="en-SG" sz="3200" dirty="0"/>
              <a:t>      	ALL WOULD WANT TO GIVE THEIR BEST.</a:t>
            </a:r>
          </a:p>
        </p:txBody>
      </p:sp>
      <p:pic>
        <p:nvPicPr>
          <p:cNvPr id="5" name="Picture 4">
            <a:extLst>
              <a:ext uri="{FF2B5EF4-FFF2-40B4-BE49-F238E27FC236}">
                <a16:creationId xmlns:a16="http://schemas.microsoft.com/office/drawing/2014/main" id="{B4FDDC4E-C332-4F2B-8461-E290C12FD0C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44175" y="5346992"/>
            <a:ext cx="1528762" cy="1528762"/>
          </a:xfrm>
          <a:prstGeom prst="rect">
            <a:avLst/>
          </a:prstGeom>
        </p:spPr>
      </p:pic>
    </p:spTree>
    <p:extLst>
      <p:ext uri="{BB962C8B-B14F-4D97-AF65-F5344CB8AC3E}">
        <p14:creationId xmlns:p14="http://schemas.microsoft.com/office/powerpoint/2010/main" val="268775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600" b="1" u="sng" dirty="0"/>
              <a:t>LEVEL 2 – PERMISSION</a:t>
            </a:r>
            <a:br>
              <a:rPr lang="en-SG" sz="3600" b="1" u="sng" dirty="0"/>
            </a:br>
            <a:r>
              <a:rPr lang="en-SG" sz="3600" b="1" u="sng" dirty="0"/>
              <a:t>UPSIDE</a:t>
            </a:r>
          </a:p>
        </p:txBody>
      </p:sp>
      <p:sp>
        <p:nvSpPr>
          <p:cNvPr id="3" name="Content Placeholder 2"/>
          <p:cNvSpPr>
            <a:spLocks noGrp="1"/>
          </p:cNvSpPr>
          <p:nvPr>
            <p:ph idx="1"/>
          </p:nvPr>
        </p:nvSpPr>
        <p:spPr>
          <a:xfrm>
            <a:off x="838200" y="1524939"/>
            <a:ext cx="10515600" cy="3923883"/>
          </a:xfrm>
        </p:spPr>
        <p:txBody>
          <a:bodyPr>
            <a:noAutofit/>
          </a:bodyPr>
          <a:lstStyle/>
          <a:p>
            <a:pPr marL="538163" indent="-538163">
              <a:lnSpc>
                <a:spcPct val="100000"/>
              </a:lnSpc>
              <a:spcBef>
                <a:spcPts val="0"/>
              </a:spcBef>
              <a:buNone/>
            </a:pPr>
            <a:r>
              <a:rPr lang="en-SG" sz="3200" dirty="0">
                <a:solidFill>
                  <a:srgbClr val="00B0F0"/>
                </a:solidFill>
              </a:rPr>
              <a:t>3. 	IT OPENS UP CHANNELS OF COMMUNICATION.</a:t>
            </a:r>
          </a:p>
          <a:p>
            <a:pPr marL="538163" indent="-538163">
              <a:lnSpc>
                <a:spcPct val="100000"/>
              </a:lnSpc>
              <a:spcBef>
                <a:spcPts val="0"/>
              </a:spcBef>
              <a:spcAft>
                <a:spcPts val="1800"/>
              </a:spcAft>
              <a:buNone/>
            </a:pPr>
            <a:r>
              <a:rPr lang="en-SG" sz="3200" dirty="0"/>
              <a:t>	</a:t>
            </a:r>
            <a:r>
              <a:rPr lang="en-SG" sz="3200" dirty="0">
                <a:solidFill>
                  <a:srgbClr val="00B0F0"/>
                </a:solidFill>
              </a:rPr>
              <a:t>SPIRIT OF COMMUNITY AND TRANSPARENCY</a:t>
            </a:r>
          </a:p>
          <a:p>
            <a:pPr marL="901700" indent="-901700">
              <a:buNone/>
            </a:pPr>
            <a:r>
              <a:rPr lang="en-SG" sz="3200" dirty="0"/>
              <a:t>	EARS – I HEAR WHAT YOU ARE SAYING.</a:t>
            </a:r>
          </a:p>
          <a:p>
            <a:pPr marL="901700" indent="-901700">
              <a:buNone/>
            </a:pPr>
            <a:r>
              <a:rPr lang="en-SG" sz="3200" dirty="0"/>
              <a:t>	EYES – I SEE WHAT YOU ARE SEEING.</a:t>
            </a:r>
          </a:p>
          <a:p>
            <a:pPr marL="901700" indent="-901700">
              <a:buNone/>
            </a:pPr>
            <a:r>
              <a:rPr lang="en-SG" sz="3200" dirty="0"/>
              <a:t>	HEART – I FEEL WHAT YOU ARE FEELING.</a:t>
            </a:r>
          </a:p>
          <a:p>
            <a:pPr marL="901700" indent="-901700">
              <a:buNone/>
            </a:pPr>
            <a:r>
              <a:rPr lang="en-SG" sz="3200" dirty="0"/>
              <a:t>	UNDIVIDED ATTENTION – I VALUE WHO YOU ARE.</a:t>
            </a:r>
          </a:p>
        </p:txBody>
      </p:sp>
      <p:pic>
        <p:nvPicPr>
          <p:cNvPr id="4" name="Picture 3">
            <a:extLst>
              <a:ext uri="{FF2B5EF4-FFF2-40B4-BE49-F238E27FC236}">
                <a16:creationId xmlns:a16="http://schemas.microsoft.com/office/drawing/2014/main" id="{6DF56780-394A-48F6-9445-8B4D827B364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44175" y="5346992"/>
            <a:ext cx="1528762" cy="1528762"/>
          </a:xfrm>
          <a:prstGeom prst="rect">
            <a:avLst/>
          </a:prstGeom>
        </p:spPr>
      </p:pic>
    </p:spTree>
    <p:extLst>
      <p:ext uri="{BB962C8B-B14F-4D97-AF65-F5344CB8AC3E}">
        <p14:creationId xmlns:p14="http://schemas.microsoft.com/office/powerpoint/2010/main" val="3450199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600" b="1" u="sng" dirty="0"/>
              <a:t>LEVEL 2 – PERMISSION</a:t>
            </a:r>
            <a:br>
              <a:rPr lang="en-SG" sz="3600" b="1" u="sng" dirty="0"/>
            </a:br>
            <a:r>
              <a:rPr lang="en-SG" sz="3600" b="1" u="sng" dirty="0"/>
              <a:t>UPSIDE</a:t>
            </a:r>
          </a:p>
        </p:txBody>
      </p:sp>
      <p:sp>
        <p:nvSpPr>
          <p:cNvPr id="3" name="Content Placeholder 2"/>
          <p:cNvSpPr>
            <a:spLocks noGrp="1"/>
          </p:cNvSpPr>
          <p:nvPr>
            <p:ph idx="1"/>
          </p:nvPr>
        </p:nvSpPr>
        <p:spPr>
          <a:xfrm>
            <a:off x="838200" y="1467788"/>
            <a:ext cx="10515600" cy="4294185"/>
          </a:xfrm>
        </p:spPr>
        <p:txBody>
          <a:bodyPr>
            <a:noAutofit/>
          </a:bodyPr>
          <a:lstStyle/>
          <a:p>
            <a:pPr marL="0" indent="0">
              <a:lnSpc>
                <a:spcPct val="100000"/>
              </a:lnSpc>
              <a:spcBef>
                <a:spcPts val="0"/>
              </a:spcBef>
              <a:buNone/>
            </a:pPr>
            <a:r>
              <a:rPr lang="en-SG" sz="3000" dirty="0">
                <a:solidFill>
                  <a:srgbClr val="00B0F0"/>
                </a:solidFill>
              </a:rPr>
              <a:t>4.  IT FOCUSES ON VALUE OF EACH PERSON.</a:t>
            </a:r>
          </a:p>
          <a:p>
            <a:pPr marL="450850" indent="-450850">
              <a:lnSpc>
                <a:spcPct val="100000"/>
              </a:lnSpc>
              <a:spcBef>
                <a:spcPts val="0"/>
              </a:spcBef>
              <a:spcAft>
                <a:spcPts val="2400"/>
              </a:spcAft>
              <a:buNone/>
            </a:pPr>
            <a:r>
              <a:rPr lang="en-SG" sz="3000" dirty="0"/>
              <a:t>	</a:t>
            </a:r>
            <a:r>
              <a:rPr lang="en-SG" sz="3000" dirty="0">
                <a:solidFill>
                  <a:srgbClr val="00B0F0"/>
                </a:solidFill>
              </a:rPr>
              <a:t>UNIQUENESS AND DIFFERENCES</a:t>
            </a:r>
          </a:p>
          <a:p>
            <a:pPr marL="801688" indent="-801688">
              <a:lnSpc>
                <a:spcPct val="100000"/>
              </a:lnSpc>
              <a:spcBef>
                <a:spcPts val="0"/>
              </a:spcBef>
              <a:spcAft>
                <a:spcPts val="1200"/>
              </a:spcAft>
              <a:buNone/>
            </a:pPr>
            <a:r>
              <a:rPr lang="en-SG" sz="3000" dirty="0"/>
              <a:t>	WHAT DOES HE…</a:t>
            </a:r>
          </a:p>
          <a:p>
            <a:pPr marL="1339850" lvl="2" indent="-350838">
              <a:lnSpc>
                <a:spcPct val="100000"/>
              </a:lnSpc>
              <a:spcBef>
                <a:spcPts val="0"/>
              </a:spcBef>
              <a:spcAft>
                <a:spcPts val="1200"/>
              </a:spcAft>
            </a:pPr>
            <a:r>
              <a:rPr lang="en-SG" sz="3000" dirty="0"/>
              <a:t>TALK ABOUT?</a:t>
            </a:r>
          </a:p>
          <a:p>
            <a:pPr marL="1339850" lvl="2" indent="-350838">
              <a:lnSpc>
                <a:spcPct val="100000"/>
              </a:lnSpc>
              <a:spcBef>
                <a:spcPts val="0"/>
              </a:spcBef>
              <a:spcAft>
                <a:spcPts val="1200"/>
              </a:spcAft>
            </a:pPr>
            <a:r>
              <a:rPr lang="en-SG" sz="3000" dirty="0"/>
              <a:t>CRY ABOUT?</a:t>
            </a:r>
          </a:p>
          <a:p>
            <a:pPr marL="1339850" lvl="2" indent="-350838">
              <a:lnSpc>
                <a:spcPct val="100000"/>
              </a:lnSpc>
              <a:spcBef>
                <a:spcPts val="0"/>
              </a:spcBef>
              <a:spcAft>
                <a:spcPts val="1200"/>
              </a:spcAft>
            </a:pPr>
            <a:r>
              <a:rPr lang="en-SG" sz="3000" dirty="0"/>
              <a:t>DREAM ABOUT?</a:t>
            </a:r>
          </a:p>
          <a:p>
            <a:pPr marL="1339850" lvl="2" indent="-350838">
              <a:lnSpc>
                <a:spcPct val="100000"/>
              </a:lnSpc>
              <a:spcBef>
                <a:spcPts val="0"/>
              </a:spcBef>
              <a:spcAft>
                <a:spcPts val="1200"/>
              </a:spcAft>
            </a:pPr>
            <a:r>
              <a:rPr lang="en-SG" sz="3000" dirty="0"/>
              <a:t>LAUGH ABOUT?</a:t>
            </a:r>
          </a:p>
          <a:p>
            <a:pPr marL="1339850" lvl="2" indent="-350838">
              <a:lnSpc>
                <a:spcPct val="100000"/>
              </a:lnSpc>
              <a:spcBef>
                <a:spcPts val="0"/>
              </a:spcBef>
              <a:spcAft>
                <a:spcPts val="1200"/>
              </a:spcAft>
            </a:pPr>
            <a:r>
              <a:rPr lang="en-SG" sz="3000" dirty="0"/>
              <a:t>PLAN ABOUT?</a:t>
            </a:r>
          </a:p>
        </p:txBody>
      </p:sp>
      <p:pic>
        <p:nvPicPr>
          <p:cNvPr id="4" name="Picture 3">
            <a:extLst>
              <a:ext uri="{FF2B5EF4-FFF2-40B4-BE49-F238E27FC236}">
                <a16:creationId xmlns:a16="http://schemas.microsoft.com/office/drawing/2014/main" id="{893D63A7-30B8-4596-BAF4-5AEEA6251A6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44175" y="5346992"/>
            <a:ext cx="1528762" cy="1528762"/>
          </a:xfrm>
          <a:prstGeom prst="rect">
            <a:avLst/>
          </a:prstGeom>
        </p:spPr>
      </p:pic>
    </p:spTree>
    <p:extLst>
      <p:ext uri="{BB962C8B-B14F-4D97-AF65-F5344CB8AC3E}">
        <p14:creationId xmlns:p14="http://schemas.microsoft.com/office/powerpoint/2010/main" val="1205489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600" b="1" u="sng" dirty="0"/>
              <a:t>LEVEL 2 – PERMISSION</a:t>
            </a:r>
            <a:br>
              <a:rPr lang="en-SG" sz="3600" b="1" u="sng" dirty="0"/>
            </a:br>
            <a:r>
              <a:rPr lang="en-SG" sz="3600" b="1" u="sng" dirty="0"/>
              <a:t>UPSIDE</a:t>
            </a:r>
          </a:p>
        </p:txBody>
      </p:sp>
      <p:sp>
        <p:nvSpPr>
          <p:cNvPr id="3" name="Content Placeholder 2"/>
          <p:cNvSpPr>
            <a:spLocks noGrp="1"/>
          </p:cNvSpPr>
          <p:nvPr>
            <p:ph idx="1"/>
          </p:nvPr>
        </p:nvSpPr>
        <p:spPr>
          <a:xfrm>
            <a:off x="838200" y="1496364"/>
            <a:ext cx="10515600" cy="4371329"/>
          </a:xfrm>
        </p:spPr>
        <p:txBody>
          <a:bodyPr>
            <a:normAutofit/>
          </a:bodyPr>
          <a:lstStyle/>
          <a:p>
            <a:pPr marL="0" indent="0">
              <a:lnSpc>
                <a:spcPct val="100000"/>
              </a:lnSpc>
              <a:spcBef>
                <a:spcPts val="0"/>
              </a:spcBef>
              <a:spcAft>
                <a:spcPts val="1800"/>
              </a:spcAft>
              <a:buNone/>
            </a:pPr>
            <a:r>
              <a:rPr lang="en-SG" sz="3200" dirty="0">
                <a:solidFill>
                  <a:srgbClr val="00B0F0"/>
                </a:solidFill>
              </a:rPr>
              <a:t>5.  IT NURTURES TRUST.</a:t>
            </a:r>
          </a:p>
          <a:p>
            <a:pPr marL="801688" indent="-801688">
              <a:buNone/>
            </a:pPr>
            <a:r>
              <a:rPr lang="en-SG" sz="3200" dirty="0"/>
              <a:t>	TRUST IS THE FOUNDATION.</a:t>
            </a:r>
          </a:p>
          <a:p>
            <a:pPr marL="801688" indent="-801688">
              <a:buNone/>
            </a:pPr>
            <a:r>
              <a:rPr lang="en-SG" sz="3200" dirty="0"/>
              <a:t>	THE MORE TRUST, THE BETTER RELATIONSHIP.</a:t>
            </a:r>
          </a:p>
          <a:p>
            <a:pPr marL="801688" indent="-801688">
              <a:buNone/>
            </a:pPr>
            <a:r>
              <a:rPr lang="en-SG" sz="3200" dirty="0"/>
              <a:t>	THE BETTER RELATIONSHIP, THE BETTER LEADING.</a:t>
            </a:r>
          </a:p>
          <a:p>
            <a:pPr marL="801688" indent="-801688">
              <a:buNone/>
            </a:pPr>
            <a:r>
              <a:rPr lang="en-SG" sz="3200" dirty="0"/>
              <a:t>	IN TIMES OF DIFFICULTY, A SHELTER.</a:t>
            </a:r>
          </a:p>
          <a:p>
            <a:pPr marL="801688" indent="-801688">
              <a:buNone/>
            </a:pPr>
            <a:r>
              <a:rPr lang="en-SG" sz="3200" dirty="0"/>
              <a:t>	IN TIMES OF OPPORTUNITY, A LAUNCHING PAD.</a:t>
            </a:r>
          </a:p>
        </p:txBody>
      </p:sp>
      <p:pic>
        <p:nvPicPr>
          <p:cNvPr id="4" name="Picture 3">
            <a:extLst>
              <a:ext uri="{FF2B5EF4-FFF2-40B4-BE49-F238E27FC236}">
                <a16:creationId xmlns:a16="http://schemas.microsoft.com/office/drawing/2014/main" id="{8FD51F63-99B4-4402-9D34-403F09124FD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44175" y="5346992"/>
            <a:ext cx="1528762" cy="1528762"/>
          </a:xfrm>
          <a:prstGeom prst="rect">
            <a:avLst/>
          </a:prstGeom>
        </p:spPr>
      </p:pic>
    </p:spTree>
    <p:extLst>
      <p:ext uri="{BB962C8B-B14F-4D97-AF65-F5344CB8AC3E}">
        <p14:creationId xmlns:p14="http://schemas.microsoft.com/office/powerpoint/2010/main" val="3330416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600" b="1" u="sng" dirty="0"/>
              <a:t>LEVEL 2 – PERMISSION</a:t>
            </a:r>
            <a:br>
              <a:rPr lang="en-SG" sz="3600" b="1" u="sng" dirty="0"/>
            </a:br>
            <a:r>
              <a:rPr lang="en-SG" sz="3600" b="1" u="sng" dirty="0"/>
              <a:t>DOWNSIDE</a:t>
            </a:r>
          </a:p>
        </p:txBody>
      </p:sp>
      <p:sp>
        <p:nvSpPr>
          <p:cNvPr id="3" name="Content Placeholder 2"/>
          <p:cNvSpPr>
            <a:spLocks noGrp="1"/>
          </p:cNvSpPr>
          <p:nvPr>
            <p:ph idx="1"/>
          </p:nvPr>
        </p:nvSpPr>
        <p:spPr>
          <a:xfrm>
            <a:off x="750518" y="1502367"/>
            <a:ext cx="10515600" cy="3127386"/>
          </a:xfrm>
        </p:spPr>
        <p:txBody>
          <a:bodyPr>
            <a:normAutofit/>
          </a:bodyPr>
          <a:lstStyle/>
          <a:p>
            <a:pPr marL="0" indent="0">
              <a:buNone/>
            </a:pPr>
            <a:r>
              <a:rPr lang="en-SG" sz="3200" dirty="0">
                <a:solidFill>
                  <a:srgbClr val="00B0F0"/>
                </a:solidFill>
              </a:rPr>
              <a:t>1.  IT APPEARS TOO SOFT FOR SOME LEADERS.</a:t>
            </a:r>
          </a:p>
          <a:p>
            <a:pPr marL="801688" indent="0">
              <a:buNone/>
            </a:pPr>
            <a:r>
              <a:rPr lang="en-SG" sz="3200" dirty="0"/>
              <a:t>ESPECIALLY FOR THOSE WHO WANT ACTION.</a:t>
            </a:r>
          </a:p>
          <a:p>
            <a:pPr marL="801688" indent="0">
              <a:lnSpc>
                <a:spcPct val="100000"/>
              </a:lnSpc>
              <a:spcBef>
                <a:spcPts val="0"/>
              </a:spcBef>
              <a:spcAft>
                <a:spcPts val="1200"/>
              </a:spcAft>
              <a:buNone/>
            </a:pPr>
            <a:r>
              <a:rPr lang="en-SG" sz="3200" dirty="0"/>
              <a:t>IT TAKES BOTH PERMISSION AND PRODUCTION.</a:t>
            </a:r>
          </a:p>
          <a:p>
            <a:pPr marL="514350" indent="-514350">
              <a:buAutoNum type="arabicPeriod" startAt="2"/>
            </a:pPr>
            <a:r>
              <a:rPr lang="en-SG" sz="3200" dirty="0">
                <a:solidFill>
                  <a:srgbClr val="00B0F0"/>
                </a:solidFill>
              </a:rPr>
              <a:t>IT CAN BE FRUSTRATING FOR ACHIEVERS – TOO SLOW.</a:t>
            </a:r>
          </a:p>
          <a:p>
            <a:pPr marL="801688" indent="0">
              <a:buNone/>
            </a:pPr>
            <a:r>
              <a:rPr lang="en-SG" sz="3200" dirty="0"/>
              <a:t>THEY BECOME RESTLESS, TAKE OVER OR LEAVE.</a:t>
            </a:r>
          </a:p>
        </p:txBody>
      </p:sp>
      <p:pic>
        <p:nvPicPr>
          <p:cNvPr id="5" name="Picture 4">
            <a:extLst>
              <a:ext uri="{FF2B5EF4-FFF2-40B4-BE49-F238E27FC236}">
                <a16:creationId xmlns:a16="http://schemas.microsoft.com/office/drawing/2014/main" id="{0C0579D3-47BE-46CF-AAFA-35335E1C33D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8125"/>
                    </a14:imgEffect>
                  </a14:imgLayer>
                </a14:imgProps>
              </a:ext>
              <a:ext uri="{28A0092B-C50C-407E-A947-70E740481C1C}">
                <a14:useLocalDpi xmlns:a14="http://schemas.microsoft.com/office/drawing/2010/main" val="0"/>
              </a:ext>
            </a:extLst>
          </a:blip>
          <a:stretch>
            <a:fillRect/>
          </a:stretch>
        </p:blipFill>
        <p:spPr>
          <a:xfrm>
            <a:off x="9699857" y="5257800"/>
            <a:ext cx="2377843" cy="1486152"/>
          </a:xfrm>
          <a:prstGeom prst="rect">
            <a:avLst/>
          </a:prstGeom>
        </p:spPr>
      </p:pic>
    </p:spTree>
    <p:extLst>
      <p:ext uri="{BB962C8B-B14F-4D97-AF65-F5344CB8AC3E}">
        <p14:creationId xmlns:p14="http://schemas.microsoft.com/office/powerpoint/2010/main" val="319528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600" b="1" u="sng" dirty="0"/>
              <a:t>LEVEL 2 – PERMISSION</a:t>
            </a:r>
            <a:br>
              <a:rPr lang="en-SG" sz="3600" b="1" u="sng" dirty="0"/>
            </a:br>
            <a:r>
              <a:rPr lang="en-SG" sz="3600" b="1" u="sng" dirty="0"/>
              <a:t>DOWNSIDE</a:t>
            </a:r>
          </a:p>
        </p:txBody>
      </p:sp>
      <p:sp>
        <p:nvSpPr>
          <p:cNvPr id="3" name="Content Placeholder 2"/>
          <p:cNvSpPr>
            <a:spLocks noGrp="1"/>
          </p:cNvSpPr>
          <p:nvPr>
            <p:ph idx="1"/>
          </p:nvPr>
        </p:nvSpPr>
        <p:spPr>
          <a:xfrm>
            <a:off x="838200" y="1477314"/>
            <a:ext cx="10515600" cy="3508045"/>
          </a:xfrm>
        </p:spPr>
        <p:txBody>
          <a:bodyPr>
            <a:noAutofit/>
          </a:bodyPr>
          <a:lstStyle/>
          <a:p>
            <a:pPr marL="0" indent="0">
              <a:lnSpc>
                <a:spcPct val="100000"/>
              </a:lnSpc>
              <a:spcBef>
                <a:spcPts val="0"/>
              </a:spcBef>
              <a:spcAft>
                <a:spcPts val="1800"/>
              </a:spcAft>
              <a:buNone/>
            </a:pPr>
            <a:r>
              <a:rPr lang="en-SG" sz="3200" dirty="0">
                <a:solidFill>
                  <a:srgbClr val="00B0F0"/>
                </a:solidFill>
              </a:rPr>
              <a:t>3.  SUCH LEADERS CAN BE TAKEN ADVANTAGE OF.</a:t>
            </a:r>
          </a:p>
          <a:p>
            <a:pPr marL="801688" indent="-801688">
              <a:buNone/>
              <a:tabLst>
                <a:tab pos="3321050" algn="l"/>
              </a:tabLst>
            </a:pPr>
            <a:r>
              <a:rPr lang="en-SG" sz="3200" dirty="0"/>
              <a:t>	TAKERS 	– TO BETTER THEMSELVES</a:t>
            </a:r>
          </a:p>
          <a:p>
            <a:pPr marL="801688" indent="-801688">
              <a:buNone/>
              <a:tabLst>
                <a:tab pos="3321050" algn="l"/>
              </a:tabLst>
            </a:pPr>
            <a:r>
              <a:rPr lang="en-SG" sz="3200" dirty="0"/>
              <a:t>	DEVELOPERS 	– THEMSELVES AND LEADERS</a:t>
            </a:r>
          </a:p>
          <a:p>
            <a:pPr marL="801688" indent="-801688">
              <a:buNone/>
              <a:tabLst>
                <a:tab pos="3321050" algn="l"/>
              </a:tabLst>
            </a:pPr>
            <a:r>
              <a:rPr lang="en-SG" sz="3200" dirty="0"/>
              <a:t>	ACQUAINTERS 	– BENEFITING BUT NOT CONTRIBUTING</a:t>
            </a:r>
          </a:p>
          <a:p>
            <a:pPr marL="801688" indent="-801688">
              <a:buNone/>
              <a:tabLst>
                <a:tab pos="3321050" algn="l"/>
              </a:tabLst>
            </a:pPr>
            <a:r>
              <a:rPr lang="en-SG" sz="3200" dirty="0"/>
              <a:t>	FRIENDS 	– ENJOY RELATIONSHIPS </a:t>
            </a:r>
          </a:p>
        </p:txBody>
      </p:sp>
      <p:pic>
        <p:nvPicPr>
          <p:cNvPr id="4" name="Picture 3">
            <a:extLst>
              <a:ext uri="{FF2B5EF4-FFF2-40B4-BE49-F238E27FC236}">
                <a16:creationId xmlns:a16="http://schemas.microsoft.com/office/drawing/2014/main" id="{D3F04061-FEDB-44E4-B19B-EDDA881468E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8125"/>
                    </a14:imgEffect>
                  </a14:imgLayer>
                </a14:imgProps>
              </a:ext>
              <a:ext uri="{28A0092B-C50C-407E-A947-70E740481C1C}">
                <a14:useLocalDpi xmlns:a14="http://schemas.microsoft.com/office/drawing/2010/main" val="0"/>
              </a:ext>
            </a:extLst>
          </a:blip>
          <a:stretch>
            <a:fillRect/>
          </a:stretch>
        </p:blipFill>
        <p:spPr>
          <a:xfrm>
            <a:off x="9699857" y="5257800"/>
            <a:ext cx="2377843" cy="1486152"/>
          </a:xfrm>
          <a:prstGeom prst="rect">
            <a:avLst/>
          </a:prstGeom>
        </p:spPr>
      </p:pic>
    </p:spTree>
    <p:extLst>
      <p:ext uri="{BB962C8B-B14F-4D97-AF65-F5344CB8AC3E}">
        <p14:creationId xmlns:p14="http://schemas.microsoft.com/office/powerpoint/2010/main" val="1905740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600" b="1" u="sng" dirty="0"/>
              <a:t>LEVEL 2 – PERMISSION</a:t>
            </a:r>
            <a:br>
              <a:rPr lang="en-SG" sz="3600" b="1" u="sng" dirty="0"/>
            </a:br>
            <a:r>
              <a:rPr lang="en-SG" sz="3600" b="1" u="sng" dirty="0"/>
              <a:t>DOWNSIDE</a:t>
            </a:r>
          </a:p>
        </p:txBody>
      </p:sp>
      <p:sp>
        <p:nvSpPr>
          <p:cNvPr id="3" name="Content Placeholder 2"/>
          <p:cNvSpPr>
            <a:spLocks noGrp="1"/>
          </p:cNvSpPr>
          <p:nvPr>
            <p:ph idx="1"/>
          </p:nvPr>
        </p:nvSpPr>
        <p:spPr>
          <a:xfrm>
            <a:off x="838200" y="1496364"/>
            <a:ext cx="10515600" cy="4105539"/>
          </a:xfrm>
        </p:spPr>
        <p:txBody>
          <a:bodyPr>
            <a:noAutofit/>
          </a:bodyPr>
          <a:lstStyle/>
          <a:p>
            <a:pPr marL="0" indent="0">
              <a:buNone/>
            </a:pPr>
            <a:r>
              <a:rPr lang="en-SG" sz="3200" dirty="0">
                <a:solidFill>
                  <a:srgbClr val="00B0F0"/>
                </a:solidFill>
              </a:rPr>
              <a:t>4.  IT REQUIRES OPENNESS TO BE EFFECTIVE.</a:t>
            </a:r>
          </a:p>
          <a:p>
            <a:pPr marL="801688" indent="-801688">
              <a:lnSpc>
                <a:spcPct val="100000"/>
              </a:lnSpc>
              <a:spcBef>
                <a:spcPts val="0"/>
              </a:spcBef>
              <a:spcAft>
                <a:spcPts val="1800"/>
              </a:spcAft>
              <a:buNone/>
            </a:pPr>
            <a:r>
              <a:rPr lang="en-SG" sz="3200" dirty="0"/>
              <a:t>	VULNERABLE TO ADMIT MISTAKES, FAULTS.</a:t>
            </a:r>
          </a:p>
          <a:p>
            <a:pPr marL="514350" indent="-514350">
              <a:buAutoNum type="arabicPeriod" startAt="5"/>
            </a:pPr>
            <a:r>
              <a:rPr lang="en-SG" sz="3200" dirty="0">
                <a:solidFill>
                  <a:srgbClr val="00B0F0"/>
                </a:solidFill>
              </a:rPr>
              <a:t>IT IS DIFFICULT FOR THOSE WHO ARE UNLIKEABLE.</a:t>
            </a:r>
          </a:p>
          <a:p>
            <a:pPr marL="801688" indent="-801688">
              <a:buNone/>
            </a:pPr>
            <a:r>
              <a:rPr lang="en-SG" sz="3200" dirty="0"/>
              <a:t>	DISCOVER WHAT IS LIKEABLE ABOUT YOURSELF.</a:t>
            </a:r>
          </a:p>
          <a:p>
            <a:pPr marL="801688" indent="-801688">
              <a:buNone/>
            </a:pPr>
            <a:r>
              <a:rPr lang="en-SG" sz="3200" dirty="0"/>
              <a:t>	MAKE A CHOICE TO CARE ABOUT OTHERS,</a:t>
            </a:r>
          </a:p>
          <a:p>
            <a:pPr marL="801688" indent="-801688">
              <a:buNone/>
            </a:pPr>
            <a:r>
              <a:rPr lang="en-SG" sz="3200" dirty="0"/>
              <a:t>	LOOK FOR SOMETHING LIKEABLE IN OTHERS.</a:t>
            </a:r>
          </a:p>
          <a:p>
            <a:pPr marL="801688" indent="-801688">
              <a:buNone/>
            </a:pPr>
            <a:r>
              <a:rPr lang="en-SG" sz="3200" dirty="0"/>
              <a:t>	APPRECIATE THAT AND CARE FOR OTHERS.</a:t>
            </a:r>
          </a:p>
        </p:txBody>
      </p:sp>
      <p:pic>
        <p:nvPicPr>
          <p:cNvPr id="4" name="Picture 3">
            <a:extLst>
              <a:ext uri="{FF2B5EF4-FFF2-40B4-BE49-F238E27FC236}">
                <a16:creationId xmlns:a16="http://schemas.microsoft.com/office/drawing/2014/main" id="{FA04A9E8-EB2F-4F07-A43A-EF7A65E7C5A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8125"/>
                    </a14:imgEffect>
                  </a14:imgLayer>
                </a14:imgProps>
              </a:ext>
              <a:ext uri="{28A0092B-C50C-407E-A947-70E740481C1C}">
                <a14:useLocalDpi xmlns:a14="http://schemas.microsoft.com/office/drawing/2010/main" val="0"/>
              </a:ext>
            </a:extLst>
          </a:blip>
          <a:stretch>
            <a:fillRect/>
          </a:stretch>
        </p:blipFill>
        <p:spPr>
          <a:xfrm>
            <a:off x="9699857" y="5257800"/>
            <a:ext cx="2377843" cy="1486152"/>
          </a:xfrm>
          <a:prstGeom prst="rect">
            <a:avLst/>
          </a:prstGeom>
        </p:spPr>
      </p:pic>
    </p:spTree>
    <p:extLst>
      <p:ext uri="{BB962C8B-B14F-4D97-AF65-F5344CB8AC3E}">
        <p14:creationId xmlns:p14="http://schemas.microsoft.com/office/powerpoint/2010/main" val="461863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01"/>
            <a:ext cx="10515600" cy="1325563"/>
          </a:xfrm>
        </p:spPr>
        <p:txBody>
          <a:bodyPr>
            <a:normAutofit/>
          </a:bodyPr>
          <a:lstStyle/>
          <a:p>
            <a:pPr algn="ctr"/>
            <a:r>
              <a:rPr lang="en-SG" sz="3600" b="1" u="sng" dirty="0"/>
              <a:t>LEVEL 2 – PERMISSION</a:t>
            </a:r>
            <a:br>
              <a:rPr lang="en-SG" sz="3600" b="1" u="sng" dirty="0"/>
            </a:br>
            <a:r>
              <a:rPr lang="en-SG" sz="3600" b="1" u="sng" dirty="0"/>
              <a:t>DOWNSIDE</a:t>
            </a:r>
          </a:p>
        </p:txBody>
      </p:sp>
      <p:sp>
        <p:nvSpPr>
          <p:cNvPr id="3" name="Content Placeholder 2"/>
          <p:cNvSpPr>
            <a:spLocks noGrp="1"/>
          </p:cNvSpPr>
          <p:nvPr>
            <p:ph idx="1"/>
          </p:nvPr>
        </p:nvSpPr>
        <p:spPr>
          <a:xfrm>
            <a:off x="838200" y="1486839"/>
            <a:ext cx="10515600" cy="4788833"/>
          </a:xfrm>
        </p:spPr>
        <p:txBody>
          <a:bodyPr>
            <a:noAutofit/>
          </a:bodyPr>
          <a:lstStyle/>
          <a:p>
            <a:pPr marL="0" indent="0">
              <a:buNone/>
            </a:pPr>
            <a:r>
              <a:rPr lang="en-SG" sz="3200" dirty="0">
                <a:solidFill>
                  <a:srgbClr val="00B0F0"/>
                </a:solidFill>
              </a:rPr>
              <a:t>6.  IT FORCES THE DEALING OF WHOLE PERSON.</a:t>
            </a:r>
          </a:p>
          <a:p>
            <a:pPr marL="801688" indent="-801688">
              <a:buNone/>
            </a:pPr>
            <a:r>
              <a:rPr lang="en-SG" sz="3200" dirty="0"/>
              <a:t>	MESSY, DYSFUNCTIONAL, DISILLUSIONED.</a:t>
            </a:r>
          </a:p>
          <a:p>
            <a:pPr marL="801688" indent="-801688">
              <a:lnSpc>
                <a:spcPct val="100000"/>
              </a:lnSpc>
              <a:spcBef>
                <a:spcPts val="0"/>
              </a:spcBef>
              <a:spcAft>
                <a:spcPts val="1800"/>
              </a:spcAft>
              <a:buNone/>
            </a:pPr>
            <a:r>
              <a:rPr lang="en-SG" sz="3200" dirty="0"/>
              <a:t>	MAY LOSE THE POTENTIAL OF OTHERS.</a:t>
            </a:r>
          </a:p>
          <a:p>
            <a:pPr marL="801688" indent="-801688">
              <a:buNone/>
            </a:pPr>
            <a:r>
              <a:rPr lang="en-SG" sz="3200" dirty="0"/>
              <a:t>	NEEDED CARE: </a:t>
            </a:r>
          </a:p>
          <a:p>
            <a:pPr marL="801688" indent="-801688">
              <a:buNone/>
            </a:pPr>
            <a:r>
              <a:rPr lang="en-SG" sz="3200" dirty="0"/>
              <a:t>	</a:t>
            </a:r>
            <a:r>
              <a:rPr lang="en-SG" sz="3200" dirty="0">
                <a:solidFill>
                  <a:srgbClr val="FF0000"/>
                </a:solidFill>
              </a:rPr>
              <a:t>C</a:t>
            </a:r>
            <a:r>
              <a:rPr lang="en-SG" sz="3200" dirty="0"/>
              <a:t> – CONNECT AND LISTEN.</a:t>
            </a:r>
          </a:p>
          <a:p>
            <a:pPr marL="801688" indent="-801688">
              <a:buNone/>
            </a:pPr>
            <a:r>
              <a:rPr lang="en-SG" sz="3200" dirty="0"/>
              <a:t>	</a:t>
            </a:r>
            <a:r>
              <a:rPr lang="en-SG" sz="3200" dirty="0">
                <a:solidFill>
                  <a:srgbClr val="FF0000"/>
                </a:solidFill>
              </a:rPr>
              <a:t>A</a:t>
            </a:r>
            <a:r>
              <a:rPr lang="en-SG" sz="3200" dirty="0"/>
              <a:t> – ACCEPT WHERE THEY ARE COMING FROM.</a:t>
            </a:r>
          </a:p>
          <a:p>
            <a:pPr marL="801688" indent="-801688">
              <a:buNone/>
            </a:pPr>
            <a:r>
              <a:rPr lang="en-SG" sz="3200" dirty="0"/>
              <a:t>	</a:t>
            </a:r>
            <a:r>
              <a:rPr lang="en-SG" sz="3200" dirty="0">
                <a:solidFill>
                  <a:srgbClr val="FF0000"/>
                </a:solidFill>
              </a:rPr>
              <a:t>R</a:t>
            </a:r>
            <a:r>
              <a:rPr lang="en-SG" sz="3200" dirty="0"/>
              <a:t> – RESPOND WITH DISCERNMENT.</a:t>
            </a:r>
          </a:p>
          <a:p>
            <a:pPr marL="801688" indent="-801688">
              <a:buNone/>
            </a:pPr>
            <a:r>
              <a:rPr lang="en-SG" sz="3200" dirty="0"/>
              <a:t>        	</a:t>
            </a:r>
            <a:r>
              <a:rPr lang="en-SG" sz="3200" dirty="0">
                <a:solidFill>
                  <a:srgbClr val="FF0000"/>
                </a:solidFill>
              </a:rPr>
              <a:t>E</a:t>
            </a:r>
            <a:r>
              <a:rPr lang="en-SG" sz="3200" dirty="0"/>
              <a:t> – ENDURE WITH PATIENCE AND FAITH IN GOD.</a:t>
            </a:r>
          </a:p>
        </p:txBody>
      </p:sp>
      <p:pic>
        <p:nvPicPr>
          <p:cNvPr id="4" name="Picture 3">
            <a:extLst>
              <a:ext uri="{FF2B5EF4-FFF2-40B4-BE49-F238E27FC236}">
                <a16:creationId xmlns:a16="http://schemas.microsoft.com/office/drawing/2014/main" id="{9140382A-8365-48A4-849D-BC73C116D5B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8125"/>
                    </a14:imgEffect>
                  </a14:imgLayer>
                </a14:imgProps>
              </a:ext>
              <a:ext uri="{28A0092B-C50C-407E-A947-70E740481C1C}">
                <a14:useLocalDpi xmlns:a14="http://schemas.microsoft.com/office/drawing/2010/main" val="0"/>
              </a:ext>
            </a:extLst>
          </a:blip>
          <a:stretch>
            <a:fillRect/>
          </a:stretch>
        </p:blipFill>
        <p:spPr>
          <a:xfrm>
            <a:off x="9699857" y="5257800"/>
            <a:ext cx="2377843" cy="1486152"/>
          </a:xfrm>
          <a:prstGeom prst="rect">
            <a:avLst/>
          </a:prstGeom>
        </p:spPr>
      </p:pic>
    </p:spTree>
    <p:extLst>
      <p:ext uri="{BB962C8B-B14F-4D97-AF65-F5344CB8AC3E}">
        <p14:creationId xmlns:p14="http://schemas.microsoft.com/office/powerpoint/2010/main" val="2923565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64"/>
            <a:ext cx="10515600" cy="932231"/>
          </a:xfrm>
        </p:spPr>
        <p:txBody>
          <a:bodyPr>
            <a:normAutofit/>
          </a:bodyPr>
          <a:lstStyle/>
          <a:p>
            <a:pPr algn="ctr"/>
            <a:r>
              <a:rPr lang="en-SG" sz="3600" b="1" u="sng" dirty="0"/>
              <a:t>LEVEL 2 – PERMISSION - BIBLE EXAMPLE</a:t>
            </a:r>
          </a:p>
        </p:txBody>
      </p:sp>
      <p:sp>
        <p:nvSpPr>
          <p:cNvPr id="3" name="Content Placeholder 2"/>
          <p:cNvSpPr>
            <a:spLocks noGrp="1"/>
          </p:cNvSpPr>
          <p:nvPr>
            <p:ph idx="1"/>
          </p:nvPr>
        </p:nvSpPr>
        <p:spPr>
          <a:xfrm>
            <a:off x="713536" y="1104422"/>
            <a:ext cx="10515600" cy="5003402"/>
          </a:xfrm>
        </p:spPr>
        <p:txBody>
          <a:bodyPr>
            <a:noAutofit/>
          </a:bodyPr>
          <a:lstStyle/>
          <a:p>
            <a:pPr marL="0" indent="0">
              <a:lnSpc>
                <a:spcPct val="100000"/>
              </a:lnSpc>
              <a:buNone/>
            </a:pPr>
            <a:r>
              <a:rPr lang="en-SG" sz="3000" dirty="0"/>
              <a:t>NEHEMIAH KNEW HIS GOD AND WHERE GOD WAS GOING AND HE LED PEOPLE TO FULFILL GOD’S PURPOSE.</a:t>
            </a:r>
          </a:p>
          <a:p>
            <a:pPr marL="0" indent="0">
              <a:lnSpc>
                <a:spcPct val="100000"/>
              </a:lnSpc>
              <a:buNone/>
            </a:pPr>
            <a:r>
              <a:rPr lang="en-SG" sz="3000" dirty="0">
                <a:solidFill>
                  <a:srgbClr val="00B0F0"/>
                </a:solidFill>
              </a:rPr>
              <a:t>1.  NEHEMIAH KNEW HIS GOD.</a:t>
            </a:r>
          </a:p>
          <a:p>
            <a:pPr marL="450850" indent="0">
              <a:lnSpc>
                <a:spcPct val="100000"/>
              </a:lnSpc>
              <a:spcAft>
                <a:spcPts val="1200"/>
              </a:spcAft>
              <a:buNone/>
            </a:pPr>
            <a:r>
              <a:rPr lang="en-SG" sz="3000" i="1" dirty="0">
                <a:solidFill>
                  <a:schemeClr val="accent2">
                    <a:lumMod val="75000"/>
                  </a:schemeClr>
                </a:solidFill>
              </a:rPr>
              <a:t>Neh 1:5 And said, I beseech thee, </a:t>
            </a:r>
            <a:r>
              <a:rPr lang="en-SG" sz="3000" i="1" u="sng" dirty="0">
                <a:solidFill>
                  <a:schemeClr val="accent2">
                    <a:lumMod val="75000"/>
                  </a:schemeClr>
                </a:solidFill>
              </a:rPr>
              <a:t>O LORD God of Heaven, the great and terrible God</a:t>
            </a:r>
            <a:r>
              <a:rPr lang="en-SG" sz="3000" i="1" dirty="0">
                <a:solidFill>
                  <a:schemeClr val="accent2">
                    <a:lumMod val="75000"/>
                  </a:schemeClr>
                </a:solidFill>
              </a:rPr>
              <a:t>, that keeps covenant and mercy for them that love Him and observe His commandments:</a:t>
            </a:r>
          </a:p>
          <a:p>
            <a:pPr marL="801688" lvl="1" indent="-344488">
              <a:lnSpc>
                <a:spcPct val="100000"/>
              </a:lnSpc>
              <a:tabLst>
                <a:tab pos="1703388" algn="l"/>
              </a:tabLst>
            </a:pPr>
            <a:r>
              <a:rPr lang="en-SG" sz="3000" b="1" dirty="0"/>
              <a:t>GOD</a:t>
            </a:r>
            <a:r>
              <a:rPr lang="en-SG" sz="3000" dirty="0"/>
              <a:t> 		– ELOHIM, ALMIGHTY, FAITHFUL &amp;TRUE. EL-SHADDAI.</a:t>
            </a:r>
          </a:p>
          <a:p>
            <a:pPr marL="801688" lvl="1" indent="-344488">
              <a:lnSpc>
                <a:spcPct val="100000"/>
              </a:lnSpc>
              <a:tabLst>
                <a:tab pos="1703388" algn="l"/>
              </a:tabLst>
            </a:pPr>
            <a:r>
              <a:rPr lang="en-SG" sz="3000" b="1" dirty="0"/>
              <a:t>LORD</a:t>
            </a:r>
            <a:r>
              <a:rPr lang="en-SG" sz="3000" dirty="0"/>
              <a:t> 	– YAHWEH, ETERNAL ONE, I AM THAT I AM.  HESED.</a:t>
            </a:r>
          </a:p>
          <a:p>
            <a:pPr marL="801688" lvl="1" indent="-344488">
              <a:lnSpc>
                <a:spcPct val="100000"/>
              </a:lnSpc>
              <a:tabLst>
                <a:tab pos="1703388" algn="l"/>
              </a:tabLst>
            </a:pPr>
            <a:r>
              <a:rPr lang="en-SG" sz="3000" b="1" dirty="0"/>
              <a:t>Lord</a:t>
            </a:r>
            <a:r>
              <a:rPr lang="en-SG" sz="3000" dirty="0"/>
              <a:t> 		– ADONAI, THE MASTER, LORD OF ALL.</a:t>
            </a:r>
          </a:p>
        </p:txBody>
      </p:sp>
      <p:pic>
        <p:nvPicPr>
          <p:cNvPr id="4" name="Picture 3">
            <a:extLst>
              <a:ext uri="{FF2B5EF4-FFF2-40B4-BE49-F238E27FC236}">
                <a16:creationId xmlns:a16="http://schemas.microsoft.com/office/drawing/2014/main" id="{0B8449F0-948F-4692-B49D-8E4CAFCA37B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266272" y="5181600"/>
            <a:ext cx="1925728" cy="1666736"/>
          </a:xfrm>
          <a:prstGeom prst="rect">
            <a:avLst/>
          </a:prstGeom>
        </p:spPr>
      </p:pic>
    </p:spTree>
    <p:extLst>
      <p:ext uri="{BB962C8B-B14F-4D97-AF65-F5344CB8AC3E}">
        <p14:creationId xmlns:p14="http://schemas.microsoft.com/office/powerpoint/2010/main" val="3336211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32231"/>
          </a:xfrm>
        </p:spPr>
        <p:txBody>
          <a:bodyPr>
            <a:normAutofit/>
          </a:bodyPr>
          <a:lstStyle/>
          <a:p>
            <a:pPr algn="ctr"/>
            <a:r>
              <a:rPr lang="en-SG" sz="3600" b="1" u="sng" dirty="0"/>
              <a:t>LEVEL 2 – PERMISSION - BIBLE EXAMPLE</a:t>
            </a:r>
          </a:p>
        </p:txBody>
      </p:sp>
      <p:sp>
        <p:nvSpPr>
          <p:cNvPr id="3" name="Content Placeholder 2"/>
          <p:cNvSpPr>
            <a:spLocks noGrp="1"/>
          </p:cNvSpPr>
          <p:nvPr>
            <p:ph idx="1"/>
          </p:nvPr>
        </p:nvSpPr>
        <p:spPr>
          <a:xfrm>
            <a:off x="713536" y="1046670"/>
            <a:ext cx="10515600" cy="5153714"/>
          </a:xfrm>
        </p:spPr>
        <p:txBody>
          <a:bodyPr>
            <a:noAutofit/>
          </a:bodyPr>
          <a:lstStyle/>
          <a:p>
            <a:pPr marL="514350" indent="-514350">
              <a:lnSpc>
                <a:spcPct val="100000"/>
              </a:lnSpc>
              <a:spcBef>
                <a:spcPts val="1800"/>
              </a:spcBef>
              <a:spcAft>
                <a:spcPts val="1200"/>
              </a:spcAft>
              <a:buAutoNum type="arabicPeriod"/>
            </a:pPr>
            <a:r>
              <a:rPr lang="en-SG" sz="3200" dirty="0">
                <a:solidFill>
                  <a:srgbClr val="00B0F0"/>
                </a:solidFill>
              </a:rPr>
              <a:t>NEHEMIAH KNEW HIS GOD</a:t>
            </a:r>
          </a:p>
          <a:p>
            <a:pPr marL="538163" indent="-538163">
              <a:lnSpc>
                <a:spcPct val="100000"/>
              </a:lnSpc>
              <a:spcBef>
                <a:spcPts val="0"/>
              </a:spcBef>
              <a:spcAft>
                <a:spcPts val="1200"/>
              </a:spcAft>
              <a:buNone/>
              <a:tabLst>
                <a:tab pos="1077913" algn="l"/>
                <a:tab pos="5737225" algn="l"/>
              </a:tabLst>
            </a:pPr>
            <a:r>
              <a:rPr lang="en-SG" sz="3200" dirty="0"/>
              <a:t>	A.  GOD IS THE SOURCE 	(ACTS 17:28)		</a:t>
            </a:r>
            <a:br>
              <a:rPr lang="en-SG" sz="3200" dirty="0"/>
            </a:br>
            <a:r>
              <a:rPr lang="en-SG" sz="3200" dirty="0"/>
              <a:t>	DISCIPLINE OF SIMPLICITY 	(2 COR.11:3)</a:t>
            </a:r>
          </a:p>
          <a:p>
            <a:pPr marL="538163" indent="0">
              <a:lnSpc>
                <a:spcPct val="100000"/>
              </a:lnSpc>
              <a:spcBef>
                <a:spcPts val="0"/>
              </a:spcBef>
              <a:spcAft>
                <a:spcPts val="1200"/>
              </a:spcAft>
              <a:buNone/>
              <a:tabLst>
                <a:tab pos="1077913" algn="l"/>
                <a:tab pos="5737225" algn="l"/>
              </a:tabLst>
            </a:pPr>
            <a:r>
              <a:rPr lang="en-SG" sz="3200" dirty="0"/>
              <a:t>B.  	GOD IS IN CONTROL 	(DAN. 4:35)</a:t>
            </a:r>
            <a:br>
              <a:rPr lang="en-SG" sz="3200" dirty="0"/>
            </a:br>
            <a:r>
              <a:rPr lang="en-SG" sz="3200" dirty="0"/>
              <a:t>	DISCIPLINE OF SILENCE 	(PS. 46:1,10)</a:t>
            </a:r>
          </a:p>
          <a:p>
            <a:pPr marL="538163" indent="-538163">
              <a:lnSpc>
                <a:spcPct val="100000"/>
              </a:lnSpc>
              <a:spcBef>
                <a:spcPts val="0"/>
              </a:spcBef>
              <a:spcAft>
                <a:spcPts val="1200"/>
              </a:spcAft>
              <a:buNone/>
              <a:tabLst>
                <a:tab pos="1077913" algn="l"/>
                <a:tab pos="5737225" algn="l"/>
              </a:tabLst>
            </a:pPr>
            <a:r>
              <a:rPr lang="en-SG" sz="3200" dirty="0"/>
              <a:t>	C.  	GOD IS THE JUDGE 	(1 PET. 2:23)</a:t>
            </a:r>
            <a:br>
              <a:rPr lang="en-SG" sz="3200" dirty="0"/>
            </a:br>
            <a:r>
              <a:rPr lang="en-SG" sz="3200" dirty="0"/>
              <a:t>	DISCIPLINE OF SOLITUDE 	(PS. 139:23.24)</a:t>
            </a:r>
          </a:p>
          <a:p>
            <a:pPr marL="538163" indent="-538163">
              <a:lnSpc>
                <a:spcPct val="100000"/>
              </a:lnSpc>
              <a:spcBef>
                <a:spcPts val="0"/>
              </a:spcBef>
              <a:buNone/>
              <a:tabLst>
                <a:tab pos="1077913" algn="l"/>
                <a:tab pos="5737225" algn="l"/>
              </a:tabLst>
            </a:pPr>
            <a:r>
              <a:rPr lang="en-SG" sz="3200" dirty="0"/>
              <a:t>	D.  GOD IS THE MASTER 	(ECCL. 12:13)</a:t>
            </a:r>
            <a:br>
              <a:rPr lang="en-SG" sz="3200" dirty="0"/>
            </a:br>
            <a:r>
              <a:rPr lang="en-SG" sz="3200" dirty="0"/>
              <a:t>	DISCIPLINE OF SURRENDER 	(PROV. 3:5,6)</a:t>
            </a:r>
          </a:p>
          <a:p>
            <a:pPr marL="0" indent="0">
              <a:buNone/>
            </a:pPr>
            <a:endParaRPr lang="en-SG" sz="3200" i="1" dirty="0"/>
          </a:p>
        </p:txBody>
      </p:sp>
      <p:pic>
        <p:nvPicPr>
          <p:cNvPr id="4" name="Picture 3">
            <a:extLst>
              <a:ext uri="{FF2B5EF4-FFF2-40B4-BE49-F238E27FC236}">
                <a16:creationId xmlns:a16="http://schemas.microsoft.com/office/drawing/2014/main" id="{3A83AB05-A683-4E7D-A1AE-3E65FDB906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266272" y="5181600"/>
            <a:ext cx="1925728" cy="1666736"/>
          </a:xfrm>
          <a:prstGeom prst="rect">
            <a:avLst/>
          </a:prstGeom>
        </p:spPr>
      </p:pic>
    </p:spTree>
    <p:extLst>
      <p:ext uri="{BB962C8B-B14F-4D97-AF65-F5344CB8AC3E}">
        <p14:creationId xmlns:p14="http://schemas.microsoft.com/office/powerpoint/2010/main" val="217620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62B9D8-5B91-4D40-B662-50C9BBFF49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63687" y="14514"/>
            <a:ext cx="5638799" cy="6849766"/>
          </a:xfrm>
          <a:prstGeom prst="rect">
            <a:avLst/>
          </a:prstGeom>
        </p:spPr>
      </p:pic>
      <p:pic>
        <p:nvPicPr>
          <p:cNvPr id="5" name="Picture 4">
            <a:extLst>
              <a:ext uri="{FF2B5EF4-FFF2-40B4-BE49-F238E27FC236}">
                <a16:creationId xmlns:a16="http://schemas.microsoft.com/office/drawing/2014/main" id="{11797A2D-F0E7-4AF3-966E-A11FB817493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p:blipFill>
        <p:spPr>
          <a:xfrm>
            <a:off x="9876921" y="4936934"/>
            <a:ext cx="2565400" cy="1921066"/>
          </a:xfrm>
          <a:prstGeom prst="rect">
            <a:avLst/>
          </a:prstGeom>
        </p:spPr>
      </p:pic>
    </p:spTree>
    <p:extLst>
      <p:ext uri="{BB962C8B-B14F-4D97-AF65-F5344CB8AC3E}">
        <p14:creationId xmlns:p14="http://schemas.microsoft.com/office/powerpoint/2010/main" val="1349835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65"/>
            <a:ext cx="10515600" cy="835424"/>
          </a:xfrm>
        </p:spPr>
        <p:txBody>
          <a:bodyPr>
            <a:noAutofit/>
          </a:bodyPr>
          <a:lstStyle/>
          <a:p>
            <a:pPr algn="ctr"/>
            <a:r>
              <a:rPr lang="en-SG" sz="3600" b="1" u="sng" dirty="0"/>
              <a:t>LEVEL 2 – PERMISSION - BIBLE EXAMPLE</a:t>
            </a:r>
          </a:p>
        </p:txBody>
      </p:sp>
      <p:sp>
        <p:nvSpPr>
          <p:cNvPr id="3" name="Content Placeholder 2"/>
          <p:cNvSpPr>
            <a:spLocks noGrp="1"/>
          </p:cNvSpPr>
          <p:nvPr>
            <p:ph idx="1"/>
          </p:nvPr>
        </p:nvSpPr>
        <p:spPr>
          <a:xfrm>
            <a:off x="585197" y="870918"/>
            <a:ext cx="10868866" cy="5756408"/>
          </a:xfrm>
        </p:spPr>
        <p:txBody>
          <a:bodyPr>
            <a:noAutofit/>
          </a:bodyPr>
          <a:lstStyle/>
          <a:p>
            <a:pPr marL="514350" indent="-514350">
              <a:lnSpc>
                <a:spcPct val="100000"/>
              </a:lnSpc>
              <a:buAutoNum type="arabicPeriod" startAt="2"/>
            </a:pPr>
            <a:r>
              <a:rPr lang="en-SG" sz="3000" dirty="0">
                <a:solidFill>
                  <a:srgbClr val="00B0F0"/>
                </a:solidFill>
              </a:rPr>
              <a:t>IDENTIFYING WITH NEEDS IN PRAYER.</a:t>
            </a:r>
          </a:p>
          <a:p>
            <a:pPr marL="538163" indent="0">
              <a:lnSpc>
                <a:spcPct val="100000"/>
              </a:lnSpc>
              <a:spcAft>
                <a:spcPts val="1200"/>
              </a:spcAft>
              <a:buNone/>
            </a:pPr>
            <a:r>
              <a:rPr lang="en-SG" sz="3000" i="1" dirty="0">
                <a:solidFill>
                  <a:schemeClr val="accent2">
                    <a:lumMod val="75000"/>
                  </a:schemeClr>
                </a:solidFill>
              </a:rPr>
              <a:t>Neh 1:6 Let Thine ear now be attentive, and Thine eyes open, that Thou may hear the prayer of Thy servant, which I pray before Thee now, day and night, for the children of Israel Thy servants, and confess the sins of the children of Israel, which we have sinned against thee: both I and my father's house have sinned.</a:t>
            </a:r>
          </a:p>
          <a:p>
            <a:pPr marL="989013" indent="-450850">
              <a:lnSpc>
                <a:spcPct val="100000"/>
              </a:lnSpc>
              <a:spcAft>
                <a:spcPts val="1200"/>
              </a:spcAft>
              <a:buNone/>
            </a:pPr>
            <a:r>
              <a:rPr lang="en-SG" sz="3000" dirty="0"/>
              <a:t>A. 	LIKE OUR SAVIOUR, TOUCHED WITH FEELINGS OF OUR INFIRMITIES, </a:t>
            </a:r>
            <a:r>
              <a:rPr lang="en-SG" sz="3000" u="sng" dirty="0"/>
              <a:t>YET WITHOUT SIN (HEB. 4:15,16)</a:t>
            </a:r>
            <a:r>
              <a:rPr lang="en-SG" sz="3000" dirty="0"/>
              <a:t>.</a:t>
            </a:r>
          </a:p>
          <a:p>
            <a:pPr marL="989013" indent="-450850">
              <a:lnSpc>
                <a:spcPct val="100000"/>
              </a:lnSpc>
              <a:buNone/>
            </a:pPr>
            <a:r>
              <a:rPr lang="en-SG" sz="3000" dirty="0"/>
              <a:t>B. 	LEAD YOURSELF AND OTHERS AS HOUSE OF PRAYER WITH PRAYER PLANS: JOURNALS, PARTNERS, RETREATS, </a:t>
            </a:r>
            <a:br>
              <a:rPr lang="en-SG" sz="3000" dirty="0"/>
            </a:br>
            <a:r>
              <a:rPr lang="en-SG" sz="3000" dirty="0"/>
              <a:t>FASTING, CHAIN.</a:t>
            </a:r>
          </a:p>
          <a:p>
            <a:pPr marL="0" indent="0">
              <a:lnSpc>
                <a:spcPct val="100000"/>
              </a:lnSpc>
              <a:buNone/>
            </a:pPr>
            <a:r>
              <a:rPr lang="en-SG" sz="3000" dirty="0"/>
              <a:t>         </a:t>
            </a:r>
          </a:p>
          <a:p>
            <a:pPr>
              <a:lnSpc>
                <a:spcPct val="100000"/>
              </a:lnSpc>
            </a:pPr>
            <a:endParaRPr lang="en-SG" sz="6300" dirty="0"/>
          </a:p>
          <a:p>
            <a:pPr marL="0" indent="0">
              <a:buNone/>
            </a:pPr>
            <a:endParaRPr lang="en-SG" sz="3200" u="sng" dirty="0"/>
          </a:p>
          <a:p>
            <a:pPr marL="0" indent="0">
              <a:buNone/>
            </a:pPr>
            <a:r>
              <a:rPr lang="en-SG" sz="3200" u="sng" dirty="0"/>
              <a:t>      </a:t>
            </a:r>
          </a:p>
          <a:p>
            <a:pPr marL="0" indent="0">
              <a:buNone/>
            </a:pPr>
            <a:endParaRPr lang="en-SG" sz="3200" i="1" u="sng" dirty="0"/>
          </a:p>
        </p:txBody>
      </p:sp>
      <p:pic>
        <p:nvPicPr>
          <p:cNvPr id="4" name="Picture 3">
            <a:extLst>
              <a:ext uri="{FF2B5EF4-FFF2-40B4-BE49-F238E27FC236}">
                <a16:creationId xmlns:a16="http://schemas.microsoft.com/office/drawing/2014/main" id="{ABCAA339-91B8-4E49-92D2-61218BCA966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266272" y="5181600"/>
            <a:ext cx="1925728" cy="1666736"/>
          </a:xfrm>
          <a:prstGeom prst="rect">
            <a:avLst/>
          </a:prstGeom>
        </p:spPr>
      </p:pic>
    </p:spTree>
    <p:extLst>
      <p:ext uri="{BB962C8B-B14F-4D97-AF65-F5344CB8AC3E}">
        <p14:creationId xmlns:p14="http://schemas.microsoft.com/office/powerpoint/2010/main" val="2465136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13"/>
            <a:ext cx="10515600" cy="932231"/>
          </a:xfrm>
        </p:spPr>
        <p:txBody>
          <a:bodyPr>
            <a:normAutofit/>
          </a:bodyPr>
          <a:lstStyle/>
          <a:p>
            <a:pPr algn="ctr"/>
            <a:r>
              <a:rPr lang="en-SG" sz="3600" b="1" u="sng" dirty="0"/>
              <a:t>LEVEL 2 – PERMISSION - BIBLE EXAMPLE</a:t>
            </a:r>
          </a:p>
        </p:txBody>
      </p:sp>
      <p:sp>
        <p:nvSpPr>
          <p:cNvPr id="3" name="Content Placeholder 2"/>
          <p:cNvSpPr>
            <a:spLocks noGrp="1"/>
          </p:cNvSpPr>
          <p:nvPr>
            <p:ph idx="1"/>
          </p:nvPr>
        </p:nvSpPr>
        <p:spPr>
          <a:xfrm>
            <a:off x="674823" y="839663"/>
            <a:ext cx="9479830" cy="4954745"/>
          </a:xfrm>
        </p:spPr>
        <p:txBody>
          <a:bodyPr>
            <a:noAutofit/>
          </a:bodyPr>
          <a:lstStyle/>
          <a:p>
            <a:pPr marL="514350" indent="-514350">
              <a:lnSpc>
                <a:spcPct val="100000"/>
              </a:lnSpc>
              <a:buAutoNum type="arabicPeriod" startAt="3"/>
            </a:pPr>
            <a:r>
              <a:rPr lang="en-SG" sz="3000" dirty="0">
                <a:solidFill>
                  <a:srgbClr val="00B0F0"/>
                </a:solidFill>
              </a:rPr>
              <a:t>LEADING WITH PEOPLE IN GOD’S PURPOSE.</a:t>
            </a:r>
          </a:p>
          <a:p>
            <a:pPr marL="538163" indent="0">
              <a:lnSpc>
                <a:spcPct val="100000"/>
              </a:lnSpc>
              <a:spcAft>
                <a:spcPts val="1200"/>
              </a:spcAft>
              <a:buNone/>
            </a:pPr>
            <a:r>
              <a:rPr lang="en-SG" sz="3000" i="1" dirty="0">
                <a:solidFill>
                  <a:schemeClr val="accent2">
                    <a:lumMod val="75000"/>
                  </a:schemeClr>
                </a:solidFill>
              </a:rPr>
              <a:t>Neh 2:20 Then answered I them, and said unto them, The God of Heaven, He will prosper us; therefore we His servants will arise and build: but ye have no portion, nor right, nor memorial, in Jerusalem.</a:t>
            </a:r>
          </a:p>
          <a:p>
            <a:pPr marL="1077913" indent="-539750">
              <a:lnSpc>
                <a:spcPct val="100000"/>
              </a:lnSpc>
              <a:spcAft>
                <a:spcPts val="1200"/>
              </a:spcAft>
              <a:buNone/>
            </a:pPr>
            <a:r>
              <a:rPr lang="en-SG" sz="3000" dirty="0"/>
              <a:t>A.  IT IS GOD’S PURPOSE AND HE WILL PROSPER US.</a:t>
            </a:r>
            <a:br>
              <a:rPr lang="en-SG" sz="3000" dirty="0"/>
            </a:br>
            <a:r>
              <a:rPr lang="en-SG" sz="3000" dirty="0"/>
              <a:t>(MATT. 16:18).  DO NOT GIVE UP.  DO NOT GIVE IN.</a:t>
            </a:r>
          </a:p>
          <a:p>
            <a:pPr marL="1077913" indent="-539750">
              <a:lnSpc>
                <a:spcPct val="100000"/>
              </a:lnSpc>
              <a:spcAft>
                <a:spcPts val="1200"/>
              </a:spcAft>
              <a:buNone/>
            </a:pPr>
            <a:r>
              <a:rPr lang="en-SG" sz="3000" dirty="0"/>
              <a:t>B.  WE WILL ARISE AND BUILD.  RISK AND SACRIFICE.</a:t>
            </a:r>
            <a:br>
              <a:rPr lang="en-SG" sz="3000" dirty="0"/>
            </a:br>
            <a:r>
              <a:rPr lang="en-SG" sz="3000" dirty="0"/>
              <a:t>PRAY, PLAN, PRESENT AND EXECUTE TOGETHER.</a:t>
            </a:r>
          </a:p>
          <a:p>
            <a:pPr marL="0" indent="0">
              <a:buNone/>
            </a:pPr>
            <a:endParaRPr lang="en-SG" sz="3200" i="1" dirty="0"/>
          </a:p>
        </p:txBody>
      </p:sp>
      <p:pic>
        <p:nvPicPr>
          <p:cNvPr id="4" name="Picture 3">
            <a:extLst>
              <a:ext uri="{FF2B5EF4-FFF2-40B4-BE49-F238E27FC236}">
                <a16:creationId xmlns:a16="http://schemas.microsoft.com/office/drawing/2014/main" id="{00DA0360-DC1C-4861-9FF7-D7E08E94884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266272" y="5181600"/>
            <a:ext cx="1925728" cy="1666736"/>
          </a:xfrm>
          <a:prstGeom prst="rect">
            <a:avLst/>
          </a:prstGeom>
        </p:spPr>
      </p:pic>
    </p:spTree>
    <p:extLst>
      <p:ext uri="{BB962C8B-B14F-4D97-AF65-F5344CB8AC3E}">
        <p14:creationId xmlns:p14="http://schemas.microsoft.com/office/powerpoint/2010/main" val="1418885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512"/>
            <a:ext cx="10515600" cy="932231"/>
          </a:xfrm>
        </p:spPr>
        <p:txBody>
          <a:bodyPr>
            <a:normAutofit fontScale="90000"/>
          </a:bodyPr>
          <a:lstStyle/>
          <a:p>
            <a:pPr algn="ctr"/>
            <a:r>
              <a:rPr lang="en-SG" sz="3600" b="1" u="sng" dirty="0"/>
              <a:t>LEVEL 2 – PERMISSION </a:t>
            </a:r>
            <a:br>
              <a:rPr lang="en-SG" sz="3600" b="1" u="sng" dirty="0"/>
            </a:br>
            <a:r>
              <a:rPr lang="en-SG" sz="3600" b="1" u="sng" dirty="0"/>
              <a:t>BEST BEHAVIORS</a:t>
            </a:r>
          </a:p>
        </p:txBody>
      </p:sp>
      <p:sp>
        <p:nvSpPr>
          <p:cNvPr id="3" name="Content Placeholder 2"/>
          <p:cNvSpPr>
            <a:spLocks noGrp="1"/>
          </p:cNvSpPr>
          <p:nvPr>
            <p:ph idx="1"/>
          </p:nvPr>
        </p:nvSpPr>
        <p:spPr>
          <a:xfrm>
            <a:off x="838200" y="1363111"/>
            <a:ext cx="10515600" cy="3808964"/>
          </a:xfrm>
        </p:spPr>
        <p:txBody>
          <a:bodyPr>
            <a:noAutofit/>
          </a:bodyPr>
          <a:lstStyle/>
          <a:p>
            <a:pPr marL="514350" indent="-514350">
              <a:lnSpc>
                <a:spcPct val="100000"/>
              </a:lnSpc>
              <a:spcAft>
                <a:spcPts val="1200"/>
              </a:spcAft>
              <a:buClr>
                <a:srgbClr val="00B0F0"/>
              </a:buClr>
              <a:buAutoNum type="arabicPeriod"/>
            </a:pPr>
            <a:r>
              <a:rPr lang="en-SG" sz="3200" dirty="0">
                <a:solidFill>
                  <a:srgbClr val="00B0F0"/>
                </a:solidFill>
              </a:rPr>
              <a:t>CONNECT WITH MYSELF FIRST.</a:t>
            </a:r>
          </a:p>
          <a:p>
            <a:pPr marL="1077913" indent="-1077913">
              <a:lnSpc>
                <a:spcPct val="100000"/>
              </a:lnSpc>
              <a:buNone/>
            </a:pPr>
            <a:r>
              <a:rPr lang="en-SG" sz="3200" dirty="0"/>
              <a:t>      A. 	SELF-AWARENESS OF PERSONALITY &amp; GIFTS.</a:t>
            </a:r>
          </a:p>
          <a:p>
            <a:pPr marL="0" indent="0">
              <a:lnSpc>
                <a:spcPct val="100000"/>
              </a:lnSpc>
              <a:buNone/>
            </a:pPr>
            <a:r>
              <a:rPr lang="en-SG" sz="3200" dirty="0"/>
              <a:t>      B.  SELF-IMAGE IN GOD’S WORTH.</a:t>
            </a:r>
          </a:p>
          <a:p>
            <a:pPr marL="0" indent="0">
              <a:lnSpc>
                <a:spcPct val="100000"/>
              </a:lnSpc>
              <a:buNone/>
            </a:pPr>
            <a:r>
              <a:rPr lang="en-SG" sz="3200" dirty="0"/>
              <a:t>      C.  SELF-HONESTY TO FACE REALITY.</a:t>
            </a:r>
          </a:p>
          <a:p>
            <a:pPr marL="0" indent="0">
              <a:lnSpc>
                <a:spcPct val="100000"/>
              </a:lnSpc>
              <a:buNone/>
            </a:pPr>
            <a:r>
              <a:rPr lang="en-SG" sz="3200" dirty="0"/>
              <a:t>      D.  SELF-IMPROVEMENT IN LIFE LONG LEARNING.</a:t>
            </a:r>
          </a:p>
          <a:p>
            <a:pPr marL="0" indent="0">
              <a:lnSpc>
                <a:spcPct val="100000"/>
              </a:lnSpc>
              <a:buNone/>
            </a:pPr>
            <a:r>
              <a:rPr lang="en-SG" sz="3200" dirty="0"/>
              <a:t>      E.  SELF-RESPONSIBILITY FOR ATTITUDES &amp; ACTIONS.</a:t>
            </a:r>
            <a:endParaRPr lang="en-SG" sz="3200" i="1" dirty="0"/>
          </a:p>
        </p:txBody>
      </p:sp>
      <p:pic>
        <p:nvPicPr>
          <p:cNvPr id="4" name="Picture 3">
            <a:extLst>
              <a:ext uri="{FF2B5EF4-FFF2-40B4-BE49-F238E27FC236}">
                <a16:creationId xmlns:a16="http://schemas.microsoft.com/office/drawing/2014/main" id="{33D1E9F9-69C3-49F2-90C8-C86B6004E90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826" l="0" r="100000"/>
                    </a14:imgEffect>
                  </a14:imgLayer>
                </a14:imgProps>
              </a:ext>
              <a:ext uri="{28A0092B-C50C-407E-A947-70E740481C1C}">
                <a14:useLocalDpi xmlns:a14="http://schemas.microsoft.com/office/drawing/2010/main" val="0"/>
              </a:ext>
            </a:extLst>
          </a:blip>
          <a:stretch>
            <a:fillRect/>
          </a:stretch>
        </p:blipFill>
        <p:spPr>
          <a:xfrm flipH="1">
            <a:off x="10286182" y="5172075"/>
            <a:ext cx="1905818" cy="1685925"/>
          </a:xfrm>
          <a:prstGeom prst="rect">
            <a:avLst/>
          </a:prstGeom>
        </p:spPr>
      </p:pic>
    </p:spTree>
    <p:extLst>
      <p:ext uri="{BB962C8B-B14F-4D97-AF65-F5344CB8AC3E}">
        <p14:creationId xmlns:p14="http://schemas.microsoft.com/office/powerpoint/2010/main" val="3754372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087"/>
            <a:ext cx="10515600" cy="932231"/>
          </a:xfrm>
        </p:spPr>
        <p:txBody>
          <a:bodyPr>
            <a:normAutofit fontScale="90000"/>
          </a:bodyPr>
          <a:lstStyle/>
          <a:p>
            <a:pPr algn="ctr"/>
            <a:r>
              <a:rPr lang="en-SG" sz="3600" b="1" u="sng" dirty="0"/>
              <a:t>LEVEL 2 – PERMISSION </a:t>
            </a:r>
            <a:br>
              <a:rPr lang="en-SG" sz="3600" b="1" u="sng" dirty="0"/>
            </a:br>
            <a:r>
              <a:rPr lang="en-SG" sz="3600" b="1" u="sng" dirty="0"/>
              <a:t>BEST BEHAVIORS</a:t>
            </a:r>
          </a:p>
        </p:txBody>
      </p:sp>
      <p:sp>
        <p:nvSpPr>
          <p:cNvPr id="3" name="Content Placeholder 2"/>
          <p:cNvSpPr>
            <a:spLocks noGrp="1"/>
          </p:cNvSpPr>
          <p:nvPr>
            <p:ph idx="1"/>
          </p:nvPr>
        </p:nvSpPr>
        <p:spPr>
          <a:xfrm>
            <a:off x="838200" y="1274370"/>
            <a:ext cx="9677400" cy="3897705"/>
          </a:xfrm>
        </p:spPr>
        <p:txBody>
          <a:bodyPr>
            <a:noAutofit/>
          </a:bodyPr>
          <a:lstStyle/>
          <a:p>
            <a:pPr marL="514350" indent="-514350">
              <a:lnSpc>
                <a:spcPct val="100000"/>
              </a:lnSpc>
              <a:spcAft>
                <a:spcPts val="1800"/>
              </a:spcAft>
              <a:buClr>
                <a:srgbClr val="00B0F0"/>
              </a:buClr>
              <a:buAutoNum type="arabicPeriod" startAt="2"/>
            </a:pPr>
            <a:r>
              <a:rPr lang="en-SG" sz="3200" dirty="0">
                <a:solidFill>
                  <a:srgbClr val="00B0F0"/>
                </a:solidFill>
              </a:rPr>
              <a:t>DEVELOP PEOPLE-ORIENTED SKILLS. PEOPLE PERSON</a:t>
            </a:r>
          </a:p>
          <a:p>
            <a:pPr marL="538163" indent="0">
              <a:lnSpc>
                <a:spcPct val="100000"/>
              </a:lnSpc>
              <a:spcBef>
                <a:spcPts val="0"/>
              </a:spcBef>
              <a:spcAft>
                <a:spcPts val="1200"/>
              </a:spcAft>
              <a:buNone/>
            </a:pPr>
            <a:r>
              <a:rPr lang="en-SG" sz="3200" dirty="0"/>
              <a:t>A.  ANALOGIES OF:</a:t>
            </a:r>
          </a:p>
          <a:p>
            <a:pPr marL="1520825" lvl="3" indent="-442913">
              <a:lnSpc>
                <a:spcPct val="100000"/>
              </a:lnSpc>
              <a:spcBef>
                <a:spcPts val="0"/>
              </a:spcBef>
              <a:spcAft>
                <a:spcPts val="1200"/>
              </a:spcAft>
              <a:buFont typeface="+mj-lt"/>
              <a:buAutoNum type="arabicParenR"/>
              <a:tabLst>
                <a:tab pos="3676650" algn="l"/>
              </a:tabLst>
            </a:pPr>
            <a:r>
              <a:rPr lang="en-SG" sz="3000" dirty="0"/>
              <a:t>HOST 	– TAKE INITIATIVE TO COMFORT.</a:t>
            </a:r>
          </a:p>
          <a:p>
            <a:pPr marL="1520825" lvl="3" indent="-442913">
              <a:lnSpc>
                <a:spcPct val="100000"/>
              </a:lnSpc>
              <a:spcBef>
                <a:spcPts val="0"/>
              </a:spcBef>
              <a:spcAft>
                <a:spcPts val="1200"/>
              </a:spcAft>
              <a:buFont typeface="+mj-lt"/>
              <a:buAutoNum type="arabicParenR"/>
              <a:tabLst>
                <a:tab pos="3676650" algn="l"/>
              </a:tabLst>
            </a:pPr>
            <a:r>
              <a:rPr lang="en-SG" sz="3000" dirty="0"/>
              <a:t>DOCTOR 	– PROBE TO SEE NEED.</a:t>
            </a:r>
          </a:p>
          <a:p>
            <a:pPr marL="1520825" lvl="3" indent="-442913">
              <a:lnSpc>
                <a:spcPct val="100000"/>
              </a:lnSpc>
              <a:spcBef>
                <a:spcPts val="0"/>
              </a:spcBef>
              <a:spcAft>
                <a:spcPts val="1200"/>
              </a:spcAft>
              <a:buFont typeface="+mj-lt"/>
              <a:buAutoNum type="arabicParenR"/>
              <a:tabLst>
                <a:tab pos="3676650" algn="l"/>
              </a:tabLst>
            </a:pPr>
            <a:r>
              <a:rPr lang="en-SG" sz="3000" dirty="0"/>
              <a:t>COUNSELLOR – LISTEN AND INTERPRET.</a:t>
            </a:r>
          </a:p>
          <a:p>
            <a:pPr marL="1520825" lvl="3" indent="-442913">
              <a:lnSpc>
                <a:spcPct val="100000"/>
              </a:lnSpc>
              <a:spcBef>
                <a:spcPts val="0"/>
              </a:spcBef>
              <a:spcAft>
                <a:spcPts val="1200"/>
              </a:spcAft>
              <a:buFont typeface="+mj-lt"/>
              <a:buAutoNum type="arabicParenR"/>
              <a:tabLst>
                <a:tab pos="3676650" algn="l"/>
              </a:tabLst>
            </a:pPr>
            <a:r>
              <a:rPr lang="en-SG" sz="3000" dirty="0"/>
              <a:t>TOUR GUIDE 	– GET THEM TO DESTINATION.</a:t>
            </a:r>
            <a:endParaRPr lang="en-SG" sz="3200" i="1" dirty="0"/>
          </a:p>
        </p:txBody>
      </p:sp>
      <p:pic>
        <p:nvPicPr>
          <p:cNvPr id="4" name="Picture 3">
            <a:extLst>
              <a:ext uri="{FF2B5EF4-FFF2-40B4-BE49-F238E27FC236}">
                <a16:creationId xmlns:a16="http://schemas.microsoft.com/office/drawing/2014/main" id="{5A390C24-5545-4848-873C-8E496E01F34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826" l="0" r="100000"/>
                    </a14:imgEffect>
                  </a14:imgLayer>
                </a14:imgProps>
              </a:ext>
              <a:ext uri="{28A0092B-C50C-407E-A947-70E740481C1C}">
                <a14:useLocalDpi xmlns:a14="http://schemas.microsoft.com/office/drawing/2010/main" val="0"/>
              </a:ext>
            </a:extLst>
          </a:blip>
          <a:stretch>
            <a:fillRect/>
          </a:stretch>
        </p:blipFill>
        <p:spPr>
          <a:xfrm flipH="1">
            <a:off x="10286182" y="5172075"/>
            <a:ext cx="1905818" cy="1685925"/>
          </a:xfrm>
          <a:prstGeom prst="rect">
            <a:avLst/>
          </a:prstGeom>
        </p:spPr>
      </p:pic>
    </p:spTree>
    <p:extLst>
      <p:ext uri="{BB962C8B-B14F-4D97-AF65-F5344CB8AC3E}">
        <p14:creationId xmlns:p14="http://schemas.microsoft.com/office/powerpoint/2010/main" val="3497827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562"/>
            <a:ext cx="10515600" cy="932231"/>
          </a:xfrm>
        </p:spPr>
        <p:txBody>
          <a:bodyPr>
            <a:normAutofit fontScale="90000"/>
          </a:bodyPr>
          <a:lstStyle/>
          <a:p>
            <a:pPr algn="ctr"/>
            <a:r>
              <a:rPr lang="en-SG" sz="3600" b="1" u="sng" dirty="0"/>
              <a:t>LEVEL 2 – PERMISSION </a:t>
            </a:r>
            <a:br>
              <a:rPr lang="en-SG" sz="3600" b="1" u="sng" dirty="0"/>
            </a:br>
            <a:r>
              <a:rPr lang="en-SG" sz="3600" b="1" u="sng" dirty="0"/>
              <a:t>BEST BEHAVIORS</a:t>
            </a:r>
          </a:p>
        </p:txBody>
      </p:sp>
      <p:sp>
        <p:nvSpPr>
          <p:cNvPr id="3" name="Content Placeholder 2"/>
          <p:cNvSpPr>
            <a:spLocks noGrp="1"/>
          </p:cNvSpPr>
          <p:nvPr>
            <p:ph idx="1"/>
          </p:nvPr>
        </p:nvSpPr>
        <p:spPr>
          <a:xfrm>
            <a:off x="838200" y="1376644"/>
            <a:ext cx="10515600" cy="4764660"/>
          </a:xfrm>
        </p:spPr>
        <p:txBody>
          <a:bodyPr>
            <a:normAutofit/>
          </a:bodyPr>
          <a:lstStyle/>
          <a:p>
            <a:pPr marL="0" indent="0">
              <a:lnSpc>
                <a:spcPct val="100000"/>
              </a:lnSpc>
              <a:spcBef>
                <a:spcPts val="0"/>
              </a:spcBef>
              <a:spcAft>
                <a:spcPts val="1200"/>
              </a:spcAft>
              <a:buNone/>
            </a:pPr>
            <a:r>
              <a:rPr lang="en-SG" sz="3200" dirty="0">
                <a:solidFill>
                  <a:srgbClr val="00B0F0"/>
                </a:solidFill>
              </a:rPr>
              <a:t>2.  DEVELOP PEOPLE-ORIENTED SKILLS. PEOPLE PERSON   </a:t>
            </a:r>
          </a:p>
          <a:p>
            <a:pPr marL="538163" indent="0" defTabSz="538163">
              <a:lnSpc>
                <a:spcPct val="100000"/>
              </a:lnSpc>
              <a:spcBef>
                <a:spcPts val="0"/>
              </a:spcBef>
              <a:spcAft>
                <a:spcPts val="1200"/>
              </a:spcAft>
              <a:buNone/>
            </a:pPr>
            <a:r>
              <a:rPr lang="en-SG" sz="3200" dirty="0"/>
              <a:t>B.  NEEDS</a:t>
            </a:r>
          </a:p>
          <a:p>
            <a:pPr marL="1592263" lvl="3" indent="-514350">
              <a:lnSpc>
                <a:spcPct val="100000"/>
              </a:lnSpc>
              <a:spcBef>
                <a:spcPts val="0"/>
              </a:spcBef>
              <a:spcAft>
                <a:spcPts val="1200"/>
              </a:spcAft>
              <a:buFont typeface="+mj-lt"/>
              <a:buAutoNum type="arabicParenR"/>
              <a:tabLst>
                <a:tab pos="6005513" algn="l"/>
              </a:tabLst>
            </a:pPr>
            <a:r>
              <a:rPr lang="en-SG" sz="3200" dirty="0"/>
              <a:t>Security, give confidence 	(Heb. 10:25)</a:t>
            </a:r>
          </a:p>
          <a:p>
            <a:pPr marL="1592263" lvl="3" indent="-514350">
              <a:lnSpc>
                <a:spcPct val="100000"/>
              </a:lnSpc>
              <a:spcBef>
                <a:spcPts val="0"/>
              </a:spcBef>
              <a:spcAft>
                <a:spcPts val="1200"/>
              </a:spcAft>
              <a:buFont typeface="+mj-lt"/>
              <a:buAutoNum type="arabicParenR"/>
              <a:tabLst>
                <a:tab pos="6005513" algn="l"/>
              </a:tabLst>
            </a:pPr>
            <a:r>
              <a:rPr lang="en-SG" sz="3200" dirty="0"/>
              <a:t>Feel special, honour them 	(Rom. 12:10)</a:t>
            </a:r>
          </a:p>
          <a:p>
            <a:pPr marL="1592263" lvl="3" indent="-514350">
              <a:lnSpc>
                <a:spcPct val="100000"/>
              </a:lnSpc>
              <a:spcBef>
                <a:spcPts val="0"/>
              </a:spcBef>
              <a:spcAft>
                <a:spcPts val="1200"/>
              </a:spcAft>
              <a:buFont typeface="+mj-lt"/>
              <a:buAutoNum type="arabicParenR"/>
              <a:tabLst>
                <a:tab pos="6005513" algn="l"/>
              </a:tabLst>
            </a:pPr>
            <a:r>
              <a:rPr lang="en-SG" sz="3200" dirty="0"/>
              <a:t>Better future, give hope 	(Lam. 3:21-23)</a:t>
            </a:r>
          </a:p>
          <a:p>
            <a:pPr marL="1592263" lvl="3" indent="-514350">
              <a:lnSpc>
                <a:spcPct val="100000"/>
              </a:lnSpc>
              <a:spcBef>
                <a:spcPts val="0"/>
              </a:spcBef>
              <a:spcAft>
                <a:spcPts val="1200"/>
              </a:spcAft>
              <a:buFont typeface="+mj-lt"/>
              <a:buAutoNum type="arabicParenR"/>
              <a:tabLst>
                <a:tab pos="6005513" algn="l"/>
              </a:tabLst>
            </a:pPr>
            <a:r>
              <a:rPr lang="en-SG" sz="3200" dirty="0"/>
              <a:t>To be understood, listen 	(Rom. 12:15)</a:t>
            </a:r>
          </a:p>
          <a:p>
            <a:pPr marL="1592263" lvl="3" indent="-514350">
              <a:lnSpc>
                <a:spcPct val="100000"/>
              </a:lnSpc>
              <a:spcBef>
                <a:spcPts val="0"/>
              </a:spcBef>
              <a:spcAft>
                <a:spcPts val="1200"/>
              </a:spcAft>
              <a:buFont typeface="+mj-lt"/>
              <a:buAutoNum type="arabicParenR"/>
              <a:tabLst>
                <a:tab pos="6005513" algn="l"/>
              </a:tabLst>
            </a:pPr>
            <a:r>
              <a:rPr lang="en-SG" sz="3200" dirty="0"/>
              <a:t>Direction, navigate, chart 	(1 Peter 5:1,2)</a:t>
            </a:r>
          </a:p>
          <a:p>
            <a:pPr marL="0" indent="0">
              <a:buNone/>
            </a:pPr>
            <a:endParaRPr lang="en-SG" sz="3200" i="1" dirty="0"/>
          </a:p>
        </p:txBody>
      </p:sp>
      <p:pic>
        <p:nvPicPr>
          <p:cNvPr id="4" name="Picture 3">
            <a:extLst>
              <a:ext uri="{FF2B5EF4-FFF2-40B4-BE49-F238E27FC236}">
                <a16:creationId xmlns:a16="http://schemas.microsoft.com/office/drawing/2014/main" id="{0A4A1FFE-4FC5-4456-BF77-44C308DB551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826" l="0" r="100000"/>
                    </a14:imgEffect>
                  </a14:imgLayer>
                </a14:imgProps>
              </a:ext>
              <a:ext uri="{28A0092B-C50C-407E-A947-70E740481C1C}">
                <a14:useLocalDpi xmlns:a14="http://schemas.microsoft.com/office/drawing/2010/main" val="0"/>
              </a:ext>
            </a:extLst>
          </a:blip>
          <a:stretch>
            <a:fillRect/>
          </a:stretch>
        </p:blipFill>
        <p:spPr>
          <a:xfrm flipH="1">
            <a:off x="10286182" y="5172075"/>
            <a:ext cx="1905818" cy="1685925"/>
          </a:xfrm>
          <a:prstGeom prst="rect">
            <a:avLst/>
          </a:prstGeom>
        </p:spPr>
      </p:pic>
    </p:spTree>
    <p:extLst>
      <p:ext uri="{BB962C8B-B14F-4D97-AF65-F5344CB8AC3E}">
        <p14:creationId xmlns:p14="http://schemas.microsoft.com/office/powerpoint/2010/main" val="2371392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137"/>
            <a:ext cx="10515600" cy="932231"/>
          </a:xfrm>
        </p:spPr>
        <p:txBody>
          <a:bodyPr>
            <a:normAutofit fontScale="90000"/>
          </a:bodyPr>
          <a:lstStyle/>
          <a:p>
            <a:pPr algn="ctr"/>
            <a:r>
              <a:rPr lang="en-SG" sz="3600" b="1" u="sng" dirty="0"/>
              <a:t>LEVEL 2 – PERMISSION </a:t>
            </a:r>
            <a:br>
              <a:rPr lang="en-SG" sz="3600" b="1" u="sng" dirty="0"/>
            </a:br>
            <a:r>
              <a:rPr lang="en-SG" sz="3600" b="1" u="sng" dirty="0"/>
              <a:t>BEST BEHAVIORS</a:t>
            </a:r>
          </a:p>
        </p:txBody>
      </p:sp>
      <p:sp>
        <p:nvSpPr>
          <p:cNvPr id="3" name="Content Placeholder 2"/>
          <p:cNvSpPr>
            <a:spLocks noGrp="1"/>
          </p:cNvSpPr>
          <p:nvPr>
            <p:ph idx="1"/>
          </p:nvPr>
        </p:nvSpPr>
        <p:spPr>
          <a:xfrm>
            <a:off x="838200" y="1424269"/>
            <a:ext cx="10515600" cy="4764660"/>
          </a:xfrm>
        </p:spPr>
        <p:txBody>
          <a:bodyPr>
            <a:normAutofit/>
          </a:bodyPr>
          <a:lstStyle/>
          <a:p>
            <a:pPr marL="0" indent="0">
              <a:lnSpc>
                <a:spcPct val="100000"/>
              </a:lnSpc>
              <a:spcBef>
                <a:spcPts val="0"/>
              </a:spcBef>
              <a:spcAft>
                <a:spcPts val="1200"/>
              </a:spcAft>
              <a:buNone/>
            </a:pPr>
            <a:r>
              <a:rPr lang="en-SG" sz="3200" dirty="0">
                <a:solidFill>
                  <a:srgbClr val="00B0F0"/>
                </a:solidFill>
              </a:rPr>
              <a:t>2.  DEVELOP PEOPLE-ORIENTED SKILLS. PEOPLE PERSON   </a:t>
            </a:r>
          </a:p>
          <a:p>
            <a:pPr marL="538163" indent="0" defTabSz="989013">
              <a:lnSpc>
                <a:spcPct val="100000"/>
              </a:lnSpc>
              <a:spcBef>
                <a:spcPts val="0"/>
              </a:spcBef>
              <a:spcAft>
                <a:spcPts val="1200"/>
              </a:spcAft>
              <a:buNone/>
            </a:pPr>
            <a:r>
              <a:rPr lang="en-SG" sz="3200" dirty="0"/>
              <a:t>B.  NEEDS</a:t>
            </a:r>
          </a:p>
          <a:p>
            <a:pPr marL="1703388" lvl="3" indent="-625475">
              <a:lnSpc>
                <a:spcPct val="100000"/>
              </a:lnSpc>
              <a:spcBef>
                <a:spcPts val="0"/>
              </a:spcBef>
              <a:spcAft>
                <a:spcPts val="1200"/>
              </a:spcAft>
              <a:buFont typeface="+mj-lt"/>
              <a:buAutoNum type="arabicParenR" startAt="6"/>
              <a:tabLst>
                <a:tab pos="7267575" algn="l"/>
              </a:tabLst>
            </a:pPr>
            <a:r>
              <a:rPr lang="en-SG" sz="3200" dirty="0"/>
              <a:t>Needy, speak to needs 	(Phil. 2:4)</a:t>
            </a:r>
          </a:p>
          <a:p>
            <a:pPr marL="1703388" lvl="3" indent="-625475">
              <a:lnSpc>
                <a:spcPct val="100000"/>
              </a:lnSpc>
              <a:spcBef>
                <a:spcPts val="0"/>
              </a:spcBef>
              <a:spcAft>
                <a:spcPts val="1200"/>
              </a:spcAft>
              <a:buFont typeface="+mj-lt"/>
              <a:buAutoNum type="arabicParenR" startAt="6"/>
              <a:tabLst>
                <a:tab pos="7267575" algn="l"/>
              </a:tabLst>
            </a:pPr>
            <a:r>
              <a:rPr lang="en-SG" sz="3200" dirty="0"/>
              <a:t>Emotionally low, encourage 	(Col. 3:12,13)</a:t>
            </a:r>
          </a:p>
          <a:p>
            <a:pPr marL="1703388" lvl="3" indent="-625475">
              <a:lnSpc>
                <a:spcPct val="100000"/>
              </a:lnSpc>
              <a:spcBef>
                <a:spcPts val="0"/>
              </a:spcBef>
              <a:spcAft>
                <a:spcPts val="1200"/>
              </a:spcAft>
              <a:buFont typeface="+mj-lt"/>
              <a:buAutoNum type="arabicParenR" startAt="6"/>
              <a:tabLst>
                <a:tab pos="7267575" algn="l"/>
              </a:tabLst>
            </a:pPr>
            <a:r>
              <a:rPr lang="en-SG" sz="3200" dirty="0"/>
              <a:t>To succeed, help to win 	(Eccl. 4:9,10)</a:t>
            </a:r>
          </a:p>
          <a:p>
            <a:pPr marL="1703388" lvl="3" indent="-625475">
              <a:lnSpc>
                <a:spcPct val="100000"/>
              </a:lnSpc>
              <a:spcBef>
                <a:spcPts val="0"/>
              </a:spcBef>
              <a:spcAft>
                <a:spcPts val="1200"/>
              </a:spcAft>
              <a:buFont typeface="+mj-lt"/>
              <a:buAutoNum type="arabicParenR" startAt="6"/>
              <a:tabLst>
                <a:tab pos="7267575" algn="l"/>
              </a:tabLst>
            </a:pPr>
            <a:r>
              <a:rPr lang="en-SG" sz="3200" dirty="0"/>
              <a:t>Relationship, provide community 	(1 Cor.12:26)</a:t>
            </a:r>
          </a:p>
          <a:p>
            <a:pPr marL="1703388" lvl="3" indent="-625475">
              <a:lnSpc>
                <a:spcPct val="100000"/>
              </a:lnSpc>
              <a:spcBef>
                <a:spcPts val="0"/>
              </a:spcBef>
              <a:spcAft>
                <a:spcPts val="1200"/>
              </a:spcAft>
              <a:buFont typeface="+mj-lt"/>
              <a:buAutoNum type="arabicParenR" startAt="6"/>
              <a:tabLst>
                <a:tab pos="7267575" algn="l"/>
              </a:tabLst>
            </a:pPr>
            <a:r>
              <a:rPr lang="en-SG" sz="3200" dirty="0"/>
              <a:t>Models, be an example 	(1 Cor. 11:1)</a:t>
            </a:r>
          </a:p>
        </p:txBody>
      </p:sp>
      <p:pic>
        <p:nvPicPr>
          <p:cNvPr id="4" name="Picture 3">
            <a:extLst>
              <a:ext uri="{FF2B5EF4-FFF2-40B4-BE49-F238E27FC236}">
                <a16:creationId xmlns:a16="http://schemas.microsoft.com/office/drawing/2014/main" id="{FE22D141-D066-4708-9F08-8A549BCCB07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826" l="0" r="100000"/>
                    </a14:imgEffect>
                  </a14:imgLayer>
                </a14:imgProps>
              </a:ext>
              <a:ext uri="{28A0092B-C50C-407E-A947-70E740481C1C}">
                <a14:useLocalDpi xmlns:a14="http://schemas.microsoft.com/office/drawing/2010/main" val="0"/>
              </a:ext>
            </a:extLst>
          </a:blip>
          <a:stretch>
            <a:fillRect/>
          </a:stretch>
        </p:blipFill>
        <p:spPr>
          <a:xfrm flipH="1">
            <a:off x="10286182" y="5172075"/>
            <a:ext cx="1905818" cy="1685925"/>
          </a:xfrm>
          <a:prstGeom prst="rect">
            <a:avLst/>
          </a:prstGeom>
        </p:spPr>
      </p:pic>
    </p:spTree>
    <p:extLst>
      <p:ext uri="{BB962C8B-B14F-4D97-AF65-F5344CB8AC3E}">
        <p14:creationId xmlns:p14="http://schemas.microsoft.com/office/powerpoint/2010/main" val="830421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316"/>
            <a:ext cx="10515600" cy="932231"/>
          </a:xfrm>
        </p:spPr>
        <p:txBody>
          <a:bodyPr>
            <a:normAutofit fontScale="90000"/>
          </a:bodyPr>
          <a:lstStyle/>
          <a:p>
            <a:pPr algn="ctr"/>
            <a:r>
              <a:rPr lang="en-SG" sz="3600" b="1" u="sng" dirty="0"/>
              <a:t>LEVEL 2 – PERMISSION </a:t>
            </a:r>
            <a:br>
              <a:rPr lang="en-SG" sz="3600" b="1" u="sng" dirty="0"/>
            </a:br>
            <a:r>
              <a:rPr lang="en-SG" sz="3600" b="1" u="sng" dirty="0"/>
              <a:t>BEST BEHAVIORS</a:t>
            </a:r>
          </a:p>
        </p:txBody>
      </p:sp>
      <p:sp>
        <p:nvSpPr>
          <p:cNvPr id="3" name="Content Placeholder 2"/>
          <p:cNvSpPr>
            <a:spLocks noGrp="1"/>
          </p:cNvSpPr>
          <p:nvPr>
            <p:ph idx="1"/>
          </p:nvPr>
        </p:nvSpPr>
        <p:spPr>
          <a:xfrm>
            <a:off x="838200" y="1433231"/>
            <a:ext cx="11061526" cy="4603297"/>
          </a:xfrm>
        </p:spPr>
        <p:txBody>
          <a:bodyPr>
            <a:noAutofit/>
          </a:bodyPr>
          <a:lstStyle/>
          <a:p>
            <a:pPr marL="514350" indent="-514350">
              <a:lnSpc>
                <a:spcPct val="110000"/>
              </a:lnSpc>
              <a:spcBef>
                <a:spcPts val="0"/>
              </a:spcBef>
              <a:spcAft>
                <a:spcPts val="1200"/>
              </a:spcAft>
              <a:buAutoNum type="arabicPeriod" startAt="3"/>
            </a:pPr>
            <a:r>
              <a:rPr lang="en-SG" sz="3000" dirty="0">
                <a:solidFill>
                  <a:srgbClr val="00B0F0"/>
                </a:solidFill>
              </a:rPr>
              <a:t>STRIKE A BALANCE BETWEEN CARE &amp; FEEDBACK.</a:t>
            </a:r>
            <a:br>
              <a:rPr lang="en-SG" sz="3000" dirty="0"/>
            </a:br>
            <a:r>
              <a:rPr lang="en-SG" sz="3000" dirty="0"/>
              <a:t>HELP INDIVIDUAL, IMPROVE TEAM AND VISION.</a:t>
            </a:r>
          </a:p>
          <a:p>
            <a:pPr marL="0" indent="0">
              <a:lnSpc>
                <a:spcPct val="100000"/>
              </a:lnSpc>
              <a:spcBef>
                <a:spcPts val="0"/>
              </a:spcBef>
              <a:spcAft>
                <a:spcPts val="1200"/>
              </a:spcAft>
              <a:buNone/>
            </a:pPr>
            <a:r>
              <a:rPr lang="en-SG" sz="3000" dirty="0"/>
              <a:t>      A.  CARING VALUES THE PERSON.</a:t>
            </a:r>
            <a:br>
              <a:rPr lang="en-SG" sz="3000" dirty="0"/>
            </a:br>
            <a:r>
              <a:rPr lang="en-SG" sz="3000" dirty="0"/>
              <a:t>	 FEEDBACK VALUES HIS POTENTIAL.</a:t>
            </a:r>
          </a:p>
          <a:p>
            <a:pPr marL="0" indent="0">
              <a:lnSpc>
                <a:spcPct val="100000"/>
              </a:lnSpc>
              <a:spcBef>
                <a:spcPts val="0"/>
              </a:spcBef>
              <a:buNone/>
            </a:pPr>
            <a:r>
              <a:rPr lang="en-SG" sz="3000" dirty="0"/>
              <a:t>      B.  CARING ESTABLISHES THE RELATIONSHIP.</a:t>
            </a:r>
          </a:p>
          <a:p>
            <a:pPr marL="0" indent="0">
              <a:lnSpc>
                <a:spcPct val="100000"/>
              </a:lnSpc>
              <a:spcBef>
                <a:spcPts val="0"/>
              </a:spcBef>
              <a:spcAft>
                <a:spcPts val="1200"/>
              </a:spcAft>
              <a:buNone/>
            </a:pPr>
            <a:r>
              <a:rPr lang="en-SG" sz="3000" dirty="0"/>
              <a:t>            FEEDBAK EXPANDS AND DEEPENS IT </a:t>
            </a:r>
          </a:p>
          <a:p>
            <a:pPr marL="0" indent="0">
              <a:lnSpc>
                <a:spcPct val="100000"/>
              </a:lnSpc>
              <a:spcBef>
                <a:spcPts val="0"/>
              </a:spcBef>
              <a:buNone/>
            </a:pPr>
            <a:r>
              <a:rPr lang="en-SG" sz="3000" dirty="0"/>
              <a:t>      C.  CARING DEFINES THE RELATIONSHIP.</a:t>
            </a:r>
          </a:p>
          <a:p>
            <a:pPr marL="0" indent="0">
              <a:lnSpc>
                <a:spcPct val="100000"/>
              </a:lnSpc>
              <a:spcBef>
                <a:spcPts val="0"/>
              </a:spcBef>
              <a:buNone/>
            </a:pPr>
            <a:r>
              <a:rPr lang="en-SG" sz="3000" dirty="0"/>
              <a:t>            FEEDBACK DIRECTS IT TO A PURPOSE.</a:t>
            </a:r>
          </a:p>
          <a:p>
            <a:pPr marL="0" indent="0">
              <a:buNone/>
            </a:pPr>
            <a:r>
              <a:rPr lang="en-SG" sz="3200" dirty="0"/>
              <a:t>   </a:t>
            </a:r>
            <a:endParaRPr lang="en-SG" sz="3200" i="1" dirty="0"/>
          </a:p>
        </p:txBody>
      </p:sp>
      <p:pic>
        <p:nvPicPr>
          <p:cNvPr id="4" name="Picture 3">
            <a:extLst>
              <a:ext uri="{FF2B5EF4-FFF2-40B4-BE49-F238E27FC236}">
                <a16:creationId xmlns:a16="http://schemas.microsoft.com/office/drawing/2014/main" id="{B9B75406-66AC-45F2-A8BC-BBDD406F5DF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826" l="0" r="100000"/>
                    </a14:imgEffect>
                  </a14:imgLayer>
                </a14:imgProps>
              </a:ext>
              <a:ext uri="{28A0092B-C50C-407E-A947-70E740481C1C}">
                <a14:useLocalDpi xmlns:a14="http://schemas.microsoft.com/office/drawing/2010/main" val="0"/>
              </a:ext>
            </a:extLst>
          </a:blip>
          <a:stretch>
            <a:fillRect/>
          </a:stretch>
        </p:blipFill>
        <p:spPr>
          <a:xfrm flipH="1">
            <a:off x="10286182" y="5172075"/>
            <a:ext cx="1905818" cy="1685925"/>
          </a:xfrm>
          <a:prstGeom prst="rect">
            <a:avLst/>
          </a:prstGeom>
        </p:spPr>
      </p:pic>
    </p:spTree>
    <p:extLst>
      <p:ext uri="{BB962C8B-B14F-4D97-AF65-F5344CB8AC3E}">
        <p14:creationId xmlns:p14="http://schemas.microsoft.com/office/powerpoint/2010/main" val="2523195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62"/>
            <a:ext cx="10515600" cy="932231"/>
          </a:xfrm>
        </p:spPr>
        <p:txBody>
          <a:bodyPr>
            <a:normAutofit fontScale="90000"/>
          </a:bodyPr>
          <a:lstStyle/>
          <a:p>
            <a:pPr algn="ctr"/>
            <a:r>
              <a:rPr lang="en-SG" sz="3600" b="1" u="sng" dirty="0"/>
              <a:t>LEVEL 2 – PERMISSION </a:t>
            </a:r>
            <a:br>
              <a:rPr lang="en-SG" sz="3600" b="1" u="sng" dirty="0"/>
            </a:br>
            <a:r>
              <a:rPr lang="en-SG" sz="3600" b="1" u="sng" dirty="0"/>
              <a:t>BEST BEHAVIORS</a:t>
            </a:r>
          </a:p>
        </p:txBody>
      </p:sp>
      <p:sp>
        <p:nvSpPr>
          <p:cNvPr id="3" name="Content Placeholder 2"/>
          <p:cNvSpPr>
            <a:spLocks noGrp="1"/>
          </p:cNvSpPr>
          <p:nvPr>
            <p:ph idx="1"/>
          </p:nvPr>
        </p:nvSpPr>
        <p:spPr>
          <a:xfrm>
            <a:off x="838200" y="1328456"/>
            <a:ext cx="10515600" cy="4603297"/>
          </a:xfrm>
        </p:spPr>
        <p:txBody>
          <a:bodyPr>
            <a:normAutofit/>
          </a:bodyPr>
          <a:lstStyle/>
          <a:p>
            <a:pPr marL="514350" indent="-514350">
              <a:lnSpc>
                <a:spcPct val="100000"/>
              </a:lnSpc>
              <a:spcBef>
                <a:spcPts val="0"/>
              </a:spcBef>
              <a:spcAft>
                <a:spcPts val="1200"/>
              </a:spcAft>
              <a:buAutoNum type="arabicPeriod" startAt="3"/>
            </a:pPr>
            <a:r>
              <a:rPr lang="en-SG" sz="3200" dirty="0">
                <a:solidFill>
                  <a:srgbClr val="00B0F0"/>
                </a:solidFill>
              </a:rPr>
              <a:t>STRIKE A BALANCE BETWEEN CARE &amp; FEEDBACK.</a:t>
            </a:r>
          </a:p>
          <a:p>
            <a:pPr marL="0" indent="0">
              <a:lnSpc>
                <a:spcPct val="100000"/>
              </a:lnSpc>
              <a:spcBef>
                <a:spcPts val="0"/>
              </a:spcBef>
              <a:spcAft>
                <a:spcPts val="1200"/>
              </a:spcAft>
              <a:buNone/>
            </a:pPr>
            <a:r>
              <a:rPr lang="en-SG" sz="3200" dirty="0"/>
              <a:t>      D. CHECK LIST FOR CARE-FEEDBACK.</a:t>
            </a:r>
          </a:p>
          <a:p>
            <a:pPr marL="1520825" indent="-531813">
              <a:lnSpc>
                <a:spcPct val="100000"/>
              </a:lnSpc>
              <a:spcBef>
                <a:spcPts val="0"/>
              </a:spcBef>
              <a:spcAft>
                <a:spcPts val="1200"/>
              </a:spcAft>
              <a:buFont typeface="+mj-lt"/>
              <a:buAutoNum type="arabicParenR"/>
            </a:pPr>
            <a:r>
              <a:rPr lang="en-SG" sz="3200" dirty="0"/>
              <a:t>HAVE I INVESTED ENOUGH IN RELATIONSHIP?</a:t>
            </a:r>
          </a:p>
          <a:p>
            <a:pPr marL="1520825" indent="-531813">
              <a:lnSpc>
                <a:spcPct val="100000"/>
              </a:lnSpc>
              <a:spcBef>
                <a:spcPts val="0"/>
              </a:spcBef>
              <a:spcAft>
                <a:spcPts val="1200"/>
              </a:spcAft>
              <a:buFont typeface="+mj-lt"/>
              <a:buAutoNum type="arabicParenR"/>
            </a:pPr>
            <a:r>
              <a:rPr lang="en-SG" sz="3200" dirty="0"/>
              <a:t>DO I VALUE HIM AS AN INDIVIDUAL PERSON?</a:t>
            </a:r>
          </a:p>
          <a:p>
            <a:pPr marL="1520825" indent="-531813">
              <a:lnSpc>
                <a:spcPct val="100000"/>
              </a:lnSpc>
              <a:spcBef>
                <a:spcPts val="0"/>
              </a:spcBef>
              <a:spcAft>
                <a:spcPts val="1200"/>
              </a:spcAft>
              <a:buFont typeface="+mj-lt"/>
              <a:buAutoNum type="arabicParenR"/>
            </a:pPr>
            <a:r>
              <a:rPr lang="en-SG" sz="3200" dirty="0"/>
              <a:t>AM I SURE THAT THIS IS HIS ISSUE, INTEREST?</a:t>
            </a:r>
          </a:p>
          <a:p>
            <a:pPr marL="1520825" indent="-531813">
              <a:lnSpc>
                <a:spcPct val="100000"/>
              </a:lnSpc>
              <a:spcBef>
                <a:spcPts val="0"/>
              </a:spcBef>
              <a:spcAft>
                <a:spcPts val="1200"/>
              </a:spcAft>
              <a:buFont typeface="+mj-lt"/>
              <a:buAutoNum type="arabicParenR"/>
            </a:pPr>
            <a:r>
              <a:rPr lang="en-SG" sz="3200" dirty="0"/>
              <a:t>AM I WILLING TO INVEST TO HELP?</a:t>
            </a:r>
          </a:p>
          <a:p>
            <a:pPr marL="1520825" indent="-531813">
              <a:lnSpc>
                <a:spcPct val="100000"/>
              </a:lnSpc>
              <a:spcBef>
                <a:spcPts val="0"/>
              </a:spcBef>
              <a:spcAft>
                <a:spcPts val="1200"/>
              </a:spcAft>
              <a:buFont typeface="+mj-lt"/>
              <a:buAutoNum type="arabicParenR"/>
            </a:pPr>
            <a:r>
              <a:rPr lang="en-SG" sz="3200" dirty="0"/>
              <a:t>AM I SETTING SPECIFIC EXPECTATIONS?</a:t>
            </a:r>
          </a:p>
          <a:p>
            <a:pPr marL="0" indent="0">
              <a:buNone/>
            </a:pPr>
            <a:endParaRPr lang="en-SG" sz="3200" i="1" dirty="0"/>
          </a:p>
        </p:txBody>
      </p:sp>
      <p:pic>
        <p:nvPicPr>
          <p:cNvPr id="4" name="Picture 3">
            <a:extLst>
              <a:ext uri="{FF2B5EF4-FFF2-40B4-BE49-F238E27FC236}">
                <a16:creationId xmlns:a16="http://schemas.microsoft.com/office/drawing/2014/main" id="{20AFFD86-07C7-467C-909C-C5B10019714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826" l="0" r="100000"/>
                    </a14:imgEffect>
                  </a14:imgLayer>
                </a14:imgProps>
              </a:ext>
              <a:ext uri="{28A0092B-C50C-407E-A947-70E740481C1C}">
                <a14:useLocalDpi xmlns:a14="http://schemas.microsoft.com/office/drawing/2010/main" val="0"/>
              </a:ext>
            </a:extLst>
          </a:blip>
          <a:stretch>
            <a:fillRect/>
          </a:stretch>
        </p:blipFill>
        <p:spPr>
          <a:xfrm flipH="1">
            <a:off x="10286182" y="5172075"/>
            <a:ext cx="1905818" cy="1685925"/>
          </a:xfrm>
          <a:prstGeom prst="rect">
            <a:avLst/>
          </a:prstGeom>
        </p:spPr>
      </p:pic>
    </p:spTree>
    <p:extLst>
      <p:ext uri="{BB962C8B-B14F-4D97-AF65-F5344CB8AC3E}">
        <p14:creationId xmlns:p14="http://schemas.microsoft.com/office/powerpoint/2010/main" val="3487042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216"/>
            <a:ext cx="10515600" cy="932231"/>
          </a:xfrm>
        </p:spPr>
        <p:txBody>
          <a:bodyPr>
            <a:normAutofit fontScale="90000"/>
          </a:bodyPr>
          <a:lstStyle/>
          <a:p>
            <a:pPr algn="ctr"/>
            <a:r>
              <a:rPr lang="en-SG" sz="3600" b="1" u="sng" dirty="0"/>
              <a:t>LEVEL 2 – PERMISSION </a:t>
            </a:r>
            <a:br>
              <a:rPr lang="en-SG" sz="3600" b="1" u="sng" dirty="0"/>
            </a:br>
            <a:r>
              <a:rPr lang="en-SG" sz="3600" b="1" u="sng" dirty="0"/>
              <a:t>BEST BEHAVIORS</a:t>
            </a:r>
          </a:p>
        </p:txBody>
      </p:sp>
      <p:sp>
        <p:nvSpPr>
          <p:cNvPr id="3" name="Content Placeholder 2"/>
          <p:cNvSpPr>
            <a:spLocks noGrp="1"/>
          </p:cNvSpPr>
          <p:nvPr>
            <p:ph idx="1"/>
          </p:nvPr>
        </p:nvSpPr>
        <p:spPr>
          <a:xfrm>
            <a:off x="838200" y="1280832"/>
            <a:ext cx="10515600" cy="3676180"/>
          </a:xfrm>
        </p:spPr>
        <p:txBody>
          <a:bodyPr>
            <a:noAutofit/>
          </a:bodyPr>
          <a:lstStyle/>
          <a:p>
            <a:pPr marL="450850" indent="-450850">
              <a:lnSpc>
                <a:spcPct val="100000"/>
              </a:lnSpc>
              <a:spcBef>
                <a:spcPts val="0"/>
              </a:spcBef>
              <a:spcAft>
                <a:spcPts val="1200"/>
              </a:spcAft>
              <a:buAutoNum type="arabicPeriod" startAt="3"/>
            </a:pPr>
            <a:r>
              <a:rPr lang="en-SG" sz="3000" dirty="0">
                <a:solidFill>
                  <a:srgbClr val="00B0F0"/>
                </a:solidFill>
              </a:rPr>
              <a:t>STRIKE A BALANCE BETWEEN CARE &amp; FEEDBACK.</a:t>
            </a:r>
          </a:p>
          <a:p>
            <a:pPr marL="450850" indent="-450850">
              <a:lnSpc>
                <a:spcPct val="100000"/>
              </a:lnSpc>
              <a:spcBef>
                <a:spcPts val="0"/>
              </a:spcBef>
              <a:spcAft>
                <a:spcPts val="1200"/>
              </a:spcAft>
              <a:buNone/>
            </a:pPr>
            <a:r>
              <a:rPr lang="en-SG" sz="3000" dirty="0"/>
              <a:t>     E. FEEDBACK</a:t>
            </a:r>
          </a:p>
          <a:p>
            <a:pPr marL="450850" indent="-450850">
              <a:lnSpc>
                <a:spcPct val="100000"/>
              </a:lnSpc>
              <a:spcBef>
                <a:spcPts val="0"/>
              </a:spcBef>
              <a:spcAft>
                <a:spcPts val="1200"/>
              </a:spcAft>
              <a:buNone/>
            </a:pPr>
            <a:r>
              <a:rPr lang="en-SG" sz="3000" dirty="0"/>
              <a:t>          DO IT:</a:t>
            </a:r>
          </a:p>
          <a:p>
            <a:pPr marL="1339850" lvl="2" indent="-538163">
              <a:lnSpc>
                <a:spcPct val="100000"/>
              </a:lnSpc>
              <a:spcBef>
                <a:spcPts val="0"/>
              </a:spcBef>
              <a:spcAft>
                <a:spcPts val="1200"/>
              </a:spcAft>
              <a:buFont typeface="+mj-lt"/>
              <a:buAutoNum type="arabicParenR"/>
            </a:pPr>
            <a:r>
              <a:rPr lang="en-SG" sz="3000" dirty="0"/>
              <a:t>QUICKLY WHILE IT IS SMALL.</a:t>
            </a:r>
          </a:p>
          <a:p>
            <a:pPr marL="1339850" lvl="2" indent="-538163">
              <a:lnSpc>
                <a:spcPct val="100000"/>
              </a:lnSpc>
              <a:spcBef>
                <a:spcPts val="0"/>
              </a:spcBef>
              <a:spcAft>
                <a:spcPts val="1200"/>
              </a:spcAft>
              <a:buFont typeface="+mj-lt"/>
              <a:buAutoNum type="arabicParenR"/>
            </a:pPr>
            <a:r>
              <a:rPr lang="en-SG" sz="3000" dirty="0"/>
              <a:t>CALMLY AND NOT IN ANGER.</a:t>
            </a:r>
          </a:p>
          <a:p>
            <a:pPr marL="1339850" lvl="2" indent="-538163">
              <a:lnSpc>
                <a:spcPct val="100000"/>
              </a:lnSpc>
              <a:spcBef>
                <a:spcPts val="0"/>
              </a:spcBef>
              <a:spcAft>
                <a:spcPts val="1200"/>
              </a:spcAft>
              <a:buFont typeface="+mj-lt"/>
              <a:buAutoNum type="arabicParenR"/>
            </a:pPr>
            <a:r>
              <a:rPr lang="en-SG" sz="3000" dirty="0"/>
              <a:t>PRIVATELY, NOT TO EMBARRASS.</a:t>
            </a:r>
          </a:p>
          <a:p>
            <a:pPr marL="1339850" lvl="2" indent="-538163">
              <a:lnSpc>
                <a:spcPct val="100000"/>
              </a:lnSpc>
              <a:spcBef>
                <a:spcPts val="0"/>
              </a:spcBef>
              <a:spcAft>
                <a:spcPts val="1200"/>
              </a:spcAft>
              <a:buFont typeface="+mj-lt"/>
              <a:buAutoNum type="arabicParenR"/>
            </a:pPr>
            <a:r>
              <a:rPr lang="en-SG" sz="3000" dirty="0"/>
              <a:t>THOUGHTFULLY, NOT TO THREATEN.</a:t>
            </a:r>
          </a:p>
          <a:p>
            <a:pPr marL="0" indent="0">
              <a:buNone/>
            </a:pPr>
            <a:endParaRPr lang="en-SG" sz="3200" i="1" dirty="0"/>
          </a:p>
        </p:txBody>
      </p:sp>
      <p:pic>
        <p:nvPicPr>
          <p:cNvPr id="4" name="Picture 3">
            <a:extLst>
              <a:ext uri="{FF2B5EF4-FFF2-40B4-BE49-F238E27FC236}">
                <a16:creationId xmlns:a16="http://schemas.microsoft.com/office/drawing/2014/main" id="{14C457CA-1C2D-4190-B9E7-0DE8D1C29CB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826" l="0" r="100000"/>
                    </a14:imgEffect>
                  </a14:imgLayer>
                </a14:imgProps>
              </a:ext>
              <a:ext uri="{28A0092B-C50C-407E-A947-70E740481C1C}">
                <a14:useLocalDpi xmlns:a14="http://schemas.microsoft.com/office/drawing/2010/main" val="0"/>
              </a:ext>
            </a:extLst>
          </a:blip>
          <a:stretch>
            <a:fillRect/>
          </a:stretch>
        </p:blipFill>
        <p:spPr>
          <a:xfrm flipH="1">
            <a:off x="10286182" y="5172075"/>
            <a:ext cx="1905818" cy="1685925"/>
          </a:xfrm>
          <a:prstGeom prst="rect">
            <a:avLst/>
          </a:prstGeom>
        </p:spPr>
      </p:pic>
    </p:spTree>
    <p:extLst>
      <p:ext uri="{BB962C8B-B14F-4D97-AF65-F5344CB8AC3E}">
        <p14:creationId xmlns:p14="http://schemas.microsoft.com/office/powerpoint/2010/main" val="1139355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32231"/>
          </a:xfrm>
        </p:spPr>
        <p:txBody>
          <a:bodyPr>
            <a:normAutofit/>
          </a:bodyPr>
          <a:lstStyle/>
          <a:p>
            <a:pPr algn="ctr"/>
            <a:r>
              <a:rPr lang="en-SG" sz="3600" b="1" u="sng" dirty="0"/>
              <a:t>LEVEL 2 – PERMISSION </a:t>
            </a:r>
          </a:p>
        </p:txBody>
      </p:sp>
      <p:sp>
        <p:nvSpPr>
          <p:cNvPr id="3" name="Content Placeholder 2"/>
          <p:cNvSpPr>
            <a:spLocks noGrp="1"/>
          </p:cNvSpPr>
          <p:nvPr>
            <p:ph idx="1"/>
          </p:nvPr>
        </p:nvSpPr>
        <p:spPr>
          <a:xfrm>
            <a:off x="838200" y="1127854"/>
            <a:ext cx="10515600" cy="2991759"/>
          </a:xfrm>
        </p:spPr>
        <p:txBody>
          <a:bodyPr>
            <a:normAutofit/>
          </a:bodyPr>
          <a:lstStyle/>
          <a:p>
            <a:pPr marL="0" indent="0">
              <a:buNone/>
            </a:pPr>
            <a:r>
              <a:rPr lang="en-SG" sz="3200" u="sng" dirty="0"/>
              <a:t>REFLECTIONS:</a:t>
            </a:r>
          </a:p>
          <a:p>
            <a:pPr marL="0" indent="0">
              <a:buNone/>
            </a:pPr>
            <a:endParaRPr lang="en-SG" sz="3200" dirty="0"/>
          </a:p>
          <a:p>
            <a:pPr marL="514350" indent="-514350">
              <a:buAutoNum type="arabicPeriod"/>
            </a:pPr>
            <a:r>
              <a:rPr lang="en-SG" sz="3200" dirty="0"/>
              <a:t>WHAT ONE LESSON HAVE I LEARNT?</a:t>
            </a:r>
          </a:p>
          <a:p>
            <a:pPr marL="514350" indent="-514350">
              <a:buAutoNum type="arabicPeriod"/>
            </a:pPr>
            <a:endParaRPr lang="en-SG" sz="3200" dirty="0"/>
          </a:p>
          <a:p>
            <a:pPr marL="514350" indent="-514350">
              <a:buAutoNum type="arabicPeriod"/>
            </a:pPr>
            <a:r>
              <a:rPr lang="en-SG" sz="3200" dirty="0"/>
              <a:t>WHAT WILL BE ONE PRAYER I HAVE?     </a:t>
            </a:r>
            <a:endParaRPr lang="en-SG" sz="3200" i="1" dirty="0"/>
          </a:p>
        </p:txBody>
      </p:sp>
      <p:pic>
        <p:nvPicPr>
          <p:cNvPr id="4" name="Picture 3">
            <a:extLst>
              <a:ext uri="{FF2B5EF4-FFF2-40B4-BE49-F238E27FC236}">
                <a16:creationId xmlns:a16="http://schemas.microsoft.com/office/drawing/2014/main" id="{E249A2BF-8FF3-4717-A290-D5A96DE7884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a:xfrm>
            <a:off x="10366461" y="5023165"/>
            <a:ext cx="1681846" cy="1719221"/>
          </a:xfrm>
          <a:prstGeom prst="rect">
            <a:avLst/>
          </a:prstGeom>
        </p:spPr>
      </p:pic>
    </p:spTree>
    <p:extLst>
      <p:ext uri="{BB962C8B-B14F-4D97-AF65-F5344CB8AC3E}">
        <p14:creationId xmlns:p14="http://schemas.microsoft.com/office/powerpoint/2010/main" val="364548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9DDAA5-F427-4567-8F51-996E49E68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40986" y="5069839"/>
            <a:ext cx="2451014" cy="1788161"/>
          </a:xfrm>
          <a:prstGeom prst="rect">
            <a:avLst/>
          </a:prstGeom>
        </p:spPr>
      </p:pic>
      <p:sp>
        <p:nvSpPr>
          <p:cNvPr id="2" name="Title 1"/>
          <p:cNvSpPr>
            <a:spLocks noGrp="1"/>
          </p:cNvSpPr>
          <p:nvPr>
            <p:ph type="title"/>
          </p:nvPr>
        </p:nvSpPr>
        <p:spPr>
          <a:xfrm>
            <a:off x="954109" y="133306"/>
            <a:ext cx="10515600" cy="1325563"/>
          </a:xfrm>
        </p:spPr>
        <p:txBody>
          <a:bodyPr>
            <a:normAutofit/>
          </a:bodyPr>
          <a:lstStyle/>
          <a:p>
            <a:pPr algn="ctr"/>
            <a:r>
              <a:rPr lang="en-SG" sz="3200" b="1" u="sng" dirty="0"/>
              <a:t>INSIGHTS</a:t>
            </a:r>
          </a:p>
        </p:txBody>
      </p:sp>
      <p:sp>
        <p:nvSpPr>
          <p:cNvPr id="3" name="Content Placeholder 2"/>
          <p:cNvSpPr>
            <a:spLocks noGrp="1"/>
          </p:cNvSpPr>
          <p:nvPr>
            <p:ph idx="1"/>
          </p:nvPr>
        </p:nvSpPr>
        <p:spPr>
          <a:xfrm>
            <a:off x="0" y="1458869"/>
            <a:ext cx="10231120" cy="4140265"/>
          </a:xfrm>
        </p:spPr>
        <p:txBody>
          <a:bodyPr>
            <a:noAutofit/>
          </a:bodyPr>
          <a:lstStyle/>
          <a:p>
            <a:pPr marL="0" indent="0">
              <a:buNone/>
              <a:tabLst>
                <a:tab pos="452438" algn="l"/>
              </a:tabLst>
            </a:pPr>
            <a:r>
              <a:rPr lang="en-SG" sz="3000" dirty="0"/>
              <a:t>1.  I CAN MOVE UP A LEVEL BUT I NEVER LEAVE THE PREVIOUS 	ONE BEHIND.</a:t>
            </a:r>
          </a:p>
          <a:p>
            <a:pPr marL="0" indent="0">
              <a:buNone/>
            </a:pPr>
            <a:r>
              <a:rPr lang="en-SG" sz="3000" dirty="0"/>
              <a:t>2.  I AM NOT ON THE SAME LEVEL WITH EVERY PERSSON.</a:t>
            </a:r>
          </a:p>
          <a:p>
            <a:pPr marL="0" indent="0">
              <a:buNone/>
            </a:pPr>
            <a:r>
              <a:rPr lang="en-SG" sz="3000" dirty="0"/>
              <a:t>3.  THE HIGHER I GO, THE EASIER IT IS TO LEAD OTHERS.</a:t>
            </a:r>
          </a:p>
          <a:p>
            <a:pPr marL="0" indent="0">
              <a:buNone/>
              <a:tabLst>
                <a:tab pos="452438" algn="l"/>
              </a:tabLst>
            </a:pPr>
            <a:r>
              <a:rPr lang="en-SG" sz="3000" dirty="0"/>
              <a:t>4.  THE HIGHER I GO, THE MORE TIME AND COMMITMENT IS 	REQUIRED TO WIN A LEVEL.</a:t>
            </a:r>
          </a:p>
          <a:p>
            <a:pPr marL="0" indent="0">
              <a:buNone/>
              <a:tabLst>
                <a:tab pos="452438" algn="l"/>
              </a:tabLst>
            </a:pPr>
            <a:r>
              <a:rPr lang="en-SG" sz="3000" dirty="0"/>
              <a:t>5.  MOVING UP OCCURS SLOWLY, BUT GOING DOWN CAN 	HAPPEN QUICKLY.</a:t>
            </a:r>
            <a:endParaRPr lang="en-SG" sz="2400" dirty="0"/>
          </a:p>
        </p:txBody>
      </p:sp>
    </p:spTree>
    <p:extLst>
      <p:ext uri="{BB962C8B-B14F-4D97-AF65-F5344CB8AC3E}">
        <p14:creationId xmlns:p14="http://schemas.microsoft.com/office/powerpoint/2010/main" val="1225365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30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54109" y="133306"/>
            <a:ext cx="10515600" cy="1325563"/>
          </a:xfrm>
        </p:spPr>
        <p:txBody>
          <a:bodyPr>
            <a:normAutofit/>
          </a:bodyPr>
          <a:lstStyle/>
          <a:p>
            <a:pPr algn="ctr"/>
            <a:r>
              <a:rPr lang="en-SG" sz="3200" b="1" u="sng" dirty="0"/>
              <a:t>INSIGHTS</a:t>
            </a:r>
          </a:p>
        </p:txBody>
      </p:sp>
      <p:sp>
        <p:nvSpPr>
          <p:cNvPr id="3" name="Content Placeholder 2"/>
          <p:cNvSpPr>
            <a:spLocks noGrp="1"/>
          </p:cNvSpPr>
          <p:nvPr>
            <p:ph idx="1"/>
          </p:nvPr>
        </p:nvSpPr>
        <p:spPr>
          <a:xfrm>
            <a:off x="0" y="1458869"/>
            <a:ext cx="10515600" cy="3401230"/>
          </a:xfrm>
        </p:spPr>
        <p:txBody>
          <a:bodyPr>
            <a:noAutofit/>
          </a:bodyPr>
          <a:lstStyle/>
          <a:p>
            <a:pPr marL="0" indent="0">
              <a:buNone/>
            </a:pPr>
            <a:r>
              <a:rPr lang="en-SG" sz="3000" dirty="0"/>
              <a:t>6.  THE HIGHER I GO, THE GREATER THE RETURN.</a:t>
            </a:r>
          </a:p>
          <a:p>
            <a:pPr marL="0" indent="0">
              <a:buNone/>
            </a:pPr>
            <a:r>
              <a:rPr lang="en-SG" sz="3000" dirty="0"/>
              <a:t>7.  MOVING FARTHER UP ALWAYS REQUIRES FURTHER GROWTH.</a:t>
            </a:r>
          </a:p>
          <a:p>
            <a:pPr marL="0" indent="0">
              <a:buNone/>
            </a:pPr>
            <a:r>
              <a:rPr lang="en-SG" sz="3000" dirty="0"/>
              <a:t>8.  NOT CLIMBING THE LEVELS LIMITS ME AND MY PEOPLE.</a:t>
            </a:r>
          </a:p>
          <a:p>
            <a:pPr marL="0" indent="0">
              <a:buNone/>
              <a:tabLst>
                <a:tab pos="452438" algn="l"/>
              </a:tabLst>
            </a:pPr>
            <a:r>
              <a:rPr lang="en-SG" sz="3000" dirty="0"/>
              <a:t>9.  WHEN I CHANGE POSITIONS OR ORGANIZATIONS, I SELDOM 	STAY AT THE SAME LEVEL.</a:t>
            </a:r>
          </a:p>
          <a:p>
            <a:pPr marL="0" indent="0">
              <a:buNone/>
            </a:pPr>
            <a:r>
              <a:rPr lang="en-SG" sz="3000" dirty="0"/>
              <a:t>10.  I CANNOT CLIMB THE LEVELS ALONE.</a:t>
            </a:r>
          </a:p>
          <a:p>
            <a:pPr marL="0" indent="0">
              <a:buNone/>
            </a:pPr>
            <a:endParaRPr lang="en-SG" sz="2400" dirty="0"/>
          </a:p>
        </p:txBody>
      </p:sp>
      <p:pic>
        <p:nvPicPr>
          <p:cNvPr id="4" name="Picture 3">
            <a:extLst>
              <a:ext uri="{FF2B5EF4-FFF2-40B4-BE49-F238E27FC236}">
                <a16:creationId xmlns:a16="http://schemas.microsoft.com/office/drawing/2014/main" id="{DF8F6D73-CCA8-48A2-9830-F872C8328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40986" y="5069839"/>
            <a:ext cx="2451014" cy="1788161"/>
          </a:xfrm>
          <a:prstGeom prst="rect">
            <a:avLst/>
          </a:prstGeom>
        </p:spPr>
      </p:pic>
    </p:spTree>
    <p:extLst>
      <p:ext uri="{BB962C8B-B14F-4D97-AF65-F5344CB8AC3E}">
        <p14:creationId xmlns:p14="http://schemas.microsoft.com/office/powerpoint/2010/main" val="392637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241300"/>
            <a:ext cx="9515475" cy="1325563"/>
          </a:xfrm>
        </p:spPr>
        <p:txBody>
          <a:bodyPr>
            <a:normAutofit/>
          </a:bodyPr>
          <a:lstStyle/>
          <a:p>
            <a:pPr algn="ctr"/>
            <a:r>
              <a:rPr lang="en-SG" sz="3600" b="1" u="sng" dirty="0"/>
              <a:t>LEVEL ONE - POSITION</a:t>
            </a:r>
          </a:p>
        </p:txBody>
      </p:sp>
      <p:sp>
        <p:nvSpPr>
          <p:cNvPr id="3" name="Content Placeholder 2"/>
          <p:cNvSpPr>
            <a:spLocks noGrp="1"/>
          </p:cNvSpPr>
          <p:nvPr>
            <p:ph idx="1"/>
          </p:nvPr>
        </p:nvSpPr>
        <p:spPr>
          <a:xfrm>
            <a:off x="1104900" y="2014540"/>
            <a:ext cx="10515600" cy="2195512"/>
          </a:xfrm>
        </p:spPr>
        <p:txBody>
          <a:bodyPr/>
          <a:lstStyle/>
          <a:p>
            <a:r>
              <a:rPr lang="en-SG" sz="3200" b="1" dirty="0"/>
              <a:t>IT IS A GREAT PLACE TO VISIT,</a:t>
            </a:r>
          </a:p>
          <a:p>
            <a:pPr marL="0" indent="0">
              <a:buNone/>
            </a:pPr>
            <a:endParaRPr lang="en-SG" sz="3200" b="1" dirty="0"/>
          </a:p>
          <a:p>
            <a:r>
              <a:rPr lang="en-SG" sz="3200" b="1" dirty="0"/>
              <a:t>BUT YOU WOULD NOT WANT TO LIVE THERE.</a:t>
            </a:r>
          </a:p>
          <a:p>
            <a:endParaRPr lang="en-SG" dirty="0"/>
          </a:p>
          <a:p>
            <a:endParaRPr lang="en-SG" dirty="0"/>
          </a:p>
        </p:txBody>
      </p:sp>
      <p:pic>
        <p:nvPicPr>
          <p:cNvPr id="5" name="Picture 4">
            <a:extLst>
              <a:ext uri="{FF2B5EF4-FFF2-40B4-BE49-F238E27FC236}">
                <a16:creationId xmlns:a16="http://schemas.microsoft.com/office/drawing/2014/main" id="{245D4765-D692-4766-8478-172C1F5BE37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66513" y1="26498" x2="66513" y2="26498"/>
                        <a14:foregroundMark x1="17512" y1="75576" x2="17512" y2="75576"/>
                        <a14:foregroundMark x1="20430" y1="76037" x2="20430" y2="76037"/>
                        <a14:foregroundMark x1="19816" y1="67512" x2="19816" y2="67512"/>
                        <a14:foregroundMark x1="26114" y1="61521" x2="26114" y2="61521"/>
                        <a14:foregroundMark x1="27803" y1="60138" x2="27803" y2="60138"/>
                        <a14:foregroundMark x1="29954" y1="58525" x2="29954" y2="58525"/>
                        <a14:foregroundMark x1="92012" y1="25115" x2="92012" y2="25115"/>
                        <a14:foregroundMark x1="97389" y1="22811" x2="97389" y2="22811"/>
                        <a14:foregroundMark x1="31490" y1="56912" x2="31490" y2="56912"/>
                      </a14:backgroundRemoval>
                    </a14:imgEffect>
                  </a14:imgLayer>
                </a14:imgProps>
              </a:ext>
              <a:ext uri="{28A0092B-C50C-407E-A947-70E740481C1C}">
                <a14:useLocalDpi xmlns:a14="http://schemas.microsoft.com/office/drawing/2010/main" val="0"/>
              </a:ext>
            </a:extLst>
          </a:blip>
          <a:stretch>
            <a:fillRect/>
          </a:stretch>
        </p:blipFill>
        <p:spPr>
          <a:xfrm>
            <a:off x="8401049" y="4444998"/>
            <a:ext cx="3790951" cy="2527301"/>
          </a:xfrm>
          <a:prstGeom prst="rect">
            <a:avLst/>
          </a:prstGeom>
        </p:spPr>
      </p:pic>
    </p:spTree>
    <p:extLst>
      <p:ext uri="{BB962C8B-B14F-4D97-AF65-F5344CB8AC3E}">
        <p14:creationId xmlns:p14="http://schemas.microsoft.com/office/powerpoint/2010/main" val="316204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A0486C-3625-4D41-9C6F-030414990C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9574923" y="3870966"/>
            <a:ext cx="3088289" cy="2987034"/>
          </a:xfrm>
          <a:prstGeom prst="rect">
            <a:avLst/>
          </a:prstGeom>
        </p:spPr>
      </p:pic>
      <p:sp>
        <p:nvSpPr>
          <p:cNvPr id="2" name="Title 1"/>
          <p:cNvSpPr>
            <a:spLocks noGrp="1"/>
          </p:cNvSpPr>
          <p:nvPr>
            <p:ph type="title"/>
          </p:nvPr>
        </p:nvSpPr>
        <p:spPr>
          <a:xfrm>
            <a:off x="0" y="365126"/>
            <a:ext cx="12192000" cy="832610"/>
          </a:xfrm>
        </p:spPr>
        <p:txBody>
          <a:bodyPr>
            <a:normAutofit fontScale="90000"/>
          </a:bodyPr>
          <a:lstStyle/>
          <a:p>
            <a:pPr algn="ctr"/>
            <a:r>
              <a:rPr lang="en-SG" sz="3200" b="1" u="sng" dirty="0"/>
              <a:t>LEVEL ONE – POSITION</a:t>
            </a:r>
            <a:br>
              <a:rPr lang="en-SG" sz="3200" b="1" u="sng" dirty="0"/>
            </a:br>
            <a:r>
              <a:rPr lang="en-SG" sz="3200" b="1" u="sng" dirty="0"/>
              <a:t>BIBLE EXAMPLE</a:t>
            </a:r>
          </a:p>
        </p:txBody>
      </p:sp>
      <p:sp>
        <p:nvSpPr>
          <p:cNvPr id="3" name="Content Placeholder 2"/>
          <p:cNvSpPr>
            <a:spLocks noGrp="1"/>
          </p:cNvSpPr>
          <p:nvPr>
            <p:ph idx="1"/>
          </p:nvPr>
        </p:nvSpPr>
        <p:spPr>
          <a:xfrm>
            <a:off x="-1" y="1360296"/>
            <a:ext cx="10121031" cy="5132578"/>
          </a:xfrm>
        </p:spPr>
        <p:txBody>
          <a:bodyPr>
            <a:noAutofit/>
          </a:bodyPr>
          <a:lstStyle/>
          <a:p>
            <a:pPr marL="0" indent="0">
              <a:buNone/>
            </a:pPr>
            <a:r>
              <a:rPr lang="en-SG" sz="3000" dirty="0">
                <a:solidFill>
                  <a:srgbClr val="00B0F0"/>
                </a:solidFill>
              </a:rPr>
              <a:t>1.  POSITION – PEOPLE FOLLOW ME BECAUSE THEY HAVE TO.</a:t>
            </a:r>
          </a:p>
          <a:p>
            <a:pPr marL="0" indent="0">
              <a:buNone/>
            </a:pPr>
            <a:r>
              <a:rPr lang="en-SG" sz="3000" dirty="0">
                <a:solidFill>
                  <a:srgbClr val="00B0F0"/>
                </a:solidFill>
              </a:rPr>
              <a:t>2.  REHOBOAM WAS POWER HUNGRY AND ACTED FOOLISHLY</a:t>
            </a:r>
            <a:r>
              <a:rPr lang="en-SG" sz="3000" dirty="0"/>
              <a:t>.</a:t>
            </a:r>
          </a:p>
          <a:p>
            <a:pPr marL="720725" indent="0">
              <a:buNone/>
              <a:tabLst>
                <a:tab pos="8696325" algn="l"/>
                <a:tab pos="10139363" algn="l"/>
              </a:tabLst>
            </a:pPr>
            <a:r>
              <a:rPr lang="en-SG" sz="3000" i="1" dirty="0">
                <a:solidFill>
                  <a:schemeClr val="accent2">
                    <a:lumMod val="75000"/>
                  </a:schemeClr>
                </a:solidFill>
              </a:rPr>
              <a:t>1Ki 12:7-8 And they spake unto him, saying, If thou wilt be a servant unto this people this day, and wilt serve them, and answer them, and speak good words to them, then they will be thy servants for ever.  (8)  But he forsook the counsel of the old men, which they had given him, and consulted with the young men that were grown up with him, and which stood before him</a:t>
            </a:r>
            <a:r>
              <a:rPr lang="en-SG" sz="3000" i="1" dirty="0">
                <a:solidFill>
                  <a:srgbClr val="00B050"/>
                </a:solidFill>
              </a:rPr>
              <a:t>:</a:t>
            </a:r>
          </a:p>
          <a:p>
            <a:pPr marL="447675" indent="-447675">
              <a:buNone/>
            </a:pPr>
            <a:r>
              <a:rPr lang="en-SG" sz="3000" dirty="0">
                <a:solidFill>
                  <a:srgbClr val="00B0F0"/>
                </a:solidFill>
              </a:rPr>
              <a:t>3.  LAW OF THE LID – LEADERSHIP ABILITY DETERMINES A PERSON’S LEVEL OF EFFECTIVENESS.</a:t>
            </a:r>
          </a:p>
        </p:txBody>
      </p:sp>
    </p:spTree>
    <p:extLst>
      <p:ext uri="{BB962C8B-B14F-4D97-AF65-F5344CB8AC3E}">
        <p14:creationId xmlns:p14="http://schemas.microsoft.com/office/powerpoint/2010/main" val="300995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ED30CF-A7BB-480C-B584-B1A218400F9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a:xfrm>
            <a:off x="9194800" y="5076518"/>
            <a:ext cx="3302000" cy="1840873"/>
          </a:xfrm>
          <a:prstGeom prst="rect">
            <a:avLst/>
          </a:prstGeom>
        </p:spPr>
      </p:pic>
      <p:sp>
        <p:nvSpPr>
          <p:cNvPr id="2" name="Title 1"/>
          <p:cNvSpPr>
            <a:spLocks noGrp="1"/>
          </p:cNvSpPr>
          <p:nvPr>
            <p:ph type="title"/>
          </p:nvPr>
        </p:nvSpPr>
        <p:spPr>
          <a:xfrm>
            <a:off x="0" y="365126"/>
            <a:ext cx="12192000" cy="1090187"/>
          </a:xfrm>
        </p:spPr>
        <p:txBody>
          <a:bodyPr>
            <a:normAutofit/>
          </a:bodyPr>
          <a:lstStyle/>
          <a:p>
            <a:pPr algn="ctr"/>
            <a:r>
              <a:rPr lang="en-SG" sz="2900" b="1" u="sng" dirty="0"/>
              <a:t>LEVEL ONE – POSITION</a:t>
            </a:r>
            <a:br>
              <a:rPr lang="en-SG" sz="2900" b="1" u="sng" dirty="0"/>
            </a:br>
            <a:r>
              <a:rPr lang="en-SG" sz="2900" b="1" u="sng" dirty="0"/>
              <a:t>UPSIDE</a:t>
            </a:r>
          </a:p>
        </p:txBody>
      </p:sp>
      <p:sp>
        <p:nvSpPr>
          <p:cNvPr id="3" name="Content Placeholder 2"/>
          <p:cNvSpPr>
            <a:spLocks noGrp="1"/>
          </p:cNvSpPr>
          <p:nvPr>
            <p:ph idx="1"/>
          </p:nvPr>
        </p:nvSpPr>
        <p:spPr>
          <a:xfrm>
            <a:off x="0" y="1550903"/>
            <a:ext cx="9723120" cy="3998127"/>
          </a:xfrm>
        </p:spPr>
        <p:txBody>
          <a:bodyPr>
            <a:noAutofit/>
          </a:bodyPr>
          <a:lstStyle/>
          <a:p>
            <a:pPr marL="0" indent="0">
              <a:lnSpc>
                <a:spcPct val="100000"/>
              </a:lnSpc>
              <a:spcBef>
                <a:spcPts val="0"/>
              </a:spcBef>
              <a:spcAft>
                <a:spcPts val="1200"/>
              </a:spcAft>
              <a:buNone/>
              <a:tabLst>
                <a:tab pos="450850" algn="l"/>
              </a:tabLst>
            </a:pPr>
            <a:r>
              <a:rPr lang="en-SG" sz="3000" dirty="0">
                <a:solidFill>
                  <a:srgbClr val="00B0F0"/>
                </a:solidFill>
              </a:rPr>
              <a:t>1.  THE POSITION IS USUALLY GIVEN BECAUSE THERE IS 		LEADERSHIP POTENTIAL.</a:t>
            </a:r>
          </a:p>
          <a:p>
            <a:pPr marL="0" indent="0">
              <a:lnSpc>
                <a:spcPct val="100000"/>
              </a:lnSpc>
              <a:spcBef>
                <a:spcPts val="0"/>
              </a:spcBef>
              <a:spcAft>
                <a:spcPts val="1200"/>
              </a:spcAft>
              <a:buNone/>
            </a:pPr>
            <a:r>
              <a:rPr lang="en-SG" sz="3000" dirty="0">
                <a:solidFill>
                  <a:srgbClr val="00B0F0"/>
                </a:solidFill>
              </a:rPr>
              <a:t>2.  THE POSITION MEANS AUTHORITY IS RECOGNISED.</a:t>
            </a:r>
          </a:p>
          <a:p>
            <a:pPr marL="0" indent="0">
              <a:lnSpc>
                <a:spcPct val="100000"/>
              </a:lnSpc>
              <a:spcBef>
                <a:spcPts val="0"/>
              </a:spcBef>
              <a:spcAft>
                <a:spcPts val="1200"/>
              </a:spcAft>
              <a:buNone/>
            </a:pPr>
            <a:r>
              <a:rPr lang="en-SG" sz="3000" dirty="0">
                <a:solidFill>
                  <a:srgbClr val="00B0F0"/>
                </a:solidFill>
              </a:rPr>
              <a:t>3.  THE POSITION IS AN INVITATION TO GROW AS A LEADER.</a:t>
            </a:r>
          </a:p>
          <a:p>
            <a:pPr marL="0" indent="0">
              <a:buNone/>
              <a:tabLst>
                <a:tab pos="720725" algn="l"/>
              </a:tabLst>
            </a:pPr>
            <a:r>
              <a:rPr lang="en-SG" sz="3000" dirty="0"/>
              <a:t>	CHARACTER, COMPASSION, COURAGE, COMPETENCY, 	CONVICTIONS, COMMITMENT AND CHARISMA (ABILITY 	TO DRAW OTHERS)</a:t>
            </a:r>
          </a:p>
        </p:txBody>
      </p:sp>
    </p:spTree>
    <p:extLst>
      <p:ext uri="{BB962C8B-B14F-4D97-AF65-F5344CB8AC3E}">
        <p14:creationId xmlns:p14="http://schemas.microsoft.com/office/powerpoint/2010/main" val="271764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0187"/>
          </a:xfrm>
        </p:spPr>
        <p:txBody>
          <a:bodyPr>
            <a:normAutofit/>
          </a:bodyPr>
          <a:lstStyle/>
          <a:p>
            <a:pPr algn="ctr"/>
            <a:r>
              <a:rPr lang="en-SG" sz="2900" b="1" u="sng" dirty="0"/>
              <a:t>LEVEL ONE – POSITION</a:t>
            </a:r>
            <a:br>
              <a:rPr lang="en-SG" sz="2900" b="1" u="sng" dirty="0"/>
            </a:br>
            <a:r>
              <a:rPr lang="en-SG" sz="2900" b="1" u="sng" dirty="0"/>
              <a:t>UPSIDE</a:t>
            </a:r>
          </a:p>
        </p:txBody>
      </p:sp>
      <p:sp>
        <p:nvSpPr>
          <p:cNvPr id="3" name="Content Placeholder 2"/>
          <p:cNvSpPr>
            <a:spLocks noGrp="1"/>
          </p:cNvSpPr>
          <p:nvPr>
            <p:ph idx="1"/>
          </p:nvPr>
        </p:nvSpPr>
        <p:spPr>
          <a:xfrm>
            <a:off x="-1" y="1530582"/>
            <a:ext cx="11448789" cy="4081078"/>
          </a:xfrm>
        </p:spPr>
        <p:txBody>
          <a:bodyPr>
            <a:noAutofit/>
          </a:bodyPr>
          <a:lstStyle/>
          <a:p>
            <a:pPr marL="0" indent="0">
              <a:lnSpc>
                <a:spcPct val="100000"/>
              </a:lnSpc>
              <a:spcBef>
                <a:spcPts val="0"/>
              </a:spcBef>
              <a:spcAft>
                <a:spcPts val="1200"/>
              </a:spcAft>
              <a:buNone/>
            </a:pPr>
            <a:r>
              <a:rPr lang="en-SG" sz="3200" dirty="0">
                <a:solidFill>
                  <a:srgbClr val="00B0F0"/>
                </a:solidFill>
              </a:rPr>
              <a:t>4.  </a:t>
            </a:r>
            <a:r>
              <a:rPr lang="en-SG" sz="3000" dirty="0">
                <a:solidFill>
                  <a:srgbClr val="00B0F0"/>
                </a:solidFill>
              </a:rPr>
              <a:t>IT ALLOWS ME TO SHAPE AND DEFINE MY LEADERSHIP.</a:t>
            </a:r>
          </a:p>
          <a:p>
            <a:pPr marL="0" indent="0">
              <a:buNone/>
            </a:pPr>
            <a:r>
              <a:rPr lang="en-SG" sz="3000" dirty="0"/>
              <a:t>         A. SELF KNOWLEDGE: WHO AM I? WHOSE AM I?</a:t>
            </a:r>
          </a:p>
          <a:p>
            <a:pPr marL="0" indent="0">
              <a:buNone/>
            </a:pPr>
            <a:r>
              <a:rPr lang="en-SG" sz="3000" dirty="0"/>
              <a:t>              PERSONAL IDENTITY, EMOTIONAL SECURITY, TEMPERAMENT, </a:t>
            </a:r>
          </a:p>
          <a:p>
            <a:pPr marL="0" indent="0">
              <a:buNone/>
            </a:pPr>
            <a:r>
              <a:rPr lang="en-SG" sz="3000" dirty="0"/>
              <a:t>              GIFTEDNESS, STRENGTHS AND WEAKNESSES.</a:t>
            </a:r>
          </a:p>
          <a:p>
            <a:pPr marL="0" indent="0">
              <a:buNone/>
              <a:tabLst>
                <a:tab pos="1168400" algn="l"/>
                <a:tab pos="2692400" algn="l"/>
              </a:tabLst>
            </a:pPr>
            <a:r>
              <a:rPr lang="en-SG" sz="3000" dirty="0"/>
              <a:t>          B. VALUES:  1.  ETHICAL (RIGHT THING FOR THE RIGHT REASON),</a:t>
            </a:r>
          </a:p>
          <a:p>
            <a:pPr marL="0" indent="0">
              <a:buNone/>
              <a:tabLst>
                <a:tab pos="2692400" algn="l"/>
              </a:tabLst>
            </a:pPr>
            <a:r>
              <a:rPr lang="en-SG" sz="3000" dirty="0"/>
              <a:t>                               	2.  RELATIONAL (TRUST AND RESPECT CULTURE) </a:t>
            </a:r>
          </a:p>
          <a:p>
            <a:pPr marL="0" indent="0">
              <a:buNone/>
              <a:tabLst>
                <a:tab pos="2692400" algn="l"/>
              </a:tabLst>
            </a:pPr>
            <a:r>
              <a:rPr lang="en-SG" sz="3000" dirty="0"/>
              <a:t>	3.  SUCCESS (ETERNAL SACRED TRUST GOALS)</a:t>
            </a:r>
            <a:endParaRPr lang="en-SG" sz="2400" dirty="0"/>
          </a:p>
        </p:txBody>
      </p:sp>
      <p:pic>
        <p:nvPicPr>
          <p:cNvPr id="5" name="Picture 4">
            <a:extLst>
              <a:ext uri="{FF2B5EF4-FFF2-40B4-BE49-F238E27FC236}">
                <a16:creationId xmlns:a16="http://schemas.microsoft.com/office/drawing/2014/main" id="{87610B9F-6956-4134-8512-DDB01872678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a:xfrm>
            <a:off x="9194800" y="5076518"/>
            <a:ext cx="3302000" cy="1840873"/>
          </a:xfrm>
          <a:prstGeom prst="rect">
            <a:avLst/>
          </a:prstGeom>
        </p:spPr>
      </p:pic>
    </p:spTree>
    <p:extLst>
      <p:ext uri="{BB962C8B-B14F-4D97-AF65-F5344CB8AC3E}">
        <p14:creationId xmlns:p14="http://schemas.microsoft.com/office/powerpoint/2010/main" val="3896269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3702</TotalTime>
  <Words>2570</Words>
  <Application>Microsoft Office PowerPoint</Application>
  <PresentationFormat>Widescreen</PresentationFormat>
  <Paragraphs>257</Paragraphs>
  <Slides>40</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FIVE LEVELS OF LEADERSHIP</vt:lpstr>
      <vt:lpstr>BENEFITS</vt:lpstr>
      <vt:lpstr>PowerPoint Presentation</vt:lpstr>
      <vt:lpstr>INSIGHTS</vt:lpstr>
      <vt:lpstr>INSIGHTS</vt:lpstr>
      <vt:lpstr>LEVEL ONE - POSITION</vt:lpstr>
      <vt:lpstr>LEVEL ONE – POSITION BIBLE EXAMPLE</vt:lpstr>
      <vt:lpstr>LEVEL ONE – POSITION UPSIDE</vt:lpstr>
      <vt:lpstr>LEVEL ONE – POSITION UPSIDE</vt:lpstr>
      <vt:lpstr>LEVEL ONE – POSITION UPSIDE</vt:lpstr>
      <vt:lpstr>LEVEL ONE – POSITION DOWNSIDE</vt:lpstr>
      <vt:lpstr>LEVEL ONE – POSITION DOWNSIDE</vt:lpstr>
      <vt:lpstr>LEVEL ONE – POSITION BEST BEHAVIOURS</vt:lpstr>
      <vt:lpstr>LEVEL ONE – POSITION BEST BEHAVIOUR</vt:lpstr>
      <vt:lpstr>LEVEL ONE – POSITION BEST BEHAVIOUR</vt:lpstr>
      <vt:lpstr>LEVEL ONE – POSITION BEST BEHAVIOUR</vt:lpstr>
      <vt:lpstr>LEVEL ONE – POSITION BEST BEHAVIOUR</vt:lpstr>
      <vt:lpstr>LEVEL ONE – POSITION BEST BEHAVIOUR</vt:lpstr>
      <vt:lpstr>LEVEL 2 - PERMISSION</vt:lpstr>
      <vt:lpstr>LEVEL 2 – PERMISSION UPSIDE</vt:lpstr>
      <vt:lpstr>LEVEL 2 – PERMISSION UPSIDE</vt:lpstr>
      <vt:lpstr>LEVEL 2 – PERMISSION UPSIDE</vt:lpstr>
      <vt:lpstr>LEVEL 2 – PERMISSION UPSIDE</vt:lpstr>
      <vt:lpstr>LEVEL 2 – PERMISSION DOWNSIDE</vt:lpstr>
      <vt:lpstr>LEVEL 2 – PERMISSION DOWNSIDE</vt:lpstr>
      <vt:lpstr>LEVEL 2 – PERMISSION DOWNSIDE</vt:lpstr>
      <vt:lpstr>LEVEL 2 – PERMISSION DOWNSIDE</vt:lpstr>
      <vt:lpstr>LEVEL 2 – PERMISSION - BIBLE EXAMPLE</vt:lpstr>
      <vt:lpstr>LEVEL 2 – PERMISSION - BIBLE EXAMPLE</vt:lpstr>
      <vt:lpstr>LEVEL 2 – PERMISSION - BIBLE EXAMPLE</vt:lpstr>
      <vt:lpstr>LEVEL 2 – PERMISSION - BIBLE EXAMPLE</vt:lpstr>
      <vt:lpstr>LEVEL 2 – PERMISSION  BEST BEHAVIORS</vt:lpstr>
      <vt:lpstr>LEVEL 2 – PERMISSION  BEST BEHAVIORS</vt:lpstr>
      <vt:lpstr>LEVEL 2 – PERMISSION  BEST BEHAVIORS</vt:lpstr>
      <vt:lpstr>LEVEL 2 – PERMISSION  BEST BEHAVIORS</vt:lpstr>
      <vt:lpstr>LEVEL 2 – PERMISSION  BEST BEHAVIORS</vt:lpstr>
      <vt:lpstr>LEVEL 2 – PERMISSION  BEST BEHAVIORS</vt:lpstr>
      <vt:lpstr>LEVEL 2 – PERMISSION  BEST BEHAVIORS</vt:lpstr>
      <vt:lpstr>LEVEL 2 – PERMISSION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LEVELS OF LEADERSHIP</dc:title>
  <dc:creator>Goh Seng Fong</dc:creator>
  <cp:lastModifiedBy>User</cp:lastModifiedBy>
  <cp:revision>127</cp:revision>
  <dcterms:created xsi:type="dcterms:W3CDTF">2020-06-02T07:20:19Z</dcterms:created>
  <dcterms:modified xsi:type="dcterms:W3CDTF">2020-06-20T09:47:00Z</dcterms:modified>
</cp:coreProperties>
</file>