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7" r:id="rId3"/>
    <p:sldId id="277" r:id="rId4"/>
    <p:sldId id="259" r:id="rId5"/>
    <p:sldId id="260" r:id="rId6"/>
    <p:sldId id="276" r:id="rId7"/>
    <p:sldId id="261" r:id="rId8"/>
    <p:sldId id="263" r:id="rId9"/>
    <p:sldId id="266" r:id="rId10"/>
    <p:sldId id="267" r:id="rId11"/>
    <p:sldId id="264" r:id="rId12"/>
    <p:sldId id="268" r:id="rId13"/>
    <p:sldId id="269" r:id="rId14"/>
    <p:sldId id="270" r:id="rId15"/>
    <p:sldId id="273" r:id="rId16"/>
    <p:sldId id="271" r:id="rId17"/>
    <p:sldId id="272" r:id="rId18"/>
    <p:sldId id="274" r:id="rId19"/>
    <p:sldId id="286" r:id="rId20"/>
    <p:sldId id="278" r:id="rId21"/>
    <p:sldId id="279" r:id="rId22"/>
    <p:sldId id="280" r:id="rId23"/>
    <p:sldId id="281" r:id="rId24"/>
    <p:sldId id="282" r:id="rId25"/>
    <p:sldId id="283" r:id="rId26"/>
    <p:sldId id="284" r:id="rId27"/>
    <p:sldId id="287" r:id="rId28"/>
    <p:sldId id="288" r:id="rId29"/>
    <p:sldId id="289" r:id="rId30"/>
    <p:sldId id="291" r:id="rId31"/>
    <p:sldId id="292" r:id="rId32"/>
    <p:sldId id="293" r:id="rId33"/>
    <p:sldId id="294" r:id="rId34"/>
    <p:sldId id="297" r:id="rId35"/>
    <p:sldId id="298" r:id="rId36"/>
    <p:sldId id="296" r:id="rId37"/>
    <p:sldId id="299" r:id="rId38"/>
    <p:sldId id="300" r:id="rId39"/>
    <p:sldId id="295" r:id="rId40"/>
    <p:sldId id="302" r:id="rId41"/>
    <p:sldId id="303" r:id="rId42"/>
    <p:sldId id="304" r:id="rId43"/>
    <p:sldId id="318" r:id="rId44"/>
    <p:sldId id="319" r:id="rId45"/>
    <p:sldId id="305" r:id="rId46"/>
    <p:sldId id="306" r:id="rId47"/>
    <p:sldId id="307" r:id="rId48"/>
    <p:sldId id="308" r:id="rId49"/>
    <p:sldId id="309" r:id="rId50"/>
    <p:sldId id="310" r:id="rId51"/>
    <p:sldId id="314" r:id="rId52"/>
    <p:sldId id="311" r:id="rId53"/>
    <p:sldId id="316" r:id="rId54"/>
    <p:sldId id="317" r:id="rId55"/>
    <p:sldId id="320" r:id="rId56"/>
    <p:sldId id="321" r:id="rId57"/>
    <p:sldId id="322" r:id="rId58"/>
    <p:sldId id="323" r:id="rId59"/>
    <p:sldId id="312" r:id="rId60"/>
    <p:sldId id="324" r:id="rId61"/>
    <p:sldId id="325" r:id="rId62"/>
    <p:sldId id="326" r:id="rId63"/>
    <p:sldId id="26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85FF"/>
    <a:srgbClr val="FF99FF"/>
    <a:srgbClr val="CC99FF"/>
    <a:srgbClr val="FF66FF"/>
    <a:srgbClr val="CC00FF"/>
    <a:srgbClr val="F3D601"/>
    <a:srgbClr val="F4EE00"/>
    <a:srgbClr val="3366FF"/>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81" autoAdjust="0"/>
    <p:restoredTop sz="94660"/>
  </p:normalViewPr>
  <p:slideViewPr>
    <p:cSldViewPr snapToGrid="0">
      <p:cViewPr varScale="1">
        <p:scale>
          <a:sx n="105" d="100"/>
          <a:sy n="105" d="100"/>
        </p:scale>
        <p:origin x="13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294598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32397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421212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165139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293193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411761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326227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37480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196957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60286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4493D-01DD-4E86-9FBD-18B44150010F}" type="datetimeFigureOut">
              <a:rPr lang="en-SG" smtClean="0"/>
              <a:t>27/6/2020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266848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4493D-01DD-4E86-9FBD-18B44150010F}" type="datetimeFigureOut">
              <a:rPr lang="en-SG" smtClean="0"/>
              <a:t>27/6/2020</a:t>
            </a:fld>
            <a:endParaRPr lang="en-SG"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768B8-E70E-4244-B051-442C0777F9C3}" type="slidenum">
              <a:rPr lang="en-SG" smtClean="0"/>
              <a:t>‹#›</a:t>
            </a:fld>
            <a:endParaRPr lang="en-SG" dirty="0"/>
          </a:p>
        </p:txBody>
      </p:sp>
    </p:spTree>
    <p:extLst>
      <p:ext uri="{BB962C8B-B14F-4D97-AF65-F5344CB8AC3E}">
        <p14:creationId xmlns:p14="http://schemas.microsoft.com/office/powerpoint/2010/main" val="47308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gohsengfong@hotmail.com"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www.faithatworkfellowship.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6428" y="3438939"/>
            <a:ext cx="9144000" cy="1655762"/>
          </a:xfrm>
        </p:spPr>
        <p:txBody>
          <a:bodyPr>
            <a:noAutofit/>
          </a:bodyPr>
          <a:lstStyle/>
          <a:p>
            <a:r>
              <a:rPr lang="en-SG" sz="3200" dirty="0"/>
              <a:t>“HOW SUCCESSFUL PEOPLE LEAD”</a:t>
            </a:r>
          </a:p>
          <a:p>
            <a:r>
              <a:rPr lang="en-SG" sz="3200" dirty="0"/>
              <a:t>“MILLION LEADERS MANDATE” BOOK 1 TO 6</a:t>
            </a:r>
          </a:p>
          <a:p>
            <a:r>
              <a:rPr lang="en-SG" sz="3200" dirty="0"/>
              <a:t>BY JOHN MAXWELL</a:t>
            </a:r>
          </a:p>
        </p:txBody>
      </p:sp>
      <p:pic>
        <p:nvPicPr>
          <p:cNvPr id="4" name="Picture 3">
            <a:extLst>
              <a:ext uri="{FF2B5EF4-FFF2-40B4-BE49-F238E27FC236}">
                <a16:creationId xmlns:a16="http://schemas.microsoft.com/office/drawing/2014/main" id="{F5385E5E-C436-457F-84BA-FEFF6965D4E5}"/>
              </a:ext>
            </a:extLst>
          </p:cNvPr>
          <p:cNvPicPr>
            <a:picLocks noChangeAspect="1"/>
          </p:cNvPicPr>
          <p:nvPr/>
        </p:nvPicPr>
        <p:blipFill>
          <a:blip r:embed="rId2"/>
          <a:stretch>
            <a:fillRect/>
          </a:stretch>
        </p:blipFill>
        <p:spPr>
          <a:xfrm>
            <a:off x="9222844" y="5038724"/>
            <a:ext cx="2847237" cy="1773873"/>
          </a:xfrm>
          <a:prstGeom prst="rect">
            <a:avLst/>
          </a:prstGeom>
        </p:spPr>
      </p:pic>
      <p:sp>
        <p:nvSpPr>
          <p:cNvPr id="5" name="Rectangle: Diagonal Corners Rounded 4">
            <a:extLst>
              <a:ext uri="{FF2B5EF4-FFF2-40B4-BE49-F238E27FC236}">
                <a16:creationId xmlns:a16="http://schemas.microsoft.com/office/drawing/2014/main" id="{7F37BEC1-2297-49DA-9C48-B8108024819A}"/>
              </a:ext>
            </a:extLst>
          </p:cNvPr>
          <p:cNvSpPr/>
          <p:nvPr/>
        </p:nvSpPr>
        <p:spPr>
          <a:xfrm>
            <a:off x="1192212" y="926663"/>
            <a:ext cx="9647031" cy="966577"/>
          </a:xfrm>
          <a:prstGeom prst="round2DiagRect">
            <a:avLst/>
          </a:prstGeom>
          <a:solidFill>
            <a:srgbClr val="FF99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6000" b="1" dirty="0">
                <a:solidFill>
                  <a:schemeClr val="bg1"/>
                </a:solidFill>
                <a:effectLst>
                  <a:outerShdw blurRad="50800" dist="38100" dir="5400000" algn="t" rotWithShape="0">
                    <a:prstClr val="black">
                      <a:alpha val="40000"/>
                    </a:prstClr>
                  </a:outerShdw>
                </a:effectLst>
              </a:rPr>
              <a:t>FIVE LEVELS OF LEADERSHIP</a:t>
            </a:r>
          </a:p>
        </p:txBody>
      </p:sp>
      <p:sp>
        <p:nvSpPr>
          <p:cNvPr id="6" name="Arrow: Chevron 5">
            <a:extLst>
              <a:ext uri="{FF2B5EF4-FFF2-40B4-BE49-F238E27FC236}">
                <a16:creationId xmlns:a16="http://schemas.microsoft.com/office/drawing/2014/main" id="{94143889-B128-4F70-B801-D9E9F62CFDE6}"/>
              </a:ext>
            </a:extLst>
          </p:cNvPr>
          <p:cNvSpPr/>
          <p:nvPr/>
        </p:nvSpPr>
        <p:spPr>
          <a:xfrm>
            <a:off x="5786057" y="2120082"/>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7" name="Arrow: Pentagon 6">
            <a:extLst>
              <a:ext uri="{FF2B5EF4-FFF2-40B4-BE49-F238E27FC236}">
                <a16:creationId xmlns:a16="http://schemas.microsoft.com/office/drawing/2014/main" id="{A100FA3E-1D70-4FE3-9C55-40FE163885ED}"/>
              </a:ext>
            </a:extLst>
          </p:cNvPr>
          <p:cNvSpPr/>
          <p:nvPr/>
        </p:nvSpPr>
        <p:spPr>
          <a:xfrm>
            <a:off x="2412449" y="2129136"/>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243285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45" y="1336338"/>
            <a:ext cx="10789920" cy="4185323"/>
          </a:xfrm>
        </p:spPr>
        <p:txBody>
          <a:bodyPr>
            <a:noAutofit/>
          </a:bodyPr>
          <a:lstStyle/>
          <a:p>
            <a:pPr marL="357188" indent="-357188">
              <a:lnSpc>
                <a:spcPct val="110000"/>
              </a:lnSpc>
              <a:spcBef>
                <a:spcPts val="0"/>
              </a:spcBef>
              <a:spcAft>
                <a:spcPts val="1200"/>
              </a:spcAft>
              <a:buNone/>
            </a:pPr>
            <a:r>
              <a:rPr lang="en-SG" sz="3000" dirty="0">
                <a:solidFill>
                  <a:srgbClr val="00B0F0"/>
                </a:solidFill>
              </a:rPr>
              <a:t>4. IT ALLOWS ME TO SHAPE AND DEFINE MY LEADERSHIP.</a:t>
            </a:r>
          </a:p>
          <a:p>
            <a:pPr marL="357188" indent="-357188">
              <a:buNone/>
              <a:tabLst>
                <a:tab pos="715963" algn="l"/>
              </a:tabLst>
            </a:pPr>
            <a:r>
              <a:rPr lang="en-SG" sz="3000" dirty="0"/>
              <a:t>	C. SPIRITUAL DAILY DISCIPINES:  RIGHT ATTITUDES, IMPORTANT 	PRIORITIES, HEALTH GUIDELINES, FAMILY CARE, HEALTHY 	THOUGHTS, PROPER COMMITMENT, </a:t>
            </a:r>
          </a:p>
          <a:p>
            <a:pPr marL="357188" indent="-357188">
              <a:buNone/>
              <a:tabLst>
                <a:tab pos="715963" algn="l"/>
              </a:tabLst>
            </a:pPr>
            <a:r>
              <a:rPr lang="en-SG" sz="3000" dirty="0"/>
              <a:t>		FINANCIAL HEALTH, FAITH DEEPENED, INVESTMENT IN SOLID 	RELATIONSHIPS AND ACCOUNTABILITY, PLANNED GIVING, </a:t>
            </a:r>
          </a:p>
          <a:p>
            <a:pPr marL="357188" indent="-357188">
              <a:buNone/>
              <a:tabLst>
                <a:tab pos="715963" algn="l"/>
              </a:tabLst>
            </a:pPr>
            <a:r>
              <a:rPr lang="en-SG" sz="3000" dirty="0"/>
              <a:t>		APPOINTMENT WITH GOD – LISTEN, REFLECT, PRAY AND OBEY. </a:t>
            </a:r>
            <a:endParaRPr lang="en-SG" sz="2400" dirty="0"/>
          </a:p>
        </p:txBody>
      </p:sp>
      <p:pic>
        <p:nvPicPr>
          <p:cNvPr id="5" name="Picture 4">
            <a:extLst>
              <a:ext uri="{FF2B5EF4-FFF2-40B4-BE49-F238E27FC236}">
                <a16:creationId xmlns:a16="http://schemas.microsoft.com/office/drawing/2014/main" id="{5E18D975-5EED-4C02-A8A3-7C91E99F160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
        <p:nvSpPr>
          <p:cNvPr id="8" name="Arrow: Chevron 7">
            <a:extLst>
              <a:ext uri="{FF2B5EF4-FFF2-40B4-BE49-F238E27FC236}">
                <a16:creationId xmlns:a16="http://schemas.microsoft.com/office/drawing/2014/main" id="{DCA7378E-86A2-4DF3-B88D-E8B50990DE54}"/>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rgbClr val="FFFF00"/>
                </a:solidFill>
                <a:effectLst>
                  <a:outerShdw blurRad="50800" dist="38100" dir="5400000" algn="t" rotWithShape="0">
                    <a:prstClr val="black">
                      <a:alpha val="40000"/>
                    </a:prstClr>
                  </a:outerShdw>
                </a:effectLst>
              </a:rPr>
              <a:t>UPSIDE</a:t>
            </a:r>
          </a:p>
        </p:txBody>
      </p:sp>
      <p:sp>
        <p:nvSpPr>
          <p:cNvPr id="11" name="Arrow: Chevron 10">
            <a:extLst>
              <a:ext uri="{FF2B5EF4-FFF2-40B4-BE49-F238E27FC236}">
                <a16:creationId xmlns:a16="http://schemas.microsoft.com/office/drawing/2014/main" id="{30C5DA17-9A71-4573-9734-2BD9B1A95E23}"/>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2" name="Arrow: Pentagon 11">
            <a:extLst>
              <a:ext uri="{FF2B5EF4-FFF2-40B4-BE49-F238E27FC236}">
                <a16:creationId xmlns:a16="http://schemas.microsoft.com/office/drawing/2014/main" id="{87340B86-AB3E-4CB9-A907-B28719AC799E}"/>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381746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397FF-C3C4-46D6-ACEE-4ECFDCC7A6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30239" y="5275329"/>
            <a:ext cx="1589784" cy="1435526"/>
          </a:xfrm>
          <a:prstGeom prst="rect">
            <a:avLst/>
          </a:prstGeom>
        </p:spPr>
      </p:pic>
      <p:sp>
        <p:nvSpPr>
          <p:cNvPr id="3" name="Content Placeholder 2"/>
          <p:cNvSpPr>
            <a:spLocks noGrp="1"/>
          </p:cNvSpPr>
          <p:nvPr>
            <p:ph idx="1"/>
          </p:nvPr>
        </p:nvSpPr>
        <p:spPr>
          <a:xfrm>
            <a:off x="253497" y="1582671"/>
            <a:ext cx="12020023" cy="3692658"/>
          </a:xfrm>
        </p:spPr>
        <p:txBody>
          <a:bodyPr>
            <a:noAutofit/>
          </a:bodyPr>
          <a:lstStyle/>
          <a:p>
            <a:pPr marL="357188" indent="-357188" defTabSz="720725">
              <a:buAutoNum type="arabicPeriod"/>
            </a:pPr>
            <a:r>
              <a:rPr lang="en-SG" sz="3000" dirty="0">
                <a:solidFill>
                  <a:srgbClr val="00B0F0"/>
                </a:solidFill>
              </a:rPr>
              <a:t>HAVING A POSITION IS MISLEADING.  </a:t>
            </a:r>
            <a:br>
              <a:rPr lang="en-SG" sz="3000" dirty="0"/>
            </a:br>
            <a:r>
              <a:rPr lang="en-SG" sz="3000" dirty="0"/>
              <a:t>LEADERSHIP IS INFLUENCE AND ACTION.</a:t>
            </a:r>
          </a:p>
          <a:p>
            <a:pPr marL="357188" indent="-357188" defTabSz="720725">
              <a:buNone/>
            </a:pPr>
            <a:r>
              <a:rPr lang="en-SG" sz="3000" dirty="0">
                <a:solidFill>
                  <a:srgbClr val="00B0F0"/>
                </a:solidFill>
              </a:rPr>
              <a:t>2. RELYING ON POSITION OFTEN DEVALUES PEOPLE.  </a:t>
            </a:r>
            <a:br>
              <a:rPr lang="en-SG" sz="3000" dirty="0"/>
            </a:br>
            <a:r>
              <a:rPr lang="en-SG" sz="3000" dirty="0"/>
              <a:t>NO TRUST OR RESPECT.</a:t>
            </a:r>
          </a:p>
          <a:p>
            <a:pPr marL="357188" indent="-357188" defTabSz="720725">
              <a:buNone/>
            </a:pPr>
            <a:r>
              <a:rPr lang="en-SG" sz="3000" dirty="0">
                <a:solidFill>
                  <a:srgbClr val="00B0F0"/>
                </a:solidFill>
              </a:rPr>
              <a:t>3. THEY FEED ON POLITICS, DEFENDING AND EXPANDING OWN TURF.</a:t>
            </a:r>
          </a:p>
          <a:p>
            <a:pPr marL="357188" indent="-357188" defTabSz="720725">
              <a:buNone/>
            </a:pPr>
            <a:r>
              <a:rPr lang="en-SG" sz="3000" dirty="0">
                <a:solidFill>
                  <a:srgbClr val="00B0F0"/>
                </a:solidFill>
              </a:rPr>
              <a:t>4. THEY PLACE RIGHTS OVER RESPONSIBILTIES TO SERVE OTHERS.</a:t>
            </a:r>
          </a:p>
          <a:p>
            <a:pPr marL="357188" indent="-357188" defTabSz="720725">
              <a:buNone/>
            </a:pPr>
            <a:r>
              <a:rPr lang="en-SG" sz="3000" dirty="0">
                <a:solidFill>
                  <a:srgbClr val="00B0F0"/>
                </a:solidFill>
              </a:rPr>
              <a:t>5. THEY ARE OFTEN LONELY AS THEY FEEL INSECURITY AND THREATS.</a:t>
            </a:r>
          </a:p>
          <a:p>
            <a:pPr marL="0" indent="0">
              <a:buNone/>
            </a:pPr>
            <a:endParaRPr lang="en-SG" sz="2400" dirty="0"/>
          </a:p>
        </p:txBody>
      </p:sp>
      <p:sp>
        <p:nvSpPr>
          <p:cNvPr id="5" name="Arrow: Chevron 4">
            <a:extLst>
              <a:ext uri="{FF2B5EF4-FFF2-40B4-BE49-F238E27FC236}">
                <a16:creationId xmlns:a16="http://schemas.microsoft.com/office/drawing/2014/main" id="{FD68F88B-E4B2-4430-874A-864A6B93644D}"/>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sp>
        <p:nvSpPr>
          <p:cNvPr id="7" name="Arrow: Chevron 6">
            <a:extLst>
              <a:ext uri="{FF2B5EF4-FFF2-40B4-BE49-F238E27FC236}">
                <a16:creationId xmlns:a16="http://schemas.microsoft.com/office/drawing/2014/main" id="{AA6368E1-15FC-45A9-824D-11D6129CD5A3}"/>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078FEADB-C2B6-401B-A68C-A5829F7BFC0F}"/>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40489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817" y="1491273"/>
            <a:ext cx="12020023" cy="3875454"/>
          </a:xfrm>
        </p:spPr>
        <p:txBody>
          <a:bodyPr>
            <a:noAutofit/>
          </a:bodyPr>
          <a:lstStyle/>
          <a:p>
            <a:pPr marL="625475" indent="-444500" defTabSz="720725">
              <a:buNone/>
            </a:pPr>
            <a:r>
              <a:rPr lang="en-SG" sz="3200" dirty="0">
                <a:solidFill>
                  <a:srgbClr val="00B0F0"/>
                </a:solidFill>
              </a:rPr>
              <a:t>6.	THEY GET BRANDED AND STRANDED IN THAT POSITION.</a:t>
            </a:r>
          </a:p>
          <a:p>
            <a:pPr marL="625475" indent="-444500">
              <a:buNone/>
            </a:pPr>
            <a:r>
              <a:rPr lang="en-SG" sz="3200" dirty="0">
                <a:solidFill>
                  <a:srgbClr val="00B0F0"/>
                </a:solidFill>
              </a:rPr>
              <a:t>7.	TURNOVER IS HIGH, THE BEST PEOPLE LEAVING.</a:t>
            </a:r>
          </a:p>
          <a:p>
            <a:pPr marL="625475" indent="-444500">
              <a:buNone/>
            </a:pPr>
            <a:r>
              <a:rPr lang="en-SG" sz="3200" dirty="0">
                <a:solidFill>
                  <a:srgbClr val="00B0F0"/>
                </a:solidFill>
              </a:rPr>
              <a:t>8.	THEY RECEIVE PEOPLE’S LEAST,NOT THEIR BEST.</a:t>
            </a:r>
          </a:p>
          <a:p>
            <a:pPr marL="625475" indent="-444500" defTabSz="630238">
              <a:buNone/>
              <a:tabLst>
                <a:tab pos="804863" algn="l"/>
              </a:tabLst>
            </a:pPr>
            <a:r>
              <a:rPr lang="en-SG" sz="3200" dirty="0"/>
              <a:t>A. CLOCK WATCHERS – HARDLY WAIT TO STOP WORK.</a:t>
            </a:r>
          </a:p>
          <a:p>
            <a:pPr marL="625475" indent="-444500">
              <a:buNone/>
            </a:pPr>
            <a:r>
              <a:rPr lang="en-SG" sz="3200" dirty="0"/>
              <a:t>B. “JUST ENOUGH” EMPLOYEES TO GET BY, TO GET PAID.</a:t>
            </a:r>
          </a:p>
          <a:p>
            <a:pPr marL="625475" indent="-444500">
              <a:buNone/>
            </a:pPr>
            <a:r>
              <a:rPr lang="en-SG" sz="3200" dirty="0"/>
              <a:t>C. MENTALLY ABSENT, SLOPPY NEITHER CREATIVE </a:t>
            </a:r>
            <a:br>
              <a:rPr lang="en-SG" sz="3200" dirty="0"/>
            </a:br>
            <a:r>
              <a:rPr lang="en-SG" sz="3200" dirty="0"/>
              <a:t>NOR INNOVATIVE.</a:t>
            </a:r>
          </a:p>
          <a:p>
            <a:pPr marL="0" indent="0">
              <a:buNone/>
            </a:pPr>
            <a:r>
              <a:rPr lang="en-SG" sz="3000" dirty="0"/>
              <a:t>         </a:t>
            </a:r>
          </a:p>
        </p:txBody>
      </p:sp>
      <p:pic>
        <p:nvPicPr>
          <p:cNvPr id="6" name="Picture 5">
            <a:extLst>
              <a:ext uri="{FF2B5EF4-FFF2-40B4-BE49-F238E27FC236}">
                <a16:creationId xmlns:a16="http://schemas.microsoft.com/office/drawing/2014/main" id="{D3C3D8FB-ADE4-4A99-A537-259C594FDA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30239" y="5275329"/>
            <a:ext cx="1589784" cy="1435526"/>
          </a:xfrm>
          <a:prstGeom prst="rect">
            <a:avLst/>
          </a:prstGeom>
        </p:spPr>
      </p:pic>
      <p:sp>
        <p:nvSpPr>
          <p:cNvPr id="5" name="Arrow: Chevron 4">
            <a:extLst>
              <a:ext uri="{FF2B5EF4-FFF2-40B4-BE49-F238E27FC236}">
                <a16:creationId xmlns:a16="http://schemas.microsoft.com/office/drawing/2014/main" id="{E5DCBE01-AC79-41BB-913C-59B3C84D60E2}"/>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sp>
        <p:nvSpPr>
          <p:cNvPr id="8" name="Arrow: Chevron 7">
            <a:extLst>
              <a:ext uri="{FF2B5EF4-FFF2-40B4-BE49-F238E27FC236}">
                <a16:creationId xmlns:a16="http://schemas.microsoft.com/office/drawing/2014/main" id="{28123EA4-9BCD-4417-9D3D-A6B93CF06BE5}"/>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970B6EF6-FCA2-45B6-BF01-CE8F5D52842D}"/>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221758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B839D8-6A8F-4DA4-BF95-EF06D3F763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3" name="Content Placeholder 2"/>
          <p:cNvSpPr>
            <a:spLocks noGrp="1"/>
          </p:cNvSpPr>
          <p:nvPr>
            <p:ph idx="1"/>
          </p:nvPr>
        </p:nvSpPr>
        <p:spPr>
          <a:xfrm>
            <a:off x="298764" y="1441538"/>
            <a:ext cx="10515600" cy="3478762"/>
          </a:xfrm>
        </p:spPr>
        <p:txBody>
          <a:bodyPr>
            <a:noAutofit/>
          </a:bodyPr>
          <a:lstStyle/>
          <a:p>
            <a:pPr marL="357188" indent="-357188">
              <a:lnSpc>
                <a:spcPct val="100000"/>
              </a:lnSpc>
              <a:spcBef>
                <a:spcPts val="0"/>
              </a:spcBef>
              <a:spcAft>
                <a:spcPts val="1200"/>
              </a:spcAft>
              <a:buNone/>
            </a:pPr>
            <a:r>
              <a:rPr lang="en-SG" sz="3000" dirty="0">
                <a:solidFill>
                  <a:srgbClr val="00B0F0"/>
                </a:solidFill>
              </a:rPr>
              <a:t>1. CORRECT MIND-SET</a:t>
            </a:r>
          </a:p>
          <a:p>
            <a:pPr marL="357188" indent="-357188" defTabSz="720725">
              <a:buNone/>
              <a:tabLst>
                <a:tab pos="804863" algn="l"/>
              </a:tabLst>
            </a:pPr>
            <a:r>
              <a:rPr lang="en-SG" sz="3000" dirty="0"/>
              <a:t>	A.	TITLES NOT ENOUGH WITH SENSE OF DISSATIFICATION.</a:t>
            </a:r>
          </a:p>
          <a:p>
            <a:pPr marL="357188" indent="-357188" defTabSz="584200">
              <a:buNone/>
              <a:tabLst>
                <a:tab pos="804863" algn="l"/>
              </a:tabLst>
            </a:pPr>
            <a:r>
              <a:rPr lang="en-SG" sz="3000" dirty="0"/>
              <a:t>	B.	PEOPLE ARE THE MOST VALUABLE ASSET, SO PEOPLE 			SKILLS NEEDED.</a:t>
            </a:r>
          </a:p>
          <a:p>
            <a:pPr marL="357188" indent="-357188" defTabSz="720725">
              <a:buNone/>
              <a:tabLst>
                <a:tab pos="804863" algn="l"/>
              </a:tabLst>
            </a:pPr>
            <a:r>
              <a:rPr lang="en-SG" sz="3000" dirty="0"/>
              <a:t>	C.	A LEADER DOES NOT NEED TO HAVE ALL THE ANSWERS.</a:t>
            </a:r>
          </a:p>
          <a:p>
            <a:pPr marL="357188" indent="-357188" defTabSz="720725">
              <a:buNone/>
              <a:tabLst>
                <a:tab pos="804863" algn="l"/>
              </a:tabLst>
            </a:pPr>
            <a:r>
              <a:rPr lang="en-SG" sz="3000" dirty="0"/>
              <a:t>	D.	A LEADER ALWAYS INCLUDES OTHERS IN COLLABORATION. </a:t>
            </a:r>
          </a:p>
        </p:txBody>
      </p:sp>
      <p:sp>
        <p:nvSpPr>
          <p:cNvPr id="6" name="Arrow: Chevron 5">
            <a:extLst>
              <a:ext uri="{FF2B5EF4-FFF2-40B4-BE49-F238E27FC236}">
                <a16:creationId xmlns:a16="http://schemas.microsoft.com/office/drawing/2014/main" id="{B5A356AB-B4DB-41F3-832F-667462AA5EE7}"/>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8" name="Arrow: Chevron 7">
            <a:extLst>
              <a:ext uri="{FF2B5EF4-FFF2-40B4-BE49-F238E27FC236}">
                <a16:creationId xmlns:a16="http://schemas.microsoft.com/office/drawing/2014/main" id="{649D86EA-9764-43E2-9CFD-352567CF843B}"/>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71B7C034-0B11-4C40-9BB1-F3BD48F75694}"/>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8173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D4372-7A2E-4636-8412-2DFFCD776B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921766" y="5143156"/>
            <a:ext cx="2270234" cy="1714843"/>
          </a:xfrm>
          <a:prstGeom prst="rect">
            <a:avLst/>
          </a:prstGeom>
        </p:spPr>
      </p:pic>
      <p:sp>
        <p:nvSpPr>
          <p:cNvPr id="3" name="Content Placeholder 2"/>
          <p:cNvSpPr>
            <a:spLocks noGrp="1"/>
          </p:cNvSpPr>
          <p:nvPr>
            <p:ph idx="1"/>
          </p:nvPr>
        </p:nvSpPr>
        <p:spPr>
          <a:xfrm>
            <a:off x="280658" y="1406301"/>
            <a:ext cx="12192000" cy="6515938"/>
          </a:xfrm>
        </p:spPr>
        <p:txBody>
          <a:bodyPr>
            <a:noAutofit/>
          </a:bodyPr>
          <a:lstStyle/>
          <a:p>
            <a:pPr marL="447675" indent="-447675">
              <a:lnSpc>
                <a:spcPct val="100000"/>
              </a:lnSpc>
              <a:spcBef>
                <a:spcPts val="0"/>
              </a:spcBef>
              <a:spcAft>
                <a:spcPts val="1200"/>
              </a:spcAft>
              <a:buNone/>
              <a:tabLst>
                <a:tab pos="714375" algn="l"/>
              </a:tabLst>
            </a:pPr>
            <a:r>
              <a:rPr lang="en-SG" sz="3200" dirty="0">
                <a:solidFill>
                  <a:srgbClr val="00B0F0"/>
                </a:solidFill>
              </a:rPr>
              <a:t>2. 	</a:t>
            </a:r>
            <a:r>
              <a:rPr lang="en-SG" sz="3000" dirty="0">
                <a:solidFill>
                  <a:srgbClr val="00B0F0"/>
                </a:solidFill>
              </a:rPr>
              <a:t>MOVE TOWARDS INFLUENCING PEOPLE.</a:t>
            </a:r>
          </a:p>
          <a:p>
            <a:pPr marL="447675" indent="-447675">
              <a:lnSpc>
                <a:spcPct val="110000"/>
              </a:lnSpc>
              <a:spcBef>
                <a:spcPts val="0"/>
              </a:spcBef>
              <a:buNone/>
              <a:tabLst>
                <a:tab pos="806450" algn="l"/>
                <a:tab pos="1168400" algn="l"/>
              </a:tabLst>
            </a:pPr>
            <a:r>
              <a:rPr lang="en-SG" sz="3000" b="1" dirty="0">
                <a:solidFill>
                  <a:srgbClr val="FF0000"/>
                </a:solidFill>
              </a:rPr>
              <a:t>	I</a:t>
            </a:r>
            <a:r>
              <a:rPr lang="en-SG" sz="3000" dirty="0"/>
              <a:t>	– 	INVEST IN PEOPLE, THEIR LIFE AND INTERESTS.</a:t>
            </a:r>
          </a:p>
          <a:p>
            <a:pPr marL="447675" indent="-447675">
              <a:lnSpc>
                <a:spcPct val="110000"/>
              </a:lnSpc>
              <a:spcBef>
                <a:spcPts val="0"/>
              </a:spcBef>
              <a:buNone/>
              <a:tabLst>
                <a:tab pos="806450" algn="l"/>
                <a:tab pos="1168400" algn="l"/>
              </a:tabLst>
            </a:pPr>
            <a:r>
              <a:rPr lang="en-SG" sz="3000" b="1" dirty="0">
                <a:solidFill>
                  <a:srgbClr val="FF0000"/>
                </a:solidFill>
              </a:rPr>
              <a:t>	N</a:t>
            </a:r>
            <a:r>
              <a:rPr lang="en-SG" sz="3000" dirty="0">
                <a:solidFill>
                  <a:srgbClr val="00B0F0"/>
                </a:solidFill>
              </a:rPr>
              <a:t>	</a:t>
            </a:r>
            <a:r>
              <a:rPr lang="en-SG" sz="3000" dirty="0"/>
              <a:t>– 	NATURAL WITH PEOPLE.  BE AUTHENTIC AND SINCERE.</a:t>
            </a:r>
          </a:p>
          <a:p>
            <a:pPr marL="447675" indent="-447675">
              <a:lnSpc>
                <a:spcPct val="110000"/>
              </a:lnSpc>
              <a:spcBef>
                <a:spcPts val="0"/>
              </a:spcBef>
              <a:buNone/>
              <a:tabLst>
                <a:tab pos="806450" algn="l"/>
                <a:tab pos="1168400" algn="l"/>
              </a:tabLst>
            </a:pPr>
            <a:r>
              <a:rPr lang="en-SG" sz="3000" b="1" dirty="0">
                <a:solidFill>
                  <a:srgbClr val="FF0000"/>
                </a:solidFill>
              </a:rPr>
              <a:t>	F</a:t>
            </a:r>
            <a:r>
              <a:rPr lang="en-SG" sz="3000" dirty="0"/>
              <a:t>	–	FAITH IN PEOPLE – DEMONSTRATE I BELIEVE IN THE WORK.</a:t>
            </a:r>
          </a:p>
          <a:p>
            <a:pPr marL="447675" indent="-447675">
              <a:lnSpc>
                <a:spcPct val="110000"/>
              </a:lnSpc>
              <a:spcBef>
                <a:spcPts val="0"/>
              </a:spcBef>
              <a:buNone/>
              <a:tabLst>
                <a:tab pos="806450" algn="l"/>
                <a:tab pos="1168400" algn="l"/>
              </a:tabLst>
            </a:pPr>
            <a:r>
              <a:rPr lang="en-SG" sz="3000" b="1" dirty="0">
                <a:solidFill>
                  <a:srgbClr val="FF0000"/>
                </a:solidFill>
              </a:rPr>
              <a:t>	L</a:t>
            </a:r>
            <a:r>
              <a:rPr lang="en-SG" sz="3000" dirty="0"/>
              <a:t>	–	LISTENING TO THEM TO SHOW RESPECT.</a:t>
            </a:r>
          </a:p>
          <a:p>
            <a:pPr marL="447675" indent="-447675">
              <a:lnSpc>
                <a:spcPct val="110000"/>
              </a:lnSpc>
              <a:spcBef>
                <a:spcPts val="0"/>
              </a:spcBef>
              <a:buNone/>
              <a:tabLst>
                <a:tab pos="806450" algn="l"/>
                <a:tab pos="1168400" algn="l"/>
              </a:tabLst>
            </a:pPr>
            <a:r>
              <a:rPr lang="en-SG" sz="3000" b="1" dirty="0">
                <a:solidFill>
                  <a:srgbClr val="FF0000"/>
                </a:solidFill>
              </a:rPr>
              <a:t>	U</a:t>
            </a:r>
            <a:r>
              <a:rPr lang="en-SG" sz="3000" dirty="0"/>
              <a:t>	–	UNDERSTANDING BY KNOWING THEIR ASPIRATIONS.</a:t>
            </a:r>
          </a:p>
          <a:p>
            <a:pPr marL="447675" indent="-447675">
              <a:lnSpc>
                <a:spcPct val="110000"/>
              </a:lnSpc>
              <a:spcBef>
                <a:spcPts val="0"/>
              </a:spcBef>
              <a:buNone/>
              <a:tabLst>
                <a:tab pos="806450" algn="l"/>
                <a:tab pos="1168400" algn="l"/>
              </a:tabLst>
            </a:pPr>
            <a:r>
              <a:rPr lang="en-SG" sz="3000" b="1" dirty="0">
                <a:solidFill>
                  <a:srgbClr val="FF0000"/>
                </a:solidFill>
              </a:rPr>
              <a:t>	E</a:t>
            </a:r>
            <a:r>
              <a:rPr lang="en-SG" sz="3000" dirty="0"/>
              <a:t>	– 	ENCOURAGEMENT – THE OXYGEN OF THE SOUL.</a:t>
            </a:r>
          </a:p>
          <a:p>
            <a:pPr marL="447675" indent="-447675">
              <a:lnSpc>
                <a:spcPct val="110000"/>
              </a:lnSpc>
              <a:spcBef>
                <a:spcPts val="0"/>
              </a:spcBef>
              <a:buNone/>
              <a:tabLst>
                <a:tab pos="806450" algn="l"/>
                <a:tab pos="1168400" algn="l"/>
              </a:tabLst>
            </a:pPr>
            <a:r>
              <a:rPr lang="en-SG" sz="3000" b="1" dirty="0">
                <a:solidFill>
                  <a:srgbClr val="FF0000"/>
                </a:solidFill>
              </a:rPr>
              <a:t>	N	</a:t>
            </a:r>
            <a:r>
              <a:rPr lang="en-SG" sz="3000" dirty="0"/>
              <a:t>– 	NAVIGATE TO OFFER IDEAS THAT ADD VALUE.</a:t>
            </a:r>
          </a:p>
          <a:p>
            <a:pPr marL="447675" indent="-447675">
              <a:lnSpc>
                <a:spcPct val="110000"/>
              </a:lnSpc>
              <a:spcBef>
                <a:spcPts val="0"/>
              </a:spcBef>
              <a:buNone/>
              <a:tabLst>
                <a:tab pos="806450" algn="l"/>
                <a:tab pos="1168400" algn="l"/>
              </a:tabLst>
            </a:pPr>
            <a:r>
              <a:rPr lang="en-SG" sz="3000" b="1" dirty="0">
                <a:solidFill>
                  <a:srgbClr val="FF0000"/>
                </a:solidFill>
              </a:rPr>
              <a:t>	C</a:t>
            </a:r>
            <a:r>
              <a:rPr lang="en-SG" sz="3000" dirty="0"/>
              <a:t> 	– 	COMPASSION FOR CARE AND CONCERN.</a:t>
            </a:r>
          </a:p>
          <a:p>
            <a:pPr marL="447675" indent="-447675">
              <a:lnSpc>
                <a:spcPct val="110000"/>
              </a:lnSpc>
              <a:spcBef>
                <a:spcPts val="0"/>
              </a:spcBef>
              <a:buNone/>
              <a:tabLst>
                <a:tab pos="806450" algn="l"/>
                <a:tab pos="1168400" algn="l"/>
              </a:tabLst>
            </a:pPr>
            <a:r>
              <a:rPr lang="en-SG" sz="3000" b="1" dirty="0">
                <a:solidFill>
                  <a:srgbClr val="FF0000"/>
                </a:solidFill>
              </a:rPr>
              <a:t>	E</a:t>
            </a:r>
            <a:r>
              <a:rPr lang="en-SG" sz="3000" dirty="0"/>
              <a:t> 	– 	ENTHUSIASM, PASSION FOR THE PEOPLE AND CAUSE.</a:t>
            </a:r>
          </a:p>
        </p:txBody>
      </p:sp>
      <p:sp>
        <p:nvSpPr>
          <p:cNvPr id="7" name="Arrow: Chevron 6">
            <a:extLst>
              <a:ext uri="{FF2B5EF4-FFF2-40B4-BE49-F238E27FC236}">
                <a16:creationId xmlns:a16="http://schemas.microsoft.com/office/drawing/2014/main" id="{ABACA2EC-1B4C-44EF-9916-AB430E2EDD7A}"/>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Chevron 8">
            <a:extLst>
              <a:ext uri="{FF2B5EF4-FFF2-40B4-BE49-F238E27FC236}">
                <a16:creationId xmlns:a16="http://schemas.microsoft.com/office/drawing/2014/main" id="{61759500-EC82-4773-A9BC-436C793DEF44}"/>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3D044662-EDAA-4E2C-9EF8-97B86D9D90EF}"/>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369719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434697"/>
            <a:ext cx="10515600" cy="3188772"/>
          </a:xfrm>
        </p:spPr>
        <p:txBody>
          <a:bodyPr>
            <a:noAutofit/>
          </a:bodyPr>
          <a:lstStyle/>
          <a:p>
            <a:pPr marL="357188" indent="-357188">
              <a:lnSpc>
                <a:spcPct val="100000"/>
              </a:lnSpc>
              <a:spcBef>
                <a:spcPts val="0"/>
              </a:spcBef>
              <a:spcAft>
                <a:spcPts val="1200"/>
              </a:spcAft>
              <a:buNone/>
            </a:pPr>
            <a:r>
              <a:rPr lang="en-SG" sz="3000" dirty="0">
                <a:solidFill>
                  <a:srgbClr val="00B0F0"/>
                </a:solidFill>
              </a:rPr>
              <a:t>2.	MOVE TOWARDS INFLUENCING PEOPLE.</a:t>
            </a:r>
          </a:p>
          <a:p>
            <a:pPr marL="357188" indent="-357188">
              <a:buNone/>
              <a:tabLst>
                <a:tab pos="715963" algn="l"/>
              </a:tabLst>
            </a:pPr>
            <a:r>
              <a:rPr lang="en-SG" sz="3000" b="1" dirty="0">
                <a:solidFill>
                  <a:srgbClr val="FF0000"/>
                </a:solidFill>
              </a:rPr>
              <a:t>	E</a:t>
            </a:r>
            <a:r>
              <a:rPr lang="en-SG" sz="3000" dirty="0"/>
              <a:t> 	– ENCOURAGEMENT – THE OXYGEN OF THE SOUL.</a:t>
            </a:r>
          </a:p>
          <a:p>
            <a:pPr marL="357188" indent="-357188">
              <a:buNone/>
              <a:tabLst>
                <a:tab pos="715963" algn="l"/>
              </a:tabLst>
            </a:pPr>
            <a:r>
              <a:rPr lang="en-SG" sz="3000" b="1" dirty="0">
                <a:solidFill>
                  <a:srgbClr val="FF0000"/>
                </a:solidFill>
              </a:rPr>
              <a:t>	N	</a:t>
            </a:r>
            <a:r>
              <a:rPr lang="en-SG" sz="3000" dirty="0"/>
              <a:t>– NAVIGATE TO OFFER IDEAS THAT ADD VALUE.</a:t>
            </a:r>
          </a:p>
          <a:p>
            <a:pPr marL="357188" indent="-357188">
              <a:buNone/>
              <a:tabLst>
                <a:tab pos="715963" algn="l"/>
              </a:tabLst>
            </a:pPr>
            <a:r>
              <a:rPr lang="en-SG" sz="3000" b="1" dirty="0">
                <a:solidFill>
                  <a:srgbClr val="FF0000"/>
                </a:solidFill>
              </a:rPr>
              <a:t>	C</a:t>
            </a:r>
            <a:r>
              <a:rPr lang="en-SG" sz="3000" dirty="0"/>
              <a:t> 	– COMPASSION FOR CARE AND CONCERN.</a:t>
            </a:r>
          </a:p>
          <a:p>
            <a:pPr marL="357188" indent="-357188">
              <a:buNone/>
              <a:tabLst>
                <a:tab pos="715963" algn="l"/>
              </a:tabLst>
            </a:pPr>
            <a:r>
              <a:rPr lang="en-SG" sz="3000" b="1" dirty="0">
                <a:solidFill>
                  <a:srgbClr val="FF0000"/>
                </a:solidFill>
              </a:rPr>
              <a:t>	E</a:t>
            </a:r>
            <a:r>
              <a:rPr lang="en-SG" sz="3000" dirty="0"/>
              <a:t> 	– ENTHUSIASM, PASSION FOR THE PEOPLE AND CAUSE.</a:t>
            </a:r>
          </a:p>
        </p:txBody>
      </p:sp>
      <p:pic>
        <p:nvPicPr>
          <p:cNvPr id="5" name="Picture 4">
            <a:extLst>
              <a:ext uri="{FF2B5EF4-FFF2-40B4-BE49-F238E27FC236}">
                <a16:creationId xmlns:a16="http://schemas.microsoft.com/office/drawing/2014/main" id="{EBB7236E-A736-4771-8EC9-4A429CF7FD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7" name="Arrow: Chevron 6">
            <a:extLst>
              <a:ext uri="{FF2B5EF4-FFF2-40B4-BE49-F238E27FC236}">
                <a16:creationId xmlns:a16="http://schemas.microsoft.com/office/drawing/2014/main" id="{015D9C56-9134-4B28-8B00-AE3DD02BAC94}"/>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Chevron 8">
            <a:extLst>
              <a:ext uri="{FF2B5EF4-FFF2-40B4-BE49-F238E27FC236}">
                <a16:creationId xmlns:a16="http://schemas.microsoft.com/office/drawing/2014/main" id="{4987FF4B-6431-4917-9B3E-6CC33C10CAFC}"/>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2B1CEF68-04C9-4E8F-9B29-A1E4652D2201}"/>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394934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138" y="1302060"/>
            <a:ext cx="10515600" cy="5130738"/>
          </a:xfrm>
        </p:spPr>
        <p:txBody>
          <a:bodyPr>
            <a:noAutofit/>
          </a:bodyPr>
          <a:lstStyle/>
          <a:p>
            <a:pPr marL="360363" indent="-360363">
              <a:lnSpc>
                <a:spcPct val="100000"/>
              </a:lnSpc>
              <a:spcBef>
                <a:spcPts val="0"/>
              </a:spcBef>
              <a:spcAft>
                <a:spcPts val="1200"/>
              </a:spcAft>
              <a:buNone/>
            </a:pPr>
            <a:r>
              <a:rPr lang="en-SG" sz="3000" dirty="0">
                <a:solidFill>
                  <a:srgbClr val="00B0F0"/>
                </a:solidFill>
              </a:rPr>
              <a:t>3. STOP RELYING ON  POSITION TO PUSH PEOPLE.</a:t>
            </a:r>
          </a:p>
          <a:p>
            <a:pPr marL="801688" indent="-801688">
              <a:buNone/>
              <a:tabLst>
                <a:tab pos="3138488" algn="l"/>
              </a:tabLst>
            </a:pPr>
            <a:r>
              <a:rPr lang="en-SG" sz="3000" dirty="0"/>
              <a:t>	TOP-DOWN 	– I AM OVER YOU.</a:t>
            </a:r>
          </a:p>
          <a:p>
            <a:pPr marL="801688" indent="-801688">
              <a:buNone/>
              <a:tabLst>
                <a:tab pos="3138488" algn="l"/>
              </a:tabLst>
            </a:pPr>
            <a:r>
              <a:rPr lang="en-SG" sz="3000" dirty="0"/>
              <a:t>        	SEPARATION 	– DO NOT GET PEOPLE CLOSE TO YOU.</a:t>
            </a:r>
          </a:p>
          <a:p>
            <a:pPr marL="801688" indent="-801688">
              <a:buNone/>
              <a:tabLst>
                <a:tab pos="3138488" algn="l"/>
              </a:tabLst>
            </a:pPr>
            <a:r>
              <a:rPr lang="en-SG" sz="3000" dirty="0"/>
              <a:t>        	IMAGE 	– FAKE IT TILL YOU MAKE IT.</a:t>
            </a:r>
          </a:p>
          <a:p>
            <a:pPr marL="801688" indent="-801688">
              <a:buNone/>
              <a:tabLst>
                <a:tab pos="3138488" algn="l"/>
              </a:tabLst>
            </a:pPr>
            <a:r>
              <a:rPr lang="en-SG" sz="3000" dirty="0"/>
              <a:t>	STRENGTH 	– NEVER LET THEM SEE YOU SWEAT.</a:t>
            </a:r>
          </a:p>
          <a:p>
            <a:pPr marL="801688" indent="-801688">
              <a:buNone/>
              <a:tabLst>
                <a:tab pos="3138488" algn="l"/>
              </a:tabLst>
            </a:pPr>
            <a:r>
              <a:rPr lang="en-SG" sz="3000" dirty="0"/>
              <a:t>	SELFISHNESS 	– YOU ARE HERE TO HELP ME.</a:t>
            </a:r>
          </a:p>
          <a:p>
            <a:pPr marL="801688" indent="-801688">
              <a:buNone/>
              <a:tabLst>
                <a:tab pos="3138488" algn="l"/>
              </a:tabLst>
            </a:pPr>
            <a:r>
              <a:rPr lang="en-SG" sz="3000" dirty="0"/>
              <a:t>	POWER 	– I DETERMINE YOUR FUTURE.</a:t>
            </a:r>
          </a:p>
          <a:p>
            <a:pPr marL="801688" indent="-801688">
              <a:buNone/>
              <a:tabLst>
                <a:tab pos="3138488" algn="l"/>
              </a:tabLst>
            </a:pPr>
            <a:r>
              <a:rPr lang="en-SG" sz="3000" dirty="0"/>
              <a:t>	INTIMIDATION – DO THIS OR ELSE!</a:t>
            </a:r>
          </a:p>
          <a:p>
            <a:pPr marL="801688" indent="-801688">
              <a:buNone/>
              <a:tabLst>
                <a:tab pos="3138488" algn="l"/>
              </a:tabLst>
            </a:pPr>
            <a:r>
              <a:rPr lang="en-SG" sz="3000" dirty="0"/>
              <a:t>	RULES 	– THE MANUAL  SAYS …</a:t>
            </a:r>
          </a:p>
        </p:txBody>
      </p:sp>
      <p:pic>
        <p:nvPicPr>
          <p:cNvPr id="5" name="Picture 4">
            <a:extLst>
              <a:ext uri="{FF2B5EF4-FFF2-40B4-BE49-F238E27FC236}">
                <a16:creationId xmlns:a16="http://schemas.microsoft.com/office/drawing/2014/main" id="{AB384752-C940-4F52-AF4A-4CB4CC569B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7" name="Arrow: Chevron 6">
            <a:extLst>
              <a:ext uri="{FF2B5EF4-FFF2-40B4-BE49-F238E27FC236}">
                <a16:creationId xmlns:a16="http://schemas.microsoft.com/office/drawing/2014/main" id="{F9A233AD-8F4C-4E5D-BF30-936A1282B574}"/>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Chevron 8">
            <a:extLst>
              <a:ext uri="{FF2B5EF4-FFF2-40B4-BE49-F238E27FC236}">
                <a16:creationId xmlns:a16="http://schemas.microsoft.com/office/drawing/2014/main" id="{6FDFD797-F135-4763-B6AB-ABF6384E45B8}"/>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4808EED8-2C5E-43E5-9F7D-4EEA8BF7F2BE}"/>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160162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871" y="1460550"/>
            <a:ext cx="10515600" cy="3466849"/>
          </a:xfrm>
        </p:spPr>
        <p:txBody>
          <a:bodyPr>
            <a:noAutofit/>
          </a:bodyPr>
          <a:lstStyle/>
          <a:p>
            <a:pPr marL="0" indent="0">
              <a:lnSpc>
                <a:spcPct val="100000"/>
              </a:lnSpc>
              <a:spcBef>
                <a:spcPts val="0"/>
              </a:spcBef>
              <a:spcAft>
                <a:spcPts val="1200"/>
              </a:spcAft>
              <a:buNone/>
              <a:tabLst>
                <a:tab pos="357188" algn="l"/>
              </a:tabLst>
            </a:pPr>
            <a:r>
              <a:rPr lang="en-SG" sz="3000" dirty="0">
                <a:solidFill>
                  <a:srgbClr val="00B0F0"/>
                </a:solidFill>
              </a:rPr>
              <a:t>4. TRADE ENTITLEMENT FOR WORKING FORWARD TOGETHER </a:t>
            </a:r>
            <a:r>
              <a:rPr lang="en-SG" sz="3000" dirty="0"/>
              <a:t>	</a:t>
            </a:r>
            <a:r>
              <a:rPr lang="en-SG" sz="3000" dirty="0">
                <a:solidFill>
                  <a:srgbClr val="00B0F0"/>
                </a:solidFill>
              </a:rPr>
              <a:t>TOWARDS VISION.</a:t>
            </a:r>
          </a:p>
          <a:p>
            <a:pPr marL="0" indent="0">
              <a:buNone/>
              <a:tabLst>
                <a:tab pos="357188" algn="l"/>
              </a:tabLst>
            </a:pPr>
            <a:r>
              <a:rPr lang="en-SG" sz="3000" dirty="0"/>
              <a:t>         COLLABORATION 	– LET US WORK TOGETHER.</a:t>
            </a:r>
          </a:p>
          <a:p>
            <a:pPr marL="0" indent="0">
              <a:buNone/>
              <a:tabLst>
                <a:tab pos="357188" algn="l"/>
              </a:tabLst>
            </a:pPr>
            <a:r>
              <a:rPr lang="en-SG" sz="3000" dirty="0"/>
              <a:t>         INITIATION 		– I WILL COME TO YOU.</a:t>
            </a:r>
          </a:p>
          <a:p>
            <a:pPr marL="0" indent="0">
              <a:buNone/>
              <a:tabLst>
                <a:tab pos="357188" algn="l"/>
              </a:tabLst>
            </a:pPr>
            <a:r>
              <a:rPr lang="en-SG" sz="3000" dirty="0"/>
              <a:t>         INCLUSION 		– WHAT DO YOU THINK?</a:t>
            </a:r>
          </a:p>
          <a:p>
            <a:pPr marL="0" indent="0">
              <a:buNone/>
              <a:tabLst>
                <a:tab pos="357188" algn="l"/>
              </a:tabLst>
            </a:pPr>
            <a:r>
              <a:rPr lang="en-SG" sz="3000" dirty="0"/>
              <a:t>         CO-OPERATION 	– TOGETHER, WE CAN MAKE IT.</a:t>
            </a:r>
          </a:p>
          <a:p>
            <a:pPr marL="0" indent="0">
              <a:buNone/>
            </a:pPr>
            <a:r>
              <a:rPr lang="en-SG" sz="2400" dirty="0"/>
              <a:t>         </a:t>
            </a:r>
          </a:p>
        </p:txBody>
      </p:sp>
      <p:pic>
        <p:nvPicPr>
          <p:cNvPr id="5" name="Picture 4">
            <a:extLst>
              <a:ext uri="{FF2B5EF4-FFF2-40B4-BE49-F238E27FC236}">
                <a16:creationId xmlns:a16="http://schemas.microsoft.com/office/drawing/2014/main" id="{564610C5-1DFD-4ABB-9C8C-E43083BF7D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10" name="Arrow: Chevron 9">
            <a:extLst>
              <a:ext uri="{FF2B5EF4-FFF2-40B4-BE49-F238E27FC236}">
                <a16:creationId xmlns:a16="http://schemas.microsoft.com/office/drawing/2014/main" id="{DE5AAFD5-0A2B-4945-861B-8DF5492DC006}"/>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12" name="Arrow: Chevron 11">
            <a:extLst>
              <a:ext uri="{FF2B5EF4-FFF2-40B4-BE49-F238E27FC236}">
                <a16:creationId xmlns:a16="http://schemas.microsoft.com/office/drawing/2014/main" id="{6ACEF1C1-CC40-42FC-A28A-5B5CECEB2ED5}"/>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3" name="Arrow: Pentagon 12">
            <a:extLst>
              <a:ext uri="{FF2B5EF4-FFF2-40B4-BE49-F238E27FC236}">
                <a16:creationId xmlns:a16="http://schemas.microsoft.com/office/drawing/2014/main" id="{423212D8-6139-4212-8398-B88ED1F9F623}"/>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52867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872" y="1436910"/>
            <a:ext cx="10937240" cy="4340610"/>
          </a:xfrm>
        </p:spPr>
        <p:txBody>
          <a:bodyPr>
            <a:noAutofit/>
          </a:bodyPr>
          <a:lstStyle/>
          <a:p>
            <a:pPr marL="0" indent="0">
              <a:lnSpc>
                <a:spcPct val="100000"/>
              </a:lnSpc>
              <a:spcBef>
                <a:spcPts val="0"/>
              </a:spcBef>
              <a:spcAft>
                <a:spcPts val="1200"/>
              </a:spcAft>
              <a:buNone/>
              <a:tabLst>
                <a:tab pos="357188" algn="l"/>
              </a:tabLst>
            </a:pPr>
            <a:r>
              <a:rPr lang="en-SG" sz="3000" dirty="0">
                <a:solidFill>
                  <a:srgbClr val="00B0F0"/>
                </a:solidFill>
              </a:rPr>
              <a:t>4. TRADE ENTITLEMENT FOR WORKING FORWARD TOGETHER 	TOWARDS VISION.</a:t>
            </a:r>
          </a:p>
          <a:p>
            <a:pPr marL="0" indent="0">
              <a:buNone/>
              <a:tabLst>
                <a:tab pos="3763963" algn="l"/>
                <a:tab pos="4033838" algn="l"/>
              </a:tabLst>
            </a:pPr>
            <a:r>
              <a:rPr lang="en-SG" sz="3000" dirty="0"/>
              <a:t>         </a:t>
            </a:r>
            <a:r>
              <a:rPr lang="en-SG" sz="3000" dirty="0">
                <a:solidFill>
                  <a:srgbClr val="FF85FF"/>
                </a:solidFill>
              </a:rPr>
              <a:t>SERVICE</a:t>
            </a:r>
            <a:r>
              <a:rPr lang="en-SG" sz="2000" u="sng" dirty="0">
                <a:solidFill>
                  <a:schemeClr val="bg1">
                    <a:lumMod val="75000"/>
                  </a:schemeClr>
                </a:solidFill>
              </a:rPr>
              <a:t>		</a:t>
            </a:r>
            <a:r>
              <a:rPr lang="en-SG" sz="3000" dirty="0"/>
              <a:t>I AM HERE TO HELP YOU.</a:t>
            </a:r>
          </a:p>
          <a:p>
            <a:pPr marL="0" indent="0">
              <a:buNone/>
              <a:tabLst>
                <a:tab pos="3763963" algn="l"/>
                <a:tab pos="4033838" algn="l"/>
              </a:tabLst>
            </a:pPr>
            <a:r>
              <a:rPr lang="en-SG" sz="3000" dirty="0"/>
              <a:t>         </a:t>
            </a:r>
            <a:r>
              <a:rPr lang="en-SG" sz="3000" dirty="0">
                <a:solidFill>
                  <a:srgbClr val="FF85FF"/>
                </a:solidFill>
              </a:rPr>
              <a:t>DEVELOPMENT</a:t>
            </a:r>
            <a:r>
              <a:rPr lang="en-SG" sz="2000" u="sng" dirty="0">
                <a:solidFill>
                  <a:schemeClr val="bg1">
                    <a:lumMod val="75000"/>
                  </a:schemeClr>
                </a:solidFill>
              </a:rPr>
              <a:t>		</a:t>
            </a:r>
            <a:r>
              <a:rPr lang="en-SG" sz="3000" dirty="0"/>
              <a:t>I WANT TO ADD VALUE TO YOU.</a:t>
            </a:r>
          </a:p>
          <a:p>
            <a:pPr marL="0" indent="0">
              <a:buNone/>
              <a:tabLst>
                <a:tab pos="3763963" algn="l"/>
                <a:tab pos="4033838" algn="l"/>
              </a:tabLst>
            </a:pPr>
            <a:r>
              <a:rPr lang="en-SG" sz="3000" dirty="0"/>
              <a:t>         </a:t>
            </a:r>
            <a:r>
              <a:rPr lang="en-SG" sz="3000" dirty="0">
                <a:solidFill>
                  <a:srgbClr val="FF85FF"/>
                </a:solidFill>
              </a:rPr>
              <a:t>ENCOURAGEMENT</a:t>
            </a:r>
            <a:r>
              <a:rPr lang="en-SG" sz="2000" u="sng" dirty="0">
                <a:solidFill>
                  <a:schemeClr val="bg1">
                    <a:lumMod val="75000"/>
                  </a:schemeClr>
                </a:solidFill>
              </a:rPr>
              <a:t>		</a:t>
            </a:r>
            <a:r>
              <a:rPr lang="en-SG" sz="3000" dirty="0"/>
              <a:t>I BELIEVE YOU CAN DO THIS.</a:t>
            </a:r>
          </a:p>
          <a:p>
            <a:pPr marL="0" indent="0">
              <a:buNone/>
              <a:tabLst>
                <a:tab pos="3763963" algn="l"/>
                <a:tab pos="4033838" algn="l"/>
              </a:tabLst>
            </a:pPr>
            <a:r>
              <a:rPr lang="en-SG" sz="3000" dirty="0"/>
              <a:t>         </a:t>
            </a:r>
            <a:r>
              <a:rPr lang="en-SG" sz="3000" dirty="0">
                <a:solidFill>
                  <a:srgbClr val="FF85FF"/>
                </a:solidFill>
              </a:rPr>
              <a:t>INNOVATION</a:t>
            </a:r>
            <a:r>
              <a:rPr lang="en-SG" sz="2000" u="sng" dirty="0">
                <a:solidFill>
                  <a:schemeClr val="bg1">
                    <a:lumMod val="75000"/>
                  </a:schemeClr>
                </a:solidFill>
              </a:rPr>
              <a:t>		</a:t>
            </a:r>
            <a:r>
              <a:rPr lang="en-SG" sz="3000" dirty="0"/>
              <a:t>LET US THINK OUTSIDE THE BOX.</a:t>
            </a:r>
          </a:p>
        </p:txBody>
      </p:sp>
      <p:pic>
        <p:nvPicPr>
          <p:cNvPr id="5" name="Picture 4">
            <a:extLst>
              <a:ext uri="{FF2B5EF4-FFF2-40B4-BE49-F238E27FC236}">
                <a16:creationId xmlns:a16="http://schemas.microsoft.com/office/drawing/2014/main" id="{7F8A1AD8-C1CD-4A69-AEE5-F39D4D51B0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7" name="Arrow: Chevron 6">
            <a:extLst>
              <a:ext uri="{FF2B5EF4-FFF2-40B4-BE49-F238E27FC236}">
                <a16:creationId xmlns:a16="http://schemas.microsoft.com/office/drawing/2014/main" id="{4C553E2E-0530-4AAD-A190-625B770AD6FA}"/>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Chevron 8">
            <a:extLst>
              <a:ext uri="{FF2B5EF4-FFF2-40B4-BE49-F238E27FC236}">
                <a16:creationId xmlns:a16="http://schemas.microsoft.com/office/drawing/2014/main" id="{E6BE9DD2-0B08-4F7F-89E3-560069D20DFC}"/>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0" name="Arrow: Pentagon 9">
            <a:extLst>
              <a:ext uri="{FF2B5EF4-FFF2-40B4-BE49-F238E27FC236}">
                <a16:creationId xmlns:a16="http://schemas.microsoft.com/office/drawing/2014/main" id="{3646C1F3-8B3B-48B1-9C4F-D6E86D52DE7E}"/>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60950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0076" y="1230605"/>
            <a:ext cx="10113723" cy="3197016"/>
          </a:xfrm>
        </p:spPr>
        <p:txBody>
          <a:bodyPr>
            <a:normAutofit/>
          </a:bodyPr>
          <a:lstStyle/>
          <a:p>
            <a:pPr marL="355600" indent="-355600">
              <a:lnSpc>
                <a:spcPct val="100000"/>
              </a:lnSpc>
              <a:spcBef>
                <a:spcPts val="0"/>
              </a:spcBef>
              <a:spcAft>
                <a:spcPts val="1200"/>
              </a:spcAft>
            </a:pPr>
            <a:r>
              <a:rPr lang="en-SG" sz="3200" dirty="0"/>
              <a:t>CHRISTIANITY IS RELATIONSHIPS.</a:t>
            </a:r>
          </a:p>
          <a:p>
            <a:pPr marL="355600" indent="-355600">
              <a:lnSpc>
                <a:spcPct val="100000"/>
              </a:lnSpc>
              <a:spcBef>
                <a:spcPts val="0"/>
              </a:spcBef>
              <a:spcAft>
                <a:spcPts val="1200"/>
              </a:spcAft>
            </a:pPr>
            <a:r>
              <a:rPr lang="en-SG" sz="3200" dirty="0"/>
              <a:t>YOU CANNOT LEAD PEOPLE UNTIL YOU LIKE THEM.</a:t>
            </a:r>
          </a:p>
          <a:p>
            <a:pPr marL="355600" indent="-355600"/>
            <a:r>
              <a:rPr lang="en-SG" sz="3200" dirty="0"/>
              <a:t>DOES HE LIKE ME?</a:t>
            </a:r>
          </a:p>
          <a:p>
            <a:pPr marL="355600" indent="-355600" defTabSz="762000">
              <a:buNone/>
            </a:pPr>
            <a:r>
              <a:rPr lang="en-SG" sz="3200" dirty="0"/>
              <a:t>	WILL HE HELP ME?</a:t>
            </a:r>
          </a:p>
          <a:p>
            <a:pPr marL="355600" indent="-355600">
              <a:buNone/>
              <a:tabLst>
                <a:tab pos="3771900" algn="l"/>
              </a:tabLst>
            </a:pPr>
            <a:r>
              <a:rPr lang="en-SG" sz="3200" dirty="0"/>
              <a:t>	CAN I TRUST HIM?</a:t>
            </a:r>
          </a:p>
        </p:txBody>
      </p:sp>
      <p:sp>
        <p:nvSpPr>
          <p:cNvPr id="4" name="Arrow: Pentagon 3">
            <a:extLst>
              <a:ext uri="{FF2B5EF4-FFF2-40B4-BE49-F238E27FC236}">
                <a16:creationId xmlns:a16="http://schemas.microsoft.com/office/drawing/2014/main" id="{7617E713-A404-4678-88C0-7DAB4C3C18DD}"/>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5" name="Arrow: Chevron 4">
            <a:extLst>
              <a:ext uri="{FF2B5EF4-FFF2-40B4-BE49-F238E27FC236}">
                <a16:creationId xmlns:a16="http://schemas.microsoft.com/office/drawing/2014/main" id="{BF443B98-15DD-4BFE-9D76-6D33A77F0A51}"/>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17568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5" y="1440431"/>
            <a:ext cx="10515600" cy="2918628"/>
          </a:xfrm>
        </p:spPr>
        <p:txBody>
          <a:bodyPr>
            <a:noAutofit/>
          </a:bodyPr>
          <a:lstStyle/>
          <a:p>
            <a:pPr marL="0" indent="0">
              <a:buNone/>
              <a:tabLst>
                <a:tab pos="357188" algn="l"/>
              </a:tabLst>
            </a:pPr>
            <a:r>
              <a:rPr lang="en-SG" sz="3000" dirty="0"/>
              <a:t>1. IT CREATES A CLEAR PICTURE OF LEADERSHIP.</a:t>
            </a:r>
          </a:p>
          <a:p>
            <a:pPr marL="0" indent="0">
              <a:buNone/>
              <a:tabLst>
                <a:tab pos="357188" algn="l"/>
              </a:tabLst>
            </a:pPr>
            <a:r>
              <a:rPr lang="en-SG" sz="3000" dirty="0"/>
              <a:t>2. IT DEFINES LEADING AS A VERB, NOT A NOUN.</a:t>
            </a:r>
          </a:p>
          <a:p>
            <a:pPr marL="0" indent="0">
              <a:buNone/>
              <a:tabLst>
                <a:tab pos="357188" algn="l"/>
              </a:tabLst>
            </a:pPr>
            <a:r>
              <a:rPr lang="en-SG" sz="3000" dirty="0"/>
              <a:t>3. IT BREAKS DOWN LEADERSHIP INTO UNDERSTANDABLE STEPS.</a:t>
            </a:r>
          </a:p>
          <a:p>
            <a:pPr marL="0" indent="0">
              <a:buNone/>
              <a:tabLst>
                <a:tab pos="357188" algn="l"/>
              </a:tabLst>
            </a:pPr>
            <a:r>
              <a:rPr lang="en-SG" sz="3000" dirty="0"/>
              <a:t>4. IT PROVIDES A GAME PLAN FOR LEADERSHIP DEVELOPMENT.</a:t>
            </a:r>
          </a:p>
          <a:p>
            <a:pPr marL="0" indent="0">
              <a:buNone/>
              <a:tabLst>
                <a:tab pos="357188" algn="l"/>
              </a:tabLst>
            </a:pPr>
            <a:r>
              <a:rPr lang="en-SG" sz="3000" dirty="0"/>
              <a:t>5. IT ALIGNS LEADERSHIP PRACTICES, PRINCIPLES AND VALUES.</a:t>
            </a:r>
          </a:p>
        </p:txBody>
      </p:sp>
      <p:pic>
        <p:nvPicPr>
          <p:cNvPr id="5" name="Picture 4">
            <a:extLst>
              <a:ext uri="{FF2B5EF4-FFF2-40B4-BE49-F238E27FC236}">
                <a16:creationId xmlns:a16="http://schemas.microsoft.com/office/drawing/2014/main" id="{D1C8DCC0-C927-480D-8492-65B5AFBBC0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268606" y="4672528"/>
            <a:ext cx="3286949" cy="2185472"/>
          </a:xfrm>
          <a:prstGeom prst="rect">
            <a:avLst/>
          </a:prstGeom>
        </p:spPr>
      </p:pic>
      <p:sp>
        <p:nvSpPr>
          <p:cNvPr id="7" name="Rectangle 6">
            <a:extLst>
              <a:ext uri="{FF2B5EF4-FFF2-40B4-BE49-F238E27FC236}">
                <a16:creationId xmlns:a16="http://schemas.microsoft.com/office/drawing/2014/main" id="{00ABAF30-C1D1-43A4-9E5D-DD7E64689E8C}"/>
              </a:ext>
            </a:extLst>
          </p:cNvPr>
          <p:cNvSpPr/>
          <p:nvPr/>
        </p:nvSpPr>
        <p:spPr>
          <a:xfrm>
            <a:off x="3911097" y="-1"/>
            <a:ext cx="4110273" cy="738255"/>
          </a:xfrm>
          <a:prstGeom prst="rect">
            <a:avLst/>
          </a:prstGeom>
          <a:solidFill>
            <a:srgbClr val="FF66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BENEFITS</a:t>
            </a:r>
          </a:p>
        </p:txBody>
      </p:sp>
    </p:spTree>
    <p:extLst>
      <p:ext uri="{BB962C8B-B14F-4D97-AF65-F5344CB8AC3E}">
        <p14:creationId xmlns:p14="http://schemas.microsoft.com/office/powerpoint/2010/main" val="90748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7509"/>
            <a:ext cx="10515600" cy="3702981"/>
          </a:xfrm>
        </p:spPr>
        <p:txBody>
          <a:bodyPr>
            <a:noAutofit/>
          </a:bodyPr>
          <a:lstStyle/>
          <a:p>
            <a:pPr marL="447675" indent="-447675">
              <a:buNone/>
            </a:pPr>
            <a:r>
              <a:rPr lang="en-SG" sz="3200" dirty="0">
                <a:solidFill>
                  <a:srgbClr val="00B0F0"/>
                </a:solidFill>
              </a:rPr>
              <a:t>1. IT MAKES WORK MORE ENJOYABLE.</a:t>
            </a:r>
          </a:p>
          <a:p>
            <a:pPr marL="714375" indent="-714375">
              <a:buNone/>
            </a:pPr>
            <a:r>
              <a:rPr lang="en-SG" sz="3200" dirty="0"/>
              <a:t>	PEOPLE ARE WON OVER WITH INTERACTION.</a:t>
            </a:r>
          </a:p>
          <a:p>
            <a:pPr marL="714375" indent="-714375">
              <a:spcAft>
                <a:spcPts val="1200"/>
              </a:spcAft>
              <a:buNone/>
            </a:pPr>
            <a:r>
              <a:rPr lang="en-SG" sz="3200" dirty="0"/>
              <a:t>	FOCUS IS FROM “ME” TO “WE” TO SERVE.</a:t>
            </a:r>
          </a:p>
          <a:p>
            <a:pPr marL="447675" indent="-447675">
              <a:buNone/>
            </a:pPr>
            <a:r>
              <a:rPr lang="en-SG" sz="3200" dirty="0">
                <a:solidFill>
                  <a:srgbClr val="00B0F0"/>
                </a:solidFill>
              </a:rPr>
              <a:t>2. IT INCREASES THE ENERGY LEVEL.</a:t>
            </a:r>
          </a:p>
          <a:p>
            <a:pPr marL="714375" indent="-714375">
              <a:buNone/>
            </a:pPr>
            <a:r>
              <a:rPr lang="en-SG" sz="3200" dirty="0"/>
              <a:t>	GOOD RELATIONSHIPS CREATE ENERGY.</a:t>
            </a:r>
          </a:p>
          <a:p>
            <a:pPr marL="714375" indent="-714375">
              <a:buNone/>
            </a:pPr>
            <a:r>
              <a:rPr lang="en-SG" sz="3200" dirty="0"/>
              <a:t>      	ALL WOULD WANT TO GIVE THEIR BEST.</a:t>
            </a:r>
          </a:p>
        </p:txBody>
      </p:sp>
      <p:pic>
        <p:nvPicPr>
          <p:cNvPr id="5" name="Picture 4">
            <a:extLst>
              <a:ext uri="{FF2B5EF4-FFF2-40B4-BE49-F238E27FC236}">
                <a16:creationId xmlns:a16="http://schemas.microsoft.com/office/drawing/2014/main" id="{B4FDDC4E-C332-4F2B-8461-E290C12FD0C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
        <p:nvSpPr>
          <p:cNvPr id="6" name="Arrow: Chevron 5">
            <a:extLst>
              <a:ext uri="{FF2B5EF4-FFF2-40B4-BE49-F238E27FC236}">
                <a16:creationId xmlns:a16="http://schemas.microsoft.com/office/drawing/2014/main" id="{CABA4301-C42B-4CAB-82D2-6257DF53B634}"/>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sp>
        <p:nvSpPr>
          <p:cNvPr id="8" name="Arrow: Pentagon 7">
            <a:extLst>
              <a:ext uri="{FF2B5EF4-FFF2-40B4-BE49-F238E27FC236}">
                <a16:creationId xmlns:a16="http://schemas.microsoft.com/office/drawing/2014/main" id="{F99144FB-329C-4A53-BC3E-A482867FB985}"/>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10" name="Arrow: Chevron 9">
            <a:extLst>
              <a:ext uri="{FF2B5EF4-FFF2-40B4-BE49-F238E27FC236}">
                <a16:creationId xmlns:a16="http://schemas.microsoft.com/office/drawing/2014/main" id="{61B96A55-FAE6-4599-83C8-C9424A51FB01}"/>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268775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24939"/>
            <a:ext cx="9498497" cy="3693104"/>
          </a:xfrm>
        </p:spPr>
        <p:txBody>
          <a:bodyPr>
            <a:noAutofit/>
          </a:bodyPr>
          <a:lstStyle/>
          <a:p>
            <a:pPr marL="446088" indent="-446088">
              <a:lnSpc>
                <a:spcPct val="100000"/>
              </a:lnSpc>
              <a:spcBef>
                <a:spcPts val="0"/>
              </a:spcBef>
              <a:buNone/>
            </a:pPr>
            <a:r>
              <a:rPr lang="en-SG" sz="3200" dirty="0">
                <a:solidFill>
                  <a:srgbClr val="00B0F0"/>
                </a:solidFill>
              </a:rPr>
              <a:t>3. 	IT OPENS UP CHANNELS OF COMMUNICATION.</a:t>
            </a:r>
          </a:p>
          <a:p>
            <a:pPr marL="446088" indent="-446088">
              <a:lnSpc>
                <a:spcPct val="100000"/>
              </a:lnSpc>
              <a:spcBef>
                <a:spcPts val="0"/>
              </a:spcBef>
              <a:spcAft>
                <a:spcPts val="1800"/>
              </a:spcAft>
              <a:buNone/>
            </a:pPr>
            <a:r>
              <a:rPr lang="en-SG" sz="3200" dirty="0"/>
              <a:t>	</a:t>
            </a:r>
            <a:r>
              <a:rPr lang="en-SG" sz="3200" dirty="0">
                <a:solidFill>
                  <a:srgbClr val="00B0F0"/>
                </a:solidFill>
              </a:rPr>
              <a:t>SPIRIT OF COMMUNITY AND TRANSPARENCY</a:t>
            </a:r>
          </a:p>
          <a:p>
            <a:pPr marL="714375" indent="-714375">
              <a:buNone/>
              <a:tabLst>
                <a:tab pos="2057400" algn="l"/>
              </a:tabLst>
            </a:pPr>
            <a:r>
              <a:rPr lang="en-SG" sz="3200" dirty="0"/>
              <a:t>	</a:t>
            </a:r>
            <a:r>
              <a:rPr lang="en-SG" sz="3200" dirty="0">
                <a:solidFill>
                  <a:srgbClr val="FF85FF"/>
                </a:solidFill>
              </a:rPr>
              <a:t>EARS</a:t>
            </a:r>
            <a:r>
              <a:rPr lang="en-SG" sz="3200" dirty="0"/>
              <a:t> 	– I HEAR WHAT YOU ARE SAYING.</a:t>
            </a:r>
          </a:p>
          <a:p>
            <a:pPr marL="714375" indent="-714375">
              <a:buNone/>
              <a:tabLst>
                <a:tab pos="2057400" algn="l"/>
              </a:tabLst>
            </a:pPr>
            <a:r>
              <a:rPr lang="en-SG" sz="3200" dirty="0"/>
              <a:t>	</a:t>
            </a:r>
            <a:r>
              <a:rPr lang="en-SG" sz="3200" dirty="0">
                <a:solidFill>
                  <a:srgbClr val="FF85FF"/>
                </a:solidFill>
              </a:rPr>
              <a:t>EYES</a:t>
            </a:r>
            <a:r>
              <a:rPr lang="en-SG" sz="3200" dirty="0"/>
              <a:t> 	– I SEE WHAT YOU ARE SEEING.</a:t>
            </a:r>
          </a:p>
          <a:p>
            <a:pPr marL="714375" indent="-714375">
              <a:buNone/>
              <a:tabLst>
                <a:tab pos="2057400" algn="l"/>
              </a:tabLst>
            </a:pPr>
            <a:r>
              <a:rPr lang="en-SG" sz="3200" dirty="0"/>
              <a:t>	</a:t>
            </a:r>
            <a:r>
              <a:rPr lang="en-SG" sz="3200" dirty="0">
                <a:solidFill>
                  <a:srgbClr val="FF85FF"/>
                </a:solidFill>
              </a:rPr>
              <a:t>HEART</a:t>
            </a:r>
            <a:r>
              <a:rPr lang="en-SG" sz="3200" dirty="0">
                <a:solidFill>
                  <a:srgbClr val="00B050"/>
                </a:solidFill>
              </a:rPr>
              <a:t>	</a:t>
            </a:r>
            <a:r>
              <a:rPr lang="en-SG" sz="3200" dirty="0"/>
              <a:t>– I FEEL WHAT YOU ARE FEELING.</a:t>
            </a:r>
          </a:p>
          <a:p>
            <a:pPr marL="714375" indent="-714375">
              <a:buNone/>
            </a:pPr>
            <a:r>
              <a:rPr lang="en-SG" sz="3200" dirty="0"/>
              <a:t>	</a:t>
            </a:r>
            <a:r>
              <a:rPr lang="en-SG" sz="3200" dirty="0">
                <a:solidFill>
                  <a:srgbClr val="FF85FF"/>
                </a:solidFill>
              </a:rPr>
              <a:t>UNDIVIDED ATTENTION </a:t>
            </a:r>
            <a:r>
              <a:rPr lang="en-SG" sz="3200" dirty="0"/>
              <a:t>– I VALUE WHO YOU ARE.</a:t>
            </a:r>
          </a:p>
        </p:txBody>
      </p:sp>
      <p:pic>
        <p:nvPicPr>
          <p:cNvPr id="4" name="Picture 3">
            <a:extLst>
              <a:ext uri="{FF2B5EF4-FFF2-40B4-BE49-F238E27FC236}">
                <a16:creationId xmlns:a16="http://schemas.microsoft.com/office/drawing/2014/main" id="{6DF56780-394A-48F6-9445-8B4D827B364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
        <p:nvSpPr>
          <p:cNvPr id="7" name="Arrow: Chevron 6">
            <a:extLst>
              <a:ext uri="{FF2B5EF4-FFF2-40B4-BE49-F238E27FC236}">
                <a16:creationId xmlns:a16="http://schemas.microsoft.com/office/drawing/2014/main" id="{CC23B730-A738-48DD-9672-579706A3709F}"/>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sp>
        <p:nvSpPr>
          <p:cNvPr id="8" name="Arrow: Pentagon 7">
            <a:extLst>
              <a:ext uri="{FF2B5EF4-FFF2-40B4-BE49-F238E27FC236}">
                <a16:creationId xmlns:a16="http://schemas.microsoft.com/office/drawing/2014/main" id="{69F8A034-ADFC-4729-8306-428F28BDBE7E}"/>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10" name="Arrow: Chevron 9">
            <a:extLst>
              <a:ext uri="{FF2B5EF4-FFF2-40B4-BE49-F238E27FC236}">
                <a16:creationId xmlns:a16="http://schemas.microsoft.com/office/drawing/2014/main" id="{804D8B3B-16A8-45EF-9528-B508F2D9639A}"/>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345019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7788"/>
            <a:ext cx="10515600" cy="4294185"/>
          </a:xfrm>
        </p:spPr>
        <p:txBody>
          <a:bodyPr>
            <a:noAutofit/>
          </a:bodyPr>
          <a:lstStyle/>
          <a:p>
            <a:pPr marL="357188" indent="-357188">
              <a:lnSpc>
                <a:spcPct val="100000"/>
              </a:lnSpc>
              <a:spcBef>
                <a:spcPts val="0"/>
              </a:spcBef>
              <a:buNone/>
            </a:pPr>
            <a:r>
              <a:rPr lang="en-SG" sz="3000" dirty="0">
                <a:solidFill>
                  <a:srgbClr val="00B0F0"/>
                </a:solidFill>
              </a:rPr>
              <a:t>4. IT FOCUSES ON VALUE OF EACH PERSON.</a:t>
            </a:r>
          </a:p>
          <a:p>
            <a:pPr marL="357188" indent="-357188">
              <a:lnSpc>
                <a:spcPct val="100000"/>
              </a:lnSpc>
              <a:spcBef>
                <a:spcPts val="0"/>
              </a:spcBef>
              <a:spcAft>
                <a:spcPts val="2400"/>
              </a:spcAft>
              <a:buNone/>
            </a:pPr>
            <a:r>
              <a:rPr lang="en-SG" sz="3000" dirty="0"/>
              <a:t>	</a:t>
            </a:r>
            <a:r>
              <a:rPr lang="en-SG" sz="3000" dirty="0">
                <a:solidFill>
                  <a:srgbClr val="00B0F0"/>
                </a:solidFill>
              </a:rPr>
              <a:t>UNIQUENESS AND DIFFERENCES</a:t>
            </a:r>
          </a:p>
          <a:p>
            <a:pPr marL="714375" indent="-714375">
              <a:lnSpc>
                <a:spcPct val="100000"/>
              </a:lnSpc>
              <a:spcBef>
                <a:spcPts val="0"/>
              </a:spcBef>
              <a:spcAft>
                <a:spcPts val="1200"/>
              </a:spcAft>
              <a:buNone/>
            </a:pPr>
            <a:r>
              <a:rPr lang="en-SG" sz="3000" dirty="0"/>
              <a:t>	WHAT DOES HE…</a:t>
            </a:r>
          </a:p>
          <a:p>
            <a:pPr marL="984250" lvl="3" indent="-269875">
              <a:lnSpc>
                <a:spcPct val="100000"/>
              </a:lnSpc>
              <a:spcBef>
                <a:spcPts val="0"/>
              </a:spcBef>
              <a:spcAft>
                <a:spcPts val="1200"/>
              </a:spcAft>
              <a:tabLst>
                <a:tab pos="1790700" algn="l"/>
              </a:tabLst>
            </a:pPr>
            <a:r>
              <a:rPr lang="en-SG" sz="2800" dirty="0"/>
              <a:t>TALK ABOUT?</a:t>
            </a:r>
          </a:p>
          <a:p>
            <a:pPr marL="984250" lvl="3" indent="-269875">
              <a:lnSpc>
                <a:spcPct val="100000"/>
              </a:lnSpc>
              <a:spcBef>
                <a:spcPts val="0"/>
              </a:spcBef>
              <a:spcAft>
                <a:spcPts val="1200"/>
              </a:spcAft>
              <a:tabLst>
                <a:tab pos="1790700" algn="l"/>
              </a:tabLst>
            </a:pPr>
            <a:r>
              <a:rPr lang="en-SG" sz="2800" dirty="0"/>
              <a:t>CRY ABOUT?</a:t>
            </a:r>
          </a:p>
          <a:p>
            <a:pPr marL="984250" lvl="3" indent="-269875">
              <a:lnSpc>
                <a:spcPct val="100000"/>
              </a:lnSpc>
              <a:spcBef>
                <a:spcPts val="0"/>
              </a:spcBef>
              <a:spcAft>
                <a:spcPts val="1200"/>
              </a:spcAft>
              <a:tabLst>
                <a:tab pos="1790700" algn="l"/>
              </a:tabLst>
            </a:pPr>
            <a:r>
              <a:rPr lang="en-SG" sz="2800" dirty="0"/>
              <a:t>DREAM ABOUT?</a:t>
            </a:r>
          </a:p>
          <a:p>
            <a:pPr marL="984250" lvl="3" indent="-269875">
              <a:lnSpc>
                <a:spcPct val="100000"/>
              </a:lnSpc>
              <a:spcBef>
                <a:spcPts val="0"/>
              </a:spcBef>
              <a:spcAft>
                <a:spcPts val="1200"/>
              </a:spcAft>
              <a:tabLst>
                <a:tab pos="1790700" algn="l"/>
              </a:tabLst>
            </a:pPr>
            <a:r>
              <a:rPr lang="en-SG" sz="2800" dirty="0"/>
              <a:t>LAUGH ABOUT?</a:t>
            </a:r>
          </a:p>
          <a:p>
            <a:pPr marL="984250" lvl="3" indent="-269875">
              <a:lnSpc>
                <a:spcPct val="100000"/>
              </a:lnSpc>
              <a:spcBef>
                <a:spcPts val="0"/>
              </a:spcBef>
              <a:spcAft>
                <a:spcPts val="1200"/>
              </a:spcAft>
              <a:tabLst>
                <a:tab pos="1790700" algn="l"/>
              </a:tabLst>
            </a:pPr>
            <a:r>
              <a:rPr lang="en-SG" sz="2800" dirty="0"/>
              <a:t>PLAN ABOUT?</a:t>
            </a:r>
          </a:p>
        </p:txBody>
      </p:sp>
      <p:pic>
        <p:nvPicPr>
          <p:cNvPr id="4" name="Picture 3">
            <a:extLst>
              <a:ext uri="{FF2B5EF4-FFF2-40B4-BE49-F238E27FC236}">
                <a16:creationId xmlns:a16="http://schemas.microsoft.com/office/drawing/2014/main" id="{893D63A7-30B8-4596-BAF4-5AEEA6251A6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
        <p:nvSpPr>
          <p:cNvPr id="7" name="Arrow: Chevron 6">
            <a:extLst>
              <a:ext uri="{FF2B5EF4-FFF2-40B4-BE49-F238E27FC236}">
                <a16:creationId xmlns:a16="http://schemas.microsoft.com/office/drawing/2014/main" id="{1E89973E-8E8C-4B44-B626-12D51B2D098A}"/>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sp>
        <p:nvSpPr>
          <p:cNvPr id="8" name="Arrow: Pentagon 7">
            <a:extLst>
              <a:ext uri="{FF2B5EF4-FFF2-40B4-BE49-F238E27FC236}">
                <a16:creationId xmlns:a16="http://schemas.microsoft.com/office/drawing/2014/main" id="{E2536FFE-A010-46C4-BD59-DA38AF9ADBA6}"/>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10" name="Arrow: Chevron 9">
            <a:extLst>
              <a:ext uri="{FF2B5EF4-FFF2-40B4-BE49-F238E27FC236}">
                <a16:creationId xmlns:a16="http://schemas.microsoft.com/office/drawing/2014/main" id="{8634F1B7-18E1-4C0A-9DDF-1B284B1FFA2F}"/>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120548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6364"/>
            <a:ext cx="10515600" cy="3627897"/>
          </a:xfrm>
        </p:spPr>
        <p:txBody>
          <a:bodyPr>
            <a:noAutofit/>
          </a:bodyPr>
          <a:lstStyle/>
          <a:p>
            <a:pPr marL="447675" indent="-447675">
              <a:lnSpc>
                <a:spcPct val="100000"/>
              </a:lnSpc>
              <a:spcBef>
                <a:spcPts val="0"/>
              </a:spcBef>
              <a:spcAft>
                <a:spcPts val="1800"/>
              </a:spcAft>
              <a:buNone/>
            </a:pPr>
            <a:r>
              <a:rPr lang="en-SG" sz="3200" dirty="0">
                <a:solidFill>
                  <a:srgbClr val="00B0F0"/>
                </a:solidFill>
              </a:rPr>
              <a:t>5. IT NURTURES TRUST.</a:t>
            </a:r>
          </a:p>
          <a:p>
            <a:pPr marL="714375" indent="-714375">
              <a:buNone/>
            </a:pPr>
            <a:r>
              <a:rPr lang="en-SG" sz="3200" dirty="0"/>
              <a:t>	TRUST IS THE FOUNDATION.</a:t>
            </a:r>
          </a:p>
          <a:p>
            <a:pPr marL="714375" indent="-714375">
              <a:buNone/>
            </a:pPr>
            <a:r>
              <a:rPr lang="en-SG" sz="3200" dirty="0"/>
              <a:t>	THE MORE TRUST, THE BETTER RELATIONSHIP.</a:t>
            </a:r>
          </a:p>
          <a:p>
            <a:pPr marL="714375" indent="-714375">
              <a:buNone/>
            </a:pPr>
            <a:r>
              <a:rPr lang="en-SG" sz="3200" dirty="0"/>
              <a:t>	THE BETTER RELATIONSHIP, THE BETTER LEADING.</a:t>
            </a:r>
          </a:p>
          <a:p>
            <a:pPr marL="714375" indent="-714375">
              <a:buNone/>
            </a:pPr>
            <a:r>
              <a:rPr lang="en-SG" sz="3200" dirty="0"/>
              <a:t>	IN TIMES OF DIFFICULTY, A SHELTER.</a:t>
            </a:r>
          </a:p>
          <a:p>
            <a:pPr marL="714375" indent="-714375">
              <a:buNone/>
            </a:pPr>
            <a:r>
              <a:rPr lang="en-SG" sz="3200" dirty="0"/>
              <a:t>	IN TIMES OF OPPORTUNITY, A LAUNCHING PAD.</a:t>
            </a:r>
          </a:p>
        </p:txBody>
      </p:sp>
      <p:pic>
        <p:nvPicPr>
          <p:cNvPr id="4" name="Picture 3">
            <a:extLst>
              <a:ext uri="{FF2B5EF4-FFF2-40B4-BE49-F238E27FC236}">
                <a16:creationId xmlns:a16="http://schemas.microsoft.com/office/drawing/2014/main" id="{8FD51F63-99B4-4402-9D34-403F09124FD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
        <p:nvSpPr>
          <p:cNvPr id="7" name="Arrow: Chevron 6">
            <a:extLst>
              <a:ext uri="{FF2B5EF4-FFF2-40B4-BE49-F238E27FC236}">
                <a16:creationId xmlns:a16="http://schemas.microsoft.com/office/drawing/2014/main" id="{F7607A81-5942-47C7-AD8C-F50AA859A4B8}"/>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sp>
        <p:nvSpPr>
          <p:cNvPr id="8" name="Arrow: Pentagon 7">
            <a:extLst>
              <a:ext uri="{FF2B5EF4-FFF2-40B4-BE49-F238E27FC236}">
                <a16:creationId xmlns:a16="http://schemas.microsoft.com/office/drawing/2014/main" id="{6CDE3D0F-3C13-443F-9EDC-AC1E98B0F2A2}"/>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10" name="Arrow: Chevron 9">
            <a:extLst>
              <a:ext uri="{FF2B5EF4-FFF2-40B4-BE49-F238E27FC236}">
                <a16:creationId xmlns:a16="http://schemas.microsoft.com/office/drawing/2014/main" id="{1AD8D7A0-EC1F-47A3-B306-8ED16D9BCBFE}"/>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333041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518" y="1502367"/>
            <a:ext cx="10515600" cy="3127386"/>
          </a:xfrm>
        </p:spPr>
        <p:txBody>
          <a:bodyPr>
            <a:normAutofit/>
          </a:bodyPr>
          <a:lstStyle/>
          <a:p>
            <a:pPr marL="357188" indent="-357188">
              <a:buNone/>
            </a:pPr>
            <a:r>
              <a:rPr lang="en-SG" sz="3200" dirty="0">
                <a:solidFill>
                  <a:srgbClr val="00B0F0"/>
                </a:solidFill>
              </a:rPr>
              <a:t>1. IT APPEARS TOO SOFT FOR SOME LEADERS.</a:t>
            </a:r>
          </a:p>
          <a:p>
            <a:pPr marL="714375" indent="-714375">
              <a:buNone/>
            </a:pPr>
            <a:r>
              <a:rPr lang="en-SG" sz="3200" dirty="0"/>
              <a:t>	ESPECIALLY FOR THOSE WHO WANT ACTION.</a:t>
            </a:r>
          </a:p>
          <a:p>
            <a:pPr marL="714375" indent="-714375">
              <a:lnSpc>
                <a:spcPct val="100000"/>
              </a:lnSpc>
              <a:spcBef>
                <a:spcPts val="0"/>
              </a:spcBef>
              <a:spcAft>
                <a:spcPts val="1200"/>
              </a:spcAft>
              <a:buNone/>
            </a:pPr>
            <a:r>
              <a:rPr lang="en-SG" sz="3200" dirty="0"/>
              <a:t>	IT TAKES BOTH PERMISSION AND PRODUCTION.</a:t>
            </a:r>
          </a:p>
          <a:p>
            <a:pPr marL="357188" indent="-357188">
              <a:buAutoNum type="arabicPeriod" startAt="2"/>
            </a:pPr>
            <a:r>
              <a:rPr lang="en-SG" sz="3200" dirty="0">
                <a:solidFill>
                  <a:srgbClr val="00B0F0"/>
                </a:solidFill>
              </a:rPr>
              <a:t>IT CAN BE FRUSTRATING FOR ACHIEVERS – TOO SLOW.</a:t>
            </a:r>
          </a:p>
          <a:p>
            <a:pPr marL="714375" indent="-714375">
              <a:buNone/>
            </a:pPr>
            <a:r>
              <a:rPr lang="en-SG" sz="3200" dirty="0"/>
              <a:t>	THEY BECOME RESTLESS, TAKE OVER OR LEAVE.</a:t>
            </a:r>
          </a:p>
        </p:txBody>
      </p:sp>
      <p:pic>
        <p:nvPicPr>
          <p:cNvPr id="5" name="Picture 4">
            <a:extLst>
              <a:ext uri="{FF2B5EF4-FFF2-40B4-BE49-F238E27FC236}">
                <a16:creationId xmlns:a16="http://schemas.microsoft.com/office/drawing/2014/main" id="{0C0579D3-47BE-46CF-AAFA-35335E1C33D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
        <p:nvSpPr>
          <p:cNvPr id="6" name="Arrow: Chevron 5">
            <a:extLst>
              <a:ext uri="{FF2B5EF4-FFF2-40B4-BE49-F238E27FC236}">
                <a16:creationId xmlns:a16="http://schemas.microsoft.com/office/drawing/2014/main" id="{D6ECA57F-E413-4557-8BF9-0F543CEEF86F}"/>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sp>
        <p:nvSpPr>
          <p:cNvPr id="7" name="Arrow: Pentagon 6">
            <a:extLst>
              <a:ext uri="{FF2B5EF4-FFF2-40B4-BE49-F238E27FC236}">
                <a16:creationId xmlns:a16="http://schemas.microsoft.com/office/drawing/2014/main" id="{B89410D8-5131-494B-880A-9148F14DB9E7}"/>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10" name="Arrow: Chevron 9">
            <a:extLst>
              <a:ext uri="{FF2B5EF4-FFF2-40B4-BE49-F238E27FC236}">
                <a16:creationId xmlns:a16="http://schemas.microsoft.com/office/drawing/2014/main" id="{8A62D958-969B-4A8B-938D-DAE91A049F2C}"/>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319528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7314"/>
            <a:ext cx="10515600" cy="3508045"/>
          </a:xfrm>
        </p:spPr>
        <p:txBody>
          <a:bodyPr>
            <a:noAutofit/>
          </a:bodyPr>
          <a:lstStyle/>
          <a:p>
            <a:pPr marL="357188" indent="-357188">
              <a:lnSpc>
                <a:spcPct val="100000"/>
              </a:lnSpc>
              <a:spcBef>
                <a:spcPts val="0"/>
              </a:spcBef>
              <a:spcAft>
                <a:spcPts val="1800"/>
              </a:spcAft>
              <a:buNone/>
            </a:pPr>
            <a:r>
              <a:rPr lang="en-SG" sz="3200" dirty="0">
                <a:solidFill>
                  <a:srgbClr val="00B0F0"/>
                </a:solidFill>
              </a:rPr>
              <a:t>3. SUCH LEADERS CAN BE TAKEN ADVANTAGE OF.</a:t>
            </a:r>
          </a:p>
          <a:p>
            <a:pPr marL="804863" indent="-804863">
              <a:buNone/>
              <a:tabLst>
                <a:tab pos="3408363" algn="l"/>
              </a:tabLst>
            </a:pPr>
            <a:r>
              <a:rPr lang="en-SG" sz="3200" dirty="0"/>
              <a:t>	TAKERS</a:t>
            </a:r>
            <a:r>
              <a:rPr lang="en-SG" sz="2000" u="sng" dirty="0">
                <a:solidFill>
                  <a:schemeClr val="bg1">
                    <a:lumMod val="75000"/>
                  </a:schemeClr>
                </a:solidFill>
              </a:rPr>
              <a:t> 	</a:t>
            </a:r>
            <a:r>
              <a:rPr lang="en-SG" sz="3200" dirty="0"/>
              <a:t>TO BETTER THEMSELVES</a:t>
            </a:r>
          </a:p>
          <a:p>
            <a:pPr marL="804863" indent="-804863">
              <a:buNone/>
              <a:tabLst>
                <a:tab pos="3408363" algn="l"/>
              </a:tabLst>
            </a:pPr>
            <a:r>
              <a:rPr lang="en-SG" sz="3200" dirty="0"/>
              <a:t>	DEVELOPERS</a:t>
            </a:r>
            <a:r>
              <a:rPr lang="en-SG" sz="2000" u="sng" dirty="0">
                <a:solidFill>
                  <a:schemeClr val="bg1">
                    <a:lumMod val="75000"/>
                  </a:schemeClr>
                </a:solidFill>
              </a:rPr>
              <a:t> 	</a:t>
            </a:r>
            <a:r>
              <a:rPr lang="en-SG" sz="3200" dirty="0"/>
              <a:t>THEMSELVES AND LEADERS</a:t>
            </a:r>
          </a:p>
          <a:p>
            <a:pPr marL="804863" indent="-804863">
              <a:buNone/>
              <a:tabLst>
                <a:tab pos="3408363" algn="l"/>
              </a:tabLst>
            </a:pPr>
            <a:r>
              <a:rPr lang="en-SG" sz="3200" dirty="0"/>
              <a:t>	ACQUAINTERS</a:t>
            </a:r>
            <a:r>
              <a:rPr lang="en-SG" sz="3200" u="sng" dirty="0">
                <a:solidFill>
                  <a:schemeClr val="bg1">
                    <a:lumMod val="75000"/>
                  </a:schemeClr>
                </a:solidFill>
              </a:rPr>
              <a:t> </a:t>
            </a:r>
            <a:r>
              <a:rPr lang="en-SG" sz="2000" u="sng" dirty="0">
                <a:solidFill>
                  <a:schemeClr val="bg1">
                    <a:lumMod val="75000"/>
                  </a:schemeClr>
                </a:solidFill>
              </a:rPr>
              <a:t>	</a:t>
            </a:r>
            <a:r>
              <a:rPr lang="en-SG" sz="3200" dirty="0"/>
              <a:t>BENEFITING BUT NOT CONTRIBUTING</a:t>
            </a:r>
          </a:p>
          <a:p>
            <a:pPr marL="804863" indent="-804863">
              <a:buNone/>
              <a:tabLst>
                <a:tab pos="3408363" algn="l"/>
              </a:tabLst>
            </a:pPr>
            <a:r>
              <a:rPr lang="en-SG" sz="3200" dirty="0"/>
              <a:t>	FRIENDS</a:t>
            </a:r>
            <a:r>
              <a:rPr lang="en-SG" sz="2000" u="sng" dirty="0">
                <a:solidFill>
                  <a:schemeClr val="bg1">
                    <a:lumMod val="75000"/>
                  </a:schemeClr>
                </a:solidFill>
              </a:rPr>
              <a:t> 	</a:t>
            </a:r>
            <a:r>
              <a:rPr lang="en-SG" sz="3200" dirty="0"/>
              <a:t>ENJOY RELATIONSHIPS </a:t>
            </a:r>
          </a:p>
        </p:txBody>
      </p:sp>
      <p:pic>
        <p:nvPicPr>
          <p:cNvPr id="4" name="Picture 3">
            <a:extLst>
              <a:ext uri="{FF2B5EF4-FFF2-40B4-BE49-F238E27FC236}">
                <a16:creationId xmlns:a16="http://schemas.microsoft.com/office/drawing/2014/main" id="{D3F04061-FEDB-44E4-B19B-EDDA881468E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
        <p:nvSpPr>
          <p:cNvPr id="7" name="Arrow: Chevron 6">
            <a:extLst>
              <a:ext uri="{FF2B5EF4-FFF2-40B4-BE49-F238E27FC236}">
                <a16:creationId xmlns:a16="http://schemas.microsoft.com/office/drawing/2014/main" id="{2A388F8C-5CCD-4E8D-8B35-DDE4D003DCDE}"/>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sp>
        <p:nvSpPr>
          <p:cNvPr id="8" name="Arrow: Pentagon 7">
            <a:extLst>
              <a:ext uri="{FF2B5EF4-FFF2-40B4-BE49-F238E27FC236}">
                <a16:creationId xmlns:a16="http://schemas.microsoft.com/office/drawing/2014/main" id="{60995E87-C1A9-4DFE-9813-E2911463702F}"/>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9" name="Arrow: Chevron 8">
            <a:extLst>
              <a:ext uri="{FF2B5EF4-FFF2-40B4-BE49-F238E27FC236}">
                <a16:creationId xmlns:a16="http://schemas.microsoft.com/office/drawing/2014/main" id="{9E13F926-B8FD-4C93-A9C5-C82748627149}"/>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190574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6364"/>
            <a:ext cx="10515600" cy="4105539"/>
          </a:xfrm>
        </p:spPr>
        <p:txBody>
          <a:bodyPr>
            <a:noAutofit/>
          </a:bodyPr>
          <a:lstStyle/>
          <a:p>
            <a:pPr marL="357188" indent="-357188">
              <a:buNone/>
            </a:pPr>
            <a:r>
              <a:rPr lang="en-SG" sz="3200" dirty="0">
                <a:solidFill>
                  <a:srgbClr val="00B0F0"/>
                </a:solidFill>
              </a:rPr>
              <a:t>4. IT REQUIRES OPENNESS TO BE EFFECTIVE.</a:t>
            </a:r>
          </a:p>
          <a:p>
            <a:pPr marL="715963" indent="-715963">
              <a:lnSpc>
                <a:spcPct val="100000"/>
              </a:lnSpc>
              <a:spcBef>
                <a:spcPts val="0"/>
              </a:spcBef>
              <a:spcAft>
                <a:spcPts val="1800"/>
              </a:spcAft>
              <a:buNone/>
            </a:pPr>
            <a:r>
              <a:rPr lang="en-SG" sz="3200" dirty="0"/>
              <a:t>	VULNERABLE TO ADMIT MISTAKES, FAULTS.</a:t>
            </a:r>
          </a:p>
          <a:p>
            <a:pPr marL="357188" indent="-357188">
              <a:buAutoNum type="arabicPeriod" startAt="5"/>
            </a:pPr>
            <a:r>
              <a:rPr lang="en-SG" sz="3200" dirty="0">
                <a:solidFill>
                  <a:srgbClr val="00B0F0"/>
                </a:solidFill>
              </a:rPr>
              <a:t>IT IS DIFFICULT FOR THOSE WHO ARE UNLIKEABLE.</a:t>
            </a:r>
          </a:p>
          <a:p>
            <a:pPr marL="715963" indent="-715963">
              <a:buNone/>
            </a:pPr>
            <a:r>
              <a:rPr lang="en-SG" sz="3200" dirty="0"/>
              <a:t>	DISCOVER WHAT IS LIKEABLE ABOUT YOURSELF.</a:t>
            </a:r>
          </a:p>
          <a:p>
            <a:pPr marL="715963" indent="-715963">
              <a:buNone/>
            </a:pPr>
            <a:r>
              <a:rPr lang="en-SG" sz="3200" dirty="0"/>
              <a:t>	MAKE A CHOICE TO CARE ABOUT OTHERS,</a:t>
            </a:r>
          </a:p>
          <a:p>
            <a:pPr marL="715963" indent="-715963">
              <a:buNone/>
            </a:pPr>
            <a:r>
              <a:rPr lang="en-SG" sz="3200" dirty="0"/>
              <a:t>	LOOK FOR SOMETHING LIKEABLE IN OTHERS.</a:t>
            </a:r>
          </a:p>
          <a:p>
            <a:pPr marL="715963" indent="-715963">
              <a:buNone/>
            </a:pPr>
            <a:r>
              <a:rPr lang="en-SG" sz="3200" dirty="0"/>
              <a:t>	APPRECIATE THAT AND CARE FOR OTHERS.</a:t>
            </a:r>
          </a:p>
        </p:txBody>
      </p:sp>
      <p:pic>
        <p:nvPicPr>
          <p:cNvPr id="4" name="Picture 3">
            <a:extLst>
              <a:ext uri="{FF2B5EF4-FFF2-40B4-BE49-F238E27FC236}">
                <a16:creationId xmlns:a16="http://schemas.microsoft.com/office/drawing/2014/main" id="{FA04A9E8-EB2F-4F07-A43A-EF7A65E7C5A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
        <p:nvSpPr>
          <p:cNvPr id="7" name="Arrow: Chevron 6">
            <a:extLst>
              <a:ext uri="{FF2B5EF4-FFF2-40B4-BE49-F238E27FC236}">
                <a16:creationId xmlns:a16="http://schemas.microsoft.com/office/drawing/2014/main" id="{53130837-AFB6-43BD-92D9-FEFEECAC0DA8}"/>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sp>
        <p:nvSpPr>
          <p:cNvPr id="8" name="Arrow: Pentagon 7">
            <a:extLst>
              <a:ext uri="{FF2B5EF4-FFF2-40B4-BE49-F238E27FC236}">
                <a16:creationId xmlns:a16="http://schemas.microsoft.com/office/drawing/2014/main" id="{DAB45B11-EB7F-43EA-BBEB-BDDD3CEDCACC}"/>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9" name="Arrow: Chevron 8">
            <a:extLst>
              <a:ext uri="{FF2B5EF4-FFF2-40B4-BE49-F238E27FC236}">
                <a16:creationId xmlns:a16="http://schemas.microsoft.com/office/drawing/2014/main" id="{8F7FC914-FED3-40D0-A10B-3090372F8549}"/>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461863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6839"/>
            <a:ext cx="10515600" cy="4788833"/>
          </a:xfrm>
        </p:spPr>
        <p:txBody>
          <a:bodyPr>
            <a:noAutofit/>
          </a:bodyPr>
          <a:lstStyle/>
          <a:p>
            <a:pPr marL="0" indent="0">
              <a:buNone/>
            </a:pPr>
            <a:r>
              <a:rPr lang="en-SG" sz="3200" dirty="0">
                <a:solidFill>
                  <a:srgbClr val="00B0F0"/>
                </a:solidFill>
              </a:rPr>
              <a:t>6.  IT FORCES THE DEALING OF WHOLE PERSON.</a:t>
            </a:r>
          </a:p>
          <a:p>
            <a:pPr marL="801688" indent="-801688">
              <a:buNone/>
            </a:pPr>
            <a:r>
              <a:rPr lang="en-SG" sz="3200" dirty="0"/>
              <a:t>	MESSY, DYSFUNCTIONAL, DISILLUSIONED.</a:t>
            </a:r>
          </a:p>
          <a:p>
            <a:pPr marL="801688" indent="-801688">
              <a:lnSpc>
                <a:spcPct val="100000"/>
              </a:lnSpc>
              <a:spcBef>
                <a:spcPts val="0"/>
              </a:spcBef>
              <a:spcAft>
                <a:spcPts val="1800"/>
              </a:spcAft>
              <a:buNone/>
            </a:pPr>
            <a:r>
              <a:rPr lang="en-SG" sz="3200" dirty="0"/>
              <a:t>	MAY LOSE THE POTENTIAL OF OTHERS.</a:t>
            </a:r>
          </a:p>
          <a:p>
            <a:pPr marL="801688" indent="-801688">
              <a:buNone/>
            </a:pPr>
            <a:r>
              <a:rPr lang="en-SG" sz="3200" dirty="0"/>
              <a:t>	NEEDED CARE: </a:t>
            </a:r>
          </a:p>
          <a:p>
            <a:pPr marL="801688" indent="-801688">
              <a:buNone/>
            </a:pPr>
            <a:r>
              <a:rPr lang="en-SG" sz="3200" dirty="0"/>
              <a:t>	</a:t>
            </a:r>
            <a:r>
              <a:rPr lang="en-SG" sz="3200" dirty="0">
                <a:solidFill>
                  <a:srgbClr val="FF0000"/>
                </a:solidFill>
              </a:rPr>
              <a:t>C</a:t>
            </a:r>
            <a:r>
              <a:rPr lang="en-SG" sz="3200" dirty="0"/>
              <a:t> – CONNECT AND LISTEN.</a:t>
            </a:r>
          </a:p>
          <a:p>
            <a:pPr marL="801688" indent="-801688">
              <a:buNone/>
            </a:pPr>
            <a:r>
              <a:rPr lang="en-SG" sz="3200" dirty="0"/>
              <a:t>	</a:t>
            </a:r>
            <a:r>
              <a:rPr lang="en-SG" sz="3200" dirty="0">
                <a:solidFill>
                  <a:srgbClr val="FF0000"/>
                </a:solidFill>
              </a:rPr>
              <a:t>A</a:t>
            </a:r>
            <a:r>
              <a:rPr lang="en-SG" sz="3200" dirty="0"/>
              <a:t> – ACCEPT WHERE THEY ARE COMING FROM.</a:t>
            </a:r>
          </a:p>
          <a:p>
            <a:pPr marL="801688" indent="-801688">
              <a:buNone/>
            </a:pPr>
            <a:r>
              <a:rPr lang="en-SG" sz="3200" dirty="0"/>
              <a:t>	</a:t>
            </a:r>
            <a:r>
              <a:rPr lang="en-SG" sz="3200" dirty="0">
                <a:solidFill>
                  <a:srgbClr val="FF0000"/>
                </a:solidFill>
              </a:rPr>
              <a:t>R</a:t>
            </a:r>
            <a:r>
              <a:rPr lang="en-SG" sz="3200" dirty="0"/>
              <a:t> – RESPOND WITH DISCERNMENT.</a:t>
            </a:r>
          </a:p>
          <a:p>
            <a:pPr marL="801688" indent="-801688">
              <a:buNone/>
            </a:pPr>
            <a:r>
              <a:rPr lang="en-SG" sz="3200" dirty="0"/>
              <a:t>        	</a:t>
            </a:r>
            <a:r>
              <a:rPr lang="en-SG" sz="3200" dirty="0">
                <a:solidFill>
                  <a:srgbClr val="FF0000"/>
                </a:solidFill>
              </a:rPr>
              <a:t>E</a:t>
            </a:r>
            <a:r>
              <a:rPr lang="en-SG" sz="3200" dirty="0"/>
              <a:t> – ENDURE WITH PATIENCE AND FAITH IN GOD.</a:t>
            </a:r>
          </a:p>
        </p:txBody>
      </p:sp>
      <p:pic>
        <p:nvPicPr>
          <p:cNvPr id="4" name="Picture 3">
            <a:extLst>
              <a:ext uri="{FF2B5EF4-FFF2-40B4-BE49-F238E27FC236}">
                <a16:creationId xmlns:a16="http://schemas.microsoft.com/office/drawing/2014/main" id="{9140382A-8365-48A4-849D-BC73C116D5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
        <p:nvSpPr>
          <p:cNvPr id="7" name="Arrow: Chevron 6">
            <a:extLst>
              <a:ext uri="{FF2B5EF4-FFF2-40B4-BE49-F238E27FC236}">
                <a16:creationId xmlns:a16="http://schemas.microsoft.com/office/drawing/2014/main" id="{439B6DEC-5AB0-457F-AFC4-62D0CB87A367}"/>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sp>
        <p:nvSpPr>
          <p:cNvPr id="8" name="Arrow: Pentagon 7">
            <a:extLst>
              <a:ext uri="{FF2B5EF4-FFF2-40B4-BE49-F238E27FC236}">
                <a16:creationId xmlns:a16="http://schemas.microsoft.com/office/drawing/2014/main" id="{8E47072A-448F-4576-9122-1496EC2392C5}"/>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9" name="Arrow: Chevron 8">
            <a:extLst>
              <a:ext uri="{FF2B5EF4-FFF2-40B4-BE49-F238E27FC236}">
                <a16:creationId xmlns:a16="http://schemas.microsoft.com/office/drawing/2014/main" id="{F3842330-5BD9-4D49-AA13-88CDADC7C1E2}"/>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292356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536" y="1011566"/>
            <a:ext cx="10358852" cy="5003402"/>
          </a:xfrm>
        </p:spPr>
        <p:txBody>
          <a:bodyPr>
            <a:noAutofit/>
          </a:bodyPr>
          <a:lstStyle/>
          <a:p>
            <a:pPr marL="0" indent="0">
              <a:lnSpc>
                <a:spcPct val="100000"/>
              </a:lnSpc>
              <a:buNone/>
            </a:pPr>
            <a:r>
              <a:rPr lang="en-SG" sz="3000" dirty="0"/>
              <a:t>NEHEMIAH KNEW HIS GOD AND WHERE GOD WAS GOING AND</a:t>
            </a:r>
            <a:br>
              <a:rPr lang="en-SG" sz="3000" dirty="0"/>
            </a:br>
            <a:r>
              <a:rPr lang="en-SG" sz="3000" dirty="0"/>
              <a:t>HE LED PEOPLE TO FULFILL GOD’S PURPOSE.</a:t>
            </a:r>
          </a:p>
          <a:p>
            <a:pPr marL="357188" indent="-357188">
              <a:lnSpc>
                <a:spcPct val="100000"/>
              </a:lnSpc>
              <a:buNone/>
            </a:pPr>
            <a:r>
              <a:rPr lang="en-SG" sz="3000" dirty="0">
                <a:solidFill>
                  <a:srgbClr val="00B0F0"/>
                </a:solidFill>
              </a:rPr>
              <a:t>1. NEHEMIAH KNEW HIS GOD.</a:t>
            </a:r>
          </a:p>
          <a:p>
            <a:pPr marL="357188" indent="-357188" algn="just">
              <a:lnSpc>
                <a:spcPct val="100000"/>
              </a:lnSpc>
              <a:spcAft>
                <a:spcPts val="1200"/>
              </a:spcAft>
              <a:buNone/>
            </a:pPr>
            <a:r>
              <a:rPr lang="en-SG" sz="3000" i="1" dirty="0">
                <a:solidFill>
                  <a:schemeClr val="accent2">
                    <a:lumMod val="75000"/>
                  </a:schemeClr>
                </a:solidFill>
              </a:rPr>
              <a:t>	</a:t>
            </a:r>
            <a:r>
              <a:rPr lang="en-SG" sz="3000" i="1" dirty="0" err="1">
                <a:solidFill>
                  <a:schemeClr val="accent2">
                    <a:lumMod val="75000"/>
                  </a:schemeClr>
                </a:solidFill>
              </a:rPr>
              <a:t>Neh</a:t>
            </a:r>
            <a:r>
              <a:rPr lang="en-SG" sz="3000" i="1" dirty="0">
                <a:solidFill>
                  <a:schemeClr val="accent2">
                    <a:lumMod val="75000"/>
                  </a:schemeClr>
                </a:solidFill>
              </a:rPr>
              <a:t> 1:5 And said, I beseech thee, </a:t>
            </a:r>
            <a:r>
              <a:rPr lang="en-SG" sz="3000" i="1" u="sng" dirty="0">
                <a:solidFill>
                  <a:schemeClr val="accent2">
                    <a:lumMod val="75000"/>
                  </a:schemeClr>
                </a:solidFill>
              </a:rPr>
              <a:t>O LORD God of Heaven, the great and terrible God</a:t>
            </a:r>
            <a:r>
              <a:rPr lang="en-SG" sz="3000" i="1" dirty="0">
                <a:solidFill>
                  <a:schemeClr val="accent2">
                    <a:lumMod val="75000"/>
                  </a:schemeClr>
                </a:solidFill>
              </a:rPr>
              <a:t>, that keeps covenant and mercy for them that love Him and observe His commandments:</a:t>
            </a:r>
          </a:p>
          <a:p>
            <a:pPr marL="715963" lvl="2" indent="-258763">
              <a:lnSpc>
                <a:spcPct val="100000"/>
              </a:lnSpc>
              <a:tabLst>
                <a:tab pos="1520825" algn="l"/>
                <a:tab pos="1703388" algn="l"/>
              </a:tabLst>
            </a:pPr>
            <a:r>
              <a:rPr lang="en-SG" sz="2600" b="1" dirty="0"/>
              <a:t>GOD</a:t>
            </a:r>
            <a:r>
              <a:rPr lang="en-SG" sz="2600" dirty="0"/>
              <a:t> 	– ELOHIM, ALMIGHTY, FAITHFUL &amp;TRUE. EL-SHADDAI.</a:t>
            </a:r>
          </a:p>
          <a:p>
            <a:pPr marL="715963" lvl="2" indent="-258763">
              <a:lnSpc>
                <a:spcPct val="100000"/>
              </a:lnSpc>
              <a:tabLst>
                <a:tab pos="1520825" algn="l"/>
                <a:tab pos="1703388" algn="l"/>
              </a:tabLst>
            </a:pPr>
            <a:r>
              <a:rPr lang="en-SG" sz="2600" b="1" dirty="0"/>
              <a:t>LORD</a:t>
            </a:r>
            <a:r>
              <a:rPr lang="en-SG" sz="2600" dirty="0"/>
              <a:t>	– YAHWEH, ETERNAL ONE, I AM THAT I AM.  HESED.</a:t>
            </a:r>
          </a:p>
          <a:p>
            <a:pPr marL="715963" lvl="2" indent="-258763">
              <a:lnSpc>
                <a:spcPct val="100000"/>
              </a:lnSpc>
              <a:tabLst>
                <a:tab pos="1520825" algn="l"/>
                <a:tab pos="1703388" algn="l"/>
              </a:tabLst>
            </a:pPr>
            <a:r>
              <a:rPr lang="en-SG" sz="2600" b="1" dirty="0"/>
              <a:t>Lord</a:t>
            </a:r>
            <a:r>
              <a:rPr lang="en-SG" sz="2600" dirty="0"/>
              <a:t> 	– ADONAI, THE MASTER, LORD OF ALL.</a:t>
            </a:r>
          </a:p>
        </p:txBody>
      </p:sp>
      <p:pic>
        <p:nvPicPr>
          <p:cNvPr id="4" name="Picture 3">
            <a:extLst>
              <a:ext uri="{FF2B5EF4-FFF2-40B4-BE49-F238E27FC236}">
                <a16:creationId xmlns:a16="http://schemas.microsoft.com/office/drawing/2014/main" id="{0B8449F0-948F-4692-B49D-8E4CAFCA37B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
        <p:nvSpPr>
          <p:cNvPr id="5" name="Arrow: Chevron 4">
            <a:extLst>
              <a:ext uri="{FF2B5EF4-FFF2-40B4-BE49-F238E27FC236}">
                <a16:creationId xmlns:a16="http://schemas.microsoft.com/office/drawing/2014/main" id="{473AD8F0-7A51-4873-82C1-9F46EADA0E1F}"/>
              </a:ext>
            </a:extLst>
          </p:cNvPr>
          <p:cNvSpPr/>
          <p:nvPr/>
        </p:nvSpPr>
        <p:spPr>
          <a:xfrm>
            <a:off x="7008574" y="0"/>
            <a:ext cx="5183426" cy="787653"/>
          </a:xfrm>
          <a:prstGeom prst="chevron">
            <a:avLst/>
          </a:prstGeom>
          <a:solidFill>
            <a:srgbClr val="81DF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BIBLICAL EXAMPLE</a:t>
            </a:r>
          </a:p>
        </p:txBody>
      </p:sp>
      <p:sp>
        <p:nvSpPr>
          <p:cNvPr id="6" name="Arrow: Pentagon 5">
            <a:extLst>
              <a:ext uri="{FF2B5EF4-FFF2-40B4-BE49-F238E27FC236}">
                <a16:creationId xmlns:a16="http://schemas.microsoft.com/office/drawing/2014/main" id="{C59AF141-077D-4C77-BE14-797CD2BAC784}"/>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7" name="Arrow: Chevron 6">
            <a:extLst>
              <a:ext uri="{FF2B5EF4-FFF2-40B4-BE49-F238E27FC236}">
                <a16:creationId xmlns:a16="http://schemas.microsoft.com/office/drawing/2014/main" id="{9E29C922-C9C6-42A6-9163-4EA8CB2E26A8}"/>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3336211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536" y="1046670"/>
            <a:ext cx="10515600" cy="5153714"/>
          </a:xfrm>
        </p:spPr>
        <p:txBody>
          <a:bodyPr>
            <a:noAutofit/>
          </a:bodyPr>
          <a:lstStyle/>
          <a:p>
            <a:pPr marL="447675" indent="-447675">
              <a:lnSpc>
                <a:spcPct val="100000"/>
              </a:lnSpc>
              <a:spcBef>
                <a:spcPts val="1800"/>
              </a:spcBef>
              <a:spcAft>
                <a:spcPts val="1200"/>
              </a:spcAft>
              <a:buAutoNum type="arabicPeriod"/>
            </a:pPr>
            <a:r>
              <a:rPr lang="en-SG" sz="3200" dirty="0">
                <a:solidFill>
                  <a:srgbClr val="00B0F0"/>
                </a:solidFill>
              </a:rPr>
              <a:t>NEHEMIAH KNEW HIS GOD</a:t>
            </a:r>
          </a:p>
          <a:p>
            <a:pPr marL="447675" indent="-447675">
              <a:lnSpc>
                <a:spcPct val="100000"/>
              </a:lnSpc>
              <a:spcBef>
                <a:spcPts val="0"/>
              </a:spcBef>
              <a:spcAft>
                <a:spcPts val="1200"/>
              </a:spcAft>
              <a:buNone/>
              <a:tabLst>
                <a:tab pos="893763" algn="l"/>
                <a:tab pos="5565775" algn="l"/>
              </a:tabLst>
            </a:pPr>
            <a:r>
              <a:rPr lang="en-SG" sz="3200" dirty="0"/>
              <a:t>	A. GOD IS THE SOURCE</a:t>
            </a:r>
            <a:r>
              <a:rPr lang="en-SG" sz="3200" u="sng" dirty="0">
                <a:solidFill>
                  <a:schemeClr val="bg1">
                    <a:lumMod val="75000"/>
                  </a:schemeClr>
                </a:solidFill>
              </a:rPr>
              <a:t> </a:t>
            </a:r>
            <a:r>
              <a:rPr lang="en-SG" sz="2000" u="sng" dirty="0">
                <a:solidFill>
                  <a:schemeClr val="bg1">
                    <a:lumMod val="75000"/>
                  </a:schemeClr>
                </a:solidFill>
              </a:rPr>
              <a:t>	</a:t>
            </a:r>
            <a:r>
              <a:rPr lang="en-SG" sz="3200" dirty="0"/>
              <a:t>(ACTS 17:28)		</a:t>
            </a:r>
            <a:br>
              <a:rPr lang="en-SG" sz="3200" dirty="0"/>
            </a:br>
            <a:r>
              <a:rPr lang="en-SG" sz="3200" dirty="0"/>
              <a:t>	DISCIPLINE OF SIMPLICITY 	(2 COR.11:3)</a:t>
            </a:r>
          </a:p>
          <a:p>
            <a:pPr marL="447675" indent="-447675">
              <a:lnSpc>
                <a:spcPct val="100000"/>
              </a:lnSpc>
              <a:spcBef>
                <a:spcPts val="0"/>
              </a:spcBef>
              <a:spcAft>
                <a:spcPts val="1200"/>
              </a:spcAft>
              <a:buNone/>
              <a:tabLst>
                <a:tab pos="893763" algn="l"/>
                <a:tab pos="5565775" algn="l"/>
              </a:tabLst>
            </a:pPr>
            <a:r>
              <a:rPr lang="en-SG" sz="3200" dirty="0"/>
              <a:t>	B. GOD IS IN CONTROL</a:t>
            </a:r>
            <a:r>
              <a:rPr lang="en-SG" sz="3200" u="sng" dirty="0">
                <a:solidFill>
                  <a:schemeClr val="bg1">
                    <a:lumMod val="75000"/>
                  </a:schemeClr>
                </a:solidFill>
              </a:rPr>
              <a:t> </a:t>
            </a:r>
            <a:r>
              <a:rPr lang="en-SG" sz="2000" u="sng" dirty="0">
                <a:solidFill>
                  <a:schemeClr val="bg1">
                    <a:lumMod val="75000"/>
                  </a:schemeClr>
                </a:solidFill>
              </a:rPr>
              <a:t>	</a:t>
            </a:r>
            <a:r>
              <a:rPr lang="en-SG" sz="3200" dirty="0"/>
              <a:t>(DAN. 4:35)</a:t>
            </a:r>
            <a:br>
              <a:rPr lang="en-SG" sz="3200" dirty="0"/>
            </a:br>
            <a:r>
              <a:rPr lang="en-SG" sz="3200" dirty="0"/>
              <a:t>	DISCIPLINE OF SILENCE 	(PS. 46:1,10)</a:t>
            </a:r>
          </a:p>
          <a:p>
            <a:pPr marL="447675" indent="-447675">
              <a:lnSpc>
                <a:spcPct val="100000"/>
              </a:lnSpc>
              <a:spcBef>
                <a:spcPts val="0"/>
              </a:spcBef>
              <a:spcAft>
                <a:spcPts val="1200"/>
              </a:spcAft>
              <a:buNone/>
              <a:tabLst>
                <a:tab pos="893763" algn="l"/>
                <a:tab pos="5565775" algn="l"/>
              </a:tabLst>
            </a:pPr>
            <a:r>
              <a:rPr lang="en-SG" sz="3200" dirty="0"/>
              <a:t>	C. GOD IS THE JUDGE</a:t>
            </a:r>
            <a:r>
              <a:rPr lang="en-SG" sz="2000" u="sng" dirty="0">
                <a:solidFill>
                  <a:schemeClr val="bg1">
                    <a:lumMod val="75000"/>
                  </a:schemeClr>
                </a:solidFill>
              </a:rPr>
              <a:t> 	</a:t>
            </a:r>
            <a:r>
              <a:rPr lang="en-SG" sz="3200" dirty="0"/>
              <a:t>(1 PET. 2:23)</a:t>
            </a:r>
            <a:br>
              <a:rPr lang="en-SG" sz="3200" dirty="0"/>
            </a:br>
            <a:r>
              <a:rPr lang="en-SG" sz="3200" dirty="0"/>
              <a:t>	DISCIPLINE OF SOLITUDE 	(PS. 139:23.24)</a:t>
            </a:r>
          </a:p>
          <a:p>
            <a:pPr marL="447675" indent="-447675">
              <a:lnSpc>
                <a:spcPct val="100000"/>
              </a:lnSpc>
              <a:spcBef>
                <a:spcPts val="0"/>
              </a:spcBef>
              <a:buNone/>
              <a:tabLst>
                <a:tab pos="893763" algn="l"/>
                <a:tab pos="5565775" algn="l"/>
              </a:tabLst>
            </a:pPr>
            <a:r>
              <a:rPr lang="en-SG" sz="3200" dirty="0"/>
              <a:t>	D. GOD IS THE MASTER</a:t>
            </a:r>
            <a:r>
              <a:rPr lang="en-SG" sz="2000" u="sng" dirty="0">
                <a:solidFill>
                  <a:schemeClr val="bg1">
                    <a:lumMod val="75000"/>
                  </a:schemeClr>
                </a:solidFill>
              </a:rPr>
              <a:t> 	</a:t>
            </a:r>
            <a:r>
              <a:rPr lang="en-SG" sz="3200" dirty="0"/>
              <a:t>(ECCL. 12:13)</a:t>
            </a:r>
            <a:br>
              <a:rPr lang="en-SG" sz="3200" dirty="0"/>
            </a:br>
            <a:r>
              <a:rPr lang="en-SG" sz="3200" dirty="0"/>
              <a:t>	DISCIPLINE OF SURRENDER 	(PROV. 3:5,6)</a:t>
            </a:r>
          </a:p>
          <a:p>
            <a:pPr marL="0" indent="0">
              <a:buNone/>
            </a:pPr>
            <a:endParaRPr lang="en-SG" sz="3200" i="1" dirty="0"/>
          </a:p>
        </p:txBody>
      </p:sp>
      <p:pic>
        <p:nvPicPr>
          <p:cNvPr id="4" name="Picture 3">
            <a:extLst>
              <a:ext uri="{FF2B5EF4-FFF2-40B4-BE49-F238E27FC236}">
                <a16:creationId xmlns:a16="http://schemas.microsoft.com/office/drawing/2014/main" id="{3A83AB05-A683-4E7D-A1AE-3E65FDB906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
        <p:nvSpPr>
          <p:cNvPr id="7" name="Arrow: Chevron 6">
            <a:extLst>
              <a:ext uri="{FF2B5EF4-FFF2-40B4-BE49-F238E27FC236}">
                <a16:creationId xmlns:a16="http://schemas.microsoft.com/office/drawing/2014/main" id="{BEDD12E5-30F6-4C29-A8F2-0C9E2334614F}"/>
              </a:ext>
            </a:extLst>
          </p:cNvPr>
          <p:cNvSpPr/>
          <p:nvPr/>
        </p:nvSpPr>
        <p:spPr>
          <a:xfrm>
            <a:off x="7008574" y="0"/>
            <a:ext cx="5183426" cy="787653"/>
          </a:xfrm>
          <a:prstGeom prst="chevron">
            <a:avLst/>
          </a:prstGeom>
          <a:solidFill>
            <a:srgbClr val="81DF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BIBLICAL EXAMPLE</a:t>
            </a:r>
          </a:p>
        </p:txBody>
      </p:sp>
      <p:sp>
        <p:nvSpPr>
          <p:cNvPr id="8" name="Arrow: Pentagon 7">
            <a:extLst>
              <a:ext uri="{FF2B5EF4-FFF2-40B4-BE49-F238E27FC236}">
                <a16:creationId xmlns:a16="http://schemas.microsoft.com/office/drawing/2014/main" id="{C81B109F-B947-4722-B84F-70827F4FA0F5}"/>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9" name="Arrow: Chevron 8">
            <a:extLst>
              <a:ext uri="{FF2B5EF4-FFF2-40B4-BE49-F238E27FC236}">
                <a16:creationId xmlns:a16="http://schemas.microsoft.com/office/drawing/2014/main" id="{B289EF68-4552-403A-9D78-00A1A7625975}"/>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217620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62B9D8-5B91-4D40-B662-50C9BBFF49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63687" y="14514"/>
            <a:ext cx="5638799" cy="6849766"/>
          </a:xfrm>
          <a:prstGeom prst="rect">
            <a:avLst/>
          </a:prstGeom>
        </p:spPr>
      </p:pic>
      <p:pic>
        <p:nvPicPr>
          <p:cNvPr id="5" name="Picture 4">
            <a:extLst>
              <a:ext uri="{FF2B5EF4-FFF2-40B4-BE49-F238E27FC236}">
                <a16:creationId xmlns:a16="http://schemas.microsoft.com/office/drawing/2014/main" id="{11797A2D-F0E7-4AF3-966E-A11FB81749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p:blipFill>
        <p:spPr>
          <a:xfrm>
            <a:off x="9876921" y="4936934"/>
            <a:ext cx="2565400" cy="1921066"/>
          </a:xfrm>
          <a:prstGeom prst="rect">
            <a:avLst/>
          </a:prstGeom>
        </p:spPr>
      </p:pic>
    </p:spTree>
    <p:extLst>
      <p:ext uri="{BB962C8B-B14F-4D97-AF65-F5344CB8AC3E}">
        <p14:creationId xmlns:p14="http://schemas.microsoft.com/office/powerpoint/2010/main" val="134983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198" y="925239"/>
            <a:ext cx="10646020" cy="5756408"/>
          </a:xfrm>
        </p:spPr>
        <p:txBody>
          <a:bodyPr>
            <a:noAutofit/>
          </a:bodyPr>
          <a:lstStyle/>
          <a:p>
            <a:pPr marL="357188" indent="-357188">
              <a:lnSpc>
                <a:spcPct val="100000"/>
              </a:lnSpc>
              <a:buAutoNum type="arabicPeriod" startAt="2"/>
            </a:pPr>
            <a:r>
              <a:rPr lang="en-SG" sz="3000" dirty="0">
                <a:solidFill>
                  <a:srgbClr val="00B0F0"/>
                </a:solidFill>
              </a:rPr>
              <a:t>IDENTIFYING WITH NEEDS IN PRAYER.</a:t>
            </a:r>
          </a:p>
          <a:p>
            <a:pPr marL="357188" indent="-357188" algn="just">
              <a:lnSpc>
                <a:spcPct val="100000"/>
              </a:lnSpc>
              <a:spcAft>
                <a:spcPts val="1200"/>
              </a:spcAft>
              <a:buNone/>
            </a:pPr>
            <a:r>
              <a:rPr lang="en-SG" sz="3000" i="1" dirty="0">
                <a:solidFill>
                  <a:schemeClr val="accent2">
                    <a:lumMod val="75000"/>
                  </a:schemeClr>
                </a:solidFill>
              </a:rPr>
              <a:t>	</a:t>
            </a:r>
            <a:r>
              <a:rPr lang="en-SG" sz="3000" i="1" dirty="0" err="1">
                <a:solidFill>
                  <a:schemeClr val="accent2">
                    <a:lumMod val="75000"/>
                  </a:schemeClr>
                </a:solidFill>
              </a:rPr>
              <a:t>Neh</a:t>
            </a:r>
            <a:r>
              <a:rPr lang="en-SG" sz="3000" i="1" dirty="0">
                <a:solidFill>
                  <a:schemeClr val="accent2">
                    <a:lumMod val="75000"/>
                  </a:schemeClr>
                </a:solidFill>
              </a:rPr>
              <a:t> 1:6 Let Thine ear now be attentive, and Thine eyes open, that Thou may hear the prayer of Thy servant, which I pray before Thee now, day and night, for the children of Israel Thy servants, and confess the sins of the children of Israel, which we have sinned against thee: both I and my father's house have sinned.</a:t>
            </a:r>
          </a:p>
          <a:p>
            <a:pPr marL="357188" indent="-357188">
              <a:lnSpc>
                <a:spcPct val="100000"/>
              </a:lnSpc>
              <a:spcAft>
                <a:spcPts val="1200"/>
              </a:spcAft>
              <a:buNone/>
              <a:tabLst>
                <a:tab pos="715963" algn="l"/>
              </a:tabLst>
            </a:pPr>
            <a:r>
              <a:rPr lang="en-SG" sz="3000" dirty="0"/>
              <a:t>	A.	LIKE OUR SAVIOUR, TOUCHED WITH FEELINGS OF OUR 		INFIRMITIES, </a:t>
            </a:r>
            <a:r>
              <a:rPr lang="en-SG" sz="3000" u="sng" dirty="0"/>
              <a:t>YET WITHOUT SIN (HEB. 4:15,16)</a:t>
            </a:r>
            <a:r>
              <a:rPr lang="en-SG" sz="3000" dirty="0"/>
              <a:t>.</a:t>
            </a:r>
          </a:p>
          <a:p>
            <a:pPr marL="357188" indent="-357188">
              <a:lnSpc>
                <a:spcPct val="100000"/>
              </a:lnSpc>
              <a:buNone/>
              <a:tabLst>
                <a:tab pos="715963" algn="l"/>
                <a:tab pos="3140075" algn="l"/>
              </a:tabLst>
            </a:pPr>
            <a:r>
              <a:rPr lang="en-SG" sz="3000" dirty="0"/>
              <a:t>	B.	LEAD YOURSELF AND OTHERS AS HOUSE OF PRAYER WITH 	PRAYER PLANS: JOURNALS, PARTNERS, RETREATS, </a:t>
            </a:r>
            <a:br>
              <a:rPr lang="en-SG" sz="3000" dirty="0"/>
            </a:br>
            <a:r>
              <a:rPr lang="en-SG" sz="3000" dirty="0"/>
              <a:t>		FASTING, CHAIN.</a:t>
            </a:r>
          </a:p>
          <a:p>
            <a:pPr marL="0" indent="0">
              <a:lnSpc>
                <a:spcPct val="100000"/>
              </a:lnSpc>
              <a:buNone/>
            </a:pPr>
            <a:r>
              <a:rPr lang="en-SG" sz="3000" dirty="0"/>
              <a:t>         </a:t>
            </a:r>
          </a:p>
          <a:p>
            <a:pPr>
              <a:lnSpc>
                <a:spcPct val="100000"/>
              </a:lnSpc>
            </a:pPr>
            <a:endParaRPr lang="en-SG" sz="6300" dirty="0"/>
          </a:p>
          <a:p>
            <a:pPr marL="0" indent="0">
              <a:buNone/>
            </a:pPr>
            <a:endParaRPr lang="en-SG" sz="3200" u="sng" dirty="0"/>
          </a:p>
          <a:p>
            <a:pPr marL="0" indent="0">
              <a:buNone/>
            </a:pPr>
            <a:r>
              <a:rPr lang="en-SG" sz="3200" u="sng" dirty="0"/>
              <a:t>      </a:t>
            </a:r>
          </a:p>
          <a:p>
            <a:pPr marL="0" indent="0">
              <a:buNone/>
            </a:pPr>
            <a:endParaRPr lang="en-SG" sz="3200" i="1" u="sng" dirty="0"/>
          </a:p>
        </p:txBody>
      </p:sp>
      <p:pic>
        <p:nvPicPr>
          <p:cNvPr id="4" name="Picture 3">
            <a:extLst>
              <a:ext uri="{FF2B5EF4-FFF2-40B4-BE49-F238E27FC236}">
                <a16:creationId xmlns:a16="http://schemas.microsoft.com/office/drawing/2014/main" id="{ABCAA339-91B8-4E49-92D2-61218BCA966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
        <p:nvSpPr>
          <p:cNvPr id="7" name="Arrow: Chevron 6">
            <a:extLst>
              <a:ext uri="{FF2B5EF4-FFF2-40B4-BE49-F238E27FC236}">
                <a16:creationId xmlns:a16="http://schemas.microsoft.com/office/drawing/2014/main" id="{606DFE2C-A120-4427-BE68-D8FE91916AA7}"/>
              </a:ext>
            </a:extLst>
          </p:cNvPr>
          <p:cNvSpPr/>
          <p:nvPr/>
        </p:nvSpPr>
        <p:spPr>
          <a:xfrm>
            <a:off x="7008574" y="0"/>
            <a:ext cx="5183426" cy="787653"/>
          </a:xfrm>
          <a:prstGeom prst="chevron">
            <a:avLst/>
          </a:prstGeom>
          <a:solidFill>
            <a:srgbClr val="81DF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BIBLICAL EXAMPLE</a:t>
            </a:r>
          </a:p>
        </p:txBody>
      </p:sp>
      <p:sp>
        <p:nvSpPr>
          <p:cNvPr id="8" name="Arrow: Pentagon 7">
            <a:extLst>
              <a:ext uri="{FF2B5EF4-FFF2-40B4-BE49-F238E27FC236}">
                <a16:creationId xmlns:a16="http://schemas.microsoft.com/office/drawing/2014/main" id="{0414BE8F-67C6-4326-BF28-C6234623D680}"/>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9" name="Arrow: Chevron 8">
            <a:extLst>
              <a:ext uri="{FF2B5EF4-FFF2-40B4-BE49-F238E27FC236}">
                <a16:creationId xmlns:a16="http://schemas.microsoft.com/office/drawing/2014/main" id="{377B2D72-9308-4BE8-8DAA-2920060D8AFA}"/>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2465136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823" y="1024011"/>
            <a:ext cx="8856803" cy="4954745"/>
          </a:xfrm>
        </p:spPr>
        <p:txBody>
          <a:bodyPr>
            <a:noAutofit/>
          </a:bodyPr>
          <a:lstStyle/>
          <a:p>
            <a:pPr marL="357188" indent="-357188">
              <a:lnSpc>
                <a:spcPct val="100000"/>
              </a:lnSpc>
              <a:buAutoNum type="arabicPeriod" startAt="3"/>
            </a:pPr>
            <a:r>
              <a:rPr lang="en-SG" sz="3000" dirty="0">
                <a:solidFill>
                  <a:srgbClr val="00B0F0"/>
                </a:solidFill>
              </a:rPr>
              <a:t>LEADING WITH PEOPLE IN GOD’S PURPOSE.</a:t>
            </a:r>
          </a:p>
          <a:p>
            <a:pPr marL="357188" indent="-357188" algn="just">
              <a:lnSpc>
                <a:spcPct val="100000"/>
              </a:lnSpc>
              <a:spcAft>
                <a:spcPts val="1200"/>
              </a:spcAft>
              <a:buNone/>
            </a:pPr>
            <a:r>
              <a:rPr lang="en-SG" sz="3000" i="1" dirty="0">
                <a:solidFill>
                  <a:schemeClr val="accent2">
                    <a:lumMod val="75000"/>
                  </a:schemeClr>
                </a:solidFill>
              </a:rPr>
              <a:t>	</a:t>
            </a:r>
            <a:r>
              <a:rPr lang="en-SG" sz="3000" i="1" dirty="0" err="1">
                <a:solidFill>
                  <a:schemeClr val="accent2">
                    <a:lumMod val="75000"/>
                  </a:schemeClr>
                </a:solidFill>
              </a:rPr>
              <a:t>Neh</a:t>
            </a:r>
            <a:r>
              <a:rPr lang="en-SG" sz="3000" i="1" dirty="0">
                <a:solidFill>
                  <a:schemeClr val="accent2">
                    <a:lumMod val="75000"/>
                  </a:schemeClr>
                </a:solidFill>
              </a:rPr>
              <a:t> 2:20 Then answered I them, and said unto them, The God of Heaven, He will prosper us; therefore we His servants will arise and build: but ye have no portion, nor right, nor memorial, in Jerusalem.</a:t>
            </a:r>
          </a:p>
          <a:p>
            <a:pPr marL="357188" indent="-357188">
              <a:lnSpc>
                <a:spcPct val="100000"/>
              </a:lnSpc>
              <a:spcAft>
                <a:spcPts val="1200"/>
              </a:spcAft>
              <a:buNone/>
              <a:tabLst>
                <a:tab pos="715963" algn="l"/>
              </a:tabLst>
            </a:pPr>
            <a:r>
              <a:rPr lang="en-SG" sz="3000" dirty="0"/>
              <a:t>	A. IT IS GOD’S PURPOSE AND HE WILL PROSPER US.</a:t>
            </a:r>
            <a:br>
              <a:rPr lang="en-SG" sz="3000" dirty="0"/>
            </a:br>
            <a:r>
              <a:rPr lang="en-SG" sz="3000" dirty="0"/>
              <a:t>	(MATT. 16:18).  DO NOT GIVE UP.  DO NOT GIVE IN.</a:t>
            </a:r>
          </a:p>
          <a:p>
            <a:pPr marL="357188" indent="-357188">
              <a:lnSpc>
                <a:spcPct val="100000"/>
              </a:lnSpc>
              <a:spcAft>
                <a:spcPts val="1200"/>
              </a:spcAft>
              <a:buNone/>
              <a:tabLst>
                <a:tab pos="715963" algn="l"/>
              </a:tabLst>
            </a:pPr>
            <a:r>
              <a:rPr lang="en-SG" sz="3000" dirty="0"/>
              <a:t>	B. WE WILL ARISE AND BUILD.  RISK AND SACRIFICE.</a:t>
            </a:r>
            <a:br>
              <a:rPr lang="en-SG" sz="3000" dirty="0"/>
            </a:br>
            <a:r>
              <a:rPr lang="en-SG" sz="3000" dirty="0"/>
              <a:t>	PRAY, PLAN, PRESENT AND EXECUTE TOGETHER.</a:t>
            </a:r>
          </a:p>
          <a:p>
            <a:pPr marL="0" indent="0">
              <a:buNone/>
            </a:pPr>
            <a:endParaRPr lang="en-SG" sz="3200" i="1" dirty="0"/>
          </a:p>
        </p:txBody>
      </p:sp>
      <p:pic>
        <p:nvPicPr>
          <p:cNvPr id="4" name="Picture 3">
            <a:extLst>
              <a:ext uri="{FF2B5EF4-FFF2-40B4-BE49-F238E27FC236}">
                <a16:creationId xmlns:a16="http://schemas.microsoft.com/office/drawing/2014/main" id="{00DA0360-DC1C-4861-9FF7-D7E08E9488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
        <p:nvSpPr>
          <p:cNvPr id="7" name="Arrow: Chevron 6">
            <a:extLst>
              <a:ext uri="{FF2B5EF4-FFF2-40B4-BE49-F238E27FC236}">
                <a16:creationId xmlns:a16="http://schemas.microsoft.com/office/drawing/2014/main" id="{0DA31F70-DC32-442C-9D44-0AF52F5D5CEE}"/>
              </a:ext>
            </a:extLst>
          </p:cNvPr>
          <p:cNvSpPr/>
          <p:nvPr/>
        </p:nvSpPr>
        <p:spPr>
          <a:xfrm>
            <a:off x="7008574" y="0"/>
            <a:ext cx="5183426" cy="787653"/>
          </a:xfrm>
          <a:prstGeom prst="chevron">
            <a:avLst/>
          </a:prstGeom>
          <a:solidFill>
            <a:srgbClr val="81DF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BIBLICAL EXAMPLE</a:t>
            </a:r>
          </a:p>
        </p:txBody>
      </p:sp>
      <p:sp>
        <p:nvSpPr>
          <p:cNvPr id="8" name="Arrow: Pentagon 7">
            <a:extLst>
              <a:ext uri="{FF2B5EF4-FFF2-40B4-BE49-F238E27FC236}">
                <a16:creationId xmlns:a16="http://schemas.microsoft.com/office/drawing/2014/main" id="{9BCDA498-02FA-4519-9758-3103BCAF122B}"/>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9" name="Arrow: Chevron 8">
            <a:extLst>
              <a:ext uri="{FF2B5EF4-FFF2-40B4-BE49-F238E27FC236}">
                <a16:creationId xmlns:a16="http://schemas.microsoft.com/office/drawing/2014/main" id="{7B6A715B-2318-48AB-AD98-D9FCEA989281}"/>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Tree>
    <p:extLst>
      <p:ext uri="{BB962C8B-B14F-4D97-AF65-F5344CB8AC3E}">
        <p14:creationId xmlns:p14="http://schemas.microsoft.com/office/powerpoint/2010/main" val="1418885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3111"/>
            <a:ext cx="10515600" cy="3808964"/>
          </a:xfrm>
        </p:spPr>
        <p:txBody>
          <a:bodyPr>
            <a:noAutofit/>
          </a:bodyPr>
          <a:lstStyle/>
          <a:p>
            <a:pPr marL="447675" indent="-447675">
              <a:lnSpc>
                <a:spcPct val="100000"/>
              </a:lnSpc>
              <a:spcAft>
                <a:spcPts val="1200"/>
              </a:spcAft>
              <a:buClr>
                <a:srgbClr val="00B0F0"/>
              </a:buClr>
              <a:buAutoNum type="arabicPeriod"/>
              <a:tabLst>
                <a:tab pos="893763" algn="l"/>
              </a:tabLst>
            </a:pPr>
            <a:r>
              <a:rPr lang="en-SG" sz="3200" dirty="0">
                <a:solidFill>
                  <a:srgbClr val="00B0F0"/>
                </a:solidFill>
              </a:rPr>
              <a:t>CONNECT WITH MYSELF FIRST.</a:t>
            </a:r>
          </a:p>
          <a:p>
            <a:pPr marL="447675" indent="-447675">
              <a:lnSpc>
                <a:spcPct val="100000"/>
              </a:lnSpc>
              <a:buNone/>
              <a:tabLst>
                <a:tab pos="893763" algn="l"/>
              </a:tabLst>
            </a:pPr>
            <a:r>
              <a:rPr lang="en-SG" sz="3200" dirty="0"/>
              <a:t>	A. 	SELF-AWARENESS OF PERSONALITY &amp; GIFTS.</a:t>
            </a:r>
          </a:p>
          <a:p>
            <a:pPr marL="447675" indent="-447675">
              <a:lnSpc>
                <a:spcPct val="100000"/>
              </a:lnSpc>
              <a:buNone/>
              <a:tabLst>
                <a:tab pos="893763" algn="l"/>
              </a:tabLst>
            </a:pPr>
            <a:r>
              <a:rPr lang="en-SG" sz="3200" dirty="0"/>
              <a:t>	B.	SELF-IMAGE IN GOD’S WORTH.</a:t>
            </a:r>
          </a:p>
          <a:p>
            <a:pPr marL="447675" indent="-447675">
              <a:lnSpc>
                <a:spcPct val="100000"/>
              </a:lnSpc>
              <a:buNone/>
              <a:tabLst>
                <a:tab pos="893763" algn="l"/>
              </a:tabLst>
            </a:pPr>
            <a:r>
              <a:rPr lang="en-SG" sz="3200" dirty="0"/>
              <a:t>	C.	SELF-HONESTY TO FACE REALITY.</a:t>
            </a:r>
          </a:p>
          <a:p>
            <a:pPr marL="447675" indent="-447675">
              <a:lnSpc>
                <a:spcPct val="100000"/>
              </a:lnSpc>
              <a:buNone/>
              <a:tabLst>
                <a:tab pos="893763" algn="l"/>
              </a:tabLst>
            </a:pPr>
            <a:r>
              <a:rPr lang="en-SG" sz="3200" dirty="0"/>
              <a:t>	D.	SELF-IMPROVEMENT IN LIFE LONG LEARNING.</a:t>
            </a:r>
          </a:p>
          <a:p>
            <a:pPr marL="447675" indent="-447675">
              <a:lnSpc>
                <a:spcPct val="100000"/>
              </a:lnSpc>
              <a:buNone/>
              <a:tabLst>
                <a:tab pos="893763" algn="l"/>
              </a:tabLst>
            </a:pPr>
            <a:r>
              <a:rPr lang="en-SG" sz="3200" dirty="0"/>
              <a:t>	E.	SELF-RESPONSIBILITY FOR ATTITUDES &amp; ACTIONS.</a:t>
            </a:r>
            <a:endParaRPr lang="en-SG" sz="3200" i="1" dirty="0"/>
          </a:p>
        </p:txBody>
      </p:sp>
      <p:pic>
        <p:nvPicPr>
          <p:cNvPr id="4" name="Picture 3">
            <a:extLst>
              <a:ext uri="{FF2B5EF4-FFF2-40B4-BE49-F238E27FC236}">
                <a16:creationId xmlns:a16="http://schemas.microsoft.com/office/drawing/2014/main" id="{33D1E9F9-69C3-49F2-90C8-C86B6004E90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5" name="Arrow: Pentagon 4">
            <a:extLst>
              <a:ext uri="{FF2B5EF4-FFF2-40B4-BE49-F238E27FC236}">
                <a16:creationId xmlns:a16="http://schemas.microsoft.com/office/drawing/2014/main" id="{51F805B0-C084-4574-89D8-8B2130976EAB}"/>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6" name="Arrow: Chevron 5">
            <a:extLst>
              <a:ext uri="{FF2B5EF4-FFF2-40B4-BE49-F238E27FC236}">
                <a16:creationId xmlns:a16="http://schemas.microsoft.com/office/drawing/2014/main" id="{CB944F44-F03E-44EE-9CF9-4D223821D7A4}"/>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7" name="Arrow: Chevron 6">
            <a:extLst>
              <a:ext uri="{FF2B5EF4-FFF2-40B4-BE49-F238E27FC236}">
                <a16:creationId xmlns:a16="http://schemas.microsoft.com/office/drawing/2014/main" id="{2CB6B6CE-1FBA-43A4-ADBA-4502CE03403F}"/>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375437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74370"/>
            <a:ext cx="9935817" cy="4460508"/>
          </a:xfrm>
        </p:spPr>
        <p:txBody>
          <a:bodyPr>
            <a:noAutofit/>
          </a:bodyPr>
          <a:lstStyle/>
          <a:p>
            <a:pPr marL="447675" indent="-447675">
              <a:lnSpc>
                <a:spcPct val="100000"/>
              </a:lnSpc>
              <a:spcAft>
                <a:spcPts val="1800"/>
              </a:spcAft>
              <a:buClr>
                <a:srgbClr val="00B0F0"/>
              </a:buClr>
              <a:buAutoNum type="arabicPeriod" startAt="2"/>
            </a:pPr>
            <a:r>
              <a:rPr lang="en-SG" sz="3200" dirty="0">
                <a:solidFill>
                  <a:srgbClr val="00B0F0"/>
                </a:solidFill>
              </a:rPr>
              <a:t>DEVELOP PEOPLE-ORIENTED SKILLS. PEOPLE PERSON</a:t>
            </a:r>
          </a:p>
          <a:p>
            <a:pPr marL="447675" indent="-447675">
              <a:lnSpc>
                <a:spcPct val="100000"/>
              </a:lnSpc>
              <a:spcBef>
                <a:spcPts val="0"/>
              </a:spcBef>
              <a:spcAft>
                <a:spcPts val="1200"/>
              </a:spcAft>
              <a:buNone/>
              <a:tabLst>
                <a:tab pos="893763" algn="l"/>
              </a:tabLst>
            </a:pPr>
            <a:r>
              <a:rPr lang="en-SG" sz="3200" dirty="0"/>
              <a:t>	A. ANALOGIES OF:</a:t>
            </a:r>
          </a:p>
          <a:p>
            <a:pPr marL="893763" lvl="3" indent="0">
              <a:lnSpc>
                <a:spcPct val="100000"/>
              </a:lnSpc>
              <a:spcBef>
                <a:spcPts val="0"/>
              </a:spcBef>
              <a:spcAft>
                <a:spcPts val="1200"/>
              </a:spcAft>
              <a:buFont typeface="+mj-lt"/>
              <a:buAutoNum type="arabicParenR"/>
              <a:tabLst>
                <a:tab pos="1341438" algn="l"/>
                <a:tab pos="3946525" algn="l"/>
              </a:tabLst>
            </a:pPr>
            <a:r>
              <a:rPr lang="en-SG" sz="3200" dirty="0"/>
              <a:t>	</a:t>
            </a:r>
            <a:r>
              <a:rPr lang="en-SG" sz="3200" dirty="0">
                <a:solidFill>
                  <a:srgbClr val="FF85FF"/>
                </a:solidFill>
              </a:rPr>
              <a:t>HOST</a:t>
            </a:r>
            <a:r>
              <a:rPr lang="en-SG" sz="2000" u="sng" dirty="0">
                <a:solidFill>
                  <a:schemeClr val="bg1">
                    <a:lumMod val="75000"/>
                  </a:schemeClr>
                </a:solidFill>
              </a:rPr>
              <a:t> 	</a:t>
            </a:r>
            <a:r>
              <a:rPr lang="en-SG" sz="3200" dirty="0"/>
              <a:t>TAKE INITIATIVE TO COMFORT.</a:t>
            </a:r>
          </a:p>
          <a:p>
            <a:pPr marL="893763" lvl="3" indent="0">
              <a:lnSpc>
                <a:spcPct val="100000"/>
              </a:lnSpc>
              <a:spcBef>
                <a:spcPts val="0"/>
              </a:spcBef>
              <a:spcAft>
                <a:spcPts val="1200"/>
              </a:spcAft>
              <a:buFont typeface="+mj-lt"/>
              <a:buAutoNum type="arabicParenR"/>
              <a:tabLst>
                <a:tab pos="1341438" algn="l"/>
                <a:tab pos="3946525" algn="l"/>
              </a:tabLst>
            </a:pPr>
            <a:r>
              <a:rPr lang="en-SG" sz="3200" dirty="0"/>
              <a:t>	</a:t>
            </a:r>
            <a:r>
              <a:rPr lang="en-SG" sz="3200" dirty="0">
                <a:solidFill>
                  <a:srgbClr val="FF85FF"/>
                </a:solidFill>
              </a:rPr>
              <a:t>DOCTOR</a:t>
            </a:r>
            <a:r>
              <a:rPr lang="en-SG" sz="2000" u="sng" dirty="0">
                <a:solidFill>
                  <a:schemeClr val="bg1">
                    <a:lumMod val="75000"/>
                  </a:schemeClr>
                </a:solidFill>
              </a:rPr>
              <a:t>	</a:t>
            </a:r>
            <a:r>
              <a:rPr lang="en-SG" sz="3200" dirty="0"/>
              <a:t>PROBE TO SEE NEED.</a:t>
            </a:r>
          </a:p>
          <a:p>
            <a:pPr marL="893763" lvl="3" indent="0">
              <a:lnSpc>
                <a:spcPct val="100000"/>
              </a:lnSpc>
              <a:spcBef>
                <a:spcPts val="0"/>
              </a:spcBef>
              <a:spcAft>
                <a:spcPts val="1200"/>
              </a:spcAft>
              <a:buFont typeface="+mj-lt"/>
              <a:buAutoNum type="arabicParenR"/>
              <a:tabLst>
                <a:tab pos="1341438" algn="l"/>
                <a:tab pos="3946525" algn="l"/>
              </a:tabLst>
            </a:pPr>
            <a:r>
              <a:rPr lang="en-SG" sz="3200" dirty="0"/>
              <a:t>	</a:t>
            </a:r>
            <a:r>
              <a:rPr lang="en-SG" sz="3200" dirty="0">
                <a:solidFill>
                  <a:srgbClr val="FF85FF"/>
                </a:solidFill>
              </a:rPr>
              <a:t>COUNSELLOR</a:t>
            </a:r>
            <a:r>
              <a:rPr lang="en-SG" sz="2000" u="sng" dirty="0">
                <a:solidFill>
                  <a:schemeClr val="bg1">
                    <a:lumMod val="75000"/>
                  </a:schemeClr>
                </a:solidFill>
              </a:rPr>
              <a:t>	</a:t>
            </a:r>
            <a:r>
              <a:rPr lang="en-SG" sz="3200" dirty="0"/>
              <a:t>LISTEN AND INTERPRET.</a:t>
            </a:r>
          </a:p>
          <a:p>
            <a:pPr marL="893763" lvl="3" indent="0">
              <a:lnSpc>
                <a:spcPct val="100000"/>
              </a:lnSpc>
              <a:spcBef>
                <a:spcPts val="0"/>
              </a:spcBef>
              <a:spcAft>
                <a:spcPts val="1200"/>
              </a:spcAft>
              <a:buFont typeface="+mj-lt"/>
              <a:buAutoNum type="arabicParenR"/>
              <a:tabLst>
                <a:tab pos="1341438" algn="l"/>
                <a:tab pos="3946525" algn="l"/>
              </a:tabLst>
            </a:pPr>
            <a:r>
              <a:rPr lang="en-SG" sz="3200" dirty="0"/>
              <a:t>	</a:t>
            </a:r>
            <a:r>
              <a:rPr lang="en-SG" sz="3200" dirty="0">
                <a:solidFill>
                  <a:srgbClr val="FF85FF"/>
                </a:solidFill>
              </a:rPr>
              <a:t>TOUR GUIDE</a:t>
            </a:r>
            <a:r>
              <a:rPr lang="en-SG" sz="2000" u="sng" dirty="0">
                <a:solidFill>
                  <a:schemeClr val="bg1">
                    <a:lumMod val="75000"/>
                  </a:schemeClr>
                </a:solidFill>
              </a:rPr>
              <a:t>	</a:t>
            </a:r>
            <a:r>
              <a:rPr lang="en-SG" sz="3200" dirty="0"/>
              <a:t>GET THEM TO DESTINATION.</a:t>
            </a:r>
            <a:endParaRPr lang="en-SG" sz="3600" i="1" dirty="0"/>
          </a:p>
        </p:txBody>
      </p:sp>
      <p:pic>
        <p:nvPicPr>
          <p:cNvPr id="4" name="Picture 3">
            <a:extLst>
              <a:ext uri="{FF2B5EF4-FFF2-40B4-BE49-F238E27FC236}">
                <a16:creationId xmlns:a16="http://schemas.microsoft.com/office/drawing/2014/main" id="{5A390C24-5545-4848-873C-8E496E01F34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7" name="Arrow: Pentagon 6">
            <a:extLst>
              <a:ext uri="{FF2B5EF4-FFF2-40B4-BE49-F238E27FC236}">
                <a16:creationId xmlns:a16="http://schemas.microsoft.com/office/drawing/2014/main" id="{8EC2DFE0-B21B-4EB3-ABDC-B081155B9BB6}"/>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8" name="Arrow: Chevron 7">
            <a:extLst>
              <a:ext uri="{FF2B5EF4-FFF2-40B4-BE49-F238E27FC236}">
                <a16:creationId xmlns:a16="http://schemas.microsoft.com/office/drawing/2014/main" id="{869F8B91-BE07-4B1F-866A-5AE3D34E137D}"/>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9" name="Arrow: Chevron 8">
            <a:extLst>
              <a:ext uri="{FF2B5EF4-FFF2-40B4-BE49-F238E27FC236}">
                <a16:creationId xmlns:a16="http://schemas.microsoft.com/office/drawing/2014/main" id="{167F516D-8300-4314-A87B-1532F0E72DB1}"/>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349782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644"/>
            <a:ext cx="10515600" cy="4764660"/>
          </a:xfrm>
        </p:spPr>
        <p:txBody>
          <a:bodyPr>
            <a:normAutofit/>
          </a:bodyPr>
          <a:lstStyle/>
          <a:p>
            <a:pPr marL="447675" indent="-447675">
              <a:lnSpc>
                <a:spcPct val="100000"/>
              </a:lnSpc>
              <a:spcBef>
                <a:spcPts val="0"/>
              </a:spcBef>
              <a:spcAft>
                <a:spcPts val="1200"/>
              </a:spcAft>
              <a:buNone/>
            </a:pPr>
            <a:r>
              <a:rPr lang="en-SG" sz="3200" dirty="0">
                <a:solidFill>
                  <a:srgbClr val="00B0F0"/>
                </a:solidFill>
              </a:rPr>
              <a:t>2.	DEVELOP PEOPLE-ORIENTED SKILLS. PEOPLE PERSON   </a:t>
            </a:r>
          </a:p>
          <a:p>
            <a:pPr marL="804863" indent="-357188" defTabSz="538163">
              <a:lnSpc>
                <a:spcPct val="100000"/>
              </a:lnSpc>
              <a:spcBef>
                <a:spcPts val="0"/>
              </a:spcBef>
              <a:spcAft>
                <a:spcPts val="1200"/>
              </a:spcAft>
              <a:buNone/>
            </a:pPr>
            <a:r>
              <a:rPr lang="en-SG" sz="3200" dirty="0"/>
              <a:t>B. NEEDS</a:t>
            </a:r>
          </a:p>
          <a:p>
            <a:pPr marL="1341438" lvl="3" indent="-447675">
              <a:lnSpc>
                <a:spcPct val="100000"/>
              </a:lnSpc>
              <a:spcBef>
                <a:spcPts val="0"/>
              </a:spcBef>
              <a:spcAft>
                <a:spcPts val="1200"/>
              </a:spcAft>
              <a:buFont typeface="+mj-lt"/>
              <a:buAutoNum type="arabicParenR"/>
              <a:tabLst>
                <a:tab pos="5745163" algn="l"/>
              </a:tabLst>
            </a:pPr>
            <a:r>
              <a:rPr lang="en-SG" sz="3200" dirty="0"/>
              <a:t>Security, give confidence 	(Heb. 10:25)</a:t>
            </a:r>
          </a:p>
          <a:p>
            <a:pPr marL="1341438" lvl="3" indent="-447675">
              <a:lnSpc>
                <a:spcPct val="100000"/>
              </a:lnSpc>
              <a:spcBef>
                <a:spcPts val="0"/>
              </a:spcBef>
              <a:spcAft>
                <a:spcPts val="1200"/>
              </a:spcAft>
              <a:buFont typeface="+mj-lt"/>
              <a:buAutoNum type="arabicParenR"/>
              <a:tabLst>
                <a:tab pos="5745163" algn="l"/>
              </a:tabLst>
            </a:pPr>
            <a:r>
              <a:rPr lang="en-SG" sz="3200" dirty="0"/>
              <a:t>Feel special, honour them 	(Rom. 12:10)</a:t>
            </a:r>
          </a:p>
          <a:p>
            <a:pPr marL="1341438" lvl="3" indent="-447675">
              <a:lnSpc>
                <a:spcPct val="100000"/>
              </a:lnSpc>
              <a:spcBef>
                <a:spcPts val="0"/>
              </a:spcBef>
              <a:spcAft>
                <a:spcPts val="1200"/>
              </a:spcAft>
              <a:buFont typeface="+mj-lt"/>
              <a:buAutoNum type="arabicParenR"/>
              <a:tabLst>
                <a:tab pos="5745163" algn="l"/>
              </a:tabLst>
            </a:pPr>
            <a:r>
              <a:rPr lang="en-SG" sz="3200" dirty="0"/>
              <a:t>Better future, give hope 	(Lam. 3:21-23)</a:t>
            </a:r>
          </a:p>
          <a:p>
            <a:pPr marL="1341438" lvl="3" indent="-447675">
              <a:lnSpc>
                <a:spcPct val="100000"/>
              </a:lnSpc>
              <a:spcBef>
                <a:spcPts val="0"/>
              </a:spcBef>
              <a:spcAft>
                <a:spcPts val="1200"/>
              </a:spcAft>
              <a:buFont typeface="+mj-lt"/>
              <a:buAutoNum type="arabicParenR"/>
              <a:tabLst>
                <a:tab pos="5745163" algn="l"/>
              </a:tabLst>
            </a:pPr>
            <a:r>
              <a:rPr lang="en-SG" sz="3200" dirty="0"/>
              <a:t>To be understood, listen 	(Rom. 12:15)</a:t>
            </a:r>
          </a:p>
          <a:p>
            <a:pPr marL="1341438" lvl="3" indent="-447675">
              <a:lnSpc>
                <a:spcPct val="100000"/>
              </a:lnSpc>
              <a:spcBef>
                <a:spcPts val="0"/>
              </a:spcBef>
              <a:spcAft>
                <a:spcPts val="1200"/>
              </a:spcAft>
              <a:buFont typeface="+mj-lt"/>
              <a:buAutoNum type="arabicParenR"/>
              <a:tabLst>
                <a:tab pos="5745163" algn="l"/>
              </a:tabLst>
            </a:pPr>
            <a:r>
              <a:rPr lang="en-SG" sz="3200" dirty="0"/>
              <a:t>Direction, navigate, chart 	(1 Peter 5:1,2)</a:t>
            </a:r>
          </a:p>
          <a:p>
            <a:pPr marL="0" indent="0">
              <a:buNone/>
            </a:pPr>
            <a:endParaRPr lang="en-SG" sz="3200" i="1" dirty="0"/>
          </a:p>
        </p:txBody>
      </p:sp>
      <p:pic>
        <p:nvPicPr>
          <p:cNvPr id="4" name="Picture 3">
            <a:extLst>
              <a:ext uri="{FF2B5EF4-FFF2-40B4-BE49-F238E27FC236}">
                <a16:creationId xmlns:a16="http://schemas.microsoft.com/office/drawing/2014/main" id="{0A4A1FFE-4FC5-4456-BF77-44C308DB551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7" name="Arrow: Pentagon 6">
            <a:extLst>
              <a:ext uri="{FF2B5EF4-FFF2-40B4-BE49-F238E27FC236}">
                <a16:creationId xmlns:a16="http://schemas.microsoft.com/office/drawing/2014/main" id="{EF81D709-B7FC-4B2D-8FCC-542573F1BBC4}"/>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8" name="Arrow: Chevron 7">
            <a:extLst>
              <a:ext uri="{FF2B5EF4-FFF2-40B4-BE49-F238E27FC236}">
                <a16:creationId xmlns:a16="http://schemas.microsoft.com/office/drawing/2014/main" id="{B7A09B25-BEBC-4773-83A6-3D63A2DEE4F3}"/>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9" name="Arrow: Chevron 8">
            <a:extLst>
              <a:ext uri="{FF2B5EF4-FFF2-40B4-BE49-F238E27FC236}">
                <a16:creationId xmlns:a16="http://schemas.microsoft.com/office/drawing/2014/main" id="{76B6C6E2-BF53-4B7F-9FD4-1D9F66BEACEC}"/>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2371392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4269"/>
            <a:ext cx="10515600" cy="4764660"/>
          </a:xfrm>
        </p:spPr>
        <p:txBody>
          <a:bodyPr>
            <a:normAutofit/>
          </a:bodyPr>
          <a:lstStyle/>
          <a:p>
            <a:pPr marL="447675" indent="-447675">
              <a:lnSpc>
                <a:spcPct val="100000"/>
              </a:lnSpc>
              <a:spcBef>
                <a:spcPts val="0"/>
              </a:spcBef>
              <a:spcAft>
                <a:spcPts val="1200"/>
              </a:spcAft>
              <a:buNone/>
            </a:pPr>
            <a:r>
              <a:rPr lang="en-SG" sz="3200" dirty="0">
                <a:solidFill>
                  <a:srgbClr val="00B0F0"/>
                </a:solidFill>
              </a:rPr>
              <a:t>2. DEVELOP PEOPLE-ORIENTED SKILLS. PEOPLE PERSON   </a:t>
            </a:r>
          </a:p>
          <a:p>
            <a:pPr marL="804863" indent="-357188" defTabSz="989013">
              <a:lnSpc>
                <a:spcPct val="100000"/>
              </a:lnSpc>
              <a:spcBef>
                <a:spcPts val="0"/>
              </a:spcBef>
              <a:spcAft>
                <a:spcPts val="1200"/>
              </a:spcAft>
              <a:buNone/>
            </a:pPr>
            <a:r>
              <a:rPr lang="en-SG" sz="3200" dirty="0"/>
              <a:t>B. NEEDS</a:t>
            </a:r>
          </a:p>
          <a:p>
            <a:pPr marL="1520825" lvl="3" indent="-627063">
              <a:lnSpc>
                <a:spcPct val="100000"/>
              </a:lnSpc>
              <a:spcBef>
                <a:spcPts val="0"/>
              </a:spcBef>
              <a:spcAft>
                <a:spcPts val="1200"/>
              </a:spcAft>
              <a:buFont typeface="+mj-lt"/>
              <a:buAutoNum type="arabicParenR" startAt="6"/>
              <a:tabLst>
                <a:tab pos="7267575" algn="l"/>
              </a:tabLst>
            </a:pPr>
            <a:r>
              <a:rPr lang="en-SG" sz="3200" dirty="0"/>
              <a:t>Needy, speak to needs</a:t>
            </a:r>
            <a:r>
              <a:rPr lang="en-SG" sz="2000" u="sng" dirty="0">
                <a:solidFill>
                  <a:schemeClr val="bg1">
                    <a:lumMod val="75000"/>
                  </a:schemeClr>
                </a:solidFill>
              </a:rPr>
              <a:t> 	</a:t>
            </a:r>
            <a:r>
              <a:rPr lang="en-SG" sz="3200" dirty="0"/>
              <a:t>(Phil. 2:4)</a:t>
            </a:r>
          </a:p>
          <a:p>
            <a:pPr marL="1520825" lvl="3" indent="-627063">
              <a:lnSpc>
                <a:spcPct val="100000"/>
              </a:lnSpc>
              <a:spcBef>
                <a:spcPts val="0"/>
              </a:spcBef>
              <a:spcAft>
                <a:spcPts val="1200"/>
              </a:spcAft>
              <a:buFont typeface="+mj-lt"/>
              <a:buAutoNum type="arabicParenR" startAt="6"/>
              <a:tabLst>
                <a:tab pos="7267575" algn="l"/>
              </a:tabLst>
            </a:pPr>
            <a:r>
              <a:rPr lang="en-SG" sz="3200" dirty="0"/>
              <a:t>Emotionally low, encourage</a:t>
            </a:r>
            <a:r>
              <a:rPr lang="en-SG" sz="2000" u="sng" dirty="0">
                <a:solidFill>
                  <a:schemeClr val="bg1">
                    <a:lumMod val="75000"/>
                  </a:schemeClr>
                </a:solidFill>
              </a:rPr>
              <a:t> 	</a:t>
            </a:r>
            <a:r>
              <a:rPr lang="en-SG" sz="3200" dirty="0"/>
              <a:t>(Col. 3:12,13)</a:t>
            </a:r>
          </a:p>
          <a:p>
            <a:pPr marL="1520825" lvl="3" indent="-627063">
              <a:lnSpc>
                <a:spcPct val="100000"/>
              </a:lnSpc>
              <a:spcBef>
                <a:spcPts val="0"/>
              </a:spcBef>
              <a:spcAft>
                <a:spcPts val="1200"/>
              </a:spcAft>
              <a:buFont typeface="+mj-lt"/>
              <a:buAutoNum type="arabicParenR" startAt="6"/>
              <a:tabLst>
                <a:tab pos="7267575" algn="l"/>
              </a:tabLst>
            </a:pPr>
            <a:r>
              <a:rPr lang="en-SG" sz="3200" dirty="0"/>
              <a:t>To succeed, help to win</a:t>
            </a:r>
            <a:r>
              <a:rPr lang="en-SG" sz="2000" u="sng" dirty="0">
                <a:solidFill>
                  <a:schemeClr val="bg1">
                    <a:lumMod val="75000"/>
                  </a:schemeClr>
                </a:solidFill>
              </a:rPr>
              <a:t> 	</a:t>
            </a:r>
            <a:r>
              <a:rPr lang="en-SG" sz="3200" dirty="0"/>
              <a:t>(Eccl. 4:9,10)</a:t>
            </a:r>
          </a:p>
          <a:p>
            <a:pPr marL="1520825" lvl="3" indent="-627063">
              <a:lnSpc>
                <a:spcPct val="100000"/>
              </a:lnSpc>
              <a:spcBef>
                <a:spcPts val="0"/>
              </a:spcBef>
              <a:spcAft>
                <a:spcPts val="1200"/>
              </a:spcAft>
              <a:buFont typeface="+mj-lt"/>
              <a:buAutoNum type="arabicParenR" startAt="6"/>
              <a:tabLst>
                <a:tab pos="7267575" algn="l"/>
              </a:tabLst>
            </a:pPr>
            <a:r>
              <a:rPr lang="en-SG" sz="3200" dirty="0"/>
              <a:t>Relationship, provide community</a:t>
            </a:r>
            <a:r>
              <a:rPr lang="en-SG" sz="2000" u="sng" dirty="0">
                <a:solidFill>
                  <a:schemeClr val="bg1">
                    <a:lumMod val="75000"/>
                  </a:schemeClr>
                </a:solidFill>
              </a:rPr>
              <a:t> 	</a:t>
            </a:r>
            <a:r>
              <a:rPr lang="en-SG" sz="3200" dirty="0"/>
              <a:t>(1 Cor.12:26)</a:t>
            </a:r>
          </a:p>
          <a:p>
            <a:pPr marL="1520825" lvl="3" indent="-627063">
              <a:lnSpc>
                <a:spcPct val="100000"/>
              </a:lnSpc>
              <a:spcBef>
                <a:spcPts val="0"/>
              </a:spcBef>
              <a:spcAft>
                <a:spcPts val="1200"/>
              </a:spcAft>
              <a:buFont typeface="+mj-lt"/>
              <a:buAutoNum type="arabicParenR" startAt="6"/>
              <a:tabLst>
                <a:tab pos="7267575" algn="l"/>
              </a:tabLst>
            </a:pPr>
            <a:r>
              <a:rPr lang="en-SG" sz="3200" dirty="0"/>
              <a:t>Models, be an example</a:t>
            </a:r>
            <a:r>
              <a:rPr lang="en-SG" sz="2000" u="sng" dirty="0">
                <a:solidFill>
                  <a:schemeClr val="bg1">
                    <a:lumMod val="75000"/>
                  </a:schemeClr>
                </a:solidFill>
              </a:rPr>
              <a:t> 	</a:t>
            </a:r>
            <a:r>
              <a:rPr lang="en-SG" sz="3200" dirty="0"/>
              <a:t>(1 Cor. 11:1)</a:t>
            </a:r>
          </a:p>
        </p:txBody>
      </p:sp>
      <p:pic>
        <p:nvPicPr>
          <p:cNvPr id="4" name="Picture 3">
            <a:extLst>
              <a:ext uri="{FF2B5EF4-FFF2-40B4-BE49-F238E27FC236}">
                <a16:creationId xmlns:a16="http://schemas.microsoft.com/office/drawing/2014/main" id="{FE22D141-D066-4708-9F08-8A549BCCB07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7" name="Arrow: Pentagon 6">
            <a:extLst>
              <a:ext uri="{FF2B5EF4-FFF2-40B4-BE49-F238E27FC236}">
                <a16:creationId xmlns:a16="http://schemas.microsoft.com/office/drawing/2014/main" id="{3670857A-AE92-4273-8C6B-B9A3C925B904}"/>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8" name="Arrow: Chevron 7">
            <a:extLst>
              <a:ext uri="{FF2B5EF4-FFF2-40B4-BE49-F238E27FC236}">
                <a16:creationId xmlns:a16="http://schemas.microsoft.com/office/drawing/2014/main" id="{953C7ABF-CFB1-4801-900B-AE84032DD091}"/>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9" name="Arrow: Chevron 8">
            <a:extLst>
              <a:ext uri="{FF2B5EF4-FFF2-40B4-BE49-F238E27FC236}">
                <a16:creationId xmlns:a16="http://schemas.microsoft.com/office/drawing/2014/main" id="{1E44D111-AAA1-49AF-B9EA-E948FF52AA49}"/>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8304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3231"/>
            <a:ext cx="11061526" cy="4603297"/>
          </a:xfrm>
        </p:spPr>
        <p:txBody>
          <a:bodyPr>
            <a:noAutofit/>
          </a:bodyPr>
          <a:lstStyle/>
          <a:p>
            <a:pPr marL="357188" indent="-357188">
              <a:lnSpc>
                <a:spcPct val="110000"/>
              </a:lnSpc>
              <a:spcBef>
                <a:spcPts val="0"/>
              </a:spcBef>
              <a:spcAft>
                <a:spcPts val="1200"/>
              </a:spcAft>
              <a:buAutoNum type="arabicPeriod" startAt="3"/>
            </a:pPr>
            <a:r>
              <a:rPr lang="en-SG" sz="3000" dirty="0">
                <a:solidFill>
                  <a:srgbClr val="00B0F0"/>
                </a:solidFill>
              </a:rPr>
              <a:t>STRIKE A BALANCE BETWEEN CARE &amp; FEEDBACK.</a:t>
            </a:r>
            <a:br>
              <a:rPr lang="en-SG" sz="3000" dirty="0"/>
            </a:br>
            <a:r>
              <a:rPr lang="en-SG" sz="3000" dirty="0"/>
              <a:t>HELP INDIVIDUAL, IMPROVE TEAM AND VISION.</a:t>
            </a:r>
          </a:p>
          <a:p>
            <a:pPr marL="804863" indent="-447675">
              <a:lnSpc>
                <a:spcPct val="100000"/>
              </a:lnSpc>
              <a:spcBef>
                <a:spcPts val="0"/>
              </a:spcBef>
              <a:spcAft>
                <a:spcPts val="1200"/>
              </a:spcAft>
              <a:buNone/>
            </a:pPr>
            <a:r>
              <a:rPr lang="en-SG" sz="3000" dirty="0"/>
              <a:t>A.	CARING VALUES THE PERSON.</a:t>
            </a:r>
            <a:br>
              <a:rPr lang="en-SG" sz="3000" dirty="0"/>
            </a:br>
            <a:r>
              <a:rPr lang="en-SG" sz="3000" dirty="0"/>
              <a:t>FEEDBACK VALUES HIS POTENTIAL.</a:t>
            </a:r>
          </a:p>
          <a:p>
            <a:pPr marL="804863" indent="-447675">
              <a:lnSpc>
                <a:spcPct val="100000"/>
              </a:lnSpc>
              <a:spcBef>
                <a:spcPts val="0"/>
              </a:spcBef>
              <a:buNone/>
            </a:pPr>
            <a:r>
              <a:rPr lang="en-SG" sz="3000" dirty="0"/>
              <a:t>B. 	CARING ESTABLISHES THE RELATIONSHIP.</a:t>
            </a:r>
          </a:p>
          <a:p>
            <a:pPr marL="804863" indent="-447675">
              <a:lnSpc>
                <a:spcPct val="100000"/>
              </a:lnSpc>
              <a:spcBef>
                <a:spcPts val="0"/>
              </a:spcBef>
              <a:spcAft>
                <a:spcPts val="1200"/>
              </a:spcAft>
              <a:buNone/>
            </a:pPr>
            <a:r>
              <a:rPr lang="en-SG" sz="3000" dirty="0"/>
              <a:t>	FEEDBAK EXPANDS AND DEEPENS IT </a:t>
            </a:r>
          </a:p>
          <a:p>
            <a:pPr marL="804863" indent="-447675">
              <a:lnSpc>
                <a:spcPct val="100000"/>
              </a:lnSpc>
              <a:spcBef>
                <a:spcPts val="0"/>
              </a:spcBef>
              <a:buNone/>
            </a:pPr>
            <a:r>
              <a:rPr lang="en-SG" sz="3000" dirty="0"/>
              <a:t>C. 	CARING DEFINES THE RELATIONSHIP.</a:t>
            </a:r>
          </a:p>
          <a:p>
            <a:pPr marL="804863" indent="-447675">
              <a:lnSpc>
                <a:spcPct val="100000"/>
              </a:lnSpc>
              <a:spcBef>
                <a:spcPts val="0"/>
              </a:spcBef>
              <a:buNone/>
            </a:pPr>
            <a:r>
              <a:rPr lang="en-SG" sz="3000" dirty="0"/>
              <a:t>	FEEDBACK DIRECTS IT TO A PURPOSE.</a:t>
            </a:r>
            <a:endParaRPr lang="en-SG" sz="3200" i="1" dirty="0"/>
          </a:p>
        </p:txBody>
      </p:sp>
      <p:pic>
        <p:nvPicPr>
          <p:cNvPr id="4" name="Picture 3">
            <a:extLst>
              <a:ext uri="{FF2B5EF4-FFF2-40B4-BE49-F238E27FC236}">
                <a16:creationId xmlns:a16="http://schemas.microsoft.com/office/drawing/2014/main" id="{B9B75406-66AC-45F2-A8BC-BBDD406F5DF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7" name="Arrow: Pentagon 6">
            <a:extLst>
              <a:ext uri="{FF2B5EF4-FFF2-40B4-BE49-F238E27FC236}">
                <a16:creationId xmlns:a16="http://schemas.microsoft.com/office/drawing/2014/main" id="{75E2CA2B-646C-4AF1-8FCB-D11F120583A2}"/>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8" name="Arrow: Chevron 7">
            <a:extLst>
              <a:ext uri="{FF2B5EF4-FFF2-40B4-BE49-F238E27FC236}">
                <a16:creationId xmlns:a16="http://schemas.microsoft.com/office/drawing/2014/main" id="{3EF0EAB3-F964-4351-8C64-2DF6D8756D9A}"/>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9" name="Arrow: Chevron 8">
            <a:extLst>
              <a:ext uri="{FF2B5EF4-FFF2-40B4-BE49-F238E27FC236}">
                <a16:creationId xmlns:a16="http://schemas.microsoft.com/office/drawing/2014/main" id="{55FCB949-41DA-4C43-AE58-2C68FA26BD29}"/>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252319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8456"/>
            <a:ext cx="10515600" cy="4603297"/>
          </a:xfrm>
        </p:spPr>
        <p:txBody>
          <a:bodyPr>
            <a:normAutofit/>
          </a:bodyPr>
          <a:lstStyle/>
          <a:p>
            <a:pPr marL="357188" indent="-357188">
              <a:lnSpc>
                <a:spcPct val="100000"/>
              </a:lnSpc>
              <a:spcBef>
                <a:spcPts val="0"/>
              </a:spcBef>
              <a:spcAft>
                <a:spcPts val="1200"/>
              </a:spcAft>
              <a:buAutoNum type="arabicPeriod" startAt="3"/>
            </a:pPr>
            <a:r>
              <a:rPr lang="en-SG" sz="3200" dirty="0">
                <a:solidFill>
                  <a:srgbClr val="00B0F0"/>
                </a:solidFill>
              </a:rPr>
              <a:t>STRIKE A BALANCE BETWEEN CARE &amp; FEEDBACK.</a:t>
            </a:r>
          </a:p>
          <a:p>
            <a:pPr marL="357188" indent="-357188">
              <a:lnSpc>
                <a:spcPct val="100000"/>
              </a:lnSpc>
              <a:spcBef>
                <a:spcPts val="0"/>
              </a:spcBef>
              <a:spcAft>
                <a:spcPts val="1200"/>
              </a:spcAft>
              <a:buNone/>
            </a:pPr>
            <a:r>
              <a:rPr lang="en-SG" sz="3200" dirty="0"/>
              <a:t>	D. CHECK LIST FOR CARE-FEEDBACK.</a:t>
            </a:r>
          </a:p>
          <a:p>
            <a:pPr marL="1252538" indent="-447675">
              <a:lnSpc>
                <a:spcPct val="100000"/>
              </a:lnSpc>
              <a:spcBef>
                <a:spcPts val="0"/>
              </a:spcBef>
              <a:spcAft>
                <a:spcPts val="1200"/>
              </a:spcAft>
              <a:buFont typeface="+mj-lt"/>
              <a:buAutoNum type="arabicParenR"/>
            </a:pPr>
            <a:r>
              <a:rPr lang="en-SG" sz="3200" dirty="0"/>
              <a:t>HAVE I INVESTED ENOUGH IN RELATIONSHIP?</a:t>
            </a:r>
          </a:p>
          <a:p>
            <a:pPr marL="1252538" indent="-447675">
              <a:lnSpc>
                <a:spcPct val="100000"/>
              </a:lnSpc>
              <a:spcBef>
                <a:spcPts val="0"/>
              </a:spcBef>
              <a:spcAft>
                <a:spcPts val="1200"/>
              </a:spcAft>
              <a:buFont typeface="+mj-lt"/>
              <a:buAutoNum type="arabicParenR"/>
            </a:pPr>
            <a:r>
              <a:rPr lang="en-SG" sz="3200" dirty="0"/>
              <a:t>DO I VALUE HIM AS AN INDIVIDUAL PERSON?</a:t>
            </a:r>
          </a:p>
          <a:p>
            <a:pPr marL="1252538" indent="-447675">
              <a:lnSpc>
                <a:spcPct val="100000"/>
              </a:lnSpc>
              <a:spcBef>
                <a:spcPts val="0"/>
              </a:spcBef>
              <a:spcAft>
                <a:spcPts val="1200"/>
              </a:spcAft>
              <a:buFont typeface="+mj-lt"/>
              <a:buAutoNum type="arabicParenR"/>
            </a:pPr>
            <a:r>
              <a:rPr lang="en-SG" sz="3200" dirty="0"/>
              <a:t>AM I SURE THAT THIS IS HIS ISSUE, INTEREST?</a:t>
            </a:r>
          </a:p>
          <a:p>
            <a:pPr marL="1252538" indent="-447675">
              <a:lnSpc>
                <a:spcPct val="100000"/>
              </a:lnSpc>
              <a:spcBef>
                <a:spcPts val="0"/>
              </a:spcBef>
              <a:spcAft>
                <a:spcPts val="1200"/>
              </a:spcAft>
              <a:buFont typeface="+mj-lt"/>
              <a:buAutoNum type="arabicParenR"/>
            </a:pPr>
            <a:r>
              <a:rPr lang="en-SG" sz="3200" dirty="0"/>
              <a:t>AM I WILLING TO INVEST TO HELP?</a:t>
            </a:r>
          </a:p>
          <a:p>
            <a:pPr marL="1252538" indent="-447675">
              <a:lnSpc>
                <a:spcPct val="100000"/>
              </a:lnSpc>
              <a:spcBef>
                <a:spcPts val="0"/>
              </a:spcBef>
              <a:spcAft>
                <a:spcPts val="1200"/>
              </a:spcAft>
              <a:buFont typeface="+mj-lt"/>
              <a:buAutoNum type="arabicParenR"/>
            </a:pPr>
            <a:r>
              <a:rPr lang="en-SG" sz="3200" dirty="0"/>
              <a:t>AM I SETTING SPECIFIC EXPECTATIONS?</a:t>
            </a:r>
          </a:p>
          <a:p>
            <a:pPr marL="0" indent="0">
              <a:buNone/>
            </a:pPr>
            <a:endParaRPr lang="en-SG" sz="3200" i="1" dirty="0"/>
          </a:p>
        </p:txBody>
      </p:sp>
      <p:pic>
        <p:nvPicPr>
          <p:cNvPr id="4" name="Picture 3">
            <a:extLst>
              <a:ext uri="{FF2B5EF4-FFF2-40B4-BE49-F238E27FC236}">
                <a16:creationId xmlns:a16="http://schemas.microsoft.com/office/drawing/2014/main" id="{20AFFD86-07C7-467C-909C-C5B10019714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7" name="Arrow: Pentagon 6">
            <a:extLst>
              <a:ext uri="{FF2B5EF4-FFF2-40B4-BE49-F238E27FC236}">
                <a16:creationId xmlns:a16="http://schemas.microsoft.com/office/drawing/2014/main" id="{9AA0C20F-8E4C-4F3F-9C6D-B1FE04BB9829}"/>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8" name="Arrow: Chevron 7">
            <a:extLst>
              <a:ext uri="{FF2B5EF4-FFF2-40B4-BE49-F238E27FC236}">
                <a16:creationId xmlns:a16="http://schemas.microsoft.com/office/drawing/2014/main" id="{19FD1B4C-3AE1-4D96-8E11-2729EEABAEEC}"/>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9" name="Arrow: Chevron 8">
            <a:extLst>
              <a:ext uri="{FF2B5EF4-FFF2-40B4-BE49-F238E27FC236}">
                <a16:creationId xmlns:a16="http://schemas.microsoft.com/office/drawing/2014/main" id="{62FA6076-5CA1-4194-8965-2A577271B975}"/>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348704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0832"/>
            <a:ext cx="10515600" cy="3676180"/>
          </a:xfrm>
        </p:spPr>
        <p:txBody>
          <a:bodyPr>
            <a:noAutofit/>
          </a:bodyPr>
          <a:lstStyle/>
          <a:p>
            <a:pPr marL="357188" indent="-357188">
              <a:lnSpc>
                <a:spcPct val="100000"/>
              </a:lnSpc>
              <a:spcBef>
                <a:spcPts val="0"/>
              </a:spcBef>
              <a:spcAft>
                <a:spcPts val="1200"/>
              </a:spcAft>
              <a:buAutoNum type="arabicPeriod" startAt="3"/>
            </a:pPr>
            <a:r>
              <a:rPr lang="en-SG" sz="3000" dirty="0">
                <a:solidFill>
                  <a:srgbClr val="00B0F0"/>
                </a:solidFill>
              </a:rPr>
              <a:t>STRIKE A BALANCE BETWEEN CARE &amp; FEEDBACK.</a:t>
            </a:r>
          </a:p>
          <a:p>
            <a:pPr marL="357188" indent="-357188">
              <a:lnSpc>
                <a:spcPct val="100000"/>
              </a:lnSpc>
              <a:spcBef>
                <a:spcPts val="0"/>
              </a:spcBef>
              <a:spcAft>
                <a:spcPts val="1200"/>
              </a:spcAft>
              <a:buNone/>
            </a:pPr>
            <a:r>
              <a:rPr lang="en-SG" sz="3000" dirty="0"/>
              <a:t>	E. FEEDBACK</a:t>
            </a:r>
          </a:p>
          <a:p>
            <a:pPr marL="715963" indent="0">
              <a:lnSpc>
                <a:spcPct val="100000"/>
              </a:lnSpc>
              <a:spcBef>
                <a:spcPts val="0"/>
              </a:spcBef>
              <a:spcAft>
                <a:spcPts val="1200"/>
              </a:spcAft>
              <a:buNone/>
            </a:pPr>
            <a:r>
              <a:rPr lang="en-SG" sz="3000" dirty="0"/>
              <a:t>DO IT:</a:t>
            </a:r>
          </a:p>
          <a:p>
            <a:pPr marL="1073150" lvl="2" indent="-357188">
              <a:lnSpc>
                <a:spcPct val="100000"/>
              </a:lnSpc>
              <a:spcBef>
                <a:spcPts val="0"/>
              </a:spcBef>
              <a:spcAft>
                <a:spcPts val="1200"/>
              </a:spcAft>
              <a:buFont typeface="+mj-lt"/>
              <a:buAutoNum type="arabicParenR"/>
            </a:pPr>
            <a:r>
              <a:rPr lang="en-SG" sz="3000" dirty="0"/>
              <a:t>QUICKLY WHILE IT IS SMALL.</a:t>
            </a:r>
          </a:p>
          <a:p>
            <a:pPr marL="1073150" lvl="2" indent="-357188">
              <a:lnSpc>
                <a:spcPct val="100000"/>
              </a:lnSpc>
              <a:spcBef>
                <a:spcPts val="0"/>
              </a:spcBef>
              <a:spcAft>
                <a:spcPts val="1200"/>
              </a:spcAft>
              <a:buFont typeface="+mj-lt"/>
              <a:buAutoNum type="arabicParenR"/>
            </a:pPr>
            <a:r>
              <a:rPr lang="en-SG" sz="3000" dirty="0"/>
              <a:t>CALMLY AND NOT IN ANGER.</a:t>
            </a:r>
          </a:p>
          <a:p>
            <a:pPr marL="1073150" lvl="2" indent="-357188">
              <a:lnSpc>
                <a:spcPct val="100000"/>
              </a:lnSpc>
              <a:spcBef>
                <a:spcPts val="0"/>
              </a:spcBef>
              <a:spcAft>
                <a:spcPts val="1200"/>
              </a:spcAft>
              <a:buFont typeface="+mj-lt"/>
              <a:buAutoNum type="arabicParenR"/>
            </a:pPr>
            <a:r>
              <a:rPr lang="en-SG" sz="3000" dirty="0"/>
              <a:t>PRIVATELY, NOT TO EMBARRASS.</a:t>
            </a:r>
          </a:p>
          <a:p>
            <a:pPr marL="1073150" lvl="2" indent="-357188">
              <a:lnSpc>
                <a:spcPct val="100000"/>
              </a:lnSpc>
              <a:spcBef>
                <a:spcPts val="0"/>
              </a:spcBef>
              <a:spcAft>
                <a:spcPts val="1200"/>
              </a:spcAft>
              <a:buFont typeface="+mj-lt"/>
              <a:buAutoNum type="arabicParenR"/>
            </a:pPr>
            <a:r>
              <a:rPr lang="en-SG" sz="3000" dirty="0"/>
              <a:t>THOUGHTFULLY, NOT TO THREATEN.</a:t>
            </a:r>
          </a:p>
          <a:p>
            <a:pPr marL="0" indent="0">
              <a:buNone/>
            </a:pPr>
            <a:endParaRPr lang="en-SG" sz="3200" i="1" dirty="0"/>
          </a:p>
        </p:txBody>
      </p:sp>
      <p:pic>
        <p:nvPicPr>
          <p:cNvPr id="4" name="Picture 3">
            <a:extLst>
              <a:ext uri="{FF2B5EF4-FFF2-40B4-BE49-F238E27FC236}">
                <a16:creationId xmlns:a16="http://schemas.microsoft.com/office/drawing/2014/main" id="{14C457CA-1C2D-4190-B9E7-0DE8D1C29CB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
        <p:nvSpPr>
          <p:cNvPr id="7" name="Arrow: Pentagon 6">
            <a:extLst>
              <a:ext uri="{FF2B5EF4-FFF2-40B4-BE49-F238E27FC236}">
                <a16:creationId xmlns:a16="http://schemas.microsoft.com/office/drawing/2014/main" id="{53395453-73A4-4AC7-968A-3EAE2E0CF5BD}"/>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8" name="Arrow: Chevron 7">
            <a:extLst>
              <a:ext uri="{FF2B5EF4-FFF2-40B4-BE49-F238E27FC236}">
                <a16:creationId xmlns:a16="http://schemas.microsoft.com/office/drawing/2014/main" id="{0043161E-2B24-4052-8F05-0D84DBDA6776}"/>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9" name="Arrow: Chevron 8">
            <a:extLst>
              <a:ext uri="{FF2B5EF4-FFF2-40B4-BE49-F238E27FC236}">
                <a16:creationId xmlns:a16="http://schemas.microsoft.com/office/drawing/2014/main" id="{2FF5A2B2-CB54-442D-BB86-50AD857E1AE9}"/>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Tree>
    <p:extLst>
      <p:ext uri="{BB962C8B-B14F-4D97-AF65-F5344CB8AC3E}">
        <p14:creationId xmlns:p14="http://schemas.microsoft.com/office/powerpoint/2010/main" val="1139355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5054"/>
            <a:ext cx="10515600" cy="2991759"/>
          </a:xfrm>
        </p:spPr>
        <p:txBody>
          <a:bodyPr>
            <a:normAutofit/>
          </a:bodyPr>
          <a:lstStyle/>
          <a:p>
            <a:pPr marL="514350" indent="-514350">
              <a:buAutoNum type="arabicPeriod"/>
            </a:pPr>
            <a:r>
              <a:rPr lang="en-SG" sz="3200" dirty="0">
                <a:solidFill>
                  <a:srgbClr val="FF0000"/>
                </a:solidFill>
              </a:rPr>
              <a:t>WHAT ONE LESSON HAVE I LEARNT?</a:t>
            </a:r>
          </a:p>
          <a:p>
            <a:pPr marL="514350" indent="-514350">
              <a:buAutoNum type="arabicPeriod"/>
            </a:pPr>
            <a:endParaRPr lang="en-SG" sz="6000" dirty="0"/>
          </a:p>
          <a:p>
            <a:pPr marL="514350" indent="-514350">
              <a:buAutoNum type="arabicPeriod"/>
            </a:pPr>
            <a:r>
              <a:rPr lang="en-SG" sz="3200" dirty="0">
                <a:solidFill>
                  <a:srgbClr val="FF0000"/>
                </a:solidFill>
              </a:rPr>
              <a:t>WHAT WILL BE ONE PRAYER I HAVE?     </a:t>
            </a:r>
            <a:endParaRPr lang="en-SG" sz="3200" i="1" dirty="0">
              <a:solidFill>
                <a:srgbClr val="FF0000"/>
              </a:solidFill>
            </a:endParaRPr>
          </a:p>
        </p:txBody>
      </p:sp>
      <p:pic>
        <p:nvPicPr>
          <p:cNvPr id="4" name="Picture 3">
            <a:extLst>
              <a:ext uri="{FF2B5EF4-FFF2-40B4-BE49-F238E27FC236}">
                <a16:creationId xmlns:a16="http://schemas.microsoft.com/office/drawing/2014/main" id="{E249A2BF-8FF3-4717-A290-D5A96DE7884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10366461" y="5023165"/>
            <a:ext cx="1681846" cy="1719221"/>
          </a:xfrm>
          <a:prstGeom prst="rect">
            <a:avLst/>
          </a:prstGeom>
        </p:spPr>
      </p:pic>
      <p:sp>
        <p:nvSpPr>
          <p:cNvPr id="5" name="Arrow: Pentagon 4">
            <a:extLst>
              <a:ext uri="{FF2B5EF4-FFF2-40B4-BE49-F238E27FC236}">
                <a16:creationId xmlns:a16="http://schemas.microsoft.com/office/drawing/2014/main" id="{A78C1B55-E784-455E-B219-22963B0094AC}"/>
              </a:ext>
            </a:extLst>
          </p:cNvPr>
          <p:cNvSpPr/>
          <p:nvPr/>
        </p:nvSpPr>
        <p:spPr>
          <a:xfrm>
            <a:off x="0" y="1"/>
            <a:ext cx="3603279" cy="778598"/>
          </a:xfrm>
          <a:prstGeom prst="homePlate">
            <a:avLst/>
          </a:prstGeom>
          <a:solidFill>
            <a:srgbClr val="57D3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TWO</a:t>
            </a:r>
          </a:p>
        </p:txBody>
      </p:sp>
      <p:sp>
        <p:nvSpPr>
          <p:cNvPr id="6" name="Arrow: Chevron 5">
            <a:extLst>
              <a:ext uri="{FF2B5EF4-FFF2-40B4-BE49-F238E27FC236}">
                <a16:creationId xmlns:a16="http://schemas.microsoft.com/office/drawing/2014/main" id="{9020FC34-5FCA-46AD-B1AA-29963AC8ACA3}"/>
              </a:ext>
            </a:extLst>
          </p:cNvPr>
          <p:cNvSpPr/>
          <p:nvPr/>
        </p:nvSpPr>
        <p:spPr>
          <a:xfrm>
            <a:off x="3373608" y="-9053"/>
            <a:ext cx="3864638" cy="787652"/>
          </a:xfrm>
          <a:prstGeom prst="chevron">
            <a:avLst/>
          </a:prstGeom>
          <a:solidFill>
            <a:srgbClr val="FFA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PERMISSION</a:t>
            </a:r>
          </a:p>
        </p:txBody>
      </p:sp>
      <p:sp>
        <p:nvSpPr>
          <p:cNvPr id="7" name="Arrow: Chevron 6">
            <a:extLst>
              <a:ext uri="{FF2B5EF4-FFF2-40B4-BE49-F238E27FC236}">
                <a16:creationId xmlns:a16="http://schemas.microsoft.com/office/drawing/2014/main" id="{FE39B658-BC5E-48D0-B161-96BA7E96CC6F}"/>
              </a:ext>
            </a:extLst>
          </p:cNvPr>
          <p:cNvSpPr/>
          <p:nvPr/>
        </p:nvSpPr>
        <p:spPr>
          <a:xfrm>
            <a:off x="7008574" y="0"/>
            <a:ext cx="5183426" cy="787653"/>
          </a:xfrm>
          <a:prstGeom prst="chevron">
            <a:avLst/>
          </a:prstGeom>
          <a:solidFill>
            <a:srgbClr val="FF65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REFLECTIONS</a:t>
            </a:r>
          </a:p>
        </p:txBody>
      </p:sp>
    </p:spTree>
    <p:extLst>
      <p:ext uri="{BB962C8B-B14F-4D97-AF65-F5344CB8AC3E}">
        <p14:creationId xmlns:p14="http://schemas.microsoft.com/office/powerpoint/2010/main" val="364548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DDAA5-F427-4567-8F51-996E49E68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40986" y="5069839"/>
            <a:ext cx="2451014" cy="1788161"/>
          </a:xfrm>
          <a:prstGeom prst="rect">
            <a:avLst/>
          </a:prstGeom>
        </p:spPr>
      </p:pic>
      <p:sp>
        <p:nvSpPr>
          <p:cNvPr id="3" name="Content Placeholder 2"/>
          <p:cNvSpPr>
            <a:spLocks noGrp="1"/>
          </p:cNvSpPr>
          <p:nvPr>
            <p:ph idx="1"/>
          </p:nvPr>
        </p:nvSpPr>
        <p:spPr>
          <a:xfrm>
            <a:off x="516047" y="1358867"/>
            <a:ext cx="10231120" cy="4140265"/>
          </a:xfrm>
        </p:spPr>
        <p:txBody>
          <a:bodyPr>
            <a:noAutofit/>
          </a:bodyPr>
          <a:lstStyle/>
          <a:p>
            <a:pPr marL="357188" indent="-357188">
              <a:buNone/>
              <a:tabLst>
                <a:tab pos="357188" algn="l"/>
              </a:tabLst>
            </a:pPr>
            <a:r>
              <a:rPr lang="en-SG" sz="3000" dirty="0"/>
              <a:t>1. I CAN MOVE UP A LEVEL BUT I NEVER LEAVE THE PREVIOUS ONE BEHIND.</a:t>
            </a:r>
          </a:p>
          <a:p>
            <a:pPr marL="0" indent="0">
              <a:buNone/>
              <a:tabLst>
                <a:tab pos="357188" algn="l"/>
              </a:tabLst>
            </a:pPr>
            <a:r>
              <a:rPr lang="en-SG" sz="3000" dirty="0"/>
              <a:t>2. I AM NOT ON THE SAME LEVEL WITH EVERY PERSSON.</a:t>
            </a:r>
          </a:p>
          <a:p>
            <a:pPr marL="0" indent="0">
              <a:buNone/>
              <a:tabLst>
                <a:tab pos="357188" algn="l"/>
              </a:tabLst>
            </a:pPr>
            <a:r>
              <a:rPr lang="en-SG" sz="3000" dirty="0"/>
              <a:t>3. THE HIGHER I GO, THE EASIER IT IS TO LEAD OTHERS.</a:t>
            </a:r>
          </a:p>
          <a:p>
            <a:pPr marL="0" indent="0">
              <a:buNone/>
              <a:tabLst>
                <a:tab pos="357188" algn="l"/>
              </a:tabLst>
            </a:pPr>
            <a:r>
              <a:rPr lang="en-SG" sz="3000" dirty="0"/>
              <a:t>4. THE HIGHER I GO, THE MORE TIME AND COMMITMENT IS 	REQUIRED TO WIN A LEVEL.</a:t>
            </a:r>
          </a:p>
          <a:p>
            <a:pPr marL="0" indent="0">
              <a:buNone/>
              <a:tabLst>
                <a:tab pos="357188" algn="l"/>
              </a:tabLst>
            </a:pPr>
            <a:r>
              <a:rPr lang="en-SG" sz="3000" dirty="0"/>
              <a:t>5. MOVING UP OCCURS SLOWLY, BUT GOING DOWN CAN 	HAPPEN QUICKLY.</a:t>
            </a:r>
            <a:endParaRPr lang="en-SG" sz="2400" dirty="0"/>
          </a:p>
        </p:txBody>
      </p:sp>
      <p:sp>
        <p:nvSpPr>
          <p:cNvPr id="6" name="Rectangle 5">
            <a:extLst>
              <a:ext uri="{FF2B5EF4-FFF2-40B4-BE49-F238E27FC236}">
                <a16:creationId xmlns:a16="http://schemas.microsoft.com/office/drawing/2014/main" id="{97845DD5-82CC-49AE-BF1C-A81C495A3A7E}"/>
              </a:ext>
            </a:extLst>
          </p:cNvPr>
          <p:cNvSpPr/>
          <p:nvPr/>
        </p:nvSpPr>
        <p:spPr>
          <a:xfrm>
            <a:off x="3327499" y="0"/>
            <a:ext cx="4608215" cy="738255"/>
          </a:xfrm>
          <a:prstGeom prst="rect">
            <a:avLst/>
          </a:prstGeom>
          <a:solidFill>
            <a:srgbClr val="CC99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INSIGHTS</a:t>
            </a:r>
          </a:p>
        </p:txBody>
      </p:sp>
    </p:spTree>
    <p:extLst>
      <p:ext uri="{BB962C8B-B14F-4D97-AF65-F5344CB8AC3E}">
        <p14:creationId xmlns:p14="http://schemas.microsoft.com/office/powerpoint/2010/main" val="1225365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2091" y="1519083"/>
            <a:ext cx="5407671" cy="3125344"/>
          </a:xfrm>
        </p:spPr>
        <p:txBody>
          <a:bodyPr>
            <a:normAutofit/>
          </a:bodyPr>
          <a:lstStyle/>
          <a:p>
            <a:r>
              <a:rPr lang="en-SG" sz="3200" b="1" dirty="0"/>
              <a:t>MAKE THINGS HAPPEN</a:t>
            </a:r>
          </a:p>
          <a:p>
            <a:endParaRPr lang="en-SG" sz="3200" b="1" dirty="0"/>
          </a:p>
          <a:p>
            <a:r>
              <a:rPr lang="en-SG" sz="3200" b="1" dirty="0"/>
              <a:t>FOR SELF</a:t>
            </a:r>
          </a:p>
          <a:p>
            <a:endParaRPr lang="en-SG" sz="3200" b="1" dirty="0"/>
          </a:p>
          <a:p>
            <a:r>
              <a:rPr lang="en-SG" sz="3200" b="1" dirty="0"/>
              <a:t>AND FOR THE TEAM</a:t>
            </a:r>
          </a:p>
        </p:txBody>
      </p:sp>
      <p:sp>
        <p:nvSpPr>
          <p:cNvPr id="4" name="Arrow: Pentagon 3">
            <a:extLst>
              <a:ext uri="{FF2B5EF4-FFF2-40B4-BE49-F238E27FC236}">
                <a16:creationId xmlns:a16="http://schemas.microsoft.com/office/drawing/2014/main" id="{BD917593-14DF-4875-8AF4-D1E1E3593C32}"/>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
        <p:nvSpPr>
          <p:cNvPr id="5" name="Arrow: Chevron 4">
            <a:extLst>
              <a:ext uri="{FF2B5EF4-FFF2-40B4-BE49-F238E27FC236}">
                <a16:creationId xmlns:a16="http://schemas.microsoft.com/office/drawing/2014/main" id="{70EB8401-3DE1-4788-8B86-9F65723D81C1}"/>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pic>
        <p:nvPicPr>
          <p:cNvPr id="15" name="Picture 14">
            <a:extLst>
              <a:ext uri="{FF2B5EF4-FFF2-40B4-BE49-F238E27FC236}">
                <a16:creationId xmlns:a16="http://schemas.microsoft.com/office/drawing/2014/main" id="{8BA39A01-978E-410D-9402-9567AB6A0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0115" y="4763072"/>
            <a:ext cx="3351885" cy="2094928"/>
          </a:xfrm>
          <a:prstGeom prst="rect">
            <a:avLst/>
          </a:prstGeom>
        </p:spPr>
      </p:pic>
    </p:spTree>
    <p:extLst>
      <p:ext uri="{BB962C8B-B14F-4D97-AF65-F5344CB8AC3E}">
        <p14:creationId xmlns:p14="http://schemas.microsoft.com/office/powerpoint/2010/main" val="2537793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39" y="1361943"/>
            <a:ext cx="11171582" cy="4511800"/>
          </a:xfrm>
        </p:spPr>
        <p:txBody>
          <a:bodyPr>
            <a:noAutofit/>
          </a:bodyPr>
          <a:lstStyle/>
          <a:p>
            <a:pPr marL="357188" indent="-357188">
              <a:buNone/>
              <a:tabLst>
                <a:tab pos="447675" algn="l"/>
              </a:tabLst>
            </a:pPr>
            <a:r>
              <a:rPr lang="en-SG" dirty="0">
                <a:solidFill>
                  <a:srgbClr val="00B0F0"/>
                </a:solidFill>
              </a:rPr>
              <a:t>1. PRODUCTION GIVES CREDIBILITY TO THE LEADER.</a:t>
            </a:r>
          </a:p>
          <a:p>
            <a:pPr marL="715963" indent="-358775">
              <a:buNone/>
              <a:tabLst>
                <a:tab pos="447675" algn="l"/>
              </a:tabLst>
            </a:pPr>
            <a:r>
              <a:rPr lang="en-SG" dirty="0"/>
              <a:t>A. HE KNOWS THE WAY, SHOWS AND TAKES OTHERS ALONG.</a:t>
            </a:r>
          </a:p>
          <a:p>
            <a:pPr marL="715963" indent="-358775">
              <a:buNone/>
              <a:tabLst>
                <a:tab pos="447675" algn="l"/>
                <a:tab pos="2603500" algn="l"/>
              </a:tabLst>
            </a:pPr>
            <a:r>
              <a:rPr lang="en-SG" dirty="0"/>
              <a:t>B. TWO TYPES: 	1) THOSE PRODUCING RESULTS.</a:t>
            </a:r>
          </a:p>
          <a:p>
            <a:pPr marL="715963" indent="-358775" defTabSz="985838">
              <a:buNone/>
              <a:tabLst>
                <a:tab pos="447675" algn="l"/>
                <a:tab pos="2603500" algn="l"/>
              </a:tabLst>
            </a:pPr>
            <a:r>
              <a:rPr lang="en-SG" dirty="0"/>
              <a:t>			2) THOSE GIVING REASONS WHY THEY DIDN’T.</a:t>
            </a:r>
          </a:p>
          <a:p>
            <a:pPr marL="357188" indent="-357188">
              <a:spcBef>
                <a:spcPts val="2400"/>
              </a:spcBef>
              <a:buNone/>
              <a:tabLst>
                <a:tab pos="447675" algn="l"/>
              </a:tabLst>
            </a:pPr>
            <a:r>
              <a:rPr lang="en-SG" dirty="0">
                <a:solidFill>
                  <a:srgbClr val="00B0F0"/>
                </a:solidFill>
              </a:rPr>
              <a:t>2. PRODUCTION MODELS AND SETS STANDARD FOR OTHERS.</a:t>
            </a:r>
          </a:p>
          <a:p>
            <a:pPr marL="804863" indent="-447675">
              <a:buNone/>
              <a:tabLst>
                <a:tab pos="447675" algn="l"/>
              </a:tabLst>
            </a:pPr>
            <a:r>
              <a:rPr lang="en-SG" dirty="0"/>
              <a:t>	A. PEOPLE DO WHAT THEY SEE.</a:t>
            </a:r>
          </a:p>
          <a:p>
            <a:pPr marL="804863" indent="-447675">
              <a:buNone/>
              <a:tabLst>
                <a:tab pos="447675" algn="l"/>
              </a:tabLst>
            </a:pPr>
            <a:r>
              <a:rPr lang="en-SG" dirty="0"/>
              <a:t>	B. QUALITIES – SELF DISCIPLINE, HARD WORK, THOUGHTFUL.</a:t>
            </a:r>
          </a:p>
          <a:p>
            <a:pPr marL="0" indent="0">
              <a:buNone/>
            </a:pPr>
            <a:endParaRPr lang="en-SG" dirty="0"/>
          </a:p>
        </p:txBody>
      </p:sp>
      <p:sp>
        <p:nvSpPr>
          <p:cNvPr id="5" name="Arrow: Chevron 4">
            <a:extLst>
              <a:ext uri="{FF2B5EF4-FFF2-40B4-BE49-F238E27FC236}">
                <a16:creationId xmlns:a16="http://schemas.microsoft.com/office/drawing/2014/main" id="{7365CB82-9D22-46F4-8E09-172B9F3B19D0}"/>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6" name="Arrow: Chevron 5">
            <a:extLst>
              <a:ext uri="{FF2B5EF4-FFF2-40B4-BE49-F238E27FC236}">
                <a16:creationId xmlns:a16="http://schemas.microsoft.com/office/drawing/2014/main" id="{DE3594F5-E53D-4B3B-9347-F931ABB2CD27}"/>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pic>
        <p:nvPicPr>
          <p:cNvPr id="13" name="Picture 12">
            <a:extLst>
              <a:ext uri="{FF2B5EF4-FFF2-40B4-BE49-F238E27FC236}">
                <a16:creationId xmlns:a16="http://schemas.microsoft.com/office/drawing/2014/main" id="{D779CABD-F496-4279-BF59-796D444FF96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419" b="98036" l="4019" r="97063"/>
                    </a14:imgEffect>
                  </a14:imgLayer>
                </a14:imgProps>
              </a:ext>
              <a:ext uri="{28A0092B-C50C-407E-A947-70E740481C1C}">
                <a14:useLocalDpi xmlns:a14="http://schemas.microsoft.com/office/drawing/2010/main" val="0"/>
              </a:ext>
            </a:extLst>
          </a:blip>
          <a:stretch>
            <a:fillRect/>
          </a:stretch>
        </p:blipFill>
        <p:spPr>
          <a:xfrm>
            <a:off x="10129440" y="4993017"/>
            <a:ext cx="2131085" cy="2012508"/>
          </a:xfrm>
          <a:prstGeom prst="rect">
            <a:avLst/>
          </a:prstGeom>
        </p:spPr>
      </p:pic>
      <p:sp>
        <p:nvSpPr>
          <p:cNvPr id="14" name="Arrow: Pentagon 13">
            <a:extLst>
              <a:ext uri="{FF2B5EF4-FFF2-40B4-BE49-F238E27FC236}">
                <a16:creationId xmlns:a16="http://schemas.microsoft.com/office/drawing/2014/main" id="{8857135C-031F-4A0A-8499-26BF5605E4FC}"/>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94070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647" y="1435499"/>
            <a:ext cx="10515600" cy="3165720"/>
          </a:xfrm>
        </p:spPr>
        <p:txBody>
          <a:bodyPr>
            <a:noAutofit/>
          </a:bodyPr>
          <a:lstStyle/>
          <a:p>
            <a:pPr marL="357188" indent="-357188">
              <a:buNone/>
            </a:pPr>
            <a:r>
              <a:rPr lang="en-SG" dirty="0">
                <a:solidFill>
                  <a:srgbClr val="00B0F0"/>
                </a:solidFill>
              </a:rPr>
              <a:t>3. PRODUCTION BRINGS CLARITY AND REALITY TO VISION.</a:t>
            </a:r>
          </a:p>
          <a:p>
            <a:pPr marL="715963" indent="-358775">
              <a:buNone/>
            </a:pPr>
            <a:r>
              <a:rPr lang="en-SG" dirty="0"/>
              <a:t>A. COMMUNICATE VISION THROUGH POSITIVE ACTION.</a:t>
            </a:r>
          </a:p>
          <a:p>
            <a:pPr marL="715963" indent="-358775">
              <a:buNone/>
            </a:pPr>
            <a:r>
              <a:rPr lang="en-SG" dirty="0"/>
              <a:t>B. RESULTS GIVE CLEARER VALIDATED PICTURE.</a:t>
            </a:r>
          </a:p>
          <a:p>
            <a:pPr marL="715963" indent="-358775">
              <a:buNone/>
            </a:pPr>
            <a:r>
              <a:rPr lang="en-SG" dirty="0"/>
              <a:t>C. IT EXPANDS VISION WITH INCREASED CONFIDENCE.</a:t>
            </a:r>
          </a:p>
          <a:p>
            <a:pPr marL="357188" indent="-357188">
              <a:spcBef>
                <a:spcPts val="2400"/>
              </a:spcBef>
              <a:buNone/>
            </a:pPr>
            <a:r>
              <a:rPr lang="en-SG" dirty="0">
                <a:solidFill>
                  <a:srgbClr val="00B0F0"/>
                </a:solidFill>
              </a:rPr>
              <a:t>4. PRODUCTION SOLVES PROBLEMS.</a:t>
            </a:r>
          </a:p>
          <a:p>
            <a:pPr marL="357188" indent="-357188">
              <a:buNone/>
            </a:pPr>
            <a:r>
              <a:rPr lang="en-SG" dirty="0"/>
              <a:t>	THE LEADER IS ACTIVELY CORRECTING AND DIRECTING</a:t>
            </a:r>
            <a:r>
              <a:rPr lang="en-SG" sz="3200" dirty="0"/>
              <a:t>.</a:t>
            </a:r>
          </a:p>
        </p:txBody>
      </p:sp>
      <p:sp>
        <p:nvSpPr>
          <p:cNvPr id="5" name="Arrow: Chevron 4">
            <a:extLst>
              <a:ext uri="{FF2B5EF4-FFF2-40B4-BE49-F238E27FC236}">
                <a16:creationId xmlns:a16="http://schemas.microsoft.com/office/drawing/2014/main" id="{6ED8A63E-5884-41BF-99A5-F5304C045D95}"/>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6" name="Arrow: Chevron 5">
            <a:extLst>
              <a:ext uri="{FF2B5EF4-FFF2-40B4-BE49-F238E27FC236}">
                <a16:creationId xmlns:a16="http://schemas.microsoft.com/office/drawing/2014/main" id="{3A769D39-E53B-4CC3-9136-95516C1C2B49}"/>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pic>
        <p:nvPicPr>
          <p:cNvPr id="10" name="Picture 9">
            <a:extLst>
              <a:ext uri="{FF2B5EF4-FFF2-40B4-BE49-F238E27FC236}">
                <a16:creationId xmlns:a16="http://schemas.microsoft.com/office/drawing/2014/main" id="{030629C6-8C85-424E-8906-4FC400E6C8D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419" b="98036" l="4019" r="97063"/>
                    </a14:imgEffect>
                  </a14:imgLayer>
                </a14:imgProps>
              </a:ext>
              <a:ext uri="{28A0092B-C50C-407E-A947-70E740481C1C}">
                <a14:useLocalDpi xmlns:a14="http://schemas.microsoft.com/office/drawing/2010/main" val="0"/>
              </a:ext>
            </a:extLst>
          </a:blip>
          <a:stretch>
            <a:fillRect/>
          </a:stretch>
        </p:blipFill>
        <p:spPr>
          <a:xfrm>
            <a:off x="10129440" y="4993017"/>
            <a:ext cx="2131085" cy="2012508"/>
          </a:xfrm>
          <a:prstGeom prst="rect">
            <a:avLst/>
          </a:prstGeom>
        </p:spPr>
      </p:pic>
      <p:sp>
        <p:nvSpPr>
          <p:cNvPr id="11" name="Arrow: Pentagon 10">
            <a:extLst>
              <a:ext uri="{FF2B5EF4-FFF2-40B4-BE49-F238E27FC236}">
                <a16:creationId xmlns:a16="http://schemas.microsoft.com/office/drawing/2014/main" id="{35A9B660-7258-4471-B728-72B80C55D4B6}"/>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377431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708" y="1342895"/>
            <a:ext cx="10515600" cy="4351338"/>
          </a:xfrm>
        </p:spPr>
        <p:txBody>
          <a:bodyPr>
            <a:noAutofit/>
          </a:bodyPr>
          <a:lstStyle/>
          <a:p>
            <a:pPr marL="357188" indent="-357188">
              <a:buAutoNum type="arabicPeriod" startAt="5"/>
            </a:pPr>
            <a:r>
              <a:rPr lang="en-SG" dirty="0">
                <a:solidFill>
                  <a:srgbClr val="00B0F0"/>
                </a:solidFill>
              </a:rPr>
              <a:t>CYCLE OF SUCCESS</a:t>
            </a:r>
          </a:p>
          <a:p>
            <a:pPr marL="715963" indent="-358775">
              <a:spcBef>
                <a:spcPts val="2400"/>
              </a:spcBef>
              <a:buNone/>
              <a:tabLst>
                <a:tab pos="2425700" algn="l"/>
              </a:tabLst>
            </a:pPr>
            <a:r>
              <a:rPr lang="en-SG" dirty="0"/>
              <a:t>1. </a:t>
            </a:r>
            <a:r>
              <a:rPr lang="en-SG" dirty="0">
                <a:solidFill>
                  <a:srgbClr val="FF85FF"/>
                </a:solidFill>
              </a:rPr>
              <a:t>TEST</a:t>
            </a:r>
            <a:r>
              <a:rPr lang="en-SG" sz="2000" u="sng" dirty="0">
                <a:solidFill>
                  <a:schemeClr val="bg1">
                    <a:lumMod val="75000"/>
                  </a:schemeClr>
                </a:solidFill>
              </a:rPr>
              <a:t>	</a:t>
            </a:r>
            <a:r>
              <a:rPr lang="en-SG" dirty="0"/>
              <a:t>BETTER WAY? TAKE RISKS.</a:t>
            </a:r>
          </a:p>
          <a:p>
            <a:pPr marL="715963" indent="-358775">
              <a:buNone/>
              <a:tabLst>
                <a:tab pos="2425700" algn="l"/>
              </a:tabLst>
            </a:pPr>
            <a:r>
              <a:rPr lang="en-SG" dirty="0"/>
              <a:t>2. </a:t>
            </a:r>
            <a:r>
              <a:rPr lang="en-SG" dirty="0">
                <a:solidFill>
                  <a:srgbClr val="FF85FF"/>
                </a:solidFill>
              </a:rPr>
              <a:t>FAILURE</a:t>
            </a:r>
            <a:r>
              <a:rPr lang="en-SG" sz="2000" u="sng" dirty="0">
                <a:solidFill>
                  <a:schemeClr val="bg1">
                    <a:lumMod val="75000"/>
                  </a:schemeClr>
                </a:solidFill>
              </a:rPr>
              <a:t> 	</a:t>
            </a:r>
            <a:r>
              <a:rPr lang="en-SG" dirty="0"/>
              <a:t>FAIL FORWARD WITHOUT LOSING ZEAL.</a:t>
            </a:r>
          </a:p>
          <a:p>
            <a:pPr marL="715963" indent="-358775">
              <a:buNone/>
              <a:tabLst>
                <a:tab pos="2425700" algn="l"/>
              </a:tabLst>
            </a:pPr>
            <a:r>
              <a:rPr lang="en-SG" dirty="0"/>
              <a:t>3. </a:t>
            </a:r>
            <a:r>
              <a:rPr lang="en-SG" dirty="0">
                <a:solidFill>
                  <a:srgbClr val="FF85FF"/>
                </a:solidFill>
              </a:rPr>
              <a:t>LEARN</a:t>
            </a:r>
            <a:r>
              <a:rPr lang="en-SG" sz="2000" u="sng" dirty="0">
                <a:solidFill>
                  <a:schemeClr val="bg1">
                    <a:lumMod val="75000"/>
                  </a:schemeClr>
                </a:solidFill>
              </a:rPr>
              <a:t> 	</a:t>
            </a:r>
            <a:r>
              <a:rPr lang="en-SG" dirty="0"/>
              <a:t>WITH TEACHABLE SPIRIT FOR NEW THINGS.</a:t>
            </a:r>
          </a:p>
          <a:p>
            <a:pPr marL="715963" indent="-358775">
              <a:buNone/>
              <a:tabLst>
                <a:tab pos="2425700" algn="l"/>
              </a:tabLst>
            </a:pPr>
            <a:r>
              <a:rPr lang="en-SG" dirty="0"/>
              <a:t>4. </a:t>
            </a:r>
            <a:r>
              <a:rPr lang="en-SG" dirty="0">
                <a:solidFill>
                  <a:srgbClr val="FF85FF"/>
                </a:solidFill>
              </a:rPr>
              <a:t>IMPROVE</a:t>
            </a:r>
            <a:r>
              <a:rPr lang="en-SG" sz="2000" u="sng" dirty="0">
                <a:solidFill>
                  <a:schemeClr val="bg1">
                    <a:lumMod val="75000"/>
                  </a:schemeClr>
                </a:solidFill>
              </a:rPr>
              <a:t>	</a:t>
            </a:r>
            <a:r>
              <a:rPr lang="en-SG" dirty="0"/>
              <a:t>WITH EMPOWERED WISDOM &amp; STRENGTH</a:t>
            </a:r>
          </a:p>
          <a:p>
            <a:pPr marL="715963" indent="-358775">
              <a:spcAft>
                <a:spcPts val="1800"/>
              </a:spcAft>
              <a:buNone/>
              <a:tabLst>
                <a:tab pos="2425700" algn="l"/>
              </a:tabLst>
            </a:pPr>
            <a:r>
              <a:rPr lang="en-SG" dirty="0"/>
              <a:t>5. </a:t>
            </a:r>
            <a:r>
              <a:rPr lang="en-SG" dirty="0">
                <a:solidFill>
                  <a:srgbClr val="FF85FF"/>
                </a:solidFill>
              </a:rPr>
              <a:t>RE-ENTER</a:t>
            </a:r>
            <a:r>
              <a:rPr lang="en-SG" sz="2000" u="sng" dirty="0">
                <a:solidFill>
                  <a:schemeClr val="bg1">
                    <a:lumMod val="75000"/>
                  </a:schemeClr>
                </a:solidFill>
              </a:rPr>
              <a:t> 	</a:t>
            </a:r>
            <a:r>
              <a:rPr lang="en-SG" dirty="0"/>
              <a:t>REFRESH, REBUILD AND RELAUNCH.</a:t>
            </a:r>
          </a:p>
          <a:p>
            <a:pPr marL="984250" indent="-627063">
              <a:buNone/>
              <a:tabLst>
                <a:tab pos="2417763" algn="l"/>
              </a:tabLst>
            </a:pPr>
            <a:r>
              <a:rPr lang="en-SG" dirty="0"/>
              <a:t>TEST, FAIL, LEARN, IMPROVE AND RE-ENTER AGAIN.</a:t>
            </a:r>
          </a:p>
        </p:txBody>
      </p:sp>
      <p:sp>
        <p:nvSpPr>
          <p:cNvPr id="5" name="Arrow: Chevron 4">
            <a:extLst>
              <a:ext uri="{FF2B5EF4-FFF2-40B4-BE49-F238E27FC236}">
                <a16:creationId xmlns:a16="http://schemas.microsoft.com/office/drawing/2014/main" id="{D44841A2-9F40-4290-821D-0DC9E127410F}"/>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6" name="Arrow: Chevron 5">
            <a:extLst>
              <a:ext uri="{FF2B5EF4-FFF2-40B4-BE49-F238E27FC236}">
                <a16:creationId xmlns:a16="http://schemas.microsoft.com/office/drawing/2014/main" id="{F3CCCCC4-0F16-48B0-BC70-3F53A1584F8A}"/>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pic>
        <p:nvPicPr>
          <p:cNvPr id="10" name="Picture 9">
            <a:extLst>
              <a:ext uri="{FF2B5EF4-FFF2-40B4-BE49-F238E27FC236}">
                <a16:creationId xmlns:a16="http://schemas.microsoft.com/office/drawing/2014/main" id="{30955AFF-8E46-475E-B701-41DDB5F6FE3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419" b="98036" l="4019" r="97063"/>
                    </a14:imgEffect>
                  </a14:imgLayer>
                </a14:imgProps>
              </a:ext>
              <a:ext uri="{28A0092B-C50C-407E-A947-70E740481C1C}">
                <a14:useLocalDpi xmlns:a14="http://schemas.microsoft.com/office/drawing/2010/main" val="0"/>
              </a:ext>
            </a:extLst>
          </a:blip>
          <a:stretch>
            <a:fillRect/>
          </a:stretch>
        </p:blipFill>
        <p:spPr>
          <a:xfrm>
            <a:off x="10129440" y="4993017"/>
            <a:ext cx="2131085" cy="2012508"/>
          </a:xfrm>
          <a:prstGeom prst="rect">
            <a:avLst/>
          </a:prstGeom>
        </p:spPr>
      </p:pic>
      <p:sp>
        <p:nvSpPr>
          <p:cNvPr id="11" name="Arrow: Pentagon 10">
            <a:extLst>
              <a:ext uri="{FF2B5EF4-FFF2-40B4-BE49-F238E27FC236}">
                <a16:creationId xmlns:a16="http://schemas.microsoft.com/office/drawing/2014/main" id="{9E065743-E367-4CA5-BB97-AC1DB2E2E8B7}"/>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2698267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360153"/>
            <a:ext cx="11426686" cy="4351338"/>
          </a:xfrm>
        </p:spPr>
        <p:txBody>
          <a:bodyPr>
            <a:noAutofit/>
          </a:bodyPr>
          <a:lstStyle/>
          <a:p>
            <a:pPr marL="357188" indent="-357188">
              <a:buNone/>
            </a:pPr>
            <a:r>
              <a:rPr lang="en-SG" dirty="0">
                <a:solidFill>
                  <a:srgbClr val="00B0F0"/>
                </a:solidFill>
              </a:rPr>
              <a:t>6. PRODUCTION CREATES MOMENTUM.</a:t>
            </a:r>
          </a:p>
          <a:p>
            <a:pPr marL="715963" indent="-358775">
              <a:buNone/>
              <a:tabLst>
                <a:tab pos="712788" algn="l"/>
              </a:tabLst>
            </a:pPr>
            <a:r>
              <a:rPr lang="en-SG" dirty="0"/>
              <a:t>A.	HIGH MORALE AND RESULTS CREATE MOMEMTUM.</a:t>
            </a:r>
          </a:p>
          <a:p>
            <a:pPr marL="715963" indent="-358775">
              <a:buNone/>
              <a:tabLst>
                <a:tab pos="712788" algn="l"/>
              </a:tabLst>
            </a:pPr>
            <a:r>
              <a:rPr lang="en-SG" dirty="0"/>
              <a:t>B.	MOMENTUM </a:t>
            </a:r>
            <a:r>
              <a:rPr lang="en-SG" dirty="0">
                <a:solidFill>
                  <a:srgbClr val="FF85FF"/>
                </a:solidFill>
              </a:rPr>
              <a:t>MAKERS</a:t>
            </a:r>
            <a:r>
              <a:rPr lang="en-SG" sz="2000" u="sng" dirty="0">
                <a:solidFill>
                  <a:schemeClr val="bg1">
                    <a:lumMod val="75000"/>
                  </a:schemeClr>
                </a:solidFill>
              </a:rPr>
              <a:t> 	</a:t>
            </a:r>
            <a:r>
              <a:rPr lang="en-SG" dirty="0"/>
              <a:t>SPEND MORE TIME WITH THEM.</a:t>
            </a:r>
          </a:p>
          <a:p>
            <a:pPr marL="715963" indent="-358775">
              <a:buNone/>
              <a:tabLst>
                <a:tab pos="712788" algn="l"/>
              </a:tabLst>
            </a:pPr>
            <a:r>
              <a:rPr lang="en-SG" dirty="0"/>
              <a:t>	MOMENTUM </a:t>
            </a:r>
            <a:r>
              <a:rPr lang="en-SG" dirty="0">
                <a:solidFill>
                  <a:srgbClr val="FF85FF"/>
                </a:solidFill>
              </a:rPr>
              <a:t>TAKERS</a:t>
            </a:r>
            <a:r>
              <a:rPr lang="en-SG" sz="2000" u="sng" dirty="0">
                <a:solidFill>
                  <a:schemeClr val="bg1">
                    <a:lumMod val="75000"/>
                  </a:schemeClr>
                </a:solidFill>
              </a:rPr>
              <a:t> 	</a:t>
            </a:r>
            <a:r>
              <a:rPr lang="en-SG" dirty="0"/>
              <a:t>ENLIST MAKERS TO LEAD THEM.</a:t>
            </a:r>
          </a:p>
          <a:p>
            <a:pPr marL="715963" indent="-358775">
              <a:buNone/>
              <a:tabLst>
                <a:tab pos="712788" algn="l"/>
              </a:tabLst>
            </a:pPr>
            <a:r>
              <a:rPr lang="en-SG" dirty="0"/>
              <a:t>	MOMENTUM</a:t>
            </a:r>
            <a:r>
              <a:rPr lang="en-SG" dirty="0">
                <a:solidFill>
                  <a:srgbClr val="00B050"/>
                </a:solidFill>
              </a:rPr>
              <a:t> </a:t>
            </a:r>
            <a:r>
              <a:rPr lang="en-SG" dirty="0">
                <a:solidFill>
                  <a:srgbClr val="FF85FF"/>
                </a:solidFill>
              </a:rPr>
              <a:t>BREAKERS</a:t>
            </a:r>
            <a:r>
              <a:rPr lang="en-SG" sz="2000" u="sng" dirty="0">
                <a:solidFill>
                  <a:schemeClr val="bg1">
                    <a:lumMod val="75000"/>
                  </a:schemeClr>
                </a:solidFill>
              </a:rPr>
              <a:t> 	</a:t>
            </a:r>
            <a:r>
              <a:rPr lang="en-SG" dirty="0"/>
              <a:t>CANDID TALK NEEDED.</a:t>
            </a:r>
          </a:p>
          <a:p>
            <a:pPr marL="357188" indent="-357188">
              <a:spcBef>
                <a:spcPts val="2400"/>
              </a:spcBef>
              <a:buNone/>
            </a:pPr>
            <a:r>
              <a:rPr lang="en-SG" dirty="0">
                <a:solidFill>
                  <a:srgbClr val="00B0F0"/>
                </a:solidFill>
              </a:rPr>
              <a:t>7. PRODUCTION IS FOUNDATION FOR TEAM BUILDING.</a:t>
            </a:r>
          </a:p>
          <a:p>
            <a:pPr marL="357188" indent="-357188">
              <a:buNone/>
            </a:pPr>
            <a:r>
              <a:rPr lang="en-SG" dirty="0"/>
              <a:t>	RECOGNIZE, SELECT AND RETAIN THE BEST.</a:t>
            </a:r>
          </a:p>
        </p:txBody>
      </p:sp>
      <p:sp>
        <p:nvSpPr>
          <p:cNvPr id="5" name="Arrow: Chevron 4">
            <a:extLst>
              <a:ext uri="{FF2B5EF4-FFF2-40B4-BE49-F238E27FC236}">
                <a16:creationId xmlns:a16="http://schemas.microsoft.com/office/drawing/2014/main" id="{C5C4F237-DA8F-453A-8C75-ADD6DC1D8C2A}"/>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6" name="Arrow: Chevron 5">
            <a:extLst>
              <a:ext uri="{FF2B5EF4-FFF2-40B4-BE49-F238E27FC236}">
                <a16:creationId xmlns:a16="http://schemas.microsoft.com/office/drawing/2014/main" id="{590289DA-4B8A-45E7-ABE9-15269B7E8E80}"/>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pic>
        <p:nvPicPr>
          <p:cNvPr id="10" name="Picture 9">
            <a:extLst>
              <a:ext uri="{FF2B5EF4-FFF2-40B4-BE49-F238E27FC236}">
                <a16:creationId xmlns:a16="http://schemas.microsoft.com/office/drawing/2014/main" id="{F8BAFA20-7BF4-44AB-8333-DA58D1F892A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419" b="98036" l="4019" r="97063"/>
                    </a14:imgEffect>
                  </a14:imgLayer>
                </a14:imgProps>
              </a:ext>
              <a:ext uri="{28A0092B-C50C-407E-A947-70E740481C1C}">
                <a14:useLocalDpi xmlns:a14="http://schemas.microsoft.com/office/drawing/2010/main" val="0"/>
              </a:ext>
            </a:extLst>
          </a:blip>
          <a:stretch>
            <a:fillRect/>
          </a:stretch>
        </p:blipFill>
        <p:spPr>
          <a:xfrm>
            <a:off x="10129440" y="4993017"/>
            <a:ext cx="2131085" cy="2012508"/>
          </a:xfrm>
          <a:prstGeom prst="rect">
            <a:avLst/>
          </a:prstGeom>
        </p:spPr>
      </p:pic>
      <p:sp>
        <p:nvSpPr>
          <p:cNvPr id="11" name="Arrow: Pentagon 10">
            <a:extLst>
              <a:ext uri="{FF2B5EF4-FFF2-40B4-BE49-F238E27FC236}">
                <a16:creationId xmlns:a16="http://schemas.microsoft.com/office/drawing/2014/main" id="{C0B56307-E091-4A1A-98FC-A0F1A9203341}"/>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4024482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530" y="1352724"/>
            <a:ext cx="9462201" cy="4351338"/>
          </a:xfrm>
        </p:spPr>
        <p:txBody>
          <a:bodyPr>
            <a:noAutofit/>
          </a:bodyPr>
          <a:lstStyle/>
          <a:p>
            <a:pPr marL="357188" indent="-357188">
              <a:buAutoNum type="arabicPeriod"/>
            </a:pPr>
            <a:r>
              <a:rPr lang="en-SG" dirty="0">
                <a:solidFill>
                  <a:srgbClr val="00B0F0"/>
                </a:solidFill>
              </a:rPr>
              <a:t>IT MAY MAKE YOU THINK YOU ARE THE LEADER WHEN </a:t>
            </a:r>
            <a:br>
              <a:rPr lang="en-SG" dirty="0">
                <a:solidFill>
                  <a:srgbClr val="00B0F0"/>
                </a:solidFill>
              </a:rPr>
            </a:br>
            <a:r>
              <a:rPr lang="en-SG" dirty="0">
                <a:solidFill>
                  <a:srgbClr val="00B0F0"/>
                </a:solidFill>
              </a:rPr>
              <a:t>YOU ARE NOT.</a:t>
            </a:r>
          </a:p>
          <a:p>
            <a:pPr marL="357188" indent="0">
              <a:buNone/>
            </a:pPr>
            <a:r>
              <a:rPr lang="en-SG" dirty="0"/>
              <a:t>A. IT IS POSSIBLE TO SELF-SUCCEED WITHOUT LEADING.</a:t>
            </a:r>
          </a:p>
          <a:p>
            <a:pPr marL="357188" indent="0">
              <a:buNone/>
            </a:pPr>
            <a:r>
              <a:rPr lang="en-SG" dirty="0"/>
              <a:t>B. NEED A DESIRE, RESPONSIBILITY AND TIME TO BUILD.</a:t>
            </a:r>
          </a:p>
          <a:p>
            <a:pPr marL="357188" indent="-357188">
              <a:spcBef>
                <a:spcPts val="2400"/>
              </a:spcBef>
              <a:buAutoNum type="arabicPeriod" startAt="2"/>
            </a:pPr>
            <a:r>
              <a:rPr lang="en-SG" dirty="0">
                <a:solidFill>
                  <a:srgbClr val="00B0F0"/>
                </a:solidFill>
              </a:rPr>
              <a:t>YOU FEEL HEAVY WEIGHT OF RESPONSIBILITY TO PRODUCE.</a:t>
            </a:r>
          </a:p>
          <a:p>
            <a:pPr marL="715963" indent="-358775">
              <a:buNone/>
            </a:pPr>
            <a:r>
              <a:rPr lang="en-SG" dirty="0"/>
              <a:t>A. SOME GROWTH IS TANGIBLE AND QUANTIFIABLE.</a:t>
            </a:r>
          </a:p>
          <a:p>
            <a:pPr marL="715963" indent="-358775">
              <a:buNone/>
            </a:pPr>
            <a:r>
              <a:rPr lang="en-SG" dirty="0"/>
              <a:t>B. THAT IS COST OF LEADERSHIP.  TEAM WORK NEEDED.</a:t>
            </a:r>
            <a:endParaRPr lang="en-SG" sz="3200" dirty="0"/>
          </a:p>
        </p:txBody>
      </p:sp>
      <p:sp>
        <p:nvSpPr>
          <p:cNvPr id="5" name="Arrow: Chevron 4">
            <a:extLst>
              <a:ext uri="{FF2B5EF4-FFF2-40B4-BE49-F238E27FC236}">
                <a16:creationId xmlns:a16="http://schemas.microsoft.com/office/drawing/2014/main" id="{EE74ABB8-7393-44F5-94EA-45D1F977AAF6}"/>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6" name="Arrow: Chevron 5">
            <a:extLst>
              <a:ext uri="{FF2B5EF4-FFF2-40B4-BE49-F238E27FC236}">
                <a16:creationId xmlns:a16="http://schemas.microsoft.com/office/drawing/2014/main" id="{C1724B73-73F6-49B8-92BE-ACB76B875316}"/>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pic>
        <p:nvPicPr>
          <p:cNvPr id="12" name="Picture 11">
            <a:extLst>
              <a:ext uri="{FF2B5EF4-FFF2-40B4-BE49-F238E27FC236}">
                <a16:creationId xmlns:a16="http://schemas.microsoft.com/office/drawing/2014/main" id="{B21D49B0-1987-4616-9F22-C6DDA8AE605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889" l="0" r="99695"/>
                    </a14:imgEffect>
                  </a14:imgLayer>
                </a14:imgProps>
              </a:ext>
              <a:ext uri="{28A0092B-C50C-407E-A947-70E740481C1C}">
                <a14:useLocalDpi xmlns:a14="http://schemas.microsoft.com/office/drawing/2010/main" val="0"/>
              </a:ext>
            </a:extLst>
          </a:blip>
          <a:stretch>
            <a:fillRect/>
          </a:stretch>
        </p:blipFill>
        <p:spPr>
          <a:xfrm flipH="1">
            <a:off x="10311708" y="4689694"/>
            <a:ext cx="1880292" cy="2600609"/>
          </a:xfrm>
          <a:prstGeom prst="rect">
            <a:avLst/>
          </a:prstGeom>
        </p:spPr>
      </p:pic>
      <p:sp>
        <p:nvSpPr>
          <p:cNvPr id="13" name="Arrow: Pentagon 12">
            <a:extLst>
              <a:ext uri="{FF2B5EF4-FFF2-40B4-BE49-F238E27FC236}">
                <a16:creationId xmlns:a16="http://schemas.microsoft.com/office/drawing/2014/main" id="{FE49CC5E-7C2E-487C-BBB4-1844AD9751A6}"/>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154611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591" y="1352726"/>
            <a:ext cx="11247783" cy="4351338"/>
          </a:xfrm>
        </p:spPr>
        <p:txBody>
          <a:bodyPr>
            <a:noAutofit/>
          </a:bodyPr>
          <a:lstStyle/>
          <a:p>
            <a:pPr marL="357188" indent="-357188">
              <a:buNone/>
            </a:pPr>
            <a:r>
              <a:rPr lang="en-SG" dirty="0">
                <a:solidFill>
                  <a:srgbClr val="00B0F0"/>
                </a:solidFill>
              </a:rPr>
              <a:t>3. IT REQUIRES MAKING TOUGH DECISIONS.</a:t>
            </a:r>
          </a:p>
          <a:p>
            <a:pPr marL="715963" indent="-358775">
              <a:buNone/>
            </a:pPr>
            <a:r>
              <a:rPr lang="en-SG" dirty="0"/>
              <a:t>A. PEOPLE AND PRODUCTION DECISIONS</a:t>
            </a:r>
          </a:p>
          <a:p>
            <a:pPr marL="715963" indent="-358775">
              <a:buNone/>
            </a:pPr>
            <a:r>
              <a:rPr lang="en-SG" dirty="0"/>
              <a:t>B. BE READY, PATIENT AND PERSERVERING.</a:t>
            </a:r>
          </a:p>
          <a:p>
            <a:pPr marL="357188" indent="-357188">
              <a:spcBef>
                <a:spcPts val="2400"/>
              </a:spcBef>
              <a:buNone/>
            </a:pPr>
            <a:r>
              <a:rPr lang="en-SG" dirty="0">
                <a:solidFill>
                  <a:srgbClr val="00B0F0"/>
                </a:solidFill>
              </a:rPr>
              <a:t>4. IT DEMANDS CONTINUAL ATTENTION TO LEVEL 2, CARING.</a:t>
            </a:r>
          </a:p>
          <a:p>
            <a:pPr marL="357188" indent="0">
              <a:buNone/>
            </a:pPr>
            <a:r>
              <a:rPr lang="en-SG" dirty="0"/>
              <a:t>A. DO NOT NEGLECT RELATIONSHIPS IN CHASE FOR PRODUCTION.</a:t>
            </a:r>
          </a:p>
          <a:p>
            <a:pPr marL="357188" indent="0">
              <a:buNone/>
            </a:pPr>
            <a:r>
              <a:rPr lang="en-SG" dirty="0"/>
              <a:t>B. PUT CONNECTION TIME IN SCHEDULE.</a:t>
            </a:r>
          </a:p>
        </p:txBody>
      </p:sp>
      <p:sp>
        <p:nvSpPr>
          <p:cNvPr id="4" name="Arrow: Chevron 3">
            <a:extLst>
              <a:ext uri="{FF2B5EF4-FFF2-40B4-BE49-F238E27FC236}">
                <a16:creationId xmlns:a16="http://schemas.microsoft.com/office/drawing/2014/main" id="{4925C086-FC4D-4B37-9E31-3ED312CB80AF}"/>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5" name="Arrow: Chevron 4">
            <a:extLst>
              <a:ext uri="{FF2B5EF4-FFF2-40B4-BE49-F238E27FC236}">
                <a16:creationId xmlns:a16="http://schemas.microsoft.com/office/drawing/2014/main" id="{FE211688-2B6E-4B4F-B1B1-7EF3C1D325F6}"/>
              </a:ext>
            </a:extLst>
          </p:cNvPr>
          <p:cNvSpPr/>
          <p:nvPr/>
        </p:nvSpPr>
        <p:spPr>
          <a:xfrm>
            <a:off x="7008574" y="0"/>
            <a:ext cx="5183426" cy="787653"/>
          </a:xfrm>
          <a:prstGeom prst="chevron">
            <a:avLst/>
          </a:prstGeom>
          <a:solidFill>
            <a:srgbClr val="EE89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DOWNSIDE</a:t>
            </a:r>
          </a:p>
        </p:txBody>
      </p:sp>
      <p:pic>
        <p:nvPicPr>
          <p:cNvPr id="9" name="Picture 8">
            <a:extLst>
              <a:ext uri="{FF2B5EF4-FFF2-40B4-BE49-F238E27FC236}">
                <a16:creationId xmlns:a16="http://schemas.microsoft.com/office/drawing/2014/main" id="{CBC3B5E6-1D6A-4D3F-8833-A2B896076FA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889" l="0" r="99695"/>
                    </a14:imgEffect>
                  </a14:imgLayer>
                </a14:imgProps>
              </a:ext>
              <a:ext uri="{28A0092B-C50C-407E-A947-70E740481C1C}">
                <a14:useLocalDpi xmlns:a14="http://schemas.microsoft.com/office/drawing/2010/main" val="0"/>
              </a:ext>
            </a:extLst>
          </a:blip>
          <a:stretch>
            <a:fillRect/>
          </a:stretch>
        </p:blipFill>
        <p:spPr>
          <a:xfrm flipH="1">
            <a:off x="10311708" y="4689694"/>
            <a:ext cx="1880292" cy="2600609"/>
          </a:xfrm>
          <a:prstGeom prst="rect">
            <a:avLst/>
          </a:prstGeom>
        </p:spPr>
      </p:pic>
      <p:sp>
        <p:nvSpPr>
          <p:cNvPr id="10" name="Arrow: Pentagon 9">
            <a:extLst>
              <a:ext uri="{FF2B5EF4-FFF2-40B4-BE49-F238E27FC236}">
                <a16:creationId xmlns:a16="http://schemas.microsoft.com/office/drawing/2014/main" id="{0A671CC0-D423-456F-8FC6-947318F72DAA}"/>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spTree>
    <p:extLst>
      <p:ext uri="{BB962C8B-B14F-4D97-AF65-F5344CB8AC3E}">
        <p14:creationId xmlns:p14="http://schemas.microsoft.com/office/powerpoint/2010/main" val="433679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051" y="1355498"/>
            <a:ext cx="10989365" cy="4351338"/>
          </a:xfrm>
        </p:spPr>
        <p:txBody>
          <a:bodyPr>
            <a:noAutofit/>
          </a:bodyPr>
          <a:lstStyle/>
          <a:p>
            <a:pPr marL="357188" indent="-357188">
              <a:buNone/>
            </a:pPr>
            <a:r>
              <a:rPr lang="en-SG" dirty="0">
                <a:solidFill>
                  <a:srgbClr val="00B0F0"/>
                </a:solidFill>
              </a:rPr>
              <a:t>1.	GUIDELINES TO VISION AND PURPOSE (PROV. 29:18).</a:t>
            </a:r>
          </a:p>
          <a:p>
            <a:pPr marL="715963" indent="-358775">
              <a:spcBef>
                <a:spcPts val="2400"/>
              </a:spcBef>
              <a:buNone/>
            </a:pPr>
            <a:r>
              <a:rPr lang="en-SG" dirty="0"/>
              <a:t>A. BEGIN WITH GOD’S AGENDA. WHAT IS GOD DOING?</a:t>
            </a:r>
          </a:p>
          <a:p>
            <a:pPr marL="715963" indent="-358775">
              <a:buNone/>
            </a:pPr>
            <a:r>
              <a:rPr lang="en-SG" dirty="0"/>
              <a:t>B. REVOLVE AROUND YOUR IDENTITY AND GIFTEDNESS.</a:t>
            </a:r>
          </a:p>
          <a:p>
            <a:pPr marL="715963" indent="-358775">
              <a:buNone/>
            </a:pPr>
            <a:r>
              <a:rPr lang="en-SG" dirty="0"/>
              <a:t>C. DRAW AND INVOLVE OTHERS.</a:t>
            </a:r>
          </a:p>
          <a:p>
            <a:pPr marL="715963" indent="-358775">
              <a:buNone/>
            </a:pPr>
            <a:r>
              <a:rPr lang="en-SG" dirty="0"/>
              <a:t>D. CONTAIN LIFE-CHANGING CONVICTIONS, WORTH DYING.</a:t>
            </a:r>
          </a:p>
          <a:p>
            <a:pPr marL="715963" indent="-358775">
              <a:buNone/>
            </a:pPr>
            <a:r>
              <a:rPr lang="en-SG" dirty="0"/>
              <a:t>E. MAKE IT COUNT FOR ETERNITY.</a:t>
            </a:r>
          </a:p>
        </p:txBody>
      </p:sp>
      <p:sp>
        <p:nvSpPr>
          <p:cNvPr id="4" name="Arrow: Chevron 3">
            <a:extLst>
              <a:ext uri="{FF2B5EF4-FFF2-40B4-BE49-F238E27FC236}">
                <a16:creationId xmlns:a16="http://schemas.microsoft.com/office/drawing/2014/main" id="{2D1FC28C-24E2-498B-A548-9DE33DC3900F}"/>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6" name="Arrow: Chevron 5">
            <a:extLst>
              <a:ext uri="{FF2B5EF4-FFF2-40B4-BE49-F238E27FC236}">
                <a16:creationId xmlns:a16="http://schemas.microsoft.com/office/drawing/2014/main" id="{80656289-B39D-4CAD-8745-8E8D258EE876}"/>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383A9D61-BCC9-4CE4-A93E-9A485502A1D5}"/>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D2596B03-C703-4562-9198-97BE1E276A1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3795210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1" y="1368427"/>
            <a:ext cx="10830339" cy="4351338"/>
          </a:xfrm>
        </p:spPr>
        <p:txBody>
          <a:bodyPr>
            <a:noAutofit/>
          </a:bodyPr>
          <a:lstStyle/>
          <a:p>
            <a:pPr marL="357188" indent="-357188">
              <a:buNone/>
              <a:tabLst>
                <a:tab pos="1978025" algn="l"/>
              </a:tabLst>
            </a:pPr>
            <a:r>
              <a:rPr lang="en-SG" dirty="0">
                <a:solidFill>
                  <a:srgbClr val="00B0F0"/>
                </a:solidFill>
              </a:rPr>
              <a:t>2. Pro 29:18  </a:t>
            </a:r>
            <a:r>
              <a:rPr lang="en-SG" i="1" dirty="0">
                <a:solidFill>
                  <a:srgbClr val="00B0F0"/>
                </a:solidFill>
              </a:rPr>
              <a:t>Where there is no vision, the people perish: </a:t>
            </a:r>
            <a:br>
              <a:rPr lang="en-SG" i="1" dirty="0">
                <a:solidFill>
                  <a:srgbClr val="00B0F0"/>
                </a:solidFill>
              </a:rPr>
            </a:br>
            <a:r>
              <a:rPr lang="en-SG" i="1" dirty="0">
                <a:solidFill>
                  <a:srgbClr val="00B0F0"/>
                </a:solidFill>
              </a:rPr>
              <a:t>	but he that </a:t>
            </a:r>
            <a:r>
              <a:rPr lang="en-SG" i="1" dirty="0" err="1">
                <a:solidFill>
                  <a:srgbClr val="00B0F0"/>
                </a:solidFill>
              </a:rPr>
              <a:t>keepeth</a:t>
            </a:r>
            <a:r>
              <a:rPr lang="en-SG" i="1" dirty="0">
                <a:solidFill>
                  <a:srgbClr val="00B0F0"/>
                </a:solidFill>
              </a:rPr>
              <a:t> the law, happy is he.</a:t>
            </a:r>
          </a:p>
          <a:p>
            <a:pPr marL="715963" indent="-358775">
              <a:spcBef>
                <a:spcPts val="2400"/>
              </a:spcBef>
              <a:buNone/>
            </a:pPr>
            <a:r>
              <a:rPr lang="en-SG" dirty="0"/>
              <a:t>PURPOSES OF VISION:</a:t>
            </a:r>
          </a:p>
          <a:p>
            <a:pPr marL="715963" indent="-358775">
              <a:buNone/>
              <a:tabLst>
                <a:tab pos="1878013" algn="l"/>
              </a:tabLst>
            </a:pPr>
            <a:r>
              <a:rPr lang="en-SG" dirty="0"/>
              <a:t>1. </a:t>
            </a:r>
            <a:r>
              <a:rPr lang="en-SG" dirty="0">
                <a:solidFill>
                  <a:srgbClr val="FF85FF"/>
                </a:solidFill>
              </a:rPr>
              <a:t>GUIDE</a:t>
            </a:r>
            <a:r>
              <a:rPr lang="en-SG" dirty="0"/>
              <a:t>	– DETERMINES DIRECTION, GOALS AND RESOURCES.</a:t>
            </a:r>
          </a:p>
          <a:p>
            <a:pPr marL="715963" indent="-358775">
              <a:buNone/>
              <a:tabLst>
                <a:tab pos="1878013" algn="l"/>
              </a:tabLst>
            </a:pPr>
            <a:r>
              <a:rPr lang="en-SG" dirty="0"/>
              <a:t>2. </a:t>
            </a:r>
            <a:r>
              <a:rPr lang="en-SG" dirty="0">
                <a:solidFill>
                  <a:srgbClr val="FF85FF"/>
                </a:solidFill>
              </a:rPr>
              <a:t>GUARD</a:t>
            </a:r>
            <a:r>
              <a:rPr lang="en-SG" dirty="0"/>
              <a:t> 	– PROTECTS AND FOCUS ON VISION.</a:t>
            </a:r>
          </a:p>
          <a:p>
            <a:pPr marL="715963" indent="-358775">
              <a:buNone/>
              <a:tabLst>
                <a:tab pos="1878013" algn="l"/>
              </a:tabLst>
            </a:pPr>
            <a:r>
              <a:rPr lang="en-SG" dirty="0"/>
              <a:t>3. </a:t>
            </a:r>
            <a:r>
              <a:rPr lang="en-SG" dirty="0">
                <a:solidFill>
                  <a:srgbClr val="FF85FF"/>
                </a:solidFill>
              </a:rPr>
              <a:t>GUAGE</a:t>
            </a:r>
            <a:r>
              <a:rPr lang="en-SG" dirty="0"/>
              <a:t> 	– PROVIDES BASIS FOR MEASURING DIRECTIONS.</a:t>
            </a:r>
          </a:p>
          <a:p>
            <a:endParaRPr lang="en-SG" dirty="0"/>
          </a:p>
        </p:txBody>
      </p:sp>
      <p:sp>
        <p:nvSpPr>
          <p:cNvPr id="6" name="Arrow: Chevron 5">
            <a:extLst>
              <a:ext uri="{FF2B5EF4-FFF2-40B4-BE49-F238E27FC236}">
                <a16:creationId xmlns:a16="http://schemas.microsoft.com/office/drawing/2014/main" id="{FED1159F-D1BB-4277-BA26-7EDC73D980AB}"/>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2057CE85-2647-4C8E-BB2C-13DEB4EADD27}"/>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7A67D2FD-6DA3-4FAD-836A-25A1922D273D}"/>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1E2EEF4E-403E-4B89-A49E-58884B61149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91605"/>
            <a:ext cx="1554178" cy="1375447"/>
          </a:xfrm>
          <a:prstGeom prst="rect">
            <a:avLst/>
          </a:prstGeom>
        </p:spPr>
      </p:pic>
    </p:spTree>
    <p:extLst>
      <p:ext uri="{BB962C8B-B14F-4D97-AF65-F5344CB8AC3E}">
        <p14:creationId xmlns:p14="http://schemas.microsoft.com/office/powerpoint/2010/main" val="2657837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58" y="1358488"/>
            <a:ext cx="11420060" cy="4351338"/>
          </a:xfrm>
        </p:spPr>
        <p:txBody>
          <a:bodyPr>
            <a:noAutofit/>
          </a:bodyPr>
          <a:lstStyle/>
          <a:p>
            <a:pPr marL="357188" indent="-357188">
              <a:buAutoNum type="arabicPeriod" startAt="3"/>
            </a:pPr>
            <a:r>
              <a:rPr lang="en-SG" dirty="0">
                <a:solidFill>
                  <a:srgbClr val="00B0F0"/>
                </a:solidFill>
              </a:rPr>
              <a:t>ADDRESS REGULARLY FOUR QUESTIONS:</a:t>
            </a:r>
          </a:p>
          <a:p>
            <a:pPr marL="715963" indent="-358775">
              <a:lnSpc>
                <a:spcPct val="100000"/>
              </a:lnSpc>
              <a:spcBef>
                <a:spcPts val="2400"/>
              </a:spcBef>
              <a:buNone/>
            </a:pPr>
            <a:r>
              <a:rPr lang="en-SG" dirty="0"/>
              <a:t>1. WHAT IS GOD’S DIVINE AND WISE PURPOSE?</a:t>
            </a:r>
          </a:p>
          <a:p>
            <a:pPr marL="715963" indent="-358775">
              <a:lnSpc>
                <a:spcPct val="100000"/>
              </a:lnSpc>
              <a:buNone/>
            </a:pPr>
            <a:r>
              <a:rPr lang="en-SG" dirty="0"/>
              <a:t>2. WHAT DOES GOD WANT TO PRODUCE IN LIVES?</a:t>
            </a:r>
          </a:p>
          <a:p>
            <a:pPr marL="715963" indent="-358775">
              <a:lnSpc>
                <a:spcPct val="100000"/>
              </a:lnSpc>
              <a:buNone/>
            </a:pPr>
            <a:r>
              <a:rPr lang="en-SG" dirty="0"/>
              <a:t>3. HOW DO WE MEET NEEDS AT VARIOUS STAGES OF GROWTH?</a:t>
            </a:r>
          </a:p>
          <a:p>
            <a:pPr marL="715963" indent="-358775">
              <a:lnSpc>
                <a:spcPct val="100000"/>
              </a:lnSpc>
              <a:buNone/>
            </a:pPr>
            <a:r>
              <a:rPr lang="en-SG" dirty="0"/>
              <a:t>4. HOW DO WE DESIGN ACTIVITIES TO INFLUENCE GROWTH?</a:t>
            </a:r>
          </a:p>
        </p:txBody>
      </p:sp>
      <p:sp>
        <p:nvSpPr>
          <p:cNvPr id="6" name="Arrow: Chevron 5">
            <a:extLst>
              <a:ext uri="{FF2B5EF4-FFF2-40B4-BE49-F238E27FC236}">
                <a16:creationId xmlns:a16="http://schemas.microsoft.com/office/drawing/2014/main" id="{044B0B6A-790F-45B6-8606-6063E10B645F}"/>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C26AA882-3F67-47EE-9625-7D955CC71BD4}"/>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9BFD0FF2-4098-4F9A-8034-948461AAD99F}"/>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584A9DA7-0DE0-40B9-8D54-2C3B1B645B3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359685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59" y="1458869"/>
            <a:ext cx="10633293" cy="3401230"/>
          </a:xfrm>
        </p:spPr>
        <p:txBody>
          <a:bodyPr>
            <a:noAutofit/>
          </a:bodyPr>
          <a:lstStyle/>
          <a:p>
            <a:pPr marL="0" indent="0">
              <a:buNone/>
              <a:tabLst>
                <a:tab pos="536575" algn="l"/>
              </a:tabLst>
            </a:pPr>
            <a:r>
              <a:rPr lang="en-SG" sz="3000" dirty="0">
                <a:solidFill>
                  <a:schemeClr val="bg1"/>
                </a:solidFill>
              </a:rPr>
              <a:t>0</a:t>
            </a:r>
            <a:r>
              <a:rPr lang="en-SG" sz="3000" dirty="0"/>
              <a:t>6. THE HIGHER I GO, THE GREATER THE RETURN.</a:t>
            </a:r>
          </a:p>
          <a:p>
            <a:pPr marL="0" indent="0">
              <a:buNone/>
              <a:tabLst>
                <a:tab pos="536575" algn="l"/>
              </a:tabLst>
            </a:pPr>
            <a:r>
              <a:rPr lang="en-SG" sz="3000" dirty="0">
                <a:solidFill>
                  <a:schemeClr val="bg1"/>
                </a:solidFill>
              </a:rPr>
              <a:t>0</a:t>
            </a:r>
            <a:r>
              <a:rPr lang="en-SG" sz="3000" dirty="0"/>
              <a:t>7. MOVING FARTHER UP ALWAYS REQUIRES FURTHER GROWTH.</a:t>
            </a:r>
          </a:p>
          <a:p>
            <a:pPr marL="0" indent="0">
              <a:buNone/>
              <a:tabLst>
                <a:tab pos="536575" algn="l"/>
              </a:tabLst>
            </a:pPr>
            <a:r>
              <a:rPr lang="en-SG" sz="3000" dirty="0">
                <a:solidFill>
                  <a:schemeClr val="bg1"/>
                </a:solidFill>
              </a:rPr>
              <a:t>0</a:t>
            </a:r>
            <a:r>
              <a:rPr lang="en-SG" sz="3000" dirty="0"/>
              <a:t>8. NOT CLIMBING THE LEVELS LIMITS ME AND MY PEOPLE.</a:t>
            </a:r>
          </a:p>
          <a:p>
            <a:pPr marL="0" indent="0">
              <a:buNone/>
              <a:tabLst>
                <a:tab pos="536575" algn="l"/>
              </a:tabLst>
            </a:pPr>
            <a:r>
              <a:rPr lang="en-SG" sz="3000" dirty="0">
                <a:solidFill>
                  <a:schemeClr val="bg1"/>
                </a:solidFill>
              </a:rPr>
              <a:t>0</a:t>
            </a:r>
            <a:r>
              <a:rPr lang="en-SG" sz="3000" dirty="0"/>
              <a:t>9. WHEN I CHANGE POSITIONS OR ORGANIZATIONS, I SELDOM 	STAY AT THE SAME LEVEL.</a:t>
            </a:r>
          </a:p>
          <a:p>
            <a:pPr marL="0" indent="0">
              <a:buNone/>
              <a:tabLst>
                <a:tab pos="536575" algn="l"/>
              </a:tabLst>
            </a:pPr>
            <a:r>
              <a:rPr lang="en-SG" sz="3000" dirty="0"/>
              <a:t>10. I CANNOT CLIMB THE LEVELS ALONE.</a:t>
            </a:r>
          </a:p>
          <a:p>
            <a:pPr marL="0" indent="0">
              <a:buNone/>
            </a:pPr>
            <a:endParaRPr lang="en-SG" sz="2400" dirty="0"/>
          </a:p>
        </p:txBody>
      </p:sp>
      <p:pic>
        <p:nvPicPr>
          <p:cNvPr id="4" name="Picture 3">
            <a:extLst>
              <a:ext uri="{FF2B5EF4-FFF2-40B4-BE49-F238E27FC236}">
                <a16:creationId xmlns:a16="http://schemas.microsoft.com/office/drawing/2014/main" id="{DF8F6D73-CCA8-48A2-9830-F872C8328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40986" y="5069839"/>
            <a:ext cx="2451014" cy="1788161"/>
          </a:xfrm>
          <a:prstGeom prst="rect">
            <a:avLst/>
          </a:prstGeom>
        </p:spPr>
      </p:pic>
      <p:sp>
        <p:nvSpPr>
          <p:cNvPr id="5" name="Rectangle 4">
            <a:extLst>
              <a:ext uri="{FF2B5EF4-FFF2-40B4-BE49-F238E27FC236}">
                <a16:creationId xmlns:a16="http://schemas.microsoft.com/office/drawing/2014/main" id="{EBC5F38E-E5B5-4C5F-9E68-596BFB34655E}"/>
              </a:ext>
            </a:extLst>
          </p:cNvPr>
          <p:cNvSpPr/>
          <p:nvPr/>
        </p:nvSpPr>
        <p:spPr>
          <a:xfrm>
            <a:off x="3327499" y="0"/>
            <a:ext cx="4608215" cy="738255"/>
          </a:xfrm>
          <a:prstGeom prst="rect">
            <a:avLst/>
          </a:prstGeom>
          <a:solidFill>
            <a:srgbClr val="CC99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INSIGHTS</a:t>
            </a:r>
          </a:p>
        </p:txBody>
      </p:sp>
    </p:spTree>
    <p:extLst>
      <p:ext uri="{BB962C8B-B14F-4D97-AF65-F5344CB8AC3E}">
        <p14:creationId xmlns:p14="http://schemas.microsoft.com/office/powerpoint/2010/main" val="3926374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928" y="1355497"/>
            <a:ext cx="11353801" cy="4351338"/>
          </a:xfrm>
        </p:spPr>
        <p:txBody>
          <a:bodyPr>
            <a:noAutofit/>
          </a:bodyPr>
          <a:lstStyle/>
          <a:p>
            <a:pPr marL="357188" indent="-357188">
              <a:buAutoNum type="arabicPeriod" startAt="4"/>
              <a:tabLst>
                <a:tab pos="1701800" algn="l"/>
              </a:tabLst>
            </a:pPr>
            <a:r>
              <a:rPr lang="en-SG" dirty="0">
                <a:solidFill>
                  <a:srgbClr val="00B0F0"/>
                </a:solidFill>
              </a:rPr>
              <a:t>VISION: TO GLORIFY GOD BY MAKING CHRIST-LIKE DISCIPLES IN A 	COMMUNITY THAT CARES AND SHARES.</a:t>
            </a:r>
          </a:p>
          <a:p>
            <a:pPr marL="715963" indent="-358775">
              <a:spcBef>
                <a:spcPts val="2400"/>
              </a:spcBef>
              <a:buNone/>
              <a:tabLst>
                <a:tab pos="2781300" algn="l"/>
                <a:tab pos="6364288" algn="l"/>
              </a:tabLst>
            </a:pPr>
            <a:r>
              <a:rPr lang="en-SG" dirty="0"/>
              <a:t>A. </a:t>
            </a:r>
            <a:r>
              <a:rPr lang="en-SG" dirty="0">
                <a:solidFill>
                  <a:srgbClr val="FF85FF"/>
                </a:solidFill>
              </a:rPr>
              <a:t>MOTIVE</a:t>
            </a:r>
            <a:r>
              <a:rPr lang="en-SG" sz="2000" u="sng" dirty="0">
                <a:solidFill>
                  <a:schemeClr val="bg1">
                    <a:lumMod val="75000"/>
                  </a:schemeClr>
                </a:solidFill>
              </a:rPr>
              <a:t>	</a:t>
            </a:r>
            <a:r>
              <a:rPr lang="en-SG" dirty="0"/>
              <a:t>TO GORIFY GOD (ISA. 42:8; 1 COR. 6:20; REV. 4:11).</a:t>
            </a:r>
          </a:p>
          <a:p>
            <a:pPr marL="715963" indent="-358775">
              <a:buNone/>
              <a:tabLst>
                <a:tab pos="2781300" algn="l"/>
                <a:tab pos="6364288" algn="l"/>
              </a:tabLst>
            </a:pPr>
            <a:r>
              <a:rPr lang="en-SG" dirty="0"/>
              <a:t>B. </a:t>
            </a:r>
            <a:r>
              <a:rPr lang="en-SG" dirty="0">
                <a:solidFill>
                  <a:srgbClr val="FF85FF"/>
                </a:solidFill>
              </a:rPr>
              <a:t>MANDATE</a:t>
            </a:r>
            <a:r>
              <a:rPr lang="en-SG" sz="2000" u="sng" dirty="0">
                <a:solidFill>
                  <a:schemeClr val="bg1">
                    <a:lumMod val="75000"/>
                  </a:schemeClr>
                </a:solidFill>
              </a:rPr>
              <a:t>	</a:t>
            </a:r>
            <a:r>
              <a:rPr lang="en-SG" dirty="0"/>
              <a:t>TO MAKE DISCIPLES (MATT. 28:19-20).</a:t>
            </a:r>
          </a:p>
          <a:p>
            <a:pPr marL="715963" indent="-358775">
              <a:buNone/>
              <a:tabLst>
                <a:tab pos="2781300" algn="l"/>
                <a:tab pos="6364288" algn="l"/>
              </a:tabLst>
            </a:pPr>
            <a:r>
              <a:rPr lang="en-SG" dirty="0"/>
              <a:t>C. </a:t>
            </a:r>
            <a:r>
              <a:rPr lang="en-SG" dirty="0">
                <a:solidFill>
                  <a:srgbClr val="FF85FF"/>
                </a:solidFill>
              </a:rPr>
              <a:t>MACHINERY</a:t>
            </a:r>
            <a:r>
              <a:rPr lang="en-SG" sz="2000" u="sng" dirty="0">
                <a:solidFill>
                  <a:schemeClr val="bg1">
                    <a:lumMod val="75000"/>
                  </a:schemeClr>
                </a:solidFill>
              </a:rPr>
              <a:t>	</a:t>
            </a:r>
            <a:r>
              <a:rPr lang="en-SG" dirty="0"/>
              <a:t>CHRIST-LIKE COMMUNITY (JOHN 13:35; EPH. 4:32).</a:t>
            </a:r>
          </a:p>
          <a:p>
            <a:pPr marL="715963" indent="-358775">
              <a:buNone/>
              <a:tabLst>
                <a:tab pos="2781300" algn="l"/>
                <a:tab pos="6364288" algn="l"/>
              </a:tabLst>
            </a:pPr>
            <a:r>
              <a:rPr lang="en-SG" dirty="0"/>
              <a:t>D. </a:t>
            </a:r>
            <a:r>
              <a:rPr lang="en-SG" dirty="0">
                <a:solidFill>
                  <a:srgbClr val="FF85FF"/>
                </a:solidFill>
              </a:rPr>
              <a:t>MISSION</a:t>
            </a:r>
            <a:r>
              <a:rPr lang="en-SG" sz="2000" u="sng" dirty="0">
                <a:solidFill>
                  <a:schemeClr val="bg1">
                    <a:lumMod val="75000"/>
                  </a:schemeClr>
                </a:solidFill>
              </a:rPr>
              <a:t>	</a:t>
            </a:r>
            <a:r>
              <a:rPr lang="en-SG" dirty="0"/>
              <a:t>TO CARE AND SHARE (ACTS 2:41-47).</a:t>
            </a:r>
          </a:p>
          <a:p>
            <a:pPr marL="0" indent="0">
              <a:buNone/>
            </a:pPr>
            <a:endParaRPr lang="en-SG" dirty="0"/>
          </a:p>
        </p:txBody>
      </p:sp>
      <p:sp>
        <p:nvSpPr>
          <p:cNvPr id="6" name="Arrow: Chevron 5">
            <a:extLst>
              <a:ext uri="{FF2B5EF4-FFF2-40B4-BE49-F238E27FC236}">
                <a16:creationId xmlns:a16="http://schemas.microsoft.com/office/drawing/2014/main" id="{7E56F0C2-8C31-4D7D-A1E5-F53EF45875D2}"/>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76C4EC4F-C1F8-4C20-9B03-5E144ED4EF97}"/>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CEDE8D51-DCD8-4563-90E1-605F7423B2EC}"/>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6279A00C-DFBF-4875-BEEA-F61FB0B29D1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91605"/>
            <a:ext cx="1554178" cy="1375447"/>
          </a:xfrm>
          <a:prstGeom prst="rect">
            <a:avLst/>
          </a:prstGeom>
        </p:spPr>
      </p:pic>
    </p:spTree>
    <p:extLst>
      <p:ext uri="{BB962C8B-B14F-4D97-AF65-F5344CB8AC3E}">
        <p14:creationId xmlns:p14="http://schemas.microsoft.com/office/powerpoint/2010/main" val="195456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930" y="1358486"/>
            <a:ext cx="10515600" cy="4351338"/>
          </a:xfrm>
        </p:spPr>
        <p:txBody>
          <a:bodyPr>
            <a:noAutofit/>
          </a:bodyPr>
          <a:lstStyle/>
          <a:p>
            <a:pPr marL="1520825" indent="-1520825">
              <a:buNone/>
            </a:pPr>
            <a:r>
              <a:rPr lang="en-SG" dirty="0">
                <a:solidFill>
                  <a:srgbClr val="00B0F0"/>
                </a:solidFill>
              </a:rPr>
              <a:t>5. VISION: TO GLORIFY GOD BY MAKING CHRIST-LIKE DISCIPLES IN A COMMUNITY THAT CARES AND SHARES.</a:t>
            </a:r>
          </a:p>
          <a:p>
            <a:pPr marL="715963" indent="-358775">
              <a:spcBef>
                <a:spcPts val="2400"/>
              </a:spcBef>
              <a:buNone/>
              <a:tabLst>
                <a:tab pos="2328863" algn="l"/>
              </a:tabLst>
            </a:pPr>
            <a:r>
              <a:rPr lang="en-SG" dirty="0"/>
              <a:t>A. </a:t>
            </a:r>
            <a:r>
              <a:rPr lang="en-SG" dirty="0">
                <a:solidFill>
                  <a:srgbClr val="FF85FF"/>
                </a:solidFill>
              </a:rPr>
              <a:t>MYSELF</a:t>
            </a:r>
            <a:r>
              <a:rPr lang="en-SG" sz="2000" u="sng" dirty="0">
                <a:solidFill>
                  <a:schemeClr val="bg1">
                    <a:lumMod val="75000"/>
                  </a:schemeClr>
                </a:solidFill>
              </a:rPr>
              <a:t>	</a:t>
            </a:r>
            <a:r>
              <a:rPr lang="en-SG" dirty="0"/>
              <a:t>TO BE A GROWING CHRIST-LIKE DISCIPLE SO AS TO 		MAKE DISCIPLES OF LOVED ONES AND FRIENDS.</a:t>
            </a:r>
          </a:p>
          <a:p>
            <a:pPr marL="715963" indent="-358775">
              <a:buNone/>
              <a:tabLst>
                <a:tab pos="2328863" algn="l"/>
              </a:tabLst>
            </a:pPr>
            <a:r>
              <a:rPr lang="en-SG" dirty="0"/>
              <a:t>B. </a:t>
            </a:r>
            <a:r>
              <a:rPr lang="en-SG" dirty="0">
                <a:solidFill>
                  <a:srgbClr val="FF85FF"/>
                </a:solidFill>
              </a:rPr>
              <a:t>FAMILY</a:t>
            </a:r>
            <a:r>
              <a:rPr lang="en-SG" sz="2000" u="sng" dirty="0">
                <a:solidFill>
                  <a:schemeClr val="bg1">
                    <a:lumMod val="75000"/>
                  </a:schemeClr>
                </a:solidFill>
              </a:rPr>
              <a:t>	</a:t>
            </a:r>
            <a:r>
              <a:rPr lang="en-SG" dirty="0"/>
              <a:t>TO BE A BONDING COMMUNITY AS LIGHT AND SALT.</a:t>
            </a:r>
          </a:p>
          <a:p>
            <a:pPr marL="715963" indent="-358775">
              <a:buNone/>
              <a:tabLst>
                <a:tab pos="2328863" algn="l"/>
              </a:tabLst>
            </a:pPr>
            <a:r>
              <a:rPr lang="en-SG" dirty="0"/>
              <a:t>C. </a:t>
            </a:r>
            <a:r>
              <a:rPr lang="en-SG" dirty="0">
                <a:solidFill>
                  <a:srgbClr val="FF85FF"/>
                </a:solidFill>
              </a:rPr>
              <a:t>CHURCH</a:t>
            </a:r>
            <a:r>
              <a:rPr lang="en-SG" sz="2000" u="sng" dirty="0">
                <a:solidFill>
                  <a:schemeClr val="bg1">
                    <a:lumMod val="75000"/>
                  </a:schemeClr>
                </a:solidFill>
              </a:rPr>
              <a:t>	</a:t>
            </a:r>
            <a:r>
              <a:rPr lang="en-SG" dirty="0"/>
              <a:t>TO BUILD CHRIST-LIKE COMMUNITY THAT CARES</a:t>
            </a:r>
            <a:br>
              <a:rPr lang="en-SG" dirty="0"/>
            </a:br>
            <a:r>
              <a:rPr lang="en-SG" dirty="0"/>
              <a:t>	AND SHARES.</a:t>
            </a:r>
          </a:p>
          <a:p>
            <a:pPr marL="0" indent="0">
              <a:buNone/>
            </a:pPr>
            <a:endParaRPr lang="en-SG" dirty="0"/>
          </a:p>
        </p:txBody>
      </p:sp>
      <p:sp>
        <p:nvSpPr>
          <p:cNvPr id="6" name="Arrow: Chevron 5">
            <a:extLst>
              <a:ext uri="{FF2B5EF4-FFF2-40B4-BE49-F238E27FC236}">
                <a16:creationId xmlns:a16="http://schemas.microsoft.com/office/drawing/2014/main" id="{A6E01F43-13DD-4F9B-8492-684AC92E45E0}"/>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CDE30AA4-39D9-4D6C-A0BC-753A84D87045}"/>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5F6B8E94-BFF6-43A7-86CF-4D3D961F0F21}"/>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A83FBA6C-A3DA-41F5-B826-82F45B39BBC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3500205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271" y="1077099"/>
            <a:ext cx="10990842" cy="5681510"/>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357188" indent="-357188">
              <a:spcBef>
                <a:spcPts val="2400"/>
              </a:spcBef>
              <a:buNone/>
              <a:tabLst>
                <a:tab pos="987425" algn="l"/>
              </a:tabLst>
            </a:pPr>
            <a:r>
              <a:rPr lang="en-SG" dirty="0"/>
              <a:t>	A. SHAPE OF LEADER AND PEOPLE GIVES VISION.</a:t>
            </a:r>
          </a:p>
          <a:p>
            <a:pPr marL="715963" indent="0">
              <a:lnSpc>
                <a:spcPct val="100000"/>
              </a:lnSpc>
              <a:buNone/>
              <a:tabLst>
                <a:tab pos="984250" algn="l"/>
              </a:tabLst>
            </a:pPr>
            <a:r>
              <a:rPr lang="en-SG" dirty="0">
                <a:solidFill>
                  <a:srgbClr val="FF0000"/>
                </a:solidFill>
              </a:rPr>
              <a:t>S</a:t>
            </a:r>
            <a:r>
              <a:rPr lang="en-SG" dirty="0"/>
              <a:t> 	– SPIRITUAL GIFTS; </a:t>
            </a:r>
            <a:br>
              <a:rPr lang="en-SG" dirty="0"/>
            </a:br>
            <a:r>
              <a:rPr lang="en-SG" dirty="0">
                <a:solidFill>
                  <a:srgbClr val="FF0000"/>
                </a:solidFill>
              </a:rPr>
              <a:t>H</a:t>
            </a:r>
            <a:r>
              <a:rPr lang="en-SG" dirty="0"/>
              <a:t>	– HEART; </a:t>
            </a:r>
            <a:br>
              <a:rPr lang="en-SG" dirty="0"/>
            </a:br>
            <a:r>
              <a:rPr lang="en-SG" dirty="0">
                <a:solidFill>
                  <a:srgbClr val="FF0000"/>
                </a:solidFill>
              </a:rPr>
              <a:t>A</a:t>
            </a:r>
            <a:r>
              <a:rPr lang="en-SG" dirty="0"/>
              <a:t> – ABILITY;</a:t>
            </a:r>
            <a:br>
              <a:rPr lang="en-SG" dirty="0"/>
            </a:br>
            <a:r>
              <a:rPr lang="en-SG" dirty="0">
                <a:solidFill>
                  <a:srgbClr val="FF0000"/>
                </a:solidFill>
              </a:rPr>
              <a:t>P</a:t>
            </a:r>
            <a:r>
              <a:rPr lang="en-SG" dirty="0"/>
              <a:t>	– PERSONALITY;  </a:t>
            </a:r>
            <a:br>
              <a:rPr lang="en-SG" dirty="0"/>
            </a:br>
            <a:r>
              <a:rPr lang="en-SG" dirty="0">
                <a:solidFill>
                  <a:srgbClr val="FF0000"/>
                </a:solidFill>
              </a:rPr>
              <a:t>E</a:t>
            </a:r>
            <a:r>
              <a:rPr lang="en-SG" dirty="0"/>
              <a:t>	– EXPERIENCE &amp; MATURITY.</a:t>
            </a:r>
          </a:p>
          <a:p>
            <a:pPr marL="714375" indent="0">
              <a:spcBef>
                <a:spcPts val="1800"/>
              </a:spcBef>
              <a:buNone/>
            </a:pPr>
            <a:r>
              <a:rPr lang="en-SG" dirty="0"/>
              <a:t>MY/OUR MISSION IS TO BE (INVOLVEMENT, TASK) </a:t>
            </a:r>
            <a:br>
              <a:rPr lang="en-SG" dirty="0"/>
            </a:br>
            <a:r>
              <a:rPr lang="en-SG" dirty="0"/>
              <a:t>SO THAT (BURDEN, CONCERN) WILL BECOME </a:t>
            </a:r>
            <a:br>
              <a:rPr lang="en-SG" dirty="0"/>
            </a:br>
            <a:r>
              <a:rPr lang="en-SG" dirty="0"/>
              <a:t>(CHANGE OR TRANSORMATION).</a:t>
            </a:r>
          </a:p>
          <a:p>
            <a:pPr marL="0" indent="0">
              <a:buNone/>
            </a:pPr>
            <a:r>
              <a:rPr lang="en-SG" dirty="0"/>
              <a:t>       </a:t>
            </a:r>
          </a:p>
        </p:txBody>
      </p:sp>
      <p:sp>
        <p:nvSpPr>
          <p:cNvPr id="6" name="Arrow: Chevron 5">
            <a:extLst>
              <a:ext uri="{FF2B5EF4-FFF2-40B4-BE49-F238E27FC236}">
                <a16:creationId xmlns:a16="http://schemas.microsoft.com/office/drawing/2014/main" id="{4E208B7B-CAA0-44ED-87ED-BBF52C9609BE}"/>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256468FC-E70D-4E6F-BDD2-50818268535D}"/>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7335DA1C-37B1-4DA2-BAC1-18E4048ED01C}"/>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AAFB4507-380D-4386-8115-BB91B619B7F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767030" y="5482553"/>
            <a:ext cx="1554178" cy="1375447"/>
          </a:xfrm>
          <a:prstGeom prst="rect">
            <a:avLst/>
          </a:prstGeom>
        </p:spPr>
      </p:pic>
    </p:spTree>
    <p:extLst>
      <p:ext uri="{BB962C8B-B14F-4D97-AF65-F5344CB8AC3E}">
        <p14:creationId xmlns:p14="http://schemas.microsoft.com/office/powerpoint/2010/main" val="136918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2" y="1368427"/>
            <a:ext cx="10515600" cy="4351338"/>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357188" indent="0">
              <a:spcBef>
                <a:spcPts val="2400"/>
              </a:spcBef>
              <a:buNone/>
            </a:pPr>
            <a:r>
              <a:rPr lang="en-SG" dirty="0"/>
              <a:t>B.  PRODUCT – TO BE ONE WITH GOD (JOHN 17:21-13).</a:t>
            </a:r>
          </a:p>
          <a:p>
            <a:pPr marL="1431925" indent="-627063">
              <a:buNone/>
              <a:tabLst>
                <a:tab pos="1609725" algn="l"/>
                <a:tab pos="3587750" algn="l"/>
              </a:tabLst>
            </a:pPr>
            <a:r>
              <a:rPr lang="en-SG" dirty="0"/>
              <a:t>1)</a:t>
            </a:r>
            <a:r>
              <a:rPr lang="en-SG" dirty="0">
                <a:solidFill>
                  <a:srgbClr val="00B050"/>
                </a:solidFill>
              </a:rPr>
              <a:t> </a:t>
            </a:r>
            <a:r>
              <a:rPr lang="en-SG" dirty="0">
                <a:solidFill>
                  <a:srgbClr val="FF85FF"/>
                </a:solidFill>
              </a:rPr>
              <a:t>PERSONHOOD</a:t>
            </a:r>
            <a:r>
              <a:rPr lang="en-SG" sz="2000" u="sng" dirty="0">
                <a:solidFill>
                  <a:schemeClr val="bg1">
                    <a:lumMod val="75000"/>
                  </a:schemeClr>
                </a:solidFill>
              </a:rPr>
              <a:t> 	</a:t>
            </a:r>
            <a:r>
              <a:rPr lang="en-SG" dirty="0"/>
              <a:t>(ROM. 8:29; GAL. 5:22-23)</a:t>
            </a:r>
          </a:p>
          <a:p>
            <a:pPr marL="1431925" indent="-627063">
              <a:buNone/>
              <a:tabLst>
                <a:tab pos="1609725" algn="l"/>
                <a:tab pos="3587750" algn="l"/>
              </a:tabLst>
            </a:pPr>
            <a:r>
              <a:rPr lang="en-SG" dirty="0"/>
              <a:t>2) </a:t>
            </a:r>
            <a:r>
              <a:rPr lang="en-SG" dirty="0">
                <a:solidFill>
                  <a:srgbClr val="FF85FF"/>
                </a:solidFill>
              </a:rPr>
              <a:t>PRIORITIES</a:t>
            </a:r>
            <a:r>
              <a:rPr lang="en-SG" sz="2000" u="sng" dirty="0">
                <a:solidFill>
                  <a:schemeClr val="bg1">
                    <a:lumMod val="75000"/>
                  </a:schemeClr>
                </a:solidFill>
              </a:rPr>
              <a:t> 	</a:t>
            </a:r>
            <a:r>
              <a:rPr lang="en-SG" dirty="0"/>
              <a:t>(MATT. 28:18-20)</a:t>
            </a:r>
          </a:p>
          <a:p>
            <a:pPr marL="1431925" indent="-627063">
              <a:buNone/>
              <a:tabLst>
                <a:tab pos="1609725" algn="l"/>
                <a:tab pos="3587750" algn="l"/>
              </a:tabLst>
            </a:pPr>
            <a:r>
              <a:rPr lang="en-SG" dirty="0"/>
              <a:t>3) </a:t>
            </a:r>
            <a:r>
              <a:rPr lang="en-SG" dirty="0">
                <a:solidFill>
                  <a:srgbClr val="FF85FF"/>
                </a:solidFill>
              </a:rPr>
              <a:t>PASSION</a:t>
            </a:r>
            <a:r>
              <a:rPr lang="en-SG" sz="2000" u="sng" dirty="0">
                <a:solidFill>
                  <a:schemeClr val="bg1">
                    <a:lumMod val="75000"/>
                  </a:schemeClr>
                </a:solidFill>
              </a:rPr>
              <a:t> 	</a:t>
            </a:r>
            <a:r>
              <a:rPr lang="en-SG" dirty="0"/>
              <a:t>(HEB. 12:2; 5:8; PHIL. 1:21)</a:t>
            </a:r>
          </a:p>
        </p:txBody>
      </p:sp>
      <p:sp>
        <p:nvSpPr>
          <p:cNvPr id="6" name="Arrow: Chevron 5">
            <a:extLst>
              <a:ext uri="{FF2B5EF4-FFF2-40B4-BE49-F238E27FC236}">
                <a16:creationId xmlns:a16="http://schemas.microsoft.com/office/drawing/2014/main" id="{6E645E8A-8635-455C-91B5-F63BFBCAE1C4}"/>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A48F8C44-F989-438A-8D45-C7A48BB1F086}"/>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EBE9D284-0F28-4082-9CD8-5959F60EE67D}"/>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307660C4-FAF4-43AB-977E-18473E4AA5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1805232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3" y="1352720"/>
            <a:ext cx="10515600" cy="4869175"/>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357188" indent="0">
              <a:spcBef>
                <a:spcPts val="2400"/>
              </a:spcBef>
              <a:buNone/>
            </a:pPr>
            <a:r>
              <a:rPr lang="en-SG" dirty="0"/>
              <a:t>C.  PROCESS – GOING, WINNING THE COMMUNITY</a:t>
            </a:r>
          </a:p>
          <a:p>
            <a:pPr marL="804863" indent="0">
              <a:buNone/>
              <a:tabLst>
                <a:tab pos="1073150" algn="l"/>
              </a:tabLst>
            </a:pPr>
            <a:r>
              <a:rPr lang="en-SG" dirty="0"/>
              <a:t>1) KNOW THE SHAPE IN CHURCH.</a:t>
            </a:r>
          </a:p>
          <a:p>
            <a:pPr marL="1252538" indent="-447675">
              <a:buNone/>
              <a:tabLst>
                <a:tab pos="1073150" algn="l"/>
              </a:tabLst>
            </a:pPr>
            <a:r>
              <a:rPr lang="en-SG" dirty="0"/>
              <a:t>2) KNOW THE PEOPLE IN COMMUNITY.</a:t>
            </a:r>
          </a:p>
          <a:p>
            <a:pPr marL="1252538" indent="-447675">
              <a:buNone/>
              <a:tabLst>
                <a:tab pos="1073150" algn="l"/>
              </a:tabLst>
            </a:pPr>
            <a:r>
              <a:rPr lang="en-SG" dirty="0"/>
              <a:t>3) THINK LIKE THE UNBELIEVERS.</a:t>
            </a:r>
          </a:p>
          <a:p>
            <a:pPr marL="1252538" indent="-447675">
              <a:buNone/>
              <a:tabLst>
                <a:tab pos="1073150" algn="l"/>
              </a:tabLst>
            </a:pPr>
            <a:r>
              <a:rPr lang="en-SG" dirty="0"/>
              <a:t>4) FULFILL FELT NEEDS.</a:t>
            </a:r>
          </a:p>
          <a:p>
            <a:pPr marL="1252538" indent="-447675">
              <a:buNone/>
              <a:tabLst>
                <a:tab pos="1073150" algn="l"/>
              </a:tabLst>
            </a:pPr>
            <a:r>
              <a:rPr lang="en-SG" dirty="0"/>
              <a:t>5) GO FOR THE HUNGRY.</a:t>
            </a:r>
          </a:p>
        </p:txBody>
      </p:sp>
      <p:sp>
        <p:nvSpPr>
          <p:cNvPr id="6" name="Arrow: Chevron 5">
            <a:extLst>
              <a:ext uri="{FF2B5EF4-FFF2-40B4-BE49-F238E27FC236}">
                <a16:creationId xmlns:a16="http://schemas.microsoft.com/office/drawing/2014/main" id="{B3BDAC73-CC59-429A-BD27-D2F9406C22A3}"/>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E8E5CD08-2F28-457F-B609-132696BD27CA}"/>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B55D77CE-07E6-4A13-9AC2-BC77B846E0B2}"/>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137CE47E-1F1F-47B2-880A-DDF8EBC712E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3938875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679" y="1367979"/>
            <a:ext cx="11251563" cy="4585563"/>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715963" indent="-358775">
              <a:spcBef>
                <a:spcPts val="2400"/>
              </a:spcBef>
              <a:buNone/>
              <a:tabLst>
                <a:tab pos="987425" algn="l"/>
              </a:tabLst>
            </a:pPr>
            <a:r>
              <a:rPr lang="en-SG" dirty="0"/>
              <a:t>C. PROCESS – BUILDING RELATIONSHIP BRIDGES.</a:t>
            </a:r>
          </a:p>
          <a:p>
            <a:pPr marL="357188" indent="358775">
              <a:buNone/>
              <a:tabLst>
                <a:tab pos="987425" algn="l"/>
                <a:tab pos="3230563" algn="l"/>
              </a:tabLst>
            </a:pPr>
            <a:r>
              <a:rPr lang="en-SG" dirty="0"/>
              <a:t>1) </a:t>
            </a:r>
            <a:r>
              <a:rPr lang="en-SG" dirty="0">
                <a:solidFill>
                  <a:srgbClr val="FF0000"/>
                </a:solidFill>
              </a:rPr>
              <a:t>C</a:t>
            </a:r>
            <a:r>
              <a:rPr lang="en-SG" dirty="0">
                <a:solidFill>
                  <a:srgbClr val="FF85FF"/>
                </a:solidFill>
              </a:rPr>
              <a:t>ULTIVATING</a:t>
            </a:r>
            <a:r>
              <a:rPr lang="en-SG" sz="2000" u="sng" dirty="0">
                <a:solidFill>
                  <a:schemeClr val="bg1">
                    <a:lumMod val="75000"/>
                  </a:schemeClr>
                </a:solidFill>
              </a:rPr>
              <a:t>	</a:t>
            </a:r>
            <a:r>
              <a:rPr lang="en-SG" dirty="0"/>
              <a:t>CONNECT WITH ACTS OF GOOD WORKS.</a:t>
            </a:r>
          </a:p>
          <a:p>
            <a:pPr marL="357188" indent="358775">
              <a:buNone/>
              <a:tabLst>
                <a:tab pos="987425" algn="l"/>
                <a:tab pos="3230563" algn="l"/>
              </a:tabLst>
            </a:pPr>
            <a:r>
              <a:rPr lang="en-SG" dirty="0"/>
              <a:t>2) </a:t>
            </a:r>
            <a:r>
              <a:rPr lang="en-SG" dirty="0">
                <a:solidFill>
                  <a:srgbClr val="FF0000"/>
                </a:solidFill>
              </a:rPr>
              <a:t>P</a:t>
            </a:r>
            <a:r>
              <a:rPr lang="en-SG" dirty="0">
                <a:solidFill>
                  <a:srgbClr val="FF85FF"/>
                </a:solidFill>
              </a:rPr>
              <a:t>LANTING</a:t>
            </a:r>
            <a:r>
              <a:rPr lang="en-SG" sz="2000" u="sng" dirty="0">
                <a:solidFill>
                  <a:schemeClr val="bg1">
                    <a:lumMod val="75000"/>
                  </a:schemeClr>
                </a:solidFill>
              </a:rPr>
              <a:t> 	</a:t>
            </a:r>
            <a:r>
              <a:rPr lang="en-SG" dirty="0"/>
              <a:t>SHARING BLESSINGS &amp; OFFERING PRAYERS.</a:t>
            </a:r>
          </a:p>
          <a:p>
            <a:pPr marL="357188" indent="358775">
              <a:buNone/>
              <a:tabLst>
                <a:tab pos="987425" algn="l"/>
                <a:tab pos="3230563" algn="l"/>
              </a:tabLst>
            </a:pPr>
            <a:r>
              <a:rPr lang="en-SG" dirty="0"/>
              <a:t>3) </a:t>
            </a:r>
            <a:r>
              <a:rPr lang="en-SG" dirty="0">
                <a:solidFill>
                  <a:srgbClr val="FF0000"/>
                </a:solidFill>
              </a:rPr>
              <a:t>R</a:t>
            </a:r>
            <a:r>
              <a:rPr lang="en-SG" dirty="0">
                <a:solidFill>
                  <a:srgbClr val="FF85FF"/>
                </a:solidFill>
              </a:rPr>
              <a:t>EAPING</a:t>
            </a:r>
            <a:r>
              <a:rPr lang="en-SG" sz="2000" u="sng" dirty="0">
                <a:solidFill>
                  <a:schemeClr val="bg1">
                    <a:lumMod val="75000"/>
                  </a:schemeClr>
                </a:solidFill>
              </a:rPr>
              <a:t> 	</a:t>
            </a:r>
            <a:r>
              <a:rPr lang="en-SG" dirty="0"/>
              <a:t>SHARING TESTIMONIES &amp; THE GOSPEL.</a:t>
            </a:r>
          </a:p>
          <a:p>
            <a:pPr marL="357188" indent="358775">
              <a:buNone/>
              <a:tabLst>
                <a:tab pos="987425" algn="l"/>
                <a:tab pos="3230563" algn="l"/>
                <a:tab pos="3498850" algn="l"/>
              </a:tabLst>
            </a:pPr>
            <a:r>
              <a:rPr lang="en-SG" dirty="0"/>
              <a:t>		KNOW A PLAN OF SALVATION.</a:t>
            </a:r>
          </a:p>
          <a:p>
            <a:pPr marL="714375" indent="-357188">
              <a:spcBef>
                <a:spcPts val="1800"/>
              </a:spcBef>
              <a:buNone/>
            </a:pPr>
            <a:r>
              <a:rPr lang="en-SG" dirty="0"/>
              <a:t>	GOAL: REPENTANCE AND FAITH IN THE LORD JESUS CHRIST.</a:t>
            </a:r>
          </a:p>
          <a:p>
            <a:pPr marL="0" indent="0">
              <a:buNone/>
            </a:pPr>
            <a:r>
              <a:rPr lang="en-SG" dirty="0"/>
              <a:t>           </a:t>
            </a:r>
          </a:p>
        </p:txBody>
      </p:sp>
      <p:sp>
        <p:nvSpPr>
          <p:cNvPr id="6" name="Arrow: Chevron 5">
            <a:extLst>
              <a:ext uri="{FF2B5EF4-FFF2-40B4-BE49-F238E27FC236}">
                <a16:creationId xmlns:a16="http://schemas.microsoft.com/office/drawing/2014/main" id="{B7478A5E-1FA9-439F-9130-5FA9E652461E}"/>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F927F688-4968-4FAA-8A3D-9AACDAF30851}"/>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D34956E9-DAEF-4988-BDF2-0832BBB4AE81}"/>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5FD6EAE8-2F3D-44E7-81B5-5810B4D8D81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2630806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211" y="1352720"/>
            <a:ext cx="10515600" cy="5355699"/>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715963" indent="-358775">
              <a:spcBef>
                <a:spcPts val="2400"/>
              </a:spcBef>
              <a:buNone/>
            </a:pPr>
            <a:r>
              <a:rPr lang="en-SG" dirty="0"/>
              <a:t>D. PROCESS – BAPTISING, BUILDING IN STAGES</a:t>
            </a:r>
          </a:p>
          <a:p>
            <a:pPr marL="715963" indent="0">
              <a:buNone/>
              <a:tabLst>
                <a:tab pos="3411538" algn="l"/>
              </a:tabLst>
            </a:pPr>
            <a:r>
              <a:rPr lang="en-SG" dirty="0"/>
              <a:t>1) </a:t>
            </a:r>
            <a:r>
              <a:rPr lang="en-SG" dirty="0">
                <a:solidFill>
                  <a:srgbClr val="FF0000"/>
                </a:solidFill>
              </a:rPr>
              <a:t>W</a:t>
            </a:r>
            <a:r>
              <a:rPr lang="en-SG" dirty="0">
                <a:solidFill>
                  <a:srgbClr val="FF85FF"/>
                </a:solidFill>
              </a:rPr>
              <a:t>ORSHIP</a:t>
            </a:r>
            <a:r>
              <a:rPr lang="en-SG" sz="2000" u="sng" dirty="0">
                <a:solidFill>
                  <a:schemeClr val="bg1">
                    <a:lumMod val="75000"/>
                  </a:schemeClr>
                </a:solidFill>
              </a:rPr>
              <a:t>	</a:t>
            </a:r>
            <a:r>
              <a:rPr lang="en-SG" dirty="0"/>
              <a:t>CELEBRATIVE IN HOME &amp; CHURCH</a:t>
            </a:r>
          </a:p>
          <a:p>
            <a:pPr marL="715963" indent="0">
              <a:buNone/>
              <a:tabLst>
                <a:tab pos="3411538" algn="l"/>
              </a:tabLst>
            </a:pPr>
            <a:r>
              <a:rPr lang="en-SG" dirty="0"/>
              <a:t>2) </a:t>
            </a:r>
            <a:r>
              <a:rPr lang="en-SG" dirty="0">
                <a:solidFill>
                  <a:srgbClr val="FF0000"/>
                </a:solidFill>
              </a:rPr>
              <a:t>I</a:t>
            </a:r>
            <a:r>
              <a:rPr lang="en-SG" dirty="0">
                <a:solidFill>
                  <a:srgbClr val="FF85FF"/>
                </a:solidFill>
              </a:rPr>
              <a:t>NSTRUCTION</a:t>
            </a:r>
            <a:r>
              <a:rPr lang="en-SG" sz="2000" u="sng" dirty="0">
                <a:solidFill>
                  <a:schemeClr val="bg1">
                    <a:lumMod val="75000"/>
                  </a:schemeClr>
                </a:solidFill>
              </a:rPr>
              <a:t>	</a:t>
            </a:r>
            <a:r>
              <a:rPr lang="en-SG" dirty="0"/>
              <a:t>READ, TEACH &amp; LIVE THE WORD.</a:t>
            </a:r>
          </a:p>
          <a:p>
            <a:pPr marL="715963" indent="0">
              <a:buNone/>
              <a:tabLst>
                <a:tab pos="3411538" algn="l"/>
              </a:tabLst>
            </a:pPr>
            <a:r>
              <a:rPr lang="en-SG" dirty="0"/>
              <a:t>3) </a:t>
            </a:r>
            <a:r>
              <a:rPr lang="en-SG" dirty="0">
                <a:solidFill>
                  <a:srgbClr val="FF0000"/>
                </a:solidFill>
              </a:rPr>
              <a:t>F</a:t>
            </a:r>
            <a:r>
              <a:rPr lang="en-SG" dirty="0">
                <a:solidFill>
                  <a:srgbClr val="FF85FF"/>
                </a:solidFill>
              </a:rPr>
              <a:t>ELLOWSHIP</a:t>
            </a:r>
            <a:r>
              <a:rPr lang="en-SG" sz="2000" u="sng" dirty="0">
                <a:solidFill>
                  <a:schemeClr val="bg1">
                    <a:lumMod val="75000"/>
                  </a:schemeClr>
                </a:solidFill>
              </a:rPr>
              <a:t>	</a:t>
            </a:r>
            <a:r>
              <a:rPr lang="en-SG" dirty="0"/>
              <a:t>HOME, CARE GROUPS AND CHURCH</a:t>
            </a:r>
          </a:p>
          <a:p>
            <a:pPr marL="715963" indent="0">
              <a:buNone/>
              <a:tabLst>
                <a:tab pos="3411538" algn="l"/>
              </a:tabLst>
            </a:pPr>
            <a:r>
              <a:rPr lang="en-SG" dirty="0"/>
              <a:t>4) </a:t>
            </a:r>
            <a:r>
              <a:rPr lang="en-SG" dirty="0">
                <a:solidFill>
                  <a:srgbClr val="FF0000"/>
                </a:solidFill>
              </a:rPr>
              <a:t>E</a:t>
            </a:r>
            <a:r>
              <a:rPr lang="en-SG" dirty="0">
                <a:solidFill>
                  <a:srgbClr val="FF85FF"/>
                </a:solidFill>
              </a:rPr>
              <a:t>VANGELISM</a:t>
            </a:r>
            <a:r>
              <a:rPr lang="en-SG" sz="2000" u="sng" dirty="0">
                <a:solidFill>
                  <a:schemeClr val="bg1">
                    <a:lumMod val="75000"/>
                  </a:schemeClr>
                </a:solidFill>
              </a:rPr>
              <a:t>	</a:t>
            </a:r>
            <a:r>
              <a:rPr lang="en-SG" dirty="0"/>
              <a:t>INDIVIDUAL &amp; HARVEST VEHICLES  </a:t>
            </a:r>
          </a:p>
          <a:p>
            <a:pPr marL="714375" indent="0">
              <a:spcBef>
                <a:spcPts val="1800"/>
              </a:spcBef>
              <a:buNone/>
              <a:tabLst>
                <a:tab pos="1706563" algn="l"/>
              </a:tabLst>
            </a:pPr>
            <a:r>
              <a:rPr lang="en-SG" dirty="0"/>
              <a:t>GOAL: CHRISTIANS WHO ARE FAITHFUL, AVAILABLE,</a:t>
            </a:r>
            <a:br>
              <a:rPr lang="en-SG" dirty="0"/>
            </a:br>
            <a:r>
              <a:rPr lang="en-SG" dirty="0"/>
              <a:t>	SUBMISSIVE AND TEACHABLE (FAST).         </a:t>
            </a:r>
          </a:p>
        </p:txBody>
      </p:sp>
      <p:sp>
        <p:nvSpPr>
          <p:cNvPr id="6" name="Arrow: Chevron 5">
            <a:extLst>
              <a:ext uri="{FF2B5EF4-FFF2-40B4-BE49-F238E27FC236}">
                <a16:creationId xmlns:a16="http://schemas.microsoft.com/office/drawing/2014/main" id="{3439BF50-E5BF-4898-8120-207BF7B2A818}"/>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7690DC7F-94DD-4EC5-8C4E-A8567D146096}"/>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84E5B91B-A860-446C-89B9-9E0DDDDFBD49}"/>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2" name="Picture 11">
            <a:extLst>
              <a:ext uri="{FF2B5EF4-FFF2-40B4-BE49-F238E27FC236}">
                <a16:creationId xmlns:a16="http://schemas.microsoft.com/office/drawing/2014/main" id="{DA6DCA16-E06D-4881-8C37-6417E2C54FF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1287911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3" y="1089496"/>
            <a:ext cx="10515600" cy="5768504"/>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715963" indent="-358775">
              <a:spcBef>
                <a:spcPts val="2400"/>
              </a:spcBef>
              <a:buNone/>
            </a:pPr>
            <a:r>
              <a:rPr lang="en-SG" dirty="0"/>
              <a:t>E.	PROCESS – TEACH TO OBEY – EQUIPPING</a:t>
            </a:r>
          </a:p>
          <a:p>
            <a:pPr marL="357188" indent="358775">
              <a:buNone/>
              <a:tabLst>
                <a:tab pos="4035425" algn="l"/>
              </a:tabLst>
            </a:pPr>
            <a:r>
              <a:rPr lang="en-SG" dirty="0"/>
              <a:t>1) </a:t>
            </a:r>
            <a:r>
              <a:rPr lang="en-SG" dirty="0">
                <a:solidFill>
                  <a:srgbClr val="FF85FF"/>
                </a:solidFill>
              </a:rPr>
              <a:t>PRAY</a:t>
            </a:r>
            <a:r>
              <a:rPr lang="en-SG" sz="2000" u="sng" dirty="0">
                <a:solidFill>
                  <a:schemeClr val="bg1">
                    <a:lumMod val="75000"/>
                  </a:schemeClr>
                </a:solidFill>
              </a:rPr>
              <a:t> 	</a:t>
            </a:r>
            <a:r>
              <a:rPr lang="en-SG" dirty="0"/>
              <a:t>INDIVIDUAL &amp; CORPORATE JOURNEY</a:t>
            </a:r>
          </a:p>
          <a:p>
            <a:pPr marL="357188" indent="358775">
              <a:buNone/>
              <a:tabLst>
                <a:tab pos="4033838" algn="l"/>
              </a:tabLst>
            </a:pPr>
            <a:r>
              <a:rPr lang="en-SG" dirty="0"/>
              <a:t>2) </a:t>
            </a:r>
            <a:r>
              <a:rPr lang="en-SG" dirty="0">
                <a:solidFill>
                  <a:srgbClr val="FF85FF"/>
                </a:solidFill>
              </a:rPr>
              <a:t>ENCOURAGE</a:t>
            </a:r>
            <a:r>
              <a:rPr lang="en-SG" sz="2000" u="sng" dirty="0">
                <a:solidFill>
                  <a:schemeClr val="bg1">
                    <a:lumMod val="75000"/>
                  </a:schemeClr>
                </a:solidFill>
              </a:rPr>
              <a:t> 	</a:t>
            </a:r>
            <a:r>
              <a:rPr lang="en-SG" dirty="0"/>
              <a:t>KNOW POTENTIAL &amp; MOTIVATE.</a:t>
            </a:r>
          </a:p>
          <a:p>
            <a:pPr marL="357188" indent="358775">
              <a:buNone/>
              <a:tabLst>
                <a:tab pos="4035425" algn="l"/>
              </a:tabLst>
            </a:pPr>
            <a:r>
              <a:rPr lang="en-SG" dirty="0"/>
              <a:t>3) </a:t>
            </a:r>
            <a:r>
              <a:rPr lang="en-SG" dirty="0">
                <a:solidFill>
                  <a:srgbClr val="FF85FF"/>
                </a:solidFill>
              </a:rPr>
              <a:t>SUPPORT</a:t>
            </a:r>
            <a:r>
              <a:rPr lang="en-SG" sz="2000" u="sng" dirty="0">
                <a:solidFill>
                  <a:schemeClr val="bg1">
                    <a:lumMod val="75000"/>
                  </a:schemeClr>
                </a:solidFill>
              </a:rPr>
              <a:t> 	</a:t>
            </a:r>
            <a:r>
              <a:rPr lang="en-SG" dirty="0"/>
              <a:t>KNOW NEEDS AND PROVIDE HELP.</a:t>
            </a:r>
          </a:p>
          <a:p>
            <a:pPr marL="357188" indent="358775">
              <a:buNone/>
              <a:tabLst>
                <a:tab pos="4035425" algn="l"/>
              </a:tabLst>
            </a:pPr>
            <a:r>
              <a:rPr lang="en-SG" dirty="0"/>
              <a:t>4) </a:t>
            </a:r>
            <a:r>
              <a:rPr lang="en-SG" dirty="0">
                <a:solidFill>
                  <a:srgbClr val="FF85FF"/>
                </a:solidFill>
              </a:rPr>
              <a:t>BE ACCOUNTABLE</a:t>
            </a:r>
            <a:r>
              <a:rPr lang="en-SG" sz="2000" u="sng" dirty="0">
                <a:solidFill>
                  <a:srgbClr val="FF85FF"/>
                </a:solidFill>
              </a:rPr>
              <a:t> </a:t>
            </a:r>
            <a:r>
              <a:rPr lang="en-SG" sz="2000" u="sng" dirty="0">
                <a:solidFill>
                  <a:schemeClr val="bg1">
                    <a:lumMod val="75000"/>
                  </a:schemeClr>
                </a:solidFill>
              </a:rPr>
              <a:t>	</a:t>
            </a:r>
            <a:r>
              <a:rPr lang="en-SG" dirty="0"/>
              <a:t>TRANPARENCY</a:t>
            </a:r>
          </a:p>
          <a:p>
            <a:pPr marL="357188" indent="358775">
              <a:buNone/>
              <a:tabLst>
                <a:tab pos="4035425" algn="l"/>
              </a:tabLst>
            </a:pPr>
            <a:r>
              <a:rPr lang="en-SG" dirty="0"/>
              <a:t>5) </a:t>
            </a:r>
            <a:r>
              <a:rPr lang="en-SG" dirty="0">
                <a:solidFill>
                  <a:srgbClr val="FF85FF"/>
                </a:solidFill>
              </a:rPr>
              <a:t>SERVE</a:t>
            </a:r>
            <a:r>
              <a:rPr lang="en-SG" sz="2000" u="sng" dirty="0">
                <a:solidFill>
                  <a:schemeClr val="bg1">
                    <a:lumMod val="75000"/>
                  </a:schemeClr>
                </a:solidFill>
              </a:rPr>
              <a:t> 	</a:t>
            </a:r>
            <a:r>
              <a:rPr lang="en-SG" dirty="0"/>
              <a:t>POSITIVE HELP IN OTHER’S INTERESTS</a:t>
            </a:r>
          </a:p>
          <a:p>
            <a:pPr marL="714375" indent="0">
              <a:spcBef>
                <a:spcPts val="1800"/>
              </a:spcBef>
              <a:buNone/>
              <a:tabLst>
                <a:tab pos="1706563" algn="l"/>
              </a:tabLst>
            </a:pPr>
            <a:r>
              <a:rPr lang="en-SG" dirty="0"/>
              <a:t>GOAL: CHRISTIAN SERVANTS THAT HAVE FAITH: FAITHFUL,</a:t>
            </a:r>
            <a:br>
              <a:rPr lang="en-SG" dirty="0"/>
            </a:br>
            <a:r>
              <a:rPr lang="en-SG" dirty="0"/>
              <a:t>	AVAILABLE, INITIATING, TEACHABLE AND HUNGRY      </a:t>
            </a:r>
          </a:p>
        </p:txBody>
      </p:sp>
      <p:sp>
        <p:nvSpPr>
          <p:cNvPr id="6" name="Arrow: Chevron 5">
            <a:extLst>
              <a:ext uri="{FF2B5EF4-FFF2-40B4-BE49-F238E27FC236}">
                <a16:creationId xmlns:a16="http://schemas.microsoft.com/office/drawing/2014/main" id="{2ACB3C88-E23D-47C5-9C4D-19ADD7C84804}"/>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21BEAF9F-F2DF-482C-A354-DABF7B247382}"/>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496DCE34-A7FE-4E21-B9F0-8764804B2655}"/>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D0C23F24-FD2F-4403-990D-1B099FE2FCB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211386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3" y="1352721"/>
            <a:ext cx="10515600" cy="4044227"/>
          </a:xfrm>
        </p:spPr>
        <p:txBody>
          <a:bodyPr>
            <a:noAutofit/>
          </a:bodyPr>
          <a:lstStyle/>
          <a:p>
            <a:pPr marL="357188" indent="-357188">
              <a:buAutoNum type="arabicPeriod" startAt="6"/>
              <a:tabLst>
                <a:tab pos="1878013" algn="l"/>
              </a:tabLst>
            </a:pPr>
            <a:r>
              <a:rPr lang="en-SG" dirty="0">
                <a:solidFill>
                  <a:srgbClr val="00B0F0"/>
                </a:solidFill>
              </a:rPr>
              <a:t>GROWTH: A GREAT COMMITMENT TO</a:t>
            </a:r>
            <a:br>
              <a:rPr lang="en-SG" dirty="0">
                <a:solidFill>
                  <a:srgbClr val="00B0F0"/>
                </a:solidFill>
              </a:rPr>
            </a:br>
            <a:r>
              <a:rPr lang="en-SG" dirty="0">
                <a:solidFill>
                  <a:srgbClr val="00B0F0"/>
                </a:solidFill>
              </a:rPr>
              <a:t>	THE GREAT COMMANDMENT (MATT. 22:36-40) AND</a:t>
            </a:r>
            <a:br>
              <a:rPr lang="en-SG" dirty="0">
                <a:solidFill>
                  <a:srgbClr val="00B0F0"/>
                </a:solidFill>
              </a:rPr>
            </a:br>
            <a:r>
              <a:rPr lang="en-SG" dirty="0">
                <a:solidFill>
                  <a:srgbClr val="00B0F0"/>
                </a:solidFill>
              </a:rPr>
              <a:t>	THE EVERYDAY COMMISSION (MATT. 28:119-20).</a:t>
            </a:r>
          </a:p>
          <a:p>
            <a:pPr marL="357188" indent="0">
              <a:spcBef>
                <a:spcPts val="2400"/>
              </a:spcBef>
              <a:buNone/>
            </a:pPr>
            <a:r>
              <a:rPr lang="en-SG" dirty="0"/>
              <a:t>F.  THE GIFT – THE HOLY SPIRIT (John 14:16)</a:t>
            </a:r>
          </a:p>
          <a:p>
            <a:pPr marL="715963" indent="0">
              <a:lnSpc>
                <a:spcPct val="100000"/>
              </a:lnSpc>
              <a:spcBef>
                <a:spcPts val="600"/>
              </a:spcBef>
              <a:buNone/>
              <a:tabLst>
                <a:tab pos="5559425" algn="l"/>
              </a:tabLst>
            </a:pPr>
            <a:r>
              <a:rPr lang="en-SG" dirty="0"/>
              <a:t>1)</a:t>
            </a:r>
            <a:r>
              <a:rPr lang="en-SG" dirty="0">
                <a:solidFill>
                  <a:srgbClr val="00B050"/>
                </a:solidFill>
              </a:rPr>
              <a:t> </a:t>
            </a:r>
            <a:r>
              <a:rPr lang="en-SG" dirty="0">
                <a:solidFill>
                  <a:srgbClr val="FF85FF"/>
                </a:solidFill>
              </a:rPr>
              <a:t>ABIDING PRESENCE</a:t>
            </a:r>
            <a:r>
              <a:rPr lang="en-SG" sz="2000" u="sng" dirty="0">
                <a:solidFill>
                  <a:schemeClr val="bg1">
                    <a:lumMod val="75000"/>
                  </a:schemeClr>
                </a:solidFill>
              </a:rPr>
              <a:t>  	</a:t>
            </a:r>
            <a:r>
              <a:rPr lang="en-SG" dirty="0"/>
              <a:t>(JOHN 14:17; 1 COR. 3:16; 6:19)</a:t>
            </a:r>
          </a:p>
          <a:p>
            <a:pPr marL="715963" indent="0">
              <a:lnSpc>
                <a:spcPct val="100000"/>
              </a:lnSpc>
              <a:spcBef>
                <a:spcPts val="600"/>
              </a:spcBef>
              <a:buNone/>
              <a:tabLst>
                <a:tab pos="5559425" algn="l"/>
              </a:tabLst>
            </a:pPr>
            <a:r>
              <a:rPr lang="en-SG" dirty="0"/>
              <a:t>2) </a:t>
            </a:r>
            <a:r>
              <a:rPr lang="en-SG" dirty="0">
                <a:solidFill>
                  <a:srgbClr val="FF85FF"/>
                </a:solidFill>
              </a:rPr>
              <a:t>THE TEACHER</a:t>
            </a:r>
            <a:r>
              <a:rPr lang="en-SG" sz="2000" u="sng" dirty="0">
                <a:solidFill>
                  <a:schemeClr val="bg1">
                    <a:lumMod val="75000"/>
                  </a:schemeClr>
                </a:solidFill>
              </a:rPr>
              <a:t> 	</a:t>
            </a:r>
            <a:r>
              <a:rPr lang="en-SG" dirty="0"/>
              <a:t>(JOHN 14:26)</a:t>
            </a:r>
          </a:p>
          <a:p>
            <a:pPr marL="715963" indent="0">
              <a:lnSpc>
                <a:spcPct val="100000"/>
              </a:lnSpc>
              <a:spcBef>
                <a:spcPts val="600"/>
              </a:spcBef>
              <a:buNone/>
              <a:tabLst>
                <a:tab pos="5559425" algn="l"/>
              </a:tabLst>
            </a:pPr>
            <a:r>
              <a:rPr lang="en-SG" dirty="0"/>
              <a:t>3) </a:t>
            </a:r>
            <a:r>
              <a:rPr lang="en-SG" dirty="0">
                <a:solidFill>
                  <a:srgbClr val="FF85FF"/>
                </a:solidFill>
              </a:rPr>
              <a:t>THE CONVICTOR</a:t>
            </a:r>
            <a:r>
              <a:rPr lang="en-SG" sz="2000" u="sng" dirty="0">
                <a:solidFill>
                  <a:schemeClr val="bg1">
                    <a:lumMod val="75000"/>
                  </a:schemeClr>
                </a:solidFill>
              </a:rPr>
              <a:t> 	</a:t>
            </a:r>
            <a:r>
              <a:rPr lang="en-SG" dirty="0"/>
              <a:t>(JOHN 16:8-11) </a:t>
            </a:r>
          </a:p>
          <a:p>
            <a:pPr marL="715963" indent="0">
              <a:lnSpc>
                <a:spcPct val="100000"/>
              </a:lnSpc>
              <a:spcBef>
                <a:spcPts val="600"/>
              </a:spcBef>
              <a:buNone/>
              <a:tabLst>
                <a:tab pos="5559425" algn="l"/>
              </a:tabLst>
            </a:pPr>
            <a:r>
              <a:rPr lang="en-SG" dirty="0"/>
              <a:t>4) </a:t>
            </a:r>
            <a:r>
              <a:rPr lang="en-SG" dirty="0">
                <a:solidFill>
                  <a:srgbClr val="FF85FF"/>
                </a:solidFill>
              </a:rPr>
              <a:t>THE POWER AND BOLDNESS</a:t>
            </a:r>
            <a:r>
              <a:rPr lang="en-SG" sz="2000" u="sng" dirty="0">
                <a:solidFill>
                  <a:schemeClr val="bg1">
                    <a:lumMod val="75000"/>
                  </a:schemeClr>
                </a:solidFill>
              </a:rPr>
              <a:t> 	</a:t>
            </a:r>
            <a:r>
              <a:rPr lang="en-SG" dirty="0"/>
              <a:t>(ACTS 1:18)</a:t>
            </a:r>
          </a:p>
        </p:txBody>
      </p:sp>
      <p:sp>
        <p:nvSpPr>
          <p:cNvPr id="6" name="Arrow: Chevron 5">
            <a:extLst>
              <a:ext uri="{FF2B5EF4-FFF2-40B4-BE49-F238E27FC236}">
                <a16:creationId xmlns:a16="http://schemas.microsoft.com/office/drawing/2014/main" id="{38F52E1D-9E40-4B89-AD65-E781E039EFC0}"/>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547C6E5B-A3A9-4F7B-894F-D7297FBE3B24}"/>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AC3DBC84-E9BF-48E7-B8FA-F54D3AFB9930}"/>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CD356395-2FB8-4A3C-B6DA-50669A77326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1200837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054" y="1352721"/>
            <a:ext cx="10515600" cy="4590879"/>
          </a:xfrm>
        </p:spPr>
        <p:txBody>
          <a:bodyPr>
            <a:noAutofit/>
          </a:bodyPr>
          <a:lstStyle/>
          <a:p>
            <a:pPr marL="357188" indent="-357188">
              <a:buAutoNum type="arabicPeriod" startAt="7"/>
            </a:pPr>
            <a:r>
              <a:rPr lang="en-SG" dirty="0">
                <a:solidFill>
                  <a:srgbClr val="00B0F0"/>
                </a:solidFill>
              </a:rPr>
              <a:t>SELF AND TEAM PLANNING (2 Chron. 1:10)</a:t>
            </a:r>
          </a:p>
          <a:p>
            <a:pPr marL="715963" indent="-358775">
              <a:spcBef>
                <a:spcPts val="2400"/>
              </a:spcBef>
              <a:buNone/>
              <a:tabLst>
                <a:tab pos="896938" algn="l"/>
              </a:tabLst>
            </a:pPr>
            <a:r>
              <a:rPr lang="en-SG" dirty="0"/>
              <a:t>1) PLAN TO PLAN WEEKLY IN MIDST OF CHANGES.</a:t>
            </a:r>
          </a:p>
          <a:p>
            <a:pPr marL="715963" indent="-358775">
              <a:buNone/>
              <a:tabLst>
                <a:tab pos="896938" algn="l"/>
              </a:tabLst>
            </a:pPr>
            <a:r>
              <a:rPr lang="en-SG" dirty="0"/>
              <a:t>2) FOCUS ON PRIMARY PURPOSES – WHY AND WHAT.</a:t>
            </a:r>
          </a:p>
          <a:p>
            <a:pPr marL="715963" indent="-358775">
              <a:buNone/>
              <a:tabLst>
                <a:tab pos="896938" algn="l"/>
              </a:tabLst>
            </a:pPr>
            <a:r>
              <a:rPr lang="en-SG" dirty="0"/>
              <a:t>3) ASSESS INSIDE, OUTSIDE, CURRENT &amp; FUTURE.</a:t>
            </a:r>
          </a:p>
          <a:p>
            <a:pPr marL="715963" indent="-358775">
              <a:buNone/>
              <a:tabLst>
                <a:tab pos="896938" algn="l"/>
              </a:tabLst>
            </a:pPr>
            <a:r>
              <a:rPr lang="en-SG" dirty="0"/>
              <a:t>4) PRIORTISE THE IMPORTANT NOT THE URGENT.  HIGH RETURN.</a:t>
            </a:r>
          </a:p>
          <a:p>
            <a:pPr marL="715963" indent="-358775">
              <a:buNone/>
              <a:tabLst>
                <a:tab pos="4392613" algn="l"/>
              </a:tabLst>
            </a:pPr>
            <a:r>
              <a:rPr lang="en-SG" dirty="0"/>
              <a:t>5) ASK RIGHT QUESTIONS – TARGET, RESOURCES, </a:t>
            </a:r>
            <a:br>
              <a:rPr lang="en-SG" dirty="0"/>
            </a:br>
            <a:r>
              <a:rPr lang="en-SG" dirty="0"/>
              <a:t>          	ASSESMENT AND REFINING.</a:t>
            </a:r>
          </a:p>
          <a:p>
            <a:pPr marL="715963" indent="-358775">
              <a:buNone/>
            </a:pPr>
            <a:r>
              <a:rPr lang="en-SG" dirty="0"/>
              <a:t>6) SET SPECIFIC GOALS – </a:t>
            </a:r>
            <a:r>
              <a:rPr lang="en-SG" dirty="0">
                <a:solidFill>
                  <a:srgbClr val="FF0000"/>
                </a:solidFill>
              </a:rPr>
              <a:t>S</a:t>
            </a:r>
            <a:r>
              <a:rPr lang="en-SG" dirty="0"/>
              <a:t>PECIFIC, </a:t>
            </a:r>
            <a:r>
              <a:rPr lang="en-SG" dirty="0">
                <a:solidFill>
                  <a:srgbClr val="FF0000"/>
                </a:solidFill>
              </a:rPr>
              <a:t>M</a:t>
            </a:r>
            <a:r>
              <a:rPr lang="en-SG" dirty="0"/>
              <a:t>EASURABLE, </a:t>
            </a:r>
            <a:r>
              <a:rPr lang="en-SG" dirty="0">
                <a:solidFill>
                  <a:srgbClr val="FF0000"/>
                </a:solidFill>
              </a:rPr>
              <a:t>A</a:t>
            </a:r>
            <a:r>
              <a:rPr lang="en-SG" dirty="0"/>
              <a:t>TTAINABLE, </a:t>
            </a:r>
            <a:br>
              <a:rPr lang="en-SG" dirty="0"/>
            </a:br>
            <a:r>
              <a:rPr lang="en-SG" dirty="0">
                <a:solidFill>
                  <a:srgbClr val="FF0000"/>
                </a:solidFill>
              </a:rPr>
              <a:t>R</a:t>
            </a:r>
            <a:r>
              <a:rPr lang="en-SG" dirty="0"/>
              <a:t>EALISTIC AND </a:t>
            </a:r>
            <a:r>
              <a:rPr lang="en-SG" dirty="0">
                <a:solidFill>
                  <a:srgbClr val="FF0000"/>
                </a:solidFill>
              </a:rPr>
              <a:t>T</a:t>
            </a:r>
            <a:r>
              <a:rPr lang="en-SG" dirty="0"/>
              <a:t>IME BOUND (SMART GOALS)</a:t>
            </a:r>
          </a:p>
          <a:p>
            <a:pPr marL="0" indent="0">
              <a:buNone/>
            </a:pPr>
            <a:r>
              <a:rPr lang="en-SG" dirty="0"/>
              <a:t>       </a:t>
            </a:r>
          </a:p>
          <a:p>
            <a:pPr marL="0" indent="0">
              <a:buNone/>
            </a:pPr>
            <a:r>
              <a:rPr lang="en-SG" dirty="0"/>
              <a:t>      </a:t>
            </a:r>
          </a:p>
        </p:txBody>
      </p:sp>
      <p:sp>
        <p:nvSpPr>
          <p:cNvPr id="6" name="Arrow: Chevron 5">
            <a:extLst>
              <a:ext uri="{FF2B5EF4-FFF2-40B4-BE49-F238E27FC236}">
                <a16:creationId xmlns:a16="http://schemas.microsoft.com/office/drawing/2014/main" id="{E9F81D90-11CD-426C-A892-A12C7DC7DFBB}"/>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E96181AD-3E35-4C2A-BF1F-31C79EF51812}"/>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96A0A69F-A44B-4BB7-99CA-A471605AC478}"/>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259A1C54-63EE-46E6-B0FB-61E16B08E89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287576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023" y="2286144"/>
            <a:ext cx="10515600" cy="1851290"/>
          </a:xfrm>
        </p:spPr>
        <p:txBody>
          <a:bodyPr>
            <a:noAutofit/>
          </a:bodyPr>
          <a:lstStyle/>
          <a:p>
            <a:r>
              <a:rPr lang="en-SG" sz="3200" b="1" dirty="0"/>
              <a:t>IT IS A GREAT PLACE TO VISIT,</a:t>
            </a:r>
          </a:p>
          <a:p>
            <a:pPr marL="0" indent="0">
              <a:buNone/>
            </a:pPr>
            <a:endParaRPr lang="en-SG" sz="3200" b="1" dirty="0"/>
          </a:p>
          <a:p>
            <a:r>
              <a:rPr lang="en-SG" sz="3200" b="1" dirty="0"/>
              <a:t>BUT YOU WOULD NOT WANT TO LIVE THERE.</a:t>
            </a:r>
          </a:p>
          <a:p>
            <a:endParaRPr lang="en-SG" dirty="0"/>
          </a:p>
          <a:p>
            <a:endParaRPr lang="en-SG" dirty="0"/>
          </a:p>
        </p:txBody>
      </p:sp>
      <p:pic>
        <p:nvPicPr>
          <p:cNvPr id="5" name="Picture 4">
            <a:extLst>
              <a:ext uri="{FF2B5EF4-FFF2-40B4-BE49-F238E27FC236}">
                <a16:creationId xmlns:a16="http://schemas.microsoft.com/office/drawing/2014/main" id="{245D4765-D692-4766-8478-172C1F5BE37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6513" y1="26498" x2="66513" y2="26498"/>
                        <a14:foregroundMark x1="17512" y1="75576" x2="17512" y2="75576"/>
                        <a14:foregroundMark x1="20430" y1="76037" x2="20430" y2="76037"/>
                        <a14:foregroundMark x1="19816" y1="67512" x2="19816" y2="67512"/>
                        <a14:foregroundMark x1="26114" y1="61521" x2="26114" y2="61521"/>
                        <a14:foregroundMark x1="27803" y1="60138" x2="27803" y2="60138"/>
                        <a14:foregroundMark x1="29954" y1="58525" x2="29954" y2="58525"/>
                        <a14:foregroundMark x1="92012" y1="25115" x2="92012" y2="25115"/>
                        <a14:foregroundMark x1="97389" y1="22811" x2="97389" y2="22811"/>
                        <a14:foregroundMark x1="31490" y1="56912" x2="31490" y2="56912"/>
                      </a14:backgroundRemoval>
                    </a14:imgEffect>
                  </a14:imgLayer>
                </a14:imgProps>
              </a:ext>
              <a:ext uri="{28A0092B-C50C-407E-A947-70E740481C1C}">
                <a14:useLocalDpi xmlns:a14="http://schemas.microsoft.com/office/drawing/2010/main" val="0"/>
              </a:ext>
            </a:extLst>
          </a:blip>
          <a:stretch>
            <a:fillRect/>
          </a:stretch>
        </p:blipFill>
        <p:spPr>
          <a:xfrm>
            <a:off x="8401049" y="4444998"/>
            <a:ext cx="3790951" cy="2527301"/>
          </a:xfrm>
          <a:prstGeom prst="rect">
            <a:avLst/>
          </a:prstGeom>
        </p:spPr>
      </p:pic>
      <p:sp>
        <p:nvSpPr>
          <p:cNvPr id="12" name="Arrow: Pentagon 11">
            <a:extLst>
              <a:ext uri="{FF2B5EF4-FFF2-40B4-BE49-F238E27FC236}">
                <a16:creationId xmlns:a16="http://schemas.microsoft.com/office/drawing/2014/main" id="{37839972-70F8-4048-8F83-C2315C84EA52}"/>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
        <p:nvSpPr>
          <p:cNvPr id="13" name="Arrow: Chevron 12">
            <a:extLst>
              <a:ext uri="{FF2B5EF4-FFF2-40B4-BE49-F238E27FC236}">
                <a16:creationId xmlns:a16="http://schemas.microsoft.com/office/drawing/2014/main" id="{DD42C6EA-47B5-463F-BDEF-FD4F10F41D26}"/>
              </a:ext>
            </a:extLst>
          </p:cNvPr>
          <p:cNvSpPr/>
          <p:nvPr/>
        </p:nvSpPr>
        <p:spPr>
          <a:xfrm>
            <a:off x="3378135"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Tree>
    <p:extLst>
      <p:ext uri="{BB962C8B-B14F-4D97-AF65-F5344CB8AC3E}">
        <p14:creationId xmlns:p14="http://schemas.microsoft.com/office/powerpoint/2010/main" val="3162045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680" y="1351723"/>
            <a:ext cx="10515600" cy="4351338"/>
          </a:xfrm>
        </p:spPr>
        <p:txBody>
          <a:bodyPr>
            <a:noAutofit/>
          </a:bodyPr>
          <a:lstStyle/>
          <a:p>
            <a:pPr marL="357188" indent="-357188">
              <a:buAutoNum type="arabicPeriod" startAt="7"/>
            </a:pPr>
            <a:r>
              <a:rPr lang="en-SG" dirty="0">
                <a:solidFill>
                  <a:srgbClr val="00B0F0"/>
                </a:solidFill>
              </a:rPr>
              <a:t>SELF AND TEAM PLANNING (2 Chron. 1:10)</a:t>
            </a:r>
          </a:p>
          <a:p>
            <a:pPr marL="357188" indent="0">
              <a:lnSpc>
                <a:spcPct val="100000"/>
              </a:lnSpc>
              <a:spcBef>
                <a:spcPts val="600"/>
              </a:spcBef>
              <a:buNone/>
              <a:tabLst>
                <a:tab pos="1077913" algn="l"/>
              </a:tabLst>
            </a:pPr>
            <a:r>
              <a:rPr lang="en-SG" dirty="0">
                <a:solidFill>
                  <a:schemeClr val="bg1"/>
                </a:solidFill>
              </a:rPr>
              <a:t>0</a:t>
            </a:r>
            <a:r>
              <a:rPr lang="en-SG" dirty="0"/>
              <a:t>7) COMMUNICATE AND CLARIFY WITH GUIDELINES.</a:t>
            </a:r>
          </a:p>
          <a:p>
            <a:pPr marL="357188" indent="0">
              <a:lnSpc>
                <a:spcPct val="100000"/>
              </a:lnSpc>
              <a:spcBef>
                <a:spcPts val="600"/>
              </a:spcBef>
              <a:buNone/>
              <a:tabLst>
                <a:tab pos="1077913" algn="l"/>
              </a:tabLst>
            </a:pPr>
            <a:r>
              <a:rPr lang="en-SG" dirty="0">
                <a:solidFill>
                  <a:schemeClr val="bg1"/>
                </a:solidFill>
              </a:rPr>
              <a:t>0</a:t>
            </a:r>
            <a:r>
              <a:rPr lang="en-SG" dirty="0"/>
              <a:t>8) IDENTIFY POSSIBLE OBSTACLES AND RESPONSES.</a:t>
            </a:r>
          </a:p>
          <a:p>
            <a:pPr marL="357188" indent="0">
              <a:lnSpc>
                <a:spcPct val="100000"/>
              </a:lnSpc>
              <a:spcBef>
                <a:spcPts val="600"/>
              </a:spcBef>
              <a:buNone/>
              <a:tabLst>
                <a:tab pos="1077913" algn="l"/>
              </a:tabLst>
            </a:pPr>
            <a:r>
              <a:rPr lang="en-SG" dirty="0">
                <a:solidFill>
                  <a:schemeClr val="bg1"/>
                </a:solidFill>
              </a:rPr>
              <a:t>0</a:t>
            </a:r>
            <a:r>
              <a:rPr lang="en-SG" dirty="0"/>
              <a:t>9) HAVE OPEN SYSTEM TO ADAPT TO CHANGES.</a:t>
            </a:r>
          </a:p>
          <a:p>
            <a:pPr marL="357188" indent="0">
              <a:lnSpc>
                <a:spcPct val="100000"/>
              </a:lnSpc>
              <a:spcBef>
                <a:spcPts val="600"/>
              </a:spcBef>
              <a:buNone/>
              <a:tabLst>
                <a:tab pos="1077913" algn="l"/>
              </a:tabLst>
            </a:pPr>
            <a:r>
              <a:rPr lang="en-SG" dirty="0"/>
              <a:t>10) MANAGE AND DIRECT RESOURCES.</a:t>
            </a:r>
          </a:p>
          <a:p>
            <a:pPr marL="357188" indent="0">
              <a:lnSpc>
                <a:spcPct val="100000"/>
              </a:lnSpc>
              <a:spcBef>
                <a:spcPts val="600"/>
              </a:spcBef>
              <a:buNone/>
              <a:tabLst>
                <a:tab pos="1077913" algn="l"/>
              </a:tabLst>
            </a:pPr>
            <a:r>
              <a:rPr lang="en-SG" dirty="0"/>
              <a:t>11) MONITOR AND CORRRECT TO ADJUST.</a:t>
            </a:r>
          </a:p>
          <a:p>
            <a:pPr marL="357188" indent="0">
              <a:lnSpc>
                <a:spcPct val="100000"/>
              </a:lnSpc>
              <a:spcBef>
                <a:spcPts val="600"/>
              </a:spcBef>
              <a:buNone/>
              <a:tabLst>
                <a:tab pos="1077913" algn="l"/>
              </a:tabLst>
            </a:pPr>
            <a:r>
              <a:rPr lang="en-SG" dirty="0"/>
              <a:t>12) STUDY CURRENT RESULTS TO EXPERIENCE SUCCESS.</a:t>
            </a:r>
          </a:p>
          <a:p>
            <a:pPr marL="0" indent="0">
              <a:buNone/>
              <a:tabLst>
                <a:tab pos="1077913" algn="l"/>
              </a:tabLst>
            </a:pPr>
            <a:r>
              <a:rPr lang="en-SG" dirty="0"/>
              <a:t>      </a:t>
            </a:r>
          </a:p>
        </p:txBody>
      </p:sp>
      <p:sp>
        <p:nvSpPr>
          <p:cNvPr id="6" name="Arrow: Chevron 5">
            <a:extLst>
              <a:ext uri="{FF2B5EF4-FFF2-40B4-BE49-F238E27FC236}">
                <a16:creationId xmlns:a16="http://schemas.microsoft.com/office/drawing/2014/main" id="{B32836D6-3424-4A6A-BBD2-E691D49C85A2}"/>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8EFAD942-B060-45D7-9169-790EE631EA29}"/>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1488D70D-4187-443A-8AC2-7A187E0A2911}"/>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CD1B1F12-7529-4DE7-9EE6-3D71101B260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261819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3" y="1355505"/>
            <a:ext cx="10015330" cy="4592862"/>
          </a:xfrm>
        </p:spPr>
        <p:txBody>
          <a:bodyPr>
            <a:noAutofit/>
          </a:bodyPr>
          <a:lstStyle/>
          <a:p>
            <a:pPr marL="357188" indent="-357188">
              <a:buAutoNum type="arabicPeriod" startAt="8"/>
            </a:pPr>
            <a:r>
              <a:rPr lang="en-SG" dirty="0">
                <a:solidFill>
                  <a:srgbClr val="00B0F0"/>
                </a:solidFill>
              </a:rPr>
              <a:t>SET SMART GOALS. (PSALM 20:4)</a:t>
            </a:r>
            <a:br>
              <a:rPr lang="en-SG" dirty="0">
                <a:solidFill>
                  <a:srgbClr val="00B0F0"/>
                </a:solidFill>
              </a:rPr>
            </a:br>
            <a:r>
              <a:rPr lang="en-SG" dirty="0">
                <a:solidFill>
                  <a:srgbClr val="FF0000"/>
                </a:solidFill>
              </a:rPr>
              <a:t>S</a:t>
            </a:r>
            <a:r>
              <a:rPr lang="en-SG" dirty="0">
                <a:solidFill>
                  <a:srgbClr val="00B0F0"/>
                </a:solidFill>
              </a:rPr>
              <a:t>PECIFIC, </a:t>
            </a:r>
            <a:r>
              <a:rPr lang="en-SG" dirty="0">
                <a:solidFill>
                  <a:srgbClr val="FF0000"/>
                </a:solidFill>
              </a:rPr>
              <a:t>M</a:t>
            </a:r>
            <a:r>
              <a:rPr lang="en-SG" dirty="0">
                <a:solidFill>
                  <a:srgbClr val="00B0F0"/>
                </a:solidFill>
              </a:rPr>
              <a:t>EASURABLE, </a:t>
            </a:r>
            <a:r>
              <a:rPr lang="en-SG" dirty="0">
                <a:solidFill>
                  <a:srgbClr val="FF0000"/>
                </a:solidFill>
              </a:rPr>
              <a:t>A</a:t>
            </a:r>
            <a:r>
              <a:rPr lang="en-SG" dirty="0">
                <a:solidFill>
                  <a:srgbClr val="00B0F0"/>
                </a:solidFill>
              </a:rPr>
              <a:t>TTAINABLE, </a:t>
            </a:r>
            <a:r>
              <a:rPr lang="en-SG" dirty="0">
                <a:solidFill>
                  <a:srgbClr val="FF0000"/>
                </a:solidFill>
              </a:rPr>
              <a:t>R</a:t>
            </a:r>
            <a:r>
              <a:rPr lang="en-SG" dirty="0">
                <a:solidFill>
                  <a:srgbClr val="00B0F0"/>
                </a:solidFill>
              </a:rPr>
              <a:t>EALISTIC, </a:t>
            </a:r>
            <a:r>
              <a:rPr lang="en-SG" dirty="0">
                <a:solidFill>
                  <a:srgbClr val="FF0000"/>
                </a:solidFill>
              </a:rPr>
              <a:t>T</a:t>
            </a:r>
            <a:r>
              <a:rPr lang="en-SG" dirty="0">
                <a:solidFill>
                  <a:srgbClr val="00B0F0"/>
                </a:solidFill>
              </a:rPr>
              <a:t>IME BOUND</a:t>
            </a:r>
          </a:p>
          <a:p>
            <a:pPr marL="715963" indent="-358775">
              <a:spcBef>
                <a:spcPts val="2400"/>
              </a:spcBef>
              <a:buAutoNum type="arabicParenR"/>
            </a:pPr>
            <a:r>
              <a:rPr lang="en-SG" dirty="0"/>
              <a:t>THE CHURCH WILL PRAY AND PLAN TO VISIT FOUR BLOCKS PER WEEK TILL THE END OF 2020.</a:t>
            </a:r>
          </a:p>
          <a:p>
            <a:pPr marL="715963" indent="-358775">
              <a:buAutoNum type="arabicParenR" startAt="2"/>
            </a:pPr>
            <a:r>
              <a:rPr lang="en-SG" dirty="0"/>
              <a:t>I WILL BEGIN MY MASTER OF MINISTRY DEGREE PROGRAM IN 2020 AND COMPLETE IT BY 2023.</a:t>
            </a:r>
          </a:p>
          <a:p>
            <a:pPr marL="715963" indent="-358775">
              <a:buNone/>
            </a:pPr>
            <a:r>
              <a:rPr lang="en-SG" dirty="0"/>
              <a:t>3) I WILL PRAY AND PLAN TO INVITE AT LEAST ONE PERSON OR ONE FAMILY TO CHURCH AND FOLLOW THEM UP IN 2020.</a:t>
            </a:r>
          </a:p>
          <a:p>
            <a:pPr marL="0" indent="0">
              <a:buNone/>
            </a:pPr>
            <a:endParaRPr lang="en-SG" sz="5900" dirty="0"/>
          </a:p>
          <a:p>
            <a:pPr marL="0" indent="0">
              <a:buNone/>
            </a:pPr>
            <a:endParaRPr lang="en-SG" dirty="0"/>
          </a:p>
          <a:p>
            <a:pPr marL="0" indent="0">
              <a:buNone/>
            </a:pPr>
            <a:r>
              <a:rPr lang="en-SG" dirty="0"/>
              <a:t>      </a:t>
            </a:r>
          </a:p>
        </p:txBody>
      </p:sp>
      <p:sp>
        <p:nvSpPr>
          <p:cNvPr id="6" name="Arrow: Chevron 5">
            <a:extLst>
              <a:ext uri="{FF2B5EF4-FFF2-40B4-BE49-F238E27FC236}">
                <a16:creationId xmlns:a16="http://schemas.microsoft.com/office/drawing/2014/main" id="{16744805-F4A6-435B-94B9-E80952BA17B7}"/>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8" name="Arrow: Chevron 7">
            <a:extLst>
              <a:ext uri="{FF2B5EF4-FFF2-40B4-BE49-F238E27FC236}">
                <a16:creationId xmlns:a16="http://schemas.microsoft.com/office/drawing/2014/main" id="{36D6D205-47F6-4B57-B39C-540203CA9607}"/>
              </a:ext>
            </a:extLst>
          </p:cNvPr>
          <p:cNvSpPr/>
          <p:nvPr/>
        </p:nvSpPr>
        <p:spPr>
          <a:xfrm>
            <a:off x="7008574" y="0"/>
            <a:ext cx="5183426" cy="787653"/>
          </a:xfrm>
          <a:prstGeom prst="chevron">
            <a:avLst/>
          </a:prstGeom>
          <a:solidFill>
            <a:srgbClr val="9F9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BEST BEHAVIOURS</a:t>
            </a:r>
          </a:p>
        </p:txBody>
      </p:sp>
      <p:sp>
        <p:nvSpPr>
          <p:cNvPr id="9" name="Arrow: Pentagon 8">
            <a:extLst>
              <a:ext uri="{FF2B5EF4-FFF2-40B4-BE49-F238E27FC236}">
                <a16:creationId xmlns:a16="http://schemas.microsoft.com/office/drawing/2014/main" id="{110DBF6F-D9AD-4EAF-9525-D47F7E4C818C}"/>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1" name="Picture 10">
            <a:extLst>
              <a:ext uri="{FF2B5EF4-FFF2-40B4-BE49-F238E27FC236}">
                <a16:creationId xmlns:a16="http://schemas.microsoft.com/office/drawing/2014/main" id="{65FFA3CC-97AB-4EC8-8949-A3D98EE48BF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1373826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5385"/>
            <a:ext cx="10515600" cy="5422613"/>
          </a:xfrm>
        </p:spPr>
        <p:txBody>
          <a:bodyPr>
            <a:noAutofit/>
          </a:bodyPr>
          <a:lstStyle/>
          <a:p>
            <a:pPr marL="514350" indent="-514350">
              <a:buAutoNum type="arabicPeriod"/>
            </a:pPr>
            <a:r>
              <a:rPr lang="en-SG" sz="3600" dirty="0">
                <a:solidFill>
                  <a:srgbClr val="FF0000"/>
                </a:solidFill>
              </a:rPr>
              <a:t>WHAT ONE LESSON HAVE I LEARNT?</a:t>
            </a:r>
          </a:p>
          <a:p>
            <a:pPr marL="514350" indent="-514350">
              <a:lnSpc>
                <a:spcPct val="100000"/>
              </a:lnSpc>
              <a:spcBef>
                <a:spcPts val="9000"/>
              </a:spcBef>
              <a:buAutoNum type="arabicPeriod"/>
            </a:pPr>
            <a:r>
              <a:rPr lang="en-SG" sz="3600" dirty="0">
                <a:solidFill>
                  <a:srgbClr val="FF0000"/>
                </a:solidFill>
              </a:rPr>
              <a:t>WHAT WILL BE ONE PRAYER I HAVE?     </a:t>
            </a:r>
          </a:p>
          <a:p>
            <a:pPr marL="0" indent="0">
              <a:buNone/>
            </a:pPr>
            <a:r>
              <a:rPr lang="en-SG" sz="6000" dirty="0"/>
              <a:t>      </a:t>
            </a:r>
            <a:endParaRPr lang="en-SG" sz="9600" dirty="0"/>
          </a:p>
          <a:p>
            <a:pPr marL="0" indent="0">
              <a:buNone/>
            </a:pPr>
            <a:endParaRPr lang="en-SG" sz="3200" dirty="0"/>
          </a:p>
        </p:txBody>
      </p:sp>
      <p:sp>
        <p:nvSpPr>
          <p:cNvPr id="9" name="Arrow: Chevron 8">
            <a:extLst>
              <a:ext uri="{FF2B5EF4-FFF2-40B4-BE49-F238E27FC236}">
                <a16:creationId xmlns:a16="http://schemas.microsoft.com/office/drawing/2014/main" id="{7FB318DE-817C-4B67-B7AC-1B32AD34A715}"/>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PRODUCTION</a:t>
            </a:r>
          </a:p>
        </p:txBody>
      </p:sp>
      <p:sp>
        <p:nvSpPr>
          <p:cNvPr id="11" name="Arrow: Chevron 10">
            <a:extLst>
              <a:ext uri="{FF2B5EF4-FFF2-40B4-BE49-F238E27FC236}">
                <a16:creationId xmlns:a16="http://schemas.microsoft.com/office/drawing/2014/main" id="{70740330-BD3F-4113-9602-5B911B63892A}"/>
              </a:ext>
            </a:extLst>
          </p:cNvPr>
          <p:cNvSpPr/>
          <p:nvPr/>
        </p:nvSpPr>
        <p:spPr>
          <a:xfrm>
            <a:off x="7008574" y="0"/>
            <a:ext cx="5183426" cy="787653"/>
          </a:xfrm>
          <a:prstGeom prst="chevron">
            <a:avLst/>
          </a:prstGeom>
          <a:solidFill>
            <a:srgbClr val="FF65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REFLECTIONS</a:t>
            </a:r>
          </a:p>
        </p:txBody>
      </p:sp>
      <p:sp>
        <p:nvSpPr>
          <p:cNvPr id="12" name="Arrow: Pentagon 11">
            <a:extLst>
              <a:ext uri="{FF2B5EF4-FFF2-40B4-BE49-F238E27FC236}">
                <a16:creationId xmlns:a16="http://schemas.microsoft.com/office/drawing/2014/main" id="{15AE7B25-1859-438C-96AA-E6167C459A7F}"/>
              </a:ext>
            </a:extLst>
          </p:cNvPr>
          <p:cNvSpPr/>
          <p:nvPr/>
        </p:nvSpPr>
        <p:spPr>
          <a:xfrm>
            <a:off x="0" y="1"/>
            <a:ext cx="3603279" cy="778598"/>
          </a:xfrm>
          <a:prstGeom prst="homePlate">
            <a:avLst/>
          </a:prstGeom>
          <a:solidFill>
            <a:srgbClr val="4FFF4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THREE</a:t>
            </a:r>
          </a:p>
        </p:txBody>
      </p:sp>
      <p:pic>
        <p:nvPicPr>
          <p:cNvPr id="14" name="Picture 13">
            <a:extLst>
              <a:ext uri="{FF2B5EF4-FFF2-40B4-BE49-F238E27FC236}">
                <a16:creationId xmlns:a16="http://schemas.microsoft.com/office/drawing/2014/main" id="{B60CD92D-C258-4422-A9F4-88831511790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578" b="100000" l="3167" r="98000"/>
                    </a14:imgEffect>
                  </a14:imgLayer>
                </a14:imgProps>
              </a:ext>
              <a:ext uri="{28A0092B-C50C-407E-A947-70E740481C1C}">
                <a14:useLocalDpi xmlns:a14="http://schemas.microsoft.com/office/drawing/2010/main" val="0"/>
              </a:ext>
            </a:extLst>
          </a:blip>
          <a:stretch>
            <a:fillRect/>
          </a:stretch>
        </p:blipFill>
        <p:spPr>
          <a:xfrm>
            <a:off x="10637822" y="5482552"/>
            <a:ext cx="1554178" cy="1375447"/>
          </a:xfrm>
          <a:prstGeom prst="rect">
            <a:avLst/>
          </a:prstGeom>
        </p:spPr>
      </p:pic>
    </p:spTree>
    <p:extLst>
      <p:ext uri="{BB962C8B-B14F-4D97-AF65-F5344CB8AC3E}">
        <p14:creationId xmlns:p14="http://schemas.microsoft.com/office/powerpoint/2010/main" val="2750898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7A4CD-A627-494F-9542-8D7D9B987BA8}"/>
              </a:ext>
            </a:extLst>
          </p:cNvPr>
          <p:cNvPicPr>
            <a:picLocks noChangeAspect="1"/>
          </p:cNvPicPr>
          <p:nvPr/>
        </p:nvPicPr>
        <p:blipFill>
          <a:blip r:embed="rId2"/>
          <a:stretch>
            <a:fillRect/>
          </a:stretch>
        </p:blipFill>
        <p:spPr>
          <a:xfrm>
            <a:off x="4429967" y="118985"/>
            <a:ext cx="3519546" cy="3767179"/>
          </a:xfrm>
          <a:prstGeom prst="rect">
            <a:avLst/>
          </a:prstGeom>
        </p:spPr>
      </p:pic>
      <p:sp>
        <p:nvSpPr>
          <p:cNvPr id="5" name="Rectangle: Rounded Corners 4">
            <a:extLst>
              <a:ext uri="{FF2B5EF4-FFF2-40B4-BE49-F238E27FC236}">
                <a16:creationId xmlns:a16="http://schemas.microsoft.com/office/drawing/2014/main" id="{BA217BD6-271A-48BD-AB03-C7041572BCA2}"/>
              </a:ext>
            </a:extLst>
          </p:cNvPr>
          <p:cNvSpPr/>
          <p:nvPr/>
        </p:nvSpPr>
        <p:spPr>
          <a:xfrm>
            <a:off x="1147114" y="3886164"/>
            <a:ext cx="10085251" cy="2651796"/>
          </a:xfrm>
          <a:prstGeom prst="roundRect">
            <a:avLst/>
          </a:prstGeom>
          <a:solidFill>
            <a:srgbClr val="FFFF00"/>
          </a:solidFill>
          <a:ln>
            <a:solidFill>
              <a:srgbClr val="FFFF00"/>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a:lnSpc>
                <a:spcPct val="120000"/>
              </a:lnSpc>
            </a:pPr>
            <a:r>
              <a:rPr lang="en-SG" sz="4400" dirty="0">
                <a:solidFill>
                  <a:prstClr val="black"/>
                </a:solidFill>
              </a:rPr>
              <a:t>Email: </a:t>
            </a:r>
            <a:r>
              <a:rPr lang="en-SG" sz="4400" dirty="0">
                <a:solidFill>
                  <a:prstClr val="black"/>
                </a:solidFill>
                <a:hlinkClick r:id="rId3">
                  <a:extLst>
                    <a:ext uri="{A12FA001-AC4F-418D-AE19-62706E023703}">
                      <ahyp:hlinkClr xmlns:ahyp="http://schemas.microsoft.com/office/drawing/2018/hyperlinkcolor" val="tx"/>
                    </a:ext>
                  </a:extLst>
                </a:hlinkClick>
              </a:rPr>
              <a:t>gohsengfong@hotmail.com</a:t>
            </a:r>
            <a:endParaRPr lang="en-SG" sz="4400" dirty="0">
              <a:solidFill>
                <a:prstClr val="black"/>
              </a:solidFill>
            </a:endParaRPr>
          </a:p>
          <a:p>
            <a:pPr marL="180975" lvl="1">
              <a:lnSpc>
                <a:spcPct val="120000"/>
              </a:lnSpc>
            </a:pPr>
            <a:r>
              <a:rPr lang="en-SG" sz="4400" dirty="0">
                <a:solidFill>
                  <a:prstClr val="black"/>
                </a:solidFill>
              </a:rPr>
              <a:t>WhatsApp: </a:t>
            </a:r>
            <a:r>
              <a:rPr lang="en-SG" sz="4400" dirty="0">
                <a:solidFill>
                  <a:srgbClr val="5B9BD5">
                    <a:lumMod val="75000"/>
                  </a:srgbClr>
                </a:solidFill>
              </a:rPr>
              <a:t>+65-98207783</a:t>
            </a:r>
          </a:p>
          <a:p>
            <a:pPr marL="180975" lvl="1">
              <a:lnSpc>
                <a:spcPct val="120000"/>
              </a:lnSpc>
            </a:pPr>
            <a:r>
              <a:rPr lang="en-SG" sz="4400" dirty="0">
                <a:solidFill>
                  <a:prstClr val="black"/>
                </a:solidFill>
              </a:rPr>
              <a:t>Website: </a:t>
            </a:r>
            <a:r>
              <a:rPr lang="en-SG" sz="4400" dirty="0">
                <a:solidFill>
                  <a:prstClr val="black"/>
                </a:solidFill>
                <a:hlinkClick r:id="rId4">
                  <a:extLst>
                    <a:ext uri="{A12FA001-AC4F-418D-AE19-62706E023703}">
                      <ahyp:hlinkClr xmlns:ahyp="http://schemas.microsoft.com/office/drawing/2018/hyperlinkcolor" val="tx"/>
                    </a:ext>
                  </a:extLst>
                </a:hlinkClick>
              </a:rPr>
              <a:t>www.faithatworkfellowship.org</a:t>
            </a:r>
            <a:endParaRPr lang="en-SG" sz="3200" dirty="0">
              <a:solidFill>
                <a:prstClr val="black"/>
              </a:solidFill>
            </a:endParaRPr>
          </a:p>
        </p:txBody>
      </p:sp>
    </p:spTree>
    <p:extLst>
      <p:ext uri="{BB962C8B-B14F-4D97-AF65-F5344CB8AC3E}">
        <p14:creationId xmlns:p14="http://schemas.microsoft.com/office/powerpoint/2010/main" val="145430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A0486C-3625-4D41-9C6F-030414990C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9574923" y="3870966"/>
            <a:ext cx="3088289" cy="2987034"/>
          </a:xfrm>
          <a:prstGeom prst="rect">
            <a:avLst/>
          </a:prstGeom>
        </p:spPr>
      </p:pic>
      <p:sp>
        <p:nvSpPr>
          <p:cNvPr id="3" name="Content Placeholder 2"/>
          <p:cNvSpPr>
            <a:spLocks noGrp="1"/>
          </p:cNvSpPr>
          <p:nvPr>
            <p:ph idx="1"/>
          </p:nvPr>
        </p:nvSpPr>
        <p:spPr>
          <a:xfrm>
            <a:off x="90534" y="1295623"/>
            <a:ext cx="9868278" cy="5132578"/>
          </a:xfrm>
        </p:spPr>
        <p:txBody>
          <a:bodyPr>
            <a:noAutofit/>
          </a:bodyPr>
          <a:lstStyle/>
          <a:p>
            <a:pPr marL="447675" indent="-357188">
              <a:buNone/>
            </a:pPr>
            <a:r>
              <a:rPr lang="en-SG" sz="3000" dirty="0">
                <a:solidFill>
                  <a:srgbClr val="00B0F0"/>
                </a:solidFill>
              </a:rPr>
              <a:t>1. POSITION – PEOPLE FOLLOW ME BECAUSE THEY HAVE TO.</a:t>
            </a:r>
          </a:p>
          <a:p>
            <a:pPr marL="447675" indent="-357188">
              <a:buNone/>
            </a:pPr>
            <a:r>
              <a:rPr lang="en-SG" sz="3000" dirty="0">
                <a:solidFill>
                  <a:srgbClr val="00B0F0"/>
                </a:solidFill>
              </a:rPr>
              <a:t>2. REHOBOAM WAS POWER HUNGRY AND ACTED FOOLISHLY.</a:t>
            </a:r>
          </a:p>
          <a:p>
            <a:pPr marL="447675" indent="-357188" algn="just">
              <a:buNone/>
              <a:tabLst>
                <a:tab pos="8696325" algn="l"/>
                <a:tab pos="10139363" algn="l"/>
              </a:tabLst>
            </a:pPr>
            <a:r>
              <a:rPr lang="en-SG" sz="3000" i="1" dirty="0">
                <a:solidFill>
                  <a:schemeClr val="accent2">
                    <a:lumMod val="75000"/>
                  </a:schemeClr>
                </a:solidFill>
              </a:rPr>
              <a:t>	1Ki 12:7-8 And they spake unto him, saying, If thou wilt be a servant unto this people this day, and wilt serve them, and answer them, and speak good words to them, then they will be thy servants for ever.  (8)  But he forsook the counsel of the old men, which they had given him, and consulted with the young men that were grown up with him, and which stood before him:</a:t>
            </a:r>
          </a:p>
          <a:p>
            <a:pPr marL="447675" indent="-357188">
              <a:buNone/>
            </a:pPr>
            <a:r>
              <a:rPr lang="en-SG" sz="3000" dirty="0">
                <a:solidFill>
                  <a:srgbClr val="00B0F0"/>
                </a:solidFill>
              </a:rPr>
              <a:t>3. LAW OF THE LID – LEADERSHIP ABILITY DETERMINES A PERSON’S LEVEL OF EFFECTIVENESS.</a:t>
            </a:r>
          </a:p>
        </p:txBody>
      </p:sp>
      <p:sp>
        <p:nvSpPr>
          <p:cNvPr id="12" name="Arrow: Chevron 11">
            <a:extLst>
              <a:ext uri="{FF2B5EF4-FFF2-40B4-BE49-F238E27FC236}">
                <a16:creationId xmlns:a16="http://schemas.microsoft.com/office/drawing/2014/main" id="{DE59612E-B2C7-4499-9F14-A434E25737FB}"/>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3" name="Arrow: Chevron 12">
            <a:extLst>
              <a:ext uri="{FF2B5EF4-FFF2-40B4-BE49-F238E27FC236}">
                <a16:creationId xmlns:a16="http://schemas.microsoft.com/office/drawing/2014/main" id="{390EDDB3-259B-4B91-855E-4610499AF8F1}"/>
              </a:ext>
            </a:extLst>
          </p:cNvPr>
          <p:cNvSpPr/>
          <p:nvPr/>
        </p:nvSpPr>
        <p:spPr>
          <a:xfrm>
            <a:off x="7008574" y="0"/>
            <a:ext cx="5183426" cy="787653"/>
          </a:xfrm>
          <a:prstGeom prst="chevron">
            <a:avLst/>
          </a:prstGeom>
          <a:solidFill>
            <a:srgbClr val="81DF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BIBLICAL EXAMPLE</a:t>
            </a:r>
          </a:p>
        </p:txBody>
      </p:sp>
      <p:sp>
        <p:nvSpPr>
          <p:cNvPr id="16" name="Arrow: Pentagon 15">
            <a:extLst>
              <a:ext uri="{FF2B5EF4-FFF2-40B4-BE49-F238E27FC236}">
                <a16:creationId xmlns:a16="http://schemas.microsoft.com/office/drawing/2014/main" id="{B8729986-CFBA-4BD6-B1B4-D219AD7BF02B}"/>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300995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D30CF-A7BB-480C-B584-B1A218400F9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
        <p:nvSpPr>
          <p:cNvPr id="3" name="Content Placeholder 2"/>
          <p:cNvSpPr>
            <a:spLocks noGrp="1"/>
          </p:cNvSpPr>
          <p:nvPr>
            <p:ph idx="1"/>
          </p:nvPr>
        </p:nvSpPr>
        <p:spPr>
          <a:xfrm>
            <a:off x="271604" y="1550903"/>
            <a:ext cx="10221362" cy="4542536"/>
          </a:xfrm>
          <a:effectLst>
            <a:glow rad="63500">
              <a:schemeClr val="accent1">
                <a:satMod val="175000"/>
                <a:alpha val="40000"/>
              </a:schemeClr>
            </a:glow>
          </a:effectLst>
        </p:spPr>
        <p:txBody>
          <a:bodyPr>
            <a:noAutofit/>
          </a:bodyPr>
          <a:lstStyle/>
          <a:p>
            <a:pPr marL="360363" indent="-360363">
              <a:lnSpc>
                <a:spcPct val="100000"/>
              </a:lnSpc>
              <a:spcBef>
                <a:spcPts val="0"/>
              </a:spcBef>
              <a:spcAft>
                <a:spcPts val="1200"/>
              </a:spcAft>
              <a:buNone/>
            </a:pPr>
            <a:r>
              <a:rPr lang="en-SG" sz="3000" dirty="0">
                <a:solidFill>
                  <a:srgbClr val="00B0F0"/>
                </a:solidFill>
              </a:rPr>
              <a:t>1. THE POSITION IS USUALLY GIVEN BECAUSE THERE IS LEADERSHIP POTENTIAL.</a:t>
            </a:r>
          </a:p>
          <a:p>
            <a:pPr marL="357188" indent="-357188">
              <a:lnSpc>
                <a:spcPct val="100000"/>
              </a:lnSpc>
              <a:spcBef>
                <a:spcPts val="0"/>
              </a:spcBef>
              <a:spcAft>
                <a:spcPts val="1200"/>
              </a:spcAft>
              <a:buNone/>
            </a:pPr>
            <a:r>
              <a:rPr lang="en-SG" sz="3000" dirty="0">
                <a:solidFill>
                  <a:srgbClr val="00B0F0"/>
                </a:solidFill>
              </a:rPr>
              <a:t>2. THE POSITION MEANS AUTHORITY IS RECOGNISED.</a:t>
            </a:r>
          </a:p>
          <a:p>
            <a:pPr marL="357188" indent="-357188">
              <a:lnSpc>
                <a:spcPct val="100000"/>
              </a:lnSpc>
              <a:spcBef>
                <a:spcPts val="0"/>
              </a:spcBef>
              <a:spcAft>
                <a:spcPts val="1200"/>
              </a:spcAft>
              <a:buNone/>
            </a:pPr>
            <a:r>
              <a:rPr lang="en-SG" sz="3000" dirty="0">
                <a:solidFill>
                  <a:srgbClr val="00B0F0"/>
                </a:solidFill>
              </a:rPr>
              <a:t>3. THE POSITION IS AN INVITATION TO GROW AS A LEADER.</a:t>
            </a:r>
          </a:p>
          <a:p>
            <a:pPr marL="357188" indent="-357188">
              <a:buNone/>
              <a:tabLst>
                <a:tab pos="720725" algn="l"/>
              </a:tabLst>
            </a:pPr>
            <a:r>
              <a:rPr lang="en-SG" sz="3000" dirty="0"/>
              <a:t>	CHARACTER, COMPASSION, COURAGE, COMPETENCY, CONVICTIONS, COMMITMENT AND CHARISMA (ABILITY TO DRAW OTHERS)</a:t>
            </a:r>
          </a:p>
        </p:txBody>
      </p:sp>
      <p:sp>
        <p:nvSpPr>
          <p:cNvPr id="8" name="Arrow: Chevron 7">
            <a:extLst>
              <a:ext uri="{FF2B5EF4-FFF2-40B4-BE49-F238E27FC236}">
                <a16:creationId xmlns:a16="http://schemas.microsoft.com/office/drawing/2014/main" id="{42DE3E71-F32B-450F-9AF0-5F8FDB9489B1}"/>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sp>
        <p:nvSpPr>
          <p:cNvPr id="10" name="Arrow: Chevron 9">
            <a:extLst>
              <a:ext uri="{FF2B5EF4-FFF2-40B4-BE49-F238E27FC236}">
                <a16:creationId xmlns:a16="http://schemas.microsoft.com/office/drawing/2014/main" id="{9F6C4EA0-B2DA-4EF0-8489-072E9F2CFDBC}"/>
              </a:ext>
            </a:extLst>
          </p:cNvPr>
          <p:cNvSpPr/>
          <p:nvPr/>
        </p:nvSpPr>
        <p:spPr>
          <a:xfrm>
            <a:off x="3405295" y="-9052"/>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1" name="Arrow: Pentagon 10">
            <a:extLst>
              <a:ext uri="{FF2B5EF4-FFF2-40B4-BE49-F238E27FC236}">
                <a16:creationId xmlns:a16="http://schemas.microsoft.com/office/drawing/2014/main" id="{42EC5F82-8E78-4E25-94F2-47D8D5E81109}"/>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27176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3" y="1494368"/>
            <a:ext cx="11448789" cy="4081078"/>
          </a:xfrm>
        </p:spPr>
        <p:txBody>
          <a:bodyPr>
            <a:noAutofit/>
          </a:bodyPr>
          <a:lstStyle/>
          <a:p>
            <a:pPr marL="357188" indent="-357188">
              <a:lnSpc>
                <a:spcPct val="100000"/>
              </a:lnSpc>
              <a:spcBef>
                <a:spcPts val="0"/>
              </a:spcBef>
              <a:spcAft>
                <a:spcPts val="1200"/>
              </a:spcAft>
              <a:buNone/>
            </a:pPr>
            <a:r>
              <a:rPr lang="en-SG" sz="3200" dirty="0">
                <a:solidFill>
                  <a:srgbClr val="00B0F0"/>
                </a:solidFill>
              </a:rPr>
              <a:t>4. </a:t>
            </a:r>
            <a:r>
              <a:rPr lang="en-SG" sz="3000" dirty="0">
                <a:solidFill>
                  <a:srgbClr val="00B0F0"/>
                </a:solidFill>
              </a:rPr>
              <a:t>IT ALLOWS ME TO SHAPE AND DEFINE MY LEADERSHIP.</a:t>
            </a:r>
          </a:p>
          <a:p>
            <a:pPr marL="447675" indent="-447675">
              <a:buNone/>
              <a:tabLst>
                <a:tab pos="895350" algn="l"/>
              </a:tabLst>
            </a:pPr>
            <a:r>
              <a:rPr lang="en-SG" sz="3000" dirty="0"/>
              <a:t>	</a:t>
            </a:r>
            <a:r>
              <a:rPr lang="en-SG" dirty="0"/>
              <a:t>A</a:t>
            </a:r>
            <a:r>
              <a:rPr lang="en-SG" sz="3000" dirty="0"/>
              <a:t>.	SELF KNOWLEDGE: WHO AM I? WHOSE AM I?</a:t>
            </a:r>
          </a:p>
          <a:p>
            <a:pPr marL="447675" indent="-447675">
              <a:buNone/>
              <a:tabLst>
                <a:tab pos="893763" algn="l"/>
              </a:tabLst>
            </a:pPr>
            <a:r>
              <a:rPr lang="en-SG" sz="3000" dirty="0"/>
              <a:t>		PERSONAL IDENTITY, EMOTIONAL SECURITY, TEMPERAMENT, </a:t>
            </a:r>
          </a:p>
          <a:p>
            <a:pPr marL="447675" indent="-447675">
              <a:buNone/>
              <a:tabLst>
                <a:tab pos="893763" algn="l"/>
              </a:tabLst>
            </a:pPr>
            <a:r>
              <a:rPr lang="en-SG" sz="3000" dirty="0"/>
              <a:t>		GIFTEDNESS, STRENGTHS AND WEAKNESSES.</a:t>
            </a:r>
          </a:p>
          <a:p>
            <a:pPr marL="447675" indent="-447675">
              <a:buNone/>
              <a:tabLst>
                <a:tab pos="898525" algn="l"/>
                <a:tab pos="2246313" algn="l"/>
                <a:tab pos="2603500" algn="l"/>
                <a:tab pos="4756150" algn="l"/>
              </a:tabLst>
            </a:pPr>
            <a:r>
              <a:rPr lang="en-SG" sz="3000" dirty="0"/>
              <a:t>	B. 	VALUES: 1. </a:t>
            </a:r>
            <a:r>
              <a:rPr lang="en-SG" sz="3000" dirty="0">
                <a:solidFill>
                  <a:srgbClr val="FF85FF"/>
                </a:solidFill>
              </a:rPr>
              <a:t>ETHICAL</a:t>
            </a:r>
            <a:r>
              <a:rPr lang="en-SG" sz="2000" u="sng" dirty="0">
                <a:solidFill>
                  <a:schemeClr val="bg1">
                    <a:lumMod val="75000"/>
                  </a:schemeClr>
                </a:solidFill>
              </a:rPr>
              <a:t> 	</a:t>
            </a:r>
            <a:r>
              <a:rPr lang="en-SG" sz="3000" dirty="0"/>
              <a:t>(RIGHT THING FOR THE RIGHT REASON),</a:t>
            </a:r>
          </a:p>
          <a:p>
            <a:pPr marL="447675" indent="-447675">
              <a:buNone/>
              <a:tabLst>
                <a:tab pos="2246313" algn="l"/>
                <a:tab pos="2603500" algn="l"/>
                <a:tab pos="4756150" algn="l"/>
              </a:tabLst>
            </a:pPr>
            <a:r>
              <a:rPr lang="en-SG" sz="3000" dirty="0"/>
              <a:t>		2.	</a:t>
            </a:r>
            <a:r>
              <a:rPr lang="en-SG" sz="3000" dirty="0">
                <a:solidFill>
                  <a:srgbClr val="FF85FF"/>
                </a:solidFill>
              </a:rPr>
              <a:t>RELATIONAL</a:t>
            </a:r>
            <a:r>
              <a:rPr lang="en-SG" sz="2000" u="sng" dirty="0">
                <a:solidFill>
                  <a:schemeClr val="bg1">
                    <a:lumMod val="75000"/>
                  </a:schemeClr>
                </a:solidFill>
              </a:rPr>
              <a:t> 	</a:t>
            </a:r>
            <a:r>
              <a:rPr lang="en-SG" sz="3000" dirty="0"/>
              <a:t>(TRUST AND RESPECT CULTURE) </a:t>
            </a:r>
          </a:p>
          <a:p>
            <a:pPr marL="447675" indent="-447675">
              <a:buNone/>
              <a:tabLst>
                <a:tab pos="2246313" algn="l"/>
                <a:tab pos="2603500" algn="l"/>
                <a:tab pos="4756150" algn="l"/>
              </a:tabLst>
            </a:pPr>
            <a:r>
              <a:rPr lang="en-SG" sz="3000" dirty="0"/>
              <a:t>		3. </a:t>
            </a:r>
            <a:r>
              <a:rPr lang="en-SG" sz="3000" dirty="0">
                <a:solidFill>
                  <a:srgbClr val="FF85FF"/>
                </a:solidFill>
              </a:rPr>
              <a:t>SUCCESS</a:t>
            </a:r>
            <a:r>
              <a:rPr lang="en-SG" sz="2000" u="sng" dirty="0">
                <a:solidFill>
                  <a:schemeClr val="bg1">
                    <a:lumMod val="75000"/>
                  </a:schemeClr>
                </a:solidFill>
              </a:rPr>
              <a:t> 	</a:t>
            </a:r>
            <a:r>
              <a:rPr lang="en-SG" sz="3000" dirty="0"/>
              <a:t>(ETERNAL SACRED TRUST GOALS)</a:t>
            </a:r>
            <a:endParaRPr lang="en-SG" sz="2400" dirty="0"/>
          </a:p>
        </p:txBody>
      </p:sp>
      <p:pic>
        <p:nvPicPr>
          <p:cNvPr id="5" name="Picture 4">
            <a:extLst>
              <a:ext uri="{FF2B5EF4-FFF2-40B4-BE49-F238E27FC236}">
                <a16:creationId xmlns:a16="http://schemas.microsoft.com/office/drawing/2014/main" id="{87610B9F-6956-4134-8512-DDB01872678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64983" y="5017127"/>
            <a:ext cx="3302000" cy="1840873"/>
          </a:xfrm>
          <a:prstGeom prst="rect">
            <a:avLst/>
          </a:prstGeom>
        </p:spPr>
      </p:pic>
      <p:sp>
        <p:nvSpPr>
          <p:cNvPr id="8" name="Arrow: Chevron 7">
            <a:extLst>
              <a:ext uri="{FF2B5EF4-FFF2-40B4-BE49-F238E27FC236}">
                <a16:creationId xmlns:a16="http://schemas.microsoft.com/office/drawing/2014/main" id="{F56F7CB1-7CB6-48B7-8C3D-07F99FAC1824}"/>
              </a:ext>
            </a:extLst>
          </p:cNvPr>
          <p:cNvSpPr/>
          <p:nvPr/>
        </p:nvSpPr>
        <p:spPr>
          <a:xfrm>
            <a:off x="7008574" y="0"/>
            <a:ext cx="5183426" cy="787653"/>
          </a:xfrm>
          <a:prstGeom prst="chevron">
            <a:avLst/>
          </a:prstGeom>
          <a:solidFill>
            <a:srgbClr val="B17E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UPSIDE</a:t>
            </a:r>
          </a:p>
        </p:txBody>
      </p:sp>
      <p:sp>
        <p:nvSpPr>
          <p:cNvPr id="11" name="Arrow: Chevron 10">
            <a:extLst>
              <a:ext uri="{FF2B5EF4-FFF2-40B4-BE49-F238E27FC236}">
                <a16:creationId xmlns:a16="http://schemas.microsoft.com/office/drawing/2014/main" id="{2B47330B-69CC-4DA0-9B44-9C5F5A675B6A}"/>
              </a:ext>
            </a:extLst>
          </p:cNvPr>
          <p:cNvSpPr/>
          <p:nvPr/>
        </p:nvSpPr>
        <p:spPr>
          <a:xfrm>
            <a:off x="3373608" y="-9053"/>
            <a:ext cx="3864638" cy="787652"/>
          </a:xfrm>
          <a:prstGeom prst="chevron">
            <a:avLst/>
          </a:prstGeom>
          <a:solidFill>
            <a:srgbClr val="57D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POSITION</a:t>
            </a:r>
          </a:p>
        </p:txBody>
      </p:sp>
      <p:sp>
        <p:nvSpPr>
          <p:cNvPr id="12" name="Arrow: Pentagon 11">
            <a:extLst>
              <a:ext uri="{FF2B5EF4-FFF2-40B4-BE49-F238E27FC236}">
                <a16:creationId xmlns:a16="http://schemas.microsoft.com/office/drawing/2014/main" id="{A353120C-05CA-4E6C-8D56-EC4226884DC4}"/>
              </a:ext>
            </a:extLst>
          </p:cNvPr>
          <p:cNvSpPr/>
          <p:nvPr/>
        </p:nvSpPr>
        <p:spPr>
          <a:xfrm>
            <a:off x="0" y="1"/>
            <a:ext cx="3603279" cy="778598"/>
          </a:xfrm>
          <a:prstGeom prst="homePlate">
            <a:avLst/>
          </a:prstGeom>
          <a:solidFill>
            <a:srgbClr val="FFAFFF"/>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4000" b="1" dirty="0">
                <a:solidFill>
                  <a:schemeClr val="bg1"/>
                </a:solidFill>
                <a:effectLst>
                  <a:outerShdw blurRad="50800" dist="38100" dir="5400000" algn="t" rotWithShape="0">
                    <a:prstClr val="black">
                      <a:alpha val="40000"/>
                    </a:prstClr>
                  </a:outerShdw>
                </a:effectLst>
              </a:rPr>
              <a:t>LEVEL ONE</a:t>
            </a:r>
          </a:p>
        </p:txBody>
      </p:sp>
    </p:spTree>
    <p:extLst>
      <p:ext uri="{BB962C8B-B14F-4D97-AF65-F5344CB8AC3E}">
        <p14:creationId xmlns:p14="http://schemas.microsoft.com/office/powerpoint/2010/main" val="3896269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4531</TotalTime>
  <Words>4288</Words>
  <Application>Microsoft Office PowerPoint</Application>
  <PresentationFormat>Widescreen</PresentationFormat>
  <Paragraphs>539</Paragraphs>
  <Slides>63</Slides>
  <Notes>0</Notes>
  <HiddenSlides>10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LEVELS OF LEADERSHIP</dc:title>
  <dc:creator>Goh Seng Fong</dc:creator>
  <cp:lastModifiedBy>User</cp:lastModifiedBy>
  <cp:revision>205</cp:revision>
  <dcterms:created xsi:type="dcterms:W3CDTF">2020-06-02T07:20:19Z</dcterms:created>
  <dcterms:modified xsi:type="dcterms:W3CDTF">2020-06-27T08:52:42Z</dcterms:modified>
</cp:coreProperties>
</file>