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301" r:id="rId2"/>
    <p:sldId id="257" r:id="rId3"/>
    <p:sldId id="277" r:id="rId4"/>
    <p:sldId id="269" r:id="rId5"/>
    <p:sldId id="422" r:id="rId6"/>
    <p:sldId id="423" r:id="rId7"/>
    <p:sldId id="424" r:id="rId8"/>
    <p:sldId id="274" r:id="rId9"/>
    <p:sldId id="286" r:id="rId10"/>
    <p:sldId id="288" r:id="rId11"/>
    <p:sldId id="289" r:id="rId12"/>
    <p:sldId id="291" r:id="rId13"/>
    <p:sldId id="292" r:id="rId14"/>
    <p:sldId id="293" r:id="rId15"/>
    <p:sldId id="294" r:id="rId16"/>
    <p:sldId id="297" r:id="rId17"/>
    <p:sldId id="298" r:id="rId18"/>
    <p:sldId id="296" r:id="rId19"/>
    <p:sldId id="299" r:id="rId20"/>
    <p:sldId id="300" r:id="rId21"/>
    <p:sldId id="302" r:id="rId22"/>
    <p:sldId id="318" r:id="rId23"/>
    <p:sldId id="307" r:id="rId24"/>
    <p:sldId id="308" r:id="rId25"/>
    <p:sldId id="309" r:id="rId26"/>
    <p:sldId id="310" r:id="rId27"/>
    <p:sldId id="314" r:id="rId28"/>
    <p:sldId id="311" r:id="rId29"/>
    <p:sldId id="316" r:id="rId30"/>
    <p:sldId id="317" r:id="rId31"/>
    <p:sldId id="320" r:id="rId32"/>
    <p:sldId id="321" r:id="rId33"/>
    <p:sldId id="322" r:id="rId34"/>
    <p:sldId id="323" r:id="rId35"/>
    <p:sldId id="312" r:id="rId36"/>
    <p:sldId id="324" r:id="rId37"/>
    <p:sldId id="325" r:id="rId38"/>
    <p:sldId id="332" r:id="rId39"/>
    <p:sldId id="396" r:id="rId40"/>
    <p:sldId id="397" r:id="rId41"/>
    <p:sldId id="398" r:id="rId42"/>
    <p:sldId id="399" r:id="rId43"/>
    <p:sldId id="403" r:id="rId44"/>
    <p:sldId id="404" r:id="rId45"/>
    <p:sldId id="406" r:id="rId46"/>
    <p:sldId id="421" r:id="rId47"/>
    <p:sldId id="408" r:id="rId48"/>
    <p:sldId id="409" r:id="rId49"/>
    <p:sldId id="410" r:id="rId50"/>
    <p:sldId id="401" r:id="rId51"/>
    <p:sldId id="417" r:id="rId52"/>
    <p:sldId id="411" r:id="rId53"/>
    <p:sldId id="412" r:id="rId54"/>
    <p:sldId id="415" r:id="rId55"/>
    <p:sldId id="418" r:id="rId56"/>
    <p:sldId id="419" r:id="rId57"/>
    <p:sldId id="420" r:id="rId58"/>
    <p:sldId id="26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E2DD"/>
    <a:srgbClr val="00F0EA"/>
    <a:srgbClr val="66FFFF"/>
    <a:srgbClr val="FFCC00"/>
    <a:srgbClr val="FFCC66"/>
    <a:srgbClr val="EA8B00"/>
    <a:srgbClr val="FF9900"/>
    <a:srgbClr val="FFCCCC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1487-F191-40B0-8AA4-3C419F391D6D}" type="datetimeFigureOut">
              <a:rPr lang="en-SG" smtClean="0"/>
              <a:t>5/7/2020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DC84-CBB2-49B4-B4D1-7F345F5DB7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6494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59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3975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212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5139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319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1761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6227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480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6957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0286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6848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493D-01DD-4E86-9FBD-18B44150010F}" type="datetimeFigureOut">
              <a:rPr lang="en-SG" smtClean="0"/>
              <a:t>5/7/2020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68B8-E70E-4244-B051-442C0777F9C3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7308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gohsengfong@hotmail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ithatworkfellowship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428" y="3438939"/>
            <a:ext cx="9144000" cy="1655762"/>
          </a:xfrm>
        </p:spPr>
        <p:txBody>
          <a:bodyPr>
            <a:noAutofit/>
          </a:bodyPr>
          <a:lstStyle/>
          <a:p>
            <a:r>
              <a:rPr lang="en-SG" sz="3200" dirty="0"/>
              <a:t>“HOW SUCCESSFUL PEOPLE LEAD”</a:t>
            </a:r>
          </a:p>
          <a:p>
            <a:r>
              <a:rPr lang="en-SG" sz="3200" dirty="0"/>
              <a:t>“MILLION LEADERS MANDATE” BOOK 1 TO 6</a:t>
            </a:r>
          </a:p>
          <a:p>
            <a:r>
              <a:rPr lang="en-SG" sz="3200" dirty="0"/>
              <a:t>BY JOHN MAXWELL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85E5E-C436-457F-84BA-FEFF6965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844" y="5038724"/>
            <a:ext cx="2847237" cy="1773873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F37BEC1-2297-49DA-9C48-B8108024819A}"/>
              </a:ext>
            </a:extLst>
          </p:cNvPr>
          <p:cNvSpPr/>
          <p:nvPr/>
        </p:nvSpPr>
        <p:spPr>
          <a:xfrm>
            <a:off x="1192212" y="926663"/>
            <a:ext cx="9647031" cy="966577"/>
          </a:xfrm>
          <a:prstGeom prst="round2DiagRec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FIVE LEVELS OF LEADERSHIP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4143889-B128-4F70-B801-D9E9F62CFDE6}"/>
              </a:ext>
            </a:extLst>
          </p:cNvPr>
          <p:cNvSpPr/>
          <p:nvPr/>
        </p:nvSpPr>
        <p:spPr>
          <a:xfrm>
            <a:off x="4320330" y="2120082"/>
            <a:ext cx="600326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100FA3E-1D70-4FE3-9C55-40FE163885ED}"/>
              </a:ext>
            </a:extLst>
          </p:cNvPr>
          <p:cNvSpPr/>
          <p:nvPr/>
        </p:nvSpPr>
        <p:spPr>
          <a:xfrm>
            <a:off x="1904301" y="2120082"/>
            <a:ext cx="2614353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243285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36" y="1011566"/>
            <a:ext cx="9996714" cy="50034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SG" sz="3000" dirty="0"/>
              <a:t>NEHEMIAH KNEW HIS GOD AND WHERE GOD WAS GOING AND</a:t>
            </a:r>
            <a:br>
              <a:rPr lang="en-SG" sz="3000" dirty="0"/>
            </a:br>
            <a:r>
              <a:rPr lang="en-SG" sz="3000" dirty="0"/>
              <a:t>HE LED PEOPLE TO FULFILL GOD’S PURPOSE.</a:t>
            </a:r>
          </a:p>
          <a:p>
            <a:pPr marL="357188" indent="-357188">
              <a:lnSpc>
                <a:spcPct val="100000"/>
              </a:lnSpc>
              <a:buNone/>
            </a:pPr>
            <a:r>
              <a:rPr lang="en-SG" sz="3000" dirty="0">
                <a:solidFill>
                  <a:srgbClr val="00B0F0"/>
                </a:solidFill>
              </a:rPr>
              <a:t>1. NEHEMIAH KNEW HIS GOD.</a:t>
            </a:r>
          </a:p>
          <a:p>
            <a:pPr marL="357188" indent="-357188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SG" sz="3000" i="1" dirty="0" err="1">
                <a:solidFill>
                  <a:schemeClr val="accent2">
                    <a:lumMod val="75000"/>
                  </a:schemeClr>
                </a:solidFill>
              </a:rPr>
              <a:t>Neh</a:t>
            </a: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 1:5 And said, I beseech thee, </a:t>
            </a:r>
            <a:r>
              <a:rPr lang="en-SG" sz="3000" i="1" u="sng" dirty="0">
                <a:solidFill>
                  <a:schemeClr val="accent2">
                    <a:lumMod val="75000"/>
                  </a:schemeClr>
                </a:solidFill>
              </a:rPr>
              <a:t>O LORD God of Heaven, the great and terrible God</a:t>
            </a: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, that keeps covenant and mercy for them that love Him and observe His commandments:</a:t>
            </a:r>
          </a:p>
          <a:p>
            <a:pPr marL="715963" lvl="2" indent="-258763">
              <a:lnSpc>
                <a:spcPct val="100000"/>
              </a:lnSpc>
              <a:tabLst>
                <a:tab pos="1520825" algn="l"/>
                <a:tab pos="1703388" algn="l"/>
              </a:tabLst>
            </a:pPr>
            <a:r>
              <a:rPr lang="en-SG" sz="2600" b="1" dirty="0"/>
              <a:t>GOD</a:t>
            </a:r>
            <a:r>
              <a:rPr lang="en-SG" sz="2600" dirty="0"/>
              <a:t> 	– ELOHIM, ALMIGHTY, FAITHFUL &amp;TRUE. EL-SHADDAI.</a:t>
            </a:r>
          </a:p>
          <a:p>
            <a:pPr marL="715963" lvl="2" indent="-258763">
              <a:lnSpc>
                <a:spcPct val="100000"/>
              </a:lnSpc>
              <a:tabLst>
                <a:tab pos="1520825" algn="l"/>
                <a:tab pos="1703388" algn="l"/>
              </a:tabLst>
            </a:pPr>
            <a:r>
              <a:rPr lang="en-SG" sz="2600" b="1" dirty="0"/>
              <a:t>LORD</a:t>
            </a:r>
            <a:r>
              <a:rPr lang="en-SG" sz="2600" dirty="0"/>
              <a:t>	– YAHWEH, ETERNAL ONE, I AM THAT I AM.  HESED.</a:t>
            </a:r>
          </a:p>
          <a:p>
            <a:pPr marL="715963" lvl="2" indent="-258763">
              <a:lnSpc>
                <a:spcPct val="100000"/>
              </a:lnSpc>
              <a:tabLst>
                <a:tab pos="1520825" algn="l"/>
                <a:tab pos="1703388" algn="l"/>
              </a:tabLst>
            </a:pPr>
            <a:r>
              <a:rPr lang="en-SG" sz="2600" b="1" dirty="0"/>
              <a:t>Lord</a:t>
            </a:r>
            <a:r>
              <a:rPr lang="en-SG" sz="2600" dirty="0"/>
              <a:t> 	– ADONAI, THE MASTER, LORD OF 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449F0-948F-4692-B49D-8E4CAFCA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473AD8F0-7A51-4873-82C1-9F46EADA0E1F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59AF141-077D-4C77-BE14-797CD2BAC78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E29C922-C9C6-42A6-9163-4EA8CB2E26A8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333621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36" y="1046670"/>
            <a:ext cx="10515600" cy="5153714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AutoNum type="arabicPeriod"/>
            </a:pPr>
            <a:r>
              <a:rPr lang="en-SG" sz="3200" dirty="0">
                <a:solidFill>
                  <a:srgbClr val="00B0F0"/>
                </a:solidFill>
              </a:rPr>
              <a:t>NEHEMIAH KNEW HIS GOD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  <a:tab pos="5565775" algn="l"/>
              </a:tabLst>
            </a:pPr>
            <a:r>
              <a:rPr lang="en-SG" sz="3200" dirty="0"/>
              <a:t>	A. GOD IS THE SOURCE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 </a:t>
            </a:r>
            <a:r>
              <a:rPr lang="en-SG" sz="3200" dirty="0"/>
              <a:t>(ACTS 17:28)		</a:t>
            </a:r>
            <a:br>
              <a:rPr lang="en-SG" sz="3200" dirty="0"/>
            </a:br>
            <a:r>
              <a:rPr lang="en-SG" sz="3200" dirty="0"/>
              <a:t>	DISCIPLINE OF SIMPLICITY 	(2 COR.11:3)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  <a:tab pos="5565775" algn="l"/>
              </a:tabLst>
            </a:pPr>
            <a:r>
              <a:rPr lang="en-SG" sz="3200" dirty="0"/>
              <a:t>	B. GOD IS IN CONTROL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(DAN. 4:35)</a:t>
            </a:r>
            <a:br>
              <a:rPr lang="en-SG" sz="3200" dirty="0"/>
            </a:br>
            <a:r>
              <a:rPr lang="en-SG" sz="3200" dirty="0"/>
              <a:t>	DISCIPLINE OF SILENCE 	(PS. 46:1,10)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  <a:tab pos="5565775" algn="l"/>
              </a:tabLst>
            </a:pPr>
            <a:r>
              <a:rPr lang="en-SG" sz="3200" dirty="0"/>
              <a:t>	C. GOD IS THE JUDGE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(1 PET. 2:23)</a:t>
            </a:r>
            <a:br>
              <a:rPr lang="en-SG" sz="3200" dirty="0"/>
            </a:br>
            <a:r>
              <a:rPr lang="en-SG" sz="3200" dirty="0"/>
              <a:t>	DISCIPLINE OF SOLITUDE 	(PS. 139:23.24)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buNone/>
              <a:tabLst>
                <a:tab pos="893763" algn="l"/>
                <a:tab pos="5565775" algn="l"/>
              </a:tabLst>
            </a:pPr>
            <a:r>
              <a:rPr lang="en-SG" sz="3200" dirty="0"/>
              <a:t>	D. GOD IS THE MASTER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(ECCL. 12:13)</a:t>
            </a:r>
            <a:br>
              <a:rPr lang="en-SG" sz="3200" dirty="0"/>
            </a:br>
            <a:r>
              <a:rPr lang="en-SG" sz="3200" dirty="0"/>
              <a:t>	DISCIPLINE OF SURRENDER 	(PROV. 3:5,6)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AB05-A683-4E7D-A1AE-3E65FDB9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BEDD12E5-30F6-4C29-A8F2-0C9E2334614F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81B109F-B947-4722-B84F-70827F4FA0F5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289EF68-4552-403A-9D78-00A1A7625975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217620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98" y="925239"/>
            <a:ext cx="10646020" cy="5756408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buAutoNum type="arabicPeriod" startAt="2"/>
            </a:pPr>
            <a:r>
              <a:rPr lang="en-SG" sz="3000" dirty="0">
                <a:solidFill>
                  <a:srgbClr val="00B0F0"/>
                </a:solidFill>
              </a:rPr>
              <a:t>IDENTIFYING WITH NEEDS IN PRAYER.</a:t>
            </a:r>
          </a:p>
          <a:p>
            <a:pPr marL="357188" indent="-357188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SG" sz="3000" i="1" dirty="0" err="1">
                <a:solidFill>
                  <a:schemeClr val="accent2">
                    <a:lumMod val="75000"/>
                  </a:schemeClr>
                </a:solidFill>
              </a:rPr>
              <a:t>Neh</a:t>
            </a: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 1:6 Let Thine ear now be attentive, and Thine eyes open, that Thou may hear the prayer of Thy servant, which I pray before Thee now, day and night, for the children of Israel Thy servants, and confess the sins of the children of Israel, which we have sinned against thee: both I and my father's house have sinned.</a:t>
            </a:r>
          </a:p>
          <a:p>
            <a:pPr marL="357188" indent="-357188">
              <a:lnSpc>
                <a:spcPct val="100000"/>
              </a:lnSpc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en-SG" sz="3000" dirty="0"/>
              <a:t>	A.	LIKE OUR SAVIOUR, TOUCHED WITH FEELINGS OF OUR 		INFIRMITIES, </a:t>
            </a:r>
            <a:r>
              <a:rPr lang="en-SG" sz="3000" u="sng" dirty="0"/>
              <a:t>YET WITHOUT SIN (HEB. 4:15,16)</a:t>
            </a:r>
            <a:r>
              <a:rPr lang="en-SG" sz="3000" dirty="0"/>
              <a:t>.</a:t>
            </a:r>
          </a:p>
          <a:p>
            <a:pPr marL="357188" indent="-357188">
              <a:lnSpc>
                <a:spcPct val="100000"/>
              </a:lnSpc>
              <a:buNone/>
              <a:tabLst>
                <a:tab pos="715963" algn="l"/>
                <a:tab pos="3140075" algn="l"/>
              </a:tabLst>
            </a:pPr>
            <a:r>
              <a:rPr lang="en-SG" sz="3000" dirty="0"/>
              <a:t>	B.	LEAD YOURSELF AND OTHERS AS HOUSE OF PRAYER WITH 	PRAYER PLANS: JOURNALS, PARTNERS, RETREATS, </a:t>
            </a:r>
            <a:br>
              <a:rPr lang="en-SG" sz="3000" dirty="0"/>
            </a:br>
            <a:r>
              <a:rPr lang="en-SG" sz="3000" dirty="0"/>
              <a:t>		FASTING, CHAIN.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sz="3000" dirty="0"/>
              <a:t>         </a:t>
            </a:r>
          </a:p>
          <a:p>
            <a:pPr>
              <a:lnSpc>
                <a:spcPct val="100000"/>
              </a:lnSpc>
            </a:pPr>
            <a:endParaRPr lang="en-SG" sz="6300" dirty="0"/>
          </a:p>
          <a:p>
            <a:pPr marL="0" indent="0">
              <a:buNone/>
            </a:pPr>
            <a:endParaRPr lang="en-SG" sz="3200" u="sng" dirty="0"/>
          </a:p>
          <a:p>
            <a:pPr marL="0" indent="0">
              <a:buNone/>
            </a:pPr>
            <a:r>
              <a:rPr lang="en-SG" sz="3200" u="sng" dirty="0"/>
              <a:t>      </a:t>
            </a:r>
          </a:p>
          <a:p>
            <a:pPr marL="0" indent="0">
              <a:buNone/>
            </a:pPr>
            <a:endParaRPr lang="en-SG" sz="3200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AA339-91B8-4E49-92D2-61218BCA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606DFE2C-A120-4427-BE68-D8FE91916AA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414BE8F-67C6-4326-BF28-C6234623D680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77B2D72-9308-4BE8-8DAA-2920060D8AFA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246513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23" y="1024011"/>
            <a:ext cx="8856803" cy="4954745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buAutoNum type="arabicPeriod" startAt="3"/>
            </a:pPr>
            <a:r>
              <a:rPr lang="en-SG" sz="3000" dirty="0">
                <a:solidFill>
                  <a:srgbClr val="00B0F0"/>
                </a:solidFill>
              </a:rPr>
              <a:t>LEADING WITH PEOPLE IN GOD’S PURPOSE.</a:t>
            </a:r>
          </a:p>
          <a:p>
            <a:pPr marL="357188" indent="-357188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SG" sz="3000" i="1" dirty="0" err="1">
                <a:solidFill>
                  <a:schemeClr val="accent2">
                    <a:lumMod val="75000"/>
                  </a:schemeClr>
                </a:solidFill>
              </a:rPr>
              <a:t>Neh</a:t>
            </a:r>
            <a:r>
              <a:rPr lang="en-SG" sz="3000" i="1" dirty="0">
                <a:solidFill>
                  <a:schemeClr val="accent2">
                    <a:lumMod val="75000"/>
                  </a:schemeClr>
                </a:solidFill>
              </a:rPr>
              <a:t> 2:20 Then answered I them, and said unto them, The God of Heaven, He will prosper us; therefore we His servants will arise and build: but ye have no portion, nor right, nor memorial, in Jerusalem.</a:t>
            </a:r>
          </a:p>
          <a:p>
            <a:pPr marL="357188" indent="-357188">
              <a:lnSpc>
                <a:spcPct val="100000"/>
              </a:lnSpc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en-SG" sz="3000" dirty="0"/>
              <a:t>	A. IT IS GOD’S PURPOSE AND HE WILL PROSPER US.</a:t>
            </a:r>
            <a:br>
              <a:rPr lang="en-SG" sz="3000" dirty="0"/>
            </a:br>
            <a:r>
              <a:rPr lang="en-SG" sz="3000" dirty="0"/>
              <a:t>	(MATT. 16:18).  DO NOT GIVE UP.  DO NOT GIVE IN.</a:t>
            </a:r>
          </a:p>
          <a:p>
            <a:pPr marL="357188" indent="-357188">
              <a:lnSpc>
                <a:spcPct val="100000"/>
              </a:lnSpc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en-SG" sz="3000" dirty="0"/>
              <a:t>	B. WE WILL ARISE AND BUILD.  RISK AND SACRIFICE.</a:t>
            </a:r>
            <a:br>
              <a:rPr lang="en-SG" sz="3000" dirty="0"/>
            </a:br>
            <a:r>
              <a:rPr lang="en-SG" sz="3000" dirty="0"/>
              <a:t>	PRAY, PLAN, PRESENT AND EXECUTE TOGETHER.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A0360-DC1C-4861-9FF7-D7E08E948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72" y="5181600"/>
            <a:ext cx="1925728" cy="1666736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0DA31F70-DC32-442C-9D44-0AF52F5D5CEE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81DF8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BIBLICAL EXAMPLE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BCDA498-02FA-4519-9758-3103BCAF122B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B6A715B-2318-48AB-AD98-D9FCEA98928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141888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111"/>
            <a:ext cx="10515600" cy="3808964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00B0F0"/>
              </a:buClr>
              <a:buAutoNum type="arabicPeriod"/>
              <a:tabLst>
                <a:tab pos="893763" algn="l"/>
              </a:tabLst>
            </a:pPr>
            <a:r>
              <a:rPr lang="en-SG" sz="3200" dirty="0">
                <a:solidFill>
                  <a:srgbClr val="00B0F0"/>
                </a:solidFill>
              </a:rPr>
              <a:t>CONNECT WITH MYSELF FIRST.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A. 	SELF-AWARENESS OF PERSONALITY &amp; GIFTS.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B.	SELF-IMAGE IN GOD’S WORTH.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C.	SELF-HONESTY TO FACE REALITY.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D.	SELF-IMPROVEMENT IN LIFE LONG LEARNING.</a:t>
            </a:r>
          </a:p>
          <a:p>
            <a:pPr marL="447675" indent="-447675">
              <a:lnSpc>
                <a:spcPct val="100000"/>
              </a:lnSpc>
              <a:buNone/>
              <a:tabLst>
                <a:tab pos="893763" algn="l"/>
              </a:tabLst>
            </a:pPr>
            <a:r>
              <a:rPr lang="en-SG" sz="3200" dirty="0"/>
              <a:t>	E.	SELF-RESPONSIBILITY FOR ATTITUDES &amp; ACTIONS.</a:t>
            </a: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1E9F9-69C3-49F2-90C8-C86B6004E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1F805B0-C084-4574-89D8-8B2130976EAB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B944F44-F03E-44EE-9CF9-4D223821D7A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CB6B6CE-1FBA-43A4-ADBA-4502CE03403F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375437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4370"/>
            <a:ext cx="9935817" cy="4460508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Aft>
                <a:spcPts val="1800"/>
              </a:spcAft>
              <a:buClr>
                <a:srgbClr val="00B0F0"/>
              </a:buClr>
              <a:buAutoNum type="arabicPeriod" startAt="2"/>
            </a:pPr>
            <a:r>
              <a:rPr lang="en-SG" sz="3200" dirty="0">
                <a:solidFill>
                  <a:srgbClr val="00B0F0"/>
                </a:solidFill>
              </a:rPr>
              <a:t>DEVELOP PEOPLE-ORIENTED SKILLS. PEOPLE PERSON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93763" algn="l"/>
              </a:tabLst>
            </a:pPr>
            <a:r>
              <a:rPr lang="en-SG" sz="3200" dirty="0"/>
              <a:t>	A. ANALOGIES OF:</a:t>
            </a:r>
          </a:p>
          <a:p>
            <a:pPr marL="893763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1341438" algn="l"/>
                <a:tab pos="3946525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rgbClr val="FF66FF"/>
                </a:solidFill>
              </a:rPr>
              <a:t>HOST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TAKE INITIATIVE TO COMFORT.</a:t>
            </a:r>
          </a:p>
          <a:p>
            <a:pPr marL="893763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1341438" algn="l"/>
                <a:tab pos="3946525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rgbClr val="FF66FF"/>
                </a:solidFill>
              </a:rPr>
              <a:t>DOCTOR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200" dirty="0"/>
              <a:t>PROBE TO SEE NEED.</a:t>
            </a:r>
          </a:p>
          <a:p>
            <a:pPr marL="893763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1341438" algn="l"/>
                <a:tab pos="3946525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rgbClr val="FF66FF"/>
                </a:solidFill>
              </a:rPr>
              <a:t>COUNSELLOR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200" dirty="0"/>
              <a:t>LISTEN AND INTERPRET.</a:t>
            </a:r>
          </a:p>
          <a:p>
            <a:pPr marL="893763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1341438" algn="l"/>
                <a:tab pos="3946525" algn="l"/>
              </a:tabLst>
            </a:pPr>
            <a:r>
              <a:rPr lang="en-SG" sz="3200" dirty="0"/>
              <a:t>	</a:t>
            </a:r>
            <a:r>
              <a:rPr lang="en-SG" sz="3200" dirty="0">
                <a:solidFill>
                  <a:srgbClr val="FF66FF"/>
                </a:solidFill>
              </a:rPr>
              <a:t>TOUR GUIDE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200" dirty="0"/>
              <a:t>GET THEM TO DESTINATION.</a:t>
            </a:r>
            <a:endParaRPr lang="en-SG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90C24-5545-4848-873C-8E496E01F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EC2DFE0-B21B-4EB3-ABDC-B081155B9BB6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69F8B91-BE07-4B1F-866A-5AE3D34E137D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167F516D-8300-4314-A87B-1532F0E72DB1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349782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644"/>
            <a:ext cx="10515600" cy="476466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>
                <a:solidFill>
                  <a:srgbClr val="00B0F0"/>
                </a:solidFill>
              </a:rPr>
              <a:t>2.	DEVELOP PEOPLE-ORIENTED SKILLS. PEOPLE PERSON   </a:t>
            </a:r>
          </a:p>
          <a:p>
            <a:pPr marL="804863" indent="-357188" defTabSz="538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/>
              <a:t>B. NEEDS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Security, give confidence 	(Heb. 10:25)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Feel special, honour them 	(Rom. 12:10)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Better future, give hope 	(Lam. 3:21-23)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To be understood, listen 	(Rom. 12:15)</a:t>
            </a:r>
          </a:p>
          <a:p>
            <a:pPr marL="1341438" lvl="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tabLst>
                <a:tab pos="5745163" algn="l"/>
              </a:tabLst>
            </a:pPr>
            <a:r>
              <a:rPr lang="en-SG" sz="3200" dirty="0"/>
              <a:t>Direction, navigate, chart 	(1 Peter 5:1,2)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A1FFE-4FC5-4456-BF77-44C308DB5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F81D709-B7FC-4B2D-8FCC-542573F1BBC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7A09B25-BEBC-4773-83A6-3D63A2DEE4F3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6B6C6E2-BF53-4B7F-9FD4-1D9F66BEACEC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237139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269"/>
            <a:ext cx="10515600" cy="476466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>
                <a:solidFill>
                  <a:srgbClr val="00B0F0"/>
                </a:solidFill>
              </a:rPr>
              <a:t>2. DEVELOP PEOPLE-ORIENTED SKILLS. PEOPLE PERSON   </a:t>
            </a:r>
          </a:p>
          <a:p>
            <a:pPr marL="804863" indent="-357188" defTabSz="9890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/>
              <a:t>B. NEEDS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Needy, speak to needs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(Phil. 2:4)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Emotionally low, encourage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(Col. 3:12,13)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To succeed, help to win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(Eccl. 4:9,10)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Relationship, provide community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(1 Cor.12:26)</a:t>
            </a:r>
          </a:p>
          <a:p>
            <a:pPr marL="1520825" lvl="3" indent="-6270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 startAt="6"/>
              <a:tabLst>
                <a:tab pos="7351713" algn="l"/>
              </a:tabLst>
            </a:pPr>
            <a:r>
              <a:rPr lang="en-SG" sz="3200" dirty="0"/>
              <a:t>Models, be an example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sz="3200" dirty="0"/>
              <a:t>(1 Cor. 11:1)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2D141-D066-4708-9F08-8A549BCCB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70857A-AE92-4273-8C6B-B9A3C925B90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53C7ABF-CFB1-4801-900B-AE84032DD09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1E44D111-AAA1-49AF-B9EA-E948FF52AA4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83042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231"/>
            <a:ext cx="11061526" cy="4603297"/>
          </a:xfrm>
        </p:spPr>
        <p:txBody>
          <a:bodyPr>
            <a:noAutofit/>
          </a:bodyPr>
          <a:lstStyle/>
          <a:p>
            <a:pPr marL="357188" indent="-3571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 startAt="3"/>
            </a:pPr>
            <a:r>
              <a:rPr lang="en-SG" sz="3000" dirty="0">
                <a:solidFill>
                  <a:srgbClr val="00B0F0"/>
                </a:solidFill>
              </a:rPr>
              <a:t>STRIKE A BALANCE BETWEEN CARE &amp; FEEDBACK.</a:t>
            </a:r>
            <a:br>
              <a:rPr lang="en-SG" sz="3000" dirty="0"/>
            </a:br>
            <a:r>
              <a:rPr lang="en-SG" sz="3000" dirty="0"/>
              <a:t>HELP INDIVIDUAL, IMPROVE TEAM AND VISION.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/>
              <a:t>A.	CARING VALUES THE PERSON.</a:t>
            </a:r>
            <a:br>
              <a:rPr lang="en-SG" sz="3000" dirty="0"/>
            </a:br>
            <a:r>
              <a:rPr lang="en-SG" sz="3000" dirty="0"/>
              <a:t>FEEDBACK VALUES HIS POTENTIAL.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3000" dirty="0"/>
              <a:t>B. 	CARING ESTABLISHES THE RELATIONSHIP.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/>
              <a:t>	FEEDBAK EXPANDS AND DEEPENS IT 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3000" dirty="0"/>
              <a:t>C. 	CARING DEFINES THE RELATIONSHIP.</a:t>
            </a:r>
          </a:p>
          <a:p>
            <a:pPr marL="804863" indent="-447675">
              <a:lnSpc>
                <a:spcPct val="100000"/>
              </a:lnSpc>
              <a:spcBef>
                <a:spcPts val="0"/>
              </a:spcBef>
              <a:buNone/>
            </a:pPr>
            <a:r>
              <a:rPr lang="en-SG" sz="3000" dirty="0"/>
              <a:t>	FEEDBACK DIRECTS IT TO A PURPOSE.</a:t>
            </a: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75406-66AC-45F2-A8BC-BBDD406F5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5E2CA2B-646C-4AF1-8FCB-D11F120583A2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EF0EAB3-F964-4351-8C64-2DF6D8756D9A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5FCB949-41DA-4C43-AE58-2C68FA26BD2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252319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456"/>
            <a:ext cx="10515600" cy="4603297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 startAt="3"/>
            </a:pPr>
            <a:r>
              <a:rPr lang="en-SG" sz="3200" dirty="0">
                <a:solidFill>
                  <a:srgbClr val="00B0F0"/>
                </a:solidFill>
              </a:rPr>
              <a:t>STRIKE A BALANCE BETWEEN CARE &amp; FEEDBACK.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200" dirty="0"/>
              <a:t>	D. CHECK LIST FOR CARE-FEEDBACK.</a:t>
            </a:r>
          </a:p>
          <a:p>
            <a:pPr marL="1252538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200" dirty="0"/>
              <a:t>HAVE I INVESTED ENOUGH IN RELATIONSHIP?</a:t>
            </a:r>
          </a:p>
          <a:p>
            <a:pPr marL="1252538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200" dirty="0"/>
              <a:t>DO I VALUE HIM AS AN INDIVIDUAL PERSON?</a:t>
            </a:r>
          </a:p>
          <a:p>
            <a:pPr marL="1252538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200" dirty="0"/>
              <a:t>AM I SURE THAT THIS IS HIS ISSUE, INTEREST?</a:t>
            </a:r>
          </a:p>
          <a:p>
            <a:pPr marL="1252538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200" dirty="0"/>
              <a:t>AM I WILLING TO INVEST TO HELP?</a:t>
            </a:r>
          </a:p>
          <a:p>
            <a:pPr marL="1252538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200" dirty="0"/>
              <a:t>AM I SETTING SPECIFIC EXPECTATIONS?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FFD86-07C7-467C-909C-C5B100197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AA0C20F-8E4C-4F3F-9C6D-B1FE04BB9829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9FD1B4C-3AE1-4D96-8E11-2729EEABAEEC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2FA6076-5CA1-4194-8965-2A577271B975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348704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5" y="1440431"/>
            <a:ext cx="10515600" cy="291862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en-SG" sz="3000" dirty="0"/>
              <a:t>1. IT CREATES A CLEAR PICTURE OF LEADERSHIP.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/>
              <a:t>2. IT DEFINES LEADING AS A VERB, NOT A NOUN.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/>
              <a:t>3. IT BREAKS DOWN LEADERSHIP INTO UNDERSTANDABLE STEPS.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/>
              <a:t>4. IT PROVIDES A GAME PLAN FOR LEADERSHIP DEVELOPMENT.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SG" sz="3000" dirty="0"/>
              <a:t>5. IT ALIGNS LEADERSHIP PRACTICES, PRINCIPLES AND VALUES.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8DCC0-C927-480D-8492-65B5AFBBC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8606" y="4672528"/>
            <a:ext cx="3286949" cy="2185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ABAF30-C1D1-43A4-9E5D-DD7E64689E8C}"/>
              </a:ext>
            </a:extLst>
          </p:cNvPr>
          <p:cNvSpPr/>
          <p:nvPr/>
        </p:nvSpPr>
        <p:spPr>
          <a:xfrm>
            <a:off x="3911097" y="-1"/>
            <a:ext cx="4110273" cy="738255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90748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832"/>
            <a:ext cx="10515600" cy="3676180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 startAt="3"/>
            </a:pPr>
            <a:r>
              <a:rPr lang="en-SG" sz="3000" dirty="0">
                <a:solidFill>
                  <a:srgbClr val="00B0F0"/>
                </a:solidFill>
              </a:rPr>
              <a:t>STRIKE A BALANCE BETWEEN CARE &amp; FEEDBACK.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/>
              <a:t>	E. FEEDBACK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/>
              <a:t>DO IT:</a:t>
            </a:r>
          </a:p>
          <a:p>
            <a:pPr marL="1163638" lvl="2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000" dirty="0"/>
              <a:t>QUICKLY WHILE IT IS SMALL.</a:t>
            </a:r>
          </a:p>
          <a:p>
            <a:pPr marL="1163638" lvl="2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000" dirty="0"/>
              <a:t>CALMLY AND NOT IN ANGER.</a:t>
            </a:r>
          </a:p>
          <a:p>
            <a:pPr marL="1163638" lvl="2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000" dirty="0"/>
              <a:t>PRIVATELY, NOT TO EMBARRASS.</a:t>
            </a:r>
          </a:p>
          <a:p>
            <a:pPr marL="1163638" lvl="2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SG" sz="3000" dirty="0"/>
              <a:t>THOUGHTFULLY, NOT TO THREATEN.</a:t>
            </a:r>
          </a:p>
          <a:p>
            <a:pPr marL="0" indent="0">
              <a:buNone/>
            </a:pPr>
            <a:endParaRPr lang="en-SG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457CA-1C2D-4190-B9E7-0DE8D1C29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82" y="5172075"/>
            <a:ext cx="1905818" cy="1685925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3395453-73A4-4AC7-968A-3EAE2E0CF5B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0043161E-2B24-4052-8F05-0D84DBDA6776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2FF5A2B2-CB54-442D-BB86-50AD857E1AE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</p:spTree>
    <p:extLst>
      <p:ext uri="{BB962C8B-B14F-4D97-AF65-F5344CB8AC3E}">
        <p14:creationId xmlns:p14="http://schemas.microsoft.com/office/powerpoint/2010/main" val="113935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091" y="1519083"/>
            <a:ext cx="5407671" cy="3125344"/>
          </a:xfrm>
        </p:spPr>
        <p:txBody>
          <a:bodyPr>
            <a:normAutofit/>
          </a:bodyPr>
          <a:lstStyle/>
          <a:p>
            <a:r>
              <a:rPr lang="en-SG" sz="3600" b="1" dirty="0"/>
              <a:t>MAKE THINGS HAPPEN</a:t>
            </a:r>
          </a:p>
          <a:p>
            <a:endParaRPr lang="en-SG" sz="3600" b="1" dirty="0"/>
          </a:p>
          <a:p>
            <a:r>
              <a:rPr lang="en-SG" sz="3600" b="1" dirty="0"/>
              <a:t>FOR SELF</a:t>
            </a:r>
          </a:p>
          <a:p>
            <a:endParaRPr lang="en-SG" sz="3600" b="1" dirty="0"/>
          </a:p>
          <a:p>
            <a:r>
              <a:rPr lang="en-SG" sz="3600" b="1" dirty="0"/>
              <a:t>AND FOR THE TEAM</a:t>
            </a:r>
            <a:endParaRPr lang="en-SG" sz="3200" b="1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D917593-14DF-4875-8AF4-D1E1E3593C32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0EB8401-3DE1-4788-8B86-9F65723D81C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A39A01-978E-410D-9402-9567AB6A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15" y="4763072"/>
            <a:ext cx="3351885" cy="20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08" y="1342895"/>
            <a:ext cx="1051560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5"/>
            </a:pPr>
            <a:r>
              <a:rPr lang="en-SG" dirty="0">
                <a:solidFill>
                  <a:srgbClr val="00B0F0"/>
                </a:solidFill>
              </a:rPr>
              <a:t>CYCLE OF SUCCESS</a:t>
            </a:r>
          </a:p>
          <a:p>
            <a:pPr marL="715963" indent="-358775">
              <a:spcBef>
                <a:spcPts val="2400"/>
              </a:spcBef>
              <a:buNone/>
              <a:tabLst>
                <a:tab pos="2425700" algn="l"/>
              </a:tabLst>
            </a:pPr>
            <a:r>
              <a:rPr lang="en-SG" dirty="0"/>
              <a:t>1. </a:t>
            </a:r>
            <a:r>
              <a:rPr lang="en-SG" dirty="0">
                <a:solidFill>
                  <a:srgbClr val="FF66FF"/>
                </a:solidFill>
              </a:rPr>
              <a:t>TEST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BETTER WAY? TAKE RISKS.</a:t>
            </a:r>
          </a:p>
          <a:p>
            <a:pPr marL="715963" indent="-358775">
              <a:buNone/>
              <a:tabLst>
                <a:tab pos="2425700" algn="l"/>
              </a:tabLst>
            </a:pPr>
            <a:r>
              <a:rPr lang="en-SG" dirty="0"/>
              <a:t>2. </a:t>
            </a:r>
            <a:r>
              <a:rPr lang="en-SG" dirty="0">
                <a:solidFill>
                  <a:srgbClr val="FF66FF"/>
                </a:solidFill>
              </a:rPr>
              <a:t>FAILURE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FAIL FORWARD WITHOUT LOSING ZEAL.</a:t>
            </a:r>
          </a:p>
          <a:p>
            <a:pPr marL="715963" indent="-358775">
              <a:buNone/>
              <a:tabLst>
                <a:tab pos="2425700" algn="l"/>
              </a:tabLst>
            </a:pPr>
            <a:r>
              <a:rPr lang="en-SG" dirty="0"/>
              <a:t>3. </a:t>
            </a:r>
            <a:r>
              <a:rPr lang="en-SG" dirty="0">
                <a:solidFill>
                  <a:srgbClr val="FF66FF"/>
                </a:solidFill>
              </a:rPr>
              <a:t>LEARN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WITH TEACHABLE SPIRIT FOR NEW THINGS.</a:t>
            </a:r>
          </a:p>
          <a:p>
            <a:pPr marL="715963" indent="-358775">
              <a:buNone/>
              <a:tabLst>
                <a:tab pos="2425700" algn="l"/>
              </a:tabLst>
            </a:pPr>
            <a:r>
              <a:rPr lang="en-SG" dirty="0"/>
              <a:t>4. </a:t>
            </a:r>
            <a:r>
              <a:rPr lang="en-SG" dirty="0">
                <a:solidFill>
                  <a:srgbClr val="FF66FF"/>
                </a:solidFill>
              </a:rPr>
              <a:t>IMPROVE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WITH EMPOWERED WISDOM &amp; STRENGTH</a:t>
            </a:r>
          </a:p>
          <a:p>
            <a:pPr marL="715963" indent="-358775">
              <a:spcAft>
                <a:spcPts val="1800"/>
              </a:spcAft>
              <a:buNone/>
              <a:tabLst>
                <a:tab pos="2425700" algn="l"/>
              </a:tabLst>
            </a:pPr>
            <a:r>
              <a:rPr lang="en-SG" dirty="0"/>
              <a:t>5. </a:t>
            </a:r>
            <a:r>
              <a:rPr lang="en-SG" dirty="0">
                <a:solidFill>
                  <a:srgbClr val="FF66FF"/>
                </a:solidFill>
              </a:rPr>
              <a:t>RE-ENTER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REFRESH, REBUILD AND RELAUNCH.</a:t>
            </a:r>
          </a:p>
          <a:p>
            <a:pPr marL="984250" indent="-627063">
              <a:buNone/>
              <a:tabLst>
                <a:tab pos="2417763" algn="l"/>
              </a:tabLst>
            </a:pPr>
            <a:r>
              <a:rPr lang="en-SG" dirty="0"/>
              <a:t>TEST, FAIL, LEARN, IMPROVE AND RE-ENTER AGAIN.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44841A2-9F40-4290-821D-0DC9E127410F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3CCCCC4-0F16-48B0-BC70-3F53A1584F8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55AFF-8E46-475E-B701-41DDB5F6F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9" b="98036" l="4019" r="97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40" y="4993017"/>
            <a:ext cx="2131085" cy="2012508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E065743-E367-4CA5-BB97-AC1DB2E2E8B7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698267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1" y="1355498"/>
            <a:ext cx="10989365" cy="4351338"/>
          </a:xfrm>
        </p:spPr>
        <p:txBody>
          <a:bodyPr>
            <a:noAutofit/>
          </a:bodyPr>
          <a:lstStyle/>
          <a:p>
            <a:pPr marL="357188" indent="-357188">
              <a:buNone/>
            </a:pPr>
            <a:r>
              <a:rPr lang="en-SG" dirty="0">
                <a:solidFill>
                  <a:srgbClr val="00B0F0"/>
                </a:solidFill>
              </a:rPr>
              <a:t>1.	GUIDELINES TO VISION AND PURPOSE (PROV. 29:18).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/>
              <a:t>A. BEGIN WITH GOD’S AGENDA. WHAT IS GOD DOING?</a:t>
            </a:r>
          </a:p>
          <a:p>
            <a:pPr marL="715963" indent="-358775">
              <a:buNone/>
            </a:pPr>
            <a:r>
              <a:rPr lang="en-SG" dirty="0"/>
              <a:t>B. REVOLVE AROUND YOUR IDENTITY AND GIFTEDNESS.</a:t>
            </a:r>
          </a:p>
          <a:p>
            <a:pPr marL="715963" indent="-358775">
              <a:buNone/>
            </a:pPr>
            <a:r>
              <a:rPr lang="en-SG" dirty="0"/>
              <a:t>C. DRAW AND INVOLVE OTHERS.</a:t>
            </a:r>
          </a:p>
          <a:p>
            <a:pPr marL="715963" indent="-358775">
              <a:buNone/>
            </a:pPr>
            <a:r>
              <a:rPr lang="en-SG" dirty="0"/>
              <a:t>D. CONTAIN LIFE-CHANGING CONVICTIONS, WORTH DYING.</a:t>
            </a:r>
          </a:p>
          <a:p>
            <a:pPr marL="715963" indent="-358775">
              <a:buNone/>
            </a:pPr>
            <a:r>
              <a:rPr lang="en-SG" dirty="0"/>
              <a:t>E. MAKE IT COUNT FOR ETERNITY.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D1FC28C-24E2-498B-A548-9DE33DC3900F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80656289-B39D-4CAD-8745-8E8D258EE87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83A9D61-BCC9-4CE4-A93E-9A485502A1D5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B03-C703-4562-9198-97BE1E276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0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1" y="1368427"/>
            <a:ext cx="10830339" cy="4351338"/>
          </a:xfrm>
        </p:spPr>
        <p:txBody>
          <a:bodyPr>
            <a:noAutofit/>
          </a:bodyPr>
          <a:lstStyle/>
          <a:p>
            <a:pPr marL="357188" indent="-357188">
              <a:buNone/>
              <a:tabLst>
                <a:tab pos="1978025" algn="l"/>
              </a:tabLst>
            </a:pPr>
            <a:r>
              <a:rPr lang="en-SG" dirty="0">
                <a:solidFill>
                  <a:srgbClr val="00B0F0"/>
                </a:solidFill>
              </a:rPr>
              <a:t>2. Pro 29:18  </a:t>
            </a:r>
            <a:r>
              <a:rPr lang="en-SG" i="1" dirty="0">
                <a:solidFill>
                  <a:srgbClr val="00B0F0"/>
                </a:solidFill>
              </a:rPr>
              <a:t>Where there is no vision, the people perish: </a:t>
            </a:r>
            <a:br>
              <a:rPr lang="en-SG" i="1" dirty="0">
                <a:solidFill>
                  <a:srgbClr val="00B0F0"/>
                </a:solidFill>
              </a:rPr>
            </a:br>
            <a:r>
              <a:rPr lang="en-SG" i="1" dirty="0">
                <a:solidFill>
                  <a:srgbClr val="00B0F0"/>
                </a:solidFill>
              </a:rPr>
              <a:t>	but he that </a:t>
            </a:r>
            <a:r>
              <a:rPr lang="en-SG" i="1" dirty="0" err="1">
                <a:solidFill>
                  <a:srgbClr val="00B0F0"/>
                </a:solidFill>
              </a:rPr>
              <a:t>keepeth</a:t>
            </a:r>
            <a:r>
              <a:rPr lang="en-SG" i="1" dirty="0">
                <a:solidFill>
                  <a:srgbClr val="00B0F0"/>
                </a:solidFill>
              </a:rPr>
              <a:t> the law, happy is he.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/>
              <a:t>PURPOSES OF VISION:</a:t>
            </a:r>
          </a:p>
          <a:p>
            <a:pPr marL="715963" indent="-358775">
              <a:buNone/>
              <a:tabLst>
                <a:tab pos="1878013" algn="l"/>
              </a:tabLst>
            </a:pPr>
            <a:r>
              <a:rPr lang="en-SG" dirty="0"/>
              <a:t>1. </a:t>
            </a:r>
            <a:r>
              <a:rPr lang="en-SG" dirty="0">
                <a:solidFill>
                  <a:srgbClr val="FF66FF"/>
                </a:solidFill>
              </a:rPr>
              <a:t>GUIDE</a:t>
            </a:r>
            <a:r>
              <a:rPr lang="en-SG" dirty="0"/>
              <a:t>	– DETERMINES DIRECTION, GOALS AND RESOURCES.</a:t>
            </a:r>
          </a:p>
          <a:p>
            <a:pPr marL="715963" indent="-358775">
              <a:buNone/>
              <a:tabLst>
                <a:tab pos="1878013" algn="l"/>
              </a:tabLst>
            </a:pPr>
            <a:r>
              <a:rPr lang="en-SG" dirty="0"/>
              <a:t>2. </a:t>
            </a:r>
            <a:r>
              <a:rPr lang="en-SG" dirty="0">
                <a:solidFill>
                  <a:srgbClr val="FF66FF"/>
                </a:solidFill>
              </a:rPr>
              <a:t>GUARD</a:t>
            </a:r>
            <a:r>
              <a:rPr lang="en-SG" dirty="0"/>
              <a:t> 	– PROTECTS AND FOCUS ON VISION.</a:t>
            </a:r>
          </a:p>
          <a:p>
            <a:pPr marL="715963" indent="-358775">
              <a:buNone/>
              <a:tabLst>
                <a:tab pos="1878013" algn="l"/>
              </a:tabLst>
            </a:pPr>
            <a:r>
              <a:rPr lang="en-SG" dirty="0"/>
              <a:t>3. </a:t>
            </a:r>
            <a:r>
              <a:rPr lang="en-SG" dirty="0">
                <a:solidFill>
                  <a:srgbClr val="FF66FF"/>
                </a:solidFill>
              </a:rPr>
              <a:t>GUAGE</a:t>
            </a:r>
            <a:r>
              <a:rPr lang="en-SG" dirty="0"/>
              <a:t> 	– PROVIDES BASIS FOR MEASURING DIRECTIONS.</a:t>
            </a:r>
          </a:p>
          <a:p>
            <a:endParaRPr lang="en-SG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ED1159F-D1BB-4277-BA26-7EDC73D980AB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057CE85-2647-4C8E-BB2C-13DEB4EADD2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A67D2FD-6DA3-4FAD-836A-25A1922D273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EEF4E-403E-4B89-A49E-58884B611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91605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58" y="1358488"/>
            <a:ext cx="1142006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ADDRESS REGULARLY FOUR QUESTIONS:</a:t>
            </a:r>
          </a:p>
          <a:p>
            <a:pPr marL="715963" indent="-358775">
              <a:lnSpc>
                <a:spcPct val="100000"/>
              </a:lnSpc>
              <a:spcBef>
                <a:spcPts val="2400"/>
              </a:spcBef>
              <a:buNone/>
            </a:pPr>
            <a:r>
              <a:rPr lang="en-SG" dirty="0"/>
              <a:t>1. WHAT IS GOD’S DIVINE AND WISE PURPOSE?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/>
              <a:t>2. WHAT DOES GOD WANT TO PRODUCE IN LIVES?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/>
              <a:t>3. HOW DO WE MEET NEEDS AT VARIOUS STAGES OF GROWTH?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/>
              <a:t>4. HOW DO WE DESIGN ACTIVITIES TO INFLUENCE GROWTH?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44B0B6A-790F-45B6-8606-6063E10B645F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26AA882-3F67-47EE-9625-7D955CC71BD4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BFD0FF2-4098-4F9A-8034-948461AAD99F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A9DA7-0DE0-40B9-8D54-2C3B1B645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28" y="1355497"/>
            <a:ext cx="11353801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4"/>
              <a:tabLst>
                <a:tab pos="1701800" algn="l"/>
              </a:tabLst>
            </a:pPr>
            <a:r>
              <a:rPr lang="en-SG" dirty="0">
                <a:solidFill>
                  <a:srgbClr val="00B0F0"/>
                </a:solidFill>
              </a:rPr>
              <a:t>VISION: TO GLORIFY GOD BY MAKING CHRIST-LIKE DISCIPLES IN A 	COMMUNITY THAT CARES AND SHARES.</a:t>
            </a:r>
          </a:p>
          <a:p>
            <a:pPr marL="715963" indent="-358775">
              <a:spcBef>
                <a:spcPts val="2400"/>
              </a:spcBef>
              <a:buNone/>
              <a:tabLst>
                <a:tab pos="2784475" algn="l"/>
                <a:tab pos="6364288" algn="l"/>
              </a:tabLst>
            </a:pPr>
            <a:r>
              <a:rPr lang="en-SG" dirty="0"/>
              <a:t>A. </a:t>
            </a:r>
            <a:r>
              <a:rPr lang="en-SG" dirty="0">
                <a:solidFill>
                  <a:srgbClr val="FF66FF"/>
                </a:solidFill>
              </a:rPr>
              <a:t>MOTIVE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GORIFY GOD (ISA. 42:8; 1 COR. 6:20; REV. 4:11).</a:t>
            </a:r>
          </a:p>
          <a:p>
            <a:pPr marL="715963" indent="-358775">
              <a:buNone/>
              <a:tabLst>
                <a:tab pos="2784475" algn="l"/>
                <a:tab pos="6364288" algn="l"/>
              </a:tabLst>
            </a:pPr>
            <a:r>
              <a:rPr lang="en-SG" dirty="0"/>
              <a:t>B. </a:t>
            </a:r>
            <a:r>
              <a:rPr lang="en-SG" dirty="0">
                <a:solidFill>
                  <a:srgbClr val="FF66FF"/>
                </a:solidFill>
              </a:rPr>
              <a:t>MANDATE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MAKE DISCIPLES (MATT. 28:19-20).</a:t>
            </a:r>
          </a:p>
          <a:p>
            <a:pPr marL="715963" indent="-358775">
              <a:buNone/>
              <a:tabLst>
                <a:tab pos="2784475" algn="l"/>
                <a:tab pos="6364288" algn="l"/>
              </a:tabLst>
            </a:pPr>
            <a:r>
              <a:rPr lang="en-SG" dirty="0"/>
              <a:t>C. </a:t>
            </a:r>
            <a:r>
              <a:rPr lang="en-SG" dirty="0">
                <a:solidFill>
                  <a:srgbClr val="FF66FF"/>
                </a:solidFill>
              </a:rPr>
              <a:t>MACHINERY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CHRIST-LIKE COMMUNITY (JOHN 13:35; EPH. 4:32).</a:t>
            </a:r>
          </a:p>
          <a:p>
            <a:pPr marL="715963" indent="-358775">
              <a:buNone/>
              <a:tabLst>
                <a:tab pos="2784475" algn="l"/>
                <a:tab pos="6364288" algn="l"/>
              </a:tabLst>
            </a:pPr>
            <a:r>
              <a:rPr lang="en-SG" dirty="0"/>
              <a:t>D. </a:t>
            </a:r>
            <a:r>
              <a:rPr lang="en-SG" dirty="0">
                <a:solidFill>
                  <a:srgbClr val="FF66FF"/>
                </a:solidFill>
              </a:rPr>
              <a:t>MISSION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CARE AND SHARE (ACTS 2:41-47).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7E56F0C2-8C31-4D7D-A1E5-F53EF45875D2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6C4EC4F-C1F8-4C20-9B03-5E144ED4EF9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EDE8D51-DCD8-4563-90E1-605F7423B2EC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79A00C-DFBF-4875-BEEA-F61FB0B29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91605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30" y="1358486"/>
            <a:ext cx="10515600" cy="4351338"/>
          </a:xfrm>
        </p:spPr>
        <p:txBody>
          <a:bodyPr>
            <a:noAutofit/>
          </a:bodyPr>
          <a:lstStyle/>
          <a:p>
            <a:pPr marL="1520825" indent="-1520825">
              <a:buNone/>
            </a:pPr>
            <a:r>
              <a:rPr lang="en-SG" dirty="0">
                <a:solidFill>
                  <a:srgbClr val="00B0F0"/>
                </a:solidFill>
              </a:rPr>
              <a:t>5. VISION: TO GLORIFY GOD BY MAKING CHRIST-LIKE DISCIPLES IN A COMMUNITY THAT CARES AND SHARES.</a:t>
            </a:r>
          </a:p>
          <a:p>
            <a:pPr marL="715963" indent="-358775">
              <a:spcBef>
                <a:spcPts val="2400"/>
              </a:spcBef>
              <a:buNone/>
              <a:tabLst>
                <a:tab pos="2246313" algn="l"/>
              </a:tabLst>
            </a:pPr>
            <a:r>
              <a:rPr lang="en-SG" dirty="0"/>
              <a:t>A. </a:t>
            </a:r>
            <a:r>
              <a:rPr lang="en-SG" dirty="0">
                <a:solidFill>
                  <a:srgbClr val="FF66FF"/>
                </a:solidFill>
              </a:rPr>
              <a:t>MYSELF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BE A GROWING CHRIST-LIKE DISCIPLE SO AS TO 		MAKE DISCIPLES OF LOVED ONES AND FRIENDS.</a:t>
            </a:r>
          </a:p>
          <a:p>
            <a:pPr marL="715963" indent="-358775">
              <a:buNone/>
              <a:tabLst>
                <a:tab pos="2246313" algn="l"/>
              </a:tabLst>
            </a:pPr>
            <a:r>
              <a:rPr lang="en-SG" dirty="0"/>
              <a:t>B. </a:t>
            </a:r>
            <a:r>
              <a:rPr lang="en-SG" dirty="0">
                <a:solidFill>
                  <a:srgbClr val="FF66FF"/>
                </a:solidFill>
              </a:rPr>
              <a:t>FAMILY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BE A BONDING COMMUNITY AS LIGHT AND SALT.</a:t>
            </a:r>
          </a:p>
          <a:p>
            <a:pPr marL="715963" indent="-358775">
              <a:buNone/>
              <a:tabLst>
                <a:tab pos="2246313" algn="l"/>
              </a:tabLst>
            </a:pPr>
            <a:r>
              <a:rPr lang="en-SG" dirty="0"/>
              <a:t>C. </a:t>
            </a:r>
            <a:r>
              <a:rPr lang="en-SG" dirty="0">
                <a:solidFill>
                  <a:srgbClr val="FF66FF"/>
                </a:solidFill>
              </a:rPr>
              <a:t>CHURCH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BUILD CHRIST-LIKE COMMUNITY THAT CARES</a:t>
            </a:r>
            <a:br>
              <a:rPr lang="en-SG" dirty="0"/>
            </a:br>
            <a:r>
              <a:rPr lang="en-SG" dirty="0"/>
              <a:t>	AND SHARES.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6E01F43-13DD-4F9B-8492-684AC92E45E0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DE30AA4-39D9-4D6C-A0BC-753A84D87045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F6B8E94-BFF6-43A7-86CF-4D3D961F0F21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FBA6C-A3DA-41F5-B826-82F45B39B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05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71" y="1077099"/>
            <a:ext cx="10990842" cy="5681510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28:119-20).</a:t>
            </a:r>
          </a:p>
          <a:p>
            <a:pPr marL="357188" indent="-357188">
              <a:spcBef>
                <a:spcPts val="2400"/>
              </a:spcBef>
              <a:buNone/>
              <a:tabLst>
                <a:tab pos="987425" algn="l"/>
              </a:tabLst>
            </a:pPr>
            <a:r>
              <a:rPr lang="en-SG" dirty="0"/>
              <a:t>	A. SHAPE OF LEADER AND PEOPLE GIVES VISION.</a:t>
            </a:r>
          </a:p>
          <a:p>
            <a:pPr marL="715963" indent="0">
              <a:lnSpc>
                <a:spcPct val="100000"/>
              </a:lnSpc>
              <a:buNone/>
              <a:tabLst>
                <a:tab pos="984250" algn="l"/>
              </a:tabLst>
            </a:pP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/>
              <a:t> 	– SPIRITUAL GIFTS; 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H</a:t>
            </a:r>
            <a:r>
              <a:rPr lang="en-SG" dirty="0"/>
              <a:t>	– HEART; 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/>
              <a:t> – ABILITY;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P</a:t>
            </a:r>
            <a:r>
              <a:rPr lang="en-SG" dirty="0"/>
              <a:t>	– PERSONALITY;  </a:t>
            </a:r>
            <a:br>
              <a:rPr lang="en-SG" dirty="0"/>
            </a:br>
            <a:r>
              <a:rPr lang="en-SG" dirty="0">
                <a:solidFill>
                  <a:srgbClr val="FF0000"/>
                </a:solidFill>
              </a:rPr>
              <a:t>E</a:t>
            </a:r>
            <a:r>
              <a:rPr lang="en-SG" dirty="0"/>
              <a:t>	– EXPERIENCE &amp; MATURITY.</a:t>
            </a:r>
          </a:p>
          <a:p>
            <a:pPr marL="357188" indent="0">
              <a:spcBef>
                <a:spcPts val="1800"/>
              </a:spcBef>
              <a:buNone/>
            </a:pPr>
            <a:r>
              <a:rPr lang="en-SG" dirty="0"/>
              <a:t>MY/OUR MISSION IS TO BE (INVOLVEMENT, TASK) </a:t>
            </a:r>
            <a:br>
              <a:rPr lang="en-SG" dirty="0"/>
            </a:br>
            <a:r>
              <a:rPr lang="en-SG" dirty="0"/>
              <a:t>SO THAT (BURDEN, CONCERN) WILL BECOME </a:t>
            </a:r>
            <a:br>
              <a:rPr lang="en-SG" dirty="0"/>
            </a:br>
            <a:r>
              <a:rPr lang="en-SG" dirty="0"/>
              <a:t>(CHANGE OR TRANSORMATION).</a:t>
            </a:r>
          </a:p>
          <a:p>
            <a:pPr marL="0" indent="0">
              <a:buNone/>
            </a:pPr>
            <a:r>
              <a:rPr lang="en-SG" dirty="0"/>
              <a:t> 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E208B7B-CAA0-44ED-87ED-BBF52C9609BE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56468FC-E70D-4E6F-BDD2-50818268535D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335DA1C-37B1-4DA2-BAC1-18E4048ED01C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B4507-380D-4386-8115-BB91B619B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30" y="5482553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2" y="1368427"/>
            <a:ext cx="1051560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	EVERYDAY COMMISSION (MATT. 28:119-20).</a:t>
            </a:r>
          </a:p>
          <a:p>
            <a:pPr marL="357188" indent="0">
              <a:spcBef>
                <a:spcPts val="2400"/>
              </a:spcBef>
              <a:buNone/>
            </a:pPr>
            <a:r>
              <a:rPr lang="en-SG" dirty="0"/>
              <a:t>B.  PRODUCT – TO BE ONE WITH GOD (JOHN 17:21-13).</a:t>
            </a:r>
          </a:p>
          <a:p>
            <a:pPr marL="1431925" indent="-627063">
              <a:buNone/>
              <a:tabLst>
                <a:tab pos="1609725" algn="l"/>
                <a:tab pos="3587750" algn="l"/>
              </a:tabLst>
            </a:pPr>
            <a:r>
              <a:rPr lang="en-SG" dirty="0"/>
              <a:t>1)</a:t>
            </a:r>
            <a:r>
              <a:rPr lang="en-SG" dirty="0">
                <a:solidFill>
                  <a:srgbClr val="00B050"/>
                </a:solidFill>
              </a:rPr>
              <a:t> </a:t>
            </a:r>
            <a:r>
              <a:rPr lang="en-SG" dirty="0">
                <a:solidFill>
                  <a:srgbClr val="FF66FF"/>
                </a:solidFill>
              </a:rPr>
              <a:t>PERSONHOOD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(ROM. 8:29; GAL. 5:22-23)</a:t>
            </a:r>
          </a:p>
          <a:p>
            <a:pPr marL="1431925" indent="-627063">
              <a:buNone/>
              <a:tabLst>
                <a:tab pos="1609725" algn="l"/>
                <a:tab pos="3587750" algn="l"/>
              </a:tabLst>
            </a:pPr>
            <a:r>
              <a:rPr lang="en-SG" dirty="0"/>
              <a:t>2) </a:t>
            </a:r>
            <a:r>
              <a:rPr lang="en-SG" dirty="0">
                <a:solidFill>
                  <a:srgbClr val="FF66FF"/>
                </a:solidFill>
              </a:rPr>
              <a:t>PRIORITIES</a:t>
            </a:r>
            <a:r>
              <a:rPr lang="en-SG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(MATT. 28:18-20)</a:t>
            </a:r>
          </a:p>
          <a:p>
            <a:pPr marL="1431925" indent="-627063">
              <a:buNone/>
              <a:tabLst>
                <a:tab pos="1609725" algn="l"/>
                <a:tab pos="3587750" algn="l"/>
              </a:tabLst>
            </a:pPr>
            <a:r>
              <a:rPr lang="en-SG" dirty="0"/>
              <a:t>3) </a:t>
            </a:r>
            <a:r>
              <a:rPr lang="en-SG" dirty="0">
                <a:solidFill>
                  <a:srgbClr val="FF66FF"/>
                </a:solidFill>
              </a:rPr>
              <a:t>PASSION</a:t>
            </a:r>
            <a:r>
              <a:rPr lang="en-SG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(HEB. 12:2; 5:8; PHIL. 1:21)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E645E8A-8635-455C-91B5-F63BFBCAE1C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48F8C44-F989-438A-8D45-C7A48BB1F08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E9D284-0F28-4082-9CD8-5959F60EE67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7660C4-FAF4-43AB-977E-18473E4AA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2B9D8-5B91-4D40-B662-50C9BBFF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3687" y="14514"/>
            <a:ext cx="5638799" cy="6849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97A2D-F0E7-4AF3-966E-A11FB8174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21" y="4936934"/>
            <a:ext cx="2565400" cy="19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5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352720"/>
            <a:ext cx="10515600" cy="4869175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	EVERYDAY COMMISSION (MATT. 28:119-20).</a:t>
            </a:r>
          </a:p>
          <a:p>
            <a:pPr marL="357188" indent="0">
              <a:spcBef>
                <a:spcPts val="2400"/>
              </a:spcBef>
              <a:buNone/>
            </a:pPr>
            <a:r>
              <a:rPr lang="en-SG" dirty="0"/>
              <a:t>C.  PROCESS – GOING, WINNING THE COMMUNITY</a:t>
            </a:r>
          </a:p>
          <a:p>
            <a:pPr marL="804863" indent="0">
              <a:buNone/>
              <a:tabLst>
                <a:tab pos="1073150" algn="l"/>
              </a:tabLst>
            </a:pPr>
            <a:r>
              <a:rPr lang="en-SG" dirty="0"/>
              <a:t>1) KNOW THE SHAPE IN CHURCH.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/>
              <a:t>2) KNOW THE PEOPLE IN COMMUNITY.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/>
              <a:t>3) THINK LIKE THE UNBELIEVERS.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/>
              <a:t>4) FULFILL FELT NEEDS.</a:t>
            </a:r>
          </a:p>
          <a:p>
            <a:pPr marL="1252538" indent="-447675">
              <a:buNone/>
              <a:tabLst>
                <a:tab pos="1073150" algn="l"/>
              </a:tabLst>
            </a:pPr>
            <a:r>
              <a:rPr lang="en-SG" dirty="0"/>
              <a:t>5) GO FOR THE HUNGRY.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3BDAC73-CC59-429A-BD27-D2F9406C22A3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8E5CD08-2F28-457F-B609-132696BD27C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55D77CE-07E6-4A13-9AC2-BC77B846E0B2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7CE47E-1F1F-47B2-880A-DDF8EBC71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5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9" y="1367979"/>
            <a:ext cx="11251563" cy="4585563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28:119-20).</a:t>
            </a:r>
          </a:p>
          <a:p>
            <a:pPr marL="715963" indent="-358775">
              <a:spcBef>
                <a:spcPts val="2400"/>
              </a:spcBef>
              <a:buNone/>
              <a:tabLst>
                <a:tab pos="987425" algn="l"/>
              </a:tabLst>
            </a:pPr>
            <a:r>
              <a:rPr lang="en-SG" dirty="0"/>
              <a:t>C. PROCESS – BUILDING RELATIONSHIP BRIDGES.</a:t>
            </a:r>
          </a:p>
          <a:p>
            <a:pPr marL="357188" indent="358775">
              <a:buNone/>
              <a:tabLst>
                <a:tab pos="987425" algn="l"/>
                <a:tab pos="3311525" algn="l"/>
              </a:tabLst>
            </a:pPr>
            <a:r>
              <a:rPr lang="en-SG" dirty="0"/>
              <a:t>1) </a:t>
            </a:r>
            <a:r>
              <a:rPr lang="en-SG" dirty="0">
                <a:solidFill>
                  <a:srgbClr val="FF66FF"/>
                </a:solidFill>
              </a:rPr>
              <a:t>CULTIVATING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CONNECT WITH ACTS OF GOOD WORKS.</a:t>
            </a:r>
          </a:p>
          <a:p>
            <a:pPr marL="357188" indent="358775">
              <a:buNone/>
              <a:tabLst>
                <a:tab pos="987425" algn="l"/>
                <a:tab pos="3311525" algn="l"/>
              </a:tabLst>
            </a:pPr>
            <a:r>
              <a:rPr lang="en-SG" dirty="0"/>
              <a:t>2) </a:t>
            </a:r>
            <a:r>
              <a:rPr lang="en-SG" dirty="0">
                <a:solidFill>
                  <a:srgbClr val="FF66FF"/>
                </a:solidFill>
              </a:rPr>
              <a:t>PLANTING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SHARING BLESSINGS &amp; OFFERING PRAYERS.</a:t>
            </a:r>
          </a:p>
          <a:p>
            <a:pPr marL="357188" indent="358775">
              <a:buNone/>
              <a:tabLst>
                <a:tab pos="987425" algn="l"/>
                <a:tab pos="3311525" algn="l"/>
              </a:tabLst>
            </a:pPr>
            <a:r>
              <a:rPr lang="en-SG" dirty="0"/>
              <a:t>3) </a:t>
            </a:r>
            <a:r>
              <a:rPr lang="en-SG" dirty="0">
                <a:solidFill>
                  <a:srgbClr val="FF66FF"/>
                </a:solidFill>
              </a:rPr>
              <a:t>REAPING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SHARING TESTIMONIES &amp; THE GOSPEL.</a:t>
            </a:r>
          </a:p>
          <a:p>
            <a:pPr marL="357188" indent="358775">
              <a:buNone/>
              <a:tabLst>
                <a:tab pos="987425" algn="l"/>
                <a:tab pos="3311525" algn="l"/>
              </a:tabLst>
            </a:pPr>
            <a:r>
              <a:rPr lang="en-SG" dirty="0"/>
              <a:t>		KNOW A PLAN OF SALVATION.</a:t>
            </a:r>
          </a:p>
          <a:p>
            <a:pPr marL="720725" indent="3175">
              <a:spcBef>
                <a:spcPts val="1800"/>
              </a:spcBef>
              <a:buNone/>
            </a:pPr>
            <a:r>
              <a:rPr lang="en-SG" dirty="0"/>
              <a:t>GOAL:  REPENTANCE AND FAITH IN THE LORD JESUS CHRIST.</a:t>
            </a:r>
          </a:p>
          <a:p>
            <a:pPr marL="0" indent="0">
              <a:buNone/>
            </a:pPr>
            <a:r>
              <a:rPr lang="en-SG" dirty="0"/>
              <a:t>     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7478A5E-1FA9-439F-9130-5FA9E652461E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927F688-4968-4FAA-8A3D-9AACDAF30851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34956E9-DAEF-4988-BDF2-0832BBB4AE81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6EAE8-2F3D-44E7-81B5-5810B4D8D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11" y="1352720"/>
            <a:ext cx="10515600" cy="5355699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28:119-20).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/>
              <a:t>D. PROCESS – BAPTISING, BUILDING IN STAGES</a:t>
            </a:r>
          </a:p>
          <a:p>
            <a:pPr marL="715963" indent="0">
              <a:buNone/>
              <a:tabLst>
                <a:tab pos="3408363" algn="l"/>
              </a:tabLst>
            </a:pPr>
            <a:r>
              <a:rPr lang="en-SG" dirty="0"/>
              <a:t>1) </a:t>
            </a:r>
            <a:r>
              <a:rPr lang="en-SG" dirty="0">
                <a:solidFill>
                  <a:srgbClr val="FF66FF"/>
                </a:solidFill>
              </a:rPr>
              <a:t>WORSHIP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CELEBRATIVE IN HOME &amp; CHURCH</a:t>
            </a:r>
          </a:p>
          <a:p>
            <a:pPr marL="715963" indent="0">
              <a:buNone/>
              <a:tabLst>
                <a:tab pos="3408363" algn="l"/>
              </a:tabLst>
            </a:pPr>
            <a:r>
              <a:rPr lang="en-SG" dirty="0"/>
              <a:t>2) </a:t>
            </a:r>
            <a:r>
              <a:rPr lang="en-SG" dirty="0">
                <a:solidFill>
                  <a:srgbClr val="FF66FF"/>
                </a:solidFill>
              </a:rPr>
              <a:t>INSTRUCTION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READ, TEACH &amp; LIVE THE WORD.</a:t>
            </a:r>
          </a:p>
          <a:p>
            <a:pPr marL="715963" indent="0">
              <a:buNone/>
              <a:tabLst>
                <a:tab pos="3408363" algn="l"/>
              </a:tabLst>
            </a:pPr>
            <a:r>
              <a:rPr lang="en-SG" dirty="0"/>
              <a:t>3) </a:t>
            </a:r>
            <a:r>
              <a:rPr lang="en-SG" dirty="0">
                <a:solidFill>
                  <a:srgbClr val="FF66FF"/>
                </a:solidFill>
              </a:rPr>
              <a:t>FELLOWSHIP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HOME, CARE GROUPS AND CHURCH</a:t>
            </a:r>
          </a:p>
          <a:p>
            <a:pPr marL="715963" indent="0">
              <a:buNone/>
              <a:tabLst>
                <a:tab pos="3408363" algn="l"/>
              </a:tabLst>
            </a:pPr>
            <a:r>
              <a:rPr lang="en-SG" dirty="0"/>
              <a:t>4) </a:t>
            </a:r>
            <a:r>
              <a:rPr lang="en-SG" dirty="0">
                <a:solidFill>
                  <a:srgbClr val="FF66FF"/>
                </a:solidFill>
              </a:rPr>
              <a:t>EVANGELISM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INDIVIDUAL &amp; HARVEST VEHICLES  </a:t>
            </a:r>
          </a:p>
          <a:p>
            <a:pPr marL="720725" indent="0">
              <a:spcBef>
                <a:spcPts val="1800"/>
              </a:spcBef>
              <a:buNone/>
              <a:tabLst>
                <a:tab pos="1703388" algn="l"/>
              </a:tabLst>
            </a:pPr>
            <a:r>
              <a:rPr lang="en-SG" dirty="0"/>
              <a:t>GOAL: CHRISTIANS WHO ARE FAITHFUL, AVAILABLE,</a:t>
            </a:r>
            <a:br>
              <a:rPr lang="en-SG" dirty="0"/>
            </a:br>
            <a:r>
              <a:rPr lang="en-SG" dirty="0"/>
              <a:t>	SUBMISSIVE AND TEACHABLE (FAST).   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439BF50-E5BF-4898-8120-207BF7B2A818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690DC7F-94DD-4EC5-8C4E-A8567D14609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4E5B91B-A860-446C-89B9-9E0DDDDFBD49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DCA16-E06D-4881-8C37-6417E2C54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1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089496"/>
            <a:ext cx="10515600" cy="5768504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EVERYDAY COMMISSION (MATT. 28:119-20).</a:t>
            </a:r>
          </a:p>
          <a:p>
            <a:pPr marL="715963" indent="-358775">
              <a:spcBef>
                <a:spcPts val="2400"/>
              </a:spcBef>
              <a:buNone/>
            </a:pPr>
            <a:r>
              <a:rPr lang="en-SG" dirty="0"/>
              <a:t>E.	PROCESS -   TEACH TO OBEY – EQUIPPING</a:t>
            </a:r>
          </a:p>
          <a:p>
            <a:pPr marL="357188" indent="358775">
              <a:buNone/>
              <a:tabLst>
                <a:tab pos="4035425" algn="l"/>
              </a:tabLst>
            </a:pPr>
            <a:r>
              <a:rPr lang="en-SG" dirty="0"/>
              <a:t>1) </a:t>
            </a:r>
            <a:r>
              <a:rPr lang="en-SG" dirty="0">
                <a:solidFill>
                  <a:srgbClr val="FF66FF"/>
                </a:solidFill>
              </a:rPr>
              <a:t>PRAY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 </a:t>
            </a:r>
            <a:r>
              <a:rPr lang="en-SG" dirty="0"/>
              <a:t>INDIVIDUAL &amp; CORPORATE JOURNEY</a:t>
            </a:r>
          </a:p>
          <a:p>
            <a:pPr marL="357188" indent="358775">
              <a:buNone/>
              <a:tabLst>
                <a:tab pos="4035425" algn="l"/>
              </a:tabLst>
            </a:pPr>
            <a:r>
              <a:rPr lang="en-SG" dirty="0"/>
              <a:t>2) </a:t>
            </a:r>
            <a:r>
              <a:rPr lang="en-SG" dirty="0">
                <a:solidFill>
                  <a:srgbClr val="FF66FF"/>
                </a:solidFill>
              </a:rPr>
              <a:t>ENCOURAGE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KNOW POTENTIAL &amp; MOTIVATE.</a:t>
            </a:r>
          </a:p>
          <a:p>
            <a:pPr marL="357188" indent="358775">
              <a:buNone/>
              <a:tabLst>
                <a:tab pos="4035425" algn="l"/>
              </a:tabLst>
            </a:pPr>
            <a:r>
              <a:rPr lang="en-SG" dirty="0"/>
              <a:t>3) </a:t>
            </a:r>
            <a:r>
              <a:rPr lang="en-SG" dirty="0">
                <a:solidFill>
                  <a:srgbClr val="FF66FF"/>
                </a:solidFill>
              </a:rPr>
              <a:t>SUPPORT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KNOW NEEDS AND PROVIDE HELP.</a:t>
            </a:r>
          </a:p>
          <a:p>
            <a:pPr marL="357188" indent="358775">
              <a:buNone/>
              <a:tabLst>
                <a:tab pos="4035425" algn="l"/>
              </a:tabLst>
            </a:pPr>
            <a:r>
              <a:rPr lang="en-SG" dirty="0"/>
              <a:t>4) </a:t>
            </a:r>
            <a:r>
              <a:rPr lang="en-SG" dirty="0">
                <a:solidFill>
                  <a:srgbClr val="FF66FF"/>
                </a:solidFill>
              </a:rPr>
              <a:t>BE ACCOUNTABLE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TRANPARENCY</a:t>
            </a:r>
          </a:p>
          <a:p>
            <a:pPr marL="357188" indent="358775">
              <a:buNone/>
              <a:tabLst>
                <a:tab pos="4035425" algn="l"/>
              </a:tabLst>
            </a:pPr>
            <a:r>
              <a:rPr lang="en-SG" dirty="0"/>
              <a:t>5) </a:t>
            </a:r>
            <a:r>
              <a:rPr lang="en-SG" dirty="0">
                <a:solidFill>
                  <a:srgbClr val="FF66FF"/>
                </a:solidFill>
              </a:rPr>
              <a:t>SERVE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POSITIVE HELP IN OTHER’S INTERESTS</a:t>
            </a:r>
          </a:p>
          <a:p>
            <a:pPr marL="720725" indent="0">
              <a:spcBef>
                <a:spcPts val="1800"/>
              </a:spcBef>
              <a:buNone/>
              <a:tabLst>
                <a:tab pos="1703388" algn="l"/>
              </a:tabLst>
            </a:pPr>
            <a:r>
              <a:rPr lang="en-SG" dirty="0"/>
              <a:t>GOAL: CHRISTIAN SERVANTS THAT HAVE FAITH: FAITHFUL,</a:t>
            </a:r>
            <a:br>
              <a:rPr lang="en-SG" dirty="0"/>
            </a:br>
            <a:r>
              <a:rPr lang="en-SG" dirty="0"/>
              <a:t>	AVAILABLE, INITIATING, TEACHABLE AND HUNGRY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ACB3C88-E23D-47C5-9C4D-19ADD7C8480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1BEAF9F-F2DF-482C-A354-DABF7B247382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96DCE34-A7FE-4E21-B9F0-8764804B2655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23F24-FD2F-4403-990D-1B099FE2F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352721"/>
            <a:ext cx="10515600" cy="4044227"/>
          </a:xfrm>
        </p:spPr>
        <p:txBody>
          <a:bodyPr>
            <a:noAutofit/>
          </a:bodyPr>
          <a:lstStyle/>
          <a:p>
            <a:pPr marL="357188" indent="-357188">
              <a:buAutoNum type="arabicPeriod" startAt="6"/>
              <a:tabLst>
                <a:tab pos="1878013" algn="l"/>
              </a:tabLst>
            </a:pPr>
            <a:r>
              <a:rPr lang="en-SG" dirty="0">
                <a:solidFill>
                  <a:srgbClr val="00B0F0"/>
                </a:solidFill>
              </a:rPr>
              <a:t>GROWTH: A GREAT COMMITMENT TO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GREAT COMMANDMENT (MATT. 22:36-40) AND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00B0F0"/>
                </a:solidFill>
              </a:rPr>
              <a:t>	THE 	EVERYDAY COMMISSION (MATT. 28:119-20).</a:t>
            </a:r>
          </a:p>
          <a:p>
            <a:pPr marL="357188" indent="0">
              <a:spcBef>
                <a:spcPts val="2400"/>
              </a:spcBef>
              <a:buNone/>
            </a:pPr>
            <a:r>
              <a:rPr lang="en-SG" dirty="0"/>
              <a:t>F.  THE GIFT – THE HOLY SPIRIT (John 14:16)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559425" algn="l"/>
              </a:tabLst>
            </a:pPr>
            <a:r>
              <a:rPr lang="en-SG" dirty="0"/>
              <a:t>1)</a:t>
            </a:r>
            <a:r>
              <a:rPr lang="en-SG" dirty="0">
                <a:solidFill>
                  <a:srgbClr val="00B050"/>
                </a:solidFill>
              </a:rPr>
              <a:t> </a:t>
            </a:r>
            <a:r>
              <a:rPr lang="en-SG" dirty="0">
                <a:solidFill>
                  <a:srgbClr val="FF66FF"/>
                </a:solidFill>
              </a:rPr>
              <a:t>ABIDING PRESENCE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 	</a:t>
            </a:r>
            <a:r>
              <a:rPr lang="en-SG" dirty="0"/>
              <a:t>(JOHN 14:17; 1 COR. 3:16; 6:19)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559425" algn="l"/>
              </a:tabLst>
            </a:pPr>
            <a:r>
              <a:rPr lang="en-SG" dirty="0"/>
              <a:t>2) </a:t>
            </a:r>
            <a:r>
              <a:rPr lang="en-SG" dirty="0">
                <a:solidFill>
                  <a:srgbClr val="FF66FF"/>
                </a:solidFill>
              </a:rPr>
              <a:t>THE TEACHER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(JOHN 14:26)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559425" algn="l"/>
              </a:tabLst>
            </a:pPr>
            <a:r>
              <a:rPr lang="en-SG" dirty="0"/>
              <a:t>3) </a:t>
            </a:r>
            <a:r>
              <a:rPr lang="en-SG" dirty="0">
                <a:solidFill>
                  <a:srgbClr val="FF66FF"/>
                </a:solidFill>
              </a:rPr>
              <a:t>THE CONVICTOR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(JOHN 16:8-11) </a:t>
            </a:r>
          </a:p>
          <a:p>
            <a:pPr marL="715963" indent="0">
              <a:lnSpc>
                <a:spcPct val="100000"/>
              </a:lnSpc>
              <a:spcBef>
                <a:spcPts val="600"/>
              </a:spcBef>
              <a:buNone/>
              <a:tabLst>
                <a:tab pos="5559425" algn="l"/>
              </a:tabLst>
            </a:pPr>
            <a:r>
              <a:rPr lang="en-SG" dirty="0"/>
              <a:t>4) </a:t>
            </a:r>
            <a:r>
              <a:rPr lang="en-SG" dirty="0">
                <a:solidFill>
                  <a:srgbClr val="FF66FF"/>
                </a:solidFill>
              </a:rPr>
              <a:t>THE POWER AND BOLDNESS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(ACTS 1:18)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8F52E1D-9E40-4B89-AD65-E781E039EFC0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47C6E5B-A3A9-4F7B-894F-D7297FBE3B24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C3DBC84-E9BF-48E7-B8FA-F54D3AFB9930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56395-2FB8-4A3C-B6DA-50669A773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7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357188" indent="-357188"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SELF AND TEAM PLANNING (2 Chron. 1:10)</a:t>
            </a:r>
          </a:p>
          <a:p>
            <a:pPr marL="715963" indent="-358775">
              <a:spcBef>
                <a:spcPts val="2400"/>
              </a:spcBef>
              <a:buNone/>
              <a:tabLst>
                <a:tab pos="896938" algn="l"/>
              </a:tabLst>
            </a:pPr>
            <a:r>
              <a:rPr lang="en-SG" dirty="0"/>
              <a:t>1) PLAN TO PLAN WEEKLY IN MIDST OF CHANGES.</a:t>
            </a:r>
          </a:p>
          <a:p>
            <a:pPr marL="715963" indent="-358775">
              <a:buNone/>
              <a:tabLst>
                <a:tab pos="896938" algn="l"/>
              </a:tabLst>
            </a:pPr>
            <a:r>
              <a:rPr lang="en-SG" dirty="0"/>
              <a:t>2) FOCUS ON PRIMARY PURPOSES – WHY AND WHAT.</a:t>
            </a:r>
          </a:p>
          <a:p>
            <a:pPr marL="715963" indent="-358775">
              <a:buNone/>
              <a:tabLst>
                <a:tab pos="896938" algn="l"/>
              </a:tabLst>
            </a:pPr>
            <a:r>
              <a:rPr lang="en-SG" dirty="0"/>
              <a:t>3) ASSESS INSIDE, OUTSIDE, CURRENT &amp; FUTURE.</a:t>
            </a:r>
          </a:p>
          <a:p>
            <a:pPr marL="715963" indent="-358775">
              <a:buNone/>
              <a:tabLst>
                <a:tab pos="896938" algn="l"/>
              </a:tabLst>
            </a:pPr>
            <a:r>
              <a:rPr lang="en-SG" dirty="0"/>
              <a:t>4) PRIORTISE THE IMPORTANT NOT THE URGENT.  HIGH RETURN.</a:t>
            </a:r>
          </a:p>
          <a:p>
            <a:pPr marL="715963" indent="-358775">
              <a:buNone/>
              <a:tabLst>
                <a:tab pos="4392613" algn="l"/>
              </a:tabLst>
            </a:pPr>
            <a:r>
              <a:rPr lang="en-SG" dirty="0"/>
              <a:t>5) ASK RIGHT QUESTIONS – TARGET, RESOURCES, </a:t>
            </a:r>
            <a:br>
              <a:rPr lang="en-SG" dirty="0"/>
            </a:br>
            <a:r>
              <a:rPr lang="en-SG" dirty="0"/>
              <a:t>          	ASSESMENT AND REFINING.</a:t>
            </a:r>
          </a:p>
          <a:p>
            <a:pPr marL="715963" indent="-358775">
              <a:buNone/>
            </a:pPr>
            <a:r>
              <a:rPr lang="en-SG" dirty="0"/>
              <a:t>6) SET SPECIFIC GOALS – SPECIFIC, MEASURABLE, ATTAINABLE, </a:t>
            </a:r>
            <a:br>
              <a:rPr lang="en-SG" dirty="0"/>
            </a:br>
            <a:r>
              <a:rPr lang="en-SG" dirty="0"/>
              <a:t>REALISTIC AND TIME BOUND (SMART GOALS)</a:t>
            </a:r>
          </a:p>
          <a:p>
            <a:pPr marL="0" indent="0">
              <a:buNone/>
            </a:pPr>
            <a:r>
              <a:rPr lang="en-SG" dirty="0"/>
              <a:t>       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9F81D90-11CD-426C-A892-A12C7DC7DFBB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96181AD-3E35-4C2A-BF1F-31C79EF51812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6A0A69F-A44B-4BB7-99CA-A471605AC478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9A1C54-63EE-46E6-B0FB-61E16B08E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62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80" y="1351723"/>
            <a:ext cx="10515600" cy="4351338"/>
          </a:xfrm>
        </p:spPr>
        <p:txBody>
          <a:bodyPr>
            <a:noAutofit/>
          </a:bodyPr>
          <a:lstStyle/>
          <a:p>
            <a:pPr marL="357188" indent="-357188"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SELF AND TEAM PLANNING (2 Chron. 1:10)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1077913" algn="l"/>
              </a:tabLst>
            </a:pPr>
            <a:r>
              <a:rPr lang="en-SG" dirty="0">
                <a:solidFill>
                  <a:schemeClr val="bg1"/>
                </a:solidFill>
              </a:rPr>
              <a:t>0</a:t>
            </a:r>
            <a:r>
              <a:rPr lang="en-SG" dirty="0"/>
              <a:t>7) COMMUNICATE AND CLARIFY WITH GUIDELINES.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1077913" algn="l"/>
              </a:tabLst>
            </a:pPr>
            <a:r>
              <a:rPr lang="en-SG" dirty="0">
                <a:solidFill>
                  <a:schemeClr val="bg1"/>
                </a:solidFill>
              </a:rPr>
              <a:t>0</a:t>
            </a:r>
            <a:r>
              <a:rPr lang="en-SG" dirty="0"/>
              <a:t>8) IDENTIFY POSSIBLE OBSTACLES AND RESPONSES.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1077913" algn="l"/>
              </a:tabLst>
            </a:pPr>
            <a:r>
              <a:rPr lang="en-SG" dirty="0">
                <a:solidFill>
                  <a:schemeClr val="bg1"/>
                </a:solidFill>
              </a:rPr>
              <a:t>0</a:t>
            </a:r>
            <a:r>
              <a:rPr lang="en-SG" dirty="0"/>
              <a:t>9) HAVE OPEN SYSTEM TO ADAPT TO CHANGES.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1077913" algn="l"/>
              </a:tabLst>
            </a:pPr>
            <a:r>
              <a:rPr lang="en-SG" dirty="0"/>
              <a:t>10) MANAGE AND DIRECT RESOURCES.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1077913" algn="l"/>
              </a:tabLst>
            </a:pPr>
            <a:r>
              <a:rPr lang="en-SG" dirty="0"/>
              <a:t>11) MONITOR AND CORRRECT TO ADJUST.</a:t>
            </a:r>
          </a:p>
          <a:p>
            <a:pPr marL="357188" indent="0">
              <a:lnSpc>
                <a:spcPct val="100000"/>
              </a:lnSpc>
              <a:spcBef>
                <a:spcPts val="600"/>
              </a:spcBef>
              <a:buNone/>
              <a:tabLst>
                <a:tab pos="1077913" algn="l"/>
              </a:tabLst>
            </a:pPr>
            <a:r>
              <a:rPr lang="en-SG" dirty="0"/>
              <a:t>12) STUDY CURRENT RESULTS TO EXPERIENCE SUCCESS.</a:t>
            </a:r>
          </a:p>
          <a:p>
            <a:pPr marL="0" indent="0">
              <a:buNone/>
              <a:tabLst>
                <a:tab pos="1077913" algn="l"/>
              </a:tabLst>
            </a:pPr>
            <a:r>
              <a:rPr lang="en-SG" dirty="0"/>
              <a:t>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32836D6-3424-4A6A-BBD2-E691D49C85A2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EFAD942-B060-45D7-9169-790EE631EA29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488D70D-4187-443A-8AC2-7A187E0A2911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1B1F12-7529-4DE7-9EE6-3D71101B2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3" y="1355505"/>
            <a:ext cx="10015330" cy="4592862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SET SMART GOALS. (PSALM 20:4)</a:t>
            </a:r>
            <a:br>
              <a:rPr lang="en-SG" dirty="0">
                <a:solidFill>
                  <a:srgbClr val="00B0F0"/>
                </a:solidFill>
              </a:rPr>
            </a:br>
            <a:r>
              <a:rPr lang="en-SG" dirty="0">
                <a:solidFill>
                  <a:srgbClr val="FF0000"/>
                </a:solidFill>
              </a:rPr>
              <a:t>S</a:t>
            </a:r>
            <a:r>
              <a:rPr lang="en-SG" dirty="0">
                <a:solidFill>
                  <a:srgbClr val="00B0F0"/>
                </a:solidFill>
              </a:rPr>
              <a:t>PECIFIC, </a:t>
            </a:r>
            <a:r>
              <a:rPr lang="en-SG" dirty="0">
                <a:solidFill>
                  <a:srgbClr val="FF0000"/>
                </a:solidFill>
              </a:rPr>
              <a:t>M</a:t>
            </a:r>
            <a:r>
              <a:rPr lang="en-SG" dirty="0">
                <a:solidFill>
                  <a:srgbClr val="00B0F0"/>
                </a:solidFill>
              </a:rPr>
              <a:t>EASURABLE, </a:t>
            </a:r>
            <a:r>
              <a:rPr lang="en-SG" dirty="0">
                <a:solidFill>
                  <a:srgbClr val="FF0000"/>
                </a:solidFill>
              </a:rPr>
              <a:t>A</a:t>
            </a:r>
            <a:r>
              <a:rPr lang="en-SG" dirty="0">
                <a:solidFill>
                  <a:srgbClr val="00B0F0"/>
                </a:solidFill>
              </a:rPr>
              <a:t>TTAINABLE, </a:t>
            </a:r>
            <a:r>
              <a:rPr lang="en-SG" dirty="0">
                <a:solidFill>
                  <a:srgbClr val="FF0000"/>
                </a:solidFill>
              </a:rPr>
              <a:t>R</a:t>
            </a:r>
            <a:r>
              <a:rPr lang="en-SG" dirty="0">
                <a:solidFill>
                  <a:srgbClr val="00B0F0"/>
                </a:solidFill>
              </a:rPr>
              <a:t>EALISTIC, </a:t>
            </a:r>
            <a:r>
              <a:rPr lang="en-SG" dirty="0">
                <a:solidFill>
                  <a:srgbClr val="FF0000"/>
                </a:solidFill>
              </a:rPr>
              <a:t>T</a:t>
            </a:r>
            <a:r>
              <a:rPr lang="en-SG" dirty="0">
                <a:solidFill>
                  <a:srgbClr val="00B0F0"/>
                </a:solidFill>
              </a:rPr>
              <a:t>IME BOUND</a:t>
            </a:r>
          </a:p>
          <a:p>
            <a:pPr marL="715963" indent="-358775">
              <a:lnSpc>
                <a:spcPct val="100000"/>
              </a:lnSpc>
              <a:spcBef>
                <a:spcPts val="2400"/>
              </a:spcBef>
              <a:buAutoNum type="arabicParenR"/>
            </a:pPr>
            <a:r>
              <a:rPr lang="en-SG" dirty="0"/>
              <a:t>THE CHURCH WILL PRAY AND PLAN TO VISIT FOUR BLOCKS PER WEEK TILL THE END OF 2020.</a:t>
            </a:r>
          </a:p>
          <a:p>
            <a:pPr marL="715963" indent="-358775">
              <a:lnSpc>
                <a:spcPct val="100000"/>
              </a:lnSpc>
              <a:buAutoNum type="arabicParenR" startAt="2"/>
            </a:pPr>
            <a:r>
              <a:rPr lang="en-SG" dirty="0"/>
              <a:t>I WILL BEGIN MY MASTER OF MINISTRY DEGREE PROGRAM IN 2020 AND COMPLETE IT BY 2023.</a:t>
            </a:r>
          </a:p>
          <a:p>
            <a:pPr marL="715963" indent="-358775">
              <a:lnSpc>
                <a:spcPct val="100000"/>
              </a:lnSpc>
              <a:buNone/>
            </a:pPr>
            <a:r>
              <a:rPr lang="en-SG" dirty="0"/>
              <a:t>3) I WILL PRAY AND PLAN TO INVITE AT LEAST ONE PERSON OR ONE FAMILY TO CHURCH AND FOLLOW THEM UP IN 2020.</a:t>
            </a:r>
          </a:p>
          <a:p>
            <a:pPr marL="0" indent="0">
              <a:buNone/>
            </a:pPr>
            <a:endParaRPr lang="en-SG" sz="5900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6744805-F4A6-435B-94B9-E80952BA17B7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PRODUCTION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6D6D205-47F6-4B57-B39C-540203CA960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10DBF6F-D9AD-4EAF-9525-D47F7E4C818C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4FFF4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FA3CC-97AB-4EC8-8949-A3D98EE48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8" b="100000" l="31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2" y="5482552"/>
            <a:ext cx="1554178" cy="13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6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075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sz="3200" dirty="0"/>
              <a:t>BRINGING OUT THE BEST OF MYSELF AND OTHERS.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3200" dirty="0"/>
              <a:t>THE POTENTIAL OF MYSELF AND THE TEAM GROWS GREATER.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3200" dirty="0"/>
              <a:t>REQURIED HIGH LEVEL OF MATURITY AND SKILLS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C2E7687-E10D-4A1C-950A-E3C1DF3A7802}"/>
              </a:ext>
            </a:extLst>
          </p:cNvPr>
          <p:cNvSpPr/>
          <p:nvPr/>
        </p:nvSpPr>
        <p:spPr>
          <a:xfrm>
            <a:off x="2064190" y="0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A95812D-F8F4-4BAE-B73F-A6EC58ED5B28}"/>
              </a:ext>
            </a:extLst>
          </p:cNvPr>
          <p:cNvSpPr/>
          <p:nvPr/>
        </p:nvSpPr>
        <p:spPr>
          <a:xfrm>
            <a:off x="0" y="-1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8950C-F95C-4F67-A820-86AFFDEA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3" l="4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4631853"/>
            <a:ext cx="4178884" cy="24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SETS YOU APART FROM MOST LEADERS.</a:t>
            </a:r>
          </a:p>
          <a:p>
            <a:pPr marL="987425" indent="-454025">
              <a:lnSpc>
                <a:spcPct val="100000"/>
              </a:lnSpc>
              <a:buFont typeface="+mj-lt"/>
              <a:buAutoNum type="alphaUcPeriod"/>
            </a:pPr>
            <a:r>
              <a:rPr lang="en-SG" dirty="0"/>
              <a:t>MOST FOCUS ON PRODUCTION.</a:t>
            </a:r>
          </a:p>
          <a:p>
            <a:pPr marL="987425" indent="-454025">
              <a:lnSpc>
                <a:spcPct val="100000"/>
              </a:lnSpc>
              <a:buFont typeface="+mj-lt"/>
              <a:buAutoNum type="alphaUcPeriod"/>
            </a:pPr>
            <a:r>
              <a:rPr lang="en-SG" dirty="0"/>
              <a:t>TO GROW, IS TO GROW THE PEOPLE IN IT – VALUABLE.</a:t>
            </a:r>
          </a:p>
          <a:p>
            <a:pPr marL="987425" indent="-454025">
              <a:lnSpc>
                <a:spcPct val="100000"/>
              </a:lnSpc>
              <a:buFont typeface="+mj-lt"/>
              <a:buAutoNum type="alphaUcPeriod"/>
            </a:pPr>
            <a:r>
              <a:rPr lang="en-SG" dirty="0"/>
              <a:t>20% TIME IN PRODUCTION, 80% IN GROWING LEADERS.</a:t>
            </a:r>
          </a:p>
          <a:p>
            <a:pPr marL="533400" indent="-533400">
              <a:lnSpc>
                <a:spcPct val="100000"/>
              </a:lnSpc>
              <a:spcBef>
                <a:spcPts val="2400"/>
              </a:spcBef>
              <a:buNone/>
            </a:pPr>
            <a:r>
              <a:rPr lang="en-SG" dirty="0">
                <a:solidFill>
                  <a:srgbClr val="00B0F0"/>
                </a:solidFill>
              </a:rPr>
              <a:t>2. 	ASSURES THAT GROWTH CAN BE SUSTAINED.</a:t>
            </a:r>
          </a:p>
          <a:p>
            <a:pPr marL="987425" indent="-454025">
              <a:lnSpc>
                <a:spcPct val="100000"/>
              </a:lnSpc>
              <a:buFont typeface="+mj-lt"/>
              <a:buAutoNum type="alphaUcPeriod"/>
            </a:pPr>
            <a:r>
              <a:rPr lang="en-SG" dirty="0"/>
              <a:t>USUALLY GROWTH IS CONFINED TO CAPACITY OF LEADERS.</a:t>
            </a:r>
          </a:p>
          <a:p>
            <a:pPr marL="987425" indent="-454025">
              <a:lnSpc>
                <a:spcPct val="100000"/>
              </a:lnSpc>
              <a:buFont typeface="+mj-lt"/>
              <a:buAutoNum type="alphaUcPeriod"/>
            </a:pPr>
            <a:r>
              <a:rPr lang="en-SG" dirty="0"/>
              <a:t>HELP PEOPLE TO REACH POTENTIAL OF THEM AND TEAM.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E96CDD5-D6BF-4D0D-8CA7-ED4C5BBFE6D3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CC7335-DF0D-49D6-A3B9-32FDE9B2E026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150690B-5AE7-4287-BFDB-CB3A434043EE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7EA9C-DBE4-49A2-9AAE-5EA80DFE4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7" y="5469682"/>
            <a:ext cx="1388318" cy="1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839D8-6A8F-4DA4-BF95-EF06D3F76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4" y="1441538"/>
            <a:ext cx="10515600" cy="3478762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>
                <a:solidFill>
                  <a:srgbClr val="00B0F0"/>
                </a:solidFill>
              </a:rPr>
              <a:t>1. CORRECT MIND-SET</a:t>
            </a:r>
          </a:p>
          <a:p>
            <a:pPr marL="357188" indent="-357188" defTabSz="720725">
              <a:buNone/>
              <a:tabLst>
                <a:tab pos="804863" algn="l"/>
              </a:tabLst>
            </a:pPr>
            <a:r>
              <a:rPr lang="en-SG" sz="3000" dirty="0"/>
              <a:t>	A.	TITLES NOT ENOUGH WITH SENSE OF DISSATIFICATION.</a:t>
            </a:r>
          </a:p>
          <a:p>
            <a:pPr marL="357188" indent="-357188" defTabSz="584200">
              <a:buNone/>
              <a:tabLst>
                <a:tab pos="804863" algn="l"/>
              </a:tabLst>
            </a:pPr>
            <a:r>
              <a:rPr lang="en-SG" sz="3000" dirty="0"/>
              <a:t>	B.	PEOPLE ARE THE MOST VALUABLE ASSET, SO PEOPLE 			SKILLS NEEDED.</a:t>
            </a:r>
          </a:p>
          <a:p>
            <a:pPr marL="357188" indent="-357188" defTabSz="720725">
              <a:buNone/>
              <a:tabLst>
                <a:tab pos="804863" algn="l"/>
              </a:tabLst>
            </a:pPr>
            <a:r>
              <a:rPr lang="en-SG" sz="3000" dirty="0"/>
              <a:t>	C.	A LEADER DOES NOT NEED TO HAVE ALL THE ANSWERS.</a:t>
            </a:r>
          </a:p>
          <a:p>
            <a:pPr marL="357188" indent="-357188" defTabSz="720725">
              <a:buNone/>
              <a:tabLst>
                <a:tab pos="804863" algn="l"/>
              </a:tabLst>
            </a:pPr>
            <a:r>
              <a:rPr lang="en-SG" sz="3000" dirty="0"/>
              <a:t>	D.	A LEADER ALWAYS INCLUDES OTHERS IN COLLABORATION. 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5A356AB-B4DB-41F3-832F-667462AA5EE7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9D86EA-9764-43E2-9CFD-352567CF843B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1B7C034-0B11-4C40-9BB1-F3BD48F75694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817329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EMPOWERS OTHERS TO FULFILL RESPONSIBITIES</a:t>
            </a:r>
            <a:r>
              <a:rPr lang="en-SG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THEY BECOME BETTER AND THEY HELP OTHERS.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B.  WITH ADDITIONS, CURRENT AND FUTURE INITIATIVES.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C.  FEEL RESPONSIBLE TO TEAM TO PRODUCE.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D.  YOU ARE RESPONSIBLE TO THEM BUT NOT FOR THEM.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AutoNum type="arabicPeriod" startAt="4"/>
            </a:pPr>
            <a:r>
              <a:rPr lang="en-SG" dirty="0">
                <a:solidFill>
                  <a:srgbClr val="00B0F0"/>
                </a:solidFill>
              </a:rPr>
              <a:t>EMPOWERS LEADER TO LEAD LARGER.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NO LOSS OF POWER BUT TERRITORIES EXPAND.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B.  MORE TIME TO THINK AND PLAN.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630EC10-50D9-4836-A773-2F845B5CDEA1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C87B9F6-754A-4169-B721-C7B37BF63ACD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F8629F5-B7D6-413C-87DC-745F1165BD15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AA9E4-7F5E-4E23-AB78-5EA1F447A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7" y="5469682"/>
            <a:ext cx="1388318" cy="1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33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 startAt="5"/>
            </a:pPr>
            <a:r>
              <a:rPr lang="en-SG" dirty="0">
                <a:solidFill>
                  <a:srgbClr val="00B0F0"/>
                </a:solidFill>
              </a:rPr>
              <a:t>PROVIDES GREAT PERSONAL FULFILLMENT.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FORGETTING SELF AND FOCUS ON OTHERS,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B.  CLOSENESS AND WARMTH PROVIDE RICH EXPERIENCE.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C.  HELPING GIVES JOY, SATISFACTION AND ENERGY.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D.  VICTORIES CELEBRATED, GRATITUDE AND LOYALTY.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0BEB9E6-325E-4CE1-BBAD-B2FE8C4BDDF7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B17E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UPSIDE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55807B5-4621-40B2-ABAD-EE48342F321C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8BFFA8F-49CD-40EC-A7E0-7F2A9AE9BE4B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A4486-7761-4009-AA07-9D1D07670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27" y="5469682"/>
            <a:ext cx="1388318" cy="13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3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8941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BREAKDOWNS BECAUSE OF SELF-CENTEREDNESS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THINK, SEE AND PLACE OTHER NEEDS BEFORE SELF.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B.  PEOPLE ARE NOT OBSTACLES OR TROUBLE.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C.  VALUE PEOPLE AND HELP TO GET WHAT THEY WANT.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 startAt="2"/>
            </a:pPr>
            <a:r>
              <a:rPr lang="en-SG" dirty="0">
                <a:solidFill>
                  <a:srgbClr val="00B0F0"/>
                </a:solidFill>
              </a:rPr>
              <a:t>BREAKDOWNS BECAUSE OF INSECURITY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UNCOMFORTABLE OF WHO THE LEADER IS</a:t>
            </a:r>
          </a:p>
          <a:p>
            <a:pPr marL="0" indent="0">
              <a:lnSpc>
                <a:spcPct val="100000"/>
              </a:lnSpc>
              <a:buNone/>
              <a:tabLst>
                <a:tab pos="2687638" algn="l"/>
              </a:tabLst>
            </a:pPr>
            <a:r>
              <a:rPr lang="en-SG" dirty="0"/>
              <a:t>      B.  EGO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SUCCESS, A COLLABORATIVE EFFORT</a:t>
            </a:r>
          </a:p>
          <a:p>
            <a:pPr marL="0" indent="0">
              <a:lnSpc>
                <a:spcPct val="100000"/>
              </a:lnSpc>
              <a:buNone/>
              <a:tabLst>
                <a:tab pos="2687638" algn="l"/>
              </a:tabLst>
            </a:pPr>
            <a:r>
              <a:rPr lang="en-SG" dirty="0"/>
              <a:t>      C.  CONTROL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DUTY TO GUIDE, ENERGIZE AND EXCITE</a:t>
            </a:r>
          </a:p>
          <a:p>
            <a:pPr marL="0" indent="0">
              <a:lnSpc>
                <a:spcPct val="100000"/>
              </a:lnSpc>
              <a:buNone/>
              <a:tabLst>
                <a:tab pos="2687638" algn="l"/>
              </a:tabLst>
            </a:pPr>
            <a:r>
              <a:rPr lang="en-SG" dirty="0"/>
              <a:t>      D.  TRUST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GIVE OTHERS TRUST AND EARN TRUST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DD94629-41A7-4CDF-95A0-D4ED31CB7B9E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5D526C6-F35C-4114-A425-5FF505534ABA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46B7417-B685-42A5-A33C-16B717484F3A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00E2D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DOWNSIDE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D6718-A8B5-4596-887D-1136384C8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88" y="5393986"/>
            <a:ext cx="1756930" cy="13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08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BREAKDOWNS BECAUSE OF SHORT-SIGHTEDNESS</a:t>
            </a:r>
          </a:p>
          <a:p>
            <a:pPr marL="900113" indent="-900113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A.	</a:t>
            </a:r>
            <a:r>
              <a:rPr lang="en-SG" dirty="0">
                <a:solidFill>
                  <a:srgbClr val="FF66FF"/>
                </a:solidFill>
              </a:rPr>
              <a:t>PERFECTIONIST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DREAD UNREALISTIC EXPECTATIONS.</a:t>
            </a:r>
          </a:p>
          <a:p>
            <a:pPr marL="900113" indent="-900113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B.	</a:t>
            </a:r>
            <a:r>
              <a:rPr lang="en-SG" dirty="0">
                <a:solidFill>
                  <a:srgbClr val="FF66FF"/>
                </a:solidFill>
              </a:rPr>
              <a:t>SHORT TERM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IT IS EASIER TO JUST DO IT MYSELF.</a:t>
            </a:r>
          </a:p>
          <a:p>
            <a:pPr marL="900113" indent="-900113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C. 	</a:t>
            </a:r>
            <a:r>
              <a:rPr lang="en-SG" dirty="0">
                <a:solidFill>
                  <a:srgbClr val="FF66FF"/>
                </a:solidFill>
              </a:rPr>
              <a:t>BIG PICTURE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INVEST TIME AND ENERGY.  WORTH IT.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AutoNum type="arabicPeriod" startAt="4"/>
            </a:pPr>
            <a:r>
              <a:rPr lang="en-SG" dirty="0">
                <a:solidFill>
                  <a:srgbClr val="00B0F0"/>
                </a:solidFill>
              </a:rPr>
              <a:t>BREAKDOWNS BECAUSE OF LACK OF COMMITMENT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EFFORT AND SACRIFICE.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B.  TRANSFORMS TEAM AND IMPACT CULTURES</a:t>
            </a:r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C086C486-3D9D-4CC6-893C-65824475016F}"/>
              </a:ext>
            </a:extLst>
          </p:cNvPr>
          <p:cNvSpPr/>
          <p:nvPr/>
        </p:nvSpPr>
        <p:spPr>
          <a:xfrm>
            <a:off x="2064190" y="1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48CAEBB-DDD2-43C4-86DF-8061926C74F6}"/>
              </a:ext>
            </a:extLst>
          </p:cNvPr>
          <p:cNvSpPr/>
          <p:nvPr/>
        </p:nvSpPr>
        <p:spPr>
          <a:xfrm>
            <a:off x="0" y="0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A8108CD-656B-4F17-A8A2-7A635582E8EA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00E2D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DOWNSIDE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7A9A6-AF36-4F06-AF65-13E2249A5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88" y="5393986"/>
            <a:ext cx="1756930" cy="13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0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SG" dirty="0">
                <a:solidFill>
                  <a:srgbClr val="00B0F0"/>
                </a:solidFill>
              </a:rPr>
              <a:t>GENERAL QUALITIES OF DEVELOPMENT LEADERS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A.  IDENTITY IN CHRIST JESUS – WHO AND WHOSE I AM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  SENSE OF SECURITY AND SIGNIFICANCE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B.  INTIMACY WITH GOD – SENSE OF PEACE AND SATISFACTION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C.  INNER CHARACTER OF INTEGRITY AND SELF-DISCIPLINE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D.  PASSION AND ACTION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E.  SERVING AND FRUITFULNESS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A9C8422-0AE0-49DD-8E86-D9D01F5E04CD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6652DA7-8731-4CA6-B53E-D88D5C3C76DE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B63DB2B-3EB6-466C-8464-E7DD9D03DAEF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82A3-055B-4C24-9FD7-B64BC79A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arabicPeriod" startAt="2"/>
            </a:pPr>
            <a:r>
              <a:rPr lang="en-SG" dirty="0">
                <a:solidFill>
                  <a:srgbClr val="00B0F0"/>
                </a:solidFill>
              </a:rPr>
              <a:t>BIBLE TASKS (2 TIM. 2:1-26)</a:t>
            </a:r>
          </a:p>
          <a:p>
            <a:pPr marL="984250" indent="-98425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A. 	</a:t>
            </a:r>
            <a:r>
              <a:rPr lang="en-SG" dirty="0">
                <a:solidFill>
                  <a:srgbClr val="FF66FF"/>
                </a:solidFill>
              </a:rPr>
              <a:t>TRAINER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TO TRAIN AND EQUIP (1,2)</a:t>
            </a:r>
          </a:p>
          <a:p>
            <a:pPr marL="0" indent="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B.  </a:t>
            </a:r>
            <a:r>
              <a:rPr lang="en-SG" dirty="0">
                <a:solidFill>
                  <a:srgbClr val="FF66FF"/>
                </a:solidFill>
              </a:rPr>
              <a:t>SOLDIER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ENDURE HARDSHIP AND FOCUS (3,4)</a:t>
            </a:r>
          </a:p>
          <a:p>
            <a:pPr marL="0" indent="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C.  </a:t>
            </a:r>
            <a:r>
              <a:rPr lang="en-SG" dirty="0">
                <a:solidFill>
                  <a:srgbClr val="FF66FF"/>
                </a:solidFill>
              </a:rPr>
              <a:t>ATHLETE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DISCIPLINED &amp; LEAD WITH INTEGRITY (5)</a:t>
            </a:r>
          </a:p>
          <a:p>
            <a:pPr marL="0" indent="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D. </a:t>
            </a:r>
            <a:r>
              <a:rPr lang="en-SG" dirty="0">
                <a:solidFill>
                  <a:srgbClr val="FF66FF"/>
                </a:solidFill>
              </a:rPr>
              <a:t> FARMER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WORK HARD N GROW PEOPLE (6,7)</a:t>
            </a:r>
          </a:p>
          <a:p>
            <a:pPr marL="0" indent="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E.  </a:t>
            </a:r>
            <a:r>
              <a:rPr lang="en-SG" dirty="0">
                <a:solidFill>
                  <a:srgbClr val="FF66FF"/>
                </a:solidFill>
              </a:rPr>
              <a:t>WORKER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STUDY AND LABOUR HARD (15)</a:t>
            </a:r>
          </a:p>
          <a:p>
            <a:pPr marL="0" indent="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F.   </a:t>
            </a:r>
            <a:r>
              <a:rPr lang="en-SG" dirty="0">
                <a:solidFill>
                  <a:srgbClr val="FF66FF"/>
                </a:solidFill>
              </a:rPr>
              <a:t>VESSEL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CLEANSED AND PURE FOR USE (20,21)</a:t>
            </a:r>
          </a:p>
          <a:p>
            <a:pPr marL="0" indent="0">
              <a:lnSpc>
                <a:spcPct val="100000"/>
              </a:lnSpc>
              <a:buNone/>
              <a:tabLst>
                <a:tab pos="3490913" algn="l"/>
              </a:tabLst>
            </a:pPr>
            <a:r>
              <a:rPr lang="en-SG" dirty="0"/>
              <a:t>       G.  </a:t>
            </a:r>
            <a:r>
              <a:rPr lang="en-SG" dirty="0">
                <a:solidFill>
                  <a:srgbClr val="FF66FF"/>
                </a:solidFill>
              </a:rPr>
              <a:t>BONDSERVANT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SUBMIT AND STAY HUMBLE (24-26)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801B6CE-D4A3-4848-B9CE-86177F28ADA9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178218-D39D-4E0C-BC70-388C2EE4804B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3649F50-4374-485F-8BB0-A163941CD16D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67C21-5AEF-4BAB-B83E-EBA7235EE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4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SG" dirty="0">
                <a:solidFill>
                  <a:srgbClr val="00B0F0"/>
                </a:solidFill>
              </a:rPr>
              <a:t>2A.  BIBLE TASK – NURSING MOTHER (1 THESS 5:7-11; PS. 131)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3948113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P	</a:t>
            </a:r>
            <a:r>
              <a:rPr lang="en-SG" dirty="0"/>
              <a:t>– </a:t>
            </a:r>
            <a:r>
              <a:rPr lang="en-SG" dirty="0">
                <a:solidFill>
                  <a:srgbClr val="FF66FF"/>
                </a:solidFill>
              </a:rPr>
              <a:t>PURPOSEFUL</a:t>
            </a:r>
            <a:r>
              <a:rPr lang="en-SG" dirty="0"/>
              <a:t> WITH THE CHILDREN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A	</a:t>
            </a:r>
            <a:r>
              <a:rPr lang="en-SG" dirty="0"/>
              <a:t>– </a:t>
            </a:r>
            <a:r>
              <a:rPr lang="en-SG" dirty="0">
                <a:solidFill>
                  <a:srgbClr val="FF66FF"/>
                </a:solidFill>
              </a:rPr>
              <a:t>ASSESSMENT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STRENGTHS AND NEED FOR GROWTH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R	</a:t>
            </a:r>
            <a:r>
              <a:rPr lang="en-SG" dirty="0"/>
              <a:t>– </a:t>
            </a:r>
            <a:r>
              <a:rPr lang="en-SG" dirty="0">
                <a:solidFill>
                  <a:srgbClr val="FF66FF"/>
                </a:solidFill>
              </a:rPr>
              <a:t>RELATIONSHIP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 	</a:t>
            </a:r>
            <a:r>
              <a:rPr lang="en-SG" dirty="0"/>
              <a:t>PROVIDE LOVE, WARMTH &amp; SAFE PLACES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E	</a:t>
            </a:r>
            <a:r>
              <a:rPr lang="en-SG" dirty="0"/>
              <a:t>– </a:t>
            </a:r>
            <a:r>
              <a:rPr lang="en-SG" dirty="0">
                <a:solidFill>
                  <a:srgbClr val="FF66FF"/>
                </a:solidFill>
              </a:rPr>
              <a:t>EMPOWERMENT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POVIDE CONFIDENCE &amp; COMPETENCY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N	</a:t>
            </a:r>
            <a:r>
              <a:rPr lang="en-SG" dirty="0"/>
              <a:t>– </a:t>
            </a:r>
            <a:r>
              <a:rPr lang="en-SG" dirty="0">
                <a:solidFill>
                  <a:srgbClr val="FF66FF"/>
                </a:solidFill>
              </a:rPr>
              <a:t>NAVIGATION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DIRECTION AND HELP TO GOAL</a:t>
            </a:r>
          </a:p>
          <a:p>
            <a:pPr marL="0" indent="0">
              <a:lnSpc>
                <a:spcPct val="100000"/>
              </a:lnSpc>
              <a:buNone/>
              <a:tabLst>
                <a:tab pos="984250" algn="l"/>
                <a:tab pos="4032250" algn="l"/>
              </a:tabLst>
            </a:pPr>
            <a:r>
              <a:rPr lang="en-SG" dirty="0"/>
              <a:t>        </a:t>
            </a:r>
            <a:r>
              <a:rPr lang="en-SG" dirty="0">
                <a:solidFill>
                  <a:srgbClr val="FF0000"/>
                </a:solidFill>
              </a:rPr>
              <a:t>T	</a:t>
            </a:r>
            <a:r>
              <a:rPr lang="en-SG" dirty="0"/>
              <a:t>– </a:t>
            </a:r>
            <a:r>
              <a:rPr lang="en-SG" dirty="0">
                <a:solidFill>
                  <a:srgbClr val="FF66FF"/>
                </a:solidFill>
              </a:rPr>
              <a:t>TOOLS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RESOURCES AND MENTORSHIP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6BD9D0E-54F4-497A-A600-5A0F90A9DF46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BEF2033-20E9-4D87-86DA-3DEF1D0A234F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2BF872A-77B4-448E-BB97-CEAB3C496F9F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8EEB1-8D2B-4790-B6D7-0E9CF6CBC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SG" dirty="0">
                <a:solidFill>
                  <a:srgbClr val="00B0F0"/>
                </a:solidFill>
              </a:rPr>
              <a:t>SHEPHERDING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GIVING CARE                             	IMMEDIATE NEED FOCUS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RELATIONAL                        	SERVICE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SERVING BY MAINTENANCE   	IMMEDIATE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FEELING BETTER                   	AVAILABILITY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FOCUS ON NURTURE           	NO CURRICULUM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NEED ORIENTED                 	MAINTENANCE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WHAT’S THE PROBLEM? 	PROBLEM FOCUSED</a:t>
            </a:r>
          </a:p>
          <a:p>
            <a:pPr marL="0" indent="0">
              <a:buNone/>
              <a:tabLst>
                <a:tab pos="5111750" algn="l"/>
              </a:tabLst>
            </a:pPr>
            <a:r>
              <a:rPr lang="en-SG" dirty="0"/>
              <a:t>      THEY BEGIN TO WALK.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7C643AC-E74D-4DE0-B3CB-3FD77BACDAA1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F804896-F929-4565-B409-E55E07DE3965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498EAC1-B5D5-4086-B582-FBD2C1816699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B1E18-2C8A-4369-AA5B-9F4F54B2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9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4"/>
            </a:pPr>
            <a:r>
              <a:rPr lang="en-SG" dirty="0">
                <a:solidFill>
                  <a:srgbClr val="00B0F0"/>
                </a:solidFill>
              </a:rPr>
              <a:t>EQUIPPING – REPAIR AND PREPARE</a:t>
            </a:r>
          </a:p>
          <a:p>
            <a:pPr marL="0" indent="0">
              <a:buNone/>
            </a:pPr>
            <a:r>
              <a:rPr lang="en-SG" dirty="0"/>
              <a:t>       TRAINING FOR MINISTRY                      TASK FOCUS</a:t>
            </a:r>
          </a:p>
          <a:p>
            <a:pPr marL="0" indent="0">
              <a:buNone/>
            </a:pPr>
            <a:r>
              <a:rPr lang="en-SG" dirty="0"/>
              <a:t>       TRANSACTIONAL                                     MANAGEMENT</a:t>
            </a:r>
          </a:p>
          <a:p>
            <a:pPr marL="0" indent="0">
              <a:buNone/>
            </a:pPr>
            <a:r>
              <a:rPr lang="en-SG" dirty="0"/>
              <a:t>       MINISTRY BY ADDITION                         SHORT TERM</a:t>
            </a:r>
          </a:p>
          <a:p>
            <a:pPr marL="0" indent="0">
              <a:buNone/>
            </a:pPr>
            <a:r>
              <a:rPr lang="en-SG" dirty="0"/>
              <a:t>       UNLEASING                                              TEACHING</a:t>
            </a:r>
          </a:p>
          <a:p>
            <a:pPr marL="0" indent="0">
              <a:buNone/>
            </a:pPr>
            <a:r>
              <a:rPr lang="en-SG" dirty="0"/>
              <a:t>       FOCUS - SPECIFIC MINISTRY                  SET CURRICULUM</a:t>
            </a:r>
          </a:p>
          <a:p>
            <a:pPr marL="0" indent="0">
              <a:buNone/>
            </a:pPr>
            <a:r>
              <a:rPr lang="en-SG" dirty="0"/>
              <a:t>       SKILL ORIENTED                                       DOING</a:t>
            </a:r>
          </a:p>
          <a:p>
            <a:pPr marL="0" indent="0">
              <a:buNone/>
            </a:pPr>
            <a:r>
              <a:rPr lang="en-SG" dirty="0"/>
              <a:t>       WHAT DO I NEED?                                   PURPOSE FOCUSED</a:t>
            </a:r>
          </a:p>
          <a:p>
            <a:pPr marL="0" indent="0">
              <a:buNone/>
            </a:pPr>
            <a:r>
              <a:rPr lang="en-SG" dirty="0"/>
              <a:t>       THEY’LL WALK FIRST MILE.</a:t>
            </a:r>
          </a:p>
          <a:p>
            <a:pPr marL="0" indent="0">
              <a:buNone/>
            </a:pPr>
            <a:r>
              <a:rPr lang="en-SG" dirty="0"/>
              <a:t>                 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9153AC7-ECA3-4B87-BFF1-4B2B13B7EC31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A59C9F6-D2B6-446B-A4D5-2FD34B31BC2C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3B4FF05-50EE-4F5B-AD33-3932CFE72362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F12C4-BC85-4176-BE63-F5F2FD9A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1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5"/>
            </a:pPr>
            <a:r>
              <a:rPr lang="en-SG" dirty="0">
                <a:solidFill>
                  <a:srgbClr val="00B0F0"/>
                </a:solidFill>
              </a:rPr>
              <a:t>DEVELOPING LEADERS</a:t>
            </a:r>
          </a:p>
          <a:p>
            <a:pPr marL="0" indent="0">
              <a:buNone/>
            </a:pPr>
            <a:r>
              <a:rPr lang="en-SG" dirty="0"/>
              <a:t>      TRAINING FOR PERSONAL GROWTH           PERSON FOCUS</a:t>
            </a:r>
          </a:p>
          <a:p>
            <a:pPr marL="0" indent="0">
              <a:buNone/>
            </a:pPr>
            <a:r>
              <a:rPr lang="en-SG" dirty="0"/>
              <a:t>      TRANFORMATIONAL                                      LEADERSHIP</a:t>
            </a:r>
          </a:p>
          <a:p>
            <a:pPr marL="0" indent="0">
              <a:buNone/>
            </a:pPr>
            <a:r>
              <a:rPr lang="en-SG" dirty="0"/>
              <a:t>      MINISTRY – MULTIPLICATION                       LONG TERM</a:t>
            </a:r>
          </a:p>
          <a:p>
            <a:pPr marL="0" indent="0">
              <a:buNone/>
            </a:pPr>
            <a:r>
              <a:rPr lang="en-SG" dirty="0"/>
              <a:t>      EMPOWERING                                                 MENTORING</a:t>
            </a:r>
          </a:p>
          <a:p>
            <a:pPr marL="0" indent="0">
              <a:buNone/>
            </a:pPr>
            <a:r>
              <a:rPr lang="en-SG" dirty="0"/>
              <a:t>      FOCUS ON SPECIFIC PERSON                         FLEXIBLE CURRICLUM</a:t>
            </a:r>
          </a:p>
          <a:p>
            <a:pPr marL="0" indent="0">
              <a:buNone/>
            </a:pPr>
            <a:r>
              <a:rPr lang="en-SG" dirty="0"/>
              <a:t>      CHARACTER ORIENTED                                   BEING</a:t>
            </a:r>
          </a:p>
          <a:p>
            <a:pPr marL="0" indent="0">
              <a:buNone/>
            </a:pPr>
            <a:r>
              <a:rPr lang="en-SG" dirty="0"/>
              <a:t>      WHAT DO THEY NEED?                                   PERSON FOCUSED</a:t>
            </a:r>
          </a:p>
          <a:p>
            <a:pPr marL="0" indent="0">
              <a:buNone/>
            </a:pPr>
            <a:r>
              <a:rPr lang="en-SG" dirty="0"/>
              <a:t>      THEY’LL WALK SECOND MILE.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     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AB2BA41-2C6B-4C32-8271-AC78EABF941D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F75D3E9-E082-4FCC-8790-D7BFF4489692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C2E8C98-D408-4012-B7D3-D5C92533022A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25DAD-5F42-468A-9846-535514734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D4372-7A2E-4636-8412-2DFFCD776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21766" y="5143156"/>
            <a:ext cx="2270234" cy="17148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8" y="1406301"/>
            <a:ext cx="12192000" cy="5228675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4375" algn="l"/>
              </a:tabLst>
            </a:pPr>
            <a:r>
              <a:rPr lang="en-SG" sz="3200" dirty="0">
                <a:solidFill>
                  <a:srgbClr val="00B0F0"/>
                </a:solidFill>
              </a:rPr>
              <a:t>2. 	</a:t>
            </a:r>
            <a:r>
              <a:rPr lang="en-SG" sz="3000" dirty="0">
                <a:solidFill>
                  <a:srgbClr val="00B0F0"/>
                </a:solidFill>
              </a:rPr>
              <a:t>MOVE TOWARDS INFLUENCING PEOPLE.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I</a:t>
            </a:r>
            <a:r>
              <a:rPr lang="en-SG" sz="3000" dirty="0"/>
              <a:t> 	– 	INVEST IN PEOPLE, THEIR LIFE AND INTERESTS.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N</a:t>
            </a:r>
            <a:r>
              <a:rPr lang="en-SG" sz="3000" dirty="0">
                <a:solidFill>
                  <a:srgbClr val="00B0F0"/>
                </a:solidFill>
              </a:rPr>
              <a:t> </a:t>
            </a:r>
            <a:r>
              <a:rPr lang="en-SG" sz="3000" dirty="0"/>
              <a:t>– 	NATURAL WITH PEOPLE.  BE AUTHENTIC AND SINCERE.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F</a:t>
            </a:r>
            <a:r>
              <a:rPr lang="en-SG" sz="3000" dirty="0"/>
              <a:t>	–	FAITH IN PEOPLE – DEMONSTRATE I BELIEVE IN THE WORK.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L</a:t>
            </a:r>
            <a:r>
              <a:rPr lang="en-SG" sz="3000" dirty="0"/>
              <a:t>	–	LISTENING TO THEM TO SHOW RESPECT.</a:t>
            </a:r>
          </a:p>
          <a:p>
            <a:pPr marL="447675" indent="-447675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U</a:t>
            </a:r>
            <a:r>
              <a:rPr lang="en-SG" sz="3000" dirty="0"/>
              <a:t> 	–	UNDERSTANDING BY KNOWING THEIR ASPIRATIONS.</a:t>
            </a:r>
          </a:p>
          <a:p>
            <a:pPr marL="803275" indent="-3571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E</a:t>
            </a:r>
            <a:r>
              <a:rPr lang="en-SG" sz="3000" dirty="0"/>
              <a:t> 	– 	ENCOURAGEMENT – THE OXYGEN OF THE SOUL.</a:t>
            </a:r>
          </a:p>
          <a:p>
            <a:pPr marL="446088" indent="-4460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N	</a:t>
            </a:r>
            <a:r>
              <a:rPr lang="en-SG" sz="3000" dirty="0"/>
              <a:t>– 	NAVIGATE TO OFFER IDEAS THAT ADD VALUE.</a:t>
            </a:r>
          </a:p>
          <a:p>
            <a:pPr marL="446088" indent="-4460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C</a:t>
            </a:r>
            <a:r>
              <a:rPr lang="en-SG" sz="3000" dirty="0"/>
              <a:t> 	– 	COMPASSION FOR CARE AND CONCERN.</a:t>
            </a:r>
          </a:p>
          <a:p>
            <a:pPr marL="446088" indent="-446088">
              <a:lnSpc>
                <a:spcPct val="110000"/>
              </a:lnSpc>
              <a:spcBef>
                <a:spcPts val="0"/>
              </a:spcBef>
              <a:buNone/>
              <a:tabLst>
                <a:tab pos="803275" algn="l"/>
                <a:tab pos="1160463" algn="l"/>
              </a:tabLst>
            </a:pPr>
            <a:r>
              <a:rPr lang="en-SG" sz="3000" b="1" dirty="0">
                <a:solidFill>
                  <a:srgbClr val="FF0000"/>
                </a:solidFill>
              </a:rPr>
              <a:t>	E</a:t>
            </a:r>
            <a:r>
              <a:rPr lang="en-SG" sz="3000" dirty="0"/>
              <a:t> 	– 	ENTHUSIASM, PASSION FOR THE PEOPLE AND CAUSE.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804863" algn="l"/>
                <a:tab pos="1163638" algn="l"/>
              </a:tabLst>
            </a:pPr>
            <a:endParaRPr lang="en-SG" sz="3000" dirty="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BACA2EC-1B4C-44EF-9916-AB430E2EDD7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1759500-EC82-4773-A9BC-436C793DEF44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D044662-EDAA-4E2C-9EF8-97B86D9D90EF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70129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6"/>
            </a:pPr>
            <a:r>
              <a:rPr lang="en-SG" dirty="0">
                <a:solidFill>
                  <a:srgbClr val="00B0F0"/>
                </a:solidFill>
              </a:rPr>
              <a:t>DEVELOPING LEADERS – ARE YOU READY?</a:t>
            </a:r>
          </a:p>
          <a:p>
            <a:pPr marL="984250" indent="-984250">
              <a:lnSpc>
                <a:spcPct val="100000"/>
              </a:lnSpc>
              <a:buNone/>
            </a:pPr>
            <a:r>
              <a:rPr lang="en-SG" dirty="0"/>
              <a:t>       A.  IS MY LIFE A EXAMPLE FOR OTHERS TO FOLLOW?</a:t>
            </a:r>
          </a:p>
          <a:p>
            <a:pPr marL="984250" indent="-984250">
              <a:lnSpc>
                <a:spcPct val="100000"/>
              </a:lnSpc>
              <a:buNone/>
            </a:pPr>
            <a:r>
              <a:rPr lang="en-SG" dirty="0"/>
              <a:t>       B.  AM I WILLING TO POUR MY LIFE INTO ANOTHER?</a:t>
            </a:r>
          </a:p>
          <a:p>
            <a:pPr marL="984250" indent="-984250">
              <a:lnSpc>
                <a:spcPct val="100000"/>
              </a:lnSpc>
              <a:buNone/>
            </a:pPr>
            <a:r>
              <a:rPr lang="en-SG" dirty="0"/>
              <a:t>       C.  HOW WILL I PASS ON MY STRENGTHS TO THEM?</a:t>
            </a:r>
          </a:p>
          <a:p>
            <a:pPr marL="984250" indent="-984250">
              <a:lnSpc>
                <a:spcPct val="100000"/>
              </a:lnSpc>
              <a:buNone/>
            </a:pPr>
            <a:r>
              <a:rPr lang="en-SG" dirty="0"/>
              <a:t>       D. 	WHAT IS THE POTENTIAL OF THE ONE I CHOOSE?</a:t>
            </a:r>
          </a:p>
          <a:p>
            <a:pPr marL="984250" indent="-984250">
              <a:lnSpc>
                <a:spcPct val="100000"/>
              </a:lnSpc>
              <a:buNone/>
            </a:pPr>
            <a:r>
              <a:rPr lang="en-SG" dirty="0"/>
              <a:t>       E.  ARE WE COMPATIBLE IN PERSONALITY AND MISSION?</a:t>
            </a:r>
          </a:p>
          <a:p>
            <a:pPr marL="984250" indent="-984250">
              <a:lnSpc>
                <a:spcPct val="100000"/>
              </a:lnSpc>
              <a:buNone/>
            </a:pPr>
            <a:r>
              <a:rPr lang="en-SG" dirty="0"/>
              <a:t>       F.  	WHAT TYPE OF PERSONS DOES HE INFLUENCE NOW?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784C774-4D45-414A-A48F-34799A687E2C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5621260-1538-48CB-B09B-4B025872F402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DC0FB44-5285-4D0F-BD3D-85AA1CBAD553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52435-B0E8-4A6F-83A6-C2ABB9325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00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dirty="0">
                <a:solidFill>
                  <a:srgbClr val="00B0F0"/>
                </a:solidFill>
              </a:rPr>
              <a:t>6B.  DEVELOPING LEADERS – DISTINCTIONS AND PASSION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A. 	DESIRE NOT TO BE NEEDED BUT TO BE SUCCEEDED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B.	FOCUS NOT ON WEAKNESS BUT ON STRENGTHS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C.	FOCUS NOT JUST ON NEEDS BUT ON POTENTIAL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D.	LIFT UP NOT THEMSELVES BUT OTHERS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E.	NOT JUST SPEND TIME BUT INVEST TIME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F. 	ASK FOR MUCH COMMITMENT OF TIME &amp; ENERGY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G. 	LEAD EACH ONE DIFFERENTLY</a:t>
            </a:r>
          </a:p>
          <a:p>
            <a:pPr marL="1081088" indent="-457200">
              <a:lnSpc>
                <a:spcPct val="100000"/>
              </a:lnSpc>
              <a:buNone/>
            </a:pPr>
            <a:r>
              <a:rPr lang="en-SG" dirty="0"/>
              <a:t>H. 	IMPACT PRESENT AND FUTURE GENERATIONS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883DFE5-1815-4F92-A18F-83B4A32EE479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9F38FBE-BC22-49E6-ADDF-2B91C7FBDA1D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91691BB-2C42-4B22-A504-94D2AC28AC05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284FD3-71FC-4A03-B33D-F6F085213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5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3" y="1352721"/>
            <a:ext cx="1125742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7"/>
            </a:pPr>
            <a:r>
              <a:rPr lang="en-SG" dirty="0">
                <a:solidFill>
                  <a:srgbClr val="00B0F0"/>
                </a:solidFill>
              </a:rPr>
              <a:t>DEVELOPING LEADERS – HOW TO IDENTIFY THEM?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A. 	INFLUENCE OTHERS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WHO, HOW AND WHEN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B. 	CHALLENGE SYSTEM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WILLING TO CHANGE &amp; GROW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C. 	BE DRIVEN BY VISION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DREAM, ACTION AND FAITH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D. 	RELATE WELL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VALUE, RESPECT AND CONNECTION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E. 	WORK WELL UNDER PRESSURE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ENDURE &amp; THRIVE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F. 	SOLVE PROBLEMS WELL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SIZE FITS THEM.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G. 	COMMUNICATES EFFECTIVELY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dirty="0"/>
              <a:t>THINK, FEEL &amp; ACT</a:t>
            </a:r>
          </a:p>
          <a:p>
            <a:pPr marL="984250" indent="-444500">
              <a:lnSpc>
                <a:spcPct val="100000"/>
              </a:lnSpc>
              <a:buNone/>
              <a:tabLst>
                <a:tab pos="5832475" algn="l"/>
              </a:tabLst>
            </a:pPr>
            <a:r>
              <a:rPr lang="en-SG" dirty="0"/>
              <a:t>H. 	EVALUATED BY PRODUCTION NOT POSITION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913C497-EEA8-4D99-91AD-14D006A87B76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0230C20-087B-4D43-AC07-F521D217DB9F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8D974A5-97DC-4851-BAE4-FA22B36687AA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5F58D-E8F3-4317-89A5-E82565A18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2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2913" indent="-442913"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DEVELOPING LEADERS – PROCESS </a:t>
            </a:r>
            <a:r>
              <a:rPr lang="en-SG" dirty="0"/>
              <a:t> 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A.	PRAY AND CHOOSE THEM WISELY.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	DESIRE TO MAKE A DIFFERENCE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	POTENTIAL TO MAKE A DIFFERENCE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B.  CHALLENGE APPROPRIATELY.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	CHALLENGE TO STRETCH AND RISK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	A PROBLEM TO BE SOLVED, PERSONAL &amp; IMPORTANT</a:t>
            </a:r>
          </a:p>
          <a:p>
            <a:pPr marL="900113" indent="-457200">
              <a:lnSpc>
                <a:spcPct val="100000"/>
              </a:lnSpc>
              <a:buNone/>
            </a:pPr>
            <a:r>
              <a:rPr lang="en-SG" dirty="0"/>
              <a:t>C.  INVEST RESOURCES TO SUSTAIN LEARNING PROCESS.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6F2975C-F309-415C-BFB1-825392D71D64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711EED5-607D-42D4-9FE1-D1E9AE615DCB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168458E-B1FB-45F3-ACAF-7D006AE12266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509744C-2B9A-4107-80DF-574CD0ECDEEA}"/>
              </a:ext>
            </a:extLst>
          </p:cNvPr>
          <p:cNvSpPr/>
          <p:nvPr/>
        </p:nvSpPr>
        <p:spPr>
          <a:xfrm>
            <a:off x="7458547" y="15240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36396-D8BF-4BE0-8DC2-CE6A8EEB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049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442913" indent="-442913">
              <a:buAutoNum type="arabicPeriod" startAt="8"/>
            </a:pPr>
            <a:r>
              <a:rPr lang="en-SG" dirty="0">
                <a:solidFill>
                  <a:srgbClr val="00B0F0"/>
                </a:solidFill>
              </a:rPr>
              <a:t>DEVELOPING LEADERS – PROCESS 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E. IDENTIFY STRENGTHS AND ENCOURAGE THEM.  </a:t>
            </a:r>
            <a:r>
              <a:rPr lang="en-SG" dirty="0">
                <a:solidFill>
                  <a:srgbClr val="FF0000"/>
                </a:solidFill>
              </a:rPr>
              <a:t>SHAPE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	LOCATE GIFTEDNESS &amp; AFFIRM THEM TO LEAD.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F.  GIVE OWNERSHIP AND AUTHORITY TO A TASK.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	THEN THEY MUST DO MORE THAN FOLLOW LEADER.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G.	EVALUATE ON REGULAR BASIS.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	ARE THEY DOING WHAT IS EXPECTED?  PEOPLE SKILLS?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	ARE THEY LEARNING WHILE THEY ARE DOING?</a:t>
            </a:r>
          </a:p>
          <a:p>
            <a:pPr marL="803275" indent="-360363">
              <a:lnSpc>
                <a:spcPct val="100000"/>
              </a:lnSpc>
              <a:buNone/>
            </a:pPr>
            <a:r>
              <a:rPr lang="en-SG" dirty="0"/>
              <a:t>	ARE THEY READY FOR NEW CHALLENGES?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4707D775-51BB-4ED7-9EB0-2AFB88CB830E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03CBCF1-9E5E-4072-AFF0-2406997148A0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072DEC7-ADCF-44C8-826F-1AA49D92E6A2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5BEE0F-88F6-4CA3-B47E-1113E332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9"/>
            </a:pPr>
            <a:r>
              <a:rPr lang="en-SG" dirty="0">
                <a:solidFill>
                  <a:srgbClr val="00B0F0"/>
                </a:solidFill>
              </a:rPr>
              <a:t>DEVELOP WHILE DELEGATING – SUMMARY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A.  KNOW YOURSELF – WHAT STRENGTHS TO PASS 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B.  KNOW THE PERSONS’ STRENGTHS AND WEAKNESSES.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C.  CLEARLY DEFINE AND WRITE DOWN THE TASK.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D.  TEACH THE “WHY” IMPORTANCE OF TASK.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E.  DISCUSS THE GROWTH PROCESS AS YOU GO.  IDEA GIVEN.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I DO IT WHILE YOU WATCH.  WE DO IT TOGETHER.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YOU DO IT WHILE I WATCH.   WE EVALUATE.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SG" dirty="0"/>
              <a:t>           YOU DO IT WHILE ANOTHER WATCHES.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8A71CC1-55AE-440C-9595-C1F0BB2F9ABE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955425E-2276-4312-9233-0B217E205E32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223DE5B-1829-4E55-BC64-51E0C3D12DBB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49FEB-FBB6-4AB7-A910-941E6CD5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36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054" y="1352721"/>
            <a:ext cx="10515600" cy="4590879"/>
          </a:xfrm>
        </p:spPr>
        <p:txBody>
          <a:bodyPr>
            <a:noAutofit/>
          </a:bodyPr>
          <a:lstStyle/>
          <a:p>
            <a:pPr marL="514350" indent="-514350">
              <a:buAutoNum type="arabicPeriod" startAt="9"/>
            </a:pPr>
            <a:r>
              <a:rPr lang="en-SG" dirty="0">
                <a:solidFill>
                  <a:srgbClr val="00B0F0"/>
                </a:solidFill>
              </a:rPr>
              <a:t>DEVELOP WHILE DELEGATING – SUMMARY</a:t>
            </a:r>
          </a:p>
          <a:p>
            <a:pPr marL="900113" indent="-360363">
              <a:buNone/>
            </a:pPr>
            <a:r>
              <a:rPr lang="en-SG" dirty="0"/>
              <a:t>F. 		INVEST NON-WORK RELATIONAL TIME.</a:t>
            </a:r>
          </a:p>
          <a:p>
            <a:pPr marL="900113" indent="-360363">
              <a:buNone/>
            </a:pPr>
            <a:r>
              <a:rPr lang="en-SG" dirty="0"/>
              <a:t>G. GIVE RESOURCES AND AUTHORITY.</a:t>
            </a:r>
          </a:p>
          <a:p>
            <a:pPr marL="900113" indent="-360363">
              <a:buNone/>
            </a:pPr>
            <a:r>
              <a:rPr lang="en-SG" dirty="0"/>
              <a:t>H. JOURNAL TO INTERPRET GROWTH.</a:t>
            </a:r>
          </a:p>
          <a:p>
            <a:pPr marL="900113" indent="-360363">
              <a:buNone/>
            </a:pPr>
            <a:r>
              <a:rPr lang="en-SG" dirty="0"/>
              <a:t>I.  	SEEK ACCOUNTABILITY OF WORK AND CHARACTER.</a:t>
            </a:r>
          </a:p>
          <a:p>
            <a:pPr marL="900113" indent="-360363">
              <a:buNone/>
            </a:pPr>
            <a:r>
              <a:rPr lang="en-SG" dirty="0"/>
              <a:t>J. 	GIVE FREEDOM TO FAIL AND TO RELEARN.</a:t>
            </a:r>
          </a:p>
          <a:p>
            <a:pPr marL="900113" indent="-360363">
              <a:buNone/>
            </a:pPr>
            <a:r>
              <a:rPr lang="en-SG" dirty="0"/>
              <a:t>K.	DEBRIEF AND AFFIRM REGULARLY.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BBD596B-FFDE-4CA2-87A9-F164E7CFCE5C}"/>
              </a:ext>
            </a:extLst>
          </p:cNvPr>
          <p:cNvSpPr/>
          <p:nvPr/>
        </p:nvSpPr>
        <p:spPr>
          <a:xfrm>
            <a:off x="1801640" y="1"/>
            <a:ext cx="5767054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CB0F850-577D-418D-BFFF-D61F49852173}"/>
              </a:ext>
            </a:extLst>
          </p:cNvPr>
          <p:cNvSpPr/>
          <p:nvPr/>
        </p:nvSpPr>
        <p:spPr>
          <a:xfrm>
            <a:off x="0" y="0"/>
            <a:ext cx="2055137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E8EF763-F8CB-4919-ADB1-38DDC4BB2B10}"/>
              </a:ext>
            </a:extLst>
          </p:cNvPr>
          <p:cNvSpPr/>
          <p:nvPr/>
        </p:nvSpPr>
        <p:spPr>
          <a:xfrm>
            <a:off x="7306147" y="0"/>
            <a:ext cx="4885852" cy="787653"/>
          </a:xfrm>
          <a:prstGeom prst="chevron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6A239-CCEB-4EAA-A27B-0EDB75A6C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18" y="5143182"/>
            <a:ext cx="1773381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5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386"/>
            <a:ext cx="10515600" cy="498529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SG" sz="3600" dirty="0"/>
              <a:t>WHAT ONE LESSON HAVE I LEARNT?</a:t>
            </a:r>
          </a:p>
          <a:p>
            <a:pPr marL="514350" indent="-514350">
              <a:lnSpc>
                <a:spcPct val="100000"/>
              </a:lnSpc>
              <a:spcBef>
                <a:spcPts val="7800"/>
              </a:spcBef>
              <a:buAutoNum type="arabicPeriod"/>
            </a:pPr>
            <a:r>
              <a:rPr lang="en-SG" sz="3600" dirty="0"/>
              <a:t>WHAT WILL BE ONE PRAYER I HAVE?     </a:t>
            </a:r>
            <a:endParaRPr lang="en-SG" sz="3200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70740330-BD3F-4113-9602-5B911B63892A}"/>
              </a:ext>
            </a:extLst>
          </p:cNvPr>
          <p:cNvSpPr/>
          <p:nvPr/>
        </p:nvSpPr>
        <p:spPr>
          <a:xfrm>
            <a:off x="7912728" y="0"/>
            <a:ext cx="4279271" cy="787653"/>
          </a:xfrm>
          <a:prstGeom prst="chevron">
            <a:avLst/>
          </a:prstGeom>
          <a:solidFill>
            <a:srgbClr val="FF65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REFLECTIONS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C204222-9384-464A-BC70-DBA854268744}"/>
              </a:ext>
            </a:extLst>
          </p:cNvPr>
          <p:cNvSpPr/>
          <p:nvPr/>
        </p:nvSpPr>
        <p:spPr>
          <a:xfrm>
            <a:off x="2064190" y="0"/>
            <a:ext cx="6092982" cy="78765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PEOPLE DEVELOPMENT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0AEBA4C-B531-408B-9B2A-FD3F8B2C4603}"/>
              </a:ext>
            </a:extLst>
          </p:cNvPr>
          <p:cNvSpPr/>
          <p:nvPr/>
        </p:nvSpPr>
        <p:spPr>
          <a:xfrm>
            <a:off x="0" y="-1"/>
            <a:ext cx="2335794" cy="778598"/>
          </a:xfrm>
          <a:prstGeom prst="homePlate">
            <a:avLst/>
          </a:prstGeom>
          <a:solidFill>
            <a:srgbClr val="D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3F49-20E2-409C-8FDB-39FE6FEF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8290" y="5609479"/>
            <a:ext cx="1511019" cy="11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6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7A4CD-A627-494F-9542-8D7D9B98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67" y="118985"/>
            <a:ext cx="3519546" cy="376717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217BD6-271A-48BD-AB03-C7041572BCA2}"/>
              </a:ext>
            </a:extLst>
          </p:cNvPr>
          <p:cNvSpPr/>
          <p:nvPr/>
        </p:nvSpPr>
        <p:spPr>
          <a:xfrm>
            <a:off x="1147114" y="3886164"/>
            <a:ext cx="10085251" cy="26517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gohsengfong@hotmail.com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975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WhatsApp: 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+65-98207783</a:t>
            </a:r>
          </a:p>
          <a:p>
            <a:pPr marL="180975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Website: 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www.faithatworkfellowship.org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0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38" y="1302060"/>
            <a:ext cx="10515600" cy="51307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3000" dirty="0">
                <a:solidFill>
                  <a:srgbClr val="00B0F0"/>
                </a:solidFill>
              </a:rPr>
              <a:t>3.  STOP RELYING ON  POSITION TO PUSH PEOPLE.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	</a:t>
            </a:r>
            <a:r>
              <a:rPr lang="en-SG" sz="3000" b="1" dirty="0"/>
              <a:t>TOP-DOWN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AM OVER YOU.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        	</a:t>
            </a:r>
            <a:r>
              <a:rPr lang="en-SG" sz="3000" b="1" dirty="0"/>
              <a:t>SEPARATION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DO NOT GET PEOPLE CLOSE TO YOU.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        	</a:t>
            </a:r>
            <a:r>
              <a:rPr lang="en-SG" sz="3000" b="1" dirty="0"/>
              <a:t>IMAGE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FAKE IT TILL YOU MAKE IT.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	</a:t>
            </a:r>
            <a:r>
              <a:rPr lang="en-SG" sz="3000" b="1" dirty="0"/>
              <a:t>STRENGTH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NEVER LET THEM SEE YOU SWEAT.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	</a:t>
            </a:r>
            <a:r>
              <a:rPr lang="en-SG" sz="3000" b="1" dirty="0"/>
              <a:t>SELFISHNESS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YOU ARE HERE TO HELP ME.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	</a:t>
            </a:r>
            <a:r>
              <a:rPr lang="en-SG" sz="3000" b="1" dirty="0"/>
              <a:t>POWER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DETERMINE YOUR FUTURE.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	</a:t>
            </a:r>
            <a:r>
              <a:rPr lang="en-SG" sz="3000" b="1" dirty="0"/>
              <a:t>INTIMIDATION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DO THIS OR ELSE!</a:t>
            </a:r>
          </a:p>
          <a:p>
            <a:pPr marL="801688" indent="-801688">
              <a:buNone/>
              <a:tabLst>
                <a:tab pos="3409950" algn="l"/>
              </a:tabLst>
            </a:pPr>
            <a:r>
              <a:rPr lang="en-SG" sz="3000" dirty="0"/>
              <a:t>	</a:t>
            </a:r>
            <a:r>
              <a:rPr lang="en-SG" sz="3000" b="1" dirty="0"/>
              <a:t>RULES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THE MANUAL  SAYS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84752-C940-4F52-AF4A-4CB4CC569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F9A233AD-8F4C-4E5D-BF30-936A1282B574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FDFD797-F135-4763-B6AB-ABF6384E45B8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808EED8-2C5E-43E5-9F7D-4EEA8BF7F2BE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64805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1" y="1460550"/>
            <a:ext cx="10515600" cy="34668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357188" algn="l"/>
              </a:tabLst>
            </a:pPr>
            <a:r>
              <a:rPr lang="en-SG" sz="3000" dirty="0">
                <a:solidFill>
                  <a:srgbClr val="00B0F0"/>
                </a:solidFill>
              </a:rPr>
              <a:t>4. TRADE ENTITLEMENT FOR WORKING FORWARD TOGETHER </a:t>
            </a:r>
            <a:r>
              <a:rPr lang="en-SG" sz="3000" dirty="0"/>
              <a:t>	</a:t>
            </a:r>
            <a:r>
              <a:rPr lang="en-SG" sz="3000" dirty="0">
                <a:solidFill>
                  <a:srgbClr val="00B0F0"/>
                </a:solidFill>
              </a:rPr>
              <a:t>TOWARDS VISION.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b="1" dirty="0"/>
              <a:t>         COLLABORATION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LET US WORK TOGETHER.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INITIATION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WILL COME TO YOU.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INCLUSION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WHAT DO YOU THINK?</a:t>
            </a:r>
          </a:p>
          <a:p>
            <a:pPr marL="0" indent="0">
              <a:buNone/>
              <a:tabLst>
                <a:tab pos="357188" algn="l"/>
                <a:tab pos="38576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CO-OPERATION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TOGETHER, WE CAN MAKE IT.</a:t>
            </a:r>
          </a:p>
          <a:p>
            <a:pPr marL="0" indent="0">
              <a:buNone/>
            </a:pPr>
            <a:r>
              <a:rPr lang="en-SG" sz="2400" dirty="0"/>
              <a:t>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610C5-1DFD-4ABB-9C8C-E43083BF7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E5AAFD5-0A2B-4945-861B-8DF5492DC006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BEST BEHAVIOURS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6ACEF1C1-CC40-42FC-A28A-5B5CECEB2ED5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23212D8-6139-4212-8398-B88ED1F9F623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60098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72" y="1436910"/>
            <a:ext cx="10937240" cy="43406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357188" algn="l"/>
              </a:tabLst>
            </a:pPr>
            <a:r>
              <a:rPr lang="en-SG" sz="3000" dirty="0">
                <a:solidFill>
                  <a:srgbClr val="00B0F0"/>
                </a:solidFill>
              </a:rPr>
              <a:t>4. TRADE ENTITLEMENT FOR WORKING FORWARD TOGETHER 	TOWARDS VISION.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</a:t>
            </a:r>
            <a:r>
              <a:rPr lang="en-SG" sz="3000" b="1" dirty="0"/>
              <a:t> SERVICE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AM HERE TO HELP YOU.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DEVELOPMENT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WANT TO ADD VALUE TO YOU.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 </a:t>
            </a:r>
            <a:r>
              <a:rPr lang="en-SG" sz="3000" b="1" dirty="0"/>
              <a:t>ENCOURAGEMENT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I BELIEVE YOU CAN DO THIS.</a:t>
            </a:r>
          </a:p>
          <a:p>
            <a:pPr marL="0" indent="0">
              <a:lnSpc>
                <a:spcPct val="100000"/>
              </a:lnSpc>
              <a:buNone/>
              <a:tabLst>
                <a:tab pos="4124325" algn="l"/>
              </a:tabLst>
            </a:pPr>
            <a:r>
              <a:rPr lang="en-SG" sz="3000" dirty="0"/>
              <a:t>        </a:t>
            </a:r>
            <a:r>
              <a:rPr lang="en-SG" sz="3000" b="1" dirty="0"/>
              <a:t> INNOVATION</a:t>
            </a:r>
            <a:r>
              <a:rPr lang="en-SG" sz="2000" u="sng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SG" sz="3000" dirty="0"/>
              <a:t>LET US THINK OUTSIDE THE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A1AD8-C1CD-4A69-AEE5-F39D4D51B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44000" y="5008880"/>
            <a:ext cx="2448000" cy="1849120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4C553E2E-0530-4AAD-A190-625B770AD6FA}"/>
              </a:ext>
            </a:extLst>
          </p:cNvPr>
          <p:cNvSpPr/>
          <p:nvPr/>
        </p:nvSpPr>
        <p:spPr>
          <a:xfrm>
            <a:off x="7008574" y="0"/>
            <a:ext cx="5183426" cy="787653"/>
          </a:xfrm>
          <a:prstGeom prst="chevron">
            <a:avLst/>
          </a:prstGeom>
          <a:solidFill>
            <a:srgbClr val="9F9F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BEST BEHAVIOURS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E6BE9DD2-0B08-4F7F-89E3-560069D20DFC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POSITION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646C1F3-8B3B-48B1-9C4F-D6E86D52DE7E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60950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076" y="1230605"/>
            <a:ext cx="10113723" cy="319701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SG" sz="3200" dirty="0"/>
              <a:t>CHRISTIANITY IS RELATIONSHIPS.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SG" sz="3200" dirty="0"/>
              <a:t>YOU CANNOT LEAD PEOPLE UNTIL YOU LIKE THEM.</a:t>
            </a:r>
          </a:p>
          <a:p>
            <a:pPr marL="355600" indent="-355600"/>
            <a:r>
              <a:rPr lang="en-SG" sz="3200" dirty="0"/>
              <a:t>DOES HE LIKE ME?</a:t>
            </a:r>
          </a:p>
          <a:p>
            <a:pPr marL="355600" indent="-355600" defTabSz="762000">
              <a:buNone/>
            </a:pPr>
            <a:r>
              <a:rPr lang="en-SG" sz="3200" dirty="0"/>
              <a:t>	WILL HE HELP ME?</a:t>
            </a:r>
          </a:p>
          <a:p>
            <a:pPr marL="355600" indent="-355600">
              <a:buNone/>
              <a:tabLst>
                <a:tab pos="3771900" algn="l"/>
              </a:tabLst>
            </a:pPr>
            <a:r>
              <a:rPr lang="en-SG" sz="3200" dirty="0"/>
              <a:t>	CAN I TRUST HIM?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617E713-A404-4678-88C0-7DAB4C3C18DD}"/>
              </a:ext>
            </a:extLst>
          </p:cNvPr>
          <p:cNvSpPr/>
          <p:nvPr/>
        </p:nvSpPr>
        <p:spPr>
          <a:xfrm>
            <a:off x="0" y="1"/>
            <a:ext cx="3603279" cy="778598"/>
          </a:xfrm>
          <a:prstGeom prst="homePlate">
            <a:avLst/>
          </a:prstGeom>
          <a:solidFill>
            <a:srgbClr val="57D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LEVEL 2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F443B98-15DD-4BFE-9D76-6D33A77F0A51}"/>
              </a:ext>
            </a:extLst>
          </p:cNvPr>
          <p:cNvSpPr/>
          <p:nvPr/>
        </p:nvSpPr>
        <p:spPr>
          <a:xfrm>
            <a:off x="3373608" y="-9053"/>
            <a:ext cx="3864638" cy="787652"/>
          </a:xfrm>
          <a:prstGeom prst="chevron">
            <a:avLst/>
          </a:prstGeom>
          <a:solidFill>
            <a:srgbClr val="FFA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PERMISSION</a:t>
            </a:r>
          </a:p>
        </p:txBody>
      </p:sp>
    </p:spTree>
    <p:extLst>
      <p:ext uri="{BB962C8B-B14F-4D97-AF65-F5344CB8AC3E}">
        <p14:creationId xmlns:p14="http://schemas.microsoft.com/office/powerpoint/2010/main" val="175689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7711</TotalTime>
  <Words>4170</Words>
  <Application>Microsoft Office PowerPoint</Application>
  <PresentationFormat>Widescreen</PresentationFormat>
  <Paragraphs>547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LEVELS OF LEADERSHIP</dc:title>
  <dc:creator>Goh Seng Fong</dc:creator>
  <cp:lastModifiedBy>User</cp:lastModifiedBy>
  <cp:revision>267</cp:revision>
  <cp:lastPrinted>2020-06-30T12:31:35Z</cp:lastPrinted>
  <dcterms:created xsi:type="dcterms:W3CDTF">2020-06-02T07:20:19Z</dcterms:created>
  <dcterms:modified xsi:type="dcterms:W3CDTF">2020-07-04T16:34:24Z</dcterms:modified>
</cp:coreProperties>
</file>