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5"/>
  </p:handoutMasterIdLst>
  <p:sldIdLst>
    <p:sldId id="301" r:id="rId2"/>
    <p:sldId id="257" r:id="rId3"/>
    <p:sldId id="277" r:id="rId4"/>
    <p:sldId id="269" r:id="rId5"/>
    <p:sldId id="422" r:id="rId6"/>
    <p:sldId id="423" r:id="rId7"/>
    <p:sldId id="424" r:id="rId8"/>
    <p:sldId id="274" r:id="rId9"/>
    <p:sldId id="286" r:id="rId10"/>
    <p:sldId id="288" r:id="rId11"/>
    <p:sldId id="289" r:id="rId12"/>
    <p:sldId id="291" r:id="rId13"/>
    <p:sldId id="292" r:id="rId14"/>
    <p:sldId id="293" r:id="rId15"/>
    <p:sldId id="297" r:id="rId16"/>
    <p:sldId id="298" r:id="rId17"/>
    <p:sldId id="296" r:id="rId18"/>
    <p:sldId id="302" r:id="rId19"/>
    <p:sldId id="318" r:id="rId20"/>
    <p:sldId id="307" r:id="rId21"/>
    <p:sldId id="308" r:id="rId22"/>
    <p:sldId id="309" r:id="rId23"/>
    <p:sldId id="310" r:id="rId24"/>
    <p:sldId id="311" r:id="rId25"/>
    <p:sldId id="316" r:id="rId26"/>
    <p:sldId id="317" r:id="rId27"/>
    <p:sldId id="320" r:id="rId28"/>
    <p:sldId id="321" r:id="rId29"/>
    <p:sldId id="322" r:id="rId30"/>
    <p:sldId id="323" r:id="rId31"/>
    <p:sldId id="312" r:id="rId32"/>
    <p:sldId id="324" r:id="rId33"/>
    <p:sldId id="325" r:id="rId34"/>
    <p:sldId id="332" r:id="rId35"/>
    <p:sldId id="396" r:id="rId36"/>
    <p:sldId id="397" r:id="rId37"/>
    <p:sldId id="398" r:id="rId38"/>
    <p:sldId id="404" r:id="rId39"/>
    <p:sldId id="421" r:id="rId40"/>
    <p:sldId id="408" r:id="rId41"/>
    <p:sldId id="409" r:id="rId42"/>
    <p:sldId id="410" r:id="rId43"/>
    <p:sldId id="411" r:id="rId44"/>
    <p:sldId id="412" r:id="rId45"/>
    <p:sldId id="415" r:id="rId46"/>
    <p:sldId id="418" r:id="rId47"/>
    <p:sldId id="419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20" r:id="rId73"/>
    <p:sldId id="26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E00"/>
    <a:srgbClr val="FF9BDE"/>
    <a:srgbClr val="00F0EA"/>
    <a:srgbClr val="FFB953"/>
    <a:srgbClr val="FF9900"/>
    <a:srgbClr val="CCFF33"/>
    <a:srgbClr val="FAF400"/>
    <a:srgbClr val="F0EA00"/>
    <a:srgbClr val="00FEF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1487-F191-40B0-8AA4-3C419F391D6D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DC84-CBB2-49B4-B4D1-7F345F5DB7A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649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59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3975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212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5139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319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761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6227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480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6957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0286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6848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D-01DD-4E86-9FBD-18B44150010F}" type="datetimeFigureOut">
              <a:rPr lang="en-SG" smtClean="0"/>
              <a:t>11/7/2020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7308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thatworkfellowship.org/" TargetMode="External"/><Relationship Id="rId4" Type="http://schemas.openxmlformats.org/officeDocument/2006/relationships/hyperlink" Target="mailto:gohsengfong@hotmail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428" y="3438939"/>
            <a:ext cx="9144000" cy="1655762"/>
          </a:xfrm>
        </p:spPr>
        <p:txBody>
          <a:bodyPr>
            <a:noAutofit/>
          </a:bodyPr>
          <a:lstStyle/>
          <a:p>
            <a:r>
              <a:rPr lang="en-SG" sz="3200" dirty="0"/>
              <a:t>“HOW SUCCESSFUL PEOPLE LEAD”</a:t>
            </a:r>
          </a:p>
          <a:p>
            <a:r>
              <a:rPr lang="en-SG" sz="3200" dirty="0"/>
              <a:t>“MILLION LEADERS MANDATE” BOOK 1 TO 6</a:t>
            </a:r>
          </a:p>
          <a:p>
            <a:r>
              <a:rPr lang="en-SG" sz="3200" dirty="0"/>
              <a:t>BY Jn. MAXWELL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85E5E-C436-457F-84BA-FEFF6965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44" y="5038724"/>
            <a:ext cx="2847237" cy="1773873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F37BEC1-2297-49DA-9C48-B8108024819A}"/>
              </a:ext>
            </a:extLst>
          </p:cNvPr>
          <p:cNvSpPr/>
          <p:nvPr/>
        </p:nvSpPr>
        <p:spPr>
          <a:xfrm>
            <a:off x="1192212" y="926663"/>
            <a:ext cx="9647031" cy="966577"/>
          </a:xfrm>
          <a:prstGeom prst="round2DiagRect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FIVE LEVELS OF LEADERSHIP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2C3F13BE-26AD-42D8-993B-DCCB3DA778BE}"/>
              </a:ext>
            </a:extLst>
          </p:cNvPr>
          <p:cNvSpPr/>
          <p:nvPr/>
        </p:nvSpPr>
        <p:spPr>
          <a:xfrm>
            <a:off x="5502872" y="214102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40484F6-0608-4941-BDEB-784CA48749E7}"/>
              </a:ext>
            </a:extLst>
          </p:cNvPr>
          <p:cNvSpPr/>
          <p:nvPr/>
        </p:nvSpPr>
        <p:spPr>
          <a:xfrm>
            <a:off x="2520779" y="2150077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43285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36" y="1011566"/>
            <a:ext cx="9996714" cy="50034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SG" sz="3000" dirty="0"/>
              <a:t>NEHEMIAH KNEW HIS GOD AND WHERE GOD WAS GOING AND</a:t>
            </a:r>
            <a:br>
              <a:rPr lang="en-SG" sz="3000" dirty="0"/>
            </a:br>
            <a:r>
              <a:rPr lang="en-SG" sz="3000" dirty="0"/>
              <a:t>HE LED PEOPLE TO FULFILL GOD’S PURPOSE.</a:t>
            </a:r>
          </a:p>
          <a:p>
            <a:pPr marL="357188" indent="-357188">
              <a:lnSpc>
                <a:spcPct val="100000"/>
              </a:lnSpc>
              <a:buNone/>
            </a:pPr>
            <a:r>
              <a:rPr lang="en-SG" sz="3000" dirty="0">
                <a:solidFill>
                  <a:srgbClr val="00B0F0"/>
                </a:solidFill>
              </a:rPr>
              <a:t>1. NEHEMIAH KNEW HIS GOD.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Neh 1:5 And said, I beseech thee, </a:t>
            </a:r>
            <a:r>
              <a:rPr lang="en-SG" sz="3000" i="1" u="sng" dirty="0">
                <a:solidFill>
                  <a:schemeClr val="accent2">
                    <a:lumMod val="75000"/>
                  </a:schemeClr>
                </a:solidFill>
              </a:rPr>
              <a:t>O LORD God of Heaven, the great and terrible God</a:t>
            </a: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, that keeps covenant and mercy for them that love Him and observe His commandments: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GOD</a:t>
            </a:r>
            <a:r>
              <a:rPr lang="en-SG" sz="2600" dirty="0"/>
              <a:t> 	– ELOHIM, ALMIGHTY, FAITHFUL &amp;TRUE. EL-SHADDAI.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LORD</a:t>
            </a:r>
            <a:r>
              <a:rPr lang="en-SG" sz="2600" dirty="0"/>
              <a:t>	– YAHWEH, ETERNAL ONE, I AM THAT I AM.  HESED.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Lord</a:t>
            </a:r>
            <a:r>
              <a:rPr lang="en-SG" sz="2600" dirty="0"/>
              <a:t> 	– ADONAI, THE MASTER, LORD OF 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449F0-948F-4692-B49D-8E4CAFCA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473AD8F0-7A51-4873-82C1-9F46EADA0E1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59AF141-077D-4C77-BE14-797CD2BAC78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E29C922-C9C6-42A6-9163-4EA8CB2E26A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333621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36" y="1046670"/>
            <a:ext cx="10515600" cy="5153714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AutoNum type="arabicPeriod"/>
            </a:pPr>
            <a:r>
              <a:rPr lang="en-SG" sz="3200" dirty="0">
                <a:solidFill>
                  <a:srgbClr val="00B0F0"/>
                </a:solidFill>
              </a:rPr>
              <a:t>NEHEMIAH KNEW HIS GOD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651500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200" dirty="0"/>
              <a:t> GOD IS THE SOURCE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200" dirty="0"/>
              <a:t>(Acts 17:28)		</a:t>
            </a:r>
            <a:br>
              <a:rPr lang="en-SG" sz="3200" dirty="0"/>
            </a:br>
            <a:r>
              <a:rPr lang="en-SG" sz="3200" dirty="0"/>
              <a:t>	DISCIPLINE OF SIMPLICITY 	(2 Cor. 11:3)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651500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200" dirty="0"/>
              <a:t> GOD IS IN CONTROL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(Dan. 4:35)</a:t>
            </a:r>
            <a:br>
              <a:rPr lang="en-SG" sz="3200" dirty="0"/>
            </a:br>
            <a:r>
              <a:rPr lang="en-SG" sz="3200" dirty="0"/>
              <a:t>	DISCIPLINE OF SILENCE 	(Ps. 46:1,10)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651500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sz="3200" dirty="0"/>
              <a:t> GOD IS THE JUDGE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Pet. 2:23)</a:t>
            </a:r>
            <a:br>
              <a:rPr lang="en-SG" sz="3200" dirty="0"/>
            </a:br>
            <a:r>
              <a:rPr lang="en-SG" sz="3200" dirty="0"/>
              <a:t>	DISCIPLINE OF SOLITUDE 	(Ps. 139:23.24)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buNone/>
              <a:tabLst>
                <a:tab pos="893763" algn="l"/>
                <a:tab pos="5651500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sz="3200" dirty="0"/>
              <a:t> GOD IS THE MASTER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(Eccl. 12:13)</a:t>
            </a:r>
            <a:br>
              <a:rPr lang="en-SG" sz="3200" dirty="0"/>
            </a:br>
            <a:r>
              <a:rPr lang="en-SG" sz="3200" dirty="0"/>
              <a:t>	DISCIPLINE OF SURRENDER 	(Prov. 3:5,6)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AB05-A683-4E7D-A1AE-3E65FDB9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BEDD12E5-30F6-4C29-A8F2-0C9E2334614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81B109F-B947-4722-B84F-70827F4FA0F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289EF68-4552-403A-9D78-00A1A7625975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217620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98" y="925239"/>
            <a:ext cx="10646020" cy="5756408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2"/>
            </a:pPr>
            <a:r>
              <a:rPr lang="en-SG" sz="3000" dirty="0">
                <a:solidFill>
                  <a:srgbClr val="00B0F0"/>
                </a:solidFill>
              </a:rPr>
              <a:t>IDENTIFYING WITH NEEDS IN PRAYER.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Neh 1:6 Let Thine ear now be attentive, and Thine eyes open, that Thou may hear the prayer of Thy servant, which I pray before Thee now, day and night, for the children of Israel Thy servants, and confess the sins of the children of Israel, which we have sinned against thee: both I and my father's house have sinned.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000" dirty="0"/>
              <a:t>	LIKE OUR SAVIOUR, TOUCHED WITH FEELINGS OF OUR 		INFIRMITIES, </a:t>
            </a:r>
            <a:r>
              <a:rPr lang="en-SG" sz="3000" u="sng" dirty="0"/>
              <a:t>YET WITHOUT SIN (Heb. 4:15,16)</a:t>
            </a:r>
            <a:r>
              <a:rPr lang="en-SG" sz="3000" dirty="0"/>
              <a:t>.</a:t>
            </a:r>
          </a:p>
          <a:p>
            <a:pPr marL="357188" indent="-357188">
              <a:lnSpc>
                <a:spcPct val="100000"/>
              </a:lnSpc>
              <a:buNone/>
              <a:tabLst>
                <a:tab pos="715963" algn="l"/>
                <a:tab pos="3140075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000" dirty="0"/>
              <a:t>	LEAD YOURSELF AND OTHERS AS HOUSE OF PRAYER WITH 	PRAYER PLANS: JOURNALS, PARTNERS, RETREATS, </a:t>
            </a:r>
            <a:br>
              <a:rPr lang="en-SG" sz="3000" dirty="0"/>
            </a:br>
            <a:r>
              <a:rPr lang="en-SG" sz="3000" dirty="0"/>
              <a:t>		FASTING, CHAIN.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sz="3000" dirty="0"/>
              <a:t>         </a:t>
            </a:r>
          </a:p>
          <a:p>
            <a:pPr>
              <a:lnSpc>
                <a:spcPct val="100000"/>
              </a:lnSpc>
            </a:pPr>
            <a:endParaRPr lang="en-SG" sz="6300" dirty="0"/>
          </a:p>
          <a:p>
            <a:pPr marL="0" indent="0">
              <a:buNone/>
            </a:pPr>
            <a:endParaRPr lang="en-SG" sz="3200" u="sng" dirty="0"/>
          </a:p>
          <a:p>
            <a:pPr marL="0" indent="0">
              <a:buNone/>
            </a:pPr>
            <a:r>
              <a:rPr lang="en-SG" sz="3200" u="sng" dirty="0"/>
              <a:t>      </a:t>
            </a:r>
          </a:p>
          <a:p>
            <a:pPr marL="0" indent="0">
              <a:buNone/>
            </a:pPr>
            <a:endParaRPr lang="en-SG" sz="3200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AA339-91B8-4E49-92D2-61218BCA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606DFE2C-A120-4427-BE68-D8FE91916AA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414BE8F-67C6-4326-BF28-C6234623D680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77B2D72-9308-4BE8-8DAA-2920060D8AFA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246513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23" y="1024011"/>
            <a:ext cx="8856803" cy="4954745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3"/>
            </a:pPr>
            <a:r>
              <a:rPr lang="en-SG" sz="3000" dirty="0">
                <a:solidFill>
                  <a:srgbClr val="00B0F0"/>
                </a:solidFill>
              </a:rPr>
              <a:t>LEADING WITH PEOPLE IN GOD’S PURPOSE.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Neh 2:20 Then answered I them, and said unto them, The God of Heaven, He will prosper us; therefore we His servants will arise and build: but ye have no portion, nor right, nor memorial, in Jerusalem.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000" dirty="0"/>
              <a:t> IT IS GOD’S PURPOSE AND HE WILL PROSPER US.</a:t>
            </a:r>
            <a:br>
              <a:rPr lang="en-SG" sz="3000" dirty="0"/>
            </a:br>
            <a:r>
              <a:rPr lang="en-SG" sz="3000" dirty="0"/>
              <a:t>	(Matt. 16:18).  DO NOT GIVE UP.  DO NOT GIVE IN.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000" dirty="0"/>
              <a:t> WE WILL ARISE AND BUILD.  RISK AND SACRIFICE.</a:t>
            </a:r>
            <a:br>
              <a:rPr lang="en-SG" sz="3000" dirty="0"/>
            </a:br>
            <a:r>
              <a:rPr lang="en-SG" sz="3000" dirty="0"/>
              <a:t>	PRAY, PLAN, PRESENT AND EXECUTE TOGETHER.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A0360-DC1C-4861-9FF7-D7E08E948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0DA31F70-DC32-442C-9D44-0AF52F5D5CEE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BCDA498-02FA-4519-9758-3103BCAF122B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B6A715B-2318-48AB-AD98-D9FCEA98928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141888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111"/>
            <a:ext cx="10515600" cy="3808964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00B0F0"/>
              </a:buClr>
              <a:buAutoNum type="arabicPeriod"/>
              <a:tabLst>
                <a:tab pos="893763" algn="l"/>
              </a:tabLst>
            </a:pPr>
            <a:r>
              <a:rPr lang="en-SG" sz="3200" dirty="0">
                <a:solidFill>
                  <a:srgbClr val="00B0F0"/>
                </a:solidFill>
              </a:rPr>
              <a:t>CONNECT WITH MYSELF FIRST.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200" dirty="0"/>
              <a:t> 	SELF-</a:t>
            </a:r>
            <a:r>
              <a:rPr lang="en-SG" sz="3200" b="1" dirty="0"/>
              <a:t>AWARENESS</a:t>
            </a:r>
            <a:r>
              <a:rPr lang="en-SG" sz="3200" dirty="0"/>
              <a:t> OF PERSONALITY &amp; GIFTS.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200" dirty="0"/>
              <a:t>	SELF-</a:t>
            </a:r>
            <a:r>
              <a:rPr lang="en-SG" sz="3200" b="1" dirty="0"/>
              <a:t>IMAGE</a:t>
            </a:r>
            <a:r>
              <a:rPr lang="en-SG" sz="3200" dirty="0"/>
              <a:t> IN GOD’S WORTH.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sz="3200" dirty="0"/>
              <a:t>	SELF-</a:t>
            </a:r>
            <a:r>
              <a:rPr lang="en-SG" sz="3200" b="1" dirty="0"/>
              <a:t>HONESTY</a:t>
            </a:r>
            <a:r>
              <a:rPr lang="en-SG" sz="3200" dirty="0"/>
              <a:t> TO FACE REALITY.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sz="3200" dirty="0"/>
              <a:t>	SELF-</a:t>
            </a:r>
            <a:r>
              <a:rPr lang="en-SG" sz="3200" b="1" dirty="0"/>
              <a:t>IMPROVEMENT</a:t>
            </a:r>
            <a:r>
              <a:rPr lang="en-SG" sz="3200" dirty="0"/>
              <a:t> IN LIFE LONG LEARNING.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sz="3200" dirty="0"/>
              <a:t>	SELF-</a:t>
            </a:r>
            <a:r>
              <a:rPr lang="en-SG" sz="3200" b="1" dirty="0"/>
              <a:t>RESPONSIBILITY</a:t>
            </a:r>
            <a:r>
              <a:rPr lang="en-SG" sz="3200" dirty="0"/>
              <a:t> FOR ATTITUDES &amp; ACTIONS.</a:t>
            </a: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1E9F9-69C3-49F2-90C8-C86B6004E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1F805B0-C084-4574-89D8-8B2130976EAB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B944F44-F03E-44EE-9CF9-4D223821D7A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CB6B6CE-1FBA-43A4-ADBA-4502CE03403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375437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644"/>
            <a:ext cx="10515600" cy="476466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rgbClr val="00B0F0"/>
                </a:solidFill>
              </a:rPr>
              <a:t>2.	DEVELOP PEOPLE-ORIENTED SKILLS. PEOPLE PERSON   </a:t>
            </a:r>
          </a:p>
          <a:p>
            <a:pPr marL="804863" indent="-357188" defTabSz="538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200" dirty="0"/>
              <a:t> </a:t>
            </a:r>
            <a:r>
              <a:rPr lang="en-SG" sz="3200" b="1" dirty="0"/>
              <a:t>NEEDS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Security, give confidence 	(Heb. 10:25)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Feel special, honour them 	(Rom. 12:10)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Better future, give hope 	(Lam. 3:21-23)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To be understood, listen 	(Rom. 12:15)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Direction, navigate, chart 	(1 Pet. 5:1,2)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A1FFE-4FC5-4456-BF77-44C308DB5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F81D709-B7FC-4B2D-8FCC-542573F1BBC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7A09B25-BEBC-4773-83A6-3D63A2DEE4F3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6B6C6E2-BF53-4B7F-9FD4-1D9F66BEACEC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237139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269"/>
            <a:ext cx="10515600" cy="476466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rgbClr val="00B0F0"/>
                </a:solidFill>
              </a:rPr>
              <a:t>2. DEVELOP PEOPLE-ORIENTED SKILLS. PEOPLE PERSON   </a:t>
            </a:r>
          </a:p>
          <a:p>
            <a:pPr marL="804863" indent="-357188" defTabSz="989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200" dirty="0"/>
              <a:t> </a:t>
            </a:r>
            <a:r>
              <a:rPr lang="en-SG" sz="3200" b="1" dirty="0"/>
              <a:t>NEEDS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Needy, speak to needs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(Phil. 2:4)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Emotionally low, encourage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(Col. 3:12,13)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To succeed, help to win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(Eccl. 4:9,10)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Relationship, provide community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Cor. 12:26)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Models, be an example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Cor. 11:1)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2D141-D066-4708-9F08-8A549BCCB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70857A-AE92-4273-8C6B-B9A3C925B90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53C7ABF-CFB1-4801-900B-AE84032DD09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E44D111-AAA1-49AF-B9EA-E948FF52AA4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83042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231"/>
            <a:ext cx="11061526" cy="4603297"/>
          </a:xfrm>
        </p:spPr>
        <p:txBody>
          <a:bodyPr>
            <a:noAutofit/>
          </a:bodyPr>
          <a:lstStyle/>
          <a:p>
            <a:pPr marL="357188" indent="-3571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SG" sz="3000" dirty="0">
                <a:solidFill>
                  <a:srgbClr val="00B0F0"/>
                </a:solidFill>
              </a:rPr>
              <a:t>STRIKE A BALANCE BETWEEN CARE &amp; FEEDBACK.</a:t>
            </a:r>
            <a:br>
              <a:rPr lang="en-SG" sz="3000" dirty="0"/>
            </a:br>
            <a:r>
              <a:rPr lang="en-SG" sz="3000" dirty="0"/>
              <a:t>HELP INDIVIDUAL, IMPROVE TEAM AND VISION.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000" dirty="0"/>
              <a:t>	CARING VALUES THE PERSON.</a:t>
            </a:r>
            <a:br>
              <a:rPr lang="en-SG" sz="3000" dirty="0"/>
            </a:br>
            <a:r>
              <a:rPr lang="en-SG" sz="3000" dirty="0"/>
              <a:t>FEEDBACK VALUES HIS POTENTIAL.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B. </a:t>
            </a:r>
            <a:r>
              <a:rPr lang="en-SG" sz="3000" dirty="0"/>
              <a:t>	CARING ESTABLISHES THE RELATIONSHIP.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/>
              <a:t>	FEEDBACK EXPANDS AND DEEPENS IT 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C. </a:t>
            </a:r>
            <a:r>
              <a:rPr lang="en-SG" sz="3000" dirty="0"/>
              <a:t>	CARING DEFINES THE RELATIONSHIP.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/>
              <a:t>	FEEDBACK DIRECTS IT TO A PURPOSE.</a:t>
            </a: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75406-66AC-45F2-A8BC-BBDD406F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5E2CA2B-646C-4AF1-8FCB-D11F120583A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EF0EAB3-F964-4351-8C64-2DF6D8756D9A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5FCB949-41DA-4C43-AE58-2C68FA26BD2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252319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091" y="1519083"/>
            <a:ext cx="5407671" cy="3125344"/>
          </a:xfrm>
        </p:spPr>
        <p:txBody>
          <a:bodyPr>
            <a:normAutofit/>
          </a:bodyPr>
          <a:lstStyle/>
          <a:p>
            <a:r>
              <a:rPr lang="en-SG" sz="3600" b="1" dirty="0"/>
              <a:t>MAKE THINGS HAPPEN</a:t>
            </a:r>
          </a:p>
          <a:p>
            <a:endParaRPr lang="en-SG" sz="3600" b="1" dirty="0"/>
          </a:p>
          <a:p>
            <a:r>
              <a:rPr lang="en-SG" sz="3600" b="1" dirty="0"/>
              <a:t>FOR SELF</a:t>
            </a:r>
          </a:p>
          <a:p>
            <a:endParaRPr lang="en-SG" sz="3600" b="1" dirty="0"/>
          </a:p>
          <a:p>
            <a:r>
              <a:rPr lang="en-SG" sz="3600" b="1" dirty="0"/>
              <a:t>AND FOR THE TEAM</a:t>
            </a:r>
            <a:endParaRPr lang="en-SG" sz="3200" b="1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D917593-14DF-4875-8AF4-D1E1E3593C3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0EB8401-3DE1-4788-8B86-9F65723D81C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A39A01-978E-410D-9402-9567AB6A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15" y="4763072"/>
            <a:ext cx="3351885" cy="20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08" y="1342895"/>
            <a:ext cx="1051560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CYCLE OF SUCCESS</a:t>
            </a:r>
          </a:p>
          <a:p>
            <a:pPr marL="715963" indent="-358775">
              <a:spcBef>
                <a:spcPts val="2400"/>
              </a:spcBef>
              <a:buNone/>
              <a:tabLst>
                <a:tab pos="2513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</a:t>
            </a:r>
            <a:r>
              <a:rPr lang="en-SG" b="1" dirty="0"/>
              <a:t>TEST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BETTER WAY? TAKE RISKS.</a:t>
            </a:r>
          </a:p>
          <a:p>
            <a:pPr marL="715963" indent="-358775">
              <a:buNone/>
              <a:tabLst>
                <a:tab pos="2513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</a:t>
            </a:r>
            <a:r>
              <a:rPr lang="en-SG" b="1" dirty="0"/>
              <a:t>FAILURE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FAIL FORWARD WITHOUT LOSING ZEAL.</a:t>
            </a:r>
          </a:p>
          <a:p>
            <a:pPr marL="715963" indent="-358775">
              <a:buNone/>
              <a:tabLst>
                <a:tab pos="2513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</a:t>
            </a:r>
            <a:r>
              <a:rPr lang="en-SG" b="1" dirty="0"/>
              <a:t>LEARN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WITH TEACHABLE SPIRIT FOR NEW THINGS.</a:t>
            </a:r>
          </a:p>
          <a:p>
            <a:pPr marL="715963" indent="-358775">
              <a:buNone/>
              <a:tabLst>
                <a:tab pos="2513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	</a:t>
            </a:r>
            <a:r>
              <a:rPr lang="en-SG" b="1" dirty="0"/>
              <a:t>IMPROVE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WITH EMPOWERED WISDOM &amp; STRENGTH</a:t>
            </a:r>
          </a:p>
          <a:p>
            <a:pPr marL="715963" indent="-358775">
              <a:spcAft>
                <a:spcPts val="1800"/>
              </a:spcAft>
              <a:buNone/>
              <a:tabLst>
                <a:tab pos="2513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 </a:t>
            </a:r>
            <a:r>
              <a:rPr lang="en-SG" b="1" dirty="0"/>
              <a:t>RE-ENTER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REFRESH, REBUILD AND RELAUNCH.</a:t>
            </a:r>
          </a:p>
          <a:p>
            <a:pPr marL="984250" indent="-627063">
              <a:buNone/>
              <a:tabLst>
                <a:tab pos="2417763" algn="l"/>
              </a:tabLst>
            </a:pPr>
            <a:r>
              <a:rPr lang="en-SG" dirty="0"/>
              <a:t>TEST, FAIL, LEARN, IMPROVE AND RE-ENTER AGAIN.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44841A2-9F40-4290-821D-0DC9E127410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3CCCCC4-0F16-48B0-BC70-3F53A1584F8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55AFF-8E46-475E-B701-41DDB5F6F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9" b="98036" l="4019" r="97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40" y="4993017"/>
            <a:ext cx="2131085" cy="2012508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E065743-E367-4CA5-BB97-AC1DB2E2E8B7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69826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1440431"/>
            <a:ext cx="10515600" cy="291862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SG" sz="3000" dirty="0"/>
              <a:t>IT CREATES A CLEAR PICTURE OF LEADERSHIP.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SG" sz="3000" dirty="0"/>
              <a:t>IT DEFINES LEADING AS A VERB, NOT A NOUN.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en-SG" sz="3000" dirty="0"/>
              <a:t>IT BREAKS DOWN LEADERSHIP INTO UNDERSTANDABLE STEPS.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en-SG" sz="3000" dirty="0"/>
              <a:t>IT PROVIDES A GAME PLAN FOR LEADERSHIP DEVELOPMENT.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5. </a:t>
            </a:r>
            <a:r>
              <a:rPr lang="en-SG" sz="3000" dirty="0"/>
              <a:t>IT ALIGNS LEADERSHIP PRACTICES, PRINCIPLES AND 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8DCC0-C927-480D-8492-65B5AFBBC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8606" y="4672528"/>
            <a:ext cx="3286949" cy="2185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ABAF30-C1D1-43A4-9E5D-DD7E64689E8C}"/>
              </a:ext>
            </a:extLst>
          </p:cNvPr>
          <p:cNvSpPr/>
          <p:nvPr/>
        </p:nvSpPr>
        <p:spPr>
          <a:xfrm>
            <a:off x="3911097" y="-1"/>
            <a:ext cx="4110273" cy="738255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90748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1" y="1355498"/>
            <a:ext cx="10989365" cy="4351338"/>
          </a:xfrm>
        </p:spPr>
        <p:txBody>
          <a:bodyPr>
            <a:noAutofit/>
          </a:bodyPr>
          <a:lstStyle/>
          <a:p>
            <a:pPr marL="357188" indent="-357188">
              <a:buNone/>
            </a:pPr>
            <a:r>
              <a:rPr lang="en-SG" dirty="0">
                <a:solidFill>
                  <a:srgbClr val="00B0F0"/>
                </a:solidFill>
              </a:rPr>
              <a:t>1.	GUIDELINES TO VISION AND PURPOSE (Prov. 29:18).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BEGIN WITH GOD’S AGENDA. WHAT IS GOD DOING?</a:t>
            </a:r>
          </a:p>
          <a:p>
            <a:pPr marL="715963" indent="-358775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</a:t>
            </a:r>
            <a:r>
              <a:rPr lang="en-SG" dirty="0"/>
              <a:t>REVOLVE AROUND YOUR IDENTITY AND GIFTEDNESS.</a:t>
            </a:r>
          </a:p>
          <a:p>
            <a:pPr marL="715963" indent="-358775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DRAW AND INVOLVE OTHERS.</a:t>
            </a:r>
          </a:p>
          <a:p>
            <a:pPr marL="715963" indent="-358775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	CONTAIN LIFE-CHANGING CONVICTIONS, WORTH DYING.</a:t>
            </a:r>
          </a:p>
          <a:p>
            <a:pPr marL="715963" indent="-358775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 MAKE IT COUNT FOR ETERNITY.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D1FC28C-24E2-498B-A548-9DE33DC3900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0656289-B39D-4CAD-8745-8E8D258EE87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83A9D61-BCC9-4CE4-A93E-9A485502A1D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B03-C703-4562-9198-97BE1E276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1368427"/>
            <a:ext cx="10830339" cy="4351338"/>
          </a:xfrm>
        </p:spPr>
        <p:txBody>
          <a:bodyPr>
            <a:noAutofit/>
          </a:bodyPr>
          <a:lstStyle/>
          <a:p>
            <a:pPr marL="357188" indent="-357188">
              <a:buNone/>
              <a:tabLst>
                <a:tab pos="1885950" algn="l"/>
              </a:tabLst>
            </a:pPr>
            <a:r>
              <a:rPr lang="en-SG" dirty="0">
                <a:solidFill>
                  <a:srgbClr val="00B0F0"/>
                </a:solidFill>
              </a:rPr>
              <a:t>2. Prov. 29:18  </a:t>
            </a:r>
            <a:r>
              <a:rPr lang="en-SG" i="1" dirty="0">
                <a:solidFill>
                  <a:srgbClr val="00B0F0"/>
                </a:solidFill>
              </a:rPr>
              <a:t>Where there is no vision, the people perish: </a:t>
            </a:r>
            <a:br>
              <a:rPr lang="en-SG" i="1" dirty="0">
                <a:solidFill>
                  <a:srgbClr val="00B0F0"/>
                </a:solidFill>
              </a:rPr>
            </a:br>
            <a:r>
              <a:rPr lang="en-SG" i="1" dirty="0">
                <a:solidFill>
                  <a:srgbClr val="00B0F0"/>
                </a:solidFill>
              </a:rPr>
              <a:t>	but he that keepeth the law, happy is he.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/>
              <a:t>PURPOSES OF VISION: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</a:t>
            </a:r>
            <a:r>
              <a:rPr lang="en-SG" b="1" dirty="0"/>
              <a:t>GUIDE</a:t>
            </a:r>
            <a:r>
              <a:rPr lang="en-SG" dirty="0"/>
              <a:t>	– DETERMINES DIRECTION, GOALS AND RESOURCES.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</a:t>
            </a:r>
            <a:r>
              <a:rPr lang="en-SG" b="1" dirty="0"/>
              <a:t>GUARD</a:t>
            </a:r>
            <a:r>
              <a:rPr lang="en-SG" dirty="0"/>
              <a:t>	– PROTECTS AND FOCUS ON VISION.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</a:t>
            </a:r>
            <a:r>
              <a:rPr lang="en-SG" b="1" dirty="0"/>
              <a:t>GUAGE</a:t>
            </a:r>
            <a:r>
              <a:rPr lang="en-SG" dirty="0"/>
              <a:t> 	– PROVIDES BASIS FOR MEASURING DIRECTIONS.</a:t>
            </a:r>
          </a:p>
          <a:p>
            <a:endParaRPr lang="en-SG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ED1159F-D1BB-4277-BA26-7EDC73D980A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057CE85-2647-4C8E-BB2C-13DEB4EADD2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A67D2FD-6DA3-4FAD-836A-25A1922D273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EEF4E-403E-4B89-A49E-58884B611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91605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58" y="1358488"/>
            <a:ext cx="1142006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ADDRESS REGULARLY FOUR QUESTIONS:</a:t>
            </a:r>
          </a:p>
          <a:p>
            <a:pPr marL="715963" indent="-358775">
              <a:lnSpc>
                <a:spcPct val="100000"/>
              </a:lnSpc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WHAT IS GOD’S DIVINE AND WISE PURPOSE?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WHAT DOES GOD WANT TO PRODUCE IN LIVES?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 </a:t>
            </a:r>
            <a:r>
              <a:rPr lang="en-SG" dirty="0"/>
              <a:t>HOW DO WE MEET NEEDS AT VARIOUS STAGES OF GROWTH?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 HOW DO WE DESIGN ACTIVITIES TO INFLUENCE GROWTH?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44B0B6A-790F-45B6-8606-6063E10B645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26AA882-3F67-47EE-9625-7D955CC71BD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BFD0FF2-4098-4F9A-8034-948461AAD99F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A9DA7-0DE0-40B9-8D54-2C3B1B645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5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28" y="1355497"/>
            <a:ext cx="11353801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4"/>
              <a:tabLst>
                <a:tab pos="1524000" algn="l"/>
              </a:tabLst>
            </a:pPr>
            <a:r>
              <a:rPr lang="en-SG" dirty="0">
                <a:solidFill>
                  <a:srgbClr val="00B0F0"/>
                </a:solidFill>
              </a:rPr>
              <a:t>VISION: TO GLORIFY GOD BY MAKING CHRIST-LIKE DISCIPLES IN A 	COMMUNITY THAT CARES AND SHARES.</a:t>
            </a:r>
          </a:p>
          <a:p>
            <a:pPr marL="715963" indent="-358775">
              <a:lnSpc>
                <a:spcPct val="100000"/>
              </a:lnSpc>
              <a:spcBef>
                <a:spcPts val="2400"/>
              </a:spcBef>
              <a:buNone/>
              <a:tabLst>
                <a:tab pos="2867025" algn="l"/>
                <a:tab pos="63642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</a:t>
            </a:r>
            <a:r>
              <a:rPr lang="en-SG" b="1" dirty="0"/>
              <a:t>MOTIVE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GORIFY GOD (Isa. 42:8; 1 Cor. 6:20; Rev. 4:11).</a:t>
            </a:r>
          </a:p>
          <a:p>
            <a:pPr marL="715963" indent="-358775">
              <a:lnSpc>
                <a:spcPct val="100000"/>
              </a:lnSpc>
              <a:buNone/>
              <a:tabLst>
                <a:tab pos="2867025" algn="l"/>
                <a:tab pos="63642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</a:t>
            </a:r>
            <a:r>
              <a:rPr lang="en-SG" b="1" dirty="0"/>
              <a:t>MANDATE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MAKE DISCIPLES (Matt. 28:19-20).</a:t>
            </a:r>
          </a:p>
          <a:p>
            <a:pPr marL="715963" indent="-358775">
              <a:lnSpc>
                <a:spcPct val="100000"/>
              </a:lnSpc>
              <a:buNone/>
              <a:tabLst>
                <a:tab pos="2867025" algn="l"/>
                <a:tab pos="63642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</a:t>
            </a:r>
            <a:r>
              <a:rPr lang="en-SG" b="1" dirty="0"/>
              <a:t>MACHINERY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CHRIST-LIKE COMMUNITY (Jn. 13:35; Eph.4:32).</a:t>
            </a:r>
          </a:p>
          <a:p>
            <a:pPr marL="715963" indent="-358775">
              <a:lnSpc>
                <a:spcPct val="100000"/>
              </a:lnSpc>
              <a:buNone/>
              <a:tabLst>
                <a:tab pos="2867025" algn="l"/>
                <a:tab pos="63642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 </a:t>
            </a:r>
            <a:r>
              <a:rPr lang="en-SG" b="1" dirty="0"/>
              <a:t>MISSION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CARE AND SHARE (Acts 2:41-47).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E56F0C2-8C31-4D7D-A1E5-F53EF45875D2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6C4EC4F-C1F8-4C20-9B03-5E144ED4EF9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EDE8D51-DCD8-4563-90E1-605F7423B2E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9A00C-DFBF-4875-BEEA-F61FB0B29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91605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71" y="1077099"/>
            <a:ext cx="10990842" cy="5681510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357188" indent="-357188">
              <a:spcBef>
                <a:spcPts val="2400"/>
              </a:spcBef>
              <a:buNone/>
              <a:tabLst>
                <a:tab pos="9874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SHAPE OF LEADER AND PEOPLE GIVES VISION.</a:t>
            </a:r>
          </a:p>
          <a:p>
            <a:pPr marL="715963" indent="0">
              <a:lnSpc>
                <a:spcPct val="100000"/>
              </a:lnSpc>
              <a:buNone/>
              <a:tabLst>
                <a:tab pos="984250" algn="l"/>
              </a:tabLst>
            </a:pP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 	– SPIRITUAL GIFTS;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H</a:t>
            </a:r>
            <a:r>
              <a:rPr lang="en-SG" dirty="0"/>
              <a:t>	– HEART;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 – ABILITY;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P</a:t>
            </a:r>
            <a:r>
              <a:rPr lang="en-SG" dirty="0"/>
              <a:t>	– PERSONALITY; 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	– EXPERIENCE &amp; MATURITY.</a:t>
            </a:r>
          </a:p>
          <a:p>
            <a:pPr marL="715963" indent="0">
              <a:spcBef>
                <a:spcPts val="1800"/>
              </a:spcBef>
              <a:buNone/>
            </a:pPr>
            <a:r>
              <a:rPr lang="en-SG" dirty="0"/>
              <a:t>MY/OUR MISSION IS TO BE (INVOLVEMENT, TASK) </a:t>
            </a:r>
            <a:br>
              <a:rPr lang="en-SG" dirty="0"/>
            </a:br>
            <a:r>
              <a:rPr lang="en-SG" dirty="0"/>
              <a:t>SO THAT (BURDEN, CONCERN) WILL BECOME </a:t>
            </a:r>
            <a:br>
              <a:rPr lang="en-SG" dirty="0"/>
            </a:br>
            <a:r>
              <a:rPr lang="en-SG" dirty="0"/>
              <a:t>(CHANGE OR TRANSORMATION).</a:t>
            </a:r>
          </a:p>
          <a:p>
            <a:pPr marL="0" indent="0">
              <a:buNone/>
            </a:pPr>
            <a:r>
              <a:rPr lang="en-SG" dirty="0"/>
              <a:t> 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E208B7B-CAA0-44ED-87ED-BBF52C9609BE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56468FC-E70D-4E6F-BDD2-50818268535D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335DA1C-37B1-4DA2-BAC1-18E4048ED01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B4507-380D-4386-8115-BB91B619B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30" y="5482553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2" y="1368427"/>
            <a:ext cx="10515600" cy="3598989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 PRODUCT – TO BE ONE WITH GOD (Jn. 17:21-13).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>
                <a:solidFill>
                  <a:srgbClr val="92D050"/>
                </a:solidFill>
              </a:rPr>
              <a:t>1) </a:t>
            </a:r>
            <a:r>
              <a:rPr lang="en-SG" b="1" dirty="0"/>
              <a:t>PERSONHOOD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(Rom. 8:29; Gal. 5:22-23)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>
                <a:solidFill>
                  <a:srgbClr val="92D050"/>
                </a:solidFill>
              </a:rPr>
              <a:t>2) </a:t>
            </a:r>
            <a:r>
              <a:rPr lang="en-SG" b="1" dirty="0"/>
              <a:t>PRIORITIES</a:t>
            </a:r>
            <a:r>
              <a:rPr lang="en-SG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(Matt. 28:18-20)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>
                <a:solidFill>
                  <a:srgbClr val="92D050"/>
                </a:solidFill>
              </a:rPr>
              <a:t>3)</a:t>
            </a:r>
            <a:r>
              <a:rPr lang="en-SG" dirty="0"/>
              <a:t> </a:t>
            </a:r>
            <a:r>
              <a:rPr lang="en-SG" b="1" dirty="0"/>
              <a:t>PASSION</a:t>
            </a:r>
            <a:r>
              <a:rPr lang="en-SG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(Heb. 12:2; 5:8; Phil. 1:21)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E645E8A-8635-455C-91B5-F63BFBCAE1C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48F8C44-F989-438A-8D45-C7A48BB1F08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E9D284-0F28-4082-9CD8-5959F60EE67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7660C4-FAF4-43AB-977E-18473E4AA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2720"/>
            <a:ext cx="10515600" cy="4869175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 PROCESS – GOING, WINNING THE COMMUNITY</a:t>
            </a:r>
          </a:p>
          <a:p>
            <a:pPr marL="804863" indent="0">
              <a:buNone/>
              <a:tabLst>
                <a:tab pos="1073150" algn="l"/>
              </a:tabLst>
            </a:pPr>
            <a:r>
              <a:rPr lang="en-SG" dirty="0">
                <a:solidFill>
                  <a:srgbClr val="92D050"/>
                </a:solidFill>
              </a:rPr>
              <a:t>1)</a:t>
            </a:r>
            <a:r>
              <a:rPr lang="en-SG" dirty="0"/>
              <a:t> KNOW THE SHAPE IN CHURCH.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>
                <a:solidFill>
                  <a:srgbClr val="92D050"/>
                </a:solidFill>
              </a:rPr>
              <a:t>2)</a:t>
            </a:r>
            <a:r>
              <a:rPr lang="en-SG" dirty="0"/>
              <a:t> KNOW THE PEOPLE IN COMMUNITY.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>
                <a:solidFill>
                  <a:srgbClr val="92D050"/>
                </a:solidFill>
              </a:rPr>
              <a:t>3)</a:t>
            </a:r>
            <a:r>
              <a:rPr lang="en-SG" dirty="0"/>
              <a:t> THINK LIKE THE UNBELIEVERS.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>
                <a:solidFill>
                  <a:srgbClr val="92D050"/>
                </a:solidFill>
              </a:rPr>
              <a:t>4)</a:t>
            </a:r>
            <a:r>
              <a:rPr lang="en-SG" dirty="0"/>
              <a:t> FULFILL FELT NEEDS.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>
                <a:solidFill>
                  <a:srgbClr val="92D050"/>
                </a:solidFill>
              </a:rPr>
              <a:t>5)</a:t>
            </a:r>
            <a:r>
              <a:rPr lang="en-SG" dirty="0"/>
              <a:t> GO FOR THE HUNGRY.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3BDAC73-CC59-429A-BD27-D2F9406C22A3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8E5CD08-2F28-457F-B609-132696BD27C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55D77CE-07E6-4A13-9AC2-BC77B846E0B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CE47E-1F1F-47B2-880A-DDF8EBC71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9" y="1367979"/>
            <a:ext cx="11251563" cy="4585563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715963" indent="-358775">
              <a:spcBef>
                <a:spcPts val="2400"/>
              </a:spcBef>
              <a:buNone/>
              <a:tabLst>
                <a:tab pos="98742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PROCESS – BUILDING RELATIONSHIP BRIDGES.</a:t>
            </a:r>
          </a:p>
          <a:p>
            <a:pPr marL="357188" indent="358775">
              <a:buNone/>
              <a:tabLst>
                <a:tab pos="987425" algn="l"/>
                <a:tab pos="3409950" algn="l"/>
              </a:tabLst>
            </a:pPr>
            <a:r>
              <a:rPr lang="en-SG" dirty="0">
                <a:solidFill>
                  <a:srgbClr val="92D050"/>
                </a:solidFill>
              </a:rPr>
              <a:t>1)</a:t>
            </a:r>
            <a:r>
              <a:rPr lang="en-SG" dirty="0"/>
              <a:t> </a:t>
            </a:r>
            <a:r>
              <a:rPr lang="en-SG" b="1" dirty="0"/>
              <a:t>CULTIVATING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CONNECT WITH Acts OF GOOD WORKS.</a:t>
            </a:r>
          </a:p>
          <a:p>
            <a:pPr marL="357188" indent="358775">
              <a:buNone/>
              <a:tabLst>
                <a:tab pos="987425" algn="l"/>
                <a:tab pos="3409950" algn="l"/>
              </a:tabLst>
            </a:pPr>
            <a:r>
              <a:rPr lang="en-SG" dirty="0">
                <a:solidFill>
                  <a:srgbClr val="92D050"/>
                </a:solidFill>
              </a:rPr>
              <a:t>2)</a:t>
            </a:r>
            <a:r>
              <a:rPr lang="en-SG" dirty="0"/>
              <a:t> </a:t>
            </a:r>
            <a:r>
              <a:rPr lang="en-SG" b="1" dirty="0"/>
              <a:t>PLANTING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SHARING BLESSINGS &amp; OFFERING PRAYERS.</a:t>
            </a:r>
          </a:p>
          <a:p>
            <a:pPr marL="357188" indent="358775">
              <a:buNone/>
              <a:tabLst>
                <a:tab pos="987425" algn="l"/>
                <a:tab pos="3409950" algn="l"/>
              </a:tabLst>
            </a:pPr>
            <a:r>
              <a:rPr lang="en-SG" dirty="0">
                <a:solidFill>
                  <a:srgbClr val="92D050"/>
                </a:solidFill>
              </a:rPr>
              <a:t>3)</a:t>
            </a:r>
            <a:r>
              <a:rPr lang="en-SG" dirty="0"/>
              <a:t> </a:t>
            </a:r>
            <a:r>
              <a:rPr lang="en-SG" b="1" dirty="0"/>
              <a:t>REAPING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SHARING TESTIMONIES &amp; THE GOSPEL.</a:t>
            </a:r>
          </a:p>
          <a:p>
            <a:pPr marL="357188" indent="358775">
              <a:buNone/>
              <a:tabLst>
                <a:tab pos="987425" algn="l"/>
                <a:tab pos="3409950" algn="l"/>
              </a:tabLst>
            </a:pPr>
            <a:r>
              <a:rPr lang="en-SG" dirty="0"/>
              <a:t>		KNOW A PLAN OF SALVATION.</a:t>
            </a:r>
          </a:p>
          <a:p>
            <a:pPr marL="720725" indent="3175">
              <a:spcBef>
                <a:spcPts val="1800"/>
              </a:spcBef>
              <a:buNone/>
            </a:pPr>
            <a:r>
              <a:rPr lang="en-SG" dirty="0"/>
              <a:t>GOAL:  REPENTANCE AND FAITH IN THE LORD JESUS CHRIST.</a:t>
            </a:r>
          </a:p>
          <a:p>
            <a:pPr marL="0" indent="0">
              <a:buNone/>
            </a:pPr>
            <a:r>
              <a:rPr lang="en-SG" dirty="0"/>
              <a:t>     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7478A5E-1FA9-439F-9130-5FA9E652461E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927F688-4968-4FAA-8A3D-9AACDAF30851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34956E9-DAEF-4988-BDF2-0832BBB4AE81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6EAE8-2F3D-44E7-81B5-5810B4D8D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11" y="1352721"/>
            <a:ext cx="10515600" cy="4932750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 PROCESS – BAPTISING, BUILDING IN STAGES</a:t>
            </a:r>
          </a:p>
          <a:p>
            <a:pPr marL="715963" indent="0">
              <a:buNone/>
              <a:tabLst>
                <a:tab pos="3590925" algn="l"/>
              </a:tabLst>
            </a:pPr>
            <a:r>
              <a:rPr lang="en-SG" dirty="0">
                <a:solidFill>
                  <a:srgbClr val="92D050"/>
                </a:solidFill>
              </a:rPr>
              <a:t>1)</a:t>
            </a:r>
            <a:r>
              <a:rPr lang="en-SG" dirty="0"/>
              <a:t> </a:t>
            </a:r>
            <a:r>
              <a:rPr lang="en-SG" b="1" dirty="0"/>
              <a:t>WORSHIP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CELEBRATIVE IN HOME &amp; CHURCH</a:t>
            </a:r>
          </a:p>
          <a:p>
            <a:pPr marL="715963" indent="0">
              <a:buNone/>
              <a:tabLst>
                <a:tab pos="3590925" algn="l"/>
              </a:tabLst>
            </a:pPr>
            <a:r>
              <a:rPr lang="en-SG" dirty="0">
                <a:solidFill>
                  <a:srgbClr val="92D050"/>
                </a:solidFill>
              </a:rPr>
              <a:t>2)</a:t>
            </a:r>
            <a:r>
              <a:rPr lang="en-SG" dirty="0"/>
              <a:t> </a:t>
            </a:r>
            <a:r>
              <a:rPr lang="en-SG" b="1" dirty="0"/>
              <a:t>INSTRUCTION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READ, TEACH &amp; LIVE THE WORD.</a:t>
            </a:r>
          </a:p>
          <a:p>
            <a:pPr marL="715963" indent="0">
              <a:buNone/>
              <a:tabLst>
                <a:tab pos="3590925" algn="l"/>
              </a:tabLst>
            </a:pPr>
            <a:r>
              <a:rPr lang="en-SG" dirty="0">
                <a:solidFill>
                  <a:srgbClr val="92D050"/>
                </a:solidFill>
              </a:rPr>
              <a:t>3)</a:t>
            </a:r>
            <a:r>
              <a:rPr lang="en-SG" dirty="0"/>
              <a:t> </a:t>
            </a:r>
            <a:r>
              <a:rPr lang="en-SG" b="1" dirty="0"/>
              <a:t>FELLOWSHIP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HOME, CARE GROUPS AND CHURCH</a:t>
            </a:r>
          </a:p>
          <a:p>
            <a:pPr marL="715963" indent="0">
              <a:buNone/>
              <a:tabLst>
                <a:tab pos="3590925" algn="l"/>
              </a:tabLst>
            </a:pPr>
            <a:r>
              <a:rPr lang="en-SG" dirty="0">
                <a:solidFill>
                  <a:srgbClr val="92D050"/>
                </a:solidFill>
              </a:rPr>
              <a:t>4)</a:t>
            </a:r>
            <a:r>
              <a:rPr lang="en-SG" dirty="0"/>
              <a:t> </a:t>
            </a:r>
            <a:r>
              <a:rPr lang="en-SG" b="1" dirty="0"/>
              <a:t>EVANGELISM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INDIVIDUAL &amp; HARVEST VEHICLES  </a:t>
            </a:r>
          </a:p>
          <a:p>
            <a:pPr marL="720725" indent="0">
              <a:spcBef>
                <a:spcPts val="1800"/>
              </a:spcBef>
              <a:buNone/>
              <a:tabLst>
                <a:tab pos="1703388" algn="l"/>
              </a:tabLst>
            </a:pPr>
            <a:r>
              <a:rPr lang="en-SG" dirty="0"/>
              <a:t>GOAL: CHRISTIANS WHO ARE FAITHFUL, AVAILABLE,</a:t>
            </a:r>
            <a:br>
              <a:rPr lang="en-SG" dirty="0"/>
            </a:br>
            <a:r>
              <a:rPr lang="en-SG" dirty="0"/>
              <a:t>	SUBMISSIVE AND TEACHABLE (FAST).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439BF50-E5BF-4898-8120-207BF7B2A81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690DC7F-94DD-4EC5-8C4E-A8567D14609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4E5B91B-A860-446C-89B9-9E0DDDDFBD49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DCA16-E06D-4881-8C37-6417E2C54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089496"/>
            <a:ext cx="10515600" cy="5768504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	PROCESS -   TEACH TO OBEY – EQUIPPING</a:t>
            </a:r>
          </a:p>
          <a:p>
            <a:pPr marL="357188" indent="358775">
              <a:buNone/>
              <a:tabLst>
                <a:tab pos="4129088" algn="l"/>
              </a:tabLst>
            </a:pPr>
            <a:r>
              <a:rPr lang="en-SG" dirty="0">
                <a:solidFill>
                  <a:srgbClr val="92D050"/>
                </a:solidFill>
              </a:rPr>
              <a:t>1) </a:t>
            </a:r>
            <a:r>
              <a:rPr lang="en-SG" b="1" dirty="0"/>
              <a:t>PRAY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 </a:t>
            </a:r>
            <a:r>
              <a:rPr lang="en-SG" dirty="0"/>
              <a:t>INDIVIDUAL &amp; CORPORATE JOURNEY</a:t>
            </a:r>
          </a:p>
          <a:p>
            <a:pPr marL="357188" indent="358775">
              <a:buNone/>
              <a:tabLst>
                <a:tab pos="4129088" algn="l"/>
              </a:tabLst>
            </a:pPr>
            <a:r>
              <a:rPr lang="en-SG" dirty="0">
                <a:solidFill>
                  <a:srgbClr val="92D050"/>
                </a:solidFill>
              </a:rPr>
              <a:t>2) </a:t>
            </a:r>
            <a:r>
              <a:rPr lang="en-SG" b="1" dirty="0"/>
              <a:t>ENCOURAGE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KNOW POTENTIAL &amp; MOTIVATE.</a:t>
            </a:r>
          </a:p>
          <a:p>
            <a:pPr marL="357188" indent="358775">
              <a:buNone/>
              <a:tabLst>
                <a:tab pos="4129088" algn="l"/>
              </a:tabLst>
            </a:pPr>
            <a:r>
              <a:rPr lang="en-SG" dirty="0">
                <a:solidFill>
                  <a:srgbClr val="92D050"/>
                </a:solidFill>
              </a:rPr>
              <a:t>3) </a:t>
            </a:r>
            <a:r>
              <a:rPr lang="en-SG" b="1" dirty="0"/>
              <a:t>SUPPORT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KNOW NEEDS AND PROVIDE HELP.</a:t>
            </a:r>
          </a:p>
          <a:p>
            <a:pPr marL="357188" indent="358775">
              <a:buNone/>
              <a:tabLst>
                <a:tab pos="4129088" algn="l"/>
              </a:tabLst>
            </a:pPr>
            <a:r>
              <a:rPr lang="en-SG" dirty="0">
                <a:solidFill>
                  <a:srgbClr val="92D050"/>
                </a:solidFill>
              </a:rPr>
              <a:t>4) </a:t>
            </a:r>
            <a:r>
              <a:rPr lang="en-SG" b="1" dirty="0"/>
              <a:t>BE ACCOUNTABLE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TRANPARENCY</a:t>
            </a:r>
          </a:p>
          <a:p>
            <a:pPr marL="357188" indent="358775">
              <a:buNone/>
              <a:tabLst>
                <a:tab pos="4129088" algn="l"/>
              </a:tabLst>
            </a:pPr>
            <a:r>
              <a:rPr lang="en-SG" dirty="0">
                <a:solidFill>
                  <a:srgbClr val="92D050"/>
                </a:solidFill>
              </a:rPr>
              <a:t>5) </a:t>
            </a:r>
            <a:r>
              <a:rPr lang="en-SG" b="1" dirty="0"/>
              <a:t>SERVE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POSITIVE HELP IN OTHER’S INTERESTS</a:t>
            </a:r>
          </a:p>
          <a:p>
            <a:pPr marL="720725" indent="0">
              <a:spcBef>
                <a:spcPts val="1800"/>
              </a:spcBef>
              <a:buNone/>
              <a:tabLst>
                <a:tab pos="1703388" algn="l"/>
              </a:tabLst>
            </a:pPr>
            <a:r>
              <a:rPr lang="en-SG" dirty="0"/>
              <a:t>GOAL: CHRISTIAN SERVANTS THAT HAVE FAITH: FAITHFUL,</a:t>
            </a:r>
            <a:br>
              <a:rPr lang="en-SG" dirty="0"/>
            </a:br>
            <a:r>
              <a:rPr lang="en-SG" dirty="0"/>
              <a:t>	AVAILABLE, INITIATING, TEACHABLE AND HUNGRY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ACB3C88-E23D-47C5-9C4D-19ADD7C8480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1BEAF9F-F2DF-482C-A354-DABF7B247382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96DCE34-A7FE-4E21-B9F0-8764804B265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23F24-FD2F-4403-990D-1B099FE2F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2B9D8-5B91-4D40-B662-50C9BBFF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687" y="14514"/>
            <a:ext cx="5638799" cy="6849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97A2D-F0E7-4AF3-966E-A11FB8174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21" y="4936934"/>
            <a:ext cx="2565400" cy="19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2721"/>
            <a:ext cx="10515600" cy="4044227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  THE GIFT – THE HOLY SPIRIT (Jn. 14:16)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649913" algn="l"/>
              </a:tabLst>
            </a:pPr>
            <a:r>
              <a:rPr lang="en-SG" dirty="0">
                <a:solidFill>
                  <a:srgbClr val="92D050"/>
                </a:solidFill>
              </a:rPr>
              <a:t>1) </a:t>
            </a:r>
            <a:r>
              <a:rPr lang="en-SG" b="1" dirty="0"/>
              <a:t>ABIDING PRESENCE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(Jn. 14:17; 1 Cor. 3:16; 6:19)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649913" algn="l"/>
              </a:tabLst>
            </a:pPr>
            <a:r>
              <a:rPr lang="en-SG" dirty="0">
                <a:solidFill>
                  <a:srgbClr val="92D050"/>
                </a:solidFill>
              </a:rPr>
              <a:t>2) </a:t>
            </a:r>
            <a:r>
              <a:rPr lang="en-SG" b="1" dirty="0"/>
              <a:t>THE TEACHER</a:t>
            </a:r>
            <a:r>
              <a:rPr lang="en-SG" b="1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(Jn. 14:26)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649913" algn="l"/>
              </a:tabLst>
            </a:pPr>
            <a:r>
              <a:rPr lang="en-SG" dirty="0">
                <a:solidFill>
                  <a:srgbClr val="92D050"/>
                </a:solidFill>
              </a:rPr>
              <a:t>3) </a:t>
            </a:r>
            <a:r>
              <a:rPr lang="en-SG" b="1" dirty="0"/>
              <a:t>THE CONVICTOR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(Jn. 16:8-11) 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649913" algn="l"/>
              </a:tabLst>
            </a:pPr>
            <a:r>
              <a:rPr lang="en-SG" dirty="0">
                <a:solidFill>
                  <a:srgbClr val="92D050"/>
                </a:solidFill>
              </a:rPr>
              <a:t>4) </a:t>
            </a:r>
            <a:r>
              <a:rPr lang="en-SG" b="1" dirty="0"/>
              <a:t>THE POWER AND BOLDNESS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(Acts 1:18)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8F52E1D-9E40-4B89-AD65-E781E039EFC0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47C6E5B-A3A9-4F7B-894F-D7297FBE3B2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C3DBC84-E9BF-48E7-B8FA-F54D3AFB9930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56395-2FB8-4A3C-B6DA-50669A773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7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1215306" cy="4590879"/>
          </a:xfrm>
        </p:spPr>
        <p:txBody>
          <a:bodyPr>
            <a:noAutofit/>
          </a:bodyPr>
          <a:lstStyle/>
          <a:p>
            <a:pPr marL="357188" indent="-357188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SELF AND TEAM PLANNING (2 Chron. 1:10)</a:t>
            </a:r>
          </a:p>
          <a:p>
            <a:pPr marL="715963" indent="-358775">
              <a:spcBef>
                <a:spcPts val="2400"/>
              </a:spcBef>
              <a:buNone/>
              <a:tabLst>
                <a:tab pos="89693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	PLAN TO PLAN WEEKLY IN MIDST OF CHANGES.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FOCUS ON PRIMARY PURPOSES – WHY AND WHAT.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	ASSESS INSIDE, OUTSIDE, CURRENT &amp; FUTURE.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	PRIORTISE THE IMPORTANT NOT THE URGENT.  HIGH RETURN.</a:t>
            </a:r>
          </a:p>
          <a:p>
            <a:pPr marL="715963" indent="-358775">
              <a:buNone/>
              <a:tabLst>
                <a:tab pos="896938" algn="l"/>
                <a:tab pos="439102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 ASK RIGHT QUESTIONS – 	TARGET, RESOURCES, </a:t>
            </a:r>
            <a:br>
              <a:rPr lang="en-SG" dirty="0"/>
            </a:br>
            <a:r>
              <a:rPr lang="en-SG" dirty="0"/>
              <a:t>          	ASSESMENT AND REFINING.</a:t>
            </a:r>
          </a:p>
          <a:p>
            <a:pPr marL="715963" indent="-358775">
              <a:buNone/>
              <a:tabLst>
                <a:tab pos="896938" algn="l"/>
                <a:tab pos="394652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 	SET SPECIFIC GOALS – </a:t>
            </a: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PECIFIC, </a:t>
            </a:r>
            <a:r>
              <a:rPr lang="en-SG" dirty="0">
                <a:solidFill>
                  <a:srgbClr val="FF0000"/>
                </a:solidFill>
              </a:rPr>
              <a:t>M</a:t>
            </a:r>
            <a:r>
              <a:rPr lang="en-SG" dirty="0"/>
              <a:t>EASURABLE,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TTAINABLE, </a:t>
            </a:r>
            <a:br>
              <a:rPr lang="en-SG" dirty="0"/>
            </a:br>
            <a:r>
              <a:rPr lang="en-SG" dirty="0"/>
              <a:t>		</a:t>
            </a:r>
            <a:r>
              <a:rPr lang="en-SG" dirty="0">
                <a:solidFill>
                  <a:srgbClr val="FF0000"/>
                </a:solidFill>
              </a:rPr>
              <a:t>R</a:t>
            </a:r>
            <a:r>
              <a:rPr lang="en-SG" dirty="0"/>
              <a:t>EALISTIC AND 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/>
              <a:t>IME BOUND (</a:t>
            </a:r>
            <a:r>
              <a:rPr lang="en-SG" dirty="0">
                <a:solidFill>
                  <a:srgbClr val="FF0000"/>
                </a:solidFill>
              </a:rPr>
              <a:t>SMART</a:t>
            </a:r>
            <a:r>
              <a:rPr lang="en-SG" dirty="0"/>
              <a:t> GOALS)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9F81D90-11CD-426C-A892-A12C7DC7DFB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96181AD-3E35-4C2A-BF1F-31C79EF51812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6A0A69F-A44B-4BB7-99CA-A471605AC478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9A1C54-63EE-46E6-B0FB-61E16B08E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82" y="5576935"/>
            <a:ext cx="1447530" cy="12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6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80" y="1351723"/>
            <a:ext cx="1051560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SELF AND TEAM PLANNING (2 Chron. 1:10)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	</a:t>
            </a:r>
            <a:r>
              <a:rPr lang="en-SG" dirty="0"/>
              <a:t>COMMUNICATE AND CLARIFY WITH GUIDELINES.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H.</a:t>
            </a:r>
            <a:r>
              <a:rPr lang="en-SG" dirty="0">
                <a:solidFill>
                  <a:srgbClr val="92D050"/>
                </a:solidFill>
              </a:rPr>
              <a:t>	</a:t>
            </a:r>
            <a:r>
              <a:rPr lang="en-SG" dirty="0"/>
              <a:t>IDENTIFY POSSIBLE OBSTACLES AND RESPONSES.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I.</a:t>
            </a:r>
            <a:r>
              <a:rPr lang="en-S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HAVE OPEN SYSTEM TO ADAPT TO CHANGES.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J.</a:t>
            </a:r>
            <a:r>
              <a:rPr lang="en-SG" dirty="0">
                <a:solidFill>
                  <a:srgbClr val="92D050"/>
                </a:solidFill>
              </a:rPr>
              <a:t>	</a:t>
            </a:r>
            <a:r>
              <a:rPr lang="en-SG" dirty="0"/>
              <a:t>MANAGE AND DIRECT RESOURCES.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K.</a:t>
            </a:r>
            <a:r>
              <a:rPr lang="en-SG" dirty="0">
                <a:solidFill>
                  <a:srgbClr val="92D050"/>
                </a:solidFill>
              </a:rPr>
              <a:t>	</a:t>
            </a:r>
            <a:r>
              <a:rPr lang="en-SG" dirty="0"/>
              <a:t>MONITOR AND CORRRECT TO ADJUST.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806450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L.</a:t>
            </a:r>
            <a:r>
              <a:rPr lang="en-S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STUDY CURRENT RESULTS TO EXPERIENCE SUCCESS.</a:t>
            </a:r>
          </a:p>
          <a:p>
            <a:pPr marL="0" indent="0">
              <a:buNone/>
              <a:tabLst>
                <a:tab pos="1077913" algn="l"/>
              </a:tabLst>
            </a:pPr>
            <a:r>
              <a:rPr lang="en-SG" dirty="0"/>
              <a:t>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32836D6-3424-4A6A-BBD2-E691D49C85A2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EFAD942-B060-45D7-9169-790EE631EA2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488D70D-4187-443A-8AC2-7A187E0A2911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1B1F12-7529-4DE7-9EE6-3D71101B2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5505"/>
            <a:ext cx="10015330" cy="459286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SET </a:t>
            </a:r>
            <a:r>
              <a:rPr lang="en-SG" dirty="0">
                <a:solidFill>
                  <a:srgbClr val="FF0000"/>
                </a:solidFill>
              </a:rPr>
              <a:t>SMART</a:t>
            </a:r>
            <a:r>
              <a:rPr lang="en-SG" dirty="0">
                <a:solidFill>
                  <a:srgbClr val="00B0F0"/>
                </a:solidFill>
              </a:rPr>
              <a:t> GOALS. (Ps. 20:4)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>
                <a:solidFill>
                  <a:srgbClr val="00B0F0"/>
                </a:solidFill>
              </a:rPr>
              <a:t>PECIFIC, </a:t>
            </a:r>
            <a:r>
              <a:rPr lang="en-SG" dirty="0">
                <a:solidFill>
                  <a:srgbClr val="FF0000"/>
                </a:solidFill>
              </a:rPr>
              <a:t>M</a:t>
            </a:r>
            <a:r>
              <a:rPr lang="en-SG" dirty="0">
                <a:solidFill>
                  <a:srgbClr val="00B0F0"/>
                </a:solidFill>
              </a:rPr>
              <a:t>EASURABLE,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>
                <a:solidFill>
                  <a:srgbClr val="00B0F0"/>
                </a:solidFill>
              </a:rPr>
              <a:t>TTAINABLE, </a:t>
            </a:r>
            <a:r>
              <a:rPr lang="en-SG" dirty="0">
                <a:solidFill>
                  <a:srgbClr val="FF0000"/>
                </a:solidFill>
              </a:rPr>
              <a:t>R</a:t>
            </a:r>
            <a:r>
              <a:rPr lang="en-SG" dirty="0">
                <a:solidFill>
                  <a:srgbClr val="00B0F0"/>
                </a:solidFill>
              </a:rPr>
              <a:t>EALISTIC, 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>
                <a:solidFill>
                  <a:srgbClr val="00B0F0"/>
                </a:solidFill>
              </a:rPr>
              <a:t>IME BOUND</a:t>
            </a:r>
          </a:p>
          <a:p>
            <a:pPr marL="806450" indent="-449263">
              <a:lnSpc>
                <a:spcPct val="1000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THE CHURCH WILL PRAY AND PLAN TO VISIT FOUR BLOCKS PER WEEK TILL THE END OF 2020.</a:t>
            </a:r>
          </a:p>
          <a:p>
            <a:pPr marL="806450" indent="-449263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I WILL BEGIN MY MASTER OF MINISTRY DEGREE PROGRAM IN 2020 AND COMPLETE IT BY 2023.</a:t>
            </a:r>
          </a:p>
          <a:p>
            <a:pPr marL="806450" indent="-449263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I WILL PRAY AND PLAN TO INVITE AT LEAST ONE PERSON OR ONE FAMILY TO CHURCH AND FOLLOW THEM UP IN 2020.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6744805-F4A6-435B-94B9-E80952BA17B7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6D6D205-47F6-4B57-B39C-540203CA960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10DBF6F-D9AD-4EAF-9525-D47F7E4C818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FA3CC-97AB-4EC8-8949-A3D98EE48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075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sz="3200" dirty="0"/>
              <a:t>BRINGING OUT THE BEST OF MYSELF AND OTHERS.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3200" dirty="0"/>
              <a:t>THE POTENTIAL OF MYSELF AND THE TEAM GROWS GREATER.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3200" dirty="0"/>
              <a:t>REQURIED HIGH LEVEL OF MATURITY AND SKILLS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C2E7687-E10D-4A1C-950A-E3C1DF3A7802}"/>
              </a:ext>
            </a:extLst>
          </p:cNvPr>
          <p:cNvSpPr/>
          <p:nvPr/>
        </p:nvSpPr>
        <p:spPr>
          <a:xfrm>
            <a:off x="2064190" y="0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A95812D-F8F4-4BAE-B73F-A6EC58ED5B28}"/>
              </a:ext>
            </a:extLst>
          </p:cNvPr>
          <p:cNvSpPr/>
          <p:nvPr/>
        </p:nvSpPr>
        <p:spPr>
          <a:xfrm>
            <a:off x="0" y="-1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8950C-F95C-4F67-A820-86AFFDEA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3" l="4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4631853"/>
            <a:ext cx="4178884" cy="24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SETS YOU APART FROM MOST LEADERS.</a:t>
            </a:r>
          </a:p>
          <a:p>
            <a:pPr marL="987425" indent="-454025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MOST FOCUS ON PRODUCTION.</a:t>
            </a:r>
          </a:p>
          <a:p>
            <a:pPr marL="987425" indent="-454025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TO GROW, IS TO GROW THE PEOPLE IN IT – VALUABLE.</a:t>
            </a:r>
          </a:p>
          <a:p>
            <a:pPr marL="987425" indent="-454025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20% TIME IN PRODUCTION, 80% IN GROWING LEADERS.</a:t>
            </a:r>
          </a:p>
          <a:p>
            <a:pPr marL="533400" indent="-533400">
              <a:lnSpc>
                <a:spcPct val="100000"/>
              </a:lnSpc>
              <a:spcBef>
                <a:spcPts val="2400"/>
              </a:spcBef>
              <a:buNone/>
            </a:pPr>
            <a:r>
              <a:rPr lang="en-SG" dirty="0">
                <a:solidFill>
                  <a:srgbClr val="00B0F0"/>
                </a:solidFill>
              </a:rPr>
              <a:t>2. 	ASSURES THAT GROWTH CAN BE SUSTAINED.</a:t>
            </a:r>
          </a:p>
          <a:p>
            <a:pPr marL="987425" indent="-454025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USUALLY GROWTH IS CONFINED TO CAPACITY OF LEADERS.</a:t>
            </a:r>
          </a:p>
          <a:p>
            <a:pPr marL="987425" indent="-454025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+mj-lt"/>
              <a:buAutoNum type="alphaUcPeriod"/>
            </a:pPr>
            <a:r>
              <a:rPr lang="en-SG" dirty="0"/>
              <a:t>HELP PEOPLE TO REACH POTENTIAL OF THEM AND TEAM.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E96CDD5-D6BF-4D0D-8CA7-ED4C5BBFE6D3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CC7335-DF0D-49D6-A3B9-32FDE9B2E026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150690B-5AE7-4287-BFDB-CB3A434043EE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7EA9C-DBE4-49A2-9AAE-5EA80DFE4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2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EMPOWERS OTHERS TO FULFILL RESPONSIBITIES</a:t>
            </a:r>
            <a:r>
              <a:rPr lang="en-SG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 </a:t>
            </a:r>
            <a:r>
              <a:rPr lang="en-SG" dirty="0"/>
              <a:t>THEY BECOME BETTER AND THEY HELP OTHERS.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92D050"/>
                </a:solidFill>
              </a:rPr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 </a:t>
            </a:r>
            <a:r>
              <a:rPr lang="en-SG" dirty="0"/>
              <a:t>WITH ADDITIONS, CURRENT AND FUTURE INITIATIVES.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  </a:t>
            </a:r>
            <a:r>
              <a:rPr lang="en-SG" dirty="0"/>
              <a:t>FEEL RESPONSIBLE TO TEAM TO PRODUCE.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  </a:t>
            </a:r>
            <a:r>
              <a:rPr lang="en-SG" dirty="0"/>
              <a:t>YOU ARE RESPONSIBLE TO THEM BUT NOT FOR THEM.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EMPOWERS LEADER TO LEAD LARGER.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92D050"/>
                </a:solidFill>
              </a:rPr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 </a:t>
            </a:r>
            <a:r>
              <a:rPr lang="en-SG" dirty="0"/>
              <a:t>NO LOSS OF POWER BUT TERRITORIES EXPAND.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 MORE TIME TO THINK AND PLAN.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630EC10-50D9-4836-A773-2F845B5CDEA1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C87B9F6-754A-4169-B721-C7B37BF63ACD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F8629F5-B7D6-413C-87DC-745F1165BD15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AA9E4-7F5E-4E23-AB78-5EA1F447A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33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PROVIDES GREAT PERSONAL FULFILLMENT.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 FORGETTING SELF AND FOCUS ON OTHERS,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B.</a:t>
            </a:r>
            <a:r>
              <a:rPr lang="en-SG" dirty="0"/>
              <a:t>  CLOSENESS AND WARMTH PROVIDE RICH EXPERIENCE.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92D050"/>
                </a:solidFill>
              </a:rPr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 HELPING GIVES JOY, SATISFACTION AND ENERGY.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92D050"/>
                </a:solidFill>
              </a:rPr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>
                <a:solidFill>
                  <a:srgbClr val="92D050"/>
                </a:solidFill>
              </a:rPr>
              <a:t>  </a:t>
            </a:r>
            <a:r>
              <a:rPr lang="en-SG" dirty="0"/>
              <a:t>VICTORIES CELEBRATED, GRATITUDE AND LOYALTY.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0BEB9E6-325E-4CE1-BBAD-B2FE8C4BDDF7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55807B5-4621-40B2-ABAD-EE48342F321C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8BFFA8F-49CD-40EC-A7E0-7F2A9AE9BE4B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A4486-7761-4009-AA07-9D1D07670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3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GENERAL QUALITIES OF DEVELOPMENT LEADERS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 </a:t>
            </a:r>
            <a:r>
              <a:rPr lang="en-SG" dirty="0"/>
              <a:t>IDENTITY IN CHRIST JESUS – WHO AND WHOSE I 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  SENSE OF SECURITY AND SIGNIFICANCE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 </a:t>
            </a:r>
            <a:r>
              <a:rPr lang="en-SG" dirty="0"/>
              <a:t>INTIMACY WITH GOD – SENSE OF PEACE AND SATISFACTION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 INNER CHARACTER OF INTEGRITY AND SELF-DISCIPLINE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 D.</a:t>
            </a:r>
            <a:r>
              <a:rPr lang="en-SG" dirty="0"/>
              <a:t>  PASSION AND ACTION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92D050"/>
                </a:solidFill>
              </a:rPr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  SERVING AND FRUITFULNESS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A9C8422-0AE0-49DD-8E86-D9D01F5E04CD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6652DA7-8731-4CA6-B53E-D88D5C3C76DE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B63DB2B-3EB6-466C-8464-E7DD9D03DAEF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82A3-055B-4C24-9FD7-B64BC79A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00B0F0"/>
                </a:solidFill>
              </a:rPr>
              <a:t>2A.  BIBLE TASK – NURSING MOTHER (1 Thess. 5:7-11; Ps. 131)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3948113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P	</a:t>
            </a:r>
            <a:r>
              <a:rPr lang="en-SG" dirty="0"/>
              <a:t>– </a:t>
            </a:r>
            <a:r>
              <a:rPr lang="en-SG" b="1" dirty="0"/>
              <a:t>PURPOSEFUL</a:t>
            </a:r>
            <a:r>
              <a:rPr lang="en-SG" dirty="0"/>
              <a:t> WITH THE CHILDREN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A	</a:t>
            </a:r>
            <a:r>
              <a:rPr lang="en-SG" dirty="0"/>
              <a:t>– </a:t>
            </a:r>
            <a:r>
              <a:rPr lang="en-SG" b="1" dirty="0"/>
              <a:t>ASSESSMENT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STRENGTHS AND NEED FOR GROWTH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R	</a:t>
            </a:r>
            <a:r>
              <a:rPr lang="en-SG" dirty="0"/>
              <a:t>– </a:t>
            </a:r>
            <a:r>
              <a:rPr lang="en-SG" b="1" dirty="0"/>
              <a:t>RELATIONSHIP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PROVIDE LOVE, WARMTH &amp; SAFE PLACES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E	</a:t>
            </a:r>
            <a:r>
              <a:rPr lang="en-SG" dirty="0"/>
              <a:t>– </a:t>
            </a:r>
            <a:r>
              <a:rPr lang="en-SG" b="1" dirty="0"/>
              <a:t>EMPOWERMENT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POVIDE CONFIDENCE &amp; COMPETENCY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N	</a:t>
            </a:r>
            <a:r>
              <a:rPr lang="en-SG" dirty="0"/>
              <a:t>– </a:t>
            </a:r>
            <a:r>
              <a:rPr lang="en-SG" b="1" dirty="0"/>
              <a:t>NAVIGATION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DIRECTION AND HELP TO GOAL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T	</a:t>
            </a:r>
            <a:r>
              <a:rPr lang="en-SG" dirty="0"/>
              <a:t>– </a:t>
            </a:r>
            <a:r>
              <a:rPr lang="en-SG" b="1" dirty="0"/>
              <a:t>TOOLS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RESOURCES AND MENTORSHIP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6BD9D0E-54F4-497A-A600-5A0F90A9DF46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BEF2033-20E9-4D87-86DA-3DEF1D0A234F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2BF872A-77B4-448E-BB97-CEAB3C496F9F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8EEB1-8D2B-4790-B6D7-0E9CF6CB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839D8-6A8F-4DA4-BF95-EF06D3F76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441538"/>
            <a:ext cx="10515600" cy="347876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>
                <a:solidFill>
                  <a:srgbClr val="00B0F0"/>
                </a:solidFill>
              </a:rPr>
              <a:t>1. CORRECT MIND-SET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sz="3000" dirty="0"/>
              <a:t>	TITLES NOT ENOUGH WITH SENSE OF DISSATIFICATION.</a:t>
            </a:r>
          </a:p>
          <a:p>
            <a:pPr marL="357188" indent="-357188" defTabSz="584200">
              <a:buNone/>
              <a:tabLst>
                <a:tab pos="8048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sz="3000" dirty="0"/>
              <a:t>	PEOPLE ARE THE MOST VALUABLE ASSET, SO PEOPLE 			SKILLS NEEDED.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sz="3000" dirty="0"/>
              <a:t>	A LEADER DOES NOT NEED TO HAVE ALL THE ANSWERS.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</a:t>
            </a:r>
            <a:r>
              <a:rPr lang="en-SG" sz="3000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sz="3000" dirty="0"/>
              <a:t>	A LEADER ALWAYS INCLUDES OTHERS IN COLLABORATION.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5A356AB-B4DB-41F3-832F-667462AA5EE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9D86EA-9764-43E2-9CFD-352567CF843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1B7C034-0B11-4C40-9BB1-F3BD48F7569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817329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SHEPHERDING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GIVING CARE                             	IMMEDIATE NEED FOCUS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RELATIONAL                        	SERVICE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SERVING BY MAINTENANCE   	IMMEDIATE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FEELING BETTER                   	AVAILABILITY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FOCUS ON NURTURE           	NO CURRICULUM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NEED ORIENTED                 	MAINTENANCE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WHAT’S THE PROBLEM? 	PROBLEM FOCUSED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THEY BEGIN TO </a:t>
            </a:r>
            <a:r>
              <a:rPr lang="en-SG" dirty="0" err="1"/>
              <a:t>WALk</a:t>
            </a:r>
            <a:r>
              <a:rPr lang="en-SG" dirty="0"/>
              <a:t>..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C643AC-E74D-4DE0-B3CB-3FD77BACDAA1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F804896-F929-4565-B409-E55E07DE3965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498EAC1-B5D5-4086-B582-FBD2C1816699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B1E18-2C8A-4369-AA5B-9F4F54B2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EQUIPPING – REPAIR AND PREPARE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TRAINING FOR MINISTRY	TASK FOCUS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TRANSACTIONAL	MANAGEMENT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MINISTRY BY ADDITION	SHORT TERM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UNLEASING	TEACHING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FOCUS - SPECIFIC MINISTRY	SET CURRICULUM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SKILL ORIENTED	DOING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WHAT DO I NEED?	PURPOSE FOCUSED</a:t>
            </a:r>
          </a:p>
          <a:p>
            <a:pPr marL="0" indent="0">
              <a:buNone/>
              <a:tabLst>
                <a:tab pos="5922963" algn="l"/>
              </a:tabLst>
            </a:pPr>
            <a:r>
              <a:rPr lang="en-SG" dirty="0"/>
              <a:t>       THEY’LL </a:t>
            </a:r>
            <a:r>
              <a:rPr lang="en-SG" dirty="0" err="1"/>
              <a:t>WALk</a:t>
            </a:r>
            <a:r>
              <a:rPr lang="en-SG" dirty="0"/>
              <a:t>. FIRST MILE.</a:t>
            </a:r>
          </a:p>
          <a:p>
            <a:pPr marL="0" indent="0">
              <a:buNone/>
            </a:pPr>
            <a:r>
              <a:rPr lang="en-SG" dirty="0"/>
              <a:t>                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9153AC7-ECA3-4B87-BFF1-4B2B13B7EC31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A59C9F6-D2B6-446B-A4D5-2FD34B31BC2C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3B4FF05-50EE-4F5B-AD33-3932CFE72362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F12C4-BC85-4176-BE63-F5F2FD9A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1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5"/>
              <a:tabLst>
                <a:tab pos="6364288" algn="l"/>
              </a:tabLst>
            </a:pPr>
            <a:r>
              <a:rPr lang="en-SG" dirty="0">
                <a:solidFill>
                  <a:srgbClr val="00B0F0"/>
                </a:solidFill>
              </a:rPr>
              <a:t>DEVELOPING LEADERS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TRAINING FOR PERSONAL GROWTH	PERSON FOCUS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TRANFORMATIONAL	LEADERSHIP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MINISTRY – MULTIPLICATION	LONG TERM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EMPOWERING	MENTORING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FOCUS ON SPECIFIC PERSON	FLEXIBLE CURRICLUM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CHARACTER ORIENTED	BEING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WHAT DO THEY NEED?	PERSON FOCUSED</a:t>
            </a:r>
          </a:p>
          <a:p>
            <a:pPr marL="0" indent="0">
              <a:buNone/>
              <a:tabLst>
                <a:tab pos="6364288" algn="l"/>
              </a:tabLst>
            </a:pPr>
            <a:r>
              <a:rPr lang="en-SG" dirty="0"/>
              <a:t>      THEY’LL </a:t>
            </a:r>
            <a:r>
              <a:rPr lang="en-SG" dirty="0" err="1"/>
              <a:t>WALk</a:t>
            </a:r>
            <a:r>
              <a:rPr lang="en-SG" dirty="0"/>
              <a:t>. SECOND MILE.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AB2BA41-2C6B-4C32-8271-AC78EABF941D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F75D3E9-E082-4FCC-8790-D7BFF4489692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C2E8C98-D408-4012-B7D3-D5C92533022A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25DAD-5F42-468A-9846-53551473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5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3" y="1352721"/>
            <a:ext cx="1125742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DEVELOPING LEADERS – HOW TO IDENTIFY THEM?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</a:t>
            </a:r>
            <a:r>
              <a:rPr lang="en-SG" dirty="0"/>
              <a:t>	INFLUENCE OTHERS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WHO, HOW AND WHEN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	CHALLENGE SYSTEM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WILLING TO CHANGE &amp; GROW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	BE DRIVEN BY VISION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DREAM, ACTION AND FAITH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 </a:t>
            </a:r>
            <a:r>
              <a:rPr lang="en-SG" dirty="0"/>
              <a:t>	RELATE WELL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VALUE, RESPECT AND CONNECTION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 	WORK WELL UNDER PRESSURE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ENDURE &amp; THRIVE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 	SOLVE PROBLEMS WELL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SIZE FITS THEM.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/>
              <a:t> 	COMMUNICATES EFFECTIVELY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THINK, FEEL &amp; ACT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H.</a:t>
            </a:r>
            <a:r>
              <a:rPr lang="en-SG" dirty="0"/>
              <a:t> 	EVALUATED BY PRODUCTION NOT POSITION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913C497-EEA8-4D99-91AD-14D006A87B76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0230C20-087B-4D43-AC07-F521D217DB9F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8D974A5-97DC-4851-BAE4-FA22B36687AA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5F58D-E8F3-4317-89A5-E82565A18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2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DEVELOPING LEADERS – PROCESS </a:t>
            </a:r>
            <a:r>
              <a:rPr lang="en-SG" dirty="0"/>
              <a:t> 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	PRAY AND CHOOSE THEM WISELY.</a:t>
            </a:r>
          </a:p>
          <a:p>
            <a:pPr marL="1168400" lvl="1" indent="-268288">
              <a:lnSpc>
                <a:spcPct val="100000"/>
              </a:lnSpc>
            </a:pPr>
            <a:r>
              <a:rPr lang="en-SG" sz="2800" dirty="0"/>
              <a:t>DESIRE TO MAKE A DIFFERENCE</a:t>
            </a:r>
          </a:p>
          <a:p>
            <a:pPr marL="1168400" lvl="1" indent="-268288">
              <a:lnSpc>
                <a:spcPct val="100000"/>
              </a:lnSpc>
            </a:pPr>
            <a:r>
              <a:rPr lang="en-SG" sz="2800" dirty="0"/>
              <a:t>POTENTIAL TO MAKE A DIFFERENCE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 CHALLENGE APPROPRIATELY.</a:t>
            </a:r>
          </a:p>
          <a:p>
            <a:pPr marL="1168400" lvl="1" indent="-268288">
              <a:lnSpc>
                <a:spcPct val="100000"/>
              </a:lnSpc>
            </a:pPr>
            <a:r>
              <a:rPr lang="en-SG" sz="2800" dirty="0"/>
              <a:t>CHALLENGE TO STRETCH AND RISK</a:t>
            </a:r>
          </a:p>
          <a:p>
            <a:pPr marL="1168400" lvl="1" indent="-268288">
              <a:lnSpc>
                <a:spcPct val="100000"/>
              </a:lnSpc>
            </a:pPr>
            <a:r>
              <a:rPr lang="en-SG" sz="2800" dirty="0"/>
              <a:t>A PROBLEM TO BE SOLVED, PERSONAL &amp; IMPORTANT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>
                <a:solidFill>
                  <a:srgbClr val="92D050"/>
                </a:solidFill>
              </a:rPr>
              <a:t>  </a:t>
            </a:r>
            <a:r>
              <a:rPr lang="en-SG" dirty="0"/>
              <a:t>INVEST RESOURCES TO SUSTAIN LEARNING PROCESS.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6F2975C-F309-415C-BFB1-825392D71D64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711EED5-607D-42D4-9FE1-D1E9AE615DCB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168458E-B1FB-45F3-ACAF-7D006AE12266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509744C-2B9A-4107-80DF-574CD0ECDEEA}"/>
              </a:ext>
            </a:extLst>
          </p:cNvPr>
          <p:cNvSpPr/>
          <p:nvPr/>
        </p:nvSpPr>
        <p:spPr>
          <a:xfrm>
            <a:off x="7458547" y="15240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36396-D8BF-4BE0-8DC2-CE6A8EEB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4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5093346"/>
          </a:xfrm>
        </p:spPr>
        <p:txBody>
          <a:bodyPr>
            <a:noAutofit/>
          </a:bodyPr>
          <a:lstStyle/>
          <a:p>
            <a:pPr marL="442913" indent="-442913"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DEVELOPING LEADERS – PROCESS </a:t>
            </a:r>
          </a:p>
          <a:p>
            <a:pPr marL="898525" indent="-455613">
              <a:lnSpc>
                <a:spcPct val="100000"/>
              </a:lnSpc>
              <a:buNone/>
              <a:tabLst>
                <a:tab pos="12588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rgbClr val="92D050"/>
                </a:solidFill>
              </a:rPr>
              <a:t> </a:t>
            </a:r>
            <a:r>
              <a:rPr lang="en-SG" dirty="0"/>
              <a:t>	IDENTIFY STRENGTHS AND ENCOURAGE THEM.  </a:t>
            </a:r>
            <a:r>
              <a:rPr lang="en-SG" dirty="0">
                <a:solidFill>
                  <a:srgbClr val="FF0000"/>
                </a:solidFill>
              </a:rPr>
              <a:t>SHAPE</a:t>
            </a:r>
          </a:p>
          <a:p>
            <a:pPr marL="1168400" lvl="1" indent="-269875">
              <a:lnSpc>
                <a:spcPct val="100000"/>
              </a:lnSpc>
            </a:pPr>
            <a:r>
              <a:rPr lang="en-SG" sz="2800" dirty="0"/>
              <a:t>LOCATE GIFTEDNESS &amp; AFFIRM THEM TO LEAD.</a:t>
            </a:r>
          </a:p>
          <a:p>
            <a:pPr marL="898525" indent="-454025">
              <a:lnSpc>
                <a:spcPct val="100000"/>
              </a:lnSpc>
              <a:buNone/>
              <a:tabLst>
                <a:tab pos="12588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 	GIVE OWNERSHIP AND AUTHORITY TO A TASK.</a:t>
            </a:r>
          </a:p>
          <a:p>
            <a:pPr marL="1168400" lvl="1" indent="-269875">
              <a:lnSpc>
                <a:spcPct val="100000"/>
              </a:lnSpc>
            </a:pPr>
            <a:r>
              <a:rPr lang="en-SG" sz="2800" dirty="0"/>
              <a:t>THEN THEY MUST DO MORE THAN FOLLOW LEADER.</a:t>
            </a:r>
          </a:p>
          <a:p>
            <a:pPr marL="898525" indent="-454025">
              <a:lnSpc>
                <a:spcPct val="100000"/>
              </a:lnSpc>
              <a:buNone/>
              <a:tabLst>
                <a:tab pos="1258888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/>
              <a:t>	EVALUATE ON REGULAR BASIS.</a:t>
            </a:r>
          </a:p>
          <a:p>
            <a:pPr marL="1168400" lvl="1" indent="-269875">
              <a:lnSpc>
                <a:spcPct val="100000"/>
              </a:lnSpc>
              <a:tabLst>
                <a:tab pos="1258888" algn="l"/>
              </a:tabLst>
            </a:pPr>
            <a:r>
              <a:rPr lang="en-SG" sz="2800" dirty="0"/>
              <a:t>ARE THEY DOING WHAT IS EXPECTED?  PEOPLE SKILLS?</a:t>
            </a:r>
          </a:p>
          <a:p>
            <a:pPr marL="1168400" lvl="1" indent="-269875">
              <a:lnSpc>
                <a:spcPct val="100000"/>
              </a:lnSpc>
              <a:tabLst>
                <a:tab pos="1258888" algn="l"/>
              </a:tabLst>
            </a:pPr>
            <a:r>
              <a:rPr lang="en-SG" sz="2800" dirty="0"/>
              <a:t>ARE THEY LEARNING WHILE THEY ARE DOING?</a:t>
            </a:r>
          </a:p>
          <a:p>
            <a:pPr marL="1168400" lvl="1" indent="-269875">
              <a:lnSpc>
                <a:spcPct val="100000"/>
              </a:lnSpc>
              <a:tabLst>
                <a:tab pos="1258888" algn="l"/>
              </a:tabLst>
            </a:pPr>
            <a:r>
              <a:rPr lang="en-SG" sz="2800" dirty="0"/>
              <a:t>ARE THEY READY FOR NEW CHALLENGES?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707D775-51BB-4ED7-9EB0-2AFB88CB830E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03CBCF1-9E5E-4072-AFF0-2406997148A0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072DEC7-ADCF-44C8-826F-1AA49D92E6A2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5BEE0F-88F6-4CA3-B47E-1113E332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0"/>
            <a:ext cx="10515600" cy="5383057"/>
          </a:xfrm>
        </p:spPr>
        <p:txBody>
          <a:bodyPr>
            <a:noAutofit/>
          </a:bodyPr>
          <a:lstStyle/>
          <a:p>
            <a:pPr marL="514350" indent="-51435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DEVELOP WHILE DELEGATING – SUMMARY</a:t>
            </a:r>
          </a:p>
          <a:p>
            <a:pPr marL="533400" indent="-533400">
              <a:lnSpc>
                <a:spcPct val="100000"/>
              </a:lnSpc>
              <a:buNone/>
            </a:pPr>
            <a:r>
              <a:rPr lang="en-SG" dirty="0"/>
              <a:t>      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  KNOW YOURSELF – WHAT STRENGTHS TO PASS ON.</a:t>
            </a:r>
          </a:p>
          <a:p>
            <a:pPr marL="533400" indent="-533400">
              <a:lnSpc>
                <a:spcPct val="100000"/>
              </a:lnSpc>
              <a:buNone/>
            </a:pPr>
            <a:r>
              <a:rPr lang="en-SG" dirty="0"/>
              <a:t>      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  KNOW THE PERSONS’ STRENGTHS AND WEAKNESSES.</a:t>
            </a:r>
          </a:p>
          <a:p>
            <a:pPr marL="533400" indent="-533400">
              <a:lnSpc>
                <a:spcPct val="100000"/>
              </a:lnSpc>
              <a:buNone/>
            </a:pPr>
            <a:r>
              <a:rPr lang="en-SG" dirty="0"/>
              <a:t>      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  CLEARLY DEFINE AND WRITE DOWN THE TASK.</a:t>
            </a:r>
          </a:p>
          <a:p>
            <a:pPr marL="533400" indent="-533400">
              <a:lnSpc>
                <a:spcPct val="100000"/>
              </a:lnSpc>
              <a:buNone/>
            </a:pPr>
            <a:r>
              <a:rPr lang="en-SG" dirty="0"/>
              <a:t>      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  TEACH THE “WHY” IMPORTANCE OF TASK.</a:t>
            </a:r>
          </a:p>
          <a:p>
            <a:pPr marL="533400" indent="-533400">
              <a:lnSpc>
                <a:spcPct val="100000"/>
              </a:lnSpc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	E.</a:t>
            </a:r>
            <a:r>
              <a:rPr lang="en-SG" dirty="0"/>
              <a:t>  DISCUSS THE GROWTH PROCESS AS YOU GO.  IDEA GIVEN.</a:t>
            </a:r>
          </a:p>
          <a:p>
            <a:pPr marL="989013" indent="1588">
              <a:lnSpc>
                <a:spcPct val="95000"/>
              </a:lnSpc>
              <a:buNone/>
              <a:tabLst>
                <a:tab pos="5287963" algn="l"/>
              </a:tabLst>
            </a:pPr>
            <a:r>
              <a:rPr lang="en-SG" dirty="0"/>
              <a:t>I DO IT WHILE YOU WATCH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b="1" dirty="0"/>
              <a:t>MODEL</a:t>
            </a:r>
            <a:r>
              <a:rPr lang="en-SG" dirty="0"/>
              <a:t>. </a:t>
            </a:r>
            <a:br>
              <a:rPr lang="en-SG" dirty="0"/>
            </a:br>
            <a:r>
              <a:rPr lang="en-SG" dirty="0"/>
              <a:t>WE DO IT TOGETHER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b="1" dirty="0"/>
              <a:t>MENTOR</a:t>
            </a:r>
            <a:r>
              <a:rPr lang="en-SG" dirty="0"/>
              <a:t>.</a:t>
            </a:r>
            <a:br>
              <a:rPr lang="en-SG" dirty="0"/>
            </a:br>
            <a:r>
              <a:rPr lang="en-SG" dirty="0"/>
              <a:t>YOU DO IT WHILE I WATCH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b="1" dirty="0"/>
              <a:t>MONITER</a:t>
            </a:r>
            <a:r>
              <a:rPr lang="en-SG" dirty="0"/>
              <a:t>.  </a:t>
            </a:r>
            <a:br>
              <a:rPr lang="en-SG" dirty="0"/>
            </a:br>
            <a:r>
              <a:rPr lang="en-SG" dirty="0"/>
              <a:t>WE EVALUATE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b="1" dirty="0"/>
              <a:t>MOTIVATE</a:t>
            </a:r>
            <a:r>
              <a:rPr lang="en-SG" dirty="0"/>
              <a:t>.                 </a:t>
            </a:r>
            <a:br>
              <a:rPr lang="en-SG" dirty="0"/>
            </a:br>
            <a:r>
              <a:rPr lang="en-SG" dirty="0"/>
              <a:t>DO IT WITH ANOTHER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b="1" dirty="0"/>
              <a:t>MULTIPLY</a:t>
            </a:r>
            <a:r>
              <a:rPr lang="en-SG" dirty="0"/>
              <a:t>.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8A71CC1-55AE-440C-9595-C1F0BB2F9ABE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55425E-2276-4312-9233-0B217E205E32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223DE5B-1829-4E55-BC64-51E0C3D12DBB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49FEB-FBB6-4AB7-A910-941E6CD5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77" y="4973782"/>
            <a:ext cx="199232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36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DEVELOP WHILE DELEGATING – SUMMARY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 		INVEST NON-WORK RELATIONAL TIME.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/>
              <a:t> GIVE RESOURCES AND AUTHORITY.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H.</a:t>
            </a:r>
            <a:r>
              <a:rPr lang="en-SG" dirty="0"/>
              <a:t> JOURNAL TO INTERPRET GROWTH.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I.</a:t>
            </a:r>
            <a:r>
              <a:rPr lang="en-SG" dirty="0"/>
              <a:t>  	SEEK ACCOUNTABILITY OF WORK AND CHARACTER.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J.</a:t>
            </a:r>
            <a:r>
              <a:rPr lang="en-SG" dirty="0"/>
              <a:t> 	GIVE FREEDOM TO FAIL AND TO RELEARN.</a:t>
            </a:r>
          </a:p>
          <a:p>
            <a:pPr marL="900113" indent="-360363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K.</a:t>
            </a:r>
            <a:r>
              <a:rPr lang="en-SG" dirty="0"/>
              <a:t>	DEBRIEF AND AFFIRM REGULARLY.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BBD596B-FFDE-4CA2-87A9-F164E7CFCE5C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CB0F850-577D-418D-BFFF-D61F49852173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E8EF763-F8CB-4919-ADB1-38DDC4BB2B10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6A239-CCEB-4EAA-A27B-0EDB75A6C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5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94" y="1133560"/>
            <a:ext cx="10160211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/>
              <a:t>  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b="1" dirty="0"/>
              <a:t>PINNACLE – LIFTS ENTIRE ORGANIZATION INTO HIGHER SUCCESS.</a:t>
            </a:r>
          </a:p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r>
              <a:rPr lang="en-SG" b="1" dirty="0"/>
              <a:t>POSSESSES INFLUENCE THAT TRANSCENDS IT.</a:t>
            </a:r>
          </a:p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r>
              <a:rPr lang="en-SG" b="1" dirty="0"/>
              <a:t>LIFTS UP AS MANY LEADERS AS POSSIBLE.</a:t>
            </a:r>
            <a:endParaRPr lang="en-SG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D728247-867F-45ED-90C4-689239427D76}"/>
              </a:ext>
            </a:extLst>
          </p:cNvPr>
          <p:cNvSpPr/>
          <p:nvPr/>
        </p:nvSpPr>
        <p:spPr>
          <a:xfrm>
            <a:off x="1" y="1"/>
            <a:ext cx="3426940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ED4B9D0-6C70-4526-BFAF-942F2D2AA4C9}"/>
              </a:ext>
            </a:extLst>
          </p:cNvPr>
          <p:cNvSpPr/>
          <p:nvPr/>
        </p:nvSpPr>
        <p:spPr>
          <a:xfrm>
            <a:off x="3139922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AC47F-711D-4EF5-BE5F-CD8659995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7" y="4293973"/>
            <a:ext cx="4102443" cy="25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2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CREATES A LEVEL 5 ORGANIZATION </a:t>
            </a:r>
          </a:p>
          <a:p>
            <a:pPr marL="0" indent="0">
              <a:lnSpc>
                <a:spcPct val="100000"/>
              </a:lnSpc>
              <a:buNone/>
              <a:tabLst>
                <a:tab pos="442913" algn="l"/>
              </a:tabLst>
            </a:pPr>
            <a:r>
              <a:rPr lang="en-SG" dirty="0"/>
              <a:t>	CREATING LEADERSHIP CULTURE – LIFE COMMITMENT</a:t>
            </a:r>
          </a:p>
          <a:p>
            <a:pPr marL="442913" indent="0">
              <a:lnSpc>
                <a:spcPct val="100000"/>
              </a:lnSpc>
              <a:buNone/>
              <a:tabLst>
                <a:tab pos="896938" algn="l"/>
                <a:tab pos="3141663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b="1" dirty="0"/>
              <a:t>CHAMPION LEADERSHIP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DEFINE AND MODEL</a:t>
            </a:r>
          </a:p>
          <a:p>
            <a:pPr marL="442913" indent="0">
              <a:lnSpc>
                <a:spcPct val="100000"/>
              </a:lnSpc>
              <a:buNone/>
              <a:tabLst>
                <a:tab pos="896938" algn="l"/>
                <a:tab pos="3141663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b="1" dirty="0"/>
              <a:t>TEACH IT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REGULARLY AND CONSISTENTLY</a:t>
            </a:r>
          </a:p>
          <a:p>
            <a:pPr marL="442913" indent="0">
              <a:lnSpc>
                <a:spcPct val="100000"/>
              </a:lnSpc>
              <a:buNone/>
              <a:tabLst>
                <a:tab pos="896938" algn="l"/>
                <a:tab pos="3141663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	</a:t>
            </a:r>
            <a:r>
              <a:rPr lang="en-SG" b="1" dirty="0"/>
              <a:t>PRACTICE IT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MENTOR TO PLAN, EXECUTE, FAIL, SUCCEED</a:t>
            </a:r>
          </a:p>
          <a:p>
            <a:pPr marL="442913" indent="0">
              <a:lnSpc>
                <a:spcPct val="100000"/>
              </a:lnSpc>
              <a:buNone/>
              <a:tabLst>
                <a:tab pos="896938" algn="l"/>
                <a:tab pos="3141663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	</a:t>
            </a:r>
            <a:r>
              <a:rPr lang="en-SG" b="1" dirty="0"/>
              <a:t>COACH IT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REVIEW, CORRECT AND RELEARN</a:t>
            </a:r>
          </a:p>
          <a:p>
            <a:pPr marL="442913" indent="0">
              <a:lnSpc>
                <a:spcPct val="100000"/>
              </a:lnSpc>
              <a:buNone/>
              <a:tabLst>
                <a:tab pos="896938" algn="l"/>
                <a:tab pos="3141663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/>
              <a:t>	</a:t>
            </a:r>
            <a:r>
              <a:rPr lang="en-SG" b="1" dirty="0"/>
              <a:t>REWARD IT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WITH RECOGNITION, PAY AND RESOURCES</a:t>
            </a:r>
          </a:p>
          <a:p>
            <a:pPr marL="442913" indent="0">
              <a:lnSpc>
                <a:spcPct val="100000"/>
              </a:lnSpc>
              <a:buNone/>
              <a:tabLst>
                <a:tab pos="898525" algn="l"/>
                <a:tab pos="48434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/>
              <a:t>	</a:t>
            </a:r>
            <a:r>
              <a:rPr lang="en-SG" b="1" dirty="0"/>
              <a:t>ABUNDANCE MIND-SET</a:t>
            </a:r>
            <a:r>
              <a:rPr lang="en-SG" sz="2000" b="1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PIPELINE OF LEADERS PRODUCED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D64EB066-C215-4217-BF12-069B7FF721B1}"/>
              </a:ext>
            </a:extLst>
          </p:cNvPr>
          <p:cNvSpPr/>
          <p:nvPr/>
        </p:nvSpPr>
        <p:spPr>
          <a:xfrm>
            <a:off x="7161292" y="0"/>
            <a:ext cx="5030708" cy="787653"/>
          </a:xfrm>
          <a:prstGeom prst="chevron">
            <a:avLst/>
          </a:prstGeom>
          <a:solidFill>
            <a:srgbClr val="B0EE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E1CC7F2-B49A-4D6D-9C72-F4801A646FA8}"/>
              </a:ext>
            </a:extLst>
          </p:cNvPr>
          <p:cNvSpPr/>
          <p:nvPr/>
        </p:nvSpPr>
        <p:spPr>
          <a:xfrm>
            <a:off x="1" y="1"/>
            <a:ext cx="3426940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64A2F9C3-E021-468E-BE38-9D136A5396EC}"/>
              </a:ext>
            </a:extLst>
          </p:cNvPr>
          <p:cNvSpPr/>
          <p:nvPr/>
        </p:nvSpPr>
        <p:spPr>
          <a:xfrm>
            <a:off x="3139922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7358A-73E9-46BD-9865-4E39D81FF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15" y="5660939"/>
            <a:ext cx="1197061" cy="11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D4372-7A2E-4636-8412-2DFFCD77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21766" y="5143156"/>
            <a:ext cx="2270234" cy="17148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8" y="1406301"/>
            <a:ext cx="12192000" cy="5228675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4375" algn="l"/>
              </a:tabLst>
            </a:pPr>
            <a:r>
              <a:rPr lang="en-SG" sz="3200" dirty="0">
                <a:solidFill>
                  <a:srgbClr val="00B0F0"/>
                </a:solidFill>
              </a:rPr>
              <a:t>2. 	</a:t>
            </a:r>
            <a:r>
              <a:rPr lang="en-SG" sz="3000" dirty="0">
                <a:solidFill>
                  <a:srgbClr val="00B0F0"/>
                </a:solidFill>
              </a:rPr>
              <a:t>MOVE TOWARDS INFLUENCING PEOPLE.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I</a:t>
            </a:r>
            <a:r>
              <a:rPr lang="en-SG" sz="3000" dirty="0"/>
              <a:t> 	– 	INVEST IN PEOPLE, THEIR LIFE AND INTERESTS.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N</a:t>
            </a:r>
            <a:r>
              <a:rPr lang="en-SG" sz="3000" dirty="0">
                <a:solidFill>
                  <a:srgbClr val="00B0F0"/>
                </a:solidFill>
              </a:rPr>
              <a:t> </a:t>
            </a:r>
            <a:r>
              <a:rPr lang="en-SG" sz="3000" dirty="0"/>
              <a:t>– 	NATURAL WITH PEOPLE.  BE AUTHENTIC AND SINCERE.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F</a:t>
            </a:r>
            <a:r>
              <a:rPr lang="en-SG" sz="3000" dirty="0"/>
              <a:t>	–	FAITH IN PEOPLE – DEMONSTRATE I BELIEVE IN THE WORK.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L</a:t>
            </a:r>
            <a:r>
              <a:rPr lang="en-SG" sz="3000" dirty="0"/>
              <a:t>	–	LISTENING TO THEM TO SHOW RESPECT.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U</a:t>
            </a:r>
            <a:r>
              <a:rPr lang="en-SG" sz="3000" dirty="0"/>
              <a:t> 	–	UNDERSTANDING BY KNOWING THEIR ASPIRATIONS.</a:t>
            </a:r>
          </a:p>
          <a:p>
            <a:pPr marL="803275" indent="-3571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E</a:t>
            </a:r>
            <a:r>
              <a:rPr lang="en-SG" sz="3000" dirty="0"/>
              <a:t> 	– 	ENCOURAGEMENT – THE OXYGEN OF THE SOUL.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N	</a:t>
            </a:r>
            <a:r>
              <a:rPr lang="en-SG" sz="3000" dirty="0"/>
              <a:t>– 	NAVIGATE TO OFFER IDEAS THAT ADD VALUE.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C</a:t>
            </a:r>
            <a:r>
              <a:rPr lang="en-SG" sz="3000" dirty="0"/>
              <a:t> 	– 	COMPASSION FOR CARE AND CONCERN.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E</a:t>
            </a:r>
            <a:r>
              <a:rPr lang="en-SG" sz="3000" dirty="0"/>
              <a:t> 	– 	ENTHUSIASM, PASSION FOR THE PEOPLE AND CAUSE.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04863" algn="l"/>
                <a:tab pos="1163638" algn="l"/>
              </a:tabLst>
            </a:pPr>
            <a:endParaRPr lang="en-SG" sz="3000" dirty="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BACA2EC-1B4C-44EF-9916-AB430E2EDD7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1759500-EC82-4773-A9BC-436C793DEF4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D044662-EDAA-4E2C-9EF8-97B86D9D90EF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70129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lnSpc>
                <a:spcPct val="100000"/>
              </a:lnSpc>
              <a:buNone/>
            </a:pPr>
            <a:r>
              <a:rPr lang="en-SG" dirty="0">
                <a:solidFill>
                  <a:srgbClr val="00B0F0"/>
                </a:solidFill>
              </a:rPr>
              <a:t>2.  CREATES A LEGACY WITHIN THE ORGANIZATION</a:t>
            </a:r>
          </a:p>
          <a:p>
            <a:pPr marL="715963" indent="-273050" defTabSz="715963">
              <a:lnSpc>
                <a:spcPct val="100000"/>
              </a:lnSpc>
            </a:pPr>
            <a:r>
              <a:rPr lang="en-SG" dirty="0"/>
              <a:t>AN IMPACT BEYOND TENURE AND OWN LIFETIME</a:t>
            </a:r>
          </a:p>
          <a:p>
            <a:pPr marL="715963" indent="-273050" defTabSz="715963">
              <a:lnSpc>
                <a:spcPct val="100000"/>
              </a:lnSpc>
            </a:pPr>
            <a:r>
              <a:rPr lang="en-SG" dirty="0"/>
              <a:t>MEASURED BY CALIBER OF LEADERS DEVELOPED</a:t>
            </a:r>
          </a:p>
          <a:p>
            <a:pPr marL="715963" indent="-273050" defTabSz="715963">
              <a:lnSpc>
                <a:spcPct val="100000"/>
              </a:lnSpc>
            </a:pPr>
            <a:r>
              <a:rPr lang="en-SG" dirty="0"/>
              <a:t>MEASURED BY SUCCESSION AND CONTINUITY</a:t>
            </a:r>
          </a:p>
          <a:p>
            <a:pPr marL="442913" indent="-442913">
              <a:lnSpc>
                <a:spcPct val="100000"/>
              </a:lnSpc>
              <a:spcBef>
                <a:spcPts val="2400"/>
              </a:spcBef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PROVIDES EXTENDED PLATFORM FOR LEADING</a:t>
            </a:r>
          </a:p>
          <a:p>
            <a:pPr marL="715963" indent="-273050">
              <a:lnSpc>
                <a:spcPct val="100000"/>
              </a:lnSpc>
              <a:tabLst>
                <a:tab pos="533400" algn="l"/>
              </a:tabLst>
            </a:pPr>
            <a:r>
              <a:rPr lang="en-SG" dirty="0"/>
              <a:t>RESPECTED FOR WHO THEY ARE &amp; WHAT THEY REPRESENT</a:t>
            </a:r>
          </a:p>
          <a:p>
            <a:pPr marL="715963" indent="-273050">
              <a:lnSpc>
                <a:spcPct val="100000"/>
              </a:lnSpc>
              <a:tabLst>
                <a:tab pos="533400" algn="l"/>
              </a:tabLst>
            </a:pPr>
            <a:r>
              <a:rPr lang="en-SG" dirty="0"/>
              <a:t>CROSS LINES OUT OF OWN INDUSTRY AND EXPERTISE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BB2CFBC-6A19-4E04-9E00-3F7DAC8795FA}"/>
              </a:ext>
            </a:extLst>
          </p:cNvPr>
          <p:cNvSpPr/>
          <p:nvPr/>
        </p:nvSpPr>
        <p:spPr>
          <a:xfrm>
            <a:off x="1" y="1"/>
            <a:ext cx="3426940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85BEF10-E0D5-4D76-83A8-2929494244B5}"/>
              </a:ext>
            </a:extLst>
          </p:cNvPr>
          <p:cNvSpPr/>
          <p:nvPr/>
        </p:nvSpPr>
        <p:spPr>
          <a:xfrm>
            <a:off x="3139922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8C71D-7A39-46F4-8A59-164810BA8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15" y="5660939"/>
            <a:ext cx="1197061" cy="1197061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68B6D34F-5D85-4DEA-8690-D1C8B36F568E}"/>
              </a:ext>
            </a:extLst>
          </p:cNvPr>
          <p:cNvSpPr/>
          <p:nvPr/>
        </p:nvSpPr>
        <p:spPr>
          <a:xfrm>
            <a:off x="7161292" y="0"/>
            <a:ext cx="5030708" cy="787653"/>
          </a:xfrm>
          <a:prstGeom prst="chevron">
            <a:avLst/>
          </a:prstGeom>
          <a:solidFill>
            <a:srgbClr val="B0EE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</p:spTree>
    <p:extLst>
      <p:ext uri="{BB962C8B-B14F-4D97-AF65-F5344CB8AC3E}">
        <p14:creationId xmlns:p14="http://schemas.microsoft.com/office/powerpoint/2010/main" val="83359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2"/>
            <a:ext cx="10515600" cy="386183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CAN MAKE YOU THINK YOU HAVE ARRIVED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DESTINATION MINDSET – NO ROOM FOR ARROGANCE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ORGANIZATION, NOT PERSONAL PROPERTY BUT A TRUST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LIFE LONG LEARNING NEEDED.</a:t>
            </a:r>
          </a:p>
          <a:p>
            <a:pPr marL="896938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>
                <a:solidFill>
                  <a:srgbClr val="92D050"/>
                </a:solidFill>
              </a:rPr>
              <a:t>1) </a:t>
            </a:r>
            <a:r>
              <a:rPr lang="en-SG" dirty="0"/>
              <a:t>WRITE IDEAS FOR ATTITUDE &amp; ACTIONS FOR LEARNING.</a:t>
            </a:r>
          </a:p>
          <a:p>
            <a:pPr marL="896938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>
                <a:solidFill>
                  <a:srgbClr val="92D050"/>
                </a:solidFill>
              </a:rPr>
              <a:t>2) </a:t>
            </a:r>
            <a:r>
              <a:rPr lang="en-SG" dirty="0"/>
              <a:t>FIND ONE OR MORE AHEAD IN LEADERSHIP FOR LEARNING.</a:t>
            </a:r>
          </a:p>
          <a:p>
            <a:pPr marL="896938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>
                <a:solidFill>
                  <a:srgbClr val="92D050"/>
                </a:solidFill>
              </a:rPr>
              <a:t>3) </a:t>
            </a:r>
            <a:r>
              <a:rPr lang="en-SG" dirty="0"/>
              <a:t>DEDICATE TO A TASK OUTSIDE EXPERTISE TO STIMULATE.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E6DBE19-6E4E-46A5-AF25-F2797C60FE6E}"/>
              </a:ext>
            </a:extLst>
          </p:cNvPr>
          <p:cNvSpPr/>
          <p:nvPr/>
        </p:nvSpPr>
        <p:spPr>
          <a:xfrm>
            <a:off x="7161292" y="0"/>
            <a:ext cx="5030708" cy="787653"/>
          </a:xfrm>
          <a:prstGeom prst="chevron">
            <a:avLst/>
          </a:prstGeom>
          <a:solidFill>
            <a:srgbClr val="FFB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DOWNSIDE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65FC364-58AA-40B4-8D6F-D6B15676106A}"/>
              </a:ext>
            </a:extLst>
          </p:cNvPr>
          <p:cNvSpPr/>
          <p:nvPr/>
        </p:nvSpPr>
        <p:spPr>
          <a:xfrm>
            <a:off x="1" y="1"/>
            <a:ext cx="3426940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1B3FB6D-0108-451D-B4B1-CECC63A95C65}"/>
              </a:ext>
            </a:extLst>
          </p:cNvPr>
          <p:cNvSpPr/>
          <p:nvPr/>
        </p:nvSpPr>
        <p:spPr>
          <a:xfrm>
            <a:off x="3139922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0E03D-D4AE-4782-8F8E-98D3D4798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96" y="5436973"/>
            <a:ext cx="1378986" cy="13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1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lnSpc>
                <a:spcPct val="100000"/>
              </a:lnSpc>
              <a:buFont typeface="+mj-lt"/>
              <a:buAutoNum type="arabicPeriod" startAt="2"/>
            </a:pPr>
            <a:r>
              <a:rPr lang="en-SG" dirty="0">
                <a:solidFill>
                  <a:srgbClr val="00B0F0"/>
                </a:solidFill>
              </a:rPr>
              <a:t>CAN LEAD TO THINK YOURSELF MORE THAN YOU SHOULD</a:t>
            </a:r>
          </a:p>
          <a:p>
            <a:pPr marL="442913" indent="-442913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  </a:t>
            </a:r>
            <a:r>
              <a:rPr lang="en-SG" dirty="0"/>
              <a:t>CARRIED AWAY WITH POSITION AND POWER</a:t>
            </a:r>
          </a:p>
          <a:p>
            <a:pPr marL="442913" indent="-442913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 </a:t>
            </a:r>
            <a:r>
              <a:rPr lang="en-SG" dirty="0"/>
              <a:t>BE CONFIDENT BUT HUMBLE BECAUSE OF OTHERS’ HELP.</a:t>
            </a:r>
          </a:p>
          <a:p>
            <a:pPr marL="442913" indent="-442913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CAN MAKE YOU LOSE FOCUS</a:t>
            </a:r>
          </a:p>
          <a:p>
            <a:pPr marL="442913" indent="-442913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SG" dirty="0"/>
              <a:t>OPPORTUNITIES MAY BE MANY BUT ARE DISTRACTIONS</a:t>
            </a:r>
          </a:p>
          <a:p>
            <a:pPr marL="442913" indent="-442913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SG" dirty="0"/>
              <a:t>STAY ON TOP WITH FOCUS, HUMILITY AND HARD WORK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EF91DFD-63DB-42FD-998B-D20DC5665642}"/>
              </a:ext>
            </a:extLst>
          </p:cNvPr>
          <p:cNvSpPr/>
          <p:nvPr/>
        </p:nvSpPr>
        <p:spPr>
          <a:xfrm>
            <a:off x="1" y="1"/>
            <a:ext cx="3426940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01DB75E-CCD6-47BB-BB5E-CD225BD95CB7}"/>
              </a:ext>
            </a:extLst>
          </p:cNvPr>
          <p:cNvSpPr/>
          <p:nvPr/>
        </p:nvSpPr>
        <p:spPr>
          <a:xfrm>
            <a:off x="7161292" y="0"/>
            <a:ext cx="5030708" cy="787653"/>
          </a:xfrm>
          <a:prstGeom prst="chevron">
            <a:avLst/>
          </a:prstGeom>
          <a:solidFill>
            <a:srgbClr val="FFB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DOWNSIDE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4B2C5DF3-D03A-42EC-AD11-70FA4033511B}"/>
              </a:ext>
            </a:extLst>
          </p:cNvPr>
          <p:cNvSpPr/>
          <p:nvPr/>
        </p:nvSpPr>
        <p:spPr>
          <a:xfrm>
            <a:off x="3139922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0E340-4A31-4580-8D40-D140BE7F8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66" y="5505279"/>
            <a:ext cx="1309816" cy="12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97" y="1379881"/>
            <a:ext cx="10809205" cy="389233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LESSONS FROM JESUS IN LEAVING A LEGACY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en-SG" b="1" dirty="0"/>
              <a:t>INITIATIVE </a:t>
            </a:r>
            <a:r>
              <a:rPr lang="en-SG" dirty="0"/>
              <a:t>(Lk. 6:12-13)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CHOSE 12.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en-SG" b="1" dirty="0"/>
              <a:t>PROXIMITY </a:t>
            </a:r>
            <a:r>
              <a:rPr lang="en-SG" dirty="0"/>
              <a:t>(Lk. 8:1)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THEY WERE WITH HIM.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 C.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SG" b="1" dirty="0"/>
              <a:t>FRIENDSHIP </a:t>
            </a:r>
            <a:r>
              <a:rPr lang="en-SG" dirty="0"/>
              <a:t>(Jn. 15:15)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CALLED THEM FRIENDS.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SG" b="1" dirty="0"/>
              <a:t>EXAMPLE </a:t>
            </a:r>
            <a:r>
              <a:rPr lang="en-SG" dirty="0"/>
              <a:t>(Jn. 13:15)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GAVE AN EXAMPLE OF LOVE.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SG" b="1" dirty="0"/>
              <a:t>COMMITMENT </a:t>
            </a:r>
            <a:r>
              <a:rPr lang="en-SG" dirty="0"/>
              <a:t>(Jn. 13:1)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LOVED TILL THE END.</a:t>
            </a:r>
          </a:p>
          <a:p>
            <a:pPr marL="989013" indent="-989013">
              <a:lnSpc>
                <a:spcPct val="100000"/>
              </a:lnSpc>
              <a:buNone/>
              <a:tabLst>
                <a:tab pos="3500438" algn="l"/>
                <a:tab pos="5561013" algn="l"/>
              </a:tabLst>
            </a:pPr>
            <a:r>
              <a:rPr lang="en-SG" dirty="0"/>
              <a:t> 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en-SG" b="1" dirty="0"/>
              <a:t>RESPONSIBILITY </a:t>
            </a:r>
            <a:r>
              <a:rPr lang="en-SG" dirty="0"/>
              <a:t>(Mk. 6:7)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SENT THEM OUT.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C7874D7E-FDB6-4C99-A30D-DB7695644002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258BD35-E421-4F81-B01E-F65E2CFA6BD2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9FEF169-0747-499F-BC7F-57790AF8BC36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C8089-08BA-495D-B089-2C67DFF1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4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SG" dirty="0">
                <a:solidFill>
                  <a:srgbClr val="00B0F0"/>
                </a:solidFill>
              </a:rPr>
              <a:t>LESSONS FROM JESUS IN LEAVING A LEGACY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b="1" dirty="0"/>
              <a:t>KNOWLEDGE</a:t>
            </a:r>
            <a:r>
              <a:rPr lang="en-SG" dirty="0"/>
              <a:t> (Lk. 8:9-10)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USED PARABLES.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H.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b="1" dirty="0"/>
              <a:t>VISION</a:t>
            </a:r>
            <a:r>
              <a:rPr lang="en-SG" dirty="0"/>
              <a:t> (Jn. 4:35)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IT IS HARVEST TIME.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I.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SG" b="1" dirty="0"/>
              <a:t>TRUST </a:t>
            </a:r>
            <a:r>
              <a:rPr lang="en-SG" dirty="0"/>
              <a:t>(Matt. 10:1-8)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HE GAVE THEM AUTHORITY.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J.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SG" b="1" dirty="0"/>
              <a:t>ASSESSMENT</a:t>
            </a:r>
            <a:r>
              <a:rPr lang="en-SG" dirty="0"/>
              <a:t> (Lk. 10:17-24)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THEY RETURNED WITH JOY.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K.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SG" b="1" dirty="0"/>
              <a:t>POWER</a:t>
            </a:r>
            <a:r>
              <a:rPr lang="en-SG" dirty="0"/>
              <a:t> (Jn. 20:22; Acts 1:8)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THE GIFT HOLY SPIRIT</a:t>
            </a:r>
          </a:p>
          <a:p>
            <a:pPr marL="533400" indent="0">
              <a:lnSpc>
                <a:spcPct val="100000"/>
              </a:lnSpc>
              <a:buNone/>
              <a:tabLst>
                <a:tab pos="987425" algn="l"/>
                <a:tab pos="6011863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L.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en-SG" b="1" dirty="0"/>
              <a:t>LAUNCH OUT </a:t>
            </a:r>
            <a:r>
              <a:rPr lang="en-SG" dirty="0"/>
              <a:t>(Matt. 28:18-20)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MAKE DISCIPLES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BA45D96-28C4-4C5E-A284-1BD03D813675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B22A186-2DF2-4167-9DD3-6BE2046F05E6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D5BC14F-395F-4592-838A-834BA7D53CDF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94940-E5FE-48D6-BD05-858CF29CD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7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INNER CIRCLE – INTIMACY WITH HEAVENLY FATHER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MAKE AN APPOINTMENT WITH GOD DAILY.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DEVELOP A PLAN TO STUDY THE BIBLE.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C.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MEMORISE AND MEDITATE ON CERTAIN TRUTHS.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PERSONALIZE AND INTERNALIZE THROUGH OBEDIENCE.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PRAYING THROUGH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DORATION, </a:t>
            </a:r>
            <a:r>
              <a:rPr lang="en-SG" dirty="0">
                <a:solidFill>
                  <a:srgbClr val="FF0000"/>
                </a:solidFill>
              </a:rPr>
              <a:t>C</a:t>
            </a:r>
            <a:r>
              <a:rPr lang="en-SG" dirty="0"/>
              <a:t>ONFESSION, 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/>
              <a:t>HANKSGIVING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AND </a:t>
            </a: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UPPLICATIONS (</a:t>
            </a:r>
            <a:r>
              <a:rPr lang="en-SG" dirty="0">
                <a:solidFill>
                  <a:srgbClr val="FF0000"/>
                </a:solidFill>
              </a:rPr>
              <a:t>Acts</a:t>
            </a:r>
            <a:r>
              <a:rPr lang="en-SG" dirty="0"/>
              <a:t>).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HAVE MINI-SABBATH DURING THE DAY AND TIMES OF FASTING.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4C178016-6A53-468C-BB9B-5602893BB019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6266AF7-F13E-454E-A391-2DD6CBEBFF03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6C6654B-211C-40F5-B4CC-59A49A0A0879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E3EDE-1EAD-4087-BB7B-C0989D063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9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3478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INNER CIRCLE – FAMILY (1 Tim. 5:8) – SAFE PLACE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THEY STRUCTURE TO SPEND TIME TO COMMUNICATE.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      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THEY DEMONSTRATE STRONG COMMITMENT TO GROWTH.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EACH KNOWS HIS/HER RESPONSIBILITY (Eph.5,6).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THEY EXPRESS APPRECIATION AND RESPECT.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THEY SHARE THE SAME VALUE SYSTEM.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F.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THEY DEAL WITH PROBLEMS IN POSITIVE WAYS.</a:t>
            </a:r>
          </a:p>
          <a:p>
            <a:pPr marL="0" indent="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G.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PARENTS MODEL BLESSINGS UPON ALL (Num. 6:24-26).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1D4949B-D364-494A-9C29-F723B467B760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285FCF6-5810-40EF-8C99-409E948A6FCD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33D6848-0678-47E7-B785-802E2DA58AB0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AB9FE-4043-4374-880E-01F360BF4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4500" indent="-444500">
              <a:buFont typeface="+mj-lt"/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INNER CIRCLE – A PAUL, MENTOR (Prov. 20:5)</a:t>
            </a:r>
          </a:p>
          <a:p>
            <a:pPr marL="444500" indent="-44450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	PRAY FOR A MENTOR THAT IS</a:t>
            </a: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buNone/>
              <a:tabLst>
                <a:tab pos="898525" algn="l"/>
              </a:tabLst>
            </a:pPr>
            <a:r>
              <a:rPr lang="en-SG" dirty="0"/>
              <a:t>		</a:t>
            </a:r>
            <a:r>
              <a:rPr lang="en-SG" dirty="0">
                <a:solidFill>
                  <a:srgbClr val="FF0000"/>
                </a:solidFill>
              </a:rPr>
              <a:t>G</a:t>
            </a:r>
            <a:r>
              <a:rPr lang="en-SG" dirty="0"/>
              <a:t>ODLY, </a:t>
            </a:r>
            <a:r>
              <a:rPr lang="en-SG" dirty="0">
                <a:solidFill>
                  <a:srgbClr val="FF0000"/>
                </a:solidFill>
              </a:rPr>
              <a:t>O</a:t>
            </a:r>
            <a:r>
              <a:rPr lang="en-SG" dirty="0"/>
              <a:t>BJECTIVE,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UTHENTIC, </a:t>
            </a:r>
            <a:r>
              <a:rPr lang="en-SG" dirty="0">
                <a:solidFill>
                  <a:srgbClr val="FF0000"/>
                </a:solidFill>
              </a:rPr>
              <a:t>L</a:t>
            </a:r>
            <a:r>
              <a:rPr lang="en-SG" dirty="0"/>
              <a:t>OYAL AND </a:t>
            </a: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ERVING (</a:t>
            </a:r>
            <a:r>
              <a:rPr lang="en-SG" dirty="0">
                <a:solidFill>
                  <a:srgbClr val="FF0000"/>
                </a:solidFill>
              </a:rPr>
              <a:t>GOALS</a:t>
            </a:r>
            <a:r>
              <a:rPr lang="en-SG" dirty="0"/>
              <a:t>).</a:t>
            </a:r>
          </a:p>
          <a:p>
            <a:pPr marL="444500" indent="-44450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	SET REALISTIC STANDARD.  NO MENTOR IS PERFECT.</a:t>
            </a:r>
          </a:p>
          <a:p>
            <a:pPr marL="444500" indent="-44450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</a:t>
            </a:r>
            <a:r>
              <a:rPr lang="en-SG" dirty="0"/>
              <a:t>	LOOK FOR STRENGTHS THAT YOU WANT TO DEVELOP.</a:t>
            </a:r>
          </a:p>
          <a:p>
            <a:pPr marL="444500" indent="-44450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/>
              <a:t>	BE OPEN TO MULTIPLE MENTORS TO MEET NEEDS.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4AEAA5E6-8728-4FCB-8740-97E8F0B4F7BE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7B438C2-D90E-40CE-81D9-2339DE8A0833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8BA85D7-2D7D-4558-864D-F84F9E53BFA0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AD96A-E7AE-4D21-B196-DEFA1DCF7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6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50752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SG" dirty="0">
                <a:solidFill>
                  <a:srgbClr val="00B0F0"/>
                </a:solidFill>
              </a:rPr>
              <a:t>INNER CIRCLE – A BARNABAS FOR ACCOUNTABILITY</a:t>
            </a:r>
          </a:p>
          <a:p>
            <a:pPr marL="534988" indent="-534988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A.</a:t>
            </a:r>
            <a:r>
              <a:rPr lang="en-SG" dirty="0"/>
              <a:t>	MAKE PACT WITH ONE THAT IS </a:t>
            </a:r>
            <a:r>
              <a:rPr lang="en-SG" dirty="0">
                <a:solidFill>
                  <a:srgbClr val="FF0000"/>
                </a:solidFill>
              </a:rPr>
              <a:t>P</a:t>
            </a:r>
            <a:r>
              <a:rPr lang="en-SG" dirty="0"/>
              <a:t>ROBING,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UTHENTIC,</a:t>
            </a:r>
          </a:p>
          <a:p>
            <a:pPr marL="987425" lvl="2" indent="0">
              <a:lnSpc>
                <a:spcPct val="100000"/>
              </a:lnSpc>
              <a:buNone/>
            </a:pPr>
            <a:r>
              <a:rPr lang="en-SG" sz="2800" dirty="0">
                <a:solidFill>
                  <a:srgbClr val="FF0000"/>
                </a:solidFill>
              </a:rPr>
              <a:t>C</a:t>
            </a:r>
            <a:r>
              <a:rPr lang="en-SG" sz="2800" dirty="0"/>
              <a:t>HALLENGING AND </a:t>
            </a:r>
            <a:r>
              <a:rPr lang="en-SG" sz="2800" dirty="0">
                <a:solidFill>
                  <a:srgbClr val="FF0000"/>
                </a:solidFill>
              </a:rPr>
              <a:t>T</a:t>
            </a:r>
            <a:r>
              <a:rPr lang="en-SG" sz="2800" dirty="0"/>
              <a:t>RUSTWORTHY (</a:t>
            </a:r>
            <a:r>
              <a:rPr lang="en-SG" sz="2800" dirty="0">
                <a:solidFill>
                  <a:srgbClr val="FF0000"/>
                </a:solidFill>
              </a:rPr>
              <a:t>PACT</a:t>
            </a:r>
            <a:r>
              <a:rPr lang="en-SG" sz="2800" dirty="0"/>
              <a:t>).</a:t>
            </a:r>
          </a:p>
          <a:p>
            <a:pPr marL="534988" indent="-534988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</a:t>
            </a:r>
            <a:r>
              <a:rPr lang="en-SG" dirty="0"/>
              <a:t>	LIST OF QUESTIONS TO ASK:</a:t>
            </a:r>
          </a:p>
          <a:p>
            <a:pPr marL="1252538" indent="-263525">
              <a:lnSpc>
                <a:spcPct val="100000"/>
              </a:lnSpc>
              <a:tabLst>
                <a:tab pos="989013" algn="l"/>
              </a:tabLst>
            </a:pPr>
            <a:r>
              <a:rPr lang="en-SG" dirty="0"/>
              <a:t>HAVE YOU SPEND TIME WITH GOD DAILY?</a:t>
            </a:r>
          </a:p>
          <a:p>
            <a:pPr marL="1252538" indent="-263525">
              <a:lnSpc>
                <a:spcPct val="100000"/>
              </a:lnSpc>
              <a:tabLst>
                <a:tab pos="989013" algn="l"/>
              </a:tabLst>
            </a:pPr>
            <a:r>
              <a:rPr lang="en-SG" dirty="0"/>
              <a:t>HOW HAVE YOU BEEN TEMPTED THIS WEEK?</a:t>
            </a:r>
          </a:p>
          <a:p>
            <a:pPr marL="1252538" indent="-263525">
              <a:lnSpc>
                <a:spcPct val="100000"/>
              </a:lnSpc>
              <a:tabLst>
                <a:tab pos="989013" algn="l"/>
              </a:tabLst>
            </a:pPr>
            <a:r>
              <a:rPr lang="en-SG" dirty="0"/>
              <a:t>DO YOU HAVE UNCONFESSED SINS? YOUR THOUGHT LIFE?</a:t>
            </a:r>
          </a:p>
          <a:p>
            <a:pPr marL="1252538" indent="-263525">
              <a:lnSpc>
                <a:spcPct val="100000"/>
              </a:lnSpc>
              <a:tabLst>
                <a:tab pos="989013" algn="l"/>
              </a:tabLst>
            </a:pPr>
            <a:r>
              <a:rPr lang="en-SG" dirty="0"/>
              <a:t>ARE YOUR PRIORITIES IN RIGHT ORDER?</a:t>
            </a:r>
          </a:p>
          <a:p>
            <a:pPr marL="1252538" indent="-263525">
              <a:lnSpc>
                <a:spcPct val="100000"/>
              </a:lnSpc>
              <a:tabLst>
                <a:tab pos="989013" algn="l"/>
              </a:tabLst>
            </a:pPr>
            <a:r>
              <a:rPr lang="en-SG" dirty="0"/>
              <a:t>HAVE YOU BEEN HONEST IN THE ANSWERS?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9C56BC52-7205-4838-B5E8-2090C0E3DC10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E87C5EE4-EF87-43AD-9847-E6A4E37B4495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712D667-21E3-427B-B3C0-A291EFB9188B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019AA-6522-4952-B640-75D1EED84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3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4500" indent="-444500">
              <a:buFont typeface="+mj-lt"/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INNER CIRCLE – POTENTIAL IS DETERMINED BY INNER CIRCLE.</a:t>
            </a:r>
          </a:p>
          <a:p>
            <a:pPr marL="444500" indent="-444500">
              <a:buNone/>
            </a:pPr>
            <a:r>
              <a:rPr lang="en-SG" dirty="0"/>
              <a:t>	</a:t>
            </a:r>
            <a:r>
              <a:rPr lang="en-SG" b="1" dirty="0"/>
              <a:t>QUALITIES: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b="1" dirty="0">
                <a:solidFill>
                  <a:srgbClr val="FF0000"/>
                </a:solidFill>
              </a:rPr>
              <a:t>I</a:t>
            </a:r>
            <a:r>
              <a:rPr lang="en-SG" dirty="0"/>
              <a:t> 	– INFLUENTIAL	</a:t>
            </a:r>
            <a:r>
              <a:rPr lang="en-SG" b="1" dirty="0">
                <a:solidFill>
                  <a:srgbClr val="FF0000"/>
                </a:solidFill>
              </a:rPr>
              <a:t>C	</a:t>
            </a:r>
            <a:r>
              <a:rPr lang="en-SG" dirty="0"/>
              <a:t>– CHARACTER, INTEGRITY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b="1" dirty="0">
                <a:solidFill>
                  <a:srgbClr val="FF0000"/>
                </a:solidFill>
              </a:rPr>
              <a:t>N	</a:t>
            </a:r>
            <a:r>
              <a:rPr lang="en-SG" dirty="0"/>
              <a:t>– NURTURING	</a:t>
            </a:r>
            <a:r>
              <a:rPr lang="en-SG" b="1" dirty="0">
                <a:solidFill>
                  <a:srgbClr val="FF0000"/>
                </a:solidFill>
              </a:rPr>
              <a:t>I</a:t>
            </a:r>
            <a:r>
              <a:rPr lang="en-SG" dirty="0"/>
              <a:t> 	– INTUITIVE, DISCERNING 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b="1" dirty="0">
                <a:solidFill>
                  <a:srgbClr val="FF0000"/>
                </a:solidFill>
              </a:rPr>
              <a:t>N	</a:t>
            </a:r>
            <a:r>
              <a:rPr lang="en-SG" dirty="0"/>
              <a:t>– NETWORKING	</a:t>
            </a:r>
            <a:r>
              <a:rPr lang="en-SG" b="1" dirty="0">
                <a:solidFill>
                  <a:srgbClr val="FF0000"/>
                </a:solidFill>
              </a:rPr>
              <a:t>R</a:t>
            </a:r>
            <a:r>
              <a:rPr lang="en-SG" dirty="0"/>
              <a:t> – RESPONSIVE SERVANT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b="1" dirty="0">
                <a:solidFill>
                  <a:srgbClr val="FF0000"/>
                </a:solidFill>
              </a:rPr>
              <a:t>E	</a:t>
            </a:r>
            <a:r>
              <a:rPr lang="en-SG" dirty="0"/>
              <a:t>– EMPOWERING OTHERS	</a:t>
            </a:r>
            <a:r>
              <a:rPr lang="en-SG" b="1" dirty="0">
                <a:solidFill>
                  <a:srgbClr val="FF0000"/>
                </a:solidFill>
              </a:rPr>
              <a:t>C </a:t>
            </a:r>
            <a:r>
              <a:rPr lang="en-SG" dirty="0"/>
              <a:t>– COMPETENCE, SKILFUL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b="1" dirty="0">
                <a:solidFill>
                  <a:srgbClr val="FF0000"/>
                </a:solidFill>
              </a:rPr>
              <a:t>R	</a:t>
            </a:r>
            <a:r>
              <a:rPr lang="en-SG" dirty="0"/>
              <a:t>– RESOURCEFUL	</a:t>
            </a:r>
            <a:r>
              <a:rPr lang="en-SG" b="1" dirty="0">
                <a:solidFill>
                  <a:srgbClr val="FF0000"/>
                </a:solidFill>
              </a:rPr>
              <a:t>L	</a:t>
            </a:r>
            <a:r>
              <a:rPr lang="en-SG" dirty="0"/>
              <a:t>– LOYAL, MUTUAL</a:t>
            </a:r>
          </a:p>
          <a:p>
            <a:pPr marL="444500" indent="0">
              <a:lnSpc>
                <a:spcPct val="100000"/>
              </a:lnSpc>
              <a:buNone/>
              <a:tabLst>
                <a:tab pos="808038" algn="l"/>
                <a:tab pos="5470525" algn="l"/>
                <a:tab pos="5741988" algn="l"/>
              </a:tabLst>
            </a:pPr>
            <a:r>
              <a:rPr lang="en-SG" dirty="0"/>
              <a:t>		</a:t>
            </a:r>
            <a:r>
              <a:rPr lang="en-SG" b="1" dirty="0">
                <a:solidFill>
                  <a:srgbClr val="FF0000"/>
                </a:solidFill>
              </a:rPr>
              <a:t>E	</a:t>
            </a:r>
            <a:r>
              <a:rPr lang="en-SG" dirty="0"/>
              <a:t>– ENERGETIC                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D20633B1-C6CD-4928-8FEE-AE34EE6A685A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92E86D2-5469-4178-BF0E-507157CE5FD7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0BDDCC1-8B75-4450-8790-C849D6784BB5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40B29-95B8-4B75-9784-03D6E5D77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38" y="1302060"/>
            <a:ext cx="10515600" cy="51307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>
                <a:solidFill>
                  <a:srgbClr val="00B0F0"/>
                </a:solidFill>
              </a:rPr>
              <a:t>3.  STOP RELYING ON  POSITION TO PUSH PEOPLE.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TOP-DOWN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AM OVER YOU.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        	</a:t>
            </a:r>
            <a:r>
              <a:rPr lang="en-SG" sz="3000" b="1" dirty="0"/>
              <a:t>SEPARATION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DO NOT GET PEOPLE CLOSE TO YOU.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        	</a:t>
            </a:r>
            <a:r>
              <a:rPr lang="en-SG" sz="3000" b="1" dirty="0"/>
              <a:t>IMAGE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FAKE IT TILL YOU MAKE IT.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STRENGTH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NEVER LET THEM SEE YOU SWEAT.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SELFISHNESS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YOU ARE HERE TO HELP ME.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POWER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DETERMINE YOUR FUTURE.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INTIMIDATION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DO THIS OR ELSE!</a:t>
            </a:r>
          </a:p>
          <a:p>
            <a:pPr marL="801688" indent="-801688">
              <a:buNone/>
              <a:tabLst>
                <a:tab pos="3500438" algn="l"/>
              </a:tabLst>
            </a:pPr>
            <a:r>
              <a:rPr lang="en-SG" sz="3000" dirty="0"/>
              <a:t>	</a:t>
            </a:r>
            <a:r>
              <a:rPr lang="en-SG" sz="3000" b="1" dirty="0"/>
              <a:t>RULES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THE MANUAL  SAYS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84752-C940-4F52-AF4A-4CB4CC569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F9A233AD-8F4C-4E5D-BF30-936A1282B57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FDFD797-F135-4763-B6AB-ABF6384E45B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808EED8-2C5E-43E5-9F7D-4EEA8BF7F2BE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648051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685638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7A.  INNER CIRCLE – DAVID AND HIS MIGHTY MEN (1 Chr. 11,12)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A.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BEGAN BULDING BEFORE HE BECAME KING (1 Sam. 22:1-2).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CHOSE MULTI-GIFTED AND VERSATILE MEN (1 Chr. 12:2).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C.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LOOKED FOR COURAGEOUS MEN (1 Chr. 12:8,15).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D.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CHOSE THOSE THAT WERE LOYAL TO HIS CAUSE (1 Chr. 12:18).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E.</a:t>
            </a:r>
            <a:r>
              <a:rPr lang="en-SG" dirty="0"/>
              <a:t>	WELCOMED THOSE WHO WANTED TO BE THERE (1 Chr. 12:38).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F.</a:t>
            </a:r>
            <a:r>
              <a:rPr lang="en-SG" dirty="0"/>
              <a:t>	DELEGATED WORK ACCORDING TO GIFTEDNESS (1 Chr. 2:16-18).</a:t>
            </a:r>
          </a:p>
          <a:p>
            <a:pPr marL="625475" indent="-625475">
              <a:lnSpc>
                <a:spcPct val="100000"/>
              </a:lnSpc>
              <a:buNone/>
              <a:tabLst>
                <a:tab pos="989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G.</a:t>
            </a:r>
            <a:r>
              <a:rPr lang="en-SG" dirty="0"/>
              <a:t>	HONORED THEM FOR SACRIFICE (1 Chr. 11:15-17).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93CF8132-E940-4FE1-A6B5-8F03A1460076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CA1327E9-4FD3-46B6-923D-E9DDEC2E9AFE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BDB5C6D-5E2B-4B9A-8FA3-6A9183A6B45E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1541C-B8C6-44FE-AF91-4A99CE956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03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GREAT TEAMWORK MAKES THE DREAM WORK.</a:t>
            </a:r>
          </a:p>
          <a:p>
            <a:pPr marL="444500" indent="0">
              <a:buNone/>
              <a:tabLst>
                <a:tab pos="898525" algn="l"/>
              </a:tabLst>
            </a:pP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A. 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b="1" dirty="0"/>
              <a:t>DREAM COACH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CHOOSES PLAYERS WELL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COMMINCATES GAME PLAN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TAKES TIME TO GET TOGETHER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KNOWS WHAT EACH PLAYER PREFERS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EXCELLENT IN PROBLEM SOLVING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PROVIDES SUPPORT FOR SUCCESS</a:t>
            </a:r>
          </a:p>
          <a:p>
            <a:pPr marL="901700" indent="-3175">
              <a:lnSpc>
                <a:spcPct val="100000"/>
              </a:lnSpc>
              <a:tabLst>
                <a:tab pos="1162050" algn="l"/>
              </a:tabLst>
            </a:pPr>
            <a:r>
              <a:rPr lang="en-SG" dirty="0"/>
              <a:t>	COMMANDS RESPECT AND CONTINUES TO WIN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B82BF0A9-E32B-4F5D-88E3-496F0D39AD7B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5F4DC1E-9A47-45CF-A2E1-B192666B9102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10088B4-75C0-4EE2-8303-55B531FB2E81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F6F03-91C8-4FD9-8DAE-4EBBA0C77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6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GREAT TEAMWORK MAKES THE DREAM WORK.</a:t>
            </a:r>
          </a:p>
          <a:p>
            <a:pPr marL="442913" indent="0">
              <a:buNone/>
            </a:pP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B.</a:t>
            </a:r>
            <a:r>
              <a:rPr lang="en-SG" dirty="0"/>
              <a:t>	</a:t>
            </a:r>
            <a:r>
              <a:rPr lang="en-SG" b="1" dirty="0"/>
              <a:t>DREAM TEAM</a:t>
            </a:r>
          </a:p>
          <a:p>
            <a:pPr marL="896938" indent="0">
              <a:lnSpc>
                <a:spcPct val="100000"/>
              </a:lnSpc>
              <a:buNone/>
              <a:tabLst>
                <a:tab pos="1349375" algn="l"/>
              </a:tabLst>
            </a:pPr>
            <a:r>
              <a:rPr lang="en-SG" dirty="0">
                <a:solidFill>
                  <a:srgbClr val="92D050"/>
                </a:solidFill>
              </a:rPr>
              <a:t>1)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PEOPLE OF GIFTS FOR EACH POSITION</a:t>
            </a:r>
          </a:p>
          <a:p>
            <a:pPr marL="1354138" indent="-11113">
              <a:lnSpc>
                <a:spcPct val="100000"/>
              </a:lnSpc>
              <a:tabLst>
                <a:tab pos="1614488" algn="l"/>
              </a:tabLst>
            </a:pPr>
            <a:r>
              <a:rPr lang="en-SG" dirty="0"/>
              <a:t>	GIFTED MEMBERS WITH SPECIFIC GIFTS</a:t>
            </a:r>
          </a:p>
          <a:p>
            <a:pPr marL="1354138" indent="-11113">
              <a:lnSpc>
                <a:spcPct val="100000"/>
              </a:lnSpc>
              <a:tabLst>
                <a:tab pos="1614488" algn="l"/>
              </a:tabLst>
            </a:pPr>
            <a:r>
              <a:rPr lang="en-SG" dirty="0"/>
              <a:t>	INFLUENTIAL PEOPLE AND ALREADY SERVING</a:t>
            </a:r>
          </a:p>
          <a:p>
            <a:pPr marL="1354138" indent="-11113">
              <a:lnSpc>
                <a:spcPct val="100000"/>
              </a:lnSpc>
              <a:tabLst>
                <a:tab pos="1614488" algn="l"/>
              </a:tabLst>
            </a:pPr>
            <a:r>
              <a:rPr lang="en-SG" dirty="0"/>
              <a:t>	FAITHFUL WORKERS TO COMMITMENTS</a:t>
            </a:r>
          </a:p>
          <a:p>
            <a:pPr marL="1354138" indent="-11113">
              <a:lnSpc>
                <a:spcPct val="100000"/>
              </a:lnSpc>
              <a:tabLst>
                <a:tab pos="1614488" algn="l"/>
              </a:tabLst>
            </a:pPr>
            <a:r>
              <a:rPr lang="en-SG" dirty="0"/>
              <a:t>	TEACHABLE SPIRIT TO LEARN &amp; BE FLEXIBLE</a:t>
            </a:r>
          </a:p>
          <a:p>
            <a:pPr marL="1354138" indent="-11113">
              <a:lnSpc>
                <a:spcPct val="100000"/>
              </a:lnSpc>
              <a:tabLst>
                <a:tab pos="1614488" algn="l"/>
              </a:tabLst>
            </a:pPr>
            <a:r>
              <a:rPr lang="en-SG" dirty="0"/>
              <a:t>	SERVANT HEART TO SERVE, NOT GAIN FOR SELF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70243CE-05A7-438D-9476-408C98F0D339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29FB761-CE83-47B9-9EB0-59DB73A061DF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88B0EA9-B1EA-4416-883A-BBF90CF2928D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DAC76-B62A-4B6D-82C3-4213785E2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25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5212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GREAT TEAMWORK MAKES THE DREAM WORK.</a:t>
            </a:r>
          </a:p>
          <a:p>
            <a:pPr marL="444500" indent="0">
              <a:buNone/>
              <a:tabLst>
                <a:tab pos="898525" algn="l"/>
              </a:tabLst>
            </a:pP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B.  </a:t>
            </a:r>
            <a:r>
              <a:rPr lang="en-SG" b="1" dirty="0"/>
              <a:t>DREAM TEAM </a:t>
            </a:r>
            <a:r>
              <a:rPr lang="en-SG" dirty="0"/>
              <a:t>(continued)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2)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CARE FOR ONE ANOTHER &amp; GOING SECOND MILE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3)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KNOWS AND PRACTISES THE IMPORTANT PURPOSE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4)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GROWS TOGETHER AS A TEAM WITH SHARED EXPERIENCE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5)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HAS A SAFE AND TRUSTFUL CONNECTION THAT FITS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6)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PLACES INDIVIDUAL RIGHTS BELOW TEAM’S INTEREST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7)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EACH PLAYS A SPECIAL ROLE AND IS INFORMED OF ISSUES</a:t>
            </a:r>
          </a:p>
          <a:p>
            <a:pPr marL="898525" indent="0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8) 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PAYS THE PRICE AND IS REWARDED BY ALL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58A392D0-6C05-4013-B4B0-49FF71FAF255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0664E08-1915-466F-9CCB-26640E539765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4CD0D76-23B5-476B-8E96-07F6CF828B94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47206-C1FE-4250-9BF3-22971F924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5229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GREAT TEAMWORK MAKES THE DREAM WORK.</a:t>
            </a:r>
          </a:p>
          <a:p>
            <a:pPr marL="0" indent="0"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C.	</a:t>
            </a:r>
            <a:r>
              <a:rPr lang="en-SG" b="1" dirty="0"/>
              <a:t>DREAM TEAM – QUESTIONS TO BE ASKED</a:t>
            </a:r>
          </a:p>
          <a:p>
            <a:pPr marL="898525" indent="0">
              <a:buNone/>
            </a:pPr>
            <a:r>
              <a:rPr lang="en-SG" dirty="0"/>
              <a:t>	DO WE…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HAVE RESPECT, TRUST AND CARE FOR ONE ANOTHER?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FEEL FREE TO COMMUNICATE AND UNDERSTAND ALL?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HAVE STRONG COMMITMENT TO ALL AND GOALS?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MAKE USE OF EACH’S GIFTS AND STRENGTHS?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RESPECT DIFFERENCES AND HANDLE CONFLICTS WELL?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PUT INDIVIDUAL’S RIGHTS BELOW TEAM’S INTEREST?</a:t>
            </a:r>
          </a:p>
          <a:p>
            <a:pPr marL="1252538" indent="-354013">
              <a:lnSpc>
                <a:spcPct val="100000"/>
              </a:lnSpc>
            </a:pPr>
            <a:r>
              <a:rPr lang="en-SG" dirty="0"/>
              <a:t>PAY THE PRICE AND RECEIVE THE REWARDS?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  <a:p>
            <a:pPr marL="0" indent="0">
              <a:buNone/>
            </a:pPr>
            <a:r>
              <a:rPr lang="en-SG" dirty="0"/>
              <a:t>            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2DA80387-79C4-4B19-9C8E-2370AEA25EBF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3EB5D2F-6C84-44A9-B03F-881D3C33ADDD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8107249-281B-4BFE-B24C-039A9DB238BD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CCBD8-413C-4F8E-BB28-2EE88E564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69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4500" indent="-44450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GROWING LEADERS – MENTOR-MENTEE  (2 Tim. 2:2)</a:t>
            </a:r>
          </a:p>
          <a:p>
            <a:pPr marL="444500" indent="0">
              <a:buNone/>
              <a:tabLst>
                <a:tab pos="898525" algn="l"/>
              </a:tabLst>
            </a:pP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A.</a:t>
            </a:r>
            <a:r>
              <a:rPr lang="en-SG" dirty="0"/>
              <a:t>	</a:t>
            </a:r>
            <a:r>
              <a:rPr lang="en-SG" b="1" dirty="0"/>
              <a:t>MENTOR – QUALITIES</a:t>
            </a:r>
          </a:p>
          <a:p>
            <a:pPr marL="898525" indent="0">
              <a:lnSpc>
                <a:spcPct val="100000"/>
              </a:lnSpc>
              <a:buNone/>
            </a:pPr>
            <a:r>
              <a:rPr lang="en-SG" dirty="0">
                <a:solidFill>
                  <a:srgbClr val="FF0000"/>
                </a:solidFill>
              </a:rPr>
              <a:t>G</a:t>
            </a:r>
            <a:r>
              <a:rPr lang="en-SG" dirty="0"/>
              <a:t>ODLY 			</a:t>
            </a:r>
            <a:r>
              <a:rPr lang="en-SG" dirty="0">
                <a:solidFill>
                  <a:srgbClr val="FF0000"/>
                </a:solidFill>
              </a:rPr>
              <a:t>G</a:t>
            </a:r>
            <a:r>
              <a:rPr lang="en-SG" dirty="0"/>
              <a:t>IFTEDNESS</a:t>
            </a:r>
          </a:p>
          <a:p>
            <a:pPr marL="898525" indent="0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O</a:t>
            </a:r>
            <a:r>
              <a:rPr lang="en-SG" dirty="0"/>
              <a:t>BJECTIVE			</a:t>
            </a:r>
            <a:r>
              <a:rPr lang="en-SG" dirty="0">
                <a:solidFill>
                  <a:srgbClr val="FF0000"/>
                </a:solidFill>
              </a:rPr>
              <a:t>I</a:t>
            </a:r>
            <a:r>
              <a:rPr lang="en-SG" dirty="0"/>
              <a:t>NFLUENCING</a:t>
            </a:r>
          </a:p>
          <a:p>
            <a:pPr marL="898525" indent="0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UTHENTIC			</a:t>
            </a:r>
            <a:r>
              <a:rPr lang="en-SG" dirty="0">
                <a:solidFill>
                  <a:srgbClr val="FF0000"/>
                </a:solidFill>
              </a:rPr>
              <a:t>F</a:t>
            </a:r>
            <a:r>
              <a:rPr lang="en-SG" dirty="0"/>
              <a:t>RUITFULNESS</a:t>
            </a:r>
          </a:p>
          <a:p>
            <a:pPr marL="898525" indent="0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L</a:t>
            </a:r>
            <a:r>
              <a:rPr lang="en-SG" dirty="0"/>
              <a:t>OYAL				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/>
              <a:t>RUSTWORTHY</a:t>
            </a:r>
          </a:p>
          <a:p>
            <a:pPr marL="898525" indent="0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ERVANTHOOD		</a:t>
            </a: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ERVING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3EC736E-96A2-4B82-AA98-BEDA20CE9FE3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E9BE774-F378-459C-8DA2-4573D14B72F5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1BD6157-DADE-4E8C-912C-7CD7497A35BA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686BF-A05B-482D-B17A-B65B6C4A5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4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935825"/>
            <a:ext cx="10515600" cy="5695636"/>
          </a:xfrm>
        </p:spPr>
        <p:txBody>
          <a:bodyPr>
            <a:noAutofit/>
          </a:bodyPr>
          <a:lstStyle/>
          <a:p>
            <a:pPr marL="444500" indent="-444500"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GROWING LEADERS – MENTOR-MENTEE  (2 Tim. 2:2)</a:t>
            </a:r>
          </a:p>
          <a:p>
            <a:pPr marL="442913" indent="-442913">
              <a:buNone/>
              <a:tabLst>
                <a:tab pos="2513013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B. </a:t>
            </a:r>
            <a:r>
              <a:rPr lang="en-SG" b="1" dirty="0"/>
              <a:t>MENTOR – 	</a:t>
            </a:r>
            <a:r>
              <a:rPr lang="en-SG" b="1" dirty="0">
                <a:solidFill>
                  <a:srgbClr val="FF0000"/>
                </a:solidFill>
              </a:rPr>
              <a:t>INFLUENCER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I</a:t>
            </a:r>
            <a:r>
              <a:rPr lang="en-SG" dirty="0"/>
              <a:t>NVESTING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N</a:t>
            </a:r>
            <a:r>
              <a:rPr lang="en-SG" dirty="0"/>
              <a:t>URTURING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F</a:t>
            </a:r>
            <a:r>
              <a:rPr lang="en-SG" dirty="0"/>
              <a:t>AITH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L</a:t>
            </a:r>
            <a:r>
              <a:rPr lang="en-SG" dirty="0"/>
              <a:t>ISTENING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U</a:t>
            </a:r>
            <a:r>
              <a:rPr lang="en-SG" dirty="0"/>
              <a:t>NDERSTANDING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NCOURAGING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N</a:t>
            </a:r>
            <a:r>
              <a:rPr lang="en-SG" dirty="0"/>
              <a:t>AVIGATING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C</a:t>
            </a:r>
            <a:r>
              <a:rPr lang="en-SG" dirty="0"/>
              <a:t>OMPASSION</a:t>
            </a:r>
          </a:p>
          <a:p>
            <a:pPr marL="2513013" indent="0">
              <a:buNone/>
            </a:pP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NTHUSIASM</a:t>
            </a:r>
          </a:p>
          <a:p>
            <a:pPr marL="442913" indent="-442913">
              <a:buNone/>
            </a:pPr>
            <a:r>
              <a:rPr lang="en-SG" dirty="0"/>
              <a:t>           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      </a:t>
            </a:r>
          </a:p>
          <a:p>
            <a:pPr marL="0" indent="0">
              <a:buNone/>
            </a:pPr>
            <a:r>
              <a:rPr lang="en-SG" dirty="0"/>
              <a:t>            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689AE9F2-D07D-4209-83D0-FE53F9F9BCCC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ACEF520-925B-4972-90B5-9C10BB80DD42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27C5806-5133-4564-8739-6783F066FF8C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28542-6BF3-46A8-9050-4EB7AAF8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0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GROWING LEADERS – MENTOR-MENTEE </a:t>
            </a:r>
          </a:p>
          <a:p>
            <a:pPr marL="444500" indent="0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C. </a:t>
            </a:r>
            <a:r>
              <a:rPr lang="en-SG" b="1" dirty="0"/>
              <a:t>MENTOR – DUTIES</a:t>
            </a:r>
          </a:p>
          <a:p>
            <a:pPr marL="808038" indent="-454025">
              <a:lnSpc>
                <a:spcPct val="100000"/>
              </a:lnSpc>
              <a:buNone/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M</a:t>
            </a:r>
            <a:r>
              <a:rPr lang="en-SG" dirty="0"/>
              <a:t>ANAGE RELATIONSHIPS            </a:t>
            </a:r>
          </a:p>
          <a:p>
            <a:pPr marL="808038" indent="-454025">
              <a:lnSpc>
                <a:spcPct val="100000"/>
              </a:lnSpc>
              <a:buNone/>
              <a:tabLst>
                <a:tab pos="51149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NCOURAGE	</a:t>
            </a:r>
            <a:r>
              <a:rPr lang="en-SG" u="sng" dirty="0"/>
              <a:t>JESUS’ EXAMPLE</a:t>
            </a:r>
            <a:r>
              <a:rPr lang="en-SG" dirty="0"/>
              <a:t>:</a:t>
            </a:r>
          </a:p>
          <a:p>
            <a:pPr marL="808038" indent="-454025">
              <a:lnSpc>
                <a:spcPct val="100000"/>
              </a:lnSpc>
              <a:buNone/>
              <a:tabLst>
                <a:tab pos="51149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N</a:t>
            </a:r>
            <a:r>
              <a:rPr lang="en-SG" dirty="0"/>
              <a:t>URTURE	</a:t>
            </a:r>
            <a:r>
              <a:rPr lang="en-SG" dirty="0">
                <a:solidFill>
                  <a:srgbClr val="FF0000"/>
                </a:solidFill>
              </a:rPr>
              <a:t>I</a:t>
            </a:r>
            <a:r>
              <a:rPr lang="en-SG" dirty="0"/>
              <a:t>NSTRUCT (Matt. 5:1)</a:t>
            </a:r>
          </a:p>
          <a:p>
            <a:pPr marL="808038" indent="-454025">
              <a:lnSpc>
                <a:spcPct val="100000"/>
              </a:lnSpc>
              <a:buNone/>
              <a:tabLst>
                <a:tab pos="51149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/>
              <a:t>EACH	</a:t>
            </a:r>
            <a:r>
              <a:rPr lang="en-SG" dirty="0">
                <a:solidFill>
                  <a:srgbClr val="FF0000"/>
                </a:solidFill>
              </a:rPr>
              <a:t>D</a:t>
            </a:r>
            <a:r>
              <a:rPr lang="en-SG" dirty="0"/>
              <a:t>EMONSTRATE (Jn. 13:12-15)</a:t>
            </a:r>
          </a:p>
          <a:p>
            <a:pPr marL="808038" indent="-454025">
              <a:lnSpc>
                <a:spcPct val="100000"/>
              </a:lnSpc>
              <a:buNone/>
              <a:tabLst>
                <a:tab pos="51149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O</a:t>
            </a:r>
            <a:r>
              <a:rPr lang="en-SG" dirty="0"/>
              <a:t>FFER HELP	</a:t>
            </a: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XPERIENCE (Mk. 6:7)</a:t>
            </a:r>
          </a:p>
          <a:p>
            <a:pPr marL="808038" indent="-454025">
              <a:lnSpc>
                <a:spcPct val="100000"/>
              </a:lnSpc>
              <a:buNone/>
              <a:tabLst>
                <a:tab pos="51149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FF0000"/>
                </a:solidFill>
              </a:rPr>
              <a:t>R</a:t>
            </a:r>
            <a:r>
              <a:rPr lang="en-SG" dirty="0"/>
              <a:t>ESPOND TO NEEDS	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SSESS (Lk. 10:17-24)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C5764C8C-913C-4237-8629-EB501CF95979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7E7D2CD-68C7-4116-91AB-CC9C1A1F33A6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0D8574D-55BF-4359-A2D3-F5C2EA7B2BCC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FA6BA-D187-4776-9E41-90CB55A12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27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GROWING LEADERS – MENTOR-MENTEE </a:t>
            </a:r>
          </a:p>
          <a:p>
            <a:pPr marL="444500" indent="0">
              <a:buNone/>
            </a:pP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D.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SG" b="1" dirty="0"/>
              <a:t>MENTEE</a:t>
            </a:r>
          </a:p>
          <a:p>
            <a:pPr marL="444500" indent="0">
              <a:lnSpc>
                <a:spcPct val="100000"/>
              </a:lnSpc>
              <a:buNone/>
              <a:tabLst>
                <a:tab pos="898525" algn="l"/>
                <a:tab pos="1704975" algn="l"/>
              </a:tabLst>
            </a:pP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>
                <a:solidFill>
                  <a:srgbClr val="92D050"/>
                </a:solidFill>
              </a:rPr>
              <a:t>1)  </a:t>
            </a:r>
            <a:r>
              <a:rPr lang="en-SG" dirty="0"/>
              <a:t>QUALITIES OF </a:t>
            </a:r>
            <a:r>
              <a:rPr lang="en-SG" dirty="0">
                <a:solidFill>
                  <a:srgbClr val="FF0000"/>
                </a:solidFill>
              </a:rPr>
              <a:t>FAITH</a:t>
            </a:r>
            <a:r>
              <a:rPr lang="en-SG" dirty="0"/>
              <a:t> – </a:t>
            </a:r>
            <a:r>
              <a:rPr lang="en-SG" dirty="0">
                <a:solidFill>
                  <a:srgbClr val="FF0000"/>
                </a:solidFill>
              </a:rPr>
              <a:t>F</a:t>
            </a:r>
            <a:r>
              <a:rPr lang="en-SG" dirty="0"/>
              <a:t>AITHFUL,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VAILABLE, </a:t>
            </a:r>
            <a:r>
              <a:rPr lang="en-SG" dirty="0">
                <a:solidFill>
                  <a:srgbClr val="FF0000"/>
                </a:solidFill>
              </a:rPr>
              <a:t>I</a:t>
            </a:r>
            <a:r>
              <a:rPr lang="en-SG" dirty="0"/>
              <a:t>NITIATING,</a:t>
            </a:r>
          </a:p>
          <a:p>
            <a:pPr marL="1358900" lvl="2" indent="0">
              <a:lnSpc>
                <a:spcPct val="100000"/>
              </a:lnSpc>
              <a:buNone/>
              <a:tabLst>
                <a:tab pos="898525" algn="l"/>
                <a:tab pos="1704975" algn="l"/>
              </a:tabLst>
            </a:pPr>
            <a:r>
              <a:rPr lang="en-SG" sz="2800" dirty="0">
                <a:solidFill>
                  <a:srgbClr val="FF0000"/>
                </a:solidFill>
              </a:rPr>
              <a:t>T</a:t>
            </a:r>
            <a:r>
              <a:rPr lang="en-SG" sz="2800" dirty="0"/>
              <a:t>EACHABLE AND </a:t>
            </a:r>
            <a:r>
              <a:rPr lang="en-SG" sz="2800" dirty="0">
                <a:solidFill>
                  <a:srgbClr val="FF0000"/>
                </a:solidFill>
              </a:rPr>
              <a:t>H</a:t>
            </a:r>
            <a:r>
              <a:rPr lang="en-SG" sz="2800" dirty="0"/>
              <a:t>UNGRY (PASSION)</a:t>
            </a:r>
          </a:p>
          <a:p>
            <a:pPr marL="444500" indent="0">
              <a:lnSpc>
                <a:spcPct val="100000"/>
              </a:lnSpc>
              <a:buNone/>
              <a:tabLst>
                <a:tab pos="898525" algn="l"/>
                <a:tab pos="170497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rgbClr val="92D050"/>
                </a:solidFill>
              </a:rPr>
              <a:t>2)  </a:t>
            </a:r>
            <a:r>
              <a:rPr lang="en-SG" dirty="0"/>
              <a:t>MENTORING RELATIONSHIPS</a:t>
            </a:r>
          </a:p>
          <a:p>
            <a:pPr marL="1614488" lvl="2" indent="-255588">
              <a:lnSpc>
                <a:spcPct val="100000"/>
              </a:lnSpc>
              <a:tabLst>
                <a:tab pos="898525" algn="l"/>
              </a:tabLst>
            </a:pPr>
            <a:r>
              <a:rPr lang="en-SG" sz="2800" dirty="0"/>
              <a:t>ASK RIGHT QUESTIONS.  DO NOT LET EGO THRIVE.</a:t>
            </a:r>
          </a:p>
          <a:p>
            <a:pPr marL="1614488" lvl="2" indent="-255588">
              <a:lnSpc>
                <a:spcPct val="100000"/>
              </a:lnSpc>
              <a:tabLst>
                <a:tab pos="898525" algn="l"/>
                <a:tab pos="1704975" algn="l"/>
              </a:tabLst>
            </a:pPr>
            <a:r>
              <a:rPr lang="en-SG" sz="2800" dirty="0"/>
              <a:t>RESPECT NOT WORSHIP MENTOR.  BE DISCIPLINED.</a:t>
            </a:r>
          </a:p>
          <a:p>
            <a:pPr marL="1614488" lvl="2" indent="-255588">
              <a:lnSpc>
                <a:spcPct val="100000"/>
              </a:lnSpc>
              <a:tabLst>
                <a:tab pos="898525" algn="l"/>
              </a:tabLst>
            </a:pPr>
            <a:r>
              <a:rPr lang="en-SG" sz="2800" dirty="0"/>
              <a:t>PUT INTO ACTION.  DON’T THREATEN TO GIVE UP.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5957EEB-128D-448B-9BCD-E3E6C21B640D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62F1C20-29C0-4709-B015-73BACF550B3A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55D0B24-43C7-43CE-858B-826D9303ACD5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BF1F3-EAA3-4461-AB24-37EE12B20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483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GROWING LEADERS – MENTOR-MENTEE </a:t>
            </a:r>
          </a:p>
          <a:p>
            <a:pPr marL="0" indent="0">
              <a:buNone/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SG" b="1" dirty="0"/>
              <a:t>HOW TO GET STARTED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</a:t>
            </a:r>
            <a:r>
              <a:rPr lang="en-SG" dirty="0">
                <a:solidFill>
                  <a:srgbClr val="92D050"/>
                </a:solidFill>
              </a:rPr>
              <a:t>1)</a:t>
            </a:r>
            <a:r>
              <a:rPr lang="en-SG" dirty="0"/>
              <a:t>  PRAY THAT YOU OWN VISION OF MENTORING.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</a:t>
            </a:r>
            <a:r>
              <a:rPr lang="en-SG" dirty="0">
                <a:solidFill>
                  <a:srgbClr val="92D050"/>
                </a:solidFill>
              </a:rPr>
              <a:t>2)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en-SG" dirty="0"/>
              <a:t>SELECT A MENTEE OR GROUP OF MENTEES.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SG" dirty="0">
                <a:solidFill>
                  <a:srgbClr val="92D050"/>
                </a:solidFill>
              </a:rPr>
              <a:t>3)</a:t>
            </a:r>
            <a:r>
              <a:rPr lang="en-SG" dirty="0"/>
              <a:t>  SPEND TWO INITIAL MEETING FOR GOAL-SETTING.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SG" dirty="0">
                <a:solidFill>
                  <a:srgbClr val="92D050"/>
                </a:solidFill>
              </a:rPr>
              <a:t>4)</a:t>
            </a:r>
            <a:r>
              <a:rPr lang="en-SG" dirty="0"/>
              <a:t>  CAST VISION FOR REPRODUCTION.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</a:t>
            </a:r>
            <a:r>
              <a:rPr lang="en-SG" dirty="0">
                <a:solidFill>
                  <a:srgbClr val="92D050"/>
                </a:solidFill>
              </a:rPr>
              <a:t>5)</a:t>
            </a:r>
            <a:r>
              <a:rPr lang="en-SG" dirty="0"/>
              <a:t>  DETERMINE TOOL OR RESOURCE FOR USE.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</a:t>
            </a:r>
            <a:r>
              <a:rPr lang="en-SG" dirty="0">
                <a:solidFill>
                  <a:srgbClr val="92D050"/>
                </a:solidFill>
              </a:rPr>
              <a:t>6)</a:t>
            </a:r>
            <a:r>
              <a:rPr lang="en-SG" dirty="0"/>
              <a:t>  ASK FOR COMMITMENT FOR TIME AND FREQUENCY.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1430278-F9AD-44E0-9297-8094176C0C53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DD0DD2B-0F37-4554-8092-901F3C2E4EED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9B27B47-FB85-4110-9F0F-427869AA96F5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13542-C124-4DE8-90C2-2E3CBCB95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460550"/>
            <a:ext cx="10515600" cy="3466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en-SG" sz="3000" dirty="0">
                <a:solidFill>
                  <a:srgbClr val="00B0F0"/>
                </a:solidFill>
              </a:rPr>
              <a:t>4. TRADE ENTITLEMENT FOR WORKING FORWARD TOGETHER </a:t>
            </a:r>
            <a:r>
              <a:rPr lang="en-SG" sz="3000" dirty="0"/>
              <a:t>	</a:t>
            </a:r>
            <a:r>
              <a:rPr lang="en-SG" sz="3000" dirty="0">
                <a:solidFill>
                  <a:srgbClr val="00B0F0"/>
                </a:solidFill>
              </a:rPr>
              <a:t>TOWARDS VISION.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b="1" dirty="0"/>
              <a:t>         COLLABORATION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LET US WORK TOGETHER.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INITIATION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WILL COME TO YOU.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INCLUSION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WHAT DO YOU THINK?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CO-OPERATION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TOGETHER, WE CAN MAKE IT.</a:t>
            </a:r>
          </a:p>
          <a:p>
            <a:pPr marL="0" indent="0">
              <a:buNone/>
            </a:pPr>
            <a:r>
              <a:rPr lang="en-SG" sz="2400" dirty="0"/>
              <a:t>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610C5-1DFD-4ABB-9C8C-E43083BF7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E5AAFD5-0A2B-4945-861B-8DF5492DC00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ACEF1C1-CC40-42FC-A28A-5B5CECEB2ED5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23212D8-6139-4212-8398-B88ED1F9F623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6009830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8.  GROWING LEADERS – MENTOR-MENTEE 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en-SG" dirty="0"/>
              <a:t>      </a:t>
            </a:r>
            <a:r>
              <a:rPr lang="en-SG" dirty="0">
                <a:solidFill>
                  <a:schemeClr val="bg1">
                    <a:lumMod val="75000"/>
                  </a:schemeClr>
                </a:solidFill>
              </a:rPr>
              <a:t>E.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SG" b="1" dirty="0"/>
              <a:t>HOW TO GET STARTED </a:t>
            </a:r>
            <a:r>
              <a:rPr lang="en-SG" dirty="0"/>
              <a:t>(continued)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/>
              <a:t>           </a:t>
            </a:r>
            <a:r>
              <a:rPr lang="en-SG" dirty="0">
                <a:solidFill>
                  <a:srgbClr val="92D050"/>
                </a:solidFill>
              </a:rPr>
              <a:t>7)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BE PREPARED AND SET GOALS.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           8)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DISCUSS AND APPLY TRUTHS TOGETHER.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           9)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EVALUATE PROGRESS REGULARLY WITH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CCOUNTABILITY,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/>
              <a:t>               	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FFIRMATION,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SSESSMENT,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CCEPTANCE,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DVICE,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SSETS,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/>
              <a:t>              	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DMONITION AND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PPLICATION.</a:t>
            </a:r>
          </a:p>
          <a:p>
            <a:pPr marL="898525" indent="-898525">
              <a:lnSpc>
                <a:spcPct val="100000"/>
              </a:lnSpc>
              <a:buNone/>
              <a:tabLst>
                <a:tab pos="1343025" algn="l"/>
              </a:tabLst>
            </a:pPr>
            <a:r>
              <a:rPr lang="en-SG" dirty="0">
                <a:solidFill>
                  <a:srgbClr val="92D050"/>
                </a:solidFill>
              </a:rPr>
              <a:t>         10)</a:t>
            </a:r>
            <a:r>
              <a:rPr lang="en-S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SG" dirty="0"/>
              <a:t>HELP TO FIND POTENTIAL LEADERS AND LAUNCH THEM.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5CB3EC7-8806-4663-914E-4EC07A282845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5E8C9A4-6EC1-4DC6-B8BE-ADF18D3CBC56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DD08E1A-628F-4D08-B309-AC3D48BC90FF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25E18-30CC-496D-870A-063A3B424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6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59" y="1230296"/>
            <a:ext cx="9162565" cy="5131867"/>
          </a:xfrm>
        </p:spPr>
        <p:txBody>
          <a:bodyPr>
            <a:noAutofit/>
          </a:bodyPr>
          <a:lstStyle/>
          <a:p>
            <a:pPr marL="514350" indent="-51435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CHALLENGES: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A.</a:t>
            </a:r>
            <a:r>
              <a:rPr lang="en-SG" dirty="0"/>
              <a:t>	BLOOM WHERE I AM PLANTED.  GROW INTO SUCCESS.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B.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TO BE SUCCESSFUL, HELP OTHERS TO SUCCEED.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C.</a:t>
            </a:r>
            <a:r>
              <a:rPr lang="en-SG" dirty="0"/>
              <a:t>	KNOW AND SUCCEED IN SUPPORT ROLE.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D.</a:t>
            </a:r>
            <a:r>
              <a:rPr lang="en-SG" dirty="0"/>
              <a:t>	RISE ABOVE WITH GREAT ATTITUDE.  I AM IN CHARGE.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E.</a:t>
            </a:r>
            <a:r>
              <a:rPr lang="en-SG" dirty="0"/>
              <a:t>	REWARDS COME FROM INSIDE SELF NOT OUTSIDE SELF.</a:t>
            </a:r>
          </a:p>
          <a:p>
            <a:pPr marL="514350" indent="-514350">
              <a:lnSpc>
                <a:spcPct val="100000"/>
              </a:lnSpc>
              <a:buNone/>
              <a:tabLst>
                <a:tab pos="898525" algn="l"/>
              </a:tabLst>
            </a:pPr>
            <a:r>
              <a:rPr lang="en-SG" dirty="0"/>
              <a:t>	</a:t>
            </a:r>
            <a:r>
              <a:rPr lang="en-SG" dirty="0">
                <a:solidFill>
                  <a:schemeClr val="bg1">
                    <a:lumMod val="65000"/>
                  </a:schemeClr>
                </a:solidFill>
              </a:rPr>
              <a:t>F.</a:t>
            </a:r>
            <a:r>
              <a:rPr lang="en-SG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SG" dirty="0"/>
              <a:t>IF I DO NOT, OTHERS WILL.  </a:t>
            </a:r>
          </a:p>
          <a:p>
            <a:pPr marL="534988" indent="0">
              <a:buNone/>
            </a:pPr>
            <a:r>
              <a:rPr lang="en-SG" i="1" dirty="0">
                <a:solidFill>
                  <a:srgbClr val="C00000"/>
                </a:solidFill>
              </a:rPr>
              <a:t>Matt. 25:23  His lord said unto him, </a:t>
            </a:r>
            <a:r>
              <a:rPr lang="en-SG" i="1" u="sng" dirty="0">
                <a:solidFill>
                  <a:srgbClr val="C00000"/>
                </a:solidFill>
              </a:rPr>
              <a:t>Well done, good and faithful servant</a:t>
            </a:r>
            <a:r>
              <a:rPr lang="en-SG" i="1" dirty="0">
                <a:solidFill>
                  <a:srgbClr val="C00000"/>
                </a:solidFill>
              </a:rPr>
              <a:t>; thou hast been faithful over a few things, I will make thee ruler over many things: enter thou into the joy of thy lord.</a:t>
            </a:r>
          </a:p>
          <a:p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      </a:t>
            </a:r>
          </a:p>
          <a:p>
            <a:pPr marL="0" indent="0">
              <a:buNone/>
            </a:pPr>
            <a:r>
              <a:rPr lang="en-SG" dirty="0"/>
              <a:t>            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C1D8221-F262-4F20-A0CE-06E7A2D3B966}"/>
              </a:ext>
            </a:extLst>
          </p:cNvPr>
          <p:cNvSpPr/>
          <p:nvPr/>
        </p:nvSpPr>
        <p:spPr>
          <a:xfrm>
            <a:off x="7002162" y="0"/>
            <a:ext cx="5189837" cy="787653"/>
          </a:xfrm>
          <a:prstGeom prst="chevron">
            <a:avLst/>
          </a:prstGeom>
          <a:solidFill>
            <a:srgbClr val="00F0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A2FA372-B3DB-4BBC-86D7-711F8515F158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767634A-7814-4CCF-B9F7-A4913E7EAAC8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9E08-371A-409E-9FD0-E2A2AEF6E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0" y="5478119"/>
            <a:ext cx="1561070" cy="14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38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386"/>
            <a:ext cx="10515600" cy="498529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SG" sz="3600" dirty="0"/>
              <a:t>WHAT ONE LESSON HAVE I LEARNT?</a:t>
            </a:r>
          </a:p>
          <a:p>
            <a:pPr marL="514350" indent="-514350">
              <a:lnSpc>
                <a:spcPct val="100000"/>
              </a:lnSpc>
              <a:spcBef>
                <a:spcPts val="7800"/>
              </a:spcBef>
              <a:buAutoNum type="arabicPeriod"/>
            </a:pPr>
            <a:r>
              <a:rPr lang="en-SG" sz="3600" dirty="0"/>
              <a:t>WHAT WILL BE ONE PRAYER I HAVE?     </a:t>
            </a:r>
            <a:endParaRPr lang="en-SG" sz="320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70740330-BD3F-4113-9602-5B911B63892A}"/>
              </a:ext>
            </a:extLst>
          </p:cNvPr>
          <p:cNvSpPr/>
          <p:nvPr/>
        </p:nvSpPr>
        <p:spPr>
          <a:xfrm>
            <a:off x="7070756" y="0"/>
            <a:ext cx="5121243" cy="787653"/>
          </a:xfrm>
          <a:prstGeom prst="chevron">
            <a:avLst/>
          </a:prstGeom>
          <a:solidFill>
            <a:srgbClr val="FF65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REFLECTIONS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3F49-20E2-409C-8FDB-39FE6FEF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8290" y="5609479"/>
            <a:ext cx="1511019" cy="1118206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8B6B7A92-4E7E-4B26-9AD0-139F596249E1}"/>
              </a:ext>
            </a:extLst>
          </p:cNvPr>
          <p:cNvSpPr/>
          <p:nvPr/>
        </p:nvSpPr>
        <p:spPr>
          <a:xfrm>
            <a:off x="2982094" y="-9053"/>
            <a:ext cx="4308389" cy="787652"/>
          </a:xfrm>
          <a:prstGeom prst="chevron">
            <a:avLst/>
          </a:prstGeom>
          <a:solidFill>
            <a:srgbClr val="FF9BD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PERSONHOOD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F3B59CB-EABF-4F7C-AF11-8DB093B03653}"/>
              </a:ext>
            </a:extLst>
          </p:cNvPr>
          <p:cNvSpPr/>
          <p:nvPr/>
        </p:nvSpPr>
        <p:spPr>
          <a:xfrm>
            <a:off x="1" y="1"/>
            <a:ext cx="3253946" cy="778598"/>
          </a:xfrm>
          <a:prstGeom prst="homePlate">
            <a:avLst/>
          </a:prstGeom>
          <a:solidFill>
            <a:srgbClr val="CC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0576761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7A4CD-A627-494F-9542-8D7D9B98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967" y="118985"/>
            <a:ext cx="3519546" cy="376717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217BD6-271A-48BD-AB03-C7041572BCA2}"/>
              </a:ext>
            </a:extLst>
          </p:cNvPr>
          <p:cNvSpPr/>
          <p:nvPr/>
        </p:nvSpPr>
        <p:spPr>
          <a:xfrm>
            <a:off x="1147114" y="3886164"/>
            <a:ext cx="10085251" cy="26517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gohsengfong@hotmail.com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WhatsApp: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+65-98207783</a:t>
            </a:r>
          </a:p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www.faithatworkfellowship.org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0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2" y="1436910"/>
            <a:ext cx="10937240" cy="43406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en-SG" sz="3000" dirty="0">
                <a:solidFill>
                  <a:srgbClr val="00B0F0"/>
                </a:solidFill>
              </a:rPr>
              <a:t>4. TRADE ENTITLEMENT FOR WORKING FORWARD TOGETHER 	TOWARDS VISION.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</a:t>
            </a:r>
            <a:r>
              <a:rPr lang="en-SG" sz="3000" b="1" dirty="0"/>
              <a:t> SERVICE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AM HERE TO HELP YOU.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DEVELOPMENT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WANT TO ADD VALUE TO YOU.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ENCOURAGEMENT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BELIEVE YOU CAN DO THIS.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</a:t>
            </a:r>
            <a:r>
              <a:rPr lang="en-SG" sz="3000" b="1" dirty="0"/>
              <a:t> INNOVATION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LET US THINK OUTSIDE THE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A1AD8-C1CD-4A69-AEE5-F39D4D51B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4C553E2E-0530-4AAD-A190-625B770AD6F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E6BE9DD2-0B08-4F7F-89E3-560069D20DFC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646C1F3-8B3B-48B1-9C4F-D6E86D52DE7E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60950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76" y="1230605"/>
            <a:ext cx="10113723" cy="319701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3200" dirty="0"/>
              <a:t>CHRISTIANITY IS RELATIONSHIPS.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3200" dirty="0"/>
              <a:t>YOU CANNOT LEAD PEOPLE UNTIL YOU LIKE THEM.</a:t>
            </a:r>
          </a:p>
          <a:p>
            <a:pPr marL="355600" indent="-355600"/>
            <a:r>
              <a:rPr lang="en-SG" sz="3200" dirty="0"/>
              <a:t>DOES HE LIKE ME?</a:t>
            </a:r>
          </a:p>
          <a:p>
            <a:pPr marL="355600" indent="-355600" defTabSz="762000">
              <a:buNone/>
            </a:pPr>
            <a:r>
              <a:rPr lang="en-SG" sz="3200" dirty="0"/>
              <a:t>	WILL HE HELP ME?</a:t>
            </a:r>
          </a:p>
          <a:p>
            <a:pPr marL="355600" indent="-355600">
              <a:buNone/>
              <a:tabLst>
                <a:tab pos="3771900" algn="l"/>
              </a:tabLst>
            </a:pPr>
            <a:r>
              <a:rPr lang="en-SG" sz="3200" dirty="0"/>
              <a:t>	CAN I TRUST HIM?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617E713-A404-4678-88C0-7DAB4C3C18D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F443B98-15DD-4BFE-9D76-6D33A77F0A5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E0589-428C-422F-9E47-D90C3AE9D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7" y="4308388"/>
            <a:ext cx="2804163" cy="28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9766</TotalTime>
  <Words>5418</Words>
  <Application>Microsoft Office PowerPoint</Application>
  <PresentationFormat>Widescreen</PresentationFormat>
  <Paragraphs>725</Paragraphs>
  <Slides>73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LEVELS OF LEADERSHIP</dc:title>
  <dc:creator>Goh Seng Fong</dc:creator>
  <cp:lastModifiedBy>User</cp:lastModifiedBy>
  <cp:revision>366</cp:revision>
  <cp:lastPrinted>2020-06-30T12:31:35Z</cp:lastPrinted>
  <dcterms:created xsi:type="dcterms:W3CDTF">2020-06-02T07:20:19Z</dcterms:created>
  <dcterms:modified xsi:type="dcterms:W3CDTF">2020-07-10T19:28:29Z</dcterms:modified>
</cp:coreProperties>
</file>