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60"/>
  </p:notesMasterIdLst>
  <p:sldIdLst>
    <p:sldId id="256" r:id="rId2"/>
    <p:sldId id="328" r:id="rId3"/>
    <p:sldId id="329" r:id="rId4"/>
    <p:sldId id="298" r:id="rId5"/>
    <p:sldId id="291" r:id="rId6"/>
    <p:sldId id="294" r:id="rId7"/>
    <p:sldId id="258" r:id="rId8"/>
    <p:sldId id="260" r:id="rId9"/>
    <p:sldId id="261" r:id="rId10"/>
    <p:sldId id="289" r:id="rId11"/>
    <p:sldId id="259" r:id="rId12"/>
    <p:sldId id="263" r:id="rId13"/>
    <p:sldId id="264" r:id="rId14"/>
    <p:sldId id="265" r:id="rId15"/>
    <p:sldId id="266" r:id="rId16"/>
    <p:sldId id="267" r:id="rId17"/>
    <p:sldId id="313" r:id="rId18"/>
    <p:sldId id="314" r:id="rId19"/>
    <p:sldId id="315" r:id="rId20"/>
    <p:sldId id="268" r:id="rId21"/>
    <p:sldId id="290" r:id="rId22"/>
    <p:sldId id="269" r:id="rId23"/>
    <p:sldId id="270" r:id="rId24"/>
    <p:sldId id="271" r:id="rId25"/>
    <p:sldId id="295" r:id="rId26"/>
    <p:sldId id="296" r:id="rId27"/>
    <p:sldId id="274" r:id="rId28"/>
    <p:sldId id="276" r:id="rId29"/>
    <p:sldId id="277" r:id="rId30"/>
    <p:sldId id="278" r:id="rId31"/>
    <p:sldId id="279" r:id="rId32"/>
    <p:sldId id="297" r:id="rId33"/>
    <p:sldId id="281" r:id="rId34"/>
    <p:sldId id="280" r:id="rId35"/>
    <p:sldId id="299" r:id="rId36"/>
    <p:sldId id="301" r:id="rId37"/>
    <p:sldId id="300" r:id="rId38"/>
    <p:sldId id="302" r:id="rId39"/>
    <p:sldId id="303" r:id="rId40"/>
    <p:sldId id="306" r:id="rId41"/>
    <p:sldId id="307" r:id="rId42"/>
    <p:sldId id="310" r:id="rId43"/>
    <p:sldId id="309" r:id="rId44"/>
    <p:sldId id="308" r:id="rId45"/>
    <p:sldId id="311" r:id="rId46"/>
    <p:sldId id="316" r:id="rId47"/>
    <p:sldId id="317" r:id="rId48"/>
    <p:sldId id="318" r:id="rId49"/>
    <p:sldId id="319" r:id="rId50"/>
    <p:sldId id="320" r:id="rId51"/>
    <p:sldId id="321" r:id="rId52"/>
    <p:sldId id="322" r:id="rId53"/>
    <p:sldId id="325" r:id="rId54"/>
    <p:sldId id="326" r:id="rId55"/>
    <p:sldId id="323" r:id="rId56"/>
    <p:sldId id="324" r:id="rId57"/>
    <p:sldId id="287" r:id="rId58"/>
    <p:sldId id="327" r:id="rId5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8" y="5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3DBF23-943F-460E-BAD3-1CB307B7F7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SG"/>
          </a:p>
        </p:txBody>
      </p:sp>
      <p:sp>
        <p:nvSpPr>
          <p:cNvPr id="3" name="Date Placeholder 2">
            <a:extLst>
              <a:ext uri="{FF2B5EF4-FFF2-40B4-BE49-F238E27FC236}">
                <a16:creationId xmlns:a16="http://schemas.microsoft.com/office/drawing/2014/main" id="{3211AEB1-D071-4843-BABE-D5F2145131FF}"/>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F0FDADE4-7680-41C7-B7A0-780F95757152}" type="datetimeFigureOut">
              <a:rPr lang="en-SG"/>
              <a:pPr>
                <a:defRPr/>
              </a:pPr>
              <a:t>24/5/2021</a:t>
            </a:fld>
            <a:endParaRPr lang="en-SG"/>
          </a:p>
        </p:txBody>
      </p:sp>
      <p:sp>
        <p:nvSpPr>
          <p:cNvPr id="4" name="Slide Image Placeholder 3">
            <a:extLst>
              <a:ext uri="{FF2B5EF4-FFF2-40B4-BE49-F238E27FC236}">
                <a16:creationId xmlns:a16="http://schemas.microsoft.com/office/drawing/2014/main" id="{217D1503-F9A0-4B6B-B709-F24A2F0E7457}"/>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SG" noProof="0"/>
          </a:p>
        </p:txBody>
      </p:sp>
      <p:sp>
        <p:nvSpPr>
          <p:cNvPr id="5" name="Notes Placeholder 4">
            <a:extLst>
              <a:ext uri="{FF2B5EF4-FFF2-40B4-BE49-F238E27FC236}">
                <a16:creationId xmlns:a16="http://schemas.microsoft.com/office/drawing/2014/main" id="{1DC992A1-78CD-4FB9-AC80-5129DBDB7E5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SG" noProof="0"/>
          </a:p>
        </p:txBody>
      </p:sp>
      <p:sp>
        <p:nvSpPr>
          <p:cNvPr id="6" name="Footer Placeholder 5">
            <a:extLst>
              <a:ext uri="{FF2B5EF4-FFF2-40B4-BE49-F238E27FC236}">
                <a16:creationId xmlns:a16="http://schemas.microsoft.com/office/drawing/2014/main" id="{1E3E1465-B9AA-4FB2-82E1-E44C3BDA44DB}"/>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SG"/>
          </a:p>
        </p:txBody>
      </p:sp>
      <p:sp>
        <p:nvSpPr>
          <p:cNvPr id="7" name="Slide Number Placeholder 6">
            <a:extLst>
              <a:ext uri="{FF2B5EF4-FFF2-40B4-BE49-F238E27FC236}">
                <a16:creationId xmlns:a16="http://schemas.microsoft.com/office/drawing/2014/main" id="{DD59C463-FADF-44E7-A027-985148F99096}"/>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6BF5B05-4EF2-442E-8777-141ECA372713}" type="slidenum">
              <a:rPr lang="en-SG" altLang="en-US"/>
              <a:pPr/>
              <a:t>‹#›</a:t>
            </a:fld>
            <a:endParaRPr lang="en-SG"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144C8126-C44D-4312-A4C1-02708D206E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5DF8D92E-BB87-4031-B1AC-08660630F6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SG" altLang="en-US"/>
          </a:p>
        </p:txBody>
      </p:sp>
      <p:sp>
        <p:nvSpPr>
          <p:cNvPr id="9220" name="Slide Number Placeholder 3">
            <a:extLst>
              <a:ext uri="{FF2B5EF4-FFF2-40B4-BE49-F238E27FC236}">
                <a16:creationId xmlns:a16="http://schemas.microsoft.com/office/drawing/2014/main" id="{22F24ED5-6CE0-4A56-B6C4-11DB21D795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58D319E-84B8-4489-9201-EF35C2BA119E}" type="slidenum">
              <a:rPr lang="en-SG" altLang="en-US"/>
              <a:pPr/>
              <a:t>3</a:t>
            </a:fld>
            <a:endParaRPr lang="en-SG"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4B88D377-3240-4737-9938-6C2585A300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D23ED3B4-5CE4-4D3C-AF66-2F119ADF4E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SG" altLang="en-US"/>
          </a:p>
        </p:txBody>
      </p:sp>
      <p:sp>
        <p:nvSpPr>
          <p:cNvPr id="11268" name="Slide Number Placeholder 3">
            <a:extLst>
              <a:ext uri="{FF2B5EF4-FFF2-40B4-BE49-F238E27FC236}">
                <a16:creationId xmlns:a16="http://schemas.microsoft.com/office/drawing/2014/main" id="{CEC728BA-2452-4311-A9E6-5E98535A6B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8825F7C-5BC2-4D9D-90D2-908D5B8C480F}" type="slidenum">
              <a:rPr lang="en-SG" altLang="en-US"/>
              <a:pPr/>
              <a:t>4</a:t>
            </a:fld>
            <a:endParaRPr lang="en-SG"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3BF835BC-2A1F-4724-92A7-833E555672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6F69CDE9-6876-4E9C-991C-9FBC6C91FF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SG" altLang="en-US"/>
          </a:p>
        </p:txBody>
      </p:sp>
      <p:sp>
        <p:nvSpPr>
          <p:cNvPr id="22532" name="Slide Number Placeholder 3">
            <a:extLst>
              <a:ext uri="{FF2B5EF4-FFF2-40B4-BE49-F238E27FC236}">
                <a16:creationId xmlns:a16="http://schemas.microsoft.com/office/drawing/2014/main" id="{D03FAA1A-2388-4C84-91C1-D099EF2C49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D7F5BE8-8DE8-4123-9E3A-0F5A5B0132C6}" type="slidenum">
              <a:rPr lang="en-SG" altLang="en-US"/>
              <a:pPr/>
              <a:t>14</a:t>
            </a:fld>
            <a:endParaRPr lang="en-SG"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56BF5B05-4EF2-442E-8777-141ECA372713}" type="slidenum">
              <a:rPr lang="en-SG" altLang="en-US" smtClean="0"/>
              <a:pPr/>
              <a:t>15</a:t>
            </a:fld>
            <a:endParaRPr lang="en-SG" altLang="en-US"/>
          </a:p>
        </p:txBody>
      </p:sp>
    </p:spTree>
    <p:extLst>
      <p:ext uri="{BB962C8B-B14F-4D97-AF65-F5344CB8AC3E}">
        <p14:creationId xmlns:p14="http://schemas.microsoft.com/office/powerpoint/2010/main" val="153651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56BF5B05-4EF2-442E-8777-141ECA372713}" type="slidenum">
              <a:rPr lang="en-SG" altLang="en-US" smtClean="0"/>
              <a:pPr/>
              <a:t>21</a:t>
            </a:fld>
            <a:endParaRPr lang="en-SG" altLang="en-US"/>
          </a:p>
        </p:txBody>
      </p:sp>
    </p:spTree>
    <p:extLst>
      <p:ext uri="{BB962C8B-B14F-4D97-AF65-F5344CB8AC3E}">
        <p14:creationId xmlns:p14="http://schemas.microsoft.com/office/powerpoint/2010/main" val="1625373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56BF5B05-4EF2-442E-8777-141ECA372713}" type="slidenum">
              <a:rPr lang="en-SG" altLang="en-US" smtClean="0"/>
              <a:pPr/>
              <a:t>29</a:t>
            </a:fld>
            <a:endParaRPr lang="en-SG" altLang="en-US"/>
          </a:p>
        </p:txBody>
      </p:sp>
    </p:spTree>
    <p:extLst>
      <p:ext uri="{BB962C8B-B14F-4D97-AF65-F5344CB8AC3E}">
        <p14:creationId xmlns:p14="http://schemas.microsoft.com/office/powerpoint/2010/main" val="4204013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002469B-ADE7-4F8E-A3F8-809A7FF65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4EB9561C-6D61-4D4C-98AB-D48EEA832D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SG" altLang="en-US"/>
          </a:p>
        </p:txBody>
      </p:sp>
      <p:sp>
        <p:nvSpPr>
          <p:cNvPr id="54276" name="Slide Number Placeholder 3">
            <a:extLst>
              <a:ext uri="{FF2B5EF4-FFF2-40B4-BE49-F238E27FC236}">
                <a16:creationId xmlns:a16="http://schemas.microsoft.com/office/drawing/2014/main" id="{5E901B0A-E70A-4741-89C4-DB37DCF31E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6273EF9-3AC2-43C0-91CE-8E07CD663B1E}" type="slidenum">
              <a:rPr lang="en-SG" altLang="en-US"/>
              <a:pPr/>
              <a:t>42</a:t>
            </a:fld>
            <a:endParaRPr lang="en-SG"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6CC4E05D-5973-481A-B378-5BFEC7939270}"/>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1579C5E1-A857-41BB-919E-6B9AAF5F689B}"/>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3EAFBDF-2987-4664-80A9-08BD80579AEA}"/>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20">
              <a:extLst>
                <a:ext uri="{FF2B5EF4-FFF2-40B4-BE49-F238E27FC236}">
                  <a16:creationId xmlns:a16="http://schemas.microsoft.com/office/drawing/2014/main" id="{CFDE8E6E-52A6-4B43-BC4D-2C2757911820}"/>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21">
              <a:extLst>
                <a:ext uri="{FF2B5EF4-FFF2-40B4-BE49-F238E27FC236}">
                  <a16:creationId xmlns:a16="http://schemas.microsoft.com/office/drawing/2014/main" id="{F8FB33B0-DAE7-4080-8018-D2A4F58495B9}"/>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2">
              <a:extLst>
                <a:ext uri="{FF2B5EF4-FFF2-40B4-BE49-F238E27FC236}">
                  <a16:creationId xmlns:a16="http://schemas.microsoft.com/office/drawing/2014/main" id="{430C8DAD-9028-4B95-86E7-D9503D66186B}"/>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3">
              <a:extLst>
                <a:ext uri="{FF2B5EF4-FFF2-40B4-BE49-F238E27FC236}">
                  <a16:creationId xmlns:a16="http://schemas.microsoft.com/office/drawing/2014/main" id="{B3D47FFC-E038-4AE5-85E0-95BE35A16837}"/>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4">
              <a:extLst>
                <a:ext uri="{FF2B5EF4-FFF2-40B4-BE49-F238E27FC236}">
                  <a16:creationId xmlns:a16="http://schemas.microsoft.com/office/drawing/2014/main" id="{91B3D207-18B3-470F-8483-61B35488CDD5}"/>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5">
              <a:extLst>
                <a:ext uri="{FF2B5EF4-FFF2-40B4-BE49-F238E27FC236}">
                  <a16:creationId xmlns:a16="http://schemas.microsoft.com/office/drawing/2014/main" id="{0A126525-1C5E-454C-B52B-46E56B80A35D}"/>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6">
              <a:extLst>
                <a:ext uri="{FF2B5EF4-FFF2-40B4-BE49-F238E27FC236}">
                  <a16:creationId xmlns:a16="http://schemas.microsoft.com/office/drawing/2014/main" id="{065E2DDF-ED57-44ED-8483-A8C1E369D8AE}"/>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20139F5B-73A1-4834-B732-D718DF18062C}"/>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BA3E2B68-8B3B-4C5E-8FCA-3FD22701DB8C}"/>
              </a:ext>
            </a:extLst>
          </p:cNvPr>
          <p:cNvSpPr>
            <a:spLocks noGrp="1"/>
          </p:cNvSpPr>
          <p:nvPr>
            <p:ph type="dt" sz="half" idx="10"/>
          </p:nvPr>
        </p:nvSpPr>
        <p:spPr/>
        <p:txBody>
          <a:bodyPr/>
          <a:lstStyle>
            <a:lvl1pPr>
              <a:defRPr/>
            </a:lvl1pPr>
          </a:lstStyle>
          <a:p>
            <a:pPr>
              <a:defRPr/>
            </a:pPr>
            <a:endParaRPr lang="en-US" altLang="en-US"/>
          </a:p>
        </p:txBody>
      </p:sp>
      <p:sp>
        <p:nvSpPr>
          <p:cNvPr id="16" name="Footer Placeholder 4">
            <a:extLst>
              <a:ext uri="{FF2B5EF4-FFF2-40B4-BE49-F238E27FC236}">
                <a16:creationId xmlns:a16="http://schemas.microsoft.com/office/drawing/2014/main" id="{DB878C64-77A3-4BDE-B03B-3E3A1C478DFD}"/>
              </a:ext>
            </a:extLst>
          </p:cNvPr>
          <p:cNvSpPr>
            <a:spLocks noGrp="1"/>
          </p:cNvSpPr>
          <p:nvPr>
            <p:ph type="ftr" sz="quarter" idx="11"/>
          </p:nvPr>
        </p:nvSpPr>
        <p:spPr/>
        <p:txBody>
          <a:bodyPr/>
          <a:lstStyle>
            <a:lvl1pPr>
              <a:defRPr/>
            </a:lvl1pPr>
          </a:lstStyle>
          <a:p>
            <a:pPr>
              <a:defRPr/>
            </a:pPr>
            <a:endParaRPr lang="en-US" altLang="en-US"/>
          </a:p>
        </p:txBody>
      </p:sp>
      <p:sp>
        <p:nvSpPr>
          <p:cNvPr id="17" name="Slide Number Placeholder 5">
            <a:extLst>
              <a:ext uri="{FF2B5EF4-FFF2-40B4-BE49-F238E27FC236}">
                <a16:creationId xmlns:a16="http://schemas.microsoft.com/office/drawing/2014/main" id="{CFB1986D-0F4E-4D86-8B6C-A53722B4191C}"/>
              </a:ext>
            </a:extLst>
          </p:cNvPr>
          <p:cNvSpPr>
            <a:spLocks noGrp="1"/>
          </p:cNvSpPr>
          <p:nvPr>
            <p:ph type="sldNum" sz="quarter" idx="12"/>
          </p:nvPr>
        </p:nvSpPr>
        <p:spPr/>
        <p:txBody>
          <a:bodyPr/>
          <a:lstStyle>
            <a:lvl1pPr>
              <a:defRPr/>
            </a:lvl1pPr>
          </a:lstStyle>
          <a:p>
            <a:fld id="{C395C557-383E-4BE5-81B1-739ABA4E4644}" type="slidenum">
              <a:rPr lang="en-US" altLang="en-US"/>
              <a:pPr/>
              <a:t>‹#›</a:t>
            </a:fld>
            <a:endParaRPr lang="en-US" altLang="en-US"/>
          </a:p>
        </p:txBody>
      </p:sp>
    </p:spTree>
    <p:extLst>
      <p:ext uri="{BB962C8B-B14F-4D97-AF65-F5344CB8AC3E}">
        <p14:creationId xmlns:p14="http://schemas.microsoft.com/office/powerpoint/2010/main" val="2017133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433E65-7CF5-4DE8-B627-04B18317E59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92AA4C88-DB9E-4147-8EF2-214EE666FB5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4EFE8E7-80AE-49E1-823D-9BD892ABED2A}"/>
              </a:ext>
            </a:extLst>
          </p:cNvPr>
          <p:cNvSpPr>
            <a:spLocks noGrp="1"/>
          </p:cNvSpPr>
          <p:nvPr>
            <p:ph type="sldNum" sz="quarter" idx="12"/>
          </p:nvPr>
        </p:nvSpPr>
        <p:spPr/>
        <p:txBody>
          <a:bodyPr/>
          <a:lstStyle>
            <a:lvl1pPr>
              <a:defRPr/>
            </a:lvl1pPr>
          </a:lstStyle>
          <a:p>
            <a:fld id="{5B61C956-3E8F-4E7B-B287-E6FBA466C94C}" type="slidenum">
              <a:rPr lang="en-US" altLang="en-US"/>
              <a:pPr/>
              <a:t>‹#›</a:t>
            </a:fld>
            <a:endParaRPr lang="en-US" altLang="en-US"/>
          </a:p>
        </p:txBody>
      </p:sp>
    </p:spTree>
    <p:extLst>
      <p:ext uri="{BB962C8B-B14F-4D97-AF65-F5344CB8AC3E}">
        <p14:creationId xmlns:p14="http://schemas.microsoft.com/office/powerpoint/2010/main" val="235504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D410673-8F9E-4B58-B80F-B242279AD028}"/>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r>
              <a:rPr lang="en-US" altLang="en-US" sz="8000">
                <a:solidFill>
                  <a:srgbClr val="C0E474"/>
                </a:solidFill>
                <a:latin typeface="Arial" panose="020B0604020202020204" pitchFamily="34" charset="0"/>
              </a:rPr>
              <a:t>“</a:t>
            </a:r>
          </a:p>
        </p:txBody>
      </p:sp>
      <p:sp>
        <p:nvSpPr>
          <p:cNvPr id="6" name="TextBox 5">
            <a:extLst>
              <a:ext uri="{FF2B5EF4-FFF2-40B4-BE49-F238E27FC236}">
                <a16:creationId xmlns:a16="http://schemas.microsoft.com/office/drawing/2014/main" id="{F0503A61-29C2-4736-B8AB-E5B74070E066}"/>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78B1A080-6819-4A1B-9A1D-6904EDEB7F47}"/>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4EBE1C83-1A2B-4C35-81BC-C03EA0B9A19B}"/>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630BE48B-B065-4F23-9F30-D519E24C5E64}"/>
              </a:ext>
            </a:extLst>
          </p:cNvPr>
          <p:cNvSpPr>
            <a:spLocks noGrp="1"/>
          </p:cNvSpPr>
          <p:nvPr>
            <p:ph type="sldNum" sz="quarter" idx="16"/>
          </p:nvPr>
        </p:nvSpPr>
        <p:spPr/>
        <p:txBody>
          <a:bodyPr/>
          <a:lstStyle>
            <a:lvl1pPr>
              <a:defRPr/>
            </a:lvl1pPr>
          </a:lstStyle>
          <a:p>
            <a:fld id="{F6C4B61C-50A8-49AE-8014-0DF40EBA7C12}" type="slidenum">
              <a:rPr lang="en-US" altLang="en-US"/>
              <a:pPr/>
              <a:t>‹#›</a:t>
            </a:fld>
            <a:endParaRPr lang="en-US" altLang="en-US"/>
          </a:p>
        </p:txBody>
      </p:sp>
    </p:spTree>
    <p:extLst>
      <p:ext uri="{BB962C8B-B14F-4D97-AF65-F5344CB8AC3E}">
        <p14:creationId xmlns:p14="http://schemas.microsoft.com/office/powerpoint/2010/main" val="2208523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50C5F-309E-47AC-B83F-77EF5524BDB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19FE174-5F12-4F69-ABBB-EF9CADFE0EA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2770F27-4027-42E5-9904-066CF7A0683C}"/>
              </a:ext>
            </a:extLst>
          </p:cNvPr>
          <p:cNvSpPr>
            <a:spLocks noGrp="1"/>
          </p:cNvSpPr>
          <p:nvPr>
            <p:ph type="sldNum" sz="quarter" idx="12"/>
          </p:nvPr>
        </p:nvSpPr>
        <p:spPr/>
        <p:txBody>
          <a:bodyPr/>
          <a:lstStyle>
            <a:lvl1pPr>
              <a:defRPr/>
            </a:lvl1pPr>
          </a:lstStyle>
          <a:p>
            <a:fld id="{598FE66C-1A46-4AFB-AABC-A00EE770D59E}" type="slidenum">
              <a:rPr lang="en-US" altLang="en-US"/>
              <a:pPr/>
              <a:t>‹#›</a:t>
            </a:fld>
            <a:endParaRPr lang="en-US" altLang="en-US"/>
          </a:p>
        </p:txBody>
      </p:sp>
    </p:spTree>
    <p:extLst>
      <p:ext uri="{BB962C8B-B14F-4D97-AF65-F5344CB8AC3E}">
        <p14:creationId xmlns:p14="http://schemas.microsoft.com/office/powerpoint/2010/main" val="3149375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A1E89CE-1EFD-4BFB-8B1C-9F55ACF4B8D3}"/>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r>
              <a:rPr lang="en-US" altLang="en-US" sz="8000">
                <a:solidFill>
                  <a:srgbClr val="C0E474"/>
                </a:solidFill>
                <a:latin typeface="Arial" panose="020B0604020202020204" pitchFamily="34" charset="0"/>
              </a:rPr>
              <a:t>“</a:t>
            </a:r>
          </a:p>
        </p:txBody>
      </p:sp>
      <p:sp>
        <p:nvSpPr>
          <p:cNvPr id="6" name="TextBox 5">
            <a:extLst>
              <a:ext uri="{FF2B5EF4-FFF2-40B4-BE49-F238E27FC236}">
                <a16:creationId xmlns:a16="http://schemas.microsoft.com/office/drawing/2014/main" id="{36757ED4-D4A7-4A7A-AD5C-6A8ECC170A16}"/>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499065F9-442E-4A40-947E-A24F3F3F15DA}"/>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A683597F-772D-4C4D-AB26-B3221011AC57}"/>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36F9E24A-CDA8-48DC-BF73-68C142912900}"/>
              </a:ext>
            </a:extLst>
          </p:cNvPr>
          <p:cNvSpPr>
            <a:spLocks noGrp="1"/>
          </p:cNvSpPr>
          <p:nvPr>
            <p:ph type="sldNum" sz="quarter" idx="16"/>
          </p:nvPr>
        </p:nvSpPr>
        <p:spPr/>
        <p:txBody>
          <a:bodyPr/>
          <a:lstStyle>
            <a:lvl1pPr>
              <a:defRPr/>
            </a:lvl1pPr>
          </a:lstStyle>
          <a:p>
            <a:fld id="{5A39C3E4-AFB5-4673-9592-547E2E8DCD2F}" type="slidenum">
              <a:rPr lang="en-US" altLang="en-US"/>
              <a:pPr/>
              <a:t>‹#›</a:t>
            </a:fld>
            <a:endParaRPr lang="en-US" altLang="en-US"/>
          </a:p>
        </p:txBody>
      </p:sp>
    </p:spTree>
    <p:extLst>
      <p:ext uri="{BB962C8B-B14F-4D97-AF65-F5344CB8AC3E}">
        <p14:creationId xmlns:p14="http://schemas.microsoft.com/office/powerpoint/2010/main" val="3353923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34B04C20-3985-4359-BCD7-2FC83E648A60}"/>
              </a:ext>
            </a:extLst>
          </p:cNvPr>
          <p:cNvSpPr>
            <a:spLocks noGrp="1"/>
          </p:cNvSpPr>
          <p:nvPr>
            <p:ph type="dt" sz="half" idx="14"/>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BB5A3E84-912C-4E24-A76E-7918A806C27A}"/>
              </a:ext>
            </a:extLst>
          </p:cNvPr>
          <p:cNvSpPr>
            <a:spLocks noGrp="1"/>
          </p:cNvSpPr>
          <p:nvPr>
            <p:ph type="ftr" sz="quarter" idx="15"/>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BED2822D-15E0-4CA5-8D6D-5FF1F095DC0A}"/>
              </a:ext>
            </a:extLst>
          </p:cNvPr>
          <p:cNvSpPr>
            <a:spLocks noGrp="1"/>
          </p:cNvSpPr>
          <p:nvPr>
            <p:ph type="sldNum" sz="quarter" idx="16"/>
          </p:nvPr>
        </p:nvSpPr>
        <p:spPr/>
        <p:txBody>
          <a:bodyPr/>
          <a:lstStyle>
            <a:lvl1pPr>
              <a:defRPr/>
            </a:lvl1pPr>
          </a:lstStyle>
          <a:p>
            <a:fld id="{AD1736C4-4C7F-49F4-BC6E-13E9611C4002}" type="slidenum">
              <a:rPr lang="en-US" altLang="en-US"/>
              <a:pPr/>
              <a:t>‹#›</a:t>
            </a:fld>
            <a:endParaRPr lang="en-US" altLang="en-US"/>
          </a:p>
        </p:txBody>
      </p:sp>
    </p:spTree>
    <p:extLst>
      <p:ext uri="{BB962C8B-B14F-4D97-AF65-F5344CB8AC3E}">
        <p14:creationId xmlns:p14="http://schemas.microsoft.com/office/powerpoint/2010/main" val="4264045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6881FD3-0716-495F-B2F4-DB742310E9C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52A2A859-2DBF-4155-A5B7-FC57B4CB820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83EF461-E876-48F6-B834-6C4D35A19602}"/>
              </a:ext>
            </a:extLst>
          </p:cNvPr>
          <p:cNvSpPr>
            <a:spLocks noGrp="1"/>
          </p:cNvSpPr>
          <p:nvPr>
            <p:ph type="sldNum" sz="quarter" idx="12"/>
          </p:nvPr>
        </p:nvSpPr>
        <p:spPr/>
        <p:txBody>
          <a:bodyPr/>
          <a:lstStyle>
            <a:lvl1pPr>
              <a:defRPr/>
            </a:lvl1pPr>
          </a:lstStyle>
          <a:p>
            <a:fld id="{E22DD3BA-B210-4724-95BD-F90089E29C47}" type="slidenum">
              <a:rPr lang="en-US" altLang="en-US"/>
              <a:pPr/>
              <a:t>‹#›</a:t>
            </a:fld>
            <a:endParaRPr lang="en-US" altLang="en-US"/>
          </a:p>
        </p:txBody>
      </p:sp>
    </p:spTree>
    <p:extLst>
      <p:ext uri="{BB962C8B-B14F-4D97-AF65-F5344CB8AC3E}">
        <p14:creationId xmlns:p14="http://schemas.microsoft.com/office/powerpoint/2010/main" val="2274191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66B7A45-A09C-4FE1-9942-42207C01AC8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97F273BB-4B50-4A48-8CE8-B25F4987095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3C051E1-254B-4F7C-97AD-0746FA09A16A}"/>
              </a:ext>
            </a:extLst>
          </p:cNvPr>
          <p:cNvSpPr>
            <a:spLocks noGrp="1"/>
          </p:cNvSpPr>
          <p:nvPr>
            <p:ph type="sldNum" sz="quarter" idx="12"/>
          </p:nvPr>
        </p:nvSpPr>
        <p:spPr/>
        <p:txBody>
          <a:bodyPr/>
          <a:lstStyle>
            <a:lvl1pPr>
              <a:defRPr/>
            </a:lvl1pPr>
          </a:lstStyle>
          <a:p>
            <a:fld id="{88D6F035-DFFF-4B13-928C-9C4B7F6723ED}" type="slidenum">
              <a:rPr lang="en-US" altLang="en-US"/>
              <a:pPr/>
              <a:t>‹#›</a:t>
            </a:fld>
            <a:endParaRPr lang="en-US" altLang="en-US"/>
          </a:p>
        </p:txBody>
      </p:sp>
    </p:spTree>
    <p:extLst>
      <p:ext uri="{BB962C8B-B14F-4D97-AF65-F5344CB8AC3E}">
        <p14:creationId xmlns:p14="http://schemas.microsoft.com/office/powerpoint/2010/main" val="426784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D6E58-DDB9-4920-9EE5-0BE09161041D}"/>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7A5C072-C07A-4299-A001-5D2CE660985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4620FEE-22BE-4EBE-8510-54163696123D}"/>
              </a:ext>
            </a:extLst>
          </p:cNvPr>
          <p:cNvSpPr>
            <a:spLocks noGrp="1"/>
          </p:cNvSpPr>
          <p:nvPr>
            <p:ph type="sldNum" sz="quarter" idx="12"/>
          </p:nvPr>
        </p:nvSpPr>
        <p:spPr/>
        <p:txBody>
          <a:bodyPr/>
          <a:lstStyle>
            <a:lvl1pPr>
              <a:defRPr/>
            </a:lvl1pPr>
          </a:lstStyle>
          <a:p>
            <a:fld id="{9FC198EC-DCF6-4638-B34E-8439DD93A8CC}" type="slidenum">
              <a:rPr lang="en-US" altLang="en-US"/>
              <a:pPr/>
              <a:t>‹#›</a:t>
            </a:fld>
            <a:endParaRPr lang="en-US" altLang="en-US"/>
          </a:p>
        </p:txBody>
      </p:sp>
    </p:spTree>
    <p:extLst>
      <p:ext uri="{BB962C8B-B14F-4D97-AF65-F5344CB8AC3E}">
        <p14:creationId xmlns:p14="http://schemas.microsoft.com/office/powerpoint/2010/main" val="353566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439C30-085F-4B83-BC36-17BA77E7C6F5}"/>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E6B31AA9-C377-4105-AA15-38B1E451397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5CF131F-5C26-4AB2-AC36-B00F1D01B2B3}"/>
              </a:ext>
            </a:extLst>
          </p:cNvPr>
          <p:cNvSpPr>
            <a:spLocks noGrp="1"/>
          </p:cNvSpPr>
          <p:nvPr>
            <p:ph type="sldNum" sz="quarter" idx="12"/>
          </p:nvPr>
        </p:nvSpPr>
        <p:spPr/>
        <p:txBody>
          <a:bodyPr/>
          <a:lstStyle>
            <a:lvl1pPr>
              <a:defRPr/>
            </a:lvl1pPr>
          </a:lstStyle>
          <a:p>
            <a:fld id="{5C1F18FA-0D27-43ED-B273-DC77FFF8309F}" type="slidenum">
              <a:rPr lang="en-US" altLang="en-US"/>
              <a:pPr/>
              <a:t>‹#›</a:t>
            </a:fld>
            <a:endParaRPr lang="en-US" altLang="en-US"/>
          </a:p>
        </p:txBody>
      </p:sp>
    </p:spTree>
    <p:extLst>
      <p:ext uri="{BB962C8B-B14F-4D97-AF65-F5344CB8AC3E}">
        <p14:creationId xmlns:p14="http://schemas.microsoft.com/office/powerpoint/2010/main" val="483468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6947D36-71B7-4A3F-B1FF-C5D1CEBBEC32}"/>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D4B51547-6121-424B-B7EF-862D8BC60A3D}"/>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5068F1E-A31B-4E49-B597-1B589279892B}"/>
              </a:ext>
            </a:extLst>
          </p:cNvPr>
          <p:cNvSpPr>
            <a:spLocks noGrp="1"/>
          </p:cNvSpPr>
          <p:nvPr>
            <p:ph type="sldNum" sz="quarter" idx="12"/>
          </p:nvPr>
        </p:nvSpPr>
        <p:spPr/>
        <p:txBody>
          <a:bodyPr/>
          <a:lstStyle>
            <a:lvl1pPr>
              <a:defRPr/>
            </a:lvl1pPr>
          </a:lstStyle>
          <a:p>
            <a:fld id="{ADA439E6-41FE-44DE-800A-72C72EE566CD}" type="slidenum">
              <a:rPr lang="en-US" altLang="en-US"/>
              <a:pPr/>
              <a:t>‹#›</a:t>
            </a:fld>
            <a:endParaRPr lang="en-US" altLang="en-US"/>
          </a:p>
        </p:txBody>
      </p:sp>
    </p:spTree>
    <p:extLst>
      <p:ext uri="{BB962C8B-B14F-4D97-AF65-F5344CB8AC3E}">
        <p14:creationId xmlns:p14="http://schemas.microsoft.com/office/powerpoint/2010/main" val="160812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2710F60B-B34C-440F-965B-4D3BCC88282C}"/>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3C00C082-EDCF-4AB5-8D3B-6781912AE2AB}"/>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4E7F5E9E-E8A7-46AF-AA6E-173AA6AE5D65}"/>
              </a:ext>
            </a:extLst>
          </p:cNvPr>
          <p:cNvSpPr>
            <a:spLocks noGrp="1"/>
          </p:cNvSpPr>
          <p:nvPr>
            <p:ph type="sldNum" sz="quarter" idx="12"/>
          </p:nvPr>
        </p:nvSpPr>
        <p:spPr/>
        <p:txBody>
          <a:bodyPr/>
          <a:lstStyle>
            <a:lvl1pPr>
              <a:defRPr/>
            </a:lvl1pPr>
          </a:lstStyle>
          <a:p>
            <a:fld id="{CE3B5334-D6E7-4599-9B6A-CDA014E574E2}" type="slidenum">
              <a:rPr lang="en-US" altLang="en-US"/>
              <a:pPr/>
              <a:t>‹#›</a:t>
            </a:fld>
            <a:endParaRPr lang="en-US" altLang="en-US"/>
          </a:p>
        </p:txBody>
      </p:sp>
    </p:spTree>
    <p:extLst>
      <p:ext uri="{BB962C8B-B14F-4D97-AF65-F5344CB8AC3E}">
        <p14:creationId xmlns:p14="http://schemas.microsoft.com/office/powerpoint/2010/main" val="469021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704AF06-7DCA-4C31-9556-57CF8F1D28B7}"/>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F297D393-C76E-4621-87FE-FBCC8F603375}"/>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13789B29-3CF9-4FB1-82C9-230ABB926993}"/>
              </a:ext>
            </a:extLst>
          </p:cNvPr>
          <p:cNvSpPr>
            <a:spLocks noGrp="1"/>
          </p:cNvSpPr>
          <p:nvPr>
            <p:ph type="sldNum" sz="quarter" idx="12"/>
          </p:nvPr>
        </p:nvSpPr>
        <p:spPr/>
        <p:txBody>
          <a:bodyPr/>
          <a:lstStyle>
            <a:lvl1pPr>
              <a:defRPr/>
            </a:lvl1pPr>
          </a:lstStyle>
          <a:p>
            <a:fld id="{15D995C3-63B8-45F9-A01E-83F1BE77990C}" type="slidenum">
              <a:rPr lang="en-US" altLang="en-US"/>
              <a:pPr/>
              <a:t>‹#›</a:t>
            </a:fld>
            <a:endParaRPr lang="en-US" altLang="en-US"/>
          </a:p>
        </p:txBody>
      </p:sp>
    </p:spTree>
    <p:extLst>
      <p:ext uri="{BB962C8B-B14F-4D97-AF65-F5344CB8AC3E}">
        <p14:creationId xmlns:p14="http://schemas.microsoft.com/office/powerpoint/2010/main" val="24522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B6D1CF2-E49E-4C15-9C28-135A0FE689D4}"/>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9D0F7205-5555-4A81-A97B-937C7FCDA34A}"/>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BAC6D358-8251-4F99-9FF2-5D72FA827A04}"/>
              </a:ext>
            </a:extLst>
          </p:cNvPr>
          <p:cNvSpPr>
            <a:spLocks noGrp="1"/>
          </p:cNvSpPr>
          <p:nvPr>
            <p:ph type="sldNum" sz="quarter" idx="12"/>
          </p:nvPr>
        </p:nvSpPr>
        <p:spPr/>
        <p:txBody>
          <a:bodyPr/>
          <a:lstStyle>
            <a:lvl1pPr>
              <a:defRPr/>
            </a:lvl1pPr>
          </a:lstStyle>
          <a:p>
            <a:fld id="{DB93808E-12A9-4886-B628-83AB75969BB4}" type="slidenum">
              <a:rPr lang="en-US" altLang="en-US"/>
              <a:pPr/>
              <a:t>‹#›</a:t>
            </a:fld>
            <a:endParaRPr lang="en-US" altLang="en-US"/>
          </a:p>
        </p:txBody>
      </p:sp>
    </p:spTree>
    <p:extLst>
      <p:ext uri="{BB962C8B-B14F-4D97-AF65-F5344CB8AC3E}">
        <p14:creationId xmlns:p14="http://schemas.microsoft.com/office/powerpoint/2010/main" val="423579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76746762-5156-4ACD-9A1F-6550E15D825A}"/>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A725E303-29A2-4F6B-B0A3-FE7D1EE3928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166BBA80-7983-456B-A8A7-AC1C5B043132}"/>
              </a:ext>
            </a:extLst>
          </p:cNvPr>
          <p:cNvSpPr>
            <a:spLocks noGrp="1"/>
          </p:cNvSpPr>
          <p:nvPr>
            <p:ph type="sldNum" sz="quarter" idx="12"/>
          </p:nvPr>
        </p:nvSpPr>
        <p:spPr/>
        <p:txBody>
          <a:bodyPr/>
          <a:lstStyle>
            <a:lvl1pPr>
              <a:defRPr/>
            </a:lvl1pPr>
          </a:lstStyle>
          <a:p>
            <a:fld id="{9162A229-8329-4368-804D-8BDFC149C963}" type="slidenum">
              <a:rPr lang="en-US" altLang="en-US"/>
              <a:pPr/>
              <a:t>‹#›</a:t>
            </a:fld>
            <a:endParaRPr lang="en-US" altLang="en-US"/>
          </a:p>
        </p:txBody>
      </p:sp>
    </p:spTree>
    <p:extLst>
      <p:ext uri="{BB962C8B-B14F-4D97-AF65-F5344CB8AC3E}">
        <p14:creationId xmlns:p14="http://schemas.microsoft.com/office/powerpoint/2010/main" val="57512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07714B7-AE55-4DEF-9C10-F8FE00B10722}"/>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58BF0F3F-B0B4-49EA-A16A-8E6F175A849A}"/>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D2DBE97A-50D6-4075-84F3-6AF60FEF2F83}"/>
              </a:ext>
            </a:extLst>
          </p:cNvPr>
          <p:cNvSpPr>
            <a:spLocks noGrp="1"/>
          </p:cNvSpPr>
          <p:nvPr>
            <p:ph type="sldNum" sz="quarter" idx="12"/>
          </p:nvPr>
        </p:nvSpPr>
        <p:spPr/>
        <p:txBody>
          <a:bodyPr/>
          <a:lstStyle>
            <a:lvl1pPr>
              <a:defRPr/>
            </a:lvl1pPr>
          </a:lstStyle>
          <a:p>
            <a:fld id="{2496F972-861B-4E49-8589-22D5A2BC8949}" type="slidenum">
              <a:rPr lang="en-US" altLang="en-US"/>
              <a:pPr/>
              <a:t>‹#›</a:t>
            </a:fld>
            <a:endParaRPr lang="en-US" altLang="en-US"/>
          </a:p>
        </p:txBody>
      </p:sp>
    </p:spTree>
    <p:extLst>
      <p:ext uri="{BB962C8B-B14F-4D97-AF65-F5344CB8AC3E}">
        <p14:creationId xmlns:p14="http://schemas.microsoft.com/office/powerpoint/2010/main" val="1820614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526C2E54-EB7F-495B-BD3D-60D953B7F105}"/>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4C6434C5-757D-4D53-B9B2-42F8CB1E7F98}"/>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A8223AC6-4B69-4B54-9B9B-C9829B1114A2}"/>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999BBE22-2882-42A1-A0DE-CCB75394C812}"/>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19CC205F-3908-4F8D-B904-73928EF6E515}"/>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57566848-19B2-4A89-9288-7C8A6244EDD6}"/>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6381F95E-B385-4604-A217-3DDD37D2DAB3}"/>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3DF53593-0DDB-4BA4-AEA9-A2E394AD5255}"/>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71229B57-4C82-49A6-8533-3DF818609C34}"/>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79523535-614F-46E7-8E5C-6CDC460EBC9E}"/>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8E9FD124-93F5-442C-AB21-3B50D3A42B61}"/>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1E1D2E2E-137D-49AE-8D37-9C24628E8B8D}"/>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E230CB17-FB01-4C9D-835B-AB269971BA2A}"/>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78B52F2-4DB0-4B90-8267-50F82EB71733}"/>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A39FB5DC-3615-415B-897E-51B0622014E8}"/>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A52180EB-530A-4F5D-BA2E-E832E4605FA7}"/>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4845BCAA-2F05-4D9A-BDC0-1D5A5DD7E60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82"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83" r:id="rId11"/>
    <p:sldLayoutId id="2147483778" r:id="rId12"/>
    <p:sldLayoutId id="2147483784" r:id="rId13"/>
    <p:sldLayoutId id="2147483779" r:id="rId14"/>
    <p:sldLayoutId id="2147483780" r:id="rId15"/>
    <p:sldLayoutId id="2147483781"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mailto:gohsengfong@hotmail.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faithatworkfellowship.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E4C3610-4947-40A3-9232-67153408B9AD}"/>
              </a:ext>
            </a:extLst>
          </p:cNvPr>
          <p:cNvSpPr>
            <a:spLocks noGrp="1" noChangeArrowheads="1"/>
          </p:cNvSpPr>
          <p:nvPr>
            <p:ph type="ctrTitle"/>
          </p:nvPr>
        </p:nvSpPr>
        <p:spPr>
          <a:xfrm>
            <a:off x="0" y="990600"/>
            <a:ext cx="9144000" cy="1600200"/>
          </a:xfrm>
        </p:spPr>
        <p:txBody>
          <a:bodyPr/>
          <a:lstStyle/>
          <a:p>
            <a:pPr algn="ctr" eaLnBrk="1" hangingPunct="1"/>
            <a:r>
              <a:rPr lang="en-US" altLang="en-US" sz="4800" dirty="0">
                <a:solidFill>
                  <a:srgbClr val="FF0000"/>
                </a:solidFill>
                <a:latin typeface="Calibri" panose="020F0502020204030204" pitchFamily="34" charset="0"/>
                <a:cs typeface="Calibri" panose="020F0502020204030204" pitchFamily="34" charset="0"/>
              </a:rPr>
              <a:t>AMBUSHES OF A LEADER</a:t>
            </a:r>
          </a:p>
        </p:txBody>
      </p:sp>
      <p:sp>
        <p:nvSpPr>
          <p:cNvPr id="2051" name="Rectangle 3">
            <a:extLst>
              <a:ext uri="{FF2B5EF4-FFF2-40B4-BE49-F238E27FC236}">
                <a16:creationId xmlns:a16="http://schemas.microsoft.com/office/drawing/2014/main" id="{058F3F9E-426C-4805-BBCD-11AB6CDD8EA0}"/>
              </a:ext>
            </a:extLst>
          </p:cNvPr>
          <p:cNvSpPr>
            <a:spLocks noGrp="1" noChangeArrowheads="1"/>
          </p:cNvSpPr>
          <p:nvPr>
            <p:ph type="subTitle" idx="1"/>
          </p:nvPr>
        </p:nvSpPr>
        <p:spPr>
          <a:xfrm>
            <a:off x="76200" y="3200400"/>
            <a:ext cx="9067800" cy="1752600"/>
          </a:xfrm>
        </p:spPr>
        <p:txBody>
          <a:bodyPr rtlCol="0">
            <a:normAutofit/>
          </a:bodyPr>
          <a:lstStyle/>
          <a:p>
            <a:pPr algn="ctr" eaLnBrk="1" fontAlgn="auto" hangingPunct="1">
              <a:spcAft>
                <a:spcPts val="0"/>
              </a:spcAft>
              <a:buFont typeface="Wingdings 3" charset="2"/>
              <a:buNone/>
              <a:defRPr/>
            </a:pPr>
            <a:r>
              <a:rPr lang="en-US" altLang="en-US" sz="3600" dirty="0">
                <a:latin typeface="Calibri" panose="020F0502020204030204" pitchFamily="34" charset="0"/>
                <a:cs typeface="Calibri" panose="020F0502020204030204" pitchFamily="34" charset="0"/>
              </a:rPr>
              <a:t>NUMBERS 11,12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D4883A5-4BA7-4D1E-A391-9CE1407F03D9}"/>
              </a:ext>
            </a:extLst>
          </p:cNvPr>
          <p:cNvSpPr>
            <a:spLocks noGrp="1" noChangeArrowheads="1"/>
          </p:cNvSpPr>
          <p:nvPr>
            <p:ph type="title"/>
          </p:nvPr>
        </p:nvSpPr>
        <p:spPr>
          <a:xfrm>
            <a:off x="0" y="381000"/>
            <a:ext cx="9144000" cy="762000"/>
          </a:xfrm>
        </p:spPr>
        <p:txBody>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1.  AMBUSH OF DEPRESSION</a:t>
            </a:r>
          </a:p>
        </p:txBody>
      </p:sp>
      <p:sp>
        <p:nvSpPr>
          <p:cNvPr id="17411" name="Rectangle 3">
            <a:extLst>
              <a:ext uri="{FF2B5EF4-FFF2-40B4-BE49-F238E27FC236}">
                <a16:creationId xmlns:a16="http://schemas.microsoft.com/office/drawing/2014/main" id="{179FBFFE-06CA-49EB-99D5-0C4BB408720B}"/>
              </a:ext>
            </a:extLst>
          </p:cNvPr>
          <p:cNvSpPr>
            <a:spLocks noGrp="1" noChangeArrowheads="1"/>
          </p:cNvSpPr>
          <p:nvPr>
            <p:ph idx="1"/>
          </p:nvPr>
        </p:nvSpPr>
        <p:spPr>
          <a:xfrm>
            <a:off x="533400" y="1295400"/>
            <a:ext cx="8077200" cy="3810000"/>
          </a:xfrm>
        </p:spPr>
        <p:txBody>
          <a:bodyPr/>
          <a:lstStyle/>
          <a:p>
            <a:pPr marL="0" indent="0" eaLnBrk="1" hangingPunct="1">
              <a:spcBef>
                <a:spcPts val="0"/>
              </a:spcBef>
              <a:spcAft>
                <a:spcPts val="1200"/>
              </a:spcAft>
              <a:buFontTx/>
              <a:buNone/>
            </a:pPr>
            <a:r>
              <a:rPr lang="en-US" altLang="en-US" sz="3000" i="1" dirty="0">
                <a:latin typeface="Calibri" panose="020F0502020204030204" pitchFamily="34" charset="0"/>
                <a:cs typeface="Calibri" panose="020F0502020204030204" pitchFamily="34" charset="0"/>
              </a:rPr>
              <a:t>Wherefore hast Thou afflicted thy servant? and wherefore have I not found favor in thy sight, </a:t>
            </a:r>
            <a:r>
              <a:rPr lang="en-US" altLang="en-US" sz="3000" i="1" u="sng" dirty="0">
                <a:latin typeface="Calibri" panose="020F0502020204030204" pitchFamily="34" charset="0"/>
                <a:cs typeface="Calibri" panose="020F0502020204030204" pitchFamily="34" charset="0"/>
              </a:rPr>
              <a:t>that thou </a:t>
            </a:r>
            <a:r>
              <a:rPr lang="en-US" altLang="en-US" sz="3000" i="1" u="sng" dirty="0" err="1">
                <a:latin typeface="Calibri" panose="020F0502020204030204" pitchFamily="34" charset="0"/>
                <a:cs typeface="Calibri" panose="020F0502020204030204" pitchFamily="34" charset="0"/>
              </a:rPr>
              <a:t>layest</a:t>
            </a:r>
            <a:r>
              <a:rPr lang="en-US" altLang="en-US" sz="3000" i="1" u="sng" dirty="0">
                <a:latin typeface="Calibri" panose="020F0502020204030204" pitchFamily="34" charset="0"/>
                <a:cs typeface="Calibri" panose="020F0502020204030204" pitchFamily="34" charset="0"/>
              </a:rPr>
              <a:t> the burden of all this people upon me? </a:t>
            </a:r>
            <a:r>
              <a:rPr lang="en-US" altLang="en-US" sz="3000" i="1" dirty="0">
                <a:latin typeface="Calibri" panose="020F0502020204030204" pitchFamily="34" charset="0"/>
                <a:cs typeface="Calibri" panose="020F0502020204030204" pitchFamily="34" charset="0"/>
              </a:rPr>
              <a:t>Have I conceived all this people? have I begotten them, that thou should say unto me, Carry them in thy bosom, as a nursing father bears the sucking child, unto the land which thou swear unto their fathers? </a:t>
            </a:r>
            <a:endParaRPr lang="en-US" altLang="en-US" sz="3000"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9DA8EDE1-6533-4DFC-A5E1-CEBB58F5F29C}"/>
              </a:ext>
            </a:extLst>
          </p:cNvPr>
          <p:cNvSpPr>
            <a:spLocks noGrp="1" noChangeArrowheads="1"/>
          </p:cNvSpPr>
          <p:nvPr>
            <p:ph idx="1"/>
          </p:nvPr>
        </p:nvSpPr>
        <p:spPr>
          <a:xfrm>
            <a:off x="571500" y="1295400"/>
            <a:ext cx="8001000" cy="3429000"/>
          </a:xfrm>
        </p:spPr>
        <p:txBody>
          <a:bodyPr/>
          <a:lstStyle/>
          <a:p>
            <a:pPr marL="0" indent="0" eaLnBrk="1" hangingPunct="1">
              <a:spcBef>
                <a:spcPts val="0"/>
              </a:spcBef>
              <a:spcAft>
                <a:spcPts val="1200"/>
              </a:spcAft>
              <a:buFontTx/>
              <a:buNone/>
            </a:pPr>
            <a:r>
              <a:rPr lang="en-US" altLang="en-US" sz="3000" i="1" dirty="0">
                <a:latin typeface="Calibri" panose="020F0502020204030204" pitchFamily="34" charset="0"/>
                <a:cs typeface="Calibri" panose="020F0502020204030204" pitchFamily="34" charset="0"/>
              </a:rPr>
              <a:t>Whence should I have flesh to give unto all this people? for they weep unto me, saying, Give us flesh, that we may eat. I am not able to bear all this people alone, because it is too heavy for me. A</a:t>
            </a:r>
            <a:r>
              <a:rPr lang="en-US" altLang="en-US" sz="3000" i="1" u="sng" dirty="0">
                <a:latin typeface="Calibri" panose="020F0502020204030204" pitchFamily="34" charset="0"/>
                <a:cs typeface="Calibri" panose="020F0502020204030204" pitchFamily="34" charset="0"/>
              </a:rPr>
              <a:t>nd if thou deal thus with me, kill me, I pray thee</a:t>
            </a:r>
            <a:r>
              <a:rPr lang="en-US" altLang="en-US" sz="3000" i="1" dirty="0">
                <a:latin typeface="Calibri" panose="020F0502020204030204" pitchFamily="34" charset="0"/>
                <a:cs typeface="Calibri" panose="020F0502020204030204" pitchFamily="34" charset="0"/>
              </a:rPr>
              <a:t>, out of hand, if I have found favor in thy sight; and let me not see my wretchedness</a:t>
            </a:r>
            <a:r>
              <a:rPr lang="en-US" altLang="en-US" sz="3000" dirty="0">
                <a:latin typeface="Calibri" panose="020F0502020204030204" pitchFamily="34" charset="0"/>
                <a:cs typeface="Calibri" panose="020F0502020204030204" pitchFamily="34" charset="0"/>
              </a:rPr>
              <a:t>. </a:t>
            </a:r>
          </a:p>
        </p:txBody>
      </p:sp>
      <p:sp>
        <p:nvSpPr>
          <p:cNvPr id="5" name="Rectangle 2">
            <a:extLst>
              <a:ext uri="{FF2B5EF4-FFF2-40B4-BE49-F238E27FC236}">
                <a16:creationId xmlns:a16="http://schemas.microsoft.com/office/drawing/2014/main" id="{8227234D-210F-4C42-863C-52D3774502FC}"/>
              </a:ext>
            </a:extLst>
          </p:cNvPr>
          <p:cNvSpPr>
            <a:spLocks noGrp="1" noChangeArrowheads="1"/>
          </p:cNvSpPr>
          <p:nvPr>
            <p:ph type="title"/>
          </p:nvPr>
        </p:nvSpPr>
        <p:spPr>
          <a:xfrm>
            <a:off x="0" y="381000"/>
            <a:ext cx="9144000" cy="762000"/>
          </a:xfrm>
        </p:spPr>
        <p:txBody>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1.  AMBUSH OF DEPRESSION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5D2C307E-344D-4A9E-8269-842D6BDE01CA}"/>
              </a:ext>
            </a:extLst>
          </p:cNvPr>
          <p:cNvSpPr>
            <a:spLocks noGrp="1" noChangeArrowheads="1"/>
          </p:cNvSpPr>
          <p:nvPr>
            <p:ph idx="1"/>
          </p:nvPr>
        </p:nvSpPr>
        <p:spPr>
          <a:xfrm>
            <a:off x="647700" y="1219200"/>
            <a:ext cx="7848600" cy="5867400"/>
          </a:xfrm>
        </p:spPr>
        <p:txBody>
          <a:bodyPr/>
          <a:lstStyle/>
          <a:p>
            <a:pPr marL="0" indent="0" eaLnBrk="1" hangingPunct="1">
              <a:buNone/>
              <a:defRPr/>
            </a:pPr>
            <a:r>
              <a:rPr lang="en-US" altLang="en-US" sz="2800" b="1" dirty="0">
                <a:latin typeface="Calibri" panose="020F0502020204030204" pitchFamily="34" charset="0"/>
                <a:cs typeface="Calibri" panose="020F0502020204030204" pitchFamily="34" charset="0"/>
              </a:rPr>
              <a:t>1.  The Infection</a:t>
            </a:r>
          </a:p>
          <a:p>
            <a:pPr marL="803275" indent="-360363" eaLnBrk="1" hangingPunct="1">
              <a:buFont typeface="Wingdings 3" panose="05040102010807070707" pitchFamily="18" charset="2"/>
              <a:buNone/>
              <a:defRPr/>
            </a:pPr>
            <a:r>
              <a:rPr lang="en-US" altLang="en-US" sz="2800" dirty="0">
                <a:latin typeface="Calibri" panose="020F0502020204030204" pitchFamily="34" charset="0"/>
                <a:cs typeface="Calibri" panose="020F0502020204030204" pitchFamily="34" charset="0"/>
              </a:rPr>
              <a:t>a.	Through the Mixed multitude and then to the people …</a:t>
            </a:r>
          </a:p>
          <a:p>
            <a:pPr marL="1347788" indent="-452438" eaLnBrk="1" hangingPunct="1">
              <a:buNone/>
              <a:defRPr/>
            </a:pPr>
            <a:r>
              <a:rPr lang="en-US" altLang="en-US" sz="2800" dirty="0">
                <a:latin typeface="Calibri" panose="020F0502020204030204" pitchFamily="34" charset="0"/>
                <a:cs typeface="Calibri" panose="020F0502020204030204" pitchFamily="34" charset="0"/>
              </a:rPr>
              <a:t>1)  The riff-raff, rabble, that came out together (Exod. 12:38) with unbelief</a:t>
            </a:r>
          </a:p>
          <a:p>
            <a:pPr marL="1884363" indent="-452438" eaLnBrk="1" hangingPunct="1">
              <a:buNone/>
              <a:defRPr/>
            </a:pPr>
            <a:r>
              <a:rPr lang="en-US" altLang="en-US" sz="2800" dirty="0">
                <a:latin typeface="Calibri" panose="020F0502020204030204" pitchFamily="34" charset="0"/>
                <a:cs typeface="Calibri" panose="020F0502020204030204" pitchFamily="34" charset="0"/>
              </a:rPr>
              <a:t>a) 	Always a mixed multitude with us (the tares among the wheat; Mt. 13:24-30)</a:t>
            </a:r>
          </a:p>
          <a:p>
            <a:pPr marL="1884363" indent="-452438" eaLnBrk="1" hangingPunct="1">
              <a:buNone/>
              <a:defRPr/>
            </a:pPr>
            <a:r>
              <a:rPr lang="en-US" altLang="en-US" sz="2800" dirty="0">
                <a:latin typeface="Calibri" panose="020F0502020204030204" pitchFamily="34" charset="0"/>
                <a:cs typeface="Calibri" panose="020F0502020204030204" pitchFamily="34" charset="0"/>
              </a:rPr>
              <a:t>b)  The spirit of mixed multitude in each of us (Mk. 8:32,33, rebuke of Peter)</a:t>
            </a:r>
          </a:p>
        </p:txBody>
      </p:sp>
      <p:sp>
        <p:nvSpPr>
          <p:cNvPr id="5" name="Rectangle 2">
            <a:extLst>
              <a:ext uri="{FF2B5EF4-FFF2-40B4-BE49-F238E27FC236}">
                <a16:creationId xmlns:a16="http://schemas.microsoft.com/office/drawing/2014/main" id="{43836C2F-7D80-42D2-8045-4C72C6588B93}"/>
              </a:ext>
            </a:extLst>
          </p:cNvPr>
          <p:cNvSpPr>
            <a:spLocks noGrp="1" noChangeArrowheads="1"/>
          </p:cNvSpPr>
          <p:nvPr>
            <p:ph type="title"/>
          </p:nvPr>
        </p:nvSpPr>
        <p:spPr>
          <a:xfrm>
            <a:off x="0" y="381000"/>
            <a:ext cx="9144000" cy="762000"/>
          </a:xfrm>
        </p:spPr>
        <p:txBody>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1.  AMBUSH OF DEPRESSION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C494AE68-09A8-47C8-917E-445AA9ADE907}"/>
              </a:ext>
            </a:extLst>
          </p:cNvPr>
          <p:cNvSpPr>
            <a:spLocks noGrp="1" noChangeArrowheads="1"/>
          </p:cNvSpPr>
          <p:nvPr>
            <p:ph idx="1"/>
          </p:nvPr>
        </p:nvSpPr>
        <p:spPr>
          <a:xfrm>
            <a:off x="609600" y="1143000"/>
            <a:ext cx="7924800" cy="5181600"/>
          </a:xfrm>
        </p:spPr>
        <p:txBody>
          <a:bodyPr/>
          <a:lstStyle/>
          <a:p>
            <a:pPr marL="895350" indent="-452438" eaLnBrk="1" hangingPunct="1">
              <a:buNone/>
            </a:pPr>
            <a:r>
              <a:rPr lang="en-US" altLang="en-US" sz="3000" dirty="0">
                <a:latin typeface="Calibri" panose="020F0502020204030204" pitchFamily="34" charset="0"/>
                <a:cs typeface="Calibri" panose="020F0502020204030204" pitchFamily="34" charset="0"/>
              </a:rPr>
              <a:t>2)  The lusting – the craving for meat and 	variety</a:t>
            </a:r>
          </a:p>
          <a:p>
            <a:pPr marL="1347788" indent="-452438" eaLnBrk="1" hangingPunct="1">
              <a:buNone/>
            </a:pPr>
            <a:r>
              <a:rPr lang="en-US" altLang="en-US" sz="3000" dirty="0">
                <a:latin typeface="Calibri" panose="020F0502020204030204" pitchFamily="34" charset="0"/>
                <a:cs typeface="Calibri" panose="020F0502020204030204" pitchFamily="34" charset="0"/>
              </a:rPr>
              <a:t>a)  The ingratitude of God’s supply of manna, wholesome and abundant</a:t>
            </a:r>
          </a:p>
          <a:p>
            <a:pPr marL="1347788" indent="-452438" eaLnBrk="1" hangingPunct="1">
              <a:buNone/>
            </a:pPr>
            <a:r>
              <a:rPr lang="en-US" altLang="en-US" sz="3000" dirty="0">
                <a:latin typeface="Calibri" panose="020F0502020204030204" pitchFamily="34" charset="0"/>
                <a:cs typeface="Calibri" panose="020F0502020204030204" pitchFamily="34" charset="0"/>
              </a:rPr>
              <a:t>b)  Focusing on causal sensual advantages of past bondage but forgetting the bondage</a:t>
            </a:r>
          </a:p>
          <a:p>
            <a:pPr marL="1347788" indent="-452438" eaLnBrk="1" hangingPunct="1">
              <a:buNone/>
            </a:pPr>
            <a:r>
              <a:rPr lang="en-US" altLang="en-US" sz="3000" dirty="0">
                <a:latin typeface="Calibri" panose="020F0502020204030204" pitchFamily="34" charset="0"/>
                <a:cs typeface="Calibri" panose="020F0502020204030204" pitchFamily="34" charset="0"/>
              </a:rPr>
              <a:t>c)  Aggravations of the desire after seeing His power (Exo. 16:13) and judgment (Num. 11:1)</a:t>
            </a:r>
          </a:p>
        </p:txBody>
      </p:sp>
      <p:sp>
        <p:nvSpPr>
          <p:cNvPr id="5" name="Rectangle 2">
            <a:extLst>
              <a:ext uri="{FF2B5EF4-FFF2-40B4-BE49-F238E27FC236}">
                <a16:creationId xmlns:a16="http://schemas.microsoft.com/office/drawing/2014/main" id="{6F24FA19-F784-4292-AA88-FD4D5505ABCC}"/>
              </a:ext>
            </a:extLst>
          </p:cNvPr>
          <p:cNvSpPr>
            <a:spLocks noGrp="1" noChangeArrowheads="1"/>
          </p:cNvSpPr>
          <p:nvPr>
            <p:ph type="title"/>
          </p:nvPr>
        </p:nvSpPr>
        <p:spPr>
          <a:xfrm>
            <a:off x="0" y="381000"/>
            <a:ext cx="9144000" cy="762000"/>
          </a:xfrm>
        </p:spPr>
        <p:txBody>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1.  AMBUSH OF DEPRESSION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AA065928-6900-4554-9314-E8E21E779BBB}"/>
              </a:ext>
            </a:extLst>
          </p:cNvPr>
          <p:cNvSpPr>
            <a:spLocks noGrp="1" noChangeArrowheads="1"/>
          </p:cNvSpPr>
          <p:nvPr>
            <p:ph idx="1"/>
          </p:nvPr>
        </p:nvSpPr>
        <p:spPr>
          <a:xfrm>
            <a:off x="914400" y="1600200"/>
            <a:ext cx="7543800" cy="3276600"/>
          </a:xfrm>
        </p:spPr>
        <p:txBody>
          <a:bodyPr/>
          <a:lstStyle/>
          <a:p>
            <a:pPr marL="446088" indent="-446088" eaLnBrk="1" hangingPunct="1">
              <a:spcBef>
                <a:spcPts val="0"/>
              </a:spcBef>
              <a:spcAft>
                <a:spcPts val="1200"/>
              </a:spcAft>
              <a:buNone/>
              <a:defRPr/>
            </a:pPr>
            <a:r>
              <a:rPr lang="en-US" altLang="en-US" sz="3000" dirty="0">
                <a:latin typeface="Calibri" panose="020F0502020204030204" pitchFamily="34" charset="0"/>
                <a:cs typeface="Calibri" panose="020F0502020204030204" pitchFamily="34" charset="0"/>
              </a:rPr>
              <a:t>b. 	Spreading to Moses, who was grieved and despondent (cf. Elijah in 1 King 19:4)</a:t>
            </a:r>
          </a:p>
          <a:p>
            <a:pPr marL="0" indent="0">
              <a:buNone/>
              <a:defRPr/>
            </a:pPr>
            <a:r>
              <a:rPr lang="en-SG" sz="3000" i="1" dirty="0">
                <a:latin typeface="Calibri" panose="020F0502020204030204" pitchFamily="34" charset="0"/>
                <a:cs typeface="Calibri" panose="020F0502020204030204" pitchFamily="34" charset="0"/>
              </a:rPr>
              <a:t>And if thou deal thus with me, </a:t>
            </a:r>
            <a:r>
              <a:rPr lang="en-SG" sz="3000" i="1" u="sng" dirty="0">
                <a:latin typeface="Calibri" panose="020F0502020204030204" pitchFamily="34" charset="0"/>
                <a:cs typeface="Calibri" panose="020F0502020204030204" pitchFamily="34" charset="0"/>
              </a:rPr>
              <a:t>kill me, I pray thee</a:t>
            </a:r>
            <a:r>
              <a:rPr lang="en-SG" sz="3000" i="1" dirty="0">
                <a:latin typeface="Calibri" panose="020F0502020204030204" pitchFamily="34" charset="0"/>
                <a:cs typeface="Calibri" panose="020F0502020204030204" pitchFamily="34" charset="0"/>
              </a:rPr>
              <a:t>, out of hand, if I have found favour in thy sight; and let me not see my wretchedness</a:t>
            </a:r>
            <a:br>
              <a:rPr lang="en-SG" sz="3000" i="1" dirty="0">
                <a:latin typeface="Calibri" panose="020F0502020204030204" pitchFamily="34" charset="0"/>
                <a:cs typeface="Calibri" panose="020F0502020204030204" pitchFamily="34" charset="0"/>
              </a:rPr>
            </a:br>
            <a:r>
              <a:rPr lang="en-SG" sz="3000" dirty="0">
                <a:latin typeface="Calibri" panose="020F0502020204030204" pitchFamily="34" charset="0"/>
                <a:cs typeface="Calibri" panose="020F0502020204030204" pitchFamily="34" charset="0"/>
              </a:rPr>
              <a:t>(Numbers 11:15).</a:t>
            </a:r>
          </a:p>
          <a:p>
            <a:pPr marL="0" indent="0">
              <a:buNone/>
              <a:defRPr/>
            </a:pPr>
            <a:endParaRPr lang="en-SG" sz="3000" i="1" dirty="0">
              <a:latin typeface="Calibri" panose="020F0502020204030204" pitchFamily="34" charset="0"/>
              <a:cs typeface="Calibri" panose="020F0502020204030204" pitchFamily="34" charset="0"/>
            </a:endParaRPr>
          </a:p>
          <a:p>
            <a:pPr marL="609600" indent="-609600" eaLnBrk="1" hangingPunct="1">
              <a:buFontTx/>
              <a:buNone/>
              <a:defRPr/>
            </a:pPr>
            <a:endParaRPr lang="en-US" altLang="en-US" sz="3200" dirty="0"/>
          </a:p>
        </p:txBody>
      </p:sp>
      <p:sp>
        <p:nvSpPr>
          <p:cNvPr id="5" name="Rectangle 2">
            <a:extLst>
              <a:ext uri="{FF2B5EF4-FFF2-40B4-BE49-F238E27FC236}">
                <a16:creationId xmlns:a16="http://schemas.microsoft.com/office/drawing/2014/main" id="{7EC2EAC3-B7D6-40AC-AFFA-DCC5FFA7F57A}"/>
              </a:ext>
            </a:extLst>
          </p:cNvPr>
          <p:cNvSpPr>
            <a:spLocks noGrp="1" noChangeArrowheads="1"/>
          </p:cNvSpPr>
          <p:nvPr>
            <p:ph type="title"/>
          </p:nvPr>
        </p:nvSpPr>
        <p:spPr>
          <a:xfrm>
            <a:off x="0" y="381000"/>
            <a:ext cx="9144000" cy="762000"/>
          </a:xfrm>
        </p:spPr>
        <p:txBody>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1.  AMBUSH OF DEPRESSION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8A013E2C-1FDD-4971-8D5E-22482A353763}"/>
              </a:ext>
            </a:extLst>
          </p:cNvPr>
          <p:cNvSpPr>
            <a:spLocks noGrp="1" noChangeArrowheads="1"/>
          </p:cNvSpPr>
          <p:nvPr>
            <p:ph idx="1"/>
          </p:nvPr>
        </p:nvSpPr>
        <p:spPr>
          <a:xfrm>
            <a:off x="533400" y="1120140"/>
            <a:ext cx="8382000" cy="5509260"/>
          </a:xfrm>
        </p:spPr>
        <p:txBody>
          <a:bodyPr rtlCol="0">
            <a:noAutofit/>
          </a:bodyPr>
          <a:lstStyle/>
          <a:p>
            <a:pPr marL="0" indent="0" eaLnBrk="1" fontAlgn="auto" hangingPunct="1">
              <a:spcAft>
                <a:spcPts val="0"/>
              </a:spcAft>
              <a:buNone/>
              <a:defRPr/>
            </a:pPr>
            <a:r>
              <a:rPr lang="en-US" altLang="en-US" sz="2800" b="1" dirty="0">
                <a:solidFill>
                  <a:schemeClr val="tx1">
                    <a:lumMod val="75000"/>
                    <a:lumOff val="25000"/>
                  </a:schemeClr>
                </a:solidFill>
                <a:latin typeface="Calibri" panose="020F0502020204030204" pitchFamily="34" charset="0"/>
                <a:cs typeface="Calibri" panose="020F0502020204030204" pitchFamily="34" charset="0"/>
              </a:rPr>
              <a:t>2.  The Spirit of Depression</a:t>
            </a:r>
          </a:p>
          <a:p>
            <a:pPr marL="892175" indent="-446088" eaLnBrk="1" fontAlgn="auto" hangingPunct="1">
              <a:spcAft>
                <a:spcPts val="0"/>
              </a:spcAft>
              <a:buFont typeface="Wingdings 3" panose="05040102010807070707" pitchFamily="18" charset="2"/>
              <a:buNone/>
              <a:defRPr/>
            </a:pPr>
            <a:r>
              <a:rPr lang="en-US" altLang="en-US" sz="2800" dirty="0">
                <a:solidFill>
                  <a:schemeClr val="tx1">
                    <a:lumMod val="75000"/>
                    <a:lumOff val="25000"/>
                  </a:schemeClr>
                </a:solidFill>
                <a:latin typeface="Calibri" panose="020F0502020204030204" pitchFamily="34" charset="0"/>
                <a:cs typeface="Calibri" panose="020F0502020204030204" pitchFamily="34" charset="0"/>
              </a:rPr>
              <a:t>a.  High expectations of the people. The deeper the commitment, the heavier the burden.</a:t>
            </a:r>
          </a:p>
          <a:p>
            <a:pPr marL="892175" indent="-446088" eaLnBrk="1" fontAlgn="auto" hangingPunct="1">
              <a:spcAft>
                <a:spcPts val="0"/>
              </a:spcAft>
              <a:buFontTx/>
              <a:buNone/>
              <a:defRPr/>
            </a:pPr>
            <a:r>
              <a:rPr lang="en-US" altLang="en-US" sz="2800" dirty="0">
                <a:solidFill>
                  <a:schemeClr val="tx1">
                    <a:lumMod val="75000"/>
                    <a:lumOff val="25000"/>
                  </a:schemeClr>
                </a:solidFill>
                <a:latin typeface="Calibri" panose="020F0502020204030204" pitchFamily="34" charset="0"/>
                <a:cs typeface="Calibri" panose="020F0502020204030204" pitchFamily="34" charset="0"/>
              </a:rPr>
              <a:t>b.  Too focused on those confrontations, he became heavily-pressed.</a:t>
            </a:r>
          </a:p>
          <a:p>
            <a:pPr marL="892175" indent="-446088" eaLnBrk="1" fontAlgn="auto" hangingPunct="1">
              <a:spcAft>
                <a:spcPts val="0"/>
              </a:spcAft>
              <a:buFontTx/>
              <a:buNone/>
              <a:defRPr/>
            </a:pPr>
            <a:r>
              <a:rPr lang="en-US" altLang="en-US" sz="2800" dirty="0">
                <a:solidFill>
                  <a:schemeClr val="tx1">
                    <a:lumMod val="75000"/>
                    <a:lumOff val="25000"/>
                  </a:schemeClr>
                </a:solidFill>
                <a:latin typeface="Calibri" panose="020F0502020204030204" pitchFamily="34" charset="0"/>
                <a:cs typeface="Calibri" panose="020F0502020204030204" pitchFamily="34" charset="0"/>
              </a:rPr>
              <a:t>c.  He should be honored with the burden </a:t>
            </a:r>
            <a:br>
              <a:rPr lang="en-US" altLang="en-US" sz="2800" dirty="0">
                <a:solidFill>
                  <a:schemeClr val="tx1">
                    <a:lumMod val="75000"/>
                    <a:lumOff val="25000"/>
                  </a:schemeClr>
                </a:solidFill>
                <a:latin typeface="Calibri" panose="020F0502020204030204" pitchFamily="34" charset="0"/>
                <a:cs typeface="Calibri" panose="020F0502020204030204" pitchFamily="34" charset="0"/>
              </a:rPr>
            </a:br>
            <a:r>
              <a:rPr lang="en-US" altLang="en-US" sz="2800" dirty="0">
                <a:solidFill>
                  <a:schemeClr val="tx1">
                    <a:lumMod val="75000"/>
                    <a:lumOff val="25000"/>
                  </a:schemeClr>
                </a:solidFill>
                <a:latin typeface="Calibri" panose="020F0502020204030204" pitchFamily="34" charset="0"/>
                <a:cs typeface="Calibri" panose="020F0502020204030204" pitchFamily="34" charset="0"/>
              </a:rPr>
              <a:t>(Mt. 5:11,12). </a:t>
            </a:r>
          </a:p>
          <a:p>
            <a:pPr marL="892175" indent="-446088" eaLnBrk="1" fontAlgn="auto" hangingPunct="1">
              <a:spcAft>
                <a:spcPts val="0"/>
              </a:spcAft>
              <a:buFontTx/>
              <a:buNone/>
              <a:defRPr/>
            </a:pPr>
            <a:r>
              <a:rPr lang="en-US" altLang="en-US" sz="2800" dirty="0">
                <a:solidFill>
                  <a:schemeClr val="tx1">
                    <a:lumMod val="75000"/>
                    <a:lumOff val="25000"/>
                  </a:schemeClr>
                </a:solidFill>
                <a:latin typeface="Calibri" panose="020F0502020204030204" pitchFamily="34" charset="0"/>
                <a:cs typeface="Calibri" panose="020F0502020204030204" pitchFamily="34" charset="0"/>
              </a:rPr>
              <a:t>d.  Burden was thrown entirely on himself </a:t>
            </a:r>
          </a:p>
          <a:p>
            <a:pPr marL="892175" indent="-446088" eaLnBrk="1" fontAlgn="auto" hangingPunct="1">
              <a:spcAft>
                <a:spcPts val="0"/>
              </a:spcAft>
              <a:buFontTx/>
              <a:buNone/>
              <a:defRPr/>
            </a:pPr>
            <a:r>
              <a:rPr lang="en-US" altLang="en-US" sz="2800" dirty="0">
                <a:solidFill>
                  <a:schemeClr val="tx1">
                    <a:lumMod val="75000"/>
                    <a:lumOff val="25000"/>
                  </a:schemeClr>
                </a:solidFill>
                <a:latin typeface="Calibri" panose="020F0502020204030204" pitchFamily="34" charset="0"/>
                <a:cs typeface="Calibri" panose="020F0502020204030204" pitchFamily="34" charset="0"/>
              </a:rPr>
              <a:t>e. He had unworthy reflections on God and exaggerated statements about himself </a:t>
            </a:r>
            <a:br>
              <a:rPr lang="en-US" altLang="en-US" sz="2800" dirty="0">
                <a:solidFill>
                  <a:schemeClr val="tx1">
                    <a:lumMod val="75000"/>
                    <a:lumOff val="25000"/>
                  </a:schemeClr>
                </a:solidFill>
                <a:latin typeface="Calibri" panose="020F0502020204030204" pitchFamily="34" charset="0"/>
                <a:cs typeface="Calibri" panose="020F0502020204030204" pitchFamily="34" charset="0"/>
              </a:rPr>
            </a:br>
            <a:r>
              <a:rPr lang="en-US" altLang="en-US" sz="2800" dirty="0">
                <a:solidFill>
                  <a:schemeClr val="tx1">
                    <a:lumMod val="75000"/>
                    <a:lumOff val="25000"/>
                  </a:schemeClr>
                </a:solidFill>
                <a:latin typeface="Calibri" panose="020F0502020204030204" pitchFamily="34" charset="0"/>
                <a:cs typeface="Calibri" panose="020F0502020204030204" pitchFamily="34" charset="0"/>
              </a:rPr>
              <a:t>(Num. 11:13,14). </a:t>
            </a:r>
          </a:p>
        </p:txBody>
      </p:sp>
      <p:sp>
        <p:nvSpPr>
          <p:cNvPr id="5" name="Rectangle 2">
            <a:extLst>
              <a:ext uri="{FF2B5EF4-FFF2-40B4-BE49-F238E27FC236}">
                <a16:creationId xmlns:a16="http://schemas.microsoft.com/office/drawing/2014/main" id="{D441A852-43E6-474A-BDAA-B9286DA31BB6}"/>
              </a:ext>
            </a:extLst>
          </p:cNvPr>
          <p:cNvSpPr>
            <a:spLocks noGrp="1" noChangeArrowheads="1"/>
          </p:cNvSpPr>
          <p:nvPr>
            <p:ph type="title"/>
          </p:nvPr>
        </p:nvSpPr>
        <p:spPr>
          <a:xfrm>
            <a:off x="0" y="381000"/>
            <a:ext cx="9144000" cy="762000"/>
          </a:xfrm>
        </p:spPr>
        <p:txBody>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1.  AMBUSH OF DEPRESSION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BC928418-EABC-41D4-8CAC-E5FDA8DB8DBE}"/>
              </a:ext>
            </a:extLst>
          </p:cNvPr>
          <p:cNvSpPr>
            <a:spLocks noGrp="1" noChangeArrowheads="1"/>
          </p:cNvSpPr>
          <p:nvPr>
            <p:ph idx="1"/>
          </p:nvPr>
        </p:nvSpPr>
        <p:spPr>
          <a:xfrm>
            <a:off x="609600" y="304800"/>
            <a:ext cx="8153400" cy="6172200"/>
          </a:xfrm>
        </p:spPr>
        <p:txBody>
          <a:bodyPr/>
          <a:lstStyle/>
          <a:p>
            <a:pPr marL="0" indent="0" eaLnBrk="1" hangingPunct="1">
              <a:buNone/>
            </a:pPr>
            <a:r>
              <a:rPr lang="en-US" altLang="en-US" sz="2800" b="1" dirty="0">
                <a:latin typeface="Calibri" panose="020F0502020204030204" pitchFamily="34" charset="0"/>
                <a:cs typeface="Calibri" panose="020F0502020204030204" pitchFamily="34" charset="0"/>
              </a:rPr>
              <a:t>3.  God’s Answer </a:t>
            </a:r>
            <a:r>
              <a:rPr lang="en-US" altLang="en-US" sz="2800" dirty="0">
                <a:latin typeface="Calibri" panose="020F0502020204030204" pitchFamily="34" charset="0"/>
                <a:cs typeface="Calibri" panose="020F0502020204030204" pitchFamily="34" charset="0"/>
              </a:rPr>
              <a:t>– no open rebuke because it was addressed to God.</a:t>
            </a:r>
          </a:p>
          <a:p>
            <a:pPr marL="892175" indent="-446088" eaLnBrk="1" hangingPunct="1">
              <a:buFontTx/>
              <a:buNone/>
            </a:pPr>
            <a:r>
              <a:rPr lang="en-US" altLang="en-US" sz="2800" dirty="0">
                <a:latin typeface="Calibri" panose="020F0502020204030204" pitchFamily="34" charset="0"/>
                <a:cs typeface="Calibri" panose="020F0502020204030204" pitchFamily="34" charset="0"/>
              </a:rPr>
              <a:t>a.  God ignored most of the complaints because they came from a grieved heart.</a:t>
            </a:r>
          </a:p>
          <a:p>
            <a:pPr marL="892175" indent="-446088" eaLnBrk="1" hangingPunct="1">
              <a:buFontTx/>
              <a:buNone/>
            </a:pPr>
            <a:r>
              <a:rPr lang="en-US" altLang="en-US" sz="2800" dirty="0">
                <a:latin typeface="Calibri" panose="020F0502020204030204" pitchFamily="34" charset="0"/>
                <a:cs typeface="Calibri" panose="020F0502020204030204" pitchFamily="34" charset="0"/>
              </a:rPr>
              <a:t>b.  Our Lord will bear with us </a:t>
            </a:r>
            <a:br>
              <a:rPr lang="en-US" altLang="en-US" sz="2800" dirty="0">
                <a:latin typeface="Calibri" panose="020F0502020204030204" pitchFamily="34" charset="0"/>
                <a:cs typeface="Calibri" panose="020F0502020204030204" pitchFamily="34" charset="0"/>
              </a:rPr>
            </a:br>
            <a:r>
              <a:rPr lang="en-US" altLang="en-US" sz="2800" dirty="0">
                <a:latin typeface="Calibri" panose="020F0502020204030204" pitchFamily="34" charset="0"/>
                <a:cs typeface="Calibri" panose="020F0502020204030204" pitchFamily="34" charset="0"/>
              </a:rPr>
              <a:t>(Ps. 103:13,14; Luke 22:31-34).</a:t>
            </a:r>
          </a:p>
          <a:p>
            <a:pPr marL="892175" indent="-446088" eaLnBrk="1" hangingPunct="1">
              <a:buFontTx/>
              <a:buNone/>
            </a:pPr>
            <a:r>
              <a:rPr lang="en-US" altLang="en-US" sz="2800" dirty="0">
                <a:latin typeface="Calibri" panose="020F0502020204030204" pitchFamily="34" charset="0"/>
                <a:cs typeface="Calibri" panose="020F0502020204030204" pitchFamily="34" charset="0"/>
              </a:rPr>
              <a:t>c.  He permitted for growth through pain</a:t>
            </a:r>
          </a:p>
          <a:p>
            <a:pPr marL="892175" indent="-446088" eaLnBrk="1" hangingPunct="1">
              <a:buFontTx/>
              <a:buNone/>
            </a:pPr>
            <a:r>
              <a:rPr lang="en-US" altLang="en-US" sz="2800" dirty="0">
                <a:latin typeface="Calibri" panose="020F0502020204030204" pitchFamily="34" charset="0"/>
                <a:cs typeface="Calibri" panose="020F0502020204030204" pitchFamily="34" charset="0"/>
              </a:rPr>
              <a:t>d.  God does not waste our pains (2 Cor. 1:3,4). </a:t>
            </a:r>
          </a:p>
          <a:p>
            <a:pPr marL="892175" indent="-446088" eaLnBrk="1" hangingPunct="1">
              <a:buFontTx/>
              <a:buNone/>
            </a:pPr>
            <a:r>
              <a:rPr lang="en-US" altLang="en-US" sz="2800" dirty="0">
                <a:latin typeface="Calibri" panose="020F0502020204030204" pitchFamily="34" charset="0"/>
                <a:cs typeface="Calibri" panose="020F0502020204030204" pitchFamily="34" charset="0"/>
              </a:rPr>
              <a:t>e.  He allowed the one reasonable complaint to comfort his heart.</a:t>
            </a:r>
          </a:p>
          <a:p>
            <a:pPr marL="892175" indent="-446088" eaLnBrk="1" hangingPunct="1">
              <a:buFontTx/>
              <a:buNone/>
            </a:pPr>
            <a:r>
              <a:rPr lang="en-US" altLang="en-US" sz="2800" dirty="0">
                <a:latin typeface="Calibri" panose="020F0502020204030204" pitchFamily="34" charset="0"/>
                <a:cs typeface="Calibri" panose="020F0502020204030204" pitchFamily="34" charset="0"/>
              </a:rPr>
              <a:t>f.  Man’s extremity is God’s opportunity – a prophetic order given (Num. 11:25; cf. Acts 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23A9B68E-7B21-490F-8D8A-32CEE64FCB29}"/>
              </a:ext>
            </a:extLst>
          </p:cNvPr>
          <p:cNvSpPr>
            <a:spLocks noGrp="1"/>
          </p:cNvSpPr>
          <p:nvPr>
            <p:ph idx="1"/>
          </p:nvPr>
        </p:nvSpPr>
        <p:spPr>
          <a:xfrm>
            <a:off x="419100" y="304800"/>
            <a:ext cx="8305800" cy="6248400"/>
          </a:xfrm>
        </p:spPr>
        <p:txBody>
          <a:bodyPr/>
          <a:lstStyle/>
          <a:p>
            <a:pPr marL="0" indent="0">
              <a:buNone/>
            </a:pPr>
            <a:r>
              <a:rPr lang="en-SG" altLang="en-US" sz="2800" b="1" dirty="0">
                <a:latin typeface="Calibri" panose="020F0502020204030204" pitchFamily="34" charset="0"/>
                <a:cs typeface="Calibri" panose="020F0502020204030204" pitchFamily="34" charset="0"/>
              </a:rPr>
              <a:t>D.  Depression Management</a:t>
            </a:r>
          </a:p>
          <a:p>
            <a:pPr marL="0" indent="0">
              <a:buNone/>
            </a:pPr>
            <a:r>
              <a:rPr lang="en-SG" altLang="en-US" sz="2800" dirty="0">
                <a:latin typeface="Calibri" panose="020F0502020204030204" pitchFamily="34" charset="0"/>
                <a:cs typeface="Calibri" panose="020F0502020204030204" pitchFamily="34" charset="0"/>
              </a:rPr>
              <a:t>State where the heart is pressed down, trapped under a pervasive cloud of sadness, grief, guilt and hopelessness (Prov. 14:10)</a:t>
            </a:r>
          </a:p>
          <a:p>
            <a:pPr marL="446088" indent="0">
              <a:buNone/>
            </a:pPr>
            <a:r>
              <a:rPr lang="en-SG" altLang="en-US" sz="2800" dirty="0">
                <a:latin typeface="Calibri" panose="020F0502020204030204" pitchFamily="34" charset="0"/>
                <a:cs typeface="Calibri" panose="020F0502020204030204" pitchFamily="34" charset="0"/>
              </a:rPr>
              <a:t>a.  </a:t>
            </a:r>
            <a:r>
              <a:rPr lang="en-SG" altLang="en-US" sz="2800" b="1" dirty="0">
                <a:latin typeface="Calibri" panose="020F0502020204030204" pitchFamily="34" charset="0"/>
                <a:cs typeface="Calibri" panose="020F0502020204030204" pitchFamily="34" charset="0"/>
              </a:rPr>
              <a:t>Four classic types</a:t>
            </a:r>
          </a:p>
          <a:p>
            <a:pPr marL="1349375" indent="-457200">
              <a:buNone/>
            </a:pPr>
            <a:r>
              <a:rPr lang="en-SG" altLang="en-US" sz="2800" dirty="0">
                <a:latin typeface="Calibri" panose="020F0502020204030204" pitchFamily="34" charset="0"/>
                <a:cs typeface="Calibri" panose="020F0502020204030204" pitchFamily="34" charset="0"/>
              </a:rPr>
              <a:t>1)  </a:t>
            </a:r>
            <a:r>
              <a:rPr lang="en-SG" altLang="en-US" sz="2800" u="sng" dirty="0">
                <a:latin typeface="Calibri" panose="020F0502020204030204" pitchFamily="34" charset="0"/>
                <a:cs typeface="Calibri" panose="020F0502020204030204" pitchFamily="34" charset="0"/>
              </a:rPr>
              <a:t>Normal</a:t>
            </a:r>
            <a:r>
              <a:rPr lang="en-SG" altLang="en-US" sz="2800" dirty="0">
                <a:latin typeface="Calibri" panose="020F0502020204030204" pitchFamily="34" charset="0"/>
                <a:cs typeface="Calibri" panose="020F0502020204030204" pitchFamily="34" charset="0"/>
              </a:rPr>
              <a:t>, an involuntary reaction to normal pressure or transitional stages of life (Neh. 2:2)</a:t>
            </a:r>
          </a:p>
          <a:p>
            <a:pPr marL="1349375" indent="-457200">
              <a:buNone/>
            </a:pPr>
            <a:r>
              <a:rPr lang="en-SG" altLang="en-US" sz="2800" dirty="0">
                <a:latin typeface="Calibri" panose="020F0502020204030204" pitchFamily="34" charset="0"/>
                <a:cs typeface="Calibri" panose="020F0502020204030204" pitchFamily="34" charset="0"/>
              </a:rPr>
              <a:t>2)	</a:t>
            </a:r>
            <a:r>
              <a:rPr lang="en-SG" altLang="en-US" sz="2800" u="sng" dirty="0">
                <a:latin typeface="Calibri" panose="020F0502020204030204" pitchFamily="34" charset="0"/>
                <a:cs typeface="Calibri" panose="020F0502020204030204" pitchFamily="34" charset="0"/>
              </a:rPr>
              <a:t>Masked</a:t>
            </a:r>
            <a:r>
              <a:rPr lang="en-SG" altLang="en-US" sz="2800" dirty="0">
                <a:latin typeface="Calibri" panose="020F0502020204030204" pitchFamily="34" charset="0"/>
                <a:cs typeface="Calibri" panose="020F0502020204030204" pitchFamily="34" charset="0"/>
              </a:rPr>
              <a:t>, denied or covered by self effort or excessive activity (Prov. 14:13)</a:t>
            </a:r>
          </a:p>
          <a:p>
            <a:pPr marL="1349375" indent="-457200">
              <a:buNone/>
            </a:pPr>
            <a:r>
              <a:rPr lang="en-SG" altLang="en-US" sz="2800" dirty="0">
                <a:latin typeface="Calibri" panose="020F0502020204030204" pitchFamily="34" charset="0"/>
                <a:cs typeface="Calibri" panose="020F0502020204030204" pitchFamily="34" charset="0"/>
              </a:rPr>
              <a:t>3)	</a:t>
            </a:r>
            <a:r>
              <a:rPr lang="en-SG" altLang="en-US" sz="2800" u="sng" dirty="0">
                <a:latin typeface="Calibri" panose="020F0502020204030204" pitchFamily="34" charset="0"/>
                <a:cs typeface="Calibri" panose="020F0502020204030204" pitchFamily="34" charset="0"/>
              </a:rPr>
              <a:t>Neurotic</a:t>
            </a:r>
            <a:r>
              <a:rPr lang="en-SG" altLang="en-US" sz="2800" dirty="0">
                <a:latin typeface="Calibri" panose="020F0502020204030204" pitchFamily="34" charset="0"/>
                <a:cs typeface="Calibri" panose="020F0502020204030204" pitchFamily="34" charset="0"/>
              </a:rPr>
              <a:t>, interfering with normal social activities because of trigger event (Ps. 38:8-14)</a:t>
            </a:r>
          </a:p>
          <a:p>
            <a:pPr marL="1349375" indent="-457200">
              <a:buNone/>
            </a:pPr>
            <a:r>
              <a:rPr lang="en-SG" altLang="en-US" sz="2800" dirty="0">
                <a:latin typeface="Calibri" panose="020F0502020204030204" pitchFamily="34" charset="0"/>
                <a:cs typeface="Calibri" panose="020F0502020204030204" pitchFamily="34" charset="0"/>
              </a:rPr>
              <a:t>4)	</a:t>
            </a:r>
            <a:r>
              <a:rPr lang="en-SG" altLang="en-US" sz="2800" u="sng" dirty="0">
                <a:latin typeface="Calibri" panose="020F0502020204030204" pitchFamily="34" charset="0"/>
                <a:cs typeface="Calibri" panose="020F0502020204030204" pitchFamily="34" charset="0"/>
              </a:rPr>
              <a:t>Psychotic</a:t>
            </a:r>
            <a:r>
              <a:rPr lang="en-SG" altLang="en-US" sz="2800" dirty="0">
                <a:latin typeface="Calibri" panose="020F0502020204030204" pitchFamily="34" charset="0"/>
                <a:cs typeface="Calibri" panose="020F0502020204030204" pitchFamily="34" charset="0"/>
              </a:rPr>
              <a:t>, with loss of contact with reality, experiencing delusions (Ps. 102:4-11)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3FFDEF-F5E2-45D3-A052-7CCA45EE8CDE}"/>
              </a:ext>
            </a:extLst>
          </p:cNvPr>
          <p:cNvSpPr>
            <a:spLocks noGrp="1"/>
          </p:cNvSpPr>
          <p:nvPr>
            <p:ph idx="1"/>
          </p:nvPr>
        </p:nvSpPr>
        <p:spPr>
          <a:xfrm>
            <a:off x="609600" y="228600"/>
            <a:ext cx="8153400" cy="6248400"/>
          </a:xfrm>
        </p:spPr>
        <p:txBody>
          <a:bodyPr/>
          <a:lstStyle/>
          <a:p>
            <a:pPr marL="0" indent="0">
              <a:buFont typeface="Wingdings 3" panose="05040102010807070707" pitchFamily="18" charset="2"/>
              <a:buNone/>
              <a:defRPr/>
            </a:pPr>
            <a:r>
              <a:rPr lang="en-SG" sz="2800" b="1" dirty="0">
                <a:latin typeface="Calibri" panose="020F0502020204030204" pitchFamily="34" charset="0"/>
                <a:cs typeface="Calibri" panose="020F0502020204030204" pitchFamily="34" charset="0"/>
              </a:rPr>
              <a:t>b.  Some contributors</a:t>
            </a:r>
          </a:p>
          <a:p>
            <a:pPr marL="1074738" indent="-628650">
              <a:buNone/>
              <a:defRPr/>
            </a:pPr>
            <a:r>
              <a:rPr lang="en-SG" sz="2800" dirty="0">
                <a:latin typeface="Calibri" panose="020F0502020204030204" pitchFamily="34" charset="0"/>
                <a:cs typeface="Calibri" panose="020F0502020204030204" pitchFamily="34" charset="0"/>
              </a:rPr>
              <a:t>1)  	Hormonal imbalance</a:t>
            </a:r>
          </a:p>
          <a:p>
            <a:pPr marL="1074738" indent="-628650">
              <a:buNone/>
              <a:defRPr/>
            </a:pPr>
            <a:r>
              <a:rPr lang="en-SG" sz="2800" dirty="0">
                <a:latin typeface="Calibri" panose="020F0502020204030204" pitchFamily="34" charset="0"/>
                <a:cs typeface="Calibri" panose="020F0502020204030204" pitchFamily="34" charset="0"/>
              </a:rPr>
              <a:t>2) 	Medications, drugs and alcohol</a:t>
            </a:r>
          </a:p>
          <a:p>
            <a:pPr marL="1074738" indent="-628650">
              <a:buNone/>
              <a:defRPr/>
            </a:pPr>
            <a:r>
              <a:rPr lang="en-SG" sz="2800" dirty="0">
                <a:latin typeface="Calibri" panose="020F0502020204030204" pitchFamily="34" charset="0"/>
                <a:cs typeface="Calibri" panose="020F0502020204030204" pitchFamily="34" charset="0"/>
              </a:rPr>
              <a:t>3) 	Chronic illnesses</a:t>
            </a:r>
          </a:p>
          <a:p>
            <a:pPr marL="1074738" indent="-628650">
              <a:buNone/>
              <a:defRPr/>
            </a:pPr>
            <a:r>
              <a:rPr lang="en-SG" sz="2800" dirty="0">
                <a:latin typeface="Calibri" panose="020F0502020204030204" pitchFamily="34" charset="0"/>
                <a:cs typeface="Calibri" panose="020F0502020204030204" pitchFamily="34" charset="0"/>
              </a:rPr>
              <a:t>4) 	Melancholy temperament</a:t>
            </a:r>
          </a:p>
          <a:p>
            <a:pPr marL="1074738" indent="-628650">
              <a:buNone/>
              <a:defRPr/>
            </a:pPr>
            <a:r>
              <a:rPr lang="en-SG" sz="2800" dirty="0">
                <a:latin typeface="Calibri" panose="020F0502020204030204" pitchFamily="34" charset="0"/>
                <a:cs typeface="Calibri" panose="020F0502020204030204" pitchFamily="34" charset="0"/>
              </a:rPr>
              <a:t>5) 	Improper food, rest and exercise (Elijah)</a:t>
            </a:r>
          </a:p>
          <a:p>
            <a:pPr marL="1074738" indent="-628650">
              <a:buNone/>
              <a:defRPr/>
            </a:pPr>
            <a:r>
              <a:rPr lang="en-SG" sz="2800" dirty="0">
                <a:latin typeface="Calibri" panose="020F0502020204030204" pitchFamily="34" charset="0"/>
                <a:cs typeface="Calibri" panose="020F0502020204030204" pitchFamily="34" charset="0"/>
              </a:rPr>
              <a:t>6) 	Genetic vulnerability</a:t>
            </a:r>
          </a:p>
          <a:p>
            <a:pPr marL="1074738" indent="-628650">
              <a:buNone/>
              <a:defRPr/>
            </a:pPr>
            <a:r>
              <a:rPr lang="en-SG" sz="2800" dirty="0">
                <a:latin typeface="Calibri" panose="020F0502020204030204" pitchFamily="34" charset="0"/>
                <a:cs typeface="Calibri" panose="020F0502020204030204" pitchFamily="34" charset="0"/>
              </a:rPr>
              <a:t>7) 	Repressed anger over loss</a:t>
            </a:r>
          </a:p>
          <a:p>
            <a:pPr marL="1074738" indent="-628650">
              <a:buNone/>
              <a:defRPr/>
            </a:pPr>
            <a:r>
              <a:rPr lang="en-SG" sz="2800" dirty="0">
                <a:latin typeface="Calibri" panose="020F0502020204030204" pitchFamily="34" charset="0"/>
                <a:cs typeface="Calibri" panose="020F0502020204030204" pitchFamily="34" charset="0"/>
              </a:rPr>
              <a:t>8) 	Suppressed fear of rejection and insecurity</a:t>
            </a:r>
          </a:p>
          <a:p>
            <a:pPr marL="1074738" indent="-628650">
              <a:buNone/>
              <a:defRPr/>
            </a:pPr>
            <a:r>
              <a:rPr lang="en-SG" sz="2800" dirty="0">
                <a:latin typeface="Calibri" panose="020F0502020204030204" pitchFamily="34" charset="0"/>
                <a:cs typeface="Calibri" panose="020F0502020204030204" pitchFamily="34" charset="0"/>
              </a:rPr>
              <a:t>9)	Internalized stress over family and transition</a:t>
            </a:r>
          </a:p>
          <a:p>
            <a:pPr marL="1074738" indent="-628650">
              <a:buNone/>
              <a:defRPr/>
            </a:pPr>
            <a:r>
              <a:rPr lang="en-SG" sz="2800" dirty="0">
                <a:latin typeface="Calibri" panose="020F0502020204030204" pitchFamily="34" charset="0"/>
                <a:cs typeface="Calibri" panose="020F0502020204030204" pitchFamily="34" charset="0"/>
              </a:rPr>
              <a:t>10)	Disobedience to God and the guilt (Jonah)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0C45BC0D-8E72-4C40-BB66-B4E7B91579C2}"/>
              </a:ext>
            </a:extLst>
          </p:cNvPr>
          <p:cNvSpPr>
            <a:spLocks noGrp="1"/>
          </p:cNvSpPr>
          <p:nvPr>
            <p:ph idx="1"/>
          </p:nvPr>
        </p:nvSpPr>
        <p:spPr>
          <a:xfrm>
            <a:off x="609600" y="533400"/>
            <a:ext cx="7924800" cy="5584825"/>
          </a:xfrm>
        </p:spPr>
        <p:txBody>
          <a:bodyPr/>
          <a:lstStyle/>
          <a:p>
            <a:pPr marL="0" indent="0">
              <a:buNone/>
            </a:pPr>
            <a:r>
              <a:rPr lang="en-SG" altLang="en-US" sz="2800" b="1" dirty="0">
                <a:latin typeface="Calibri" panose="020F0502020204030204" pitchFamily="34" charset="0"/>
                <a:cs typeface="Calibri" panose="020F0502020204030204" pitchFamily="34" charset="0"/>
              </a:rPr>
              <a:t>c.  Learn to conquer depression</a:t>
            </a:r>
          </a:p>
          <a:p>
            <a:pPr marL="892175" indent="-446088">
              <a:buNone/>
            </a:pPr>
            <a:r>
              <a:rPr lang="en-SG" altLang="en-US" sz="2800" dirty="0">
                <a:latin typeface="Calibri" panose="020F0502020204030204" pitchFamily="34" charset="0"/>
                <a:cs typeface="Calibri" panose="020F0502020204030204" pitchFamily="34" charset="0"/>
              </a:rPr>
              <a:t>1)  Confront any loss, grieve and be healed </a:t>
            </a:r>
            <a:br>
              <a:rPr lang="en-SG" altLang="en-US" sz="2800" dirty="0">
                <a:latin typeface="Calibri" panose="020F0502020204030204" pitchFamily="34" charset="0"/>
                <a:cs typeface="Calibri" panose="020F0502020204030204" pitchFamily="34" charset="0"/>
              </a:rPr>
            </a:br>
            <a:r>
              <a:rPr lang="en-SG" altLang="en-US" sz="2800" dirty="0">
                <a:latin typeface="Calibri" panose="020F0502020204030204" pitchFamily="34" charset="0"/>
                <a:cs typeface="Calibri" panose="020F0502020204030204" pitchFamily="34" charset="0"/>
              </a:rPr>
              <a:t>(</a:t>
            </a:r>
            <a:r>
              <a:rPr lang="en-SG" altLang="en-US" sz="2800" dirty="0" err="1">
                <a:latin typeface="Calibri" panose="020F0502020204030204" pitchFamily="34" charset="0"/>
                <a:cs typeface="Calibri" panose="020F0502020204030204" pitchFamily="34" charset="0"/>
              </a:rPr>
              <a:t>Ecc</a:t>
            </a:r>
            <a:r>
              <a:rPr lang="en-SG" altLang="en-US" sz="2800" dirty="0">
                <a:latin typeface="Calibri" panose="020F0502020204030204" pitchFamily="34" charset="0"/>
                <a:cs typeface="Calibri" panose="020F0502020204030204" pitchFamily="34" charset="0"/>
              </a:rPr>
              <a:t>. 3:4).  Safe people to help (2 Tim. 2:22).</a:t>
            </a:r>
          </a:p>
          <a:p>
            <a:pPr marL="892175" indent="-446088">
              <a:buNone/>
            </a:pPr>
            <a:r>
              <a:rPr lang="en-SG" altLang="en-US" sz="2800" dirty="0">
                <a:latin typeface="Calibri" panose="020F0502020204030204" pitchFamily="34" charset="0"/>
                <a:cs typeface="Calibri" panose="020F0502020204030204" pitchFamily="34" charset="0"/>
              </a:rPr>
              <a:t>2)  Offer heart to God for confession and cleansing (1 John 1:8,9).</a:t>
            </a:r>
          </a:p>
          <a:p>
            <a:pPr marL="892175" indent="-446088">
              <a:buNone/>
            </a:pPr>
            <a:r>
              <a:rPr lang="en-SG" altLang="en-US" sz="2800" dirty="0">
                <a:latin typeface="Calibri" panose="020F0502020204030204" pitchFamily="34" charset="0"/>
                <a:cs typeface="Calibri" panose="020F0502020204030204" pitchFamily="34" charset="0"/>
              </a:rPr>
              <a:t>3) 	Nurture thoughts that focus on God’s great love and plan (Jer. 31:3; Rom. 5:8; Jer. 29:11)</a:t>
            </a:r>
          </a:p>
          <a:p>
            <a:pPr marL="892175" indent="-446088">
              <a:buNone/>
            </a:pPr>
            <a:r>
              <a:rPr lang="en-SG" altLang="en-US" sz="2800" dirty="0">
                <a:latin typeface="Calibri" panose="020F0502020204030204" pitchFamily="34" charset="0"/>
                <a:cs typeface="Calibri" panose="020F0502020204030204" pitchFamily="34" charset="0"/>
              </a:rPr>
              <a:t>4) 	Quit negative thoughts (Phil. 4:8,9).</a:t>
            </a:r>
          </a:p>
          <a:p>
            <a:pPr marL="892175" indent="-446088">
              <a:buNone/>
            </a:pPr>
            <a:r>
              <a:rPr lang="en-SG" altLang="en-US" sz="2800" dirty="0">
                <a:latin typeface="Calibri" panose="020F0502020204030204" pitchFamily="34" charset="0"/>
                <a:cs typeface="Calibri" panose="020F0502020204030204" pitchFamily="34" charset="0"/>
              </a:rPr>
              <a:t>5) 	Understand God’s purpose for allowing heartaches (Rom. 8:28; 2 Cor. 1:3,4).</a:t>
            </a:r>
          </a:p>
          <a:p>
            <a:pPr marL="892175" indent="-446088">
              <a:buNone/>
            </a:pPr>
            <a:r>
              <a:rPr lang="en-SG" altLang="en-US" sz="2800" dirty="0">
                <a:latin typeface="Calibri" panose="020F0502020204030204" pitchFamily="34" charset="0"/>
                <a:cs typeface="Calibri" panose="020F0502020204030204" pitchFamily="34" charset="0"/>
              </a:rPr>
              <a:t>6) 	Choose to give thanks and worship </a:t>
            </a:r>
            <a:br>
              <a:rPr lang="en-SG" altLang="en-US" sz="2800" dirty="0">
                <a:latin typeface="Calibri" panose="020F0502020204030204" pitchFamily="34" charset="0"/>
                <a:cs typeface="Calibri" panose="020F0502020204030204" pitchFamily="34" charset="0"/>
              </a:rPr>
            </a:br>
            <a:r>
              <a:rPr lang="en-SG" altLang="en-US" sz="2800" dirty="0">
                <a:latin typeface="Calibri" panose="020F0502020204030204" pitchFamily="34" charset="0"/>
                <a:cs typeface="Calibri" panose="020F0502020204030204" pitchFamily="34" charset="0"/>
              </a:rPr>
              <a:t>(1 Thess. 5:18; Job 1:20-22).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39A7C7-2EB1-4AF5-A0B8-70DE6071014E}"/>
              </a:ext>
            </a:extLst>
          </p:cNvPr>
          <p:cNvSpPr>
            <a:spLocks noGrp="1"/>
          </p:cNvSpPr>
          <p:nvPr>
            <p:ph idx="1"/>
          </p:nvPr>
        </p:nvSpPr>
        <p:spPr>
          <a:xfrm>
            <a:off x="838200" y="990600"/>
            <a:ext cx="7696200" cy="5562600"/>
          </a:xfrm>
        </p:spPr>
        <p:txBody>
          <a:bodyPr/>
          <a:lstStyle/>
          <a:p>
            <a:pPr marL="0" indent="0">
              <a:spcBef>
                <a:spcPts val="0"/>
              </a:spcBef>
              <a:spcAft>
                <a:spcPts val="1200"/>
              </a:spcAft>
              <a:buFontTx/>
              <a:buNone/>
              <a:defRPr/>
            </a:pPr>
            <a:r>
              <a:rPr lang="en-SG" sz="3000" dirty="0">
                <a:solidFill>
                  <a:schemeClr val="tx1"/>
                </a:solidFill>
                <a:latin typeface="Calibri" panose="020F0502020204030204" pitchFamily="34" charset="0"/>
                <a:cs typeface="Calibri" panose="020F0502020204030204" pitchFamily="34" charset="0"/>
              </a:rPr>
              <a:t>(</a:t>
            </a:r>
            <a:r>
              <a:rPr lang="en-SG" sz="3000" dirty="0" err="1">
                <a:solidFill>
                  <a:schemeClr val="tx1"/>
                </a:solidFill>
                <a:latin typeface="Calibri" panose="020F0502020204030204" pitchFamily="34" charset="0"/>
                <a:cs typeface="Calibri" panose="020F0502020204030204" pitchFamily="34" charset="0"/>
              </a:rPr>
              <a:t>Heb</a:t>
            </a:r>
            <a:r>
              <a:rPr lang="en-SG" sz="3000" dirty="0">
                <a:solidFill>
                  <a:schemeClr val="tx1"/>
                </a:solidFill>
                <a:latin typeface="Calibri" panose="020F0502020204030204" pitchFamily="34" charset="0"/>
                <a:cs typeface="Calibri" panose="020F0502020204030204" pitchFamily="34" charset="0"/>
              </a:rPr>
              <a:t> 11:24-29)  </a:t>
            </a:r>
            <a:r>
              <a:rPr lang="en-SG" sz="3000" i="1" u="sng" dirty="0">
                <a:solidFill>
                  <a:schemeClr val="tx1"/>
                </a:solidFill>
                <a:latin typeface="Calibri" panose="020F0502020204030204" pitchFamily="34" charset="0"/>
                <a:cs typeface="Calibri" panose="020F0502020204030204" pitchFamily="34" charset="0"/>
              </a:rPr>
              <a:t>By faith Moses</a:t>
            </a:r>
            <a:r>
              <a:rPr lang="en-SG" sz="3000" i="1" dirty="0">
                <a:solidFill>
                  <a:schemeClr val="tx1"/>
                </a:solidFill>
                <a:latin typeface="Calibri" panose="020F0502020204030204" pitchFamily="34" charset="0"/>
                <a:cs typeface="Calibri" panose="020F0502020204030204" pitchFamily="34" charset="0"/>
              </a:rPr>
              <a:t>, when he was come to years, </a:t>
            </a:r>
            <a:r>
              <a:rPr lang="en-SG" sz="3000" i="1" u="sng" dirty="0">
                <a:solidFill>
                  <a:schemeClr val="tx1"/>
                </a:solidFill>
                <a:latin typeface="Calibri" panose="020F0502020204030204" pitchFamily="34" charset="0"/>
                <a:cs typeface="Calibri" panose="020F0502020204030204" pitchFamily="34" charset="0"/>
              </a:rPr>
              <a:t>refused to be</a:t>
            </a:r>
            <a:r>
              <a:rPr lang="en-SG" sz="3000" i="1" dirty="0">
                <a:solidFill>
                  <a:schemeClr val="tx1"/>
                </a:solidFill>
                <a:latin typeface="Calibri" panose="020F0502020204030204" pitchFamily="34" charset="0"/>
                <a:cs typeface="Calibri" panose="020F0502020204030204" pitchFamily="34" charset="0"/>
              </a:rPr>
              <a:t> called the son of Pharaoh's daughter;</a:t>
            </a:r>
          </a:p>
          <a:p>
            <a:pPr marL="0" indent="0">
              <a:spcBef>
                <a:spcPts val="0"/>
              </a:spcBef>
              <a:spcAft>
                <a:spcPts val="1200"/>
              </a:spcAft>
              <a:buFontTx/>
              <a:buNone/>
              <a:defRPr/>
            </a:pPr>
            <a:r>
              <a:rPr lang="en-SG" sz="3000" i="1" u="sng" dirty="0">
                <a:solidFill>
                  <a:schemeClr val="tx1"/>
                </a:solidFill>
                <a:latin typeface="Calibri" panose="020F0502020204030204" pitchFamily="34" charset="0"/>
                <a:cs typeface="Calibri" panose="020F0502020204030204" pitchFamily="34" charset="0"/>
              </a:rPr>
              <a:t>Choosing rather to suffer affliction</a:t>
            </a:r>
            <a:r>
              <a:rPr lang="en-SG" sz="3000" i="1" dirty="0">
                <a:solidFill>
                  <a:schemeClr val="tx1"/>
                </a:solidFill>
                <a:latin typeface="Calibri" panose="020F0502020204030204" pitchFamily="34" charset="0"/>
                <a:cs typeface="Calibri" panose="020F0502020204030204" pitchFamily="34" charset="0"/>
              </a:rPr>
              <a:t> with the people of God, than to enjoy the pleasures of sin for a season;</a:t>
            </a:r>
          </a:p>
          <a:p>
            <a:pPr marL="0" indent="0">
              <a:spcBef>
                <a:spcPts val="0"/>
              </a:spcBef>
              <a:spcAft>
                <a:spcPts val="1200"/>
              </a:spcAft>
              <a:buFontTx/>
              <a:buNone/>
              <a:defRPr/>
            </a:pPr>
            <a:r>
              <a:rPr lang="en-SG" sz="3000" i="1" dirty="0">
                <a:solidFill>
                  <a:schemeClr val="tx1"/>
                </a:solidFill>
                <a:latin typeface="Calibri" panose="020F0502020204030204" pitchFamily="34" charset="0"/>
                <a:cs typeface="Calibri" panose="020F0502020204030204" pitchFamily="34" charset="0"/>
              </a:rPr>
              <a:t>Esteeming the reproach of Christ greater riches than the treasures in Egypt: for he had respect unto the </a:t>
            </a:r>
            <a:r>
              <a:rPr lang="en-SG" sz="3000" i="1" dirty="0" err="1">
                <a:solidFill>
                  <a:schemeClr val="tx1"/>
                </a:solidFill>
                <a:latin typeface="Calibri" panose="020F0502020204030204" pitchFamily="34" charset="0"/>
                <a:cs typeface="Calibri" panose="020F0502020204030204" pitchFamily="34" charset="0"/>
              </a:rPr>
              <a:t>recompence</a:t>
            </a:r>
            <a:r>
              <a:rPr lang="en-SG" sz="3000" i="1" dirty="0">
                <a:solidFill>
                  <a:schemeClr val="tx1"/>
                </a:solidFill>
                <a:latin typeface="Calibri" panose="020F0502020204030204" pitchFamily="34" charset="0"/>
                <a:cs typeface="Calibri" panose="020F0502020204030204" pitchFamily="34" charset="0"/>
              </a:rPr>
              <a:t> of the reward.</a:t>
            </a:r>
          </a:p>
          <a:p>
            <a:pPr marL="0" indent="0">
              <a:buFontTx/>
              <a:buNone/>
              <a:defRPr/>
            </a:pPr>
            <a:endParaRPr lang="en-SG" dirty="0"/>
          </a:p>
          <a:p>
            <a:pPr>
              <a:defRPr/>
            </a:pPr>
            <a:endParaRPr lang="en-S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9E698A5-670A-45B6-B79C-D7130E6079BC}"/>
              </a:ext>
            </a:extLst>
          </p:cNvPr>
          <p:cNvSpPr>
            <a:spLocks noGrp="1" noChangeArrowheads="1"/>
          </p:cNvSpPr>
          <p:nvPr>
            <p:ph type="title"/>
          </p:nvPr>
        </p:nvSpPr>
        <p:spPr>
          <a:xfrm>
            <a:off x="0" y="457200"/>
            <a:ext cx="9144000" cy="609600"/>
          </a:xfrm>
        </p:spPr>
        <p:txBody>
          <a:bodyPr/>
          <a:lstStyle/>
          <a:p>
            <a:pPr algn="ctr" eaLnBrk="1" hangingPunct="1"/>
            <a:r>
              <a:rPr lang="en-US" altLang="en-US" sz="3000" dirty="0">
                <a:solidFill>
                  <a:srgbClr val="00B0F0"/>
                </a:solidFill>
                <a:latin typeface="Calibri" panose="020F0502020204030204" pitchFamily="34" charset="0"/>
                <a:cs typeface="Calibri" panose="020F0502020204030204" pitchFamily="34" charset="0"/>
              </a:rPr>
              <a:t>2.  AMBUSH OF JEALOUSY</a:t>
            </a:r>
          </a:p>
        </p:txBody>
      </p:sp>
      <p:sp>
        <p:nvSpPr>
          <p:cNvPr id="28675" name="Rectangle 3">
            <a:extLst>
              <a:ext uri="{FF2B5EF4-FFF2-40B4-BE49-F238E27FC236}">
                <a16:creationId xmlns:a16="http://schemas.microsoft.com/office/drawing/2014/main" id="{8078690C-750C-4843-91F0-38D4E1583E10}"/>
              </a:ext>
            </a:extLst>
          </p:cNvPr>
          <p:cNvSpPr>
            <a:spLocks noGrp="1" noChangeArrowheads="1"/>
          </p:cNvSpPr>
          <p:nvPr>
            <p:ph idx="1"/>
          </p:nvPr>
        </p:nvSpPr>
        <p:spPr>
          <a:xfrm>
            <a:off x="762000" y="1524000"/>
            <a:ext cx="7848600" cy="4572000"/>
          </a:xfrm>
        </p:spPr>
        <p:txBody>
          <a:bodyPr/>
          <a:lstStyle/>
          <a:p>
            <a:pPr marL="0" indent="0" eaLnBrk="1" hangingPunct="1">
              <a:buFontTx/>
              <a:buNone/>
            </a:pPr>
            <a:r>
              <a:rPr lang="en-US" altLang="en-US" sz="3000" dirty="0">
                <a:latin typeface="Calibri" panose="020F0502020204030204" pitchFamily="34" charset="0"/>
                <a:cs typeface="Calibri" panose="020F0502020204030204" pitchFamily="34" charset="0"/>
              </a:rPr>
              <a:t>“</a:t>
            </a:r>
            <a:r>
              <a:rPr lang="en-US" altLang="en-US" sz="3000" i="1" dirty="0">
                <a:latin typeface="Calibri" panose="020F0502020204030204" pitchFamily="34" charset="0"/>
                <a:cs typeface="Calibri" panose="020F0502020204030204" pitchFamily="34" charset="0"/>
              </a:rPr>
              <a:t>But there remained two of the men in the camp, the name of the one was Eldad, and the name of the other </a:t>
            </a:r>
            <a:r>
              <a:rPr lang="en-US" altLang="en-US" sz="3000" i="1" dirty="0" err="1">
                <a:latin typeface="Calibri" panose="020F0502020204030204" pitchFamily="34" charset="0"/>
                <a:cs typeface="Calibri" panose="020F0502020204030204" pitchFamily="34" charset="0"/>
              </a:rPr>
              <a:t>Medad</a:t>
            </a:r>
            <a:r>
              <a:rPr lang="en-US" altLang="en-US" sz="3000" i="1" dirty="0">
                <a:latin typeface="Calibri" panose="020F0502020204030204" pitchFamily="34" charset="0"/>
                <a:cs typeface="Calibri" panose="020F0502020204030204" pitchFamily="34" charset="0"/>
              </a:rPr>
              <a:t>: and the spirit rested upon them; and they were of them that were written, but </a:t>
            </a:r>
            <a:r>
              <a:rPr lang="en-US" altLang="en-US" sz="3000" i="1" u="sng" dirty="0">
                <a:latin typeface="Calibri" panose="020F0502020204030204" pitchFamily="34" charset="0"/>
                <a:cs typeface="Calibri" panose="020F0502020204030204" pitchFamily="34" charset="0"/>
              </a:rPr>
              <a:t>went not out unto the tabernacle: and they prophesied in the camp.</a:t>
            </a:r>
            <a:r>
              <a:rPr lang="en-US" altLang="en-US" sz="3000" u="sng" dirty="0">
                <a:latin typeface="Calibri" panose="020F0502020204030204" pitchFamily="34" charset="0"/>
                <a:cs typeface="Calibri" panose="020F0502020204030204" pitchFamily="34"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E0B171E4-50F0-460A-ABCB-B131A1CF4B89}"/>
              </a:ext>
            </a:extLst>
          </p:cNvPr>
          <p:cNvSpPr>
            <a:spLocks noGrp="1" noChangeArrowheads="1"/>
          </p:cNvSpPr>
          <p:nvPr>
            <p:ph idx="1"/>
          </p:nvPr>
        </p:nvSpPr>
        <p:spPr>
          <a:xfrm>
            <a:off x="762000" y="1748790"/>
            <a:ext cx="8001000" cy="4648200"/>
          </a:xfrm>
        </p:spPr>
        <p:txBody>
          <a:bodyPr/>
          <a:lstStyle/>
          <a:p>
            <a:pPr marL="0" indent="0" eaLnBrk="1" hangingPunct="1">
              <a:spcBef>
                <a:spcPts val="0"/>
              </a:spcBef>
              <a:spcAft>
                <a:spcPts val="1200"/>
              </a:spcAft>
              <a:buFontTx/>
              <a:buNone/>
            </a:pPr>
            <a:r>
              <a:rPr lang="en-US" altLang="en-US" sz="3000" dirty="0">
                <a:latin typeface="Calibri" panose="020F0502020204030204" pitchFamily="34" charset="0"/>
                <a:cs typeface="Calibri" panose="020F0502020204030204" pitchFamily="34" charset="0"/>
              </a:rPr>
              <a:t> “</a:t>
            </a:r>
            <a:r>
              <a:rPr lang="en-US" altLang="en-US" sz="3000" i="1" dirty="0">
                <a:latin typeface="Calibri" panose="020F0502020204030204" pitchFamily="34" charset="0"/>
                <a:cs typeface="Calibri" panose="020F0502020204030204" pitchFamily="34" charset="0"/>
              </a:rPr>
              <a:t> And there ran a young man, and told Moses, and said, Eldad and </a:t>
            </a:r>
            <a:r>
              <a:rPr lang="en-US" altLang="en-US" sz="3000" i="1" dirty="0" err="1">
                <a:latin typeface="Calibri" panose="020F0502020204030204" pitchFamily="34" charset="0"/>
                <a:cs typeface="Calibri" panose="020F0502020204030204" pitchFamily="34" charset="0"/>
              </a:rPr>
              <a:t>Medad</a:t>
            </a:r>
            <a:r>
              <a:rPr lang="en-US" altLang="en-US" sz="3000" i="1" dirty="0">
                <a:latin typeface="Calibri" panose="020F0502020204030204" pitchFamily="34" charset="0"/>
                <a:cs typeface="Calibri" panose="020F0502020204030204" pitchFamily="34" charset="0"/>
              </a:rPr>
              <a:t> do prophesy in the camp. And Joshua the son of Nun, the servant of Moses, one of his young men, answered and said, </a:t>
            </a:r>
            <a:r>
              <a:rPr lang="en-US" altLang="en-US" sz="3000" i="1" u="sng" dirty="0">
                <a:latin typeface="Calibri" panose="020F0502020204030204" pitchFamily="34" charset="0"/>
                <a:cs typeface="Calibri" panose="020F0502020204030204" pitchFamily="34" charset="0"/>
              </a:rPr>
              <a:t>My lord Moses, forbid them</a:t>
            </a:r>
            <a:r>
              <a:rPr lang="en-US" altLang="en-US" sz="3000" u="sng" dirty="0">
                <a:latin typeface="Calibri" panose="020F0502020204030204" pitchFamily="34" charset="0"/>
                <a:cs typeface="Calibri" panose="020F0502020204030204" pitchFamily="34" charset="0"/>
              </a:rPr>
              <a:t>.”</a:t>
            </a:r>
            <a:r>
              <a:rPr lang="en-US" altLang="en-US" sz="3000" dirty="0">
                <a:latin typeface="Calibri" panose="020F0502020204030204" pitchFamily="34" charset="0"/>
                <a:cs typeface="Calibri" panose="020F0502020204030204" pitchFamily="34" charset="0"/>
              </a:rPr>
              <a:t> (Num. 11:26-28) </a:t>
            </a:r>
          </a:p>
        </p:txBody>
      </p:sp>
      <p:sp>
        <p:nvSpPr>
          <p:cNvPr id="5" name="Rectangle 2">
            <a:extLst>
              <a:ext uri="{FF2B5EF4-FFF2-40B4-BE49-F238E27FC236}">
                <a16:creationId xmlns:a16="http://schemas.microsoft.com/office/drawing/2014/main" id="{E6D0FA05-5949-4126-9324-0A8CA3CA5E10}"/>
              </a:ext>
            </a:extLst>
          </p:cNvPr>
          <p:cNvSpPr>
            <a:spLocks noGrp="1" noChangeArrowheads="1"/>
          </p:cNvSpPr>
          <p:nvPr>
            <p:ph type="title"/>
          </p:nvPr>
        </p:nvSpPr>
        <p:spPr>
          <a:xfrm>
            <a:off x="0" y="457200"/>
            <a:ext cx="9144000" cy="609600"/>
          </a:xfrm>
        </p:spPr>
        <p:txBody>
          <a:bodyPr/>
          <a:lstStyle/>
          <a:p>
            <a:pPr algn="ctr" eaLnBrk="1" hangingPunct="1"/>
            <a:r>
              <a:rPr lang="en-US" altLang="en-US" sz="3000" dirty="0">
                <a:solidFill>
                  <a:srgbClr val="00B0F0"/>
                </a:solidFill>
                <a:latin typeface="Calibri" panose="020F0502020204030204" pitchFamily="34" charset="0"/>
                <a:cs typeface="Calibri" panose="020F0502020204030204" pitchFamily="34" charset="0"/>
              </a:rPr>
              <a:t>2.  AMBUSH OF JEALOUSY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63C9D2E2-865E-4CD1-AF62-C0E40C4DA580}"/>
              </a:ext>
            </a:extLst>
          </p:cNvPr>
          <p:cNvSpPr>
            <a:spLocks noGrp="1" noChangeArrowheads="1"/>
          </p:cNvSpPr>
          <p:nvPr>
            <p:ph idx="1"/>
          </p:nvPr>
        </p:nvSpPr>
        <p:spPr>
          <a:xfrm>
            <a:off x="533400" y="1295400"/>
            <a:ext cx="8229600" cy="5105400"/>
          </a:xfrm>
        </p:spPr>
        <p:txBody>
          <a:bodyPr/>
          <a:lstStyle/>
          <a:p>
            <a:pPr marL="660400" indent="-660400" eaLnBrk="1" hangingPunct="1">
              <a:buFontTx/>
              <a:buNone/>
            </a:pPr>
            <a:r>
              <a:rPr lang="en-US" altLang="en-US" sz="3000" b="1" dirty="0">
                <a:latin typeface="Calibri" panose="020F0502020204030204" pitchFamily="34" charset="0"/>
                <a:cs typeface="Calibri" panose="020F0502020204030204" pitchFamily="34" charset="0"/>
              </a:rPr>
              <a:t>1.  Joshua’s Appeal</a:t>
            </a:r>
          </a:p>
          <a:p>
            <a:pPr marL="446088" indent="0" eaLnBrk="1" hangingPunct="1">
              <a:buFontTx/>
              <a:buNone/>
            </a:pPr>
            <a:r>
              <a:rPr lang="en-US" altLang="en-US" sz="3000" dirty="0">
                <a:latin typeface="Calibri" panose="020F0502020204030204" pitchFamily="34" charset="0"/>
                <a:cs typeface="Calibri" panose="020F0502020204030204" pitchFamily="34" charset="0"/>
              </a:rPr>
              <a:t>a.  His fear of disorder, unity disturbed</a:t>
            </a:r>
          </a:p>
          <a:p>
            <a:pPr marL="446088" indent="0" eaLnBrk="1" hangingPunct="1">
              <a:buFontTx/>
              <a:buNone/>
            </a:pPr>
            <a:r>
              <a:rPr lang="en-US" altLang="en-US" sz="3000" dirty="0">
                <a:latin typeface="Calibri" panose="020F0502020204030204" pitchFamily="34" charset="0"/>
                <a:cs typeface="Calibri" panose="020F0502020204030204" pitchFamily="34" charset="0"/>
              </a:rPr>
              <a:t>b.	For the honor of his master Moses.  </a:t>
            </a:r>
          </a:p>
          <a:p>
            <a:pPr marL="446088" indent="0" eaLnBrk="1" hangingPunct="1">
              <a:buFontTx/>
              <a:buNone/>
            </a:pPr>
            <a:r>
              <a:rPr lang="en-US" altLang="en-US" sz="3000" dirty="0">
                <a:latin typeface="Calibri" panose="020F0502020204030204" pitchFamily="34" charset="0"/>
                <a:cs typeface="Calibri" panose="020F0502020204030204" pitchFamily="34" charset="0"/>
              </a:rPr>
              <a:t>c.  Counsel not wise.</a:t>
            </a:r>
          </a:p>
          <a:p>
            <a:pPr marL="1349375" indent="-457200" eaLnBrk="1" hangingPunct="1">
              <a:buFontTx/>
              <a:buNone/>
            </a:pPr>
            <a:r>
              <a:rPr lang="en-US" altLang="en-US" sz="3000" dirty="0">
                <a:latin typeface="Calibri" panose="020F0502020204030204" pitchFamily="34" charset="0"/>
                <a:cs typeface="Calibri" panose="020F0502020204030204" pitchFamily="34" charset="0"/>
              </a:rPr>
              <a:t>1)  Although by a devoted friend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(blinding effect of judgment)</a:t>
            </a:r>
          </a:p>
          <a:p>
            <a:pPr marL="1349375" indent="-457200" eaLnBrk="1" hangingPunct="1">
              <a:buFontTx/>
              <a:buNone/>
            </a:pPr>
            <a:r>
              <a:rPr lang="en-US" altLang="en-US" sz="3000" dirty="0">
                <a:latin typeface="Calibri" panose="020F0502020204030204" pitchFamily="34" charset="0"/>
                <a:cs typeface="Calibri" panose="020F0502020204030204" pitchFamily="34" charset="0"/>
              </a:rPr>
              <a:t>2)  Evidently without consideration from 	hearsay.</a:t>
            </a:r>
          </a:p>
          <a:p>
            <a:pPr marL="1349375" indent="-457200" eaLnBrk="1" hangingPunct="1">
              <a:buFontTx/>
              <a:buNone/>
            </a:pPr>
            <a:r>
              <a:rPr lang="en-US" altLang="en-US" sz="3000" dirty="0">
                <a:latin typeface="Calibri" panose="020F0502020204030204" pitchFamily="34" charset="0"/>
                <a:cs typeface="Calibri" panose="020F0502020204030204" pitchFamily="34" charset="0"/>
              </a:rPr>
              <a:t>3)  Not for the glory of God</a:t>
            </a:r>
          </a:p>
        </p:txBody>
      </p:sp>
      <p:sp>
        <p:nvSpPr>
          <p:cNvPr id="5" name="Rectangle 2">
            <a:extLst>
              <a:ext uri="{FF2B5EF4-FFF2-40B4-BE49-F238E27FC236}">
                <a16:creationId xmlns:a16="http://schemas.microsoft.com/office/drawing/2014/main" id="{BB4D0E80-7B92-4F2E-91B1-ED34A094963D}"/>
              </a:ext>
            </a:extLst>
          </p:cNvPr>
          <p:cNvSpPr>
            <a:spLocks noGrp="1" noChangeArrowheads="1"/>
          </p:cNvSpPr>
          <p:nvPr>
            <p:ph type="title"/>
          </p:nvPr>
        </p:nvSpPr>
        <p:spPr>
          <a:xfrm>
            <a:off x="0" y="381000"/>
            <a:ext cx="9144000" cy="609600"/>
          </a:xfrm>
        </p:spPr>
        <p:txBody>
          <a:bodyPr/>
          <a:lstStyle/>
          <a:p>
            <a:pPr algn="ctr" eaLnBrk="1" hangingPunct="1"/>
            <a:r>
              <a:rPr lang="en-US" altLang="en-US" sz="3000" dirty="0">
                <a:solidFill>
                  <a:srgbClr val="00B0F0"/>
                </a:solidFill>
                <a:latin typeface="Calibri" panose="020F0502020204030204" pitchFamily="34" charset="0"/>
                <a:cs typeface="Calibri" panose="020F0502020204030204" pitchFamily="34" charset="0"/>
              </a:rPr>
              <a:t>2.  AMBUSH OF JEALOUSY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E496E2EF-1D9E-4349-B098-16C8BC0F7749}"/>
              </a:ext>
            </a:extLst>
          </p:cNvPr>
          <p:cNvSpPr>
            <a:spLocks noGrp="1" noChangeArrowheads="1"/>
          </p:cNvSpPr>
          <p:nvPr>
            <p:ph idx="1"/>
          </p:nvPr>
        </p:nvSpPr>
        <p:spPr>
          <a:xfrm>
            <a:off x="685800" y="1676400"/>
            <a:ext cx="7772400" cy="4495800"/>
          </a:xfrm>
        </p:spPr>
        <p:txBody>
          <a:bodyPr/>
          <a:lstStyle/>
          <a:p>
            <a:pPr marL="536575" indent="-536575" eaLnBrk="1" hangingPunct="1">
              <a:spcBef>
                <a:spcPts val="0"/>
              </a:spcBef>
              <a:spcAft>
                <a:spcPts val="1800"/>
              </a:spcAft>
              <a:buNone/>
            </a:pPr>
            <a:r>
              <a:rPr lang="en-US" altLang="en-US" sz="3000" b="1" dirty="0">
                <a:latin typeface="Calibri" panose="020F0502020204030204" pitchFamily="34" charset="0"/>
                <a:cs typeface="Calibri" panose="020F0502020204030204" pitchFamily="34" charset="0"/>
              </a:rPr>
              <a:t>2.  	Moses’ Reply </a:t>
            </a:r>
            <a:br>
              <a:rPr lang="en-US" altLang="en-US" sz="3000" b="1"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 meek, gentle and with a large heart</a:t>
            </a:r>
          </a:p>
          <a:p>
            <a:pPr marL="536575" indent="0" eaLnBrk="1" hangingPunct="1">
              <a:spcBef>
                <a:spcPts val="0"/>
              </a:spcBef>
              <a:spcAft>
                <a:spcPts val="0"/>
              </a:spcAft>
              <a:buNone/>
            </a:pPr>
            <a:r>
              <a:rPr lang="en-US" altLang="en-US" sz="3000" dirty="0">
                <a:latin typeface="Calibri" panose="020F0502020204030204" pitchFamily="34" charset="0"/>
                <a:cs typeface="Calibri" panose="020F0502020204030204" pitchFamily="34" charset="0"/>
              </a:rPr>
              <a:t>“</a:t>
            </a:r>
            <a:r>
              <a:rPr lang="en-US" altLang="en-US" sz="3000" i="1" dirty="0">
                <a:latin typeface="Calibri" panose="020F0502020204030204" pitchFamily="34" charset="0"/>
                <a:cs typeface="Calibri" panose="020F0502020204030204" pitchFamily="34" charset="0"/>
              </a:rPr>
              <a:t>And Moses said unto him, </a:t>
            </a:r>
            <a:r>
              <a:rPr lang="en-US" altLang="en-US" sz="3000" i="1" dirty="0" err="1">
                <a:latin typeface="Calibri" panose="020F0502020204030204" pitchFamily="34" charset="0"/>
                <a:cs typeface="Calibri" panose="020F0502020204030204" pitchFamily="34" charset="0"/>
              </a:rPr>
              <a:t>Enviest</a:t>
            </a:r>
            <a:r>
              <a:rPr lang="en-US" altLang="en-US" sz="3000" i="1" dirty="0">
                <a:latin typeface="Calibri" panose="020F0502020204030204" pitchFamily="34" charset="0"/>
                <a:cs typeface="Calibri" panose="020F0502020204030204" pitchFamily="34" charset="0"/>
              </a:rPr>
              <a:t> thou for my sake? </a:t>
            </a:r>
            <a:r>
              <a:rPr lang="en-US" altLang="en-US" sz="3000" i="1" u="sng" dirty="0">
                <a:latin typeface="Calibri" panose="020F0502020204030204" pitchFamily="34" charset="0"/>
                <a:cs typeface="Calibri" panose="020F0502020204030204" pitchFamily="34" charset="0"/>
              </a:rPr>
              <a:t>would God that all the LORD’S people were prophets</a:t>
            </a:r>
            <a:r>
              <a:rPr lang="en-US" altLang="en-US" sz="3000" i="1" dirty="0">
                <a:latin typeface="Calibri" panose="020F0502020204030204" pitchFamily="34" charset="0"/>
                <a:cs typeface="Calibri" panose="020F0502020204030204" pitchFamily="34" charset="0"/>
              </a:rPr>
              <a:t>, and that the LORD would put His Spirit upon them!</a:t>
            </a:r>
            <a:r>
              <a:rPr lang="en-US" altLang="en-US" sz="3000" dirty="0">
                <a:latin typeface="Calibri" panose="020F0502020204030204" pitchFamily="34" charset="0"/>
                <a:cs typeface="Calibri" panose="020F0502020204030204" pitchFamily="34" charset="0"/>
              </a:rPr>
              <a:t>” (Num. 11:29) </a:t>
            </a:r>
          </a:p>
        </p:txBody>
      </p:sp>
      <p:sp>
        <p:nvSpPr>
          <p:cNvPr id="5" name="Rectangle 2">
            <a:extLst>
              <a:ext uri="{FF2B5EF4-FFF2-40B4-BE49-F238E27FC236}">
                <a16:creationId xmlns:a16="http://schemas.microsoft.com/office/drawing/2014/main" id="{5435DDE7-7DFB-4033-9074-E88F14949A9E}"/>
              </a:ext>
            </a:extLst>
          </p:cNvPr>
          <p:cNvSpPr>
            <a:spLocks noGrp="1" noChangeArrowheads="1"/>
          </p:cNvSpPr>
          <p:nvPr>
            <p:ph type="title"/>
          </p:nvPr>
        </p:nvSpPr>
        <p:spPr>
          <a:xfrm>
            <a:off x="0" y="381000"/>
            <a:ext cx="9144000" cy="609600"/>
          </a:xfrm>
        </p:spPr>
        <p:txBody>
          <a:bodyPr/>
          <a:lstStyle/>
          <a:p>
            <a:pPr algn="ctr" eaLnBrk="1" hangingPunct="1"/>
            <a:r>
              <a:rPr lang="en-US" altLang="en-US" sz="3000" dirty="0">
                <a:solidFill>
                  <a:srgbClr val="00B0F0"/>
                </a:solidFill>
                <a:latin typeface="Calibri" panose="020F0502020204030204" pitchFamily="34" charset="0"/>
                <a:cs typeface="Calibri" panose="020F0502020204030204" pitchFamily="34" charset="0"/>
              </a:rPr>
              <a:t>2.  AMBUSH OF JEALOUSY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44D7E46B-0EE5-4F1C-B89C-74F5AC1B6535}"/>
              </a:ext>
            </a:extLst>
          </p:cNvPr>
          <p:cNvSpPr>
            <a:spLocks noGrp="1" noChangeArrowheads="1"/>
          </p:cNvSpPr>
          <p:nvPr>
            <p:ph idx="1"/>
          </p:nvPr>
        </p:nvSpPr>
        <p:spPr>
          <a:xfrm>
            <a:off x="609600" y="1447800"/>
            <a:ext cx="7924800" cy="4800600"/>
          </a:xfrm>
        </p:spPr>
        <p:txBody>
          <a:bodyPr rtlCol="0">
            <a:normAutofit lnSpcReduction="10000"/>
          </a:bodyPr>
          <a:lstStyle/>
          <a:p>
            <a:pPr marL="0" indent="0" eaLnBrk="1" fontAlgn="auto" hangingPunct="1">
              <a:spcBef>
                <a:spcPts val="0"/>
              </a:spcBef>
              <a:spcAft>
                <a:spcPts val="1200"/>
              </a:spcAft>
              <a:buNone/>
              <a:defRPr/>
            </a:pPr>
            <a:r>
              <a:rPr lang="en-US" altLang="en-US" sz="3000" b="1" dirty="0">
                <a:solidFill>
                  <a:schemeClr val="tx1">
                    <a:lumMod val="75000"/>
                    <a:lumOff val="25000"/>
                  </a:schemeClr>
                </a:solidFill>
                <a:latin typeface="Calibri" panose="020F0502020204030204" pitchFamily="34" charset="0"/>
                <a:cs typeface="Calibri" panose="020F0502020204030204" pitchFamily="34" charset="0"/>
              </a:rPr>
              <a:t>a.  Substance of rejection</a:t>
            </a:r>
          </a:p>
          <a:p>
            <a:pPr marL="892175" indent="-446088" eaLnBrk="1" fontAlgn="auto" hangingPunct="1">
              <a:spcBef>
                <a:spcPts val="0"/>
              </a:spcBef>
              <a:spcAft>
                <a:spcPts val="1200"/>
              </a:spcAft>
              <a:buNone/>
              <a:defRPr/>
            </a:pPr>
            <a:r>
              <a:rPr lang="en-US" altLang="en-US" sz="3000" dirty="0">
                <a:solidFill>
                  <a:schemeClr val="tx1">
                    <a:lumMod val="75000"/>
                    <a:lumOff val="25000"/>
                  </a:schemeClr>
                </a:solidFill>
                <a:latin typeface="Calibri" panose="020F0502020204030204" pitchFamily="34" charset="0"/>
                <a:cs typeface="Calibri" panose="020F0502020204030204" pitchFamily="34" charset="0"/>
              </a:rPr>
              <a:t>1)  A lesser man would have been paranoid, scheming to protect and to control the situation and people.</a:t>
            </a:r>
          </a:p>
          <a:p>
            <a:pPr marL="892175" indent="-446088" eaLnBrk="1" fontAlgn="auto" hangingPunct="1">
              <a:spcBef>
                <a:spcPts val="0"/>
              </a:spcBef>
              <a:spcAft>
                <a:spcPts val="1200"/>
              </a:spcAft>
              <a:buNone/>
              <a:defRPr/>
            </a:pPr>
            <a:r>
              <a:rPr lang="en-US" altLang="en-US" sz="3000" dirty="0">
                <a:solidFill>
                  <a:schemeClr val="tx1">
                    <a:lumMod val="75000"/>
                    <a:lumOff val="25000"/>
                  </a:schemeClr>
                </a:solidFill>
                <a:latin typeface="Calibri" panose="020F0502020204030204" pitchFamily="34" charset="0"/>
                <a:cs typeface="Calibri" panose="020F0502020204030204" pitchFamily="34" charset="0"/>
              </a:rPr>
              <a:t>2)  Moses would not been one bit less esteemed in Heaven if every other person had been spiritually-minded as he. </a:t>
            </a:r>
          </a:p>
          <a:p>
            <a:pPr marL="892175" indent="-446088" eaLnBrk="1" fontAlgn="auto" hangingPunct="1">
              <a:spcBef>
                <a:spcPts val="0"/>
              </a:spcBef>
              <a:spcAft>
                <a:spcPts val="1200"/>
              </a:spcAft>
              <a:buNone/>
              <a:defRPr/>
            </a:pPr>
            <a:r>
              <a:rPr lang="en-US" altLang="en-US" sz="3000" dirty="0">
                <a:solidFill>
                  <a:schemeClr val="tx1">
                    <a:lumMod val="75000"/>
                    <a:lumOff val="25000"/>
                  </a:schemeClr>
                </a:solidFill>
                <a:latin typeface="Calibri" panose="020F0502020204030204" pitchFamily="34" charset="0"/>
                <a:cs typeface="Calibri" panose="020F0502020204030204" pitchFamily="34" charset="0"/>
              </a:rPr>
              <a:t>3)  Our measure before God does not depend on our standing among men.</a:t>
            </a:r>
          </a:p>
          <a:p>
            <a:pPr marL="609600" indent="-609600" eaLnBrk="1" fontAlgn="auto" hangingPunct="1">
              <a:lnSpc>
                <a:spcPct val="80000"/>
              </a:lnSpc>
              <a:spcAft>
                <a:spcPts val="0"/>
              </a:spcAft>
              <a:buFontTx/>
              <a:buNone/>
              <a:defRPr/>
            </a:pPr>
            <a:endParaRPr lang="en-US" altLang="en-US" sz="2800" dirty="0">
              <a:solidFill>
                <a:schemeClr val="tx1">
                  <a:lumMod val="75000"/>
                  <a:lumOff val="25000"/>
                </a:schemeClr>
              </a:solidFill>
            </a:endParaRPr>
          </a:p>
          <a:p>
            <a:pPr marL="609600" indent="-609600" eaLnBrk="1" fontAlgn="auto" hangingPunct="1">
              <a:lnSpc>
                <a:spcPct val="80000"/>
              </a:lnSpc>
              <a:spcAft>
                <a:spcPts val="0"/>
              </a:spcAft>
              <a:buFontTx/>
              <a:buNone/>
              <a:defRPr/>
            </a:pPr>
            <a:endParaRPr lang="en-US" altLang="en-US" sz="2800" dirty="0">
              <a:solidFill>
                <a:schemeClr val="tx1">
                  <a:lumMod val="75000"/>
                  <a:lumOff val="25000"/>
                </a:schemeClr>
              </a:solidFill>
            </a:endParaRPr>
          </a:p>
        </p:txBody>
      </p:sp>
      <p:sp>
        <p:nvSpPr>
          <p:cNvPr id="5" name="Rectangle 2">
            <a:extLst>
              <a:ext uri="{FF2B5EF4-FFF2-40B4-BE49-F238E27FC236}">
                <a16:creationId xmlns:a16="http://schemas.microsoft.com/office/drawing/2014/main" id="{15FE96B6-1035-40D7-8A36-1F506F393675}"/>
              </a:ext>
            </a:extLst>
          </p:cNvPr>
          <p:cNvSpPr>
            <a:spLocks noGrp="1" noChangeArrowheads="1"/>
          </p:cNvSpPr>
          <p:nvPr>
            <p:ph type="title"/>
          </p:nvPr>
        </p:nvSpPr>
        <p:spPr>
          <a:xfrm>
            <a:off x="0" y="381000"/>
            <a:ext cx="9144000" cy="609600"/>
          </a:xfrm>
        </p:spPr>
        <p:txBody>
          <a:bodyPr/>
          <a:lstStyle/>
          <a:p>
            <a:pPr algn="ctr" eaLnBrk="1" hangingPunct="1"/>
            <a:r>
              <a:rPr lang="en-US" altLang="en-US" sz="3000" dirty="0">
                <a:solidFill>
                  <a:srgbClr val="00B0F0"/>
                </a:solidFill>
                <a:latin typeface="Calibri" panose="020F0502020204030204" pitchFamily="34" charset="0"/>
                <a:cs typeface="Calibri" panose="020F0502020204030204" pitchFamily="34" charset="0"/>
              </a:rPr>
              <a:t>2.  AMBUSH OF JEALOUSY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8C162D2-569C-4B99-B270-16FBDFCA6553}"/>
              </a:ext>
            </a:extLst>
          </p:cNvPr>
          <p:cNvSpPr>
            <a:spLocks noGrp="1" noChangeArrowheads="1"/>
          </p:cNvSpPr>
          <p:nvPr>
            <p:ph type="title"/>
          </p:nvPr>
        </p:nvSpPr>
        <p:spPr>
          <a:xfrm>
            <a:off x="-1" y="302636"/>
            <a:ext cx="9144001" cy="655637"/>
          </a:xfrm>
        </p:spPr>
        <p:txBody>
          <a:bodyPr/>
          <a:lstStyle/>
          <a:p>
            <a:pPr algn="ctr" eaLnBrk="1" hangingPunct="1">
              <a:defRPr/>
            </a:pPr>
            <a:r>
              <a:rPr lang="en-US" altLang="en-US" sz="3000" dirty="0">
                <a:solidFill>
                  <a:srgbClr val="92D050"/>
                </a:solidFill>
                <a:latin typeface="Calibri" panose="020F0502020204030204" pitchFamily="34" charset="0"/>
                <a:cs typeface="Calibri" panose="020F0502020204030204" pitchFamily="34" charset="0"/>
              </a:rPr>
              <a:t>CONCERNING SELF – WHO AM I?</a:t>
            </a:r>
          </a:p>
        </p:txBody>
      </p:sp>
      <p:sp>
        <p:nvSpPr>
          <p:cNvPr id="25603" name="Rectangle 3">
            <a:extLst>
              <a:ext uri="{FF2B5EF4-FFF2-40B4-BE49-F238E27FC236}">
                <a16:creationId xmlns:a16="http://schemas.microsoft.com/office/drawing/2014/main" id="{E0F55BC6-E95F-483C-9AF1-2452622D73AA}"/>
              </a:ext>
            </a:extLst>
          </p:cNvPr>
          <p:cNvSpPr>
            <a:spLocks noGrp="1" noChangeArrowheads="1"/>
          </p:cNvSpPr>
          <p:nvPr>
            <p:ph idx="1"/>
          </p:nvPr>
        </p:nvSpPr>
        <p:spPr>
          <a:xfrm>
            <a:off x="685800" y="958273"/>
            <a:ext cx="8153400" cy="5364163"/>
          </a:xfrm>
        </p:spPr>
        <p:txBody>
          <a:bodyPr/>
          <a:lstStyle/>
          <a:p>
            <a:pPr marL="0" indent="0" eaLnBrk="1" hangingPunct="1">
              <a:spcBef>
                <a:spcPts val="0"/>
              </a:spcBef>
              <a:spcAft>
                <a:spcPts val="1200"/>
              </a:spcAft>
              <a:buFont typeface="Wingdings 3" panose="05040102010807070707" pitchFamily="18" charset="2"/>
              <a:buNone/>
              <a:defRPr/>
            </a:pPr>
            <a:r>
              <a:rPr lang="en-US" altLang="en-US" sz="3000" b="1" dirty="0">
                <a:latin typeface="Calibri" panose="020F0502020204030204" pitchFamily="34" charset="0"/>
                <a:cs typeface="Calibri" panose="020F0502020204030204" pitchFamily="34" charset="0"/>
              </a:rPr>
              <a:t>I AM WHAT GOD SAYS I AM!</a:t>
            </a:r>
          </a:p>
          <a:p>
            <a:pPr eaLnBrk="1" hangingPunct="1">
              <a:spcBef>
                <a:spcPts val="0"/>
              </a:spcBef>
              <a:spcAft>
                <a:spcPts val="600"/>
              </a:spcAft>
              <a:buClrTx/>
              <a:buSzPct val="100000"/>
              <a:buFont typeface="Arial" panose="020B0604020202020204" pitchFamily="34" charset="0"/>
              <a:buChar char="•"/>
              <a:tabLst>
                <a:tab pos="1073150" algn="l"/>
              </a:tabLst>
              <a:defRPr/>
            </a:pPr>
            <a:r>
              <a:rPr lang="en-US" altLang="en-US" sz="3000" dirty="0">
                <a:latin typeface="Calibri" panose="020F0502020204030204" pitchFamily="34" charset="0"/>
                <a:cs typeface="Calibri" panose="020F0502020204030204" pitchFamily="34" charset="0"/>
              </a:rPr>
              <a:t>New creation in Christ Jesus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(1 Cor. 5:17),</a:t>
            </a:r>
          </a:p>
          <a:p>
            <a:pPr eaLnBrk="1" hangingPunct="1">
              <a:spcBef>
                <a:spcPts val="0"/>
              </a:spcBef>
              <a:spcAft>
                <a:spcPts val="600"/>
              </a:spcAft>
              <a:buClrTx/>
              <a:buSzPct val="100000"/>
              <a:buFont typeface="Arial" panose="020B0604020202020204" pitchFamily="34" charset="0"/>
              <a:buChar char="•"/>
              <a:tabLst>
                <a:tab pos="1073150" algn="l"/>
              </a:tabLst>
              <a:defRPr/>
            </a:pPr>
            <a:r>
              <a:rPr lang="en-US" altLang="en-US" sz="3000" dirty="0">
                <a:latin typeface="Calibri" panose="020F0502020204030204" pitchFamily="34" charset="0"/>
                <a:cs typeface="Calibri" panose="020F0502020204030204" pitchFamily="34" charset="0"/>
              </a:rPr>
              <a:t>Of infinite worth, deeply loved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(Mark 8:36; Jer. 31:3),</a:t>
            </a:r>
          </a:p>
          <a:p>
            <a:pPr eaLnBrk="1" hangingPunct="1">
              <a:spcBef>
                <a:spcPts val="0"/>
              </a:spcBef>
              <a:spcAft>
                <a:spcPts val="600"/>
              </a:spcAft>
              <a:buClrTx/>
              <a:buSzPct val="100000"/>
              <a:buFont typeface="Arial" panose="020B0604020202020204" pitchFamily="34" charset="0"/>
              <a:buChar char="•"/>
              <a:tabLst>
                <a:tab pos="1073150" algn="l"/>
              </a:tabLst>
              <a:defRPr/>
            </a:pPr>
            <a:r>
              <a:rPr lang="en-US" altLang="en-US" sz="3000" dirty="0">
                <a:latin typeface="Calibri" panose="020F0502020204030204" pitchFamily="34" charset="0"/>
                <a:cs typeface="Calibri" panose="020F0502020204030204" pitchFamily="34" charset="0"/>
              </a:rPr>
              <a:t>Completely forgiven, fully pleasing, totally accepted (Rom. 5:1; Eph. 1:6; Col. 1:21-22),</a:t>
            </a:r>
          </a:p>
          <a:p>
            <a:pPr eaLnBrk="1" hangingPunct="1">
              <a:spcBef>
                <a:spcPts val="0"/>
              </a:spcBef>
              <a:spcAft>
                <a:spcPts val="600"/>
              </a:spcAft>
              <a:buClrTx/>
              <a:buSzPct val="100000"/>
              <a:buFont typeface="Arial" panose="020B0604020202020204" pitchFamily="34" charset="0"/>
              <a:buChar char="•"/>
              <a:tabLst>
                <a:tab pos="1073150" algn="l"/>
              </a:tabLst>
              <a:defRPr/>
            </a:pPr>
            <a:r>
              <a:rPr lang="en-US" altLang="en-US" sz="3000" dirty="0">
                <a:latin typeface="Calibri" panose="020F0502020204030204" pitchFamily="34" charset="0"/>
                <a:cs typeface="Calibri" panose="020F0502020204030204" pitchFamily="34" charset="0"/>
              </a:rPr>
              <a:t>Absolutely complete in Him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(Rom. 8:1; Col. 2:10),</a:t>
            </a:r>
          </a:p>
          <a:p>
            <a:pPr eaLnBrk="1" hangingPunct="1">
              <a:spcBef>
                <a:spcPts val="0"/>
              </a:spcBef>
              <a:spcAft>
                <a:spcPts val="600"/>
              </a:spcAft>
              <a:buClrTx/>
              <a:buSzPct val="100000"/>
              <a:buFont typeface="Arial" panose="020B0604020202020204" pitchFamily="34" charset="0"/>
              <a:buChar char="•"/>
              <a:tabLst>
                <a:tab pos="1073150" algn="l"/>
              </a:tabLst>
              <a:defRPr/>
            </a:pPr>
            <a:r>
              <a:rPr lang="en-US" altLang="en-US" sz="3000" dirty="0">
                <a:latin typeface="Calibri" panose="020F0502020204030204" pitchFamily="34" charset="0"/>
                <a:cs typeface="Calibri" panose="020F0502020204030204" pitchFamily="34" charset="0"/>
              </a:rPr>
              <a:t>One of a kind, nobody just like me…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a designer original (Psalm 139:14).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95A175-EAD4-4BAB-9A1B-A4477900FFBC}"/>
              </a:ext>
            </a:extLst>
          </p:cNvPr>
          <p:cNvSpPr>
            <a:spLocks noGrp="1"/>
          </p:cNvSpPr>
          <p:nvPr>
            <p:ph idx="1"/>
          </p:nvPr>
        </p:nvSpPr>
        <p:spPr>
          <a:xfrm>
            <a:off x="857250" y="1524000"/>
            <a:ext cx="7429500" cy="3170238"/>
          </a:xfrm>
        </p:spPr>
        <p:txBody>
          <a:bodyPr rtlCol="0">
            <a:noAutofit/>
          </a:bodyPr>
          <a:lstStyle/>
          <a:p>
            <a:pPr marL="402431" indent="-402431" eaLnBrk="1" fontAlgn="auto" hangingPunct="1">
              <a:spcBef>
                <a:spcPts val="0"/>
              </a:spcBef>
              <a:spcAft>
                <a:spcPts val="1800"/>
              </a:spcAft>
              <a:buFont typeface="Arial" panose="020B0604020202020204" pitchFamily="34" charset="0"/>
              <a:buNone/>
              <a:tabLst>
                <a:tab pos="719138" algn="l"/>
              </a:tabLst>
              <a:defRPr/>
            </a:pPr>
            <a:r>
              <a:rPr lang="en-US" sz="3000" dirty="0">
                <a:solidFill>
                  <a:schemeClr val="tx1">
                    <a:lumMod val="75000"/>
                    <a:lumOff val="25000"/>
                  </a:schemeClr>
                </a:solidFill>
                <a:latin typeface="Calibri" panose="020F0502020204030204" pitchFamily="34" charset="0"/>
                <a:cs typeface="Calibri" panose="020F0502020204030204" pitchFamily="34" charset="0"/>
              </a:rPr>
              <a:t>1.  Of infinite worth and deeply loved </a:t>
            </a:r>
            <a:br>
              <a:rPr lang="en-US" sz="3000" dirty="0">
                <a:solidFill>
                  <a:schemeClr val="tx1">
                    <a:lumMod val="75000"/>
                    <a:lumOff val="25000"/>
                  </a:schemeClr>
                </a:solidFill>
                <a:latin typeface="Calibri" panose="020F0502020204030204" pitchFamily="34" charset="0"/>
                <a:cs typeface="Calibri" panose="020F0502020204030204" pitchFamily="34" charset="0"/>
              </a:rPr>
            </a:br>
            <a:r>
              <a:rPr lang="en-US" sz="3000" dirty="0">
                <a:solidFill>
                  <a:schemeClr val="tx1">
                    <a:lumMod val="75000"/>
                    <a:lumOff val="25000"/>
                  </a:schemeClr>
                </a:solidFill>
                <a:latin typeface="Calibri" panose="020F0502020204030204" pitchFamily="34" charset="0"/>
                <a:cs typeface="Calibri" panose="020F0502020204030204" pitchFamily="34" charset="0"/>
              </a:rPr>
              <a:t>	– Sense of value and security</a:t>
            </a:r>
          </a:p>
          <a:p>
            <a:pPr marL="402431" indent="-402431" eaLnBrk="1" fontAlgn="auto" hangingPunct="1">
              <a:spcBef>
                <a:spcPts val="0"/>
              </a:spcBef>
              <a:spcAft>
                <a:spcPts val="1800"/>
              </a:spcAft>
              <a:buFont typeface="Arial" panose="020B0604020202020204" pitchFamily="34" charset="0"/>
              <a:buNone/>
              <a:tabLst>
                <a:tab pos="719138" algn="l"/>
              </a:tabLst>
              <a:defRPr/>
            </a:pPr>
            <a:r>
              <a:rPr lang="en-US" sz="3000" dirty="0">
                <a:solidFill>
                  <a:schemeClr val="tx1">
                    <a:lumMod val="75000"/>
                    <a:lumOff val="25000"/>
                  </a:schemeClr>
                </a:solidFill>
                <a:latin typeface="Calibri" panose="020F0502020204030204" pitchFamily="34" charset="0"/>
                <a:cs typeface="Calibri" panose="020F0502020204030204" pitchFamily="34" charset="0"/>
              </a:rPr>
              <a:t>2.   Fully pleasing and totally accepted </a:t>
            </a:r>
            <a:br>
              <a:rPr lang="en-US" sz="3000" dirty="0">
                <a:solidFill>
                  <a:schemeClr val="tx1">
                    <a:lumMod val="75000"/>
                    <a:lumOff val="25000"/>
                  </a:schemeClr>
                </a:solidFill>
                <a:latin typeface="Calibri" panose="020F0502020204030204" pitchFamily="34" charset="0"/>
                <a:cs typeface="Calibri" panose="020F0502020204030204" pitchFamily="34" charset="0"/>
              </a:rPr>
            </a:br>
            <a:r>
              <a:rPr lang="en-US" sz="3000" dirty="0">
                <a:solidFill>
                  <a:schemeClr val="tx1">
                    <a:lumMod val="75000"/>
                    <a:lumOff val="25000"/>
                  </a:schemeClr>
                </a:solidFill>
                <a:latin typeface="Calibri" panose="020F0502020204030204" pitchFamily="34" charset="0"/>
                <a:cs typeface="Calibri" panose="020F0502020204030204" pitchFamily="34" charset="0"/>
              </a:rPr>
              <a:t>	– Sense of satisfaction and stability</a:t>
            </a:r>
          </a:p>
          <a:p>
            <a:pPr marL="402431" indent="-402431" eaLnBrk="1" fontAlgn="auto" hangingPunct="1">
              <a:spcBef>
                <a:spcPts val="0"/>
              </a:spcBef>
              <a:spcAft>
                <a:spcPts val="1800"/>
              </a:spcAft>
              <a:buFont typeface="Arial" panose="020B0604020202020204" pitchFamily="34" charset="0"/>
              <a:buNone/>
              <a:tabLst>
                <a:tab pos="719138" algn="l"/>
              </a:tabLst>
              <a:defRPr/>
            </a:pPr>
            <a:r>
              <a:rPr lang="en-US" sz="3000" dirty="0">
                <a:solidFill>
                  <a:schemeClr val="tx1">
                    <a:lumMod val="75000"/>
                    <a:lumOff val="25000"/>
                  </a:schemeClr>
                </a:solidFill>
                <a:latin typeface="Calibri" panose="020F0502020204030204" pitchFamily="34" charset="0"/>
                <a:cs typeface="Calibri" panose="020F0502020204030204" pitchFamily="34" charset="0"/>
              </a:rPr>
              <a:t>3.  Absolutely forgiven and complete </a:t>
            </a:r>
            <a:br>
              <a:rPr lang="en-US" sz="3000" dirty="0">
                <a:solidFill>
                  <a:schemeClr val="tx1">
                    <a:lumMod val="75000"/>
                    <a:lumOff val="25000"/>
                  </a:schemeClr>
                </a:solidFill>
                <a:latin typeface="Calibri" panose="020F0502020204030204" pitchFamily="34" charset="0"/>
                <a:cs typeface="Calibri" panose="020F0502020204030204" pitchFamily="34" charset="0"/>
              </a:rPr>
            </a:br>
            <a:r>
              <a:rPr lang="en-US" sz="3000" dirty="0">
                <a:solidFill>
                  <a:schemeClr val="tx1">
                    <a:lumMod val="75000"/>
                    <a:lumOff val="25000"/>
                  </a:schemeClr>
                </a:solidFill>
                <a:latin typeface="Calibri" panose="020F0502020204030204" pitchFamily="34" charset="0"/>
                <a:cs typeface="Calibri" panose="020F0502020204030204" pitchFamily="34" charset="0"/>
              </a:rPr>
              <a:t>	– Sense of significance and sufficiency</a:t>
            </a:r>
          </a:p>
        </p:txBody>
      </p:sp>
      <p:sp>
        <p:nvSpPr>
          <p:cNvPr id="4" name="Rectangle 2">
            <a:extLst>
              <a:ext uri="{FF2B5EF4-FFF2-40B4-BE49-F238E27FC236}">
                <a16:creationId xmlns:a16="http://schemas.microsoft.com/office/drawing/2014/main" id="{5795B5FB-8D97-43B5-AF22-E029B2233D46}"/>
              </a:ext>
            </a:extLst>
          </p:cNvPr>
          <p:cNvSpPr>
            <a:spLocks noGrp="1" noChangeArrowheads="1"/>
          </p:cNvSpPr>
          <p:nvPr>
            <p:ph type="title"/>
          </p:nvPr>
        </p:nvSpPr>
        <p:spPr>
          <a:xfrm>
            <a:off x="0" y="381000"/>
            <a:ext cx="9144000" cy="944563"/>
          </a:xfrm>
        </p:spPr>
        <p:txBody>
          <a:bodyPr/>
          <a:lstStyle/>
          <a:p>
            <a:pPr algn="ctr" eaLnBrk="1" fontAlgn="auto" hangingPunct="1">
              <a:spcAft>
                <a:spcPts val="0"/>
              </a:spcAft>
              <a:buFont typeface="Arial" panose="020B0604020202020204" pitchFamily="34" charset="0"/>
              <a:buNone/>
              <a:defRPr/>
            </a:pPr>
            <a:r>
              <a:rPr lang="en-US" sz="3000" dirty="0">
                <a:solidFill>
                  <a:schemeClr val="tx1"/>
                </a:solidFill>
                <a:latin typeface="Calibri" panose="020F0502020204030204" pitchFamily="34" charset="0"/>
                <a:cs typeface="Calibri" panose="020F0502020204030204" pitchFamily="34" charset="0"/>
              </a:rPr>
              <a:t>OUR SELF-AWARENESS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D3D44315-E3CE-483A-9F07-E51871259D0A}"/>
              </a:ext>
            </a:extLst>
          </p:cNvPr>
          <p:cNvSpPr>
            <a:spLocks noGrp="1" noChangeArrowheads="1"/>
          </p:cNvSpPr>
          <p:nvPr>
            <p:ph idx="1"/>
          </p:nvPr>
        </p:nvSpPr>
        <p:spPr>
          <a:xfrm>
            <a:off x="1752600" y="1676400"/>
            <a:ext cx="6781800" cy="4927600"/>
          </a:xfrm>
        </p:spPr>
        <p:txBody>
          <a:bodyPr/>
          <a:lstStyle/>
          <a:p>
            <a:pPr eaLnBrk="1" hangingPunct="1">
              <a:spcBef>
                <a:spcPts val="0"/>
              </a:spcBef>
              <a:spcAft>
                <a:spcPts val="3000"/>
              </a:spcAft>
              <a:buFontTx/>
              <a:buNone/>
            </a:pPr>
            <a:r>
              <a:rPr lang="en-US" altLang="en-US" sz="3000" dirty="0">
                <a:latin typeface="Calibri" panose="020F0502020204030204" pitchFamily="34" charset="0"/>
                <a:cs typeface="Calibri" panose="020F0502020204030204" pitchFamily="34" charset="0"/>
              </a:rPr>
              <a:t>I have nothing to prove!</a:t>
            </a:r>
          </a:p>
          <a:p>
            <a:pPr eaLnBrk="1" hangingPunct="1">
              <a:spcBef>
                <a:spcPts val="0"/>
              </a:spcBef>
              <a:spcAft>
                <a:spcPts val="3000"/>
              </a:spcAft>
              <a:buFontTx/>
              <a:buNone/>
            </a:pPr>
            <a:r>
              <a:rPr lang="en-US" altLang="en-US" sz="3000" dirty="0">
                <a:latin typeface="Calibri" panose="020F0502020204030204" pitchFamily="34" charset="0"/>
                <a:cs typeface="Calibri" panose="020F0502020204030204" pitchFamily="34" charset="0"/>
              </a:rPr>
              <a:t>I have nothing to lose!</a:t>
            </a:r>
          </a:p>
          <a:p>
            <a:pPr eaLnBrk="1" hangingPunct="1">
              <a:spcBef>
                <a:spcPts val="0"/>
              </a:spcBef>
              <a:spcAft>
                <a:spcPts val="3000"/>
              </a:spcAft>
              <a:buFontTx/>
              <a:buNone/>
            </a:pPr>
            <a:r>
              <a:rPr lang="en-US" altLang="en-US" sz="3000" dirty="0">
                <a:latin typeface="Calibri" panose="020F0502020204030204" pitchFamily="34" charset="0"/>
                <a:cs typeface="Calibri" panose="020F0502020204030204" pitchFamily="34" charset="0"/>
              </a:rPr>
              <a:t>I have nothing to hide!</a:t>
            </a:r>
          </a:p>
          <a:p>
            <a:pPr eaLnBrk="1" hangingPunct="1">
              <a:spcBef>
                <a:spcPts val="0"/>
              </a:spcBef>
              <a:spcAft>
                <a:spcPts val="3000"/>
              </a:spcAft>
              <a:buFontTx/>
              <a:buNone/>
            </a:pPr>
            <a:r>
              <a:rPr lang="en-US" altLang="en-US" sz="3000" dirty="0">
                <a:latin typeface="Calibri" panose="020F0502020204030204" pitchFamily="34" charset="0"/>
                <a:cs typeface="Calibri" panose="020F0502020204030204" pitchFamily="34" charset="0"/>
              </a:rPr>
              <a:t>As long as God gets the glory,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never mind who gets the credit!      </a:t>
            </a:r>
          </a:p>
        </p:txBody>
      </p:sp>
      <p:sp>
        <p:nvSpPr>
          <p:cNvPr id="4" name="Rectangle 2">
            <a:extLst>
              <a:ext uri="{FF2B5EF4-FFF2-40B4-BE49-F238E27FC236}">
                <a16:creationId xmlns:a16="http://schemas.microsoft.com/office/drawing/2014/main" id="{C3AE2346-6880-465B-8275-987D9BF8A163}"/>
              </a:ext>
            </a:extLst>
          </p:cNvPr>
          <p:cNvSpPr txBox="1">
            <a:spLocks noChangeArrowheads="1"/>
          </p:cNvSpPr>
          <p:nvPr/>
        </p:nvSpPr>
        <p:spPr bwMode="auto">
          <a:xfrm>
            <a:off x="0" y="3810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3000" dirty="0">
                <a:solidFill>
                  <a:srgbClr val="00B0F0"/>
                </a:solidFill>
                <a:latin typeface="Calibri" panose="020F0502020204030204" pitchFamily="34" charset="0"/>
                <a:cs typeface="Calibri" panose="020F0502020204030204" pitchFamily="34" charset="0"/>
              </a:rPr>
              <a:t>2.  AMBUSH OF JEALOUSY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7C346A0D-DF74-4D2E-9229-5897CD0305B2}"/>
              </a:ext>
            </a:extLst>
          </p:cNvPr>
          <p:cNvSpPr>
            <a:spLocks noGrp="1" noChangeArrowheads="1"/>
          </p:cNvSpPr>
          <p:nvPr>
            <p:ph idx="1"/>
          </p:nvPr>
        </p:nvSpPr>
        <p:spPr>
          <a:xfrm>
            <a:off x="228600" y="1371600"/>
            <a:ext cx="8686800" cy="4876800"/>
          </a:xfrm>
        </p:spPr>
        <p:txBody>
          <a:bodyPr/>
          <a:lstStyle/>
          <a:p>
            <a:pPr marL="0" indent="0" eaLnBrk="1" hangingPunct="1">
              <a:buNone/>
            </a:pPr>
            <a:r>
              <a:rPr lang="en-US" altLang="en-US" sz="3000" b="1" dirty="0">
                <a:latin typeface="Calibri" panose="020F0502020204030204" pitchFamily="34" charset="0"/>
                <a:cs typeface="Calibri" panose="020F0502020204030204" pitchFamily="34" charset="0"/>
              </a:rPr>
              <a:t>b.  Spirit Of Rejection Rejected</a:t>
            </a:r>
          </a:p>
          <a:p>
            <a:pPr marL="892175" indent="-446088" eaLnBrk="1" hangingPunct="1">
              <a:buFontTx/>
              <a:buNone/>
            </a:pPr>
            <a:r>
              <a:rPr lang="en-US" altLang="en-US" sz="3000" dirty="0">
                <a:latin typeface="Calibri" panose="020F0502020204030204" pitchFamily="34" charset="0"/>
                <a:cs typeface="Calibri" panose="020F0502020204030204" pitchFamily="34" charset="0"/>
              </a:rPr>
              <a:t>1)	Kind and generous against meddlesome </a:t>
            </a:r>
            <a:r>
              <a:rPr lang="en-US" altLang="en-US" sz="3000" dirty="0" err="1">
                <a:latin typeface="Calibri" panose="020F0502020204030204" pitchFamily="34" charset="0"/>
                <a:cs typeface="Calibri" panose="020F0502020204030204" pitchFamily="34" charset="0"/>
              </a:rPr>
              <a:t>behaviour</a:t>
            </a:r>
            <a:endParaRPr lang="en-US" altLang="en-US" sz="3000" dirty="0">
              <a:latin typeface="Calibri" panose="020F0502020204030204" pitchFamily="34" charset="0"/>
              <a:cs typeface="Calibri" panose="020F0502020204030204" pitchFamily="34" charset="0"/>
            </a:endParaRPr>
          </a:p>
          <a:p>
            <a:pPr marL="892175" indent="-446088" eaLnBrk="1" hangingPunct="1">
              <a:buFontTx/>
              <a:buNone/>
            </a:pPr>
            <a:r>
              <a:rPr lang="en-US" altLang="en-US" sz="3000" dirty="0">
                <a:latin typeface="Calibri" panose="020F0502020204030204" pitchFamily="34" charset="0"/>
                <a:cs typeface="Calibri" panose="020F0502020204030204" pitchFamily="34" charset="0"/>
              </a:rPr>
              <a:t>2)	Rejoice if others are not following us but following Christ (Mark 9:38-40).</a:t>
            </a:r>
          </a:p>
          <a:p>
            <a:pPr marL="892175" indent="-446088" eaLnBrk="1" hangingPunct="1">
              <a:buFontTx/>
              <a:buNone/>
            </a:pPr>
            <a:r>
              <a:rPr lang="en-US" altLang="en-US" sz="3000" dirty="0">
                <a:latin typeface="Calibri" panose="020F0502020204030204" pitchFamily="34" charset="0"/>
                <a:cs typeface="Calibri" panose="020F0502020204030204" pitchFamily="34" charset="0"/>
              </a:rPr>
              <a:t>3)	Rejoice if the obscured succeeds (Acts 11:19-24).</a:t>
            </a:r>
          </a:p>
          <a:p>
            <a:pPr marL="892175" indent="-446088" eaLnBrk="1" hangingPunct="1">
              <a:buFontTx/>
              <a:buNone/>
            </a:pPr>
            <a:r>
              <a:rPr lang="en-US" altLang="en-US" sz="3000" dirty="0">
                <a:latin typeface="Calibri" panose="020F0502020204030204" pitchFamily="34" charset="0"/>
                <a:cs typeface="Calibri" panose="020F0502020204030204" pitchFamily="34" charset="0"/>
              </a:rPr>
              <a:t>4)	Rejoice even if there be wrong motives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(Phil. 1:15-18).           </a:t>
            </a:r>
          </a:p>
        </p:txBody>
      </p:sp>
      <p:sp>
        <p:nvSpPr>
          <p:cNvPr id="4" name="Rectangle 2">
            <a:extLst>
              <a:ext uri="{FF2B5EF4-FFF2-40B4-BE49-F238E27FC236}">
                <a16:creationId xmlns:a16="http://schemas.microsoft.com/office/drawing/2014/main" id="{FE008460-5595-4702-9536-495AB85D3680}"/>
              </a:ext>
            </a:extLst>
          </p:cNvPr>
          <p:cNvSpPr txBox="1">
            <a:spLocks noChangeArrowheads="1"/>
          </p:cNvSpPr>
          <p:nvPr/>
        </p:nvSpPr>
        <p:spPr bwMode="auto">
          <a:xfrm>
            <a:off x="0" y="3810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3000" dirty="0">
                <a:solidFill>
                  <a:srgbClr val="00B0F0"/>
                </a:solidFill>
                <a:latin typeface="Calibri" panose="020F0502020204030204" pitchFamily="34" charset="0"/>
                <a:cs typeface="Calibri" panose="020F0502020204030204" pitchFamily="34" charset="0"/>
              </a:rPr>
              <a:t>2.  AMBUSH OF JEALOUSY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413EFDF-C602-4100-A42B-13B48F53FB64}"/>
              </a:ext>
            </a:extLst>
          </p:cNvPr>
          <p:cNvSpPr>
            <a:spLocks noGrp="1" noChangeArrowheads="1"/>
          </p:cNvSpPr>
          <p:nvPr>
            <p:ph type="title"/>
          </p:nvPr>
        </p:nvSpPr>
        <p:spPr>
          <a:xfrm>
            <a:off x="0" y="419100"/>
            <a:ext cx="9144000" cy="685800"/>
          </a:xfrm>
        </p:spPr>
        <p:txBody>
          <a:bodyPr/>
          <a:lstStyle/>
          <a:p>
            <a:pPr algn="ctr" eaLnBrk="1" hangingPunct="1"/>
            <a:r>
              <a:rPr lang="en-US" altLang="en-US" sz="2800" dirty="0">
                <a:solidFill>
                  <a:srgbClr val="FF6699"/>
                </a:solidFill>
                <a:latin typeface="Calibri" panose="020F0502020204030204" pitchFamily="34" charset="0"/>
                <a:cs typeface="Calibri" panose="020F0502020204030204" pitchFamily="34" charset="0"/>
              </a:rPr>
              <a:t>3.  AMBUSH OF MISREPRESENTATION</a:t>
            </a:r>
          </a:p>
        </p:txBody>
      </p:sp>
      <p:sp>
        <p:nvSpPr>
          <p:cNvPr id="37891" name="Rectangle 3">
            <a:extLst>
              <a:ext uri="{FF2B5EF4-FFF2-40B4-BE49-F238E27FC236}">
                <a16:creationId xmlns:a16="http://schemas.microsoft.com/office/drawing/2014/main" id="{E757268D-C74C-4D52-950A-1618C02C8E63}"/>
              </a:ext>
            </a:extLst>
          </p:cNvPr>
          <p:cNvSpPr>
            <a:spLocks noGrp="1" noChangeArrowheads="1"/>
          </p:cNvSpPr>
          <p:nvPr>
            <p:ph idx="1"/>
          </p:nvPr>
        </p:nvSpPr>
        <p:spPr>
          <a:xfrm>
            <a:off x="571500" y="1447800"/>
            <a:ext cx="7909560" cy="4648200"/>
          </a:xfrm>
        </p:spPr>
        <p:txBody>
          <a:bodyPr/>
          <a:lstStyle/>
          <a:p>
            <a:pPr marL="0" indent="0" eaLnBrk="1" hangingPunct="1">
              <a:spcBef>
                <a:spcPts val="0"/>
              </a:spcBef>
              <a:spcAft>
                <a:spcPts val="1200"/>
              </a:spcAft>
              <a:buFontTx/>
              <a:buNone/>
            </a:pPr>
            <a:r>
              <a:rPr lang="en-US" altLang="en-US" sz="3000" dirty="0">
                <a:latin typeface="Calibri" panose="020F0502020204030204" pitchFamily="34" charset="0"/>
                <a:cs typeface="Calibri" panose="020F0502020204030204" pitchFamily="34" charset="0"/>
              </a:rPr>
              <a:t>“</a:t>
            </a:r>
            <a:r>
              <a:rPr lang="en-US" altLang="en-US" sz="3000" i="1" dirty="0">
                <a:latin typeface="Calibri" panose="020F0502020204030204" pitchFamily="34" charset="0"/>
                <a:cs typeface="Calibri" panose="020F0502020204030204" pitchFamily="34" charset="0"/>
              </a:rPr>
              <a:t>And Miriam and Aaron </a:t>
            </a:r>
            <a:r>
              <a:rPr lang="en-US" altLang="en-US" sz="3000" i="1" dirty="0" err="1">
                <a:latin typeface="Calibri" panose="020F0502020204030204" pitchFamily="34" charset="0"/>
                <a:cs typeface="Calibri" panose="020F0502020204030204" pitchFamily="34" charset="0"/>
              </a:rPr>
              <a:t>spake</a:t>
            </a:r>
            <a:r>
              <a:rPr lang="en-US" altLang="en-US" sz="3000" i="1" dirty="0">
                <a:latin typeface="Calibri" panose="020F0502020204030204" pitchFamily="34" charset="0"/>
                <a:cs typeface="Calibri" panose="020F0502020204030204" pitchFamily="34" charset="0"/>
              </a:rPr>
              <a:t> against Moses because of the Ethiopian (or, Cushite) woman whom he had married: for </a:t>
            </a:r>
            <a:r>
              <a:rPr lang="en-US" altLang="en-US" sz="3000" i="1" u="sng" dirty="0">
                <a:latin typeface="Calibri" panose="020F0502020204030204" pitchFamily="34" charset="0"/>
                <a:cs typeface="Calibri" panose="020F0502020204030204" pitchFamily="34" charset="0"/>
              </a:rPr>
              <a:t>he had married an Ethiopian woman</a:t>
            </a:r>
            <a:r>
              <a:rPr lang="en-US" altLang="en-US" sz="3000" i="1" dirty="0">
                <a:latin typeface="Calibri" panose="020F0502020204030204" pitchFamily="34" charset="0"/>
                <a:cs typeface="Calibri" panose="020F0502020204030204" pitchFamily="34" charset="0"/>
              </a:rPr>
              <a:t>.   And they said, </a:t>
            </a:r>
            <a:r>
              <a:rPr lang="en-US" altLang="en-US" sz="3000" i="1" u="sng" dirty="0">
                <a:latin typeface="Calibri" panose="020F0502020204030204" pitchFamily="34" charset="0"/>
                <a:cs typeface="Calibri" panose="020F0502020204030204" pitchFamily="34" charset="0"/>
              </a:rPr>
              <a:t>Hath the LORD indeed spoken only by Moses? hath He not spoken also by us? </a:t>
            </a:r>
            <a:r>
              <a:rPr lang="en-US" altLang="en-US" sz="3000" i="1" dirty="0">
                <a:latin typeface="Calibri" panose="020F0502020204030204" pitchFamily="34" charset="0"/>
                <a:cs typeface="Calibri" panose="020F0502020204030204" pitchFamily="34" charset="0"/>
              </a:rPr>
              <a:t>And </a:t>
            </a:r>
            <a:r>
              <a:rPr lang="en-US" altLang="en-US" sz="3000" i="1" u="sng" dirty="0">
                <a:latin typeface="Calibri" panose="020F0502020204030204" pitchFamily="34" charset="0"/>
                <a:cs typeface="Calibri" panose="020F0502020204030204" pitchFamily="34" charset="0"/>
              </a:rPr>
              <a:t>the LORD heard it</a:t>
            </a:r>
            <a:r>
              <a:rPr lang="en-US" altLang="en-US" sz="3000" i="1" dirty="0">
                <a:latin typeface="Calibri" panose="020F0502020204030204" pitchFamily="34" charset="0"/>
                <a:cs typeface="Calibri" panose="020F0502020204030204" pitchFamily="34" charset="0"/>
              </a:rPr>
              <a:t>. (Now the man Moses was very meek, above all the men which were upon the face of the earth.)</a:t>
            </a:r>
            <a:r>
              <a:rPr lang="en-US" altLang="en-US" sz="3000" dirty="0">
                <a:latin typeface="Calibri" panose="020F0502020204030204" pitchFamily="34" charset="0"/>
                <a:cs typeface="Calibri" panose="020F0502020204030204" pitchFamily="34" charset="0"/>
              </a:rPr>
              <a:t>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(Num. 12:1-3)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09AB24-A263-4C40-986B-3CDA59E32FB8}"/>
              </a:ext>
            </a:extLst>
          </p:cNvPr>
          <p:cNvSpPr>
            <a:spLocks noGrp="1"/>
          </p:cNvSpPr>
          <p:nvPr>
            <p:ph idx="1"/>
          </p:nvPr>
        </p:nvSpPr>
        <p:spPr>
          <a:xfrm>
            <a:off x="685800" y="1066800"/>
            <a:ext cx="7772400" cy="5562600"/>
          </a:xfrm>
        </p:spPr>
        <p:txBody>
          <a:bodyPr/>
          <a:lstStyle/>
          <a:p>
            <a:pPr marL="0" indent="0">
              <a:buFontTx/>
              <a:buNone/>
              <a:defRPr/>
            </a:pPr>
            <a:r>
              <a:rPr lang="en-SG" sz="3000" i="1" dirty="0">
                <a:solidFill>
                  <a:schemeClr val="tx1"/>
                </a:solidFill>
                <a:latin typeface="Calibri" panose="020F0502020204030204" pitchFamily="34" charset="0"/>
                <a:cs typeface="Calibri" panose="020F0502020204030204" pitchFamily="34" charset="0"/>
              </a:rPr>
              <a:t>By faith he forsook Egypt, not fearing the wrath of the king: for he endured, as seeing Him who is invisible.</a:t>
            </a:r>
          </a:p>
          <a:p>
            <a:pPr marL="0" indent="0">
              <a:buFontTx/>
              <a:buNone/>
              <a:defRPr/>
            </a:pPr>
            <a:r>
              <a:rPr lang="en-SG" sz="3000" i="1" dirty="0">
                <a:solidFill>
                  <a:schemeClr val="tx1"/>
                </a:solidFill>
                <a:latin typeface="Calibri" panose="020F0502020204030204" pitchFamily="34" charset="0"/>
                <a:cs typeface="Calibri" panose="020F0502020204030204" pitchFamily="34" charset="0"/>
              </a:rPr>
              <a:t>Through faith he kept the Passover, and the sprinkling of blood, lest He that destroyed the firstborn should touch them.</a:t>
            </a:r>
          </a:p>
          <a:p>
            <a:pPr marL="0" indent="0">
              <a:buFontTx/>
              <a:buNone/>
              <a:defRPr/>
            </a:pPr>
            <a:r>
              <a:rPr lang="en-SG" sz="3000" i="1" dirty="0">
                <a:solidFill>
                  <a:schemeClr val="tx1"/>
                </a:solidFill>
                <a:latin typeface="Calibri" panose="020F0502020204030204" pitchFamily="34" charset="0"/>
                <a:cs typeface="Calibri" panose="020F0502020204030204" pitchFamily="34" charset="0"/>
              </a:rPr>
              <a:t>By faith they passed through the Red sea as by dry land: which the Egyptians assaying to do were drowned.</a:t>
            </a:r>
          </a:p>
          <a:p>
            <a:pPr>
              <a:defRPr/>
            </a:pPr>
            <a:endParaRPr lang="en-SG" sz="28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3">
            <a:extLst>
              <a:ext uri="{FF2B5EF4-FFF2-40B4-BE49-F238E27FC236}">
                <a16:creationId xmlns:a16="http://schemas.microsoft.com/office/drawing/2014/main" id="{C21A5012-41AF-4D8B-89CF-FF77A0F7B7B0}"/>
              </a:ext>
            </a:extLst>
          </p:cNvPr>
          <p:cNvSpPr>
            <a:spLocks noGrp="1" noChangeArrowheads="1"/>
          </p:cNvSpPr>
          <p:nvPr>
            <p:ph idx="1"/>
          </p:nvPr>
        </p:nvSpPr>
        <p:spPr>
          <a:xfrm>
            <a:off x="457200" y="304800"/>
            <a:ext cx="8077200" cy="6248400"/>
          </a:xfrm>
        </p:spPr>
        <p:txBody>
          <a:bodyPr/>
          <a:lstStyle/>
          <a:p>
            <a:pPr eaLnBrk="1" hangingPunct="1">
              <a:spcBef>
                <a:spcPts val="0"/>
              </a:spcBef>
              <a:spcAft>
                <a:spcPts val="1200"/>
              </a:spcAft>
              <a:buFontTx/>
              <a:buNone/>
            </a:pPr>
            <a:r>
              <a:rPr lang="en-US" altLang="en-US" sz="2800" b="1" dirty="0">
                <a:latin typeface="Calibri" panose="020F0502020204030204" pitchFamily="34" charset="0"/>
                <a:cs typeface="Calibri" panose="020F0502020204030204" pitchFamily="34" charset="0"/>
              </a:rPr>
              <a:t>1.  The Problem with Little Brother</a:t>
            </a:r>
          </a:p>
          <a:p>
            <a:pPr marL="892175"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a.  Married without their counsel – peril of being ignored and rejected</a:t>
            </a:r>
          </a:p>
          <a:p>
            <a:pPr marL="892175"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b.  Jealousy &amp; loss of influence – root of disorder </a:t>
            </a:r>
            <a:br>
              <a:rPr lang="en-US" altLang="en-US" sz="2800" dirty="0">
                <a:latin typeface="Calibri" panose="020F0502020204030204" pitchFamily="34" charset="0"/>
                <a:cs typeface="Calibri" panose="020F0502020204030204" pitchFamily="34" charset="0"/>
              </a:rPr>
            </a:br>
            <a:r>
              <a:rPr lang="en-US" altLang="en-US" sz="2800" dirty="0">
                <a:latin typeface="Calibri" panose="020F0502020204030204" pitchFamily="34" charset="0"/>
                <a:cs typeface="Calibri" panose="020F0502020204030204" pitchFamily="34" charset="0"/>
              </a:rPr>
              <a:t>(2 Cor. 12:20; 1 Pet. 2:1)</a:t>
            </a:r>
          </a:p>
          <a:p>
            <a:pPr marL="892175"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c.  	Misrepresented Moses as they could not understand or approve.</a:t>
            </a:r>
          </a:p>
          <a:p>
            <a:pPr marL="892175"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d.  Not a Canaanite, so not restraint by law or custom (Exod. 24:26)</a:t>
            </a:r>
          </a:p>
          <a:p>
            <a:pPr marL="892175"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e.  Justification and pride – “God also speaks through us.”</a:t>
            </a:r>
          </a:p>
          <a:p>
            <a:pPr marL="892175"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f.  	Slandered in realm of domestic privacy.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C35E3D24-DCAB-43AF-8623-2DBD71C15CC7}"/>
              </a:ext>
            </a:extLst>
          </p:cNvPr>
          <p:cNvSpPr>
            <a:spLocks noGrp="1" noChangeArrowheads="1"/>
          </p:cNvSpPr>
          <p:nvPr>
            <p:ph idx="1"/>
          </p:nvPr>
        </p:nvSpPr>
        <p:spPr>
          <a:xfrm>
            <a:off x="457200" y="457200"/>
            <a:ext cx="8153400" cy="6096000"/>
          </a:xfrm>
        </p:spPr>
        <p:txBody>
          <a:bodyPr/>
          <a:lstStyle/>
          <a:p>
            <a:pPr marL="446088" indent="-446088" eaLnBrk="1" hangingPunct="1">
              <a:spcBef>
                <a:spcPts val="0"/>
              </a:spcBef>
              <a:spcAft>
                <a:spcPts val="1200"/>
              </a:spcAft>
              <a:buNone/>
              <a:defRPr/>
            </a:pPr>
            <a:r>
              <a:rPr lang="en-US" altLang="en-US" sz="2800" b="1" dirty="0">
                <a:latin typeface="Calibri" panose="020F0502020204030204" pitchFamily="34" charset="0"/>
                <a:cs typeface="Calibri" panose="020F0502020204030204" pitchFamily="34" charset="0"/>
              </a:rPr>
              <a:t>2.  	The Meek Moses</a:t>
            </a:r>
          </a:p>
          <a:p>
            <a:pPr marL="811213" indent="-365125" eaLnBrk="1" hangingPunct="1">
              <a:spcBef>
                <a:spcPts val="0"/>
              </a:spcBef>
              <a:spcAft>
                <a:spcPts val="1200"/>
              </a:spcAft>
              <a:buFontTx/>
              <a:buNone/>
              <a:defRPr/>
            </a:pPr>
            <a:r>
              <a:rPr lang="en-US" altLang="en-US" sz="2800" dirty="0">
                <a:latin typeface="Calibri" panose="020F0502020204030204" pitchFamily="34" charset="0"/>
                <a:cs typeface="Calibri" panose="020F0502020204030204" pitchFamily="34" charset="0"/>
              </a:rPr>
              <a:t>a.	A talk to God since God defended him (Ps. 7:10)</a:t>
            </a:r>
          </a:p>
          <a:p>
            <a:pPr marL="811213" indent="-365125" eaLnBrk="1" hangingPunct="1">
              <a:spcBef>
                <a:spcPts val="0"/>
              </a:spcBef>
              <a:spcAft>
                <a:spcPts val="1200"/>
              </a:spcAft>
              <a:buFontTx/>
              <a:buNone/>
              <a:defRPr/>
            </a:pPr>
            <a:r>
              <a:rPr lang="en-US" altLang="en-US" sz="2800" dirty="0">
                <a:latin typeface="Calibri" panose="020F0502020204030204" pitchFamily="34" charset="0"/>
                <a:cs typeface="Calibri" panose="020F0502020204030204" pitchFamily="34" charset="0"/>
              </a:rPr>
              <a:t>b.	God’s listening ear as he left it to Him (Ps. 139:4)</a:t>
            </a:r>
          </a:p>
          <a:p>
            <a:pPr marL="811213" indent="-365125" eaLnBrk="1" hangingPunct="1">
              <a:spcBef>
                <a:spcPts val="0"/>
              </a:spcBef>
              <a:spcAft>
                <a:spcPts val="2400"/>
              </a:spcAft>
              <a:buFontTx/>
              <a:buNone/>
              <a:defRPr/>
            </a:pPr>
            <a:r>
              <a:rPr lang="en-US" altLang="en-US" sz="2800" dirty="0">
                <a:latin typeface="Calibri" panose="020F0502020204030204" pitchFamily="34" charset="0"/>
                <a:cs typeface="Calibri" panose="020F0502020204030204" pitchFamily="34" charset="0"/>
              </a:rPr>
              <a:t>c.	Meekness is strength under control and includes humility and the consciousness of natural unfitness (cf. 1 Peter 5:6).</a:t>
            </a:r>
          </a:p>
          <a:p>
            <a:pPr marL="0" indent="0">
              <a:spcBef>
                <a:spcPts val="0"/>
              </a:spcBef>
              <a:spcAft>
                <a:spcPts val="1200"/>
              </a:spcAft>
              <a:buNone/>
              <a:defRPr/>
            </a:pPr>
            <a:r>
              <a:rPr lang="en-SG" sz="2800" dirty="0">
                <a:latin typeface="Calibri" panose="020F0502020204030204" pitchFamily="34" charset="0"/>
                <a:cs typeface="Calibri" panose="020F0502020204030204" pitchFamily="34" charset="0"/>
              </a:rPr>
              <a:t>(1 Timothy 1:15)  </a:t>
            </a:r>
            <a:r>
              <a:rPr lang="en-SG" sz="2800" i="1" dirty="0">
                <a:latin typeface="Calibri" panose="020F0502020204030204" pitchFamily="34" charset="0"/>
                <a:cs typeface="Calibri" panose="020F0502020204030204" pitchFamily="34" charset="0"/>
              </a:rPr>
              <a:t>This is a faithful saying, and worthy of all acceptation, that </a:t>
            </a:r>
            <a:r>
              <a:rPr lang="en-SG" sz="2800" i="1" u="sng" dirty="0">
                <a:latin typeface="Calibri" panose="020F0502020204030204" pitchFamily="34" charset="0"/>
                <a:cs typeface="Calibri" panose="020F0502020204030204" pitchFamily="34" charset="0"/>
              </a:rPr>
              <a:t>Christ Jesus came into the world to save sinners; of whom I am chief.</a:t>
            </a:r>
          </a:p>
          <a:p>
            <a:pPr>
              <a:defRPr/>
            </a:pPr>
            <a:endParaRPr lang="en-SG" sz="2800" dirty="0"/>
          </a:p>
          <a:p>
            <a:pPr marL="609600" indent="-609600" eaLnBrk="1" hangingPunct="1">
              <a:buFontTx/>
              <a:buNone/>
              <a:defRPr/>
            </a:pPr>
            <a:r>
              <a:rPr lang="en-US" altLang="en-US" sz="2800"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id="{7C4FE282-2F18-42CB-9814-A08E04955DE1}"/>
              </a:ext>
            </a:extLst>
          </p:cNvPr>
          <p:cNvSpPr>
            <a:spLocks noGrp="1" noChangeArrowheads="1"/>
          </p:cNvSpPr>
          <p:nvPr>
            <p:ph idx="1"/>
          </p:nvPr>
        </p:nvSpPr>
        <p:spPr>
          <a:xfrm>
            <a:off x="419100" y="381000"/>
            <a:ext cx="8305800" cy="6096000"/>
          </a:xfrm>
        </p:spPr>
        <p:txBody>
          <a:bodyPr/>
          <a:lstStyle/>
          <a:p>
            <a:pPr marL="0" indent="0" eaLnBrk="1" hangingPunct="1">
              <a:spcBef>
                <a:spcPts val="0"/>
              </a:spcBef>
              <a:spcAft>
                <a:spcPts val="1200"/>
              </a:spcAft>
              <a:buNone/>
            </a:pPr>
            <a:r>
              <a:rPr lang="en-US" altLang="en-US" sz="2800" dirty="0">
                <a:latin typeface="Calibri" panose="020F0502020204030204" pitchFamily="34" charset="0"/>
                <a:cs typeface="Calibri" panose="020F0502020204030204" pitchFamily="34" charset="0"/>
              </a:rPr>
              <a:t>d.  This sense of meekness in all his interaction</a:t>
            </a:r>
          </a:p>
          <a:p>
            <a:pPr marL="892175"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1)  Did not make words as personal insult</a:t>
            </a:r>
          </a:p>
          <a:p>
            <a:pPr marL="892175"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2) 	Conscious of own weakness and bore insult in silence (1 Peter 2:23)</a:t>
            </a:r>
          </a:p>
          <a:p>
            <a:pPr marL="892175"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3) 	Each event humbled him and brought him to know who and what God is.</a:t>
            </a:r>
          </a:p>
          <a:p>
            <a:pPr marL="446088"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e.  The meekness is noticed by the connection of qualities that God loves.</a:t>
            </a:r>
          </a:p>
          <a:p>
            <a:pPr marL="892175"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1) 	Useful in connection with His strength </a:t>
            </a:r>
            <a:br>
              <a:rPr lang="en-US" altLang="en-US" sz="2800" dirty="0">
                <a:latin typeface="Calibri" panose="020F0502020204030204" pitchFamily="34" charset="0"/>
                <a:cs typeface="Calibri" panose="020F0502020204030204" pitchFamily="34" charset="0"/>
              </a:rPr>
            </a:br>
            <a:r>
              <a:rPr lang="en-US" altLang="en-US" sz="2800" dirty="0">
                <a:latin typeface="Calibri" panose="020F0502020204030204" pitchFamily="34" charset="0"/>
                <a:cs typeface="Calibri" panose="020F0502020204030204" pitchFamily="34" charset="0"/>
              </a:rPr>
              <a:t>(2 Cor. 12:9)</a:t>
            </a:r>
          </a:p>
          <a:p>
            <a:pPr marL="892175" indent="-446088" eaLnBrk="1" hangingPunct="1">
              <a:spcBef>
                <a:spcPts val="0"/>
              </a:spcBef>
              <a:spcAft>
                <a:spcPts val="1200"/>
              </a:spcAft>
              <a:buFontTx/>
              <a:buNone/>
            </a:pPr>
            <a:r>
              <a:rPr lang="en-US" altLang="en-US" sz="2800" dirty="0">
                <a:latin typeface="Calibri" panose="020F0502020204030204" pitchFamily="34" charset="0"/>
                <a:cs typeface="Calibri" panose="020F0502020204030204" pitchFamily="34" charset="0"/>
              </a:rPr>
              <a:t>2) 	Growth in obedience, courage and patience.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0C527EA2-BFD0-4E0D-A14C-63022EA03766}"/>
              </a:ext>
            </a:extLst>
          </p:cNvPr>
          <p:cNvSpPr>
            <a:spLocks noGrp="1" noChangeArrowheads="1"/>
          </p:cNvSpPr>
          <p:nvPr>
            <p:ph idx="1"/>
          </p:nvPr>
        </p:nvSpPr>
        <p:spPr>
          <a:xfrm>
            <a:off x="609600" y="1143000"/>
            <a:ext cx="8153400" cy="5562600"/>
          </a:xfrm>
        </p:spPr>
        <p:txBody>
          <a:bodyPr/>
          <a:lstStyle/>
          <a:p>
            <a:pPr marL="0" indent="0" eaLnBrk="1" hangingPunct="1">
              <a:spcBef>
                <a:spcPts val="0"/>
              </a:spcBef>
              <a:spcAft>
                <a:spcPts val="1800"/>
              </a:spcAft>
              <a:buNone/>
            </a:pPr>
            <a:r>
              <a:rPr lang="en-US" altLang="en-US" sz="2800" b="1" dirty="0">
                <a:latin typeface="Calibri" panose="020F0502020204030204" pitchFamily="34" charset="0"/>
                <a:cs typeface="Calibri" panose="020F0502020204030204" pitchFamily="34" charset="0"/>
              </a:rPr>
              <a:t>3.  Humbling of the Proud</a:t>
            </a:r>
          </a:p>
          <a:p>
            <a:pPr marL="446088" indent="0" eaLnBrk="1" hangingPunct="1">
              <a:spcBef>
                <a:spcPts val="0"/>
              </a:spcBef>
              <a:spcAft>
                <a:spcPts val="1200"/>
              </a:spcAft>
              <a:buNone/>
            </a:pPr>
            <a:r>
              <a:rPr lang="en-US" altLang="en-US" sz="2800" dirty="0">
                <a:latin typeface="Calibri" panose="020F0502020204030204" pitchFamily="34" charset="0"/>
                <a:cs typeface="Calibri" panose="020F0502020204030204" pitchFamily="34" charset="0"/>
              </a:rPr>
              <a:t>“</a:t>
            </a:r>
            <a:r>
              <a:rPr lang="en-US" altLang="en-US" sz="2800" i="1" dirty="0">
                <a:latin typeface="Calibri" panose="020F0502020204030204" pitchFamily="34" charset="0"/>
                <a:cs typeface="Calibri" panose="020F0502020204030204" pitchFamily="34" charset="0"/>
              </a:rPr>
              <a:t>And the LORD heard it</a:t>
            </a:r>
            <a:r>
              <a:rPr lang="en-US" altLang="en-US" sz="2800" dirty="0">
                <a:latin typeface="Calibri" panose="020F0502020204030204" pitchFamily="34" charset="0"/>
                <a:cs typeface="Calibri" panose="020F0502020204030204" pitchFamily="34" charset="0"/>
              </a:rPr>
              <a:t>.”</a:t>
            </a:r>
          </a:p>
          <a:p>
            <a:pPr marL="446088" indent="0" eaLnBrk="1" hangingPunct="1">
              <a:spcBef>
                <a:spcPts val="0"/>
              </a:spcBef>
              <a:spcAft>
                <a:spcPts val="1200"/>
              </a:spcAft>
              <a:buNone/>
            </a:pPr>
            <a:r>
              <a:rPr lang="en-US" altLang="en-US" sz="2800" dirty="0">
                <a:latin typeface="Calibri" panose="020F0502020204030204" pitchFamily="34" charset="0"/>
                <a:cs typeface="Calibri" panose="020F0502020204030204" pitchFamily="34" charset="0"/>
              </a:rPr>
              <a:t>“</a:t>
            </a:r>
            <a:r>
              <a:rPr lang="en-US" altLang="en-US" sz="2800" i="1" dirty="0">
                <a:latin typeface="Calibri" panose="020F0502020204030204" pitchFamily="34" charset="0"/>
                <a:cs typeface="Calibri" panose="020F0502020204030204" pitchFamily="34" charset="0"/>
              </a:rPr>
              <a:t>My </a:t>
            </a:r>
            <a:r>
              <a:rPr lang="en-US" altLang="en-US" sz="2800" i="1" u="sng" dirty="0" err="1">
                <a:latin typeface="Calibri" panose="020F0502020204030204" pitchFamily="34" charset="0"/>
                <a:cs typeface="Calibri" panose="020F0502020204030204" pitchFamily="34" charset="0"/>
              </a:rPr>
              <a:t>defence</a:t>
            </a:r>
            <a:r>
              <a:rPr lang="en-US" altLang="en-US" sz="2800" i="1" u="sng" dirty="0">
                <a:latin typeface="Calibri" panose="020F0502020204030204" pitchFamily="34" charset="0"/>
                <a:cs typeface="Calibri" panose="020F0502020204030204" pitchFamily="34" charset="0"/>
              </a:rPr>
              <a:t> is of God</a:t>
            </a:r>
            <a:r>
              <a:rPr lang="en-US" altLang="en-US" sz="2800" i="1" dirty="0">
                <a:latin typeface="Calibri" panose="020F0502020204030204" pitchFamily="34" charset="0"/>
                <a:cs typeface="Calibri" panose="020F0502020204030204" pitchFamily="34" charset="0"/>
              </a:rPr>
              <a:t>, who saves the upright in heart</a:t>
            </a:r>
            <a:r>
              <a:rPr lang="en-US" altLang="en-US" sz="2800" dirty="0">
                <a:latin typeface="Calibri" panose="020F0502020204030204" pitchFamily="34" charset="0"/>
                <a:cs typeface="Calibri" panose="020F0502020204030204" pitchFamily="34" charset="0"/>
              </a:rPr>
              <a:t>.”  (Ps. 7:10)</a:t>
            </a:r>
          </a:p>
          <a:p>
            <a:pPr marL="446088" indent="0" eaLnBrk="1" hangingPunct="1">
              <a:spcBef>
                <a:spcPts val="0"/>
              </a:spcBef>
              <a:spcAft>
                <a:spcPts val="1200"/>
              </a:spcAft>
              <a:buNone/>
              <a:defRPr/>
            </a:pPr>
            <a:r>
              <a:rPr lang="en-US" altLang="en-US" sz="2800" dirty="0">
                <a:latin typeface="Calibri" panose="020F0502020204030204" pitchFamily="34" charset="0"/>
                <a:cs typeface="Calibri" panose="020F0502020204030204" pitchFamily="34" charset="0"/>
              </a:rPr>
              <a:t>“</a:t>
            </a:r>
            <a:r>
              <a:rPr lang="en-US" altLang="en-US" sz="2800" i="1" dirty="0">
                <a:latin typeface="Calibri" panose="020F0502020204030204" pitchFamily="34" charset="0"/>
                <a:cs typeface="Calibri" panose="020F0502020204030204" pitchFamily="34" charset="0"/>
              </a:rPr>
              <a:t>Dearly beloved, avenge not yourselves, but rather give place unto wrath: for it is written, </a:t>
            </a:r>
            <a:r>
              <a:rPr lang="en-US" altLang="en-US" sz="2800" i="1" u="sng" dirty="0">
                <a:latin typeface="Calibri" panose="020F0502020204030204" pitchFamily="34" charset="0"/>
                <a:cs typeface="Calibri" panose="020F0502020204030204" pitchFamily="34" charset="0"/>
              </a:rPr>
              <a:t>Vengeance is mine; I will repay</a:t>
            </a:r>
            <a:r>
              <a:rPr lang="en-US" altLang="en-US" sz="2800" i="1" dirty="0">
                <a:latin typeface="Calibri" panose="020F0502020204030204" pitchFamily="34" charset="0"/>
                <a:cs typeface="Calibri" panose="020F0502020204030204" pitchFamily="34" charset="0"/>
              </a:rPr>
              <a:t>, saith the Lord</a:t>
            </a:r>
            <a:r>
              <a:rPr lang="en-US" altLang="en-US" sz="2800" dirty="0">
                <a:latin typeface="Calibri" panose="020F0502020204030204" pitchFamily="34" charset="0"/>
                <a:cs typeface="Calibri" panose="020F0502020204030204" pitchFamily="34" charset="0"/>
              </a:rPr>
              <a:t>.” (Romans 12:19)</a:t>
            </a:r>
          </a:p>
          <a:p>
            <a:pPr marL="446088" indent="0">
              <a:spcBef>
                <a:spcPts val="0"/>
              </a:spcBef>
              <a:spcAft>
                <a:spcPts val="1200"/>
              </a:spcAft>
              <a:buNone/>
              <a:defRPr/>
            </a:pPr>
            <a:r>
              <a:rPr lang="en-SG" sz="2800" dirty="0">
                <a:latin typeface="Calibri" panose="020F0502020204030204" pitchFamily="34" charset="0"/>
                <a:cs typeface="Calibri" panose="020F0502020204030204" pitchFamily="34" charset="0"/>
              </a:rPr>
              <a:t>(1 Peter 2:23)  </a:t>
            </a:r>
            <a:r>
              <a:rPr lang="en-SG" sz="2800" i="1" dirty="0">
                <a:latin typeface="Calibri" panose="020F0502020204030204" pitchFamily="34" charset="0"/>
                <a:cs typeface="Calibri" panose="020F0502020204030204" pitchFamily="34" charset="0"/>
              </a:rPr>
              <a:t>Who, when He was reviled, reviled not again; when He suffered, He threatened not; but </a:t>
            </a:r>
            <a:r>
              <a:rPr lang="en-SG" sz="2800" i="1" u="sng" dirty="0">
                <a:latin typeface="Calibri" panose="020F0502020204030204" pitchFamily="34" charset="0"/>
                <a:cs typeface="Calibri" panose="020F0502020204030204" pitchFamily="34" charset="0"/>
              </a:rPr>
              <a:t>committed himself to Him that </a:t>
            </a:r>
            <a:r>
              <a:rPr lang="en-SG" sz="2800" i="1" u="sng" dirty="0" err="1">
                <a:latin typeface="Calibri" panose="020F0502020204030204" pitchFamily="34" charset="0"/>
                <a:cs typeface="Calibri" panose="020F0502020204030204" pitchFamily="34" charset="0"/>
              </a:rPr>
              <a:t>judgeth</a:t>
            </a:r>
            <a:r>
              <a:rPr lang="en-SG" sz="2800" i="1" u="sng" dirty="0">
                <a:latin typeface="Calibri" panose="020F0502020204030204" pitchFamily="34" charset="0"/>
                <a:cs typeface="Calibri" panose="020F0502020204030204" pitchFamily="34" charset="0"/>
              </a:rPr>
              <a:t> righteously</a:t>
            </a:r>
            <a:r>
              <a:rPr lang="en-SG" sz="2800" dirty="0">
                <a:latin typeface="Calibri" panose="020F0502020204030204" pitchFamily="34" charset="0"/>
                <a:cs typeface="Calibri" panose="020F0502020204030204" pitchFamily="34" charset="0"/>
              </a:rPr>
              <a:t>:</a:t>
            </a:r>
            <a:endParaRPr lang="en-US" altLang="en-US" sz="2800" dirty="0">
              <a:latin typeface="Calibri" panose="020F0502020204030204" pitchFamily="34" charset="0"/>
              <a:cs typeface="Calibri" panose="020F0502020204030204" pitchFamily="34" charset="0"/>
            </a:endParaRPr>
          </a:p>
          <a:p>
            <a:pPr marL="609600" indent="-609600" eaLnBrk="1" hangingPunct="1">
              <a:buFontTx/>
              <a:buNone/>
            </a:pPr>
            <a:endParaRPr lang="en-US" altLang="en-US" sz="3200" dirty="0"/>
          </a:p>
        </p:txBody>
      </p:sp>
      <p:sp>
        <p:nvSpPr>
          <p:cNvPr id="5" name="Rectangle 2">
            <a:extLst>
              <a:ext uri="{FF2B5EF4-FFF2-40B4-BE49-F238E27FC236}">
                <a16:creationId xmlns:a16="http://schemas.microsoft.com/office/drawing/2014/main" id="{13F39359-8A06-4FB1-868A-D6D66B4CB15F}"/>
              </a:ext>
            </a:extLst>
          </p:cNvPr>
          <p:cNvSpPr>
            <a:spLocks noGrp="1" noChangeArrowheads="1"/>
          </p:cNvSpPr>
          <p:nvPr>
            <p:ph type="title"/>
          </p:nvPr>
        </p:nvSpPr>
        <p:spPr>
          <a:xfrm>
            <a:off x="0" y="381000"/>
            <a:ext cx="9144000" cy="533400"/>
          </a:xfrm>
        </p:spPr>
        <p:txBody>
          <a:bodyPr/>
          <a:lstStyle/>
          <a:p>
            <a:pPr algn="ctr" eaLnBrk="1" hangingPunct="1"/>
            <a:r>
              <a:rPr lang="en-US" altLang="en-US" sz="2800" dirty="0">
                <a:solidFill>
                  <a:srgbClr val="FF6699"/>
                </a:solidFill>
                <a:latin typeface="Calibri" panose="020F0502020204030204" pitchFamily="34" charset="0"/>
                <a:cs typeface="Calibri" panose="020F0502020204030204" pitchFamily="34" charset="0"/>
              </a:rPr>
              <a:t>3.  AMBUSH OF MISREPRESENTATION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0D824728-4864-47C8-AC91-36E05E7AB083}"/>
              </a:ext>
            </a:extLst>
          </p:cNvPr>
          <p:cNvSpPr>
            <a:spLocks noGrp="1" noChangeArrowheads="1"/>
          </p:cNvSpPr>
          <p:nvPr>
            <p:ph idx="1"/>
          </p:nvPr>
        </p:nvSpPr>
        <p:spPr>
          <a:xfrm>
            <a:off x="457200" y="937260"/>
            <a:ext cx="8382000" cy="5768340"/>
          </a:xfrm>
        </p:spPr>
        <p:txBody>
          <a:bodyPr/>
          <a:lstStyle/>
          <a:p>
            <a:pPr marL="720725" indent="-366713" eaLnBrk="1" hangingPunct="1">
              <a:spcBef>
                <a:spcPts val="0"/>
              </a:spcBef>
              <a:spcAft>
                <a:spcPts val="600"/>
              </a:spcAft>
              <a:buFontTx/>
              <a:buNone/>
              <a:defRPr/>
            </a:pPr>
            <a:r>
              <a:rPr lang="en-US" altLang="en-US" sz="2800" dirty="0">
                <a:latin typeface="Calibri" panose="020F0502020204030204" pitchFamily="34" charset="0"/>
                <a:cs typeface="Calibri" panose="020F0502020204030204" pitchFamily="34" charset="0"/>
              </a:rPr>
              <a:t>a.	Plain distinction between them and Moses</a:t>
            </a:r>
          </a:p>
          <a:p>
            <a:pPr marL="720725" indent="-366713" eaLnBrk="1" hangingPunct="1">
              <a:spcBef>
                <a:spcPts val="0"/>
              </a:spcBef>
              <a:spcAft>
                <a:spcPts val="600"/>
              </a:spcAft>
              <a:buFontTx/>
              <a:buNone/>
              <a:defRPr/>
            </a:pPr>
            <a:r>
              <a:rPr lang="en-US" altLang="en-US" sz="2800" dirty="0">
                <a:latin typeface="Calibri" panose="020F0502020204030204" pitchFamily="34" charset="0"/>
                <a:cs typeface="Calibri" panose="020F0502020204030204" pitchFamily="34" charset="0"/>
              </a:rPr>
              <a:t>b.	Personal visitation on Miriam (1 Cor. 11: 30)</a:t>
            </a:r>
          </a:p>
          <a:p>
            <a:pPr marL="720725" indent="-366713" eaLnBrk="1" hangingPunct="1">
              <a:spcBef>
                <a:spcPts val="0"/>
              </a:spcBef>
              <a:spcAft>
                <a:spcPts val="600"/>
              </a:spcAft>
              <a:buFontTx/>
              <a:buNone/>
              <a:defRPr/>
            </a:pPr>
            <a:r>
              <a:rPr lang="en-US" altLang="en-US" sz="2800" dirty="0">
                <a:latin typeface="Calibri" panose="020F0502020204030204" pitchFamily="34" charset="0"/>
                <a:cs typeface="Calibri" panose="020F0502020204030204" pitchFamily="34" charset="0"/>
              </a:rPr>
              <a:t>c.	Peril of resentment and revenge</a:t>
            </a:r>
          </a:p>
          <a:p>
            <a:pPr marL="720725" indent="-366713">
              <a:spcBef>
                <a:spcPts val="0"/>
              </a:spcBef>
              <a:spcAft>
                <a:spcPts val="600"/>
              </a:spcAft>
              <a:buClrTx/>
              <a:buSzPct val="100000"/>
              <a:buFont typeface="Arial" panose="020B0604020202020204" pitchFamily="34" charset="0"/>
              <a:buChar char="•"/>
              <a:defRPr/>
            </a:pPr>
            <a:r>
              <a:rPr lang="en-SG" sz="2800" dirty="0">
                <a:latin typeface="Calibri" panose="020F0502020204030204" pitchFamily="34" charset="0"/>
                <a:cs typeface="Calibri" panose="020F0502020204030204" pitchFamily="34" charset="0"/>
              </a:rPr>
              <a:t>(Numbers 12:10)  … </a:t>
            </a:r>
            <a:r>
              <a:rPr lang="en-SG" sz="2800" i="1" dirty="0">
                <a:latin typeface="Calibri" panose="020F0502020204030204" pitchFamily="34" charset="0"/>
                <a:cs typeface="Calibri" panose="020F0502020204030204" pitchFamily="34" charset="0"/>
              </a:rPr>
              <a:t>behold, </a:t>
            </a:r>
            <a:r>
              <a:rPr lang="en-SG" sz="2800" i="1" u="sng" dirty="0">
                <a:latin typeface="Calibri" panose="020F0502020204030204" pitchFamily="34" charset="0"/>
                <a:cs typeface="Calibri" panose="020F0502020204030204" pitchFamily="34" charset="0"/>
              </a:rPr>
              <a:t>Miriam became leprous, white as snow</a:t>
            </a:r>
            <a:r>
              <a:rPr lang="en-SG" sz="2800" i="1" dirty="0">
                <a:latin typeface="Calibri" panose="020F0502020204030204" pitchFamily="34" charset="0"/>
                <a:cs typeface="Calibri" panose="020F0502020204030204" pitchFamily="34" charset="0"/>
              </a:rPr>
              <a:t>: and Aaron looked upon Miriam, and, behold, she was leprous.</a:t>
            </a:r>
          </a:p>
          <a:p>
            <a:pPr marL="720725" indent="-366713" eaLnBrk="1" hangingPunct="1">
              <a:spcBef>
                <a:spcPts val="0"/>
              </a:spcBef>
              <a:spcAft>
                <a:spcPts val="600"/>
              </a:spcAft>
              <a:buClrTx/>
              <a:buSzPct val="100000"/>
              <a:buFont typeface="Arial" panose="020B0604020202020204" pitchFamily="34" charset="0"/>
              <a:buChar char="•"/>
              <a:defRPr/>
            </a:pPr>
            <a:r>
              <a:rPr lang="en-US" altLang="en-US" sz="2800" dirty="0">
                <a:latin typeface="Calibri" panose="020F0502020204030204" pitchFamily="34" charset="0"/>
                <a:cs typeface="Calibri" panose="020F0502020204030204" pitchFamily="34" charset="0"/>
              </a:rPr>
              <a:t>“</a:t>
            </a:r>
            <a:r>
              <a:rPr lang="en-US" altLang="en-US" sz="2800" i="1" u="sng" dirty="0">
                <a:latin typeface="Calibri" panose="020F0502020204030204" pitchFamily="34" charset="0"/>
                <a:cs typeface="Calibri" panose="020F0502020204030204" pitchFamily="34" charset="0"/>
              </a:rPr>
              <a:t>Heal her now</a:t>
            </a:r>
            <a:r>
              <a:rPr lang="en-US" altLang="en-US" sz="2800" i="1" dirty="0">
                <a:latin typeface="Calibri" panose="020F0502020204030204" pitchFamily="34" charset="0"/>
                <a:cs typeface="Calibri" panose="020F0502020204030204" pitchFamily="34" charset="0"/>
              </a:rPr>
              <a:t>, O God, I beseech You</a:t>
            </a:r>
            <a:r>
              <a:rPr lang="en-US" altLang="en-US" sz="2800" dirty="0">
                <a:latin typeface="Calibri" panose="020F0502020204030204" pitchFamily="34" charset="0"/>
                <a:cs typeface="Calibri" panose="020F0502020204030204" pitchFamily="34" charset="0"/>
              </a:rPr>
              <a:t>.” </a:t>
            </a:r>
            <a:br>
              <a:rPr lang="en-US" altLang="en-US" sz="2800" dirty="0">
                <a:latin typeface="Calibri" panose="020F0502020204030204" pitchFamily="34" charset="0"/>
                <a:cs typeface="Calibri" panose="020F0502020204030204" pitchFamily="34" charset="0"/>
              </a:rPr>
            </a:br>
            <a:r>
              <a:rPr lang="en-US" altLang="en-US" sz="2800" dirty="0">
                <a:latin typeface="Calibri" panose="020F0502020204030204" pitchFamily="34" charset="0"/>
                <a:cs typeface="Calibri" panose="020F0502020204030204" pitchFamily="34" charset="0"/>
              </a:rPr>
              <a:t>(Num. 12:13; cf. Job 42:10)</a:t>
            </a:r>
          </a:p>
          <a:p>
            <a:pPr marL="720725" indent="-366713">
              <a:spcBef>
                <a:spcPts val="0"/>
              </a:spcBef>
              <a:spcAft>
                <a:spcPts val="600"/>
              </a:spcAft>
              <a:buClrTx/>
              <a:buSzPct val="100000"/>
              <a:buFont typeface="Arial" panose="020B0604020202020204" pitchFamily="34" charset="0"/>
              <a:buChar char="•"/>
              <a:defRPr/>
            </a:pPr>
            <a:r>
              <a:rPr lang="en-SG" sz="2800" dirty="0">
                <a:latin typeface="Calibri" panose="020F0502020204030204" pitchFamily="34" charset="0"/>
                <a:cs typeface="Calibri" panose="020F0502020204030204" pitchFamily="34" charset="0"/>
              </a:rPr>
              <a:t>(Matthew 5:44)  </a:t>
            </a:r>
            <a:r>
              <a:rPr lang="en-SG" sz="2800" i="1" dirty="0">
                <a:latin typeface="Calibri" panose="020F0502020204030204" pitchFamily="34" charset="0"/>
                <a:cs typeface="Calibri" panose="020F0502020204030204" pitchFamily="34" charset="0"/>
              </a:rPr>
              <a:t>But I say unto you, Love your enemies, bless them that curse you, do good to them that hate you, and </a:t>
            </a:r>
            <a:r>
              <a:rPr lang="en-SG" sz="2800" i="1" u="sng" dirty="0">
                <a:latin typeface="Calibri" panose="020F0502020204030204" pitchFamily="34" charset="0"/>
                <a:cs typeface="Calibri" panose="020F0502020204030204" pitchFamily="34" charset="0"/>
              </a:rPr>
              <a:t>pray for them </a:t>
            </a:r>
            <a:r>
              <a:rPr lang="en-SG" sz="2800" i="1" dirty="0">
                <a:latin typeface="Calibri" panose="020F0502020204030204" pitchFamily="34" charset="0"/>
                <a:cs typeface="Calibri" panose="020F0502020204030204" pitchFamily="34" charset="0"/>
              </a:rPr>
              <a:t>which despitefully use you, and persecute you;</a:t>
            </a:r>
          </a:p>
          <a:p>
            <a:pPr>
              <a:defRPr/>
            </a:pPr>
            <a:endParaRPr lang="en-SG" sz="2800" dirty="0"/>
          </a:p>
        </p:txBody>
      </p:sp>
      <p:sp>
        <p:nvSpPr>
          <p:cNvPr id="5" name="Rectangle 2">
            <a:extLst>
              <a:ext uri="{FF2B5EF4-FFF2-40B4-BE49-F238E27FC236}">
                <a16:creationId xmlns:a16="http://schemas.microsoft.com/office/drawing/2014/main" id="{6393B091-5C72-4FEA-85DC-915990CA4809}"/>
              </a:ext>
            </a:extLst>
          </p:cNvPr>
          <p:cNvSpPr>
            <a:spLocks noGrp="1" noChangeArrowheads="1"/>
          </p:cNvSpPr>
          <p:nvPr>
            <p:ph type="title"/>
          </p:nvPr>
        </p:nvSpPr>
        <p:spPr>
          <a:xfrm>
            <a:off x="0" y="381000"/>
            <a:ext cx="9144000" cy="533400"/>
          </a:xfrm>
        </p:spPr>
        <p:txBody>
          <a:bodyPr/>
          <a:lstStyle/>
          <a:p>
            <a:pPr algn="ctr" eaLnBrk="1" hangingPunct="1"/>
            <a:r>
              <a:rPr lang="en-US" altLang="en-US" sz="2800" dirty="0">
                <a:solidFill>
                  <a:srgbClr val="FF6699"/>
                </a:solidFill>
                <a:latin typeface="Calibri" panose="020F0502020204030204" pitchFamily="34" charset="0"/>
                <a:cs typeface="Calibri" panose="020F0502020204030204" pitchFamily="34" charset="0"/>
              </a:rPr>
              <a:t>3.  AMBUSH OF MISREPRESENTATION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F00ABB8C-509A-4B78-8C1B-EE1B86E683F8}"/>
              </a:ext>
            </a:extLst>
          </p:cNvPr>
          <p:cNvSpPr>
            <a:spLocks noGrp="1"/>
          </p:cNvSpPr>
          <p:nvPr>
            <p:ph type="title"/>
          </p:nvPr>
        </p:nvSpPr>
        <p:spPr>
          <a:xfrm>
            <a:off x="0" y="304800"/>
            <a:ext cx="9144000" cy="1295400"/>
          </a:xfrm>
        </p:spPr>
        <p:txBody>
          <a:bodyPr/>
          <a:lstStyle/>
          <a:p>
            <a:pPr algn="ctr"/>
            <a:r>
              <a:rPr lang="en-SG" altLang="en-US" sz="2800" dirty="0">
                <a:solidFill>
                  <a:srgbClr val="00B0F0"/>
                </a:solidFill>
                <a:latin typeface="Calibri" panose="020F0502020204030204" pitchFamily="34" charset="0"/>
                <a:cs typeface="Calibri" panose="020F0502020204030204" pitchFamily="34" charset="0"/>
              </a:rPr>
              <a:t>4.  DARK SIDE UNCONTROLLED ANGER</a:t>
            </a:r>
          </a:p>
        </p:txBody>
      </p:sp>
      <p:sp>
        <p:nvSpPr>
          <p:cNvPr id="46083" name="Content Placeholder 2">
            <a:extLst>
              <a:ext uri="{FF2B5EF4-FFF2-40B4-BE49-F238E27FC236}">
                <a16:creationId xmlns:a16="http://schemas.microsoft.com/office/drawing/2014/main" id="{28787F33-4F80-4F2E-B3C1-643B4FF64EEE}"/>
              </a:ext>
            </a:extLst>
          </p:cNvPr>
          <p:cNvSpPr>
            <a:spLocks noGrp="1"/>
          </p:cNvSpPr>
          <p:nvPr>
            <p:ph idx="1"/>
          </p:nvPr>
        </p:nvSpPr>
        <p:spPr>
          <a:xfrm>
            <a:off x="609600" y="1447800"/>
            <a:ext cx="7696200" cy="4289425"/>
          </a:xfrm>
        </p:spPr>
        <p:txBody>
          <a:bodyPr/>
          <a:lstStyle/>
          <a:p>
            <a:pPr marL="0" indent="0">
              <a:buNone/>
            </a:pPr>
            <a:r>
              <a:rPr lang="en-SG" altLang="en-US" sz="3000" b="1" dirty="0">
                <a:latin typeface="Calibri" panose="020F0502020204030204" pitchFamily="34" charset="0"/>
                <a:cs typeface="Calibri" panose="020F0502020204030204" pitchFamily="34" charset="0"/>
              </a:rPr>
              <a:t>1.  Revengeful Anger </a:t>
            </a:r>
            <a:r>
              <a:rPr lang="en-SG" altLang="en-US" sz="3000" dirty="0">
                <a:latin typeface="Calibri" panose="020F0502020204030204" pitchFamily="34" charset="0"/>
                <a:cs typeface="Calibri" panose="020F0502020204030204" pitchFamily="34" charset="0"/>
              </a:rPr>
              <a:t>(Acts 7:22-24)</a:t>
            </a:r>
          </a:p>
          <a:p>
            <a:pPr marL="446088" indent="0">
              <a:spcBef>
                <a:spcPts val="0"/>
              </a:spcBef>
              <a:spcAft>
                <a:spcPts val="1200"/>
              </a:spcAft>
              <a:buNone/>
            </a:pPr>
            <a:r>
              <a:rPr lang="en-SG" altLang="en-US" sz="3000" i="1" dirty="0">
                <a:latin typeface="Calibri" panose="020F0502020204030204" pitchFamily="34" charset="0"/>
                <a:cs typeface="Calibri" panose="020F0502020204030204" pitchFamily="34" charset="0"/>
              </a:rPr>
              <a:t>And Moses was learned …and was mighty in words and in deeds. …it came into his heart to visit his brethren …And seeing one of them suffer wrong, he defended him, and </a:t>
            </a:r>
            <a:r>
              <a:rPr lang="en-SG" altLang="en-US" sz="3000" i="1" u="sng" dirty="0">
                <a:latin typeface="Calibri" panose="020F0502020204030204" pitchFamily="34" charset="0"/>
                <a:cs typeface="Calibri" panose="020F0502020204030204" pitchFamily="34" charset="0"/>
              </a:rPr>
              <a:t>avenged him that was oppressed, and smote the Egyptian</a:t>
            </a:r>
            <a:r>
              <a:rPr lang="en-SG" altLang="en-US" sz="3000" i="1" dirty="0">
                <a:latin typeface="Calibri" panose="020F0502020204030204" pitchFamily="34" charset="0"/>
                <a:cs typeface="Calibri" panose="020F0502020204030204" pitchFamily="34" charset="0"/>
              </a:rPr>
              <a:t>:</a:t>
            </a:r>
          </a:p>
          <a:p>
            <a:pPr marL="892175" indent="-446088">
              <a:buNone/>
            </a:pPr>
            <a:r>
              <a:rPr lang="en-SG" altLang="en-US" sz="3000" dirty="0">
                <a:latin typeface="Calibri" panose="020F0502020204030204" pitchFamily="34" charset="0"/>
                <a:cs typeface="Calibri" panose="020F0502020204030204" pitchFamily="34" charset="0"/>
              </a:rPr>
              <a:t>a. 	We cannot educate anger away.</a:t>
            </a:r>
          </a:p>
          <a:p>
            <a:pPr marL="892175" indent="-446088">
              <a:buNone/>
            </a:pPr>
            <a:r>
              <a:rPr lang="en-SG" altLang="en-US" sz="3000" dirty="0">
                <a:latin typeface="Calibri" panose="020F0502020204030204" pitchFamily="34" charset="0"/>
                <a:cs typeface="Calibri" panose="020F0502020204030204" pitchFamily="34" charset="0"/>
              </a:rPr>
              <a:t>b. 	Fear, flight and freeze, the results.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Content Placeholder 2">
            <a:extLst>
              <a:ext uri="{FF2B5EF4-FFF2-40B4-BE49-F238E27FC236}">
                <a16:creationId xmlns:a16="http://schemas.microsoft.com/office/drawing/2014/main" id="{B3DF401B-F2D9-4349-A559-741104D97CB4}"/>
              </a:ext>
            </a:extLst>
          </p:cNvPr>
          <p:cNvSpPr>
            <a:spLocks noGrp="1"/>
          </p:cNvSpPr>
          <p:nvPr>
            <p:ph idx="1"/>
          </p:nvPr>
        </p:nvSpPr>
        <p:spPr>
          <a:xfrm>
            <a:off x="609600" y="1752600"/>
            <a:ext cx="7772400" cy="4289425"/>
          </a:xfrm>
        </p:spPr>
        <p:txBody>
          <a:bodyPr/>
          <a:lstStyle/>
          <a:p>
            <a:pPr marL="0" indent="0">
              <a:buNone/>
            </a:pPr>
            <a:r>
              <a:rPr lang="en-SG" altLang="en-US" sz="2800" b="1" dirty="0">
                <a:latin typeface="Calibri" panose="020F0502020204030204" pitchFamily="34" charset="0"/>
                <a:cs typeface="Calibri" panose="020F0502020204030204" pitchFamily="34" charset="0"/>
              </a:rPr>
              <a:t>2.  Unnecessary Furious Anger</a:t>
            </a:r>
          </a:p>
          <a:p>
            <a:pPr marL="446088" indent="0">
              <a:spcBef>
                <a:spcPts val="0"/>
              </a:spcBef>
              <a:spcAft>
                <a:spcPts val="1800"/>
              </a:spcAft>
              <a:buNone/>
            </a:pPr>
            <a:r>
              <a:rPr lang="en-SG" altLang="en-US" sz="2800" dirty="0">
                <a:latin typeface="Calibri" panose="020F0502020204030204" pitchFamily="34" charset="0"/>
                <a:cs typeface="Calibri" panose="020F0502020204030204" pitchFamily="34" charset="0"/>
              </a:rPr>
              <a:t>(Exodus 11:8)  </a:t>
            </a:r>
            <a:r>
              <a:rPr lang="en-SG" altLang="en-US" sz="2800" i="1" dirty="0">
                <a:latin typeface="Calibri" panose="020F0502020204030204" pitchFamily="34" charset="0"/>
                <a:cs typeface="Calibri" panose="020F0502020204030204" pitchFamily="34" charset="0"/>
              </a:rPr>
              <a:t>And he went out from Pharaoh in a </a:t>
            </a:r>
            <a:r>
              <a:rPr lang="en-SG" altLang="en-US" sz="2800" i="1" u="sng" dirty="0">
                <a:latin typeface="Calibri" panose="020F0502020204030204" pitchFamily="34" charset="0"/>
                <a:cs typeface="Calibri" panose="020F0502020204030204" pitchFamily="34" charset="0"/>
              </a:rPr>
              <a:t>great anger.</a:t>
            </a:r>
          </a:p>
          <a:p>
            <a:pPr marL="892175" indent="-446088">
              <a:buNone/>
            </a:pPr>
            <a:r>
              <a:rPr lang="en-SG" altLang="en-US" sz="2800" dirty="0">
                <a:latin typeface="Calibri" panose="020F0502020204030204" pitchFamily="34" charset="0"/>
                <a:cs typeface="Calibri" panose="020F0502020204030204" pitchFamily="34" charset="0"/>
              </a:rPr>
              <a:t>a.	God had already told Moses that He would harden Pharaoh’s heart.</a:t>
            </a:r>
          </a:p>
          <a:p>
            <a:pPr marL="892175" indent="-446088">
              <a:buNone/>
            </a:pPr>
            <a:r>
              <a:rPr lang="en-SG" altLang="en-US" sz="2800" dirty="0">
                <a:latin typeface="Calibri" panose="020F0502020204030204" pitchFamily="34" charset="0"/>
                <a:cs typeface="Calibri" panose="020F0502020204030204" pitchFamily="34" charset="0"/>
              </a:rPr>
              <a:t>b.  Moses gave the message with hot and violent anger beyond God’s desire.</a:t>
            </a:r>
          </a:p>
          <a:p>
            <a:endParaRPr lang="en-SG" altLang="en-US" sz="2800" dirty="0"/>
          </a:p>
        </p:txBody>
      </p:sp>
      <p:sp>
        <p:nvSpPr>
          <p:cNvPr id="5" name="Title 1">
            <a:extLst>
              <a:ext uri="{FF2B5EF4-FFF2-40B4-BE49-F238E27FC236}">
                <a16:creationId xmlns:a16="http://schemas.microsoft.com/office/drawing/2014/main" id="{A7E3025F-C96E-4A7B-B974-288AA28903B5}"/>
              </a:ext>
            </a:extLst>
          </p:cNvPr>
          <p:cNvSpPr>
            <a:spLocks noGrp="1"/>
          </p:cNvSpPr>
          <p:nvPr>
            <p:ph type="title"/>
          </p:nvPr>
        </p:nvSpPr>
        <p:spPr>
          <a:xfrm>
            <a:off x="0" y="304800"/>
            <a:ext cx="9144000" cy="1295400"/>
          </a:xfrm>
        </p:spPr>
        <p:txBody>
          <a:bodyPr/>
          <a:lstStyle/>
          <a:p>
            <a:pPr algn="ctr"/>
            <a:r>
              <a:rPr lang="en-SG" altLang="en-US" sz="2800" dirty="0">
                <a:solidFill>
                  <a:srgbClr val="00B0F0"/>
                </a:solidFill>
                <a:latin typeface="Calibri" panose="020F0502020204030204" pitchFamily="34" charset="0"/>
                <a:cs typeface="Calibri" panose="020F0502020204030204" pitchFamily="34" charset="0"/>
              </a:rPr>
              <a:t>4.  DARK SIDE UNCONTROLLED ANGER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04F993-310F-41A0-BA90-FBD06AE680DB}"/>
              </a:ext>
            </a:extLst>
          </p:cNvPr>
          <p:cNvSpPr>
            <a:spLocks noGrp="1"/>
          </p:cNvSpPr>
          <p:nvPr>
            <p:ph idx="1"/>
          </p:nvPr>
        </p:nvSpPr>
        <p:spPr>
          <a:xfrm>
            <a:off x="609600" y="1219201"/>
            <a:ext cx="7772400" cy="5029200"/>
          </a:xfrm>
        </p:spPr>
        <p:txBody>
          <a:bodyPr/>
          <a:lstStyle/>
          <a:p>
            <a:pPr marL="0" indent="0">
              <a:spcBef>
                <a:spcPts val="0"/>
              </a:spcBef>
              <a:spcAft>
                <a:spcPts val="1200"/>
              </a:spcAft>
              <a:buNone/>
              <a:defRPr/>
            </a:pPr>
            <a:r>
              <a:rPr lang="en-SG" sz="2800" b="1" dirty="0">
                <a:latin typeface="Calibri" panose="020F0502020204030204" pitchFamily="34" charset="0"/>
                <a:cs typeface="Calibri" panose="020F0502020204030204" pitchFamily="34" charset="0"/>
              </a:rPr>
              <a:t>3.  Destructive Anger</a:t>
            </a:r>
          </a:p>
          <a:p>
            <a:pPr marL="446088" indent="0">
              <a:spcBef>
                <a:spcPts val="0"/>
              </a:spcBef>
              <a:spcAft>
                <a:spcPts val="1800"/>
              </a:spcAft>
              <a:buNone/>
              <a:defRPr/>
            </a:pPr>
            <a:r>
              <a:rPr lang="en-SG" sz="2800" i="1" dirty="0">
                <a:latin typeface="Calibri" panose="020F0502020204030204" pitchFamily="34" charset="0"/>
                <a:cs typeface="Calibri" panose="020F0502020204030204" pitchFamily="34" charset="0"/>
              </a:rPr>
              <a:t>(Exodus 32:19)  And it came to pass, as soon as he came nigh unto the camp, that he saw the calf, and the dancing: and </a:t>
            </a:r>
            <a:r>
              <a:rPr lang="en-SG" sz="2800" i="1" u="sng" dirty="0">
                <a:latin typeface="Calibri" panose="020F0502020204030204" pitchFamily="34" charset="0"/>
                <a:cs typeface="Calibri" panose="020F0502020204030204" pitchFamily="34" charset="0"/>
              </a:rPr>
              <a:t>Moses' anger waxed hot</a:t>
            </a:r>
            <a:r>
              <a:rPr lang="en-SG" sz="2800" i="1" dirty="0">
                <a:latin typeface="Calibri" panose="020F0502020204030204" pitchFamily="34" charset="0"/>
                <a:cs typeface="Calibri" panose="020F0502020204030204" pitchFamily="34" charset="0"/>
              </a:rPr>
              <a:t>, and he cast the tables out of his hands, and </a:t>
            </a:r>
            <a:r>
              <a:rPr lang="en-SG" sz="2800" i="1" u="sng" dirty="0">
                <a:latin typeface="Calibri" panose="020F0502020204030204" pitchFamily="34" charset="0"/>
                <a:cs typeface="Calibri" panose="020F0502020204030204" pitchFamily="34" charset="0"/>
              </a:rPr>
              <a:t>brake them beneath the mount.</a:t>
            </a:r>
          </a:p>
          <a:p>
            <a:pPr marL="446088" indent="0">
              <a:buNone/>
              <a:defRPr/>
            </a:pPr>
            <a:r>
              <a:rPr lang="en-SG" sz="2800" i="1" dirty="0">
                <a:latin typeface="Calibri" panose="020F0502020204030204" pitchFamily="34" charset="0"/>
                <a:cs typeface="Calibri" panose="020F0502020204030204" pitchFamily="34" charset="0"/>
              </a:rPr>
              <a:t>(Exodus 32:20)  And </a:t>
            </a:r>
            <a:r>
              <a:rPr lang="en-SG" sz="2800" i="1" u="sng" dirty="0">
                <a:latin typeface="Calibri" panose="020F0502020204030204" pitchFamily="34" charset="0"/>
                <a:cs typeface="Calibri" panose="020F0502020204030204" pitchFamily="34" charset="0"/>
              </a:rPr>
              <a:t>he took the calf </a:t>
            </a:r>
            <a:r>
              <a:rPr lang="en-SG" sz="2800" i="1" dirty="0">
                <a:latin typeface="Calibri" panose="020F0502020204030204" pitchFamily="34" charset="0"/>
                <a:cs typeface="Calibri" panose="020F0502020204030204" pitchFamily="34" charset="0"/>
              </a:rPr>
              <a:t>which they had made, and burnt it in the fire, and ground it to powder, and strawed it upon the water, and made the children of Israel drink of it.</a:t>
            </a:r>
            <a:endParaRPr lang="en-SG" sz="2800"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4F8826B3-D413-43CD-9F99-8E7FA07D72AB}"/>
              </a:ext>
            </a:extLst>
          </p:cNvPr>
          <p:cNvSpPr>
            <a:spLocks noGrp="1"/>
          </p:cNvSpPr>
          <p:nvPr>
            <p:ph type="title"/>
          </p:nvPr>
        </p:nvSpPr>
        <p:spPr>
          <a:xfrm>
            <a:off x="0" y="304800"/>
            <a:ext cx="9144000" cy="685800"/>
          </a:xfrm>
        </p:spPr>
        <p:txBody>
          <a:bodyPr/>
          <a:lstStyle/>
          <a:p>
            <a:pPr algn="ctr"/>
            <a:r>
              <a:rPr lang="en-SG" altLang="en-US" sz="2800" dirty="0">
                <a:solidFill>
                  <a:srgbClr val="00B0F0"/>
                </a:solidFill>
                <a:latin typeface="Calibri" panose="020F0502020204030204" pitchFamily="34" charset="0"/>
                <a:cs typeface="Calibri" panose="020F0502020204030204" pitchFamily="34" charset="0"/>
              </a:rPr>
              <a:t>4.  DARK SIDE UNCONTROLLED ANGER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3F35C-AA40-4AD5-8E60-BDEDEC697ACF}"/>
              </a:ext>
            </a:extLst>
          </p:cNvPr>
          <p:cNvSpPr>
            <a:spLocks noGrp="1"/>
          </p:cNvSpPr>
          <p:nvPr>
            <p:ph idx="1"/>
          </p:nvPr>
        </p:nvSpPr>
        <p:spPr>
          <a:xfrm>
            <a:off x="571500" y="1371600"/>
            <a:ext cx="8001000" cy="3886200"/>
          </a:xfrm>
        </p:spPr>
        <p:txBody>
          <a:bodyPr/>
          <a:lstStyle/>
          <a:p>
            <a:pPr marL="892175" indent="-446088">
              <a:spcBef>
                <a:spcPts val="0"/>
              </a:spcBef>
              <a:spcAft>
                <a:spcPts val="1200"/>
              </a:spcAft>
              <a:buNone/>
              <a:defRPr/>
            </a:pPr>
            <a:r>
              <a:rPr lang="en-SG" sz="2800" dirty="0">
                <a:latin typeface="Calibri" panose="020F0502020204030204" pitchFamily="34" charset="0"/>
                <a:cs typeface="Calibri" panose="020F0502020204030204" pitchFamily="34" charset="0"/>
              </a:rPr>
              <a:t>a.  It could be called “righteous indignation”.</a:t>
            </a:r>
          </a:p>
          <a:p>
            <a:pPr marL="892175" indent="-446088">
              <a:spcBef>
                <a:spcPts val="0"/>
              </a:spcBef>
              <a:spcAft>
                <a:spcPts val="1200"/>
              </a:spcAft>
              <a:buNone/>
              <a:defRPr/>
            </a:pPr>
            <a:r>
              <a:rPr lang="en-SG" sz="2800" dirty="0">
                <a:latin typeface="Calibri" panose="020F0502020204030204" pitchFamily="34" charset="0"/>
                <a:cs typeface="Calibri" panose="020F0502020204030204" pitchFamily="34" charset="0"/>
              </a:rPr>
              <a:t>b.  However it was expressed in destroying the tablets and forcing of drinks to all.</a:t>
            </a:r>
          </a:p>
          <a:p>
            <a:pPr marL="892175" indent="-446088">
              <a:spcBef>
                <a:spcPts val="0"/>
              </a:spcBef>
              <a:spcAft>
                <a:spcPts val="1200"/>
              </a:spcAft>
              <a:buNone/>
              <a:defRPr/>
            </a:pPr>
            <a:r>
              <a:rPr lang="en-SG" sz="2800" dirty="0">
                <a:latin typeface="Calibri" panose="020F0502020204030204" pitchFamily="34" charset="0"/>
                <a:cs typeface="Calibri" panose="020F0502020204030204" pitchFamily="34" charset="0"/>
              </a:rPr>
              <a:t>c.  	God did not excuse nor approve of his deeds.</a:t>
            </a:r>
          </a:p>
          <a:p>
            <a:pPr marL="892175" indent="-446088">
              <a:spcBef>
                <a:spcPts val="0"/>
              </a:spcBef>
              <a:spcAft>
                <a:spcPts val="1800"/>
              </a:spcAft>
              <a:buNone/>
              <a:defRPr/>
            </a:pPr>
            <a:r>
              <a:rPr lang="en-SG" sz="2800" dirty="0">
                <a:latin typeface="Calibri" panose="020F0502020204030204" pitchFamily="34" charset="0"/>
                <a:cs typeface="Calibri" panose="020F0502020204030204" pitchFamily="34" charset="0"/>
              </a:rPr>
              <a:t>d.  Moses had to carve the tablets (Ex. 34:1)</a:t>
            </a:r>
          </a:p>
          <a:p>
            <a:pPr marL="446088" indent="0">
              <a:spcBef>
                <a:spcPts val="0"/>
              </a:spcBef>
              <a:spcAft>
                <a:spcPts val="1200"/>
              </a:spcAft>
              <a:buNone/>
              <a:defRPr/>
            </a:pPr>
            <a:r>
              <a:rPr lang="en-SG" sz="2800" i="1" dirty="0">
                <a:latin typeface="Calibri" panose="020F0502020204030204" pitchFamily="34" charset="0"/>
                <a:cs typeface="Calibri" panose="020F0502020204030204" pitchFamily="34" charset="0"/>
              </a:rPr>
              <a:t>(Proverbs 29:22)  An angry man </a:t>
            </a:r>
            <a:r>
              <a:rPr lang="en-SG" sz="2800" i="1" dirty="0" err="1">
                <a:latin typeface="Calibri" panose="020F0502020204030204" pitchFamily="34" charset="0"/>
                <a:cs typeface="Calibri" panose="020F0502020204030204" pitchFamily="34" charset="0"/>
              </a:rPr>
              <a:t>stirreth</a:t>
            </a:r>
            <a:r>
              <a:rPr lang="en-SG" sz="2800" i="1" dirty="0">
                <a:latin typeface="Calibri" panose="020F0502020204030204" pitchFamily="34" charset="0"/>
                <a:cs typeface="Calibri" panose="020F0502020204030204" pitchFamily="34" charset="0"/>
              </a:rPr>
              <a:t> up strife, and a </a:t>
            </a:r>
            <a:r>
              <a:rPr lang="en-SG" sz="2800" i="1" u="sng" dirty="0">
                <a:latin typeface="Calibri" panose="020F0502020204030204" pitchFamily="34" charset="0"/>
                <a:cs typeface="Calibri" panose="020F0502020204030204" pitchFamily="34" charset="0"/>
              </a:rPr>
              <a:t>furious man </a:t>
            </a:r>
            <a:r>
              <a:rPr lang="en-SG" sz="2800" i="1" u="sng" dirty="0" err="1">
                <a:latin typeface="Calibri" panose="020F0502020204030204" pitchFamily="34" charset="0"/>
                <a:cs typeface="Calibri" panose="020F0502020204030204" pitchFamily="34" charset="0"/>
              </a:rPr>
              <a:t>aboundeth</a:t>
            </a:r>
            <a:r>
              <a:rPr lang="en-SG" sz="2800" i="1" u="sng" dirty="0">
                <a:latin typeface="Calibri" panose="020F0502020204030204" pitchFamily="34" charset="0"/>
                <a:cs typeface="Calibri" panose="020F0502020204030204" pitchFamily="34" charset="0"/>
              </a:rPr>
              <a:t> in transgression.</a:t>
            </a:r>
            <a:endParaRPr lang="en-SG" sz="2800" i="1"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B4C47410-AD81-4986-B975-38AB761A36E1}"/>
              </a:ext>
            </a:extLst>
          </p:cNvPr>
          <p:cNvSpPr>
            <a:spLocks noGrp="1"/>
          </p:cNvSpPr>
          <p:nvPr>
            <p:ph type="title"/>
          </p:nvPr>
        </p:nvSpPr>
        <p:spPr>
          <a:xfrm>
            <a:off x="0" y="304800"/>
            <a:ext cx="9144000" cy="1295400"/>
          </a:xfrm>
        </p:spPr>
        <p:txBody>
          <a:bodyPr/>
          <a:lstStyle/>
          <a:p>
            <a:pPr algn="ctr"/>
            <a:r>
              <a:rPr lang="en-SG" altLang="en-US" sz="2800" dirty="0">
                <a:solidFill>
                  <a:srgbClr val="00B0F0"/>
                </a:solidFill>
                <a:latin typeface="Calibri" panose="020F0502020204030204" pitchFamily="34" charset="0"/>
                <a:cs typeface="Calibri" panose="020F0502020204030204" pitchFamily="34" charset="0"/>
              </a:rPr>
              <a:t>4.  DARK SIDE UNCONTROLLED ANGER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9" name="Content Placeholder 2">
            <a:extLst>
              <a:ext uri="{FF2B5EF4-FFF2-40B4-BE49-F238E27FC236}">
                <a16:creationId xmlns:a16="http://schemas.microsoft.com/office/drawing/2014/main" id="{329C9D97-034F-4A1A-874D-BA76C06CC99D}"/>
              </a:ext>
            </a:extLst>
          </p:cNvPr>
          <p:cNvSpPr>
            <a:spLocks noGrp="1"/>
          </p:cNvSpPr>
          <p:nvPr>
            <p:ph idx="1"/>
          </p:nvPr>
        </p:nvSpPr>
        <p:spPr>
          <a:xfrm>
            <a:off x="609600" y="1208087"/>
            <a:ext cx="7696200" cy="5192713"/>
          </a:xfrm>
        </p:spPr>
        <p:txBody>
          <a:bodyPr/>
          <a:lstStyle/>
          <a:p>
            <a:pPr marL="0" indent="0">
              <a:spcBef>
                <a:spcPts val="0"/>
              </a:spcBef>
              <a:spcAft>
                <a:spcPts val="1200"/>
              </a:spcAft>
              <a:buNone/>
            </a:pPr>
            <a:r>
              <a:rPr lang="en-SG" altLang="en-US" sz="2800" b="1" dirty="0">
                <a:latin typeface="Calibri" panose="020F0502020204030204" pitchFamily="34" charset="0"/>
                <a:cs typeface="Calibri" panose="020F0502020204030204" pitchFamily="34" charset="0"/>
              </a:rPr>
              <a:t>4.  Rebellious Anger</a:t>
            </a:r>
          </a:p>
          <a:p>
            <a:pPr marL="892175" indent="-446088">
              <a:spcBef>
                <a:spcPts val="0"/>
              </a:spcBef>
              <a:spcAft>
                <a:spcPts val="1200"/>
              </a:spcAft>
              <a:buNone/>
            </a:pPr>
            <a:r>
              <a:rPr lang="en-SG" altLang="en-US" sz="2800" dirty="0">
                <a:latin typeface="Calibri" panose="020F0502020204030204" pitchFamily="34" charset="0"/>
                <a:cs typeface="Calibri" panose="020F0502020204030204" pitchFamily="34" charset="0"/>
              </a:rPr>
              <a:t>a.  The people were rebelling again even after a whole generation was wiped out.</a:t>
            </a:r>
          </a:p>
          <a:p>
            <a:pPr marL="446088" indent="0">
              <a:buNone/>
            </a:pPr>
            <a:r>
              <a:rPr lang="en-SG" altLang="en-US" sz="2800" dirty="0">
                <a:latin typeface="Calibri" panose="020F0502020204030204" pitchFamily="34" charset="0"/>
                <a:cs typeface="Calibri" panose="020F0502020204030204" pitchFamily="34" charset="0"/>
              </a:rPr>
              <a:t>(Numbers 20:3,5 )  </a:t>
            </a:r>
            <a:r>
              <a:rPr lang="en-SG" altLang="en-US" sz="2800" i="1" dirty="0">
                <a:latin typeface="Calibri" panose="020F0502020204030204" pitchFamily="34" charset="0"/>
                <a:cs typeface="Calibri" panose="020F0502020204030204" pitchFamily="34" charset="0"/>
              </a:rPr>
              <a:t>And the people chode with Moses, and </a:t>
            </a:r>
            <a:r>
              <a:rPr lang="en-SG" altLang="en-US" sz="2800" i="1" dirty="0" err="1">
                <a:latin typeface="Calibri" panose="020F0502020204030204" pitchFamily="34" charset="0"/>
                <a:cs typeface="Calibri" panose="020F0502020204030204" pitchFamily="34" charset="0"/>
              </a:rPr>
              <a:t>spake</a:t>
            </a:r>
            <a:r>
              <a:rPr lang="en-SG" altLang="en-US" sz="2800" i="1" dirty="0">
                <a:latin typeface="Calibri" panose="020F0502020204030204" pitchFamily="34" charset="0"/>
                <a:cs typeface="Calibri" panose="020F0502020204030204" pitchFamily="34" charset="0"/>
              </a:rPr>
              <a:t>, saying, </a:t>
            </a:r>
            <a:r>
              <a:rPr lang="en-SG" altLang="en-US" sz="2800" i="1" u="sng" dirty="0">
                <a:latin typeface="Calibri" panose="020F0502020204030204" pitchFamily="34" charset="0"/>
                <a:cs typeface="Calibri" panose="020F0502020204030204" pitchFamily="34" charset="0"/>
              </a:rPr>
              <a:t>Would God that we had died when our brethren died before the LORD</a:t>
            </a:r>
            <a:r>
              <a:rPr lang="en-SG" altLang="en-US" sz="2800" i="1" dirty="0">
                <a:latin typeface="Calibri" panose="020F0502020204030204" pitchFamily="34" charset="0"/>
                <a:cs typeface="Calibri" panose="020F0502020204030204" pitchFamily="34" charset="0"/>
              </a:rPr>
              <a:t>.  And wherefore have ye made us to come up out of Egypt, to bring us in unto this evil place? it is no place of seed, or of figs, or of vines, or of pomegranates; neither is there any water to drink.</a:t>
            </a:r>
            <a:endParaRPr lang="en-SG" altLang="en-US" sz="2800" dirty="0">
              <a:latin typeface="Calibri" panose="020F0502020204030204" pitchFamily="34" charset="0"/>
              <a:cs typeface="Calibri" panose="020F0502020204030204" pitchFamily="34" charset="0"/>
            </a:endParaRPr>
          </a:p>
        </p:txBody>
      </p:sp>
      <p:sp>
        <p:nvSpPr>
          <p:cNvPr id="5" name="Title 1">
            <a:extLst>
              <a:ext uri="{FF2B5EF4-FFF2-40B4-BE49-F238E27FC236}">
                <a16:creationId xmlns:a16="http://schemas.microsoft.com/office/drawing/2014/main" id="{547472BE-F1D9-4F47-83F4-954F86D177CE}"/>
              </a:ext>
            </a:extLst>
          </p:cNvPr>
          <p:cNvSpPr>
            <a:spLocks noGrp="1"/>
          </p:cNvSpPr>
          <p:nvPr>
            <p:ph type="title"/>
          </p:nvPr>
        </p:nvSpPr>
        <p:spPr>
          <a:xfrm>
            <a:off x="0" y="304800"/>
            <a:ext cx="9144000" cy="762000"/>
          </a:xfrm>
        </p:spPr>
        <p:txBody>
          <a:bodyPr/>
          <a:lstStyle/>
          <a:p>
            <a:pPr algn="ctr"/>
            <a:r>
              <a:rPr lang="en-SG" altLang="en-US" sz="2800" dirty="0">
                <a:solidFill>
                  <a:srgbClr val="00B0F0"/>
                </a:solidFill>
                <a:latin typeface="Calibri" panose="020F0502020204030204" pitchFamily="34" charset="0"/>
                <a:cs typeface="Calibri" panose="020F0502020204030204" pitchFamily="34" charset="0"/>
              </a:rPr>
              <a:t>4.  DARK SIDE UNCONTROLLED ANGER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E74C77D-90A1-421F-96FB-7B3D5E322B59}"/>
              </a:ext>
            </a:extLst>
          </p:cNvPr>
          <p:cNvSpPr>
            <a:spLocks noGrp="1" noChangeArrowheads="1"/>
          </p:cNvSpPr>
          <p:nvPr>
            <p:ph type="title"/>
          </p:nvPr>
        </p:nvSpPr>
        <p:spPr>
          <a:xfrm>
            <a:off x="628650" y="228600"/>
            <a:ext cx="7886700" cy="609600"/>
          </a:xfrm>
        </p:spPr>
        <p:txBody>
          <a:bodyPr/>
          <a:lstStyle/>
          <a:p>
            <a:pPr algn="ctr" eaLnBrk="1" hangingPunct="1">
              <a:defRPr/>
            </a:pPr>
            <a:r>
              <a:rPr lang="en-US" altLang="en-US" sz="3000" dirty="0">
                <a:solidFill>
                  <a:srgbClr val="FF6699"/>
                </a:solidFill>
                <a:latin typeface="Calibri" panose="020F0502020204030204" pitchFamily="34" charset="0"/>
                <a:cs typeface="Calibri" panose="020F0502020204030204" pitchFamily="34" charset="0"/>
              </a:rPr>
              <a:t>UNIVERSITY OF WILDERNESS</a:t>
            </a:r>
          </a:p>
        </p:txBody>
      </p:sp>
      <p:sp>
        <p:nvSpPr>
          <p:cNvPr id="10243" name="Rectangle 3">
            <a:extLst>
              <a:ext uri="{FF2B5EF4-FFF2-40B4-BE49-F238E27FC236}">
                <a16:creationId xmlns:a16="http://schemas.microsoft.com/office/drawing/2014/main" id="{6AA2B909-235D-43C0-9D8A-F6E70CCDEB09}"/>
              </a:ext>
            </a:extLst>
          </p:cNvPr>
          <p:cNvSpPr>
            <a:spLocks noGrp="1" noChangeArrowheads="1"/>
          </p:cNvSpPr>
          <p:nvPr>
            <p:ph idx="1"/>
          </p:nvPr>
        </p:nvSpPr>
        <p:spPr>
          <a:xfrm>
            <a:off x="1905000" y="1066800"/>
            <a:ext cx="6781800" cy="5434013"/>
          </a:xfrm>
        </p:spPr>
        <p:txBody>
          <a:bodyPr/>
          <a:lstStyle/>
          <a:p>
            <a:pPr marL="541338" indent="-541338" eaLnBrk="1" hangingPunct="1">
              <a:spcBef>
                <a:spcPct val="0"/>
              </a:spcBef>
              <a:spcAft>
                <a:spcPts val="1200"/>
              </a:spcAft>
              <a:buClrTx/>
              <a:buFontTx/>
              <a:buAutoNum type="arabicPeriod"/>
              <a:tabLst>
                <a:tab pos="895350" algn="l"/>
              </a:tabLst>
            </a:pPr>
            <a:r>
              <a:rPr lang="en-US" altLang="en-US" sz="3000" dirty="0">
                <a:latin typeface="Calibri" panose="020F0502020204030204" pitchFamily="34" charset="0"/>
                <a:cs typeface="Calibri" panose="020F0502020204030204" pitchFamily="34" charset="0"/>
              </a:rPr>
              <a:t>Self-worth &amp; Sustenance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	– </a:t>
            </a:r>
            <a:r>
              <a:rPr lang="en-US" altLang="en-US" sz="3000" dirty="0">
                <a:solidFill>
                  <a:srgbClr val="92D050"/>
                </a:solidFill>
                <a:latin typeface="Calibri" panose="020F0502020204030204" pitchFamily="34" charset="0"/>
                <a:cs typeface="Calibri" panose="020F0502020204030204" pitchFamily="34" charset="0"/>
              </a:rPr>
              <a:t>Unemployment</a:t>
            </a:r>
          </a:p>
          <a:p>
            <a:pPr marL="541338" indent="-541338" eaLnBrk="1" hangingPunct="1">
              <a:spcBef>
                <a:spcPct val="0"/>
              </a:spcBef>
              <a:spcAft>
                <a:spcPts val="1200"/>
              </a:spcAft>
              <a:buClrTx/>
              <a:buFontTx/>
              <a:buAutoNum type="arabicPeriod"/>
              <a:tabLst>
                <a:tab pos="895350" algn="l"/>
              </a:tabLst>
            </a:pPr>
            <a:r>
              <a:rPr lang="en-US" altLang="en-US" sz="3000" dirty="0">
                <a:latin typeface="Calibri" panose="020F0502020204030204" pitchFamily="34" charset="0"/>
                <a:cs typeface="Calibri" panose="020F0502020204030204" pitchFamily="34" charset="0"/>
              </a:rPr>
              <a:t>Significance &amp; Security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	– </a:t>
            </a:r>
            <a:r>
              <a:rPr lang="en-US" altLang="en-US" sz="3000" dirty="0">
                <a:solidFill>
                  <a:srgbClr val="92D050"/>
                </a:solidFill>
                <a:latin typeface="Calibri" panose="020F0502020204030204" pitchFamily="34" charset="0"/>
                <a:cs typeface="Calibri" panose="020F0502020204030204" pitchFamily="34" charset="0"/>
              </a:rPr>
              <a:t>Obscurity</a:t>
            </a:r>
          </a:p>
          <a:p>
            <a:pPr marL="541338" indent="-541338" eaLnBrk="1" hangingPunct="1">
              <a:spcBef>
                <a:spcPct val="0"/>
              </a:spcBef>
              <a:spcAft>
                <a:spcPts val="1200"/>
              </a:spcAft>
              <a:buClrTx/>
              <a:buFontTx/>
              <a:buAutoNum type="arabicPeriod"/>
              <a:tabLst>
                <a:tab pos="895350" algn="l"/>
              </a:tabLst>
            </a:pPr>
            <a:r>
              <a:rPr lang="en-US" altLang="en-US" sz="3000" dirty="0">
                <a:latin typeface="Calibri" panose="020F0502020204030204" pitchFamily="34" charset="0"/>
                <a:cs typeface="Calibri" panose="020F0502020204030204" pitchFamily="34" charset="0"/>
              </a:rPr>
              <a:t>Supply &amp; Schedule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	– </a:t>
            </a:r>
            <a:r>
              <a:rPr lang="en-US" altLang="en-US" sz="3000" dirty="0">
                <a:solidFill>
                  <a:srgbClr val="92D050"/>
                </a:solidFill>
                <a:latin typeface="Calibri" panose="020F0502020204030204" pitchFamily="34" charset="0"/>
                <a:cs typeface="Calibri" panose="020F0502020204030204" pitchFamily="34" charset="0"/>
              </a:rPr>
              <a:t>Remedial Waiting</a:t>
            </a:r>
          </a:p>
          <a:p>
            <a:pPr marL="541338" indent="-541338" eaLnBrk="1" hangingPunct="1">
              <a:spcBef>
                <a:spcPct val="0"/>
              </a:spcBef>
              <a:spcAft>
                <a:spcPts val="1200"/>
              </a:spcAft>
              <a:buClrTx/>
              <a:buFontTx/>
              <a:buAutoNum type="arabicPeriod"/>
              <a:tabLst>
                <a:tab pos="895350" algn="l"/>
              </a:tabLst>
            </a:pPr>
            <a:r>
              <a:rPr lang="en-US" altLang="en-US" sz="3000" dirty="0">
                <a:latin typeface="Calibri" panose="020F0502020204030204" pitchFamily="34" charset="0"/>
                <a:cs typeface="Calibri" panose="020F0502020204030204" pitchFamily="34" charset="0"/>
              </a:rPr>
              <a:t>Satisfaction &amp; Sufficiency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	– </a:t>
            </a:r>
            <a:r>
              <a:rPr lang="en-US" altLang="en-US" sz="3000" dirty="0">
                <a:solidFill>
                  <a:srgbClr val="92D050"/>
                </a:solidFill>
                <a:latin typeface="Calibri" panose="020F0502020204030204" pitchFamily="34" charset="0"/>
                <a:cs typeface="Calibri" panose="020F0502020204030204" pitchFamily="34" charset="0"/>
              </a:rPr>
              <a:t>Loneliness</a:t>
            </a:r>
          </a:p>
          <a:p>
            <a:pPr marL="541338" indent="-541338" eaLnBrk="1" hangingPunct="1">
              <a:spcBef>
                <a:spcPct val="0"/>
              </a:spcBef>
              <a:spcAft>
                <a:spcPts val="1200"/>
              </a:spcAft>
              <a:buClrTx/>
              <a:buFontTx/>
              <a:buAutoNum type="arabicPeriod"/>
              <a:tabLst>
                <a:tab pos="895350" algn="l"/>
              </a:tabLst>
            </a:pPr>
            <a:r>
              <a:rPr lang="en-US" altLang="en-US" sz="3000" dirty="0">
                <a:latin typeface="Calibri" panose="020F0502020204030204" pitchFamily="34" charset="0"/>
                <a:cs typeface="Calibri" panose="020F0502020204030204" pitchFamily="34" charset="0"/>
              </a:rPr>
              <a:t>Sanctity of Life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	– </a:t>
            </a:r>
            <a:r>
              <a:rPr lang="en-US" altLang="en-US" sz="3000" dirty="0" err="1">
                <a:solidFill>
                  <a:srgbClr val="92D050"/>
                </a:solidFill>
                <a:latin typeface="Calibri" panose="020F0502020204030204" pitchFamily="34" charset="0"/>
                <a:cs typeface="Calibri" panose="020F0502020204030204" pitchFamily="34" charset="0"/>
              </a:rPr>
              <a:t>Shepherdology</a:t>
            </a:r>
            <a:endParaRPr lang="en-US" altLang="en-US" sz="3000" dirty="0">
              <a:solidFill>
                <a:srgbClr val="92D050"/>
              </a:solidFill>
              <a:latin typeface="Calibri" panose="020F0502020204030204" pitchFamily="34" charset="0"/>
              <a:cs typeface="Calibri" panose="020F050202020403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Content Placeholder 2">
            <a:extLst>
              <a:ext uri="{FF2B5EF4-FFF2-40B4-BE49-F238E27FC236}">
                <a16:creationId xmlns:a16="http://schemas.microsoft.com/office/drawing/2014/main" id="{ADEEF64C-B542-45DD-92F3-1ABF9CEF11FD}"/>
              </a:ext>
            </a:extLst>
          </p:cNvPr>
          <p:cNvSpPr>
            <a:spLocks noGrp="1"/>
          </p:cNvSpPr>
          <p:nvPr>
            <p:ph idx="1"/>
          </p:nvPr>
        </p:nvSpPr>
        <p:spPr>
          <a:xfrm>
            <a:off x="609600" y="1447801"/>
            <a:ext cx="7924800" cy="4419600"/>
          </a:xfrm>
        </p:spPr>
        <p:txBody>
          <a:bodyPr/>
          <a:lstStyle/>
          <a:p>
            <a:pPr marL="0" indent="0">
              <a:spcBef>
                <a:spcPts val="0"/>
              </a:spcBef>
              <a:spcAft>
                <a:spcPts val="1200"/>
              </a:spcAft>
              <a:buNone/>
            </a:pPr>
            <a:r>
              <a:rPr lang="en-SG" altLang="en-US" sz="2800" dirty="0">
                <a:latin typeface="Calibri" panose="020F0502020204030204" pitchFamily="34" charset="0"/>
                <a:cs typeface="Calibri" panose="020F0502020204030204" pitchFamily="34" charset="0"/>
              </a:rPr>
              <a:t>(Numbers 20:10,11)  And Moses and Aaron gathered the congregation together before the rock, and he said unto them, Hear now, ye rebels; </a:t>
            </a:r>
            <a:r>
              <a:rPr lang="en-SG" altLang="en-US" sz="2800" u="sng" dirty="0">
                <a:latin typeface="Calibri" panose="020F0502020204030204" pitchFamily="34" charset="0"/>
                <a:cs typeface="Calibri" panose="020F0502020204030204" pitchFamily="34" charset="0"/>
              </a:rPr>
              <a:t>must we fetch you water out of this rock?</a:t>
            </a:r>
            <a:r>
              <a:rPr lang="en-SG" altLang="en-US" sz="2800" dirty="0">
                <a:latin typeface="Calibri" panose="020F0502020204030204" pitchFamily="34" charset="0"/>
                <a:cs typeface="Calibri" panose="020F0502020204030204" pitchFamily="34" charset="0"/>
              </a:rPr>
              <a:t>  And Moses lifted up his hand, and with his rod </a:t>
            </a:r>
            <a:r>
              <a:rPr lang="en-SG" altLang="en-US" sz="2800" u="sng" dirty="0">
                <a:latin typeface="Calibri" panose="020F0502020204030204" pitchFamily="34" charset="0"/>
                <a:cs typeface="Calibri" panose="020F0502020204030204" pitchFamily="34" charset="0"/>
              </a:rPr>
              <a:t>he smote the rock twice</a:t>
            </a:r>
            <a:r>
              <a:rPr lang="en-SG" altLang="en-US" sz="2800" dirty="0">
                <a:latin typeface="Calibri" panose="020F0502020204030204" pitchFamily="34" charset="0"/>
                <a:cs typeface="Calibri" panose="020F0502020204030204" pitchFamily="34" charset="0"/>
              </a:rPr>
              <a:t>: and the water came out abundantly, and the congregation drank, and their beasts also.</a:t>
            </a:r>
          </a:p>
          <a:p>
            <a:pPr marL="811213" indent="-457200">
              <a:buNone/>
            </a:pPr>
            <a:r>
              <a:rPr lang="en-SG" altLang="en-US" sz="2800" dirty="0">
                <a:latin typeface="Calibri" panose="020F0502020204030204" pitchFamily="34" charset="0"/>
                <a:cs typeface="Calibri" panose="020F0502020204030204" pitchFamily="34" charset="0"/>
              </a:rPr>
              <a:t>b.	“Must we” – hint of blasphemy?</a:t>
            </a:r>
          </a:p>
          <a:p>
            <a:pPr marL="811213" indent="-457200">
              <a:buNone/>
            </a:pPr>
            <a:r>
              <a:rPr lang="en-SG" altLang="en-US" sz="2800" dirty="0">
                <a:latin typeface="Calibri" panose="020F0502020204030204" pitchFamily="34" charset="0"/>
                <a:cs typeface="Calibri" panose="020F0502020204030204" pitchFamily="34" charset="0"/>
              </a:rPr>
              <a:t>c.	Moses struck it twice instead of speaking to it.</a:t>
            </a:r>
          </a:p>
        </p:txBody>
      </p:sp>
      <p:sp>
        <p:nvSpPr>
          <p:cNvPr id="3" name="Title 1">
            <a:extLst>
              <a:ext uri="{FF2B5EF4-FFF2-40B4-BE49-F238E27FC236}">
                <a16:creationId xmlns:a16="http://schemas.microsoft.com/office/drawing/2014/main" id="{2A924B40-01CD-4883-90D2-335D7D3D7135}"/>
              </a:ext>
            </a:extLst>
          </p:cNvPr>
          <p:cNvSpPr>
            <a:spLocks noGrp="1"/>
          </p:cNvSpPr>
          <p:nvPr>
            <p:ph type="title"/>
          </p:nvPr>
        </p:nvSpPr>
        <p:spPr>
          <a:xfrm>
            <a:off x="0" y="304800"/>
            <a:ext cx="9144000" cy="1295400"/>
          </a:xfrm>
        </p:spPr>
        <p:txBody>
          <a:bodyPr/>
          <a:lstStyle/>
          <a:p>
            <a:pPr algn="ctr"/>
            <a:r>
              <a:rPr lang="en-SG" altLang="en-US" sz="2800" dirty="0">
                <a:solidFill>
                  <a:srgbClr val="00B0F0"/>
                </a:solidFill>
                <a:latin typeface="Calibri" panose="020F0502020204030204" pitchFamily="34" charset="0"/>
                <a:cs typeface="Calibri" panose="020F0502020204030204" pitchFamily="34" charset="0"/>
              </a:rPr>
              <a:t>4.  DARK SIDE UNCONTROLLED ANGER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D12928-F5FD-4AC7-98C3-37D6578E55A7}"/>
              </a:ext>
            </a:extLst>
          </p:cNvPr>
          <p:cNvSpPr>
            <a:spLocks noGrp="1"/>
          </p:cNvSpPr>
          <p:nvPr>
            <p:ph idx="1"/>
          </p:nvPr>
        </p:nvSpPr>
        <p:spPr>
          <a:xfrm>
            <a:off x="457200" y="457200"/>
            <a:ext cx="8229600" cy="5661025"/>
          </a:xfrm>
        </p:spPr>
        <p:txBody>
          <a:bodyPr/>
          <a:lstStyle/>
          <a:p>
            <a:pPr marL="0" indent="0">
              <a:spcBef>
                <a:spcPts val="0"/>
              </a:spcBef>
              <a:spcAft>
                <a:spcPts val="1200"/>
              </a:spcAft>
              <a:buNone/>
              <a:defRPr/>
            </a:pPr>
            <a:r>
              <a:rPr lang="en-SG" sz="2800" dirty="0">
                <a:latin typeface="Calibri" panose="020F0502020204030204" pitchFamily="34" charset="0"/>
                <a:cs typeface="Calibri" panose="020F0502020204030204" pitchFamily="34" charset="0"/>
              </a:rPr>
              <a:t>d.  God could not overlook nor excuse him.</a:t>
            </a:r>
          </a:p>
          <a:p>
            <a:pPr marL="446088" indent="0">
              <a:spcBef>
                <a:spcPts val="0"/>
              </a:spcBef>
              <a:spcAft>
                <a:spcPts val="1200"/>
              </a:spcAft>
              <a:buNone/>
              <a:defRPr/>
            </a:pPr>
            <a:r>
              <a:rPr lang="en-SG" sz="2800" i="1" dirty="0">
                <a:latin typeface="Calibri" panose="020F0502020204030204" pitchFamily="34" charset="0"/>
                <a:cs typeface="Calibri" panose="020F0502020204030204" pitchFamily="34" charset="0"/>
              </a:rPr>
              <a:t>(Numbers 20:12) Because </a:t>
            </a:r>
            <a:r>
              <a:rPr lang="en-SG" sz="2800" i="1" u="sng" dirty="0">
                <a:latin typeface="Calibri" panose="020F0502020204030204" pitchFamily="34" charset="0"/>
                <a:cs typeface="Calibri" panose="020F0502020204030204" pitchFamily="34" charset="0"/>
              </a:rPr>
              <a:t>ye believed me not</a:t>
            </a:r>
            <a:r>
              <a:rPr lang="en-SG" sz="2800" i="1" dirty="0">
                <a:latin typeface="Calibri" panose="020F0502020204030204" pitchFamily="34" charset="0"/>
                <a:cs typeface="Calibri" panose="020F0502020204030204" pitchFamily="34" charset="0"/>
              </a:rPr>
              <a:t>, </a:t>
            </a:r>
            <a:r>
              <a:rPr lang="en-SG" sz="2800" i="1" u="sng" dirty="0">
                <a:latin typeface="Calibri" panose="020F0502020204030204" pitchFamily="34" charset="0"/>
                <a:cs typeface="Calibri" panose="020F0502020204030204" pitchFamily="34" charset="0"/>
              </a:rPr>
              <a:t>to sanctify me </a:t>
            </a:r>
            <a:r>
              <a:rPr lang="en-SG" sz="2800" i="1" dirty="0">
                <a:latin typeface="Calibri" panose="020F0502020204030204" pitchFamily="34" charset="0"/>
                <a:cs typeface="Calibri" panose="020F0502020204030204" pitchFamily="34" charset="0"/>
              </a:rPr>
              <a:t>in the eyes of the children of Israel, therefore </a:t>
            </a:r>
            <a:r>
              <a:rPr lang="en-SG" sz="2800" i="1" u="sng" dirty="0">
                <a:latin typeface="Calibri" panose="020F0502020204030204" pitchFamily="34" charset="0"/>
                <a:cs typeface="Calibri" panose="020F0502020204030204" pitchFamily="34" charset="0"/>
              </a:rPr>
              <a:t>ye shall not bring this congregation into the land </a:t>
            </a:r>
            <a:r>
              <a:rPr lang="en-SG" sz="2800" i="1" dirty="0">
                <a:latin typeface="Calibri" panose="020F0502020204030204" pitchFamily="34" charset="0"/>
                <a:cs typeface="Calibri" panose="020F0502020204030204" pitchFamily="34" charset="0"/>
              </a:rPr>
              <a:t>which I have given them.</a:t>
            </a:r>
          </a:p>
          <a:p>
            <a:pPr marL="892175" indent="-446088">
              <a:spcBef>
                <a:spcPts val="0"/>
              </a:spcBef>
              <a:spcAft>
                <a:spcPts val="1200"/>
              </a:spcAft>
              <a:buNone/>
              <a:defRPr/>
            </a:pPr>
            <a:r>
              <a:rPr lang="en-SG" sz="2800" dirty="0">
                <a:latin typeface="Calibri" panose="020F0502020204030204" pitchFamily="34" charset="0"/>
                <a:cs typeface="Calibri" panose="020F0502020204030204" pitchFamily="34" charset="0"/>
              </a:rPr>
              <a:t>1)  Acts of disobedience stem from unbelief </a:t>
            </a:r>
            <a:br>
              <a:rPr lang="en-SG" sz="2800" dirty="0">
                <a:latin typeface="Calibri" panose="020F0502020204030204" pitchFamily="34" charset="0"/>
                <a:cs typeface="Calibri" panose="020F0502020204030204" pitchFamily="34" charset="0"/>
              </a:rPr>
            </a:br>
            <a:r>
              <a:rPr lang="en-SG" sz="2800" dirty="0">
                <a:latin typeface="Calibri" panose="020F0502020204030204" pitchFamily="34" charset="0"/>
                <a:cs typeface="Calibri" panose="020F0502020204030204" pitchFamily="34" charset="0"/>
              </a:rPr>
              <a:t>(cf. Heb. 3:18-19).</a:t>
            </a:r>
          </a:p>
          <a:p>
            <a:pPr marL="892175" indent="-446088">
              <a:spcBef>
                <a:spcPts val="0"/>
              </a:spcBef>
              <a:spcAft>
                <a:spcPts val="1200"/>
              </a:spcAft>
              <a:buNone/>
              <a:defRPr/>
            </a:pPr>
            <a:r>
              <a:rPr lang="en-SG" sz="2800" dirty="0">
                <a:latin typeface="Calibri" panose="020F0502020204030204" pitchFamily="34" charset="0"/>
                <a:cs typeface="Calibri" panose="020F0502020204030204" pitchFamily="34" charset="0"/>
              </a:rPr>
              <a:t>2)  Such acts taint God’s holiness and glory.</a:t>
            </a:r>
          </a:p>
          <a:p>
            <a:pPr marL="892175" indent="-446088">
              <a:spcBef>
                <a:spcPts val="0"/>
              </a:spcBef>
              <a:spcAft>
                <a:spcPts val="1200"/>
              </a:spcAft>
              <a:buNone/>
              <a:defRPr/>
            </a:pPr>
            <a:r>
              <a:rPr lang="en-SG" sz="2800" dirty="0">
                <a:latin typeface="Calibri" panose="020F0502020204030204" pitchFamily="34" charset="0"/>
                <a:cs typeface="Calibri" panose="020F0502020204030204" pitchFamily="34" charset="0"/>
              </a:rPr>
              <a:t>3)	Though forgiven, there are painful consequences.  </a:t>
            </a:r>
          </a:p>
          <a:p>
            <a:pPr algn="ctr">
              <a:defRPr/>
            </a:pPr>
            <a:endParaRPr lang="en-SG"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Content Placeholder 2">
            <a:extLst>
              <a:ext uri="{FF2B5EF4-FFF2-40B4-BE49-F238E27FC236}">
                <a16:creationId xmlns:a16="http://schemas.microsoft.com/office/drawing/2014/main" id="{C9E602FF-5E87-44C2-9BA1-7E419F8BB277}"/>
              </a:ext>
            </a:extLst>
          </p:cNvPr>
          <p:cNvSpPr>
            <a:spLocks noGrp="1"/>
          </p:cNvSpPr>
          <p:nvPr>
            <p:ph idx="1"/>
          </p:nvPr>
        </p:nvSpPr>
        <p:spPr>
          <a:xfrm>
            <a:off x="457200" y="381000"/>
            <a:ext cx="8229600" cy="5889625"/>
          </a:xfrm>
        </p:spPr>
        <p:txBody>
          <a:bodyPr/>
          <a:lstStyle/>
          <a:p>
            <a:pPr marL="0" indent="0">
              <a:spcBef>
                <a:spcPts val="0"/>
              </a:spcBef>
              <a:spcAft>
                <a:spcPts val="600"/>
              </a:spcAft>
              <a:buNone/>
            </a:pPr>
            <a:r>
              <a:rPr lang="en-SG" altLang="en-US" sz="2800" b="1" dirty="0">
                <a:latin typeface="Calibri" panose="020F0502020204030204" pitchFamily="34" charset="0"/>
                <a:cs typeface="Calibri" panose="020F0502020204030204" pitchFamily="34" charset="0"/>
              </a:rPr>
              <a:t>5.  Anger Management</a:t>
            </a:r>
          </a:p>
          <a:p>
            <a:pPr marL="446088" indent="0">
              <a:spcBef>
                <a:spcPts val="0"/>
              </a:spcBef>
              <a:spcAft>
                <a:spcPts val="600"/>
              </a:spcAft>
              <a:buNone/>
            </a:pPr>
            <a:r>
              <a:rPr lang="en-SG" altLang="en-US" sz="2800" dirty="0">
                <a:latin typeface="Calibri" panose="020F0502020204030204" pitchFamily="34" charset="0"/>
                <a:cs typeface="Calibri" panose="020F0502020204030204" pitchFamily="34" charset="0"/>
              </a:rPr>
              <a:t>a.  Levels of Anger</a:t>
            </a:r>
          </a:p>
          <a:p>
            <a:pPr marL="1439863" indent="-547688">
              <a:spcBef>
                <a:spcPts val="0"/>
              </a:spcBef>
              <a:spcAft>
                <a:spcPts val="600"/>
              </a:spcAft>
              <a:buNone/>
            </a:pPr>
            <a:r>
              <a:rPr lang="en-SG" altLang="en-US" sz="2800" dirty="0">
                <a:latin typeface="Calibri" panose="020F0502020204030204" pitchFamily="34" charset="0"/>
                <a:cs typeface="Calibri" panose="020F0502020204030204" pitchFamily="34" charset="0"/>
              </a:rPr>
              <a:t>1) 	</a:t>
            </a:r>
            <a:r>
              <a:rPr lang="en-SG" altLang="en-US" sz="2800" u="sng" dirty="0">
                <a:latin typeface="Calibri" panose="020F0502020204030204" pitchFamily="34" charset="0"/>
                <a:cs typeface="Calibri" panose="020F0502020204030204" pitchFamily="34" charset="0"/>
              </a:rPr>
              <a:t>Indignation</a:t>
            </a:r>
            <a:r>
              <a:rPr lang="en-SG" altLang="en-US" sz="2800" dirty="0">
                <a:latin typeface="Calibri" panose="020F0502020204030204" pitchFamily="34" charset="0"/>
                <a:cs typeface="Calibri" panose="020F0502020204030204" pitchFamily="34" charset="0"/>
              </a:rPr>
              <a:t>, simmering anger, provoked by something unjust or unkind (Mark 10:14)</a:t>
            </a:r>
          </a:p>
          <a:p>
            <a:pPr marL="1439863" indent="-547688">
              <a:spcBef>
                <a:spcPts val="0"/>
              </a:spcBef>
              <a:spcAft>
                <a:spcPts val="600"/>
              </a:spcAft>
              <a:buNone/>
            </a:pPr>
            <a:r>
              <a:rPr lang="en-SG" altLang="en-US" sz="2800" dirty="0">
                <a:latin typeface="Calibri" panose="020F0502020204030204" pitchFamily="34" charset="0"/>
                <a:cs typeface="Calibri" panose="020F0502020204030204" pitchFamily="34" charset="0"/>
              </a:rPr>
              <a:t>2) 	</a:t>
            </a:r>
            <a:r>
              <a:rPr lang="en-SG" altLang="en-US" sz="2800" u="sng" dirty="0">
                <a:latin typeface="Calibri" panose="020F0502020204030204" pitchFamily="34" charset="0"/>
                <a:cs typeface="Calibri" panose="020F0502020204030204" pitchFamily="34" charset="0"/>
              </a:rPr>
              <a:t>Wrath</a:t>
            </a:r>
            <a:r>
              <a:rPr lang="en-SG" altLang="en-US" sz="2800" dirty="0">
                <a:latin typeface="Calibri" panose="020F0502020204030204" pitchFamily="34" charset="0"/>
                <a:cs typeface="Calibri" panose="020F0502020204030204" pitchFamily="34" charset="0"/>
              </a:rPr>
              <a:t>, burning anger, outward expression as God’s divine judgment (Rom. 1:18)</a:t>
            </a:r>
          </a:p>
          <a:p>
            <a:pPr marL="1439863" indent="-547688">
              <a:spcBef>
                <a:spcPts val="0"/>
              </a:spcBef>
              <a:spcAft>
                <a:spcPts val="600"/>
              </a:spcAft>
              <a:buNone/>
            </a:pPr>
            <a:r>
              <a:rPr lang="en-SG" altLang="en-US" sz="2800" dirty="0">
                <a:latin typeface="Calibri" panose="020F0502020204030204" pitchFamily="34" charset="0"/>
                <a:cs typeface="Calibri" panose="020F0502020204030204" pitchFamily="34" charset="0"/>
              </a:rPr>
              <a:t>3) 	</a:t>
            </a:r>
            <a:r>
              <a:rPr lang="en-SG" altLang="en-US" sz="2800" u="sng" dirty="0">
                <a:latin typeface="Calibri" panose="020F0502020204030204" pitchFamily="34" charset="0"/>
                <a:cs typeface="Calibri" panose="020F0502020204030204" pitchFamily="34" charset="0"/>
              </a:rPr>
              <a:t>Fury</a:t>
            </a:r>
            <a:r>
              <a:rPr lang="en-SG" altLang="en-US" sz="2800" dirty="0">
                <a:latin typeface="Calibri" panose="020F0502020204030204" pitchFamily="34" charset="0"/>
                <a:cs typeface="Calibri" panose="020F0502020204030204" pitchFamily="34" charset="0"/>
              </a:rPr>
              <a:t> as fiery anger, destroying common sense so as to harm or destroy </a:t>
            </a:r>
            <a:br>
              <a:rPr lang="en-SG" altLang="en-US" sz="2800" dirty="0">
                <a:latin typeface="Calibri" panose="020F0502020204030204" pitchFamily="34" charset="0"/>
                <a:cs typeface="Calibri" panose="020F0502020204030204" pitchFamily="34" charset="0"/>
              </a:rPr>
            </a:br>
            <a:r>
              <a:rPr lang="en-SG" altLang="en-US" sz="2800" dirty="0">
                <a:latin typeface="Calibri" panose="020F0502020204030204" pitchFamily="34" charset="0"/>
                <a:cs typeface="Calibri" panose="020F0502020204030204" pitchFamily="34" charset="0"/>
              </a:rPr>
              <a:t>(Acts 5:33; Prov. 27:4)</a:t>
            </a:r>
          </a:p>
          <a:p>
            <a:pPr marL="1439863" indent="-547688">
              <a:spcBef>
                <a:spcPts val="0"/>
              </a:spcBef>
              <a:spcAft>
                <a:spcPts val="600"/>
              </a:spcAft>
              <a:buNone/>
            </a:pPr>
            <a:r>
              <a:rPr lang="en-SG" altLang="en-US" sz="2800" dirty="0">
                <a:latin typeface="Calibri" panose="020F0502020204030204" pitchFamily="34" charset="0"/>
                <a:cs typeface="Calibri" panose="020F0502020204030204" pitchFamily="34" charset="0"/>
              </a:rPr>
              <a:t>4) 	</a:t>
            </a:r>
            <a:r>
              <a:rPr lang="en-SG" altLang="en-US" sz="2800" u="sng" dirty="0">
                <a:latin typeface="Calibri" panose="020F0502020204030204" pitchFamily="34" charset="0"/>
                <a:cs typeface="Calibri" panose="020F0502020204030204" pitchFamily="34" charset="0"/>
              </a:rPr>
              <a:t>Rage</a:t>
            </a:r>
            <a:r>
              <a:rPr lang="en-SG" altLang="en-US" sz="2800" dirty="0">
                <a:latin typeface="Calibri" panose="020F0502020204030204" pitchFamily="34" charset="0"/>
                <a:cs typeface="Calibri" panose="020F0502020204030204" pitchFamily="34" charset="0"/>
              </a:rPr>
              <a:t> as blazing anger, loss of self-control and defeated by ruined relationships (Prov. 19:3)</a:t>
            </a:r>
          </a:p>
          <a:p>
            <a:pPr marL="1439863" indent="-547688">
              <a:spcBef>
                <a:spcPts val="0"/>
              </a:spcBef>
              <a:spcAft>
                <a:spcPts val="600"/>
              </a:spcAft>
              <a:buNone/>
            </a:pPr>
            <a:r>
              <a:rPr lang="en-SG" altLang="en-US" sz="2800" i="1" dirty="0">
                <a:latin typeface="Calibri" panose="020F0502020204030204" pitchFamily="34" charset="0"/>
                <a:cs typeface="Calibri" panose="020F0502020204030204" pitchFamily="34" charset="0"/>
              </a:rPr>
              <a:t>The foolishness of man </a:t>
            </a:r>
            <a:r>
              <a:rPr lang="en-SG" altLang="en-US" sz="2800" i="1" dirty="0" err="1">
                <a:latin typeface="Calibri" panose="020F0502020204030204" pitchFamily="34" charset="0"/>
                <a:cs typeface="Calibri" panose="020F0502020204030204" pitchFamily="34" charset="0"/>
              </a:rPr>
              <a:t>perverteth</a:t>
            </a:r>
            <a:r>
              <a:rPr lang="en-SG" altLang="en-US" sz="2800" i="1" dirty="0">
                <a:latin typeface="Calibri" panose="020F0502020204030204" pitchFamily="34" charset="0"/>
                <a:cs typeface="Calibri" panose="020F0502020204030204" pitchFamily="34" charset="0"/>
              </a:rPr>
              <a:t> his way: and </a:t>
            </a:r>
            <a:r>
              <a:rPr lang="en-SG" altLang="en-US" sz="2800" i="1" u="sng" dirty="0">
                <a:latin typeface="Calibri" panose="020F0502020204030204" pitchFamily="34" charset="0"/>
                <a:cs typeface="Calibri" panose="020F0502020204030204" pitchFamily="34" charset="0"/>
              </a:rPr>
              <a:t>his heart </a:t>
            </a:r>
            <a:r>
              <a:rPr lang="en-SG" altLang="en-US" sz="2800" i="1" u="sng" dirty="0" err="1">
                <a:latin typeface="Calibri" panose="020F0502020204030204" pitchFamily="34" charset="0"/>
                <a:cs typeface="Calibri" panose="020F0502020204030204" pitchFamily="34" charset="0"/>
              </a:rPr>
              <a:t>fretteth</a:t>
            </a:r>
            <a:r>
              <a:rPr lang="en-SG" altLang="en-US" sz="2800" i="1" u="sng" dirty="0">
                <a:latin typeface="Calibri" panose="020F0502020204030204" pitchFamily="34" charset="0"/>
                <a:cs typeface="Calibri" panose="020F0502020204030204" pitchFamily="34" charset="0"/>
              </a:rPr>
              <a:t> against the LORD.</a:t>
            </a:r>
          </a:p>
          <a:p>
            <a:endParaRPr lang="en-SG" altLang="en-US" sz="2800" dirty="0"/>
          </a:p>
          <a:p>
            <a:endParaRPr lang="en-SG" altLang="en-US" sz="2800" dirty="0">
              <a:latin typeface="Calibri" panose="020F0502020204030204" pitchFamily="34" charset="0"/>
              <a:cs typeface="Calibri" panose="020F050202020403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Content Placeholder 2">
            <a:extLst>
              <a:ext uri="{FF2B5EF4-FFF2-40B4-BE49-F238E27FC236}">
                <a16:creationId xmlns:a16="http://schemas.microsoft.com/office/drawing/2014/main" id="{978C143E-0489-4E5B-9CEA-71B2108629E7}"/>
              </a:ext>
            </a:extLst>
          </p:cNvPr>
          <p:cNvSpPr>
            <a:spLocks noGrp="1"/>
          </p:cNvSpPr>
          <p:nvPr>
            <p:ph idx="1"/>
          </p:nvPr>
        </p:nvSpPr>
        <p:spPr>
          <a:xfrm>
            <a:off x="609600" y="457200"/>
            <a:ext cx="7878763" cy="5584825"/>
          </a:xfrm>
        </p:spPr>
        <p:txBody>
          <a:bodyPr/>
          <a:lstStyle/>
          <a:p>
            <a:pPr marL="0" indent="0">
              <a:spcBef>
                <a:spcPts val="0"/>
              </a:spcBef>
              <a:spcAft>
                <a:spcPts val="1200"/>
              </a:spcAft>
              <a:buNone/>
            </a:pPr>
            <a:r>
              <a:rPr lang="en-SG" altLang="en-US" sz="2800" dirty="0">
                <a:latin typeface="Calibri" panose="020F0502020204030204" pitchFamily="34" charset="0"/>
                <a:cs typeface="Calibri" panose="020F0502020204030204" pitchFamily="34" charset="0"/>
              </a:rPr>
              <a:t>b.  Misuse Of Anger</a:t>
            </a:r>
          </a:p>
          <a:p>
            <a:pPr marL="892175" indent="-446088">
              <a:spcBef>
                <a:spcPts val="0"/>
              </a:spcBef>
              <a:spcAft>
                <a:spcPts val="1200"/>
              </a:spcAft>
              <a:buNone/>
            </a:pPr>
            <a:r>
              <a:rPr lang="en-SG" altLang="en-US" sz="2800" dirty="0">
                <a:latin typeface="Calibri" panose="020F0502020204030204" pitchFamily="34" charset="0"/>
                <a:cs typeface="Calibri" panose="020F0502020204030204" pitchFamily="34" charset="0"/>
              </a:rPr>
              <a:t>1) 	</a:t>
            </a:r>
            <a:r>
              <a:rPr lang="en-SG" altLang="en-US" sz="2800" u="sng" dirty="0">
                <a:latin typeface="Calibri" panose="020F0502020204030204" pitchFamily="34" charset="0"/>
                <a:cs typeface="Calibri" panose="020F0502020204030204" pitchFamily="34" charset="0"/>
              </a:rPr>
              <a:t>Prolonged</a:t>
            </a:r>
            <a:r>
              <a:rPr lang="en-SG" altLang="en-US" sz="2800" dirty="0">
                <a:latin typeface="Calibri" panose="020F0502020204030204" pitchFamily="34" charset="0"/>
                <a:cs typeface="Calibri" panose="020F0502020204030204" pitchFamily="34" charset="0"/>
              </a:rPr>
              <a:t>, simmering held in because of unforgiveness and resentment (Heb. 12:15)</a:t>
            </a:r>
          </a:p>
          <a:p>
            <a:pPr marL="892175" indent="-446088">
              <a:spcBef>
                <a:spcPts val="0"/>
              </a:spcBef>
              <a:spcAft>
                <a:spcPts val="1200"/>
              </a:spcAft>
              <a:buNone/>
            </a:pPr>
            <a:r>
              <a:rPr lang="en-SG" altLang="en-US" sz="2800" dirty="0">
                <a:latin typeface="Calibri" panose="020F0502020204030204" pitchFamily="34" charset="0"/>
                <a:cs typeface="Calibri" panose="020F0502020204030204" pitchFamily="34" charset="0"/>
              </a:rPr>
              <a:t>2) 	</a:t>
            </a:r>
            <a:r>
              <a:rPr lang="en-SG" altLang="en-US" sz="2800" u="sng" dirty="0">
                <a:latin typeface="Calibri" panose="020F0502020204030204" pitchFamily="34" charset="0"/>
                <a:cs typeface="Calibri" panose="020F0502020204030204" pitchFamily="34" charset="0"/>
              </a:rPr>
              <a:t>Pressed-down</a:t>
            </a:r>
            <a:r>
              <a:rPr lang="en-SG" altLang="en-US" sz="2800" dirty="0">
                <a:latin typeface="Calibri" panose="020F0502020204030204" pitchFamily="34" charset="0"/>
                <a:cs typeface="Calibri" panose="020F0502020204030204" pitchFamily="34" charset="0"/>
              </a:rPr>
              <a:t>, pressure cooker, denied and hidden because of fear of negative emotions and of a deceitful heart (1 Peter 3:10)</a:t>
            </a:r>
          </a:p>
          <a:p>
            <a:pPr marL="892175" indent="-446088">
              <a:spcBef>
                <a:spcPts val="0"/>
              </a:spcBef>
              <a:spcAft>
                <a:spcPts val="1200"/>
              </a:spcAft>
              <a:buNone/>
            </a:pPr>
            <a:r>
              <a:rPr lang="en-SG" altLang="en-US" sz="2800" dirty="0">
                <a:latin typeface="Calibri" panose="020F0502020204030204" pitchFamily="34" charset="0"/>
                <a:cs typeface="Calibri" panose="020F0502020204030204" pitchFamily="34" charset="0"/>
              </a:rPr>
              <a:t>3) 	</a:t>
            </a:r>
            <a:r>
              <a:rPr lang="en-SG" altLang="en-US" sz="2800" u="sng" dirty="0">
                <a:latin typeface="Calibri" panose="020F0502020204030204" pitchFamily="34" charset="0"/>
                <a:cs typeface="Calibri" panose="020F0502020204030204" pitchFamily="34" charset="0"/>
              </a:rPr>
              <a:t>Provoked,</a:t>
            </a:r>
            <a:r>
              <a:rPr lang="en-SG" altLang="en-US" sz="2800" dirty="0">
                <a:latin typeface="Calibri" panose="020F0502020204030204" pitchFamily="34" charset="0"/>
                <a:cs typeface="Calibri" panose="020F0502020204030204" pitchFamily="34" charset="0"/>
              </a:rPr>
              <a:t> short fuse, quick and impatient, using criticism and sarcasm (Eccl. 7:9)</a:t>
            </a:r>
          </a:p>
          <a:p>
            <a:pPr marL="892175" indent="-446088">
              <a:spcBef>
                <a:spcPts val="0"/>
              </a:spcBef>
              <a:spcAft>
                <a:spcPts val="1200"/>
              </a:spcAft>
              <a:buNone/>
            </a:pPr>
            <a:r>
              <a:rPr lang="en-SG" altLang="en-US" sz="2800" dirty="0">
                <a:latin typeface="Calibri" panose="020F0502020204030204" pitchFamily="34" charset="0"/>
                <a:cs typeface="Calibri" panose="020F0502020204030204" pitchFamily="34" charset="0"/>
              </a:rPr>
              <a:t>4) 	</a:t>
            </a:r>
            <a:r>
              <a:rPr lang="en-SG" altLang="en-US" sz="2800" u="sng" dirty="0">
                <a:latin typeface="Calibri" panose="020F0502020204030204" pitchFamily="34" charset="0"/>
                <a:cs typeface="Calibri" panose="020F0502020204030204" pitchFamily="34" charset="0"/>
              </a:rPr>
              <a:t>Profuse</a:t>
            </a:r>
            <a:r>
              <a:rPr lang="en-SG" altLang="en-US" sz="2800" dirty="0">
                <a:latin typeface="Calibri" panose="020F0502020204030204" pitchFamily="34" charset="0"/>
                <a:cs typeface="Calibri" panose="020F0502020204030204" pitchFamily="34" charset="0"/>
              </a:rPr>
              <a:t>, volatile volcano, destructive and out of control, filled with contempt (Matt. 5:22)</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Content Placeholder 2">
            <a:extLst>
              <a:ext uri="{FF2B5EF4-FFF2-40B4-BE49-F238E27FC236}">
                <a16:creationId xmlns:a16="http://schemas.microsoft.com/office/drawing/2014/main" id="{8DE0AEE0-3CDD-449A-8334-6A693873A1E1}"/>
              </a:ext>
            </a:extLst>
          </p:cNvPr>
          <p:cNvSpPr>
            <a:spLocks noGrp="1"/>
          </p:cNvSpPr>
          <p:nvPr>
            <p:ph idx="1"/>
          </p:nvPr>
        </p:nvSpPr>
        <p:spPr>
          <a:xfrm>
            <a:off x="609600" y="457200"/>
            <a:ext cx="7878763" cy="5584825"/>
          </a:xfrm>
        </p:spPr>
        <p:txBody>
          <a:bodyPr/>
          <a:lstStyle/>
          <a:p>
            <a:pPr marL="0" indent="0">
              <a:buNone/>
            </a:pPr>
            <a:r>
              <a:rPr lang="en-SG" altLang="en-US" sz="2800" dirty="0">
                <a:latin typeface="Calibri" panose="020F0502020204030204" pitchFamily="34" charset="0"/>
                <a:cs typeface="Calibri" panose="020F0502020204030204" pitchFamily="34" charset="0"/>
              </a:rPr>
              <a:t>c.  Quick check to keep in control.</a:t>
            </a:r>
          </a:p>
          <a:p>
            <a:pPr marL="892175" indent="-446088">
              <a:buNone/>
            </a:pPr>
            <a:r>
              <a:rPr lang="en-SG" altLang="en-US" sz="2800" dirty="0">
                <a:latin typeface="Calibri" panose="020F0502020204030204" pitchFamily="34" charset="0"/>
                <a:cs typeface="Calibri" panose="020F0502020204030204" pitchFamily="34" charset="0"/>
              </a:rPr>
              <a:t>1) 	Stop and take a quick prayer and breath.</a:t>
            </a:r>
          </a:p>
          <a:p>
            <a:pPr marL="892175" indent="-446088">
              <a:buNone/>
            </a:pPr>
            <a:r>
              <a:rPr lang="en-SG" altLang="en-US" sz="2800" dirty="0">
                <a:latin typeface="Calibri" panose="020F0502020204030204" pitchFamily="34" charset="0"/>
                <a:cs typeface="Calibri" panose="020F0502020204030204" pitchFamily="34" charset="0"/>
              </a:rPr>
              <a:t>2) 	Hold up hands to show that you stop here.</a:t>
            </a:r>
          </a:p>
          <a:p>
            <a:pPr marL="892175" indent="-446088">
              <a:buNone/>
            </a:pPr>
            <a:r>
              <a:rPr lang="en-SG" altLang="en-US" sz="2800" dirty="0">
                <a:latin typeface="Calibri" panose="020F0502020204030204" pitchFamily="34" charset="0"/>
                <a:cs typeface="Calibri" panose="020F0502020204030204" pitchFamily="34" charset="0"/>
              </a:rPr>
              <a:t>3) 	Speak slowly n low that you need a time-out.</a:t>
            </a:r>
          </a:p>
          <a:p>
            <a:pPr marL="892175" indent="-446088">
              <a:buNone/>
            </a:pPr>
            <a:r>
              <a:rPr lang="en-SG" altLang="en-US" sz="2800" dirty="0">
                <a:latin typeface="Calibri" panose="020F0502020204030204" pitchFamily="34" charset="0"/>
                <a:cs typeface="Calibri" panose="020F0502020204030204" pitchFamily="34" charset="0"/>
              </a:rPr>
              <a:t>4) 	Retreat to quiet place to regain composure.</a:t>
            </a:r>
          </a:p>
          <a:p>
            <a:pPr marL="892175" indent="-446088">
              <a:buNone/>
            </a:pPr>
            <a:r>
              <a:rPr lang="en-SG" altLang="en-US" sz="2800" dirty="0">
                <a:latin typeface="Calibri" panose="020F0502020204030204" pitchFamily="34" charset="0"/>
                <a:cs typeface="Calibri" panose="020F0502020204030204" pitchFamily="34" charset="0"/>
              </a:rPr>
              <a:t>5) 	Agree on time and place after the processing.</a:t>
            </a:r>
          </a:p>
          <a:p>
            <a:pPr marL="892175" indent="-446088">
              <a:buNone/>
            </a:pPr>
            <a:r>
              <a:rPr lang="en-SG" altLang="en-US" sz="2800" dirty="0">
                <a:latin typeface="Calibri" panose="020F0502020204030204" pitchFamily="34" charset="0"/>
                <a:cs typeface="Calibri" panose="020F0502020204030204" pitchFamily="34" charset="0"/>
              </a:rPr>
              <a:t>6) 	Decide to engage in stimulating talk with listening, sharing and respecting opinions.</a:t>
            </a:r>
          </a:p>
          <a:p>
            <a:pPr marL="892175" indent="-446088">
              <a:buNone/>
            </a:pPr>
            <a:r>
              <a:rPr lang="en-SG" altLang="en-US" sz="2800" dirty="0">
                <a:latin typeface="Calibri" panose="020F0502020204030204" pitchFamily="34" charset="0"/>
                <a:cs typeface="Calibri" panose="020F0502020204030204" pitchFamily="34" charset="0"/>
              </a:rPr>
              <a:t>(Proverbs 29:11)  </a:t>
            </a:r>
            <a:r>
              <a:rPr lang="en-SG" altLang="en-US" sz="2800" i="1" u="sng" dirty="0">
                <a:latin typeface="Calibri" panose="020F0502020204030204" pitchFamily="34" charset="0"/>
                <a:cs typeface="Calibri" panose="020F0502020204030204" pitchFamily="34" charset="0"/>
              </a:rPr>
              <a:t>A fool </a:t>
            </a:r>
            <a:r>
              <a:rPr lang="en-SG" altLang="en-US" sz="2800" i="1" u="sng" dirty="0" err="1">
                <a:latin typeface="Calibri" panose="020F0502020204030204" pitchFamily="34" charset="0"/>
                <a:cs typeface="Calibri" panose="020F0502020204030204" pitchFamily="34" charset="0"/>
              </a:rPr>
              <a:t>uttereth</a:t>
            </a:r>
            <a:r>
              <a:rPr lang="en-SG" altLang="en-US" sz="2800" i="1" u="sng" dirty="0">
                <a:latin typeface="Calibri" panose="020F0502020204030204" pitchFamily="34" charset="0"/>
                <a:cs typeface="Calibri" panose="020F0502020204030204" pitchFamily="34" charset="0"/>
              </a:rPr>
              <a:t> all his mind</a:t>
            </a:r>
            <a:r>
              <a:rPr lang="en-SG" altLang="en-US" sz="2800" i="1" dirty="0">
                <a:latin typeface="Calibri" panose="020F0502020204030204" pitchFamily="34" charset="0"/>
                <a:cs typeface="Calibri" panose="020F0502020204030204" pitchFamily="34" charset="0"/>
              </a:rPr>
              <a:t>: but a wise man </a:t>
            </a:r>
            <a:r>
              <a:rPr lang="en-SG" altLang="en-US" sz="2800" i="1" dirty="0" err="1">
                <a:latin typeface="Calibri" panose="020F0502020204030204" pitchFamily="34" charset="0"/>
                <a:cs typeface="Calibri" panose="020F0502020204030204" pitchFamily="34" charset="0"/>
              </a:rPr>
              <a:t>keepeth</a:t>
            </a:r>
            <a:r>
              <a:rPr lang="en-SG" altLang="en-US" sz="2800" i="1" dirty="0">
                <a:latin typeface="Calibri" panose="020F0502020204030204" pitchFamily="34" charset="0"/>
                <a:cs typeface="Calibri" panose="020F0502020204030204" pitchFamily="34" charset="0"/>
              </a:rPr>
              <a:t> it in till afterwards.</a:t>
            </a:r>
          </a:p>
          <a:p>
            <a:endParaRPr lang="en-SG" alt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Content Placeholder 2">
            <a:extLst>
              <a:ext uri="{FF2B5EF4-FFF2-40B4-BE49-F238E27FC236}">
                <a16:creationId xmlns:a16="http://schemas.microsoft.com/office/drawing/2014/main" id="{16BCB322-9057-4057-B718-66D172657015}"/>
              </a:ext>
            </a:extLst>
          </p:cNvPr>
          <p:cNvSpPr>
            <a:spLocks noGrp="1"/>
          </p:cNvSpPr>
          <p:nvPr>
            <p:ph idx="1"/>
          </p:nvPr>
        </p:nvSpPr>
        <p:spPr>
          <a:xfrm>
            <a:off x="609601" y="457200"/>
            <a:ext cx="7848600" cy="5584825"/>
          </a:xfrm>
        </p:spPr>
        <p:txBody>
          <a:bodyPr/>
          <a:lstStyle/>
          <a:p>
            <a:pPr marL="0" indent="0">
              <a:spcBef>
                <a:spcPts val="0"/>
              </a:spcBef>
              <a:spcAft>
                <a:spcPts val="1200"/>
              </a:spcAft>
              <a:buNone/>
            </a:pPr>
            <a:r>
              <a:rPr lang="en-SG" altLang="en-US" sz="2800" dirty="0">
                <a:latin typeface="Calibri" panose="020F0502020204030204" pitchFamily="34" charset="0"/>
                <a:cs typeface="Calibri" panose="020F0502020204030204" pitchFamily="34" charset="0"/>
              </a:rPr>
              <a:t>d.  Direct and use for God’s purposes</a:t>
            </a:r>
          </a:p>
          <a:p>
            <a:pPr marL="892175" indent="-446088">
              <a:spcBef>
                <a:spcPts val="0"/>
              </a:spcBef>
              <a:spcAft>
                <a:spcPts val="1200"/>
              </a:spcAft>
              <a:buNone/>
            </a:pPr>
            <a:r>
              <a:rPr lang="en-SG" altLang="en-US" sz="2800" dirty="0">
                <a:latin typeface="Calibri" panose="020F0502020204030204" pitchFamily="34" charset="0"/>
                <a:cs typeface="Calibri" panose="020F0502020204030204" pitchFamily="34" charset="0"/>
              </a:rPr>
              <a:t>1) 	Anger brings your true feelings to light and uncovers the need to set healthy boundaries in order to bring positive changes to your life.</a:t>
            </a:r>
          </a:p>
          <a:p>
            <a:pPr marL="892175" indent="-446088">
              <a:spcBef>
                <a:spcPts val="0"/>
              </a:spcBef>
              <a:spcAft>
                <a:spcPts val="1200"/>
              </a:spcAft>
              <a:buNone/>
            </a:pPr>
            <a:r>
              <a:rPr lang="en-SG" altLang="en-US" sz="2800" dirty="0">
                <a:latin typeface="Calibri" panose="020F0502020204030204" pitchFamily="34" charset="0"/>
                <a:cs typeface="Calibri" panose="020F0502020204030204" pitchFamily="34" charset="0"/>
              </a:rPr>
              <a:t>2) 	It reveals your inappropriate ways of trying to meet needs and drives you to God as your self-worth, significance, security, strength, sufficiency and satisfaction.  Only God can meet your deepest needs.</a:t>
            </a:r>
          </a:p>
          <a:p>
            <a:pPr marL="892175" indent="-446088">
              <a:spcBef>
                <a:spcPts val="0"/>
              </a:spcBef>
              <a:spcAft>
                <a:spcPts val="1200"/>
              </a:spcAft>
              <a:buNone/>
            </a:pPr>
            <a:r>
              <a:rPr lang="en-SG" altLang="en-US" sz="2800" dirty="0">
                <a:latin typeface="Calibri" panose="020F0502020204030204" pitchFamily="34" charset="0"/>
                <a:cs typeface="Calibri" panose="020F0502020204030204" pitchFamily="34" charset="0"/>
              </a:rPr>
              <a:t>3) 	It is used by God to convict others of sin and motivate them to make responsible decisions.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27344088-A3F7-424E-ADFD-2981A4EE04B8}"/>
              </a:ext>
            </a:extLst>
          </p:cNvPr>
          <p:cNvSpPr>
            <a:spLocks noGrp="1" noChangeArrowheads="1"/>
          </p:cNvSpPr>
          <p:nvPr>
            <p:ph type="title"/>
          </p:nvPr>
        </p:nvSpPr>
        <p:spPr>
          <a:xfrm>
            <a:off x="-6927" y="350405"/>
            <a:ext cx="9144000" cy="609600"/>
          </a:xfrm>
        </p:spPr>
        <p:txBody>
          <a:bodyPr/>
          <a:lstStyle/>
          <a:p>
            <a:pPr algn="ctr"/>
            <a:r>
              <a:rPr lang="en-US" altLang="en-US" sz="2800" dirty="0">
                <a:solidFill>
                  <a:srgbClr val="FF66CC"/>
                </a:solidFill>
                <a:latin typeface="Calibri" panose="020F0502020204030204" pitchFamily="34" charset="0"/>
                <a:cs typeface="Calibri" panose="020F0502020204030204" pitchFamily="34" charset="0"/>
              </a:rPr>
              <a:t>JESUS HAD BEEN THERE!</a:t>
            </a:r>
          </a:p>
        </p:txBody>
      </p:sp>
      <p:sp>
        <p:nvSpPr>
          <p:cNvPr id="27651" name="Rectangle 3">
            <a:extLst>
              <a:ext uri="{FF2B5EF4-FFF2-40B4-BE49-F238E27FC236}">
                <a16:creationId xmlns:a16="http://schemas.microsoft.com/office/drawing/2014/main" id="{3718077C-F3D5-4297-BC8B-51EFF8EA5E99}"/>
              </a:ext>
            </a:extLst>
          </p:cNvPr>
          <p:cNvSpPr>
            <a:spLocks noGrp="1" noChangeArrowheads="1"/>
          </p:cNvSpPr>
          <p:nvPr>
            <p:ph idx="1"/>
          </p:nvPr>
        </p:nvSpPr>
        <p:spPr>
          <a:xfrm>
            <a:off x="685800" y="1095375"/>
            <a:ext cx="8001000" cy="4667250"/>
          </a:xfrm>
        </p:spPr>
        <p:txBody>
          <a:bodyPr>
            <a:noAutofit/>
          </a:bodyPr>
          <a:lstStyle/>
          <a:p>
            <a:pPr marL="0" indent="0" eaLnBrk="1" fontAlgn="auto" hangingPunct="1">
              <a:spcBef>
                <a:spcPts val="0"/>
              </a:spcBef>
              <a:spcAft>
                <a:spcPts val="900"/>
              </a:spcAft>
              <a:buClr>
                <a:schemeClr val="accent3"/>
              </a:buClr>
              <a:buFont typeface="Wingdings 3" panose="05040102010807070707" pitchFamily="18" charset="2"/>
              <a:buNone/>
              <a:defRPr/>
            </a:pPr>
            <a:r>
              <a:rPr lang="en-SG" sz="2800" dirty="0">
                <a:latin typeface="Calibri" panose="020F0502020204030204" pitchFamily="34" charset="0"/>
                <a:cs typeface="Calibri" panose="020F0502020204030204" pitchFamily="34" charset="0"/>
              </a:rPr>
              <a:t>(Hebrews 4:15,16)  </a:t>
            </a:r>
            <a:r>
              <a:rPr lang="en-SG" sz="2800" i="1" dirty="0">
                <a:latin typeface="Calibri" panose="020F0502020204030204" pitchFamily="34" charset="0"/>
                <a:cs typeface="Calibri" panose="020F0502020204030204" pitchFamily="34" charset="0"/>
              </a:rPr>
              <a:t>For we have not an high priest which cannot be </a:t>
            </a:r>
            <a:r>
              <a:rPr lang="en-SG" sz="2800" i="1" u="sng" dirty="0">
                <a:latin typeface="Calibri" panose="020F0502020204030204" pitchFamily="34" charset="0"/>
                <a:cs typeface="Calibri" panose="020F0502020204030204" pitchFamily="34" charset="0"/>
              </a:rPr>
              <a:t>touched with the feeling of our infirmities; but was in all points tempted like as we are, yet without sin</a:t>
            </a:r>
            <a:r>
              <a:rPr lang="en-SG" sz="2800" i="1" dirty="0">
                <a:latin typeface="Calibri" panose="020F0502020204030204" pitchFamily="34" charset="0"/>
                <a:cs typeface="Calibri" panose="020F0502020204030204" pitchFamily="34" charset="0"/>
              </a:rPr>
              <a:t>.</a:t>
            </a:r>
          </a:p>
          <a:p>
            <a:pPr marL="0" indent="0">
              <a:spcBef>
                <a:spcPts val="0"/>
              </a:spcBef>
              <a:spcAft>
                <a:spcPts val="900"/>
              </a:spcAft>
              <a:buFont typeface="Wingdings 3" panose="05040102010807070707" pitchFamily="18" charset="2"/>
              <a:buNone/>
              <a:defRPr/>
            </a:pPr>
            <a:r>
              <a:rPr lang="en-SG" sz="2800" i="1" dirty="0">
                <a:latin typeface="Calibri" panose="020F0502020204030204" pitchFamily="34" charset="0"/>
                <a:cs typeface="Calibri" panose="020F0502020204030204" pitchFamily="34" charset="0"/>
              </a:rPr>
              <a:t>Let us </a:t>
            </a:r>
            <a:r>
              <a:rPr lang="en-SG" sz="2800" i="1" u="sng" dirty="0">
                <a:latin typeface="Calibri" panose="020F0502020204030204" pitchFamily="34" charset="0"/>
                <a:cs typeface="Calibri" panose="020F0502020204030204" pitchFamily="34" charset="0"/>
              </a:rPr>
              <a:t>therefore come boldly unto the Throne of grace</a:t>
            </a:r>
            <a:r>
              <a:rPr lang="en-SG" sz="2800" i="1" dirty="0">
                <a:latin typeface="Calibri" panose="020F0502020204030204" pitchFamily="34" charset="0"/>
                <a:cs typeface="Calibri" panose="020F0502020204030204" pitchFamily="34" charset="0"/>
              </a:rPr>
              <a:t>, that we may obtain mercy, and find grace to help in time of need.</a:t>
            </a:r>
          </a:p>
          <a:p>
            <a:pPr marL="360363" indent="0" eaLnBrk="1" fontAlgn="auto" hangingPunct="1">
              <a:spcBef>
                <a:spcPts val="0"/>
              </a:spcBef>
              <a:spcAft>
                <a:spcPts val="900"/>
              </a:spcAft>
              <a:buClr>
                <a:schemeClr val="accent3"/>
              </a:buClr>
              <a:buFont typeface="Wingdings 3" panose="05040102010807070707" pitchFamily="18" charset="2"/>
              <a:buNone/>
              <a:defRPr/>
            </a:pPr>
            <a:r>
              <a:rPr lang="en-US" altLang="en-US" sz="2800" dirty="0">
                <a:latin typeface="Calibri" panose="020F0502020204030204" pitchFamily="34" charset="0"/>
                <a:cs typeface="Calibri" panose="020F0502020204030204" pitchFamily="34" charset="0"/>
              </a:rPr>
              <a:t>JESUS HAD ENTERED INTO OUR EXPERIENCES.</a:t>
            </a:r>
          </a:p>
          <a:p>
            <a:pPr marL="360363" indent="0" eaLnBrk="1" fontAlgn="auto" hangingPunct="1">
              <a:spcBef>
                <a:spcPts val="0"/>
              </a:spcBef>
              <a:spcAft>
                <a:spcPts val="900"/>
              </a:spcAft>
              <a:buClr>
                <a:schemeClr val="accent3"/>
              </a:buClr>
              <a:buFont typeface="Wingdings 3" panose="05040102010807070707" pitchFamily="18" charset="2"/>
              <a:buNone/>
              <a:defRPr/>
            </a:pPr>
            <a:r>
              <a:rPr lang="en-US" altLang="en-US" sz="2800" dirty="0">
                <a:latin typeface="Calibri" panose="020F0502020204030204" pitchFamily="34" charset="0"/>
                <a:cs typeface="Calibri" panose="020F0502020204030204" pitchFamily="34" charset="0"/>
              </a:rPr>
              <a:t>BEING THERE, DONE THAT AND VICTORIOUS!</a:t>
            </a:r>
          </a:p>
          <a:p>
            <a:pPr marL="0" indent="0" eaLnBrk="1" fontAlgn="auto" hangingPunct="1">
              <a:spcBef>
                <a:spcPts val="0"/>
              </a:spcBef>
              <a:spcAft>
                <a:spcPts val="900"/>
              </a:spcAft>
              <a:buClr>
                <a:schemeClr val="accent3"/>
              </a:buClr>
              <a:buFont typeface="Wingdings 3" panose="05040102010807070707" pitchFamily="18" charset="2"/>
              <a:buNone/>
              <a:defRPr/>
            </a:pPr>
            <a:r>
              <a:rPr lang="en-SG" sz="2800" dirty="0">
                <a:latin typeface="Calibri" panose="020F0502020204030204" pitchFamily="34" charset="0"/>
                <a:cs typeface="Calibri" panose="020F0502020204030204" pitchFamily="34" charset="0"/>
              </a:rPr>
              <a:t>(Romans 8:37)  </a:t>
            </a:r>
            <a:r>
              <a:rPr lang="en-SG" sz="2800" i="1" dirty="0">
                <a:latin typeface="Calibri" panose="020F0502020204030204" pitchFamily="34" charset="0"/>
                <a:cs typeface="Calibri" panose="020F0502020204030204" pitchFamily="34" charset="0"/>
              </a:rPr>
              <a:t>Nay, in all these things we are </a:t>
            </a:r>
            <a:r>
              <a:rPr lang="en-SG" sz="2800" u="sng" dirty="0">
                <a:latin typeface="Calibri" panose="020F0502020204030204" pitchFamily="34" charset="0"/>
                <a:cs typeface="Calibri" panose="020F0502020204030204" pitchFamily="34" charset="0"/>
              </a:rPr>
              <a:t>more than conquerors through Him that loved us.</a:t>
            </a:r>
          </a:p>
          <a:p>
            <a:pPr>
              <a:defRPr/>
            </a:pPr>
            <a:endParaRPr lang="en-SG" dirty="0"/>
          </a:p>
          <a:p>
            <a:pPr marL="205740" indent="-205740" eaLnBrk="1" fontAlgn="auto" hangingPunct="1">
              <a:lnSpc>
                <a:spcPct val="90000"/>
              </a:lnSpc>
              <a:spcAft>
                <a:spcPts val="0"/>
              </a:spcAft>
              <a:buClr>
                <a:schemeClr val="accent3"/>
              </a:buClr>
              <a:buFont typeface="Wingdings 3" panose="05040102010807070707" pitchFamily="18" charset="2"/>
              <a:buNone/>
              <a:defRPr/>
            </a:pPr>
            <a:endParaRPr lang="en-US" altLang="en-US" dirty="0"/>
          </a:p>
          <a:p>
            <a:pPr marL="205740" indent="-205740" eaLnBrk="1" fontAlgn="auto" hangingPunct="1">
              <a:lnSpc>
                <a:spcPct val="90000"/>
              </a:lnSpc>
              <a:spcAft>
                <a:spcPts val="0"/>
              </a:spcAft>
              <a:buClr>
                <a:schemeClr val="accent3"/>
              </a:buClr>
              <a:buFont typeface="Wingdings 3" panose="05040102010807070707" pitchFamily="18" charset="2"/>
              <a:buNone/>
              <a:defRPr/>
            </a:pPr>
            <a:endParaRPr lang="en-US" altLang="en-US" dirty="0"/>
          </a:p>
          <a:p>
            <a:pPr marL="205740" indent="-205740" eaLnBrk="1" fontAlgn="auto" hangingPunct="1">
              <a:lnSpc>
                <a:spcPct val="90000"/>
              </a:lnSpc>
              <a:spcAft>
                <a:spcPts val="0"/>
              </a:spcAft>
              <a:buClr>
                <a:schemeClr val="accent3"/>
              </a:buClr>
              <a:buFont typeface="Wingdings 3" panose="05040102010807070707" pitchFamily="18" charset="2"/>
              <a:buNone/>
              <a:defRPr/>
            </a:pPr>
            <a:endParaRPr lang="en-US" altLang="en-US" b="1" dirty="0">
              <a:effectLst>
                <a:outerShdw blurRad="38100" dist="38100" dir="2700000" algn="tl">
                  <a:srgbClr val="000000">
                    <a:alpha val="43137"/>
                  </a:srgbClr>
                </a:outerShdw>
              </a:effectLst>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142212A7-68B1-4F31-8447-F3E456ECF7A1}"/>
              </a:ext>
            </a:extLst>
          </p:cNvPr>
          <p:cNvSpPr>
            <a:spLocks noGrp="1" noChangeArrowheads="1"/>
          </p:cNvSpPr>
          <p:nvPr>
            <p:ph type="title"/>
          </p:nvPr>
        </p:nvSpPr>
        <p:spPr>
          <a:xfrm>
            <a:off x="0" y="381000"/>
            <a:ext cx="9144000" cy="1033463"/>
          </a:xfrm>
        </p:spPr>
        <p:txBody>
          <a:bodyPr/>
          <a:lstStyle/>
          <a:p>
            <a:pPr algn="ctr"/>
            <a:r>
              <a:rPr lang="en-US" altLang="en-US" sz="2800" dirty="0">
                <a:solidFill>
                  <a:srgbClr val="FF66CC"/>
                </a:solidFill>
                <a:latin typeface="Calibri" panose="020F0502020204030204" pitchFamily="34" charset="0"/>
                <a:cs typeface="Calibri" panose="020F0502020204030204" pitchFamily="34" charset="0"/>
              </a:rPr>
              <a:t>JESUS HAD BEEN THERE!</a:t>
            </a:r>
          </a:p>
        </p:txBody>
      </p:sp>
      <p:sp>
        <p:nvSpPr>
          <p:cNvPr id="27651" name="Rectangle 3">
            <a:extLst>
              <a:ext uri="{FF2B5EF4-FFF2-40B4-BE49-F238E27FC236}">
                <a16:creationId xmlns:a16="http://schemas.microsoft.com/office/drawing/2014/main" id="{881D4EB2-25D8-4360-86A2-FA4A0446A5EC}"/>
              </a:ext>
            </a:extLst>
          </p:cNvPr>
          <p:cNvSpPr>
            <a:spLocks noGrp="1" noChangeArrowheads="1"/>
          </p:cNvSpPr>
          <p:nvPr>
            <p:ph idx="1"/>
          </p:nvPr>
        </p:nvSpPr>
        <p:spPr>
          <a:xfrm>
            <a:off x="609600" y="1295400"/>
            <a:ext cx="7696200" cy="4953000"/>
          </a:xfrm>
        </p:spPr>
        <p:txBody>
          <a:bodyPr>
            <a:noAutofit/>
          </a:bodyPr>
          <a:lstStyle/>
          <a:p>
            <a:pPr marL="0" indent="0" eaLnBrk="1" fontAlgn="auto" hangingPunct="1">
              <a:spcBef>
                <a:spcPts val="0"/>
              </a:spcBef>
              <a:spcAft>
                <a:spcPts val="1200"/>
              </a:spcAft>
              <a:buClr>
                <a:schemeClr val="accent3"/>
              </a:buClr>
              <a:buFont typeface="Wingdings 3" panose="05040102010807070707" pitchFamily="18" charset="2"/>
              <a:buNone/>
              <a:defRPr/>
            </a:pPr>
            <a:r>
              <a:rPr lang="en-US" altLang="en-US" sz="2800" i="1" dirty="0">
                <a:latin typeface="Calibri" panose="020F0502020204030204" pitchFamily="34" charset="0"/>
                <a:cs typeface="Calibri" panose="020F0502020204030204" pitchFamily="34" charset="0"/>
              </a:rPr>
              <a:t>“</a:t>
            </a:r>
            <a:r>
              <a:rPr lang="en-US" altLang="en-US" sz="2800" i="1" u="sng" dirty="0">
                <a:latin typeface="Calibri" panose="020F0502020204030204" pitchFamily="34" charset="0"/>
                <a:cs typeface="Calibri" panose="020F0502020204030204" pitchFamily="34" charset="0"/>
              </a:rPr>
              <a:t>Looking unto Jesus </a:t>
            </a:r>
            <a:r>
              <a:rPr lang="en-US" altLang="en-US" sz="2800" i="1" dirty="0">
                <a:latin typeface="Calibri" panose="020F0502020204030204" pitchFamily="34" charset="0"/>
                <a:cs typeface="Calibri" panose="020F0502020204030204" pitchFamily="34" charset="0"/>
              </a:rPr>
              <a:t>the Author and Finisher of our faith; who </a:t>
            </a:r>
            <a:r>
              <a:rPr lang="en-US" altLang="en-US" sz="2800" i="1" u="sng" dirty="0">
                <a:latin typeface="Calibri" panose="020F0502020204030204" pitchFamily="34" charset="0"/>
                <a:cs typeface="Calibri" panose="020F0502020204030204" pitchFamily="34" charset="0"/>
              </a:rPr>
              <a:t>for the joy that was set before Him </a:t>
            </a:r>
            <a:r>
              <a:rPr lang="en-US" altLang="en-US" sz="2800" i="1" dirty="0">
                <a:latin typeface="Calibri" panose="020F0502020204030204" pitchFamily="34" charset="0"/>
                <a:cs typeface="Calibri" panose="020F0502020204030204" pitchFamily="34" charset="0"/>
              </a:rPr>
              <a:t>endured the cross, despising the shame, and is </a:t>
            </a:r>
            <a:r>
              <a:rPr lang="en-US" altLang="en-US" sz="2800" i="1" u="sng" dirty="0">
                <a:latin typeface="Calibri" panose="020F0502020204030204" pitchFamily="34" charset="0"/>
                <a:cs typeface="Calibri" panose="020F0502020204030204" pitchFamily="34" charset="0"/>
              </a:rPr>
              <a:t>set down at the Right Hand of the Throne of GOD</a:t>
            </a:r>
            <a:r>
              <a:rPr lang="en-US" altLang="en-US" sz="2800" i="1" dirty="0">
                <a:latin typeface="Calibri" panose="020F0502020204030204" pitchFamily="34" charset="0"/>
                <a:cs typeface="Calibri" panose="020F0502020204030204" pitchFamily="34" charset="0"/>
              </a:rPr>
              <a:t>”  (Heb. 12:2).</a:t>
            </a:r>
          </a:p>
          <a:p>
            <a:pPr marL="269081" indent="0" eaLnBrk="1" fontAlgn="auto" hangingPunct="1">
              <a:spcBef>
                <a:spcPts val="0"/>
              </a:spcBef>
              <a:spcAft>
                <a:spcPts val="1200"/>
              </a:spcAft>
              <a:buClr>
                <a:schemeClr val="accent3"/>
              </a:buClr>
              <a:buFont typeface="Wingdings 3" panose="05040102010807070707" pitchFamily="18" charset="2"/>
              <a:buNone/>
              <a:defRPr/>
            </a:pPr>
            <a:r>
              <a:rPr lang="en-US" altLang="en-US" sz="2800" dirty="0">
                <a:latin typeface="Calibri" panose="020F0502020204030204" pitchFamily="34" charset="0"/>
                <a:cs typeface="Calibri" panose="020F0502020204030204" pitchFamily="34" charset="0"/>
              </a:rPr>
              <a:t>JESUS WENT THROUGH WORST EXPERIENCES FOR ALL OF US </a:t>
            </a:r>
            <a:br>
              <a:rPr lang="en-US" altLang="en-US" sz="2800" dirty="0">
                <a:latin typeface="Calibri" panose="020F0502020204030204" pitchFamily="34" charset="0"/>
                <a:cs typeface="Calibri" panose="020F0502020204030204" pitchFamily="34" charset="0"/>
              </a:rPr>
            </a:br>
            <a:r>
              <a:rPr lang="en-US" altLang="en-US" sz="2800" dirty="0">
                <a:latin typeface="Calibri" panose="020F0502020204030204" pitchFamily="34" charset="0"/>
                <a:cs typeface="Calibri" panose="020F0502020204030204" pitchFamily="34" charset="0"/>
              </a:rPr>
              <a:t>– THE TEMPTATION, GETHSEMANE AND THE CROSS.</a:t>
            </a:r>
          </a:p>
          <a:p>
            <a:pPr marL="269081" indent="0" eaLnBrk="1" fontAlgn="auto" hangingPunct="1">
              <a:spcBef>
                <a:spcPts val="0"/>
              </a:spcBef>
              <a:spcAft>
                <a:spcPts val="1200"/>
              </a:spcAft>
              <a:buClr>
                <a:schemeClr val="accent3"/>
              </a:buClr>
              <a:buFont typeface="Wingdings 3" panose="05040102010807070707" pitchFamily="18" charset="2"/>
              <a:buNone/>
              <a:defRPr/>
            </a:pPr>
            <a:r>
              <a:rPr lang="en-US" altLang="en-US" sz="2800" dirty="0">
                <a:latin typeface="Calibri" panose="020F0502020204030204" pitchFamily="34" charset="0"/>
                <a:cs typeface="Calibri" panose="020F0502020204030204" pitchFamily="34" charset="0"/>
              </a:rPr>
              <a:t>REACH OUT FOR THE HAND OF YOUR GUIDE!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091050A2-54C1-4AA1-8D33-E580B67C3EC7}"/>
              </a:ext>
            </a:extLst>
          </p:cNvPr>
          <p:cNvSpPr>
            <a:spLocks noGrp="1"/>
          </p:cNvSpPr>
          <p:nvPr>
            <p:ph type="title"/>
          </p:nvPr>
        </p:nvSpPr>
        <p:spPr>
          <a:xfrm>
            <a:off x="0" y="385762"/>
            <a:ext cx="9144000" cy="533400"/>
          </a:xfrm>
        </p:spPr>
        <p:txBody>
          <a:bodyPr/>
          <a:lstStyle/>
          <a:p>
            <a:pPr algn="ctr" eaLnBrk="1" hangingPunct="1"/>
            <a:r>
              <a:rPr lang="en-US" altLang="en-US" sz="2800" dirty="0">
                <a:solidFill>
                  <a:srgbClr val="00B0F0"/>
                </a:solidFill>
                <a:latin typeface="Calibri" panose="020F0502020204030204" pitchFamily="34" charset="0"/>
                <a:cs typeface="Calibri" panose="020F0502020204030204" pitchFamily="34" charset="0"/>
              </a:rPr>
              <a:t>WORKING WITH HOLY SPIRIT</a:t>
            </a:r>
            <a:endParaRPr lang="en-SG" altLang="en-US" sz="2800" dirty="0">
              <a:solidFill>
                <a:srgbClr val="00B0F0"/>
              </a:solidFill>
              <a:latin typeface="Calibri" panose="020F0502020204030204" pitchFamily="34" charset="0"/>
              <a:cs typeface="Calibri" panose="020F0502020204030204" pitchFamily="34" charset="0"/>
            </a:endParaRPr>
          </a:p>
        </p:txBody>
      </p:sp>
      <p:sp>
        <p:nvSpPr>
          <p:cNvPr id="18435" name="Content Placeholder 2">
            <a:extLst>
              <a:ext uri="{FF2B5EF4-FFF2-40B4-BE49-F238E27FC236}">
                <a16:creationId xmlns:a16="http://schemas.microsoft.com/office/drawing/2014/main" id="{24066A6C-A14D-4CC5-8508-20C2FA01C6B9}"/>
              </a:ext>
            </a:extLst>
          </p:cNvPr>
          <p:cNvSpPr>
            <a:spLocks noGrp="1"/>
          </p:cNvSpPr>
          <p:nvPr>
            <p:ph idx="1"/>
          </p:nvPr>
        </p:nvSpPr>
        <p:spPr>
          <a:xfrm>
            <a:off x="762000" y="1295400"/>
            <a:ext cx="8002588" cy="4719638"/>
          </a:xfrm>
        </p:spPr>
        <p:txBody>
          <a:bodyPr>
            <a:normAutofit/>
          </a:bodyPr>
          <a:lstStyle/>
          <a:p>
            <a:pPr marL="0" indent="0" eaLnBrk="1" hangingPunct="1">
              <a:buFont typeface="Wingdings 2" panose="05020102010507070707" pitchFamily="18" charset="2"/>
              <a:buNone/>
              <a:defRPr/>
            </a:pPr>
            <a:r>
              <a:rPr lang="en-US" sz="2800" dirty="0">
                <a:latin typeface="Calibri" panose="020F0502020204030204" pitchFamily="34" charset="0"/>
                <a:cs typeface="Calibri" panose="020F0502020204030204" pitchFamily="34" charset="0"/>
              </a:rPr>
              <a:t>Between the old man and the new man, there is tension, conflict (Col. 3:9,10).</a:t>
            </a:r>
          </a:p>
          <a:p>
            <a:pPr marL="892175" indent="-446088" eaLnBrk="1" hangingPunct="1">
              <a:buFont typeface="Wingdings 2" panose="05020102010507070707" pitchFamily="18" charset="2"/>
              <a:buNone/>
              <a:defRPr/>
            </a:pPr>
            <a:r>
              <a:rPr lang="en-US" sz="2800" dirty="0">
                <a:latin typeface="Calibri" panose="020F0502020204030204" pitchFamily="34" charset="0"/>
                <a:cs typeface="Calibri" panose="020F0502020204030204" pitchFamily="34" charset="0"/>
              </a:rPr>
              <a:t>1.  Die to self daily (1 Cor. 15:31).</a:t>
            </a:r>
            <a:endParaRPr lang="en-SG" sz="2800" dirty="0">
              <a:latin typeface="Calibri" panose="020F0502020204030204" pitchFamily="34" charset="0"/>
              <a:cs typeface="Calibri" panose="020F0502020204030204" pitchFamily="34" charset="0"/>
            </a:endParaRPr>
          </a:p>
          <a:p>
            <a:pPr marL="892175" indent="-446088" eaLnBrk="1" hangingPunct="1">
              <a:buFont typeface="Wingdings 2" panose="05020102010507070707" pitchFamily="18" charset="2"/>
              <a:buNone/>
              <a:defRPr/>
            </a:pPr>
            <a:r>
              <a:rPr lang="en-US" sz="2800" dirty="0">
                <a:latin typeface="Calibri" panose="020F0502020204030204" pitchFamily="34" charset="0"/>
                <a:cs typeface="Calibri" panose="020F0502020204030204" pitchFamily="34" charset="0"/>
              </a:rPr>
              <a:t>2.  Yield members of body to Him (Rom. 6:13)</a:t>
            </a:r>
            <a:endParaRPr lang="en-SG" sz="2800" dirty="0">
              <a:latin typeface="Calibri" panose="020F0502020204030204" pitchFamily="34" charset="0"/>
              <a:cs typeface="Calibri" panose="020F0502020204030204" pitchFamily="34" charset="0"/>
            </a:endParaRPr>
          </a:p>
          <a:p>
            <a:pPr marL="892175" indent="-446088" eaLnBrk="1" hangingPunct="1">
              <a:buFont typeface="Wingdings 2" panose="05020102010507070707" pitchFamily="18" charset="2"/>
              <a:buNone/>
              <a:defRPr/>
            </a:pPr>
            <a:r>
              <a:rPr lang="en-US" sz="2800" dirty="0">
                <a:latin typeface="Calibri" panose="020F0502020204030204" pitchFamily="34" charset="0"/>
                <a:cs typeface="Calibri" panose="020F0502020204030204" pitchFamily="34" charset="0"/>
              </a:rPr>
              <a:t>3.  Be controlled by the Holy Spirit </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(Eph. 5:18; Gal. 2:20). </a:t>
            </a:r>
            <a:endParaRPr lang="en-SG" sz="2800" dirty="0">
              <a:latin typeface="Calibri" panose="020F0502020204030204" pitchFamily="34" charset="0"/>
              <a:cs typeface="Calibri" panose="020F0502020204030204" pitchFamily="34" charset="0"/>
            </a:endParaRPr>
          </a:p>
          <a:p>
            <a:pPr marL="892175" indent="-446088" eaLnBrk="1" hangingPunct="1">
              <a:buFont typeface="Wingdings 2" panose="05020102010507070707" pitchFamily="18" charset="2"/>
              <a:buNone/>
              <a:defRPr/>
            </a:pPr>
            <a:r>
              <a:rPr lang="en-US" sz="2800" dirty="0">
                <a:latin typeface="Calibri" panose="020F0502020204030204" pitchFamily="34" charset="0"/>
                <a:cs typeface="Calibri" panose="020F0502020204030204" pitchFamily="34" charset="0"/>
              </a:rPr>
              <a:t>4.  Believe and thank Him </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(Gal. 3:14; Rom. 14:23; Luke 11:13).</a:t>
            </a:r>
            <a:endParaRPr lang="en-SG" sz="2800" dirty="0">
              <a:latin typeface="Calibri" panose="020F0502020204030204" pitchFamily="34" charset="0"/>
              <a:cs typeface="Calibri" panose="020F0502020204030204" pitchFamily="34" charset="0"/>
            </a:endParaRPr>
          </a:p>
          <a:p>
            <a:pPr eaLnBrk="1" hangingPunct="1">
              <a:defRPr/>
            </a:pPr>
            <a:endParaRPr lang="en-SG"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23FF0ED2-12BC-4269-A66B-E38267180111}"/>
              </a:ext>
            </a:extLst>
          </p:cNvPr>
          <p:cNvSpPr>
            <a:spLocks noGrp="1"/>
          </p:cNvSpPr>
          <p:nvPr>
            <p:ph type="title"/>
          </p:nvPr>
        </p:nvSpPr>
        <p:spPr>
          <a:xfrm>
            <a:off x="0" y="304800"/>
            <a:ext cx="9144000" cy="533400"/>
          </a:xfrm>
        </p:spPr>
        <p:txBody>
          <a:bodyPr/>
          <a:lstStyle/>
          <a:p>
            <a:pPr algn="ctr"/>
            <a:r>
              <a:rPr lang="en-SG" altLang="en-US" sz="2800" dirty="0">
                <a:solidFill>
                  <a:srgbClr val="FF6699"/>
                </a:solidFill>
                <a:latin typeface="Calibri" panose="020F0502020204030204" pitchFamily="34" charset="0"/>
                <a:cs typeface="Calibri" panose="020F0502020204030204" pitchFamily="34" charset="0"/>
              </a:rPr>
              <a:t>1.  I DIE DAILY</a:t>
            </a:r>
          </a:p>
        </p:txBody>
      </p:sp>
      <p:sp>
        <p:nvSpPr>
          <p:cNvPr id="3" name="Content Placeholder 2">
            <a:extLst>
              <a:ext uri="{FF2B5EF4-FFF2-40B4-BE49-F238E27FC236}">
                <a16:creationId xmlns:a16="http://schemas.microsoft.com/office/drawing/2014/main" id="{6D7869F6-B48A-4F3C-933F-5EFF32486E8F}"/>
              </a:ext>
            </a:extLst>
          </p:cNvPr>
          <p:cNvSpPr>
            <a:spLocks noGrp="1"/>
          </p:cNvSpPr>
          <p:nvPr>
            <p:ph idx="1"/>
          </p:nvPr>
        </p:nvSpPr>
        <p:spPr>
          <a:xfrm>
            <a:off x="647700" y="1166019"/>
            <a:ext cx="7848600" cy="4525962"/>
          </a:xfrm>
        </p:spPr>
        <p:txBody>
          <a:bodyPr>
            <a:noAutofit/>
          </a:bodyPr>
          <a:lstStyle/>
          <a:p>
            <a:pPr marL="0" indent="0">
              <a:spcBef>
                <a:spcPts val="0"/>
              </a:spcBef>
              <a:spcAft>
                <a:spcPts val="1200"/>
              </a:spcAft>
              <a:buNone/>
              <a:defRPr/>
            </a:pPr>
            <a:r>
              <a:rPr lang="en-SG" sz="2800" dirty="0">
                <a:solidFill>
                  <a:schemeClr val="tx1"/>
                </a:solidFill>
                <a:latin typeface="Calibri" panose="020F0502020204030204" pitchFamily="34" charset="0"/>
                <a:cs typeface="Calibri" panose="020F0502020204030204" pitchFamily="34" charset="0"/>
              </a:rPr>
              <a:t>Lord, here is my mind.   (other members too)</a:t>
            </a:r>
          </a:p>
          <a:p>
            <a:pPr marL="446088" indent="0">
              <a:spcBef>
                <a:spcPts val="0"/>
              </a:spcBef>
              <a:spcAft>
                <a:spcPts val="1200"/>
              </a:spcAft>
              <a:buNone/>
              <a:defRPr/>
            </a:pPr>
            <a:r>
              <a:rPr lang="en-SG" sz="2800" dirty="0">
                <a:solidFill>
                  <a:schemeClr val="tx1"/>
                </a:solidFill>
                <a:latin typeface="Calibri" panose="020F0502020204030204" pitchFamily="34" charset="0"/>
                <a:cs typeface="Calibri" panose="020F0502020204030204" pitchFamily="34" charset="0"/>
              </a:rPr>
              <a:t>I die to what I am thinking.</a:t>
            </a:r>
          </a:p>
          <a:p>
            <a:pPr marL="446088" indent="0">
              <a:spcBef>
                <a:spcPts val="0"/>
              </a:spcBef>
              <a:spcAft>
                <a:spcPts val="1200"/>
              </a:spcAft>
              <a:buNone/>
              <a:defRPr/>
            </a:pPr>
            <a:r>
              <a:rPr lang="en-SG" sz="2800" dirty="0">
                <a:solidFill>
                  <a:schemeClr val="tx1"/>
                </a:solidFill>
                <a:latin typeface="Calibri" panose="020F0502020204030204" pitchFamily="34" charset="0"/>
                <a:cs typeface="Calibri" panose="020F0502020204030204" pitchFamily="34" charset="0"/>
              </a:rPr>
              <a:t>Please think in and through me.</a:t>
            </a:r>
          </a:p>
          <a:p>
            <a:pPr marL="446088" indent="0">
              <a:spcBef>
                <a:spcPts val="0"/>
              </a:spcBef>
              <a:spcAft>
                <a:spcPts val="1200"/>
              </a:spcAft>
              <a:buNone/>
              <a:defRPr/>
            </a:pPr>
            <a:r>
              <a:rPr lang="en-SG" sz="2800" dirty="0">
                <a:solidFill>
                  <a:schemeClr val="tx1"/>
                </a:solidFill>
                <a:latin typeface="Calibri" panose="020F0502020204030204" pitchFamily="34" charset="0"/>
                <a:cs typeface="Calibri" panose="020F0502020204030204" pitchFamily="34" charset="0"/>
              </a:rPr>
              <a:t>	(Lord, live, love and labour in and through me.)</a:t>
            </a:r>
          </a:p>
          <a:p>
            <a:pPr marL="0" indent="0">
              <a:spcBef>
                <a:spcPts val="0"/>
              </a:spcBef>
              <a:spcAft>
                <a:spcPts val="1200"/>
              </a:spcAft>
              <a:buNone/>
              <a:defRPr/>
            </a:pPr>
            <a:r>
              <a:rPr lang="en-SG" sz="2800" dirty="0">
                <a:solidFill>
                  <a:schemeClr val="tx1"/>
                </a:solidFill>
                <a:latin typeface="Calibri" panose="020F0502020204030204" pitchFamily="34" charset="0"/>
                <a:cs typeface="Calibri" panose="020F0502020204030204" pitchFamily="34" charset="0"/>
              </a:rPr>
              <a:t>(Gal 2:20</a:t>
            </a:r>
            <a:r>
              <a:rPr lang="en-SG" sz="2800" i="1" dirty="0">
                <a:solidFill>
                  <a:schemeClr val="tx1"/>
                </a:solidFill>
                <a:latin typeface="Calibri" panose="020F0502020204030204" pitchFamily="34" charset="0"/>
                <a:cs typeface="Calibri" panose="020F0502020204030204" pitchFamily="34" charset="0"/>
              </a:rPr>
              <a:t>)  I am crucified with Christ: </a:t>
            </a:r>
            <a:r>
              <a:rPr lang="en-SG" sz="2800" i="1" u="sng" dirty="0">
                <a:solidFill>
                  <a:schemeClr val="tx1"/>
                </a:solidFill>
                <a:latin typeface="Calibri" panose="020F0502020204030204" pitchFamily="34" charset="0"/>
                <a:cs typeface="Calibri" panose="020F0502020204030204" pitchFamily="34" charset="0"/>
              </a:rPr>
              <a:t>nevertheless I live; yet not I, but Christ lives in me</a:t>
            </a:r>
            <a:r>
              <a:rPr lang="en-SG" sz="2800" i="1" dirty="0">
                <a:solidFill>
                  <a:schemeClr val="tx1"/>
                </a:solidFill>
                <a:latin typeface="Calibri" panose="020F0502020204030204" pitchFamily="34" charset="0"/>
                <a:cs typeface="Calibri" panose="020F0502020204030204" pitchFamily="34" charset="0"/>
              </a:rPr>
              <a:t>: and the life which I now live in the flesh I live by the faith of the Son of God, who loved me, and gave Himself for me.</a:t>
            </a:r>
          </a:p>
          <a:p>
            <a:pPr marL="0" indent="0">
              <a:buFont typeface="Wingdings 3" panose="05040102010807070707" pitchFamily="18" charset="2"/>
              <a:buNone/>
              <a:defRPr/>
            </a:pPr>
            <a:endParaRPr lang="en-SG"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A9EE8CE-C528-4DB8-81AC-07FA5435F451}"/>
              </a:ext>
            </a:extLst>
          </p:cNvPr>
          <p:cNvSpPr>
            <a:spLocks noGrp="1" noChangeArrowheads="1"/>
          </p:cNvSpPr>
          <p:nvPr>
            <p:ph type="title"/>
          </p:nvPr>
        </p:nvSpPr>
        <p:spPr>
          <a:xfrm>
            <a:off x="457200" y="292100"/>
            <a:ext cx="8229600" cy="698500"/>
          </a:xfrm>
        </p:spPr>
        <p:txBody>
          <a:bodyPr/>
          <a:lstStyle/>
          <a:p>
            <a:pPr algn="ctr" eaLnBrk="1" hangingPunct="1">
              <a:defRPr/>
            </a:pPr>
            <a:r>
              <a:rPr lang="en-US" altLang="en-US" sz="3000" dirty="0">
                <a:solidFill>
                  <a:srgbClr val="00B0F0"/>
                </a:solidFill>
                <a:latin typeface="Calibri" panose="020F0502020204030204" pitchFamily="34" charset="0"/>
                <a:cs typeface="Calibri" panose="020F0502020204030204" pitchFamily="34" charset="0"/>
              </a:rPr>
              <a:t>CALL OF GOD’S SERVANT</a:t>
            </a:r>
          </a:p>
        </p:txBody>
      </p:sp>
      <p:sp>
        <p:nvSpPr>
          <p:cNvPr id="8195" name="Rectangle 3">
            <a:extLst>
              <a:ext uri="{FF2B5EF4-FFF2-40B4-BE49-F238E27FC236}">
                <a16:creationId xmlns:a16="http://schemas.microsoft.com/office/drawing/2014/main" id="{F5144762-8331-40DB-88EB-3C741F44AD8E}"/>
              </a:ext>
            </a:extLst>
          </p:cNvPr>
          <p:cNvSpPr>
            <a:spLocks noGrp="1" noChangeArrowheads="1"/>
          </p:cNvSpPr>
          <p:nvPr>
            <p:ph type="body" idx="1"/>
          </p:nvPr>
        </p:nvSpPr>
        <p:spPr>
          <a:xfrm>
            <a:off x="1219200" y="1143000"/>
            <a:ext cx="7162800" cy="5410200"/>
          </a:xfrm>
        </p:spPr>
        <p:txBody>
          <a:bodyPr/>
          <a:lstStyle/>
          <a:p>
            <a:pPr marL="514350" indent="-514350" eaLnBrk="1" hangingPunct="1">
              <a:spcBef>
                <a:spcPts val="0"/>
              </a:spcBef>
              <a:spcAft>
                <a:spcPts val="1200"/>
              </a:spcAft>
              <a:buClrTx/>
              <a:buSzPct val="100000"/>
              <a:buFont typeface="+mj-lt"/>
              <a:buAutoNum type="arabicPeriod"/>
              <a:defRPr/>
            </a:pPr>
            <a:r>
              <a:rPr lang="en-US" altLang="en-US" sz="2800" b="1" dirty="0">
                <a:solidFill>
                  <a:schemeClr val="tx1"/>
                </a:solidFill>
                <a:latin typeface="Calibri" panose="020F0502020204030204" pitchFamily="34" charset="0"/>
                <a:cs typeface="Calibri" panose="020F0502020204030204" pitchFamily="34" charset="0"/>
              </a:rPr>
              <a:t>WHO AM I?   </a:t>
            </a:r>
            <a:r>
              <a:rPr lang="en-US" altLang="en-US" sz="2800" dirty="0">
                <a:solidFill>
                  <a:srgbClr val="92D050"/>
                </a:solidFill>
                <a:latin typeface="Calibri" panose="020F0502020204030204" pitchFamily="34" charset="0"/>
                <a:cs typeface="Calibri" panose="020F0502020204030204" pitchFamily="34" charset="0"/>
              </a:rPr>
              <a:t>Unworthiness Identity</a:t>
            </a:r>
            <a:br>
              <a:rPr lang="en-US" altLang="en-US" sz="2800" dirty="0">
                <a:solidFill>
                  <a:schemeClr val="tx1"/>
                </a:solidFill>
                <a:latin typeface="Calibri" panose="020F0502020204030204" pitchFamily="34" charset="0"/>
                <a:cs typeface="Calibri" panose="020F0502020204030204" pitchFamily="34" charset="0"/>
              </a:rPr>
            </a:br>
            <a:r>
              <a:rPr lang="en-US" altLang="en-US" sz="2800" dirty="0">
                <a:solidFill>
                  <a:schemeClr val="tx1"/>
                </a:solidFill>
                <a:latin typeface="Calibri" panose="020F0502020204030204" pitchFamily="34" charset="0"/>
                <a:cs typeface="Calibri" panose="020F0502020204030204" pitchFamily="34" charset="0"/>
              </a:rPr>
              <a:t>	(I am what God says I am!)</a:t>
            </a:r>
          </a:p>
          <a:p>
            <a:pPr marL="514350" indent="-514350" eaLnBrk="1" hangingPunct="1">
              <a:spcBef>
                <a:spcPts val="0"/>
              </a:spcBef>
              <a:spcAft>
                <a:spcPts val="1200"/>
              </a:spcAft>
              <a:buClrTx/>
              <a:buSzPct val="100000"/>
              <a:buFont typeface="+mj-lt"/>
              <a:buAutoNum type="arabicPeriod"/>
              <a:defRPr/>
            </a:pPr>
            <a:r>
              <a:rPr lang="en-US" altLang="en-US" sz="2800" b="1" dirty="0">
                <a:solidFill>
                  <a:schemeClr val="tx1"/>
                </a:solidFill>
                <a:latin typeface="Calibri" panose="020F0502020204030204" pitchFamily="34" charset="0"/>
                <a:cs typeface="Calibri" panose="020F0502020204030204" pitchFamily="34" charset="0"/>
              </a:rPr>
              <a:t>WHO ARE YOU?   </a:t>
            </a:r>
            <a:r>
              <a:rPr lang="en-US" altLang="en-US" sz="2800" dirty="0">
                <a:solidFill>
                  <a:srgbClr val="92D050"/>
                </a:solidFill>
                <a:latin typeface="Calibri" panose="020F0502020204030204" pitchFamily="34" charset="0"/>
                <a:cs typeface="Calibri" panose="020F0502020204030204" pitchFamily="34" charset="0"/>
              </a:rPr>
              <a:t>Authority Intimacy</a:t>
            </a:r>
            <a:br>
              <a:rPr lang="en-US" altLang="en-US" sz="2800" dirty="0">
                <a:solidFill>
                  <a:schemeClr val="tx1"/>
                </a:solidFill>
                <a:latin typeface="Calibri" panose="020F0502020204030204" pitchFamily="34" charset="0"/>
                <a:cs typeface="Calibri" panose="020F0502020204030204" pitchFamily="34" charset="0"/>
              </a:rPr>
            </a:br>
            <a:r>
              <a:rPr lang="en-US" altLang="en-US" sz="2800" dirty="0">
                <a:solidFill>
                  <a:schemeClr val="tx1"/>
                </a:solidFill>
                <a:latin typeface="Calibri" panose="020F0502020204030204" pitchFamily="34" charset="0"/>
                <a:cs typeface="Calibri" panose="020F0502020204030204" pitchFamily="34" charset="0"/>
              </a:rPr>
              <a:t>	(I AM THAT I AM – YAHWEH.)</a:t>
            </a:r>
          </a:p>
          <a:p>
            <a:pPr marL="514350" indent="-514350" eaLnBrk="1" hangingPunct="1">
              <a:spcBef>
                <a:spcPts val="0"/>
              </a:spcBef>
              <a:spcAft>
                <a:spcPts val="1200"/>
              </a:spcAft>
              <a:buClrTx/>
              <a:buSzPct val="100000"/>
              <a:buFont typeface="+mj-lt"/>
              <a:buAutoNum type="arabicPeriod"/>
              <a:defRPr/>
            </a:pPr>
            <a:r>
              <a:rPr lang="en-US" altLang="en-US" sz="2800" b="1" dirty="0">
                <a:solidFill>
                  <a:schemeClr val="tx1"/>
                </a:solidFill>
                <a:latin typeface="Calibri" panose="020F0502020204030204" pitchFamily="34" charset="0"/>
                <a:cs typeface="Calibri" panose="020F0502020204030204" pitchFamily="34" charset="0"/>
              </a:rPr>
              <a:t>WHAT IF?   </a:t>
            </a:r>
            <a:r>
              <a:rPr lang="en-US" altLang="en-US" sz="2800" dirty="0">
                <a:solidFill>
                  <a:srgbClr val="92D050"/>
                </a:solidFill>
                <a:latin typeface="Calibri" panose="020F0502020204030204" pitchFamily="34" charset="0"/>
                <a:cs typeface="Calibri" panose="020F0502020204030204" pitchFamily="34" charset="0"/>
              </a:rPr>
              <a:t>Credibility Intimidation</a:t>
            </a:r>
            <a:br>
              <a:rPr lang="en-US" altLang="en-US" sz="2800" dirty="0">
                <a:solidFill>
                  <a:schemeClr val="tx1"/>
                </a:solidFill>
                <a:latin typeface="Calibri" panose="020F0502020204030204" pitchFamily="34" charset="0"/>
                <a:cs typeface="Calibri" panose="020F0502020204030204" pitchFamily="34" charset="0"/>
              </a:rPr>
            </a:br>
            <a:r>
              <a:rPr lang="en-US" altLang="en-US" sz="2800" dirty="0">
                <a:solidFill>
                  <a:schemeClr val="tx1"/>
                </a:solidFill>
                <a:latin typeface="Calibri" panose="020F0502020204030204" pitchFamily="34" charset="0"/>
                <a:cs typeface="Calibri" panose="020F0502020204030204" pitchFamily="34" charset="0"/>
              </a:rPr>
              <a:t>	(God is the Deliverer.)</a:t>
            </a:r>
          </a:p>
          <a:p>
            <a:pPr marL="514350" indent="-514350" eaLnBrk="1" hangingPunct="1">
              <a:spcBef>
                <a:spcPts val="0"/>
              </a:spcBef>
              <a:spcAft>
                <a:spcPts val="1200"/>
              </a:spcAft>
              <a:buClrTx/>
              <a:buSzPct val="100000"/>
              <a:buFont typeface="+mj-lt"/>
              <a:buAutoNum type="arabicPeriod"/>
              <a:defRPr/>
            </a:pPr>
            <a:r>
              <a:rPr lang="en-US" altLang="en-US" sz="2800" b="1" dirty="0">
                <a:solidFill>
                  <a:schemeClr val="tx1"/>
                </a:solidFill>
                <a:latin typeface="Calibri" panose="020F0502020204030204" pitchFamily="34" charset="0"/>
                <a:cs typeface="Calibri" panose="020F0502020204030204" pitchFamily="34" charset="0"/>
              </a:rPr>
              <a:t>BUT I?   </a:t>
            </a:r>
            <a:r>
              <a:rPr lang="en-US" altLang="en-US" sz="2800" dirty="0">
                <a:solidFill>
                  <a:srgbClr val="92D050"/>
                </a:solidFill>
                <a:latin typeface="Calibri" panose="020F0502020204030204" pitchFamily="34" charset="0"/>
                <a:cs typeface="Calibri" panose="020F0502020204030204" pitchFamily="34" charset="0"/>
              </a:rPr>
              <a:t>Limitations Inadequacy</a:t>
            </a:r>
            <a:br>
              <a:rPr lang="en-US" altLang="en-US" sz="2800" dirty="0">
                <a:solidFill>
                  <a:schemeClr val="tx1"/>
                </a:solidFill>
                <a:latin typeface="Calibri" panose="020F0502020204030204" pitchFamily="34" charset="0"/>
                <a:cs typeface="Calibri" panose="020F0502020204030204" pitchFamily="34" charset="0"/>
              </a:rPr>
            </a:br>
            <a:r>
              <a:rPr lang="en-US" altLang="en-US" sz="2800" dirty="0">
                <a:solidFill>
                  <a:schemeClr val="tx1"/>
                </a:solidFill>
                <a:latin typeface="Calibri" panose="020F0502020204030204" pitchFamily="34" charset="0"/>
                <a:cs typeface="Calibri" panose="020F0502020204030204" pitchFamily="34" charset="0"/>
              </a:rPr>
              <a:t>	(Yahweh-</a:t>
            </a:r>
            <a:r>
              <a:rPr lang="en-US" altLang="en-US" sz="2800" dirty="0" err="1">
                <a:solidFill>
                  <a:schemeClr val="tx1"/>
                </a:solidFill>
                <a:latin typeface="Calibri" panose="020F0502020204030204" pitchFamily="34" charset="0"/>
                <a:cs typeface="Calibri" panose="020F0502020204030204" pitchFamily="34" charset="0"/>
              </a:rPr>
              <a:t>jireh</a:t>
            </a:r>
            <a:r>
              <a:rPr lang="en-US" altLang="en-US" sz="2800" dirty="0">
                <a:solidFill>
                  <a:schemeClr val="tx1"/>
                </a:solidFill>
                <a:latin typeface="Calibri" panose="020F0502020204030204" pitchFamily="34" charset="0"/>
                <a:cs typeface="Calibri" panose="020F0502020204030204" pitchFamily="34" charset="0"/>
              </a:rPr>
              <a:t> will provide.)</a:t>
            </a:r>
          </a:p>
          <a:p>
            <a:pPr marL="514350" indent="-514350" eaLnBrk="1" hangingPunct="1">
              <a:spcBef>
                <a:spcPts val="0"/>
              </a:spcBef>
              <a:spcAft>
                <a:spcPts val="1200"/>
              </a:spcAft>
              <a:buClrTx/>
              <a:buSzPct val="100000"/>
              <a:buFont typeface="+mj-lt"/>
              <a:buAutoNum type="arabicPeriod"/>
              <a:defRPr/>
            </a:pPr>
            <a:r>
              <a:rPr lang="en-US" altLang="en-US" sz="2800" b="1" dirty="0">
                <a:solidFill>
                  <a:schemeClr val="tx1"/>
                </a:solidFill>
                <a:latin typeface="Calibri" panose="020F0502020204030204" pitchFamily="34" charset="0"/>
                <a:cs typeface="Calibri" panose="020F0502020204030204" pitchFamily="34" charset="0"/>
              </a:rPr>
              <a:t>NOT I?   </a:t>
            </a:r>
            <a:r>
              <a:rPr lang="en-US" altLang="en-US" sz="2800" dirty="0">
                <a:solidFill>
                  <a:srgbClr val="92D050"/>
                </a:solidFill>
                <a:latin typeface="Calibri" panose="020F0502020204030204" pitchFamily="34" charset="0"/>
                <a:cs typeface="Calibri" panose="020F0502020204030204" pitchFamily="34" charset="0"/>
              </a:rPr>
              <a:t>Unavailability Inferiority </a:t>
            </a:r>
            <a:br>
              <a:rPr lang="en-US" altLang="en-US" sz="2800" dirty="0">
                <a:solidFill>
                  <a:schemeClr val="tx1"/>
                </a:solidFill>
                <a:latin typeface="Calibri" panose="020F0502020204030204" pitchFamily="34" charset="0"/>
                <a:cs typeface="Calibri" panose="020F0502020204030204" pitchFamily="34" charset="0"/>
              </a:rPr>
            </a:br>
            <a:r>
              <a:rPr lang="en-US" altLang="en-US" sz="2800" dirty="0">
                <a:solidFill>
                  <a:schemeClr val="tx1"/>
                </a:solidFill>
                <a:latin typeface="Calibri" panose="020F0502020204030204" pitchFamily="34" charset="0"/>
                <a:cs typeface="Calibri" panose="020F0502020204030204" pitchFamily="34" charset="0"/>
              </a:rPr>
              <a:t>	(God extends grace and patience.)</a:t>
            </a:r>
            <a:r>
              <a:rPr lang="en-US" altLang="en-US" sz="2800" dirty="0">
                <a:latin typeface="Calibri" panose="020F0502020204030204" pitchFamily="34" charset="0"/>
                <a:cs typeface="Calibri" panose="020F0502020204030204" pitchFamily="34" charset="0"/>
              </a:rPr>
              <a:t>         </a:t>
            </a:r>
          </a:p>
          <a:p>
            <a:pPr marL="609600" indent="-609600" eaLnBrk="1" hangingPunct="1">
              <a:lnSpc>
                <a:spcPct val="90000"/>
              </a:lnSpc>
              <a:buFontTx/>
              <a:buAutoNum type="arabicPeriod"/>
              <a:defRPr/>
            </a:pPr>
            <a:endParaRPr lang="en-US"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8D450649-AEF8-4719-91CA-A9ECBF67332B}"/>
              </a:ext>
            </a:extLst>
          </p:cNvPr>
          <p:cNvSpPr>
            <a:spLocks noGrp="1"/>
          </p:cNvSpPr>
          <p:nvPr>
            <p:ph type="title"/>
          </p:nvPr>
        </p:nvSpPr>
        <p:spPr>
          <a:xfrm>
            <a:off x="0" y="381000"/>
            <a:ext cx="9144000" cy="838200"/>
          </a:xfrm>
        </p:spPr>
        <p:txBody>
          <a:bodyPr/>
          <a:lstStyle/>
          <a:p>
            <a:pPr algn="ctr"/>
            <a:r>
              <a:rPr lang="en-SG" altLang="en-US" sz="2800" dirty="0">
                <a:solidFill>
                  <a:srgbClr val="00B0F0"/>
                </a:solidFill>
                <a:latin typeface="Calibri" panose="020F0502020204030204" pitchFamily="34" charset="0"/>
                <a:cs typeface="Calibri" panose="020F0502020204030204" pitchFamily="34" charset="0"/>
              </a:rPr>
              <a:t>2.  I SURENDER AND YIELD</a:t>
            </a:r>
          </a:p>
        </p:txBody>
      </p:sp>
      <p:sp>
        <p:nvSpPr>
          <p:cNvPr id="3" name="Content Placeholder 2">
            <a:extLst>
              <a:ext uri="{FF2B5EF4-FFF2-40B4-BE49-F238E27FC236}">
                <a16:creationId xmlns:a16="http://schemas.microsoft.com/office/drawing/2014/main" id="{F621E229-42E0-4E98-B3E0-0FDD23061881}"/>
              </a:ext>
            </a:extLst>
          </p:cNvPr>
          <p:cNvSpPr>
            <a:spLocks noGrp="1"/>
          </p:cNvSpPr>
          <p:nvPr>
            <p:ph idx="1"/>
          </p:nvPr>
        </p:nvSpPr>
        <p:spPr>
          <a:xfrm>
            <a:off x="695325" y="1371600"/>
            <a:ext cx="7753349" cy="4525962"/>
          </a:xfrm>
        </p:spPr>
        <p:txBody>
          <a:bodyPr>
            <a:noAutofit/>
          </a:bodyPr>
          <a:lstStyle/>
          <a:p>
            <a:pPr marL="0" indent="0">
              <a:spcBef>
                <a:spcPts val="0"/>
              </a:spcBef>
              <a:spcAft>
                <a:spcPts val="1200"/>
              </a:spcAft>
              <a:buFont typeface="Wingdings 3" panose="05040102010807070707" pitchFamily="18" charset="2"/>
              <a:buNone/>
              <a:defRPr/>
            </a:pPr>
            <a:r>
              <a:rPr lang="en-SG" sz="2800" dirty="0">
                <a:solidFill>
                  <a:schemeClr val="tx1"/>
                </a:solidFill>
                <a:latin typeface="Calibri" panose="020F0502020204030204" pitchFamily="34" charset="0"/>
                <a:cs typeface="Calibri" panose="020F0502020204030204" pitchFamily="34" charset="0"/>
              </a:rPr>
              <a:t>Surrender and yield to Spirit’s control.</a:t>
            </a:r>
          </a:p>
          <a:p>
            <a:pPr marL="989013" indent="-546100">
              <a:spcBef>
                <a:spcPts val="0"/>
              </a:spcBef>
              <a:spcAft>
                <a:spcPts val="1200"/>
              </a:spcAft>
              <a:buFont typeface="Wingdings 3" panose="05040102010807070707" pitchFamily="18" charset="2"/>
              <a:buNone/>
              <a:defRPr/>
            </a:pPr>
            <a:r>
              <a:rPr lang="en-SG" sz="2800" dirty="0">
                <a:solidFill>
                  <a:schemeClr val="tx1"/>
                </a:solidFill>
                <a:latin typeface="Calibri" panose="020F0502020204030204" pitchFamily="34" charset="0"/>
                <a:cs typeface="Calibri" panose="020F0502020204030204" pitchFamily="34" charset="0"/>
              </a:rPr>
              <a:t>1.  (1 Corinthians 15:31)  </a:t>
            </a:r>
            <a:r>
              <a:rPr lang="en-SG" sz="2800" u="sng" dirty="0">
                <a:solidFill>
                  <a:schemeClr val="tx1"/>
                </a:solidFill>
                <a:latin typeface="Calibri" panose="020F0502020204030204" pitchFamily="34" charset="0"/>
                <a:cs typeface="Calibri" panose="020F0502020204030204" pitchFamily="34" charset="0"/>
              </a:rPr>
              <a:t>I die daily</a:t>
            </a:r>
            <a:r>
              <a:rPr lang="en-SG" sz="2800" dirty="0">
                <a:solidFill>
                  <a:schemeClr val="tx1"/>
                </a:solidFill>
                <a:latin typeface="Calibri" panose="020F0502020204030204" pitchFamily="34" charset="0"/>
                <a:cs typeface="Calibri" panose="020F0502020204030204" pitchFamily="34" charset="0"/>
              </a:rPr>
              <a:t>.</a:t>
            </a:r>
          </a:p>
          <a:p>
            <a:pPr marL="989013" indent="-546100">
              <a:spcBef>
                <a:spcPts val="0"/>
              </a:spcBef>
              <a:spcAft>
                <a:spcPts val="1200"/>
              </a:spcAft>
              <a:buFont typeface="Wingdings 3" panose="05040102010807070707" pitchFamily="18" charset="2"/>
              <a:buNone/>
              <a:defRPr/>
            </a:pPr>
            <a:r>
              <a:rPr lang="en-SG" sz="2800" dirty="0">
                <a:solidFill>
                  <a:schemeClr val="tx1"/>
                </a:solidFill>
                <a:latin typeface="Calibri" panose="020F0502020204030204" pitchFamily="34" charset="0"/>
                <a:cs typeface="Calibri" panose="020F0502020204030204" pitchFamily="34" charset="0"/>
              </a:rPr>
              <a:t>2.  (Romans 6:13)  </a:t>
            </a:r>
            <a:r>
              <a:rPr lang="en-SG" sz="2800" i="1" dirty="0">
                <a:solidFill>
                  <a:schemeClr val="tx1"/>
                </a:solidFill>
                <a:latin typeface="Calibri" panose="020F0502020204030204" pitchFamily="34" charset="0"/>
                <a:cs typeface="Calibri" panose="020F0502020204030204" pitchFamily="34" charset="0"/>
              </a:rPr>
              <a:t>Neither yield ye your members as instruments of unrighteousness unto sin: but </a:t>
            </a:r>
            <a:r>
              <a:rPr lang="en-SG" sz="2800" i="1" u="sng" dirty="0">
                <a:solidFill>
                  <a:schemeClr val="tx1"/>
                </a:solidFill>
                <a:latin typeface="Calibri" panose="020F0502020204030204" pitchFamily="34" charset="0"/>
                <a:cs typeface="Calibri" panose="020F0502020204030204" pitchFamily="34" charset="0"/>
              </a:rPr>
              <a:t>yield yourselves unto God, as those that are alive from the dead, and your members as instruments of righteousness unto God</a:t>
            </a:r>
            <a:r>
              <a:rPr lang="en-SG" sz="2800" i="1" dirty="0">
                <a:solidFill>
                  <a:schemeClr val="tx1"/>
                </a:solidFill>
                <a:latin typeface="Calibri" panose="020F0502020204030204" pitchFamily="34" charset="0"/>
                <a:cs typeface="Calibri" panose="020F0502020204030204" pitchFamily="34" charset="0"/>
              </a:rPr>
              <a:t>.</a:t>
            </a:r>
          </a:p>
          <a:p>
            <a:pPr marL="989013" indent="-546100">
              <a:spcBef>
                <a:spcPts val="0"/>
              </a:spcBef>
              <a:spcAft>
                <a:spcPts val="1200"/>
              </a:spcAft>
              <a:buFont typeface="Wingdings 3" panose="05040102010807070707" pitchFamily="18" charset="2"/>
              <a:buNone/>
              <a:defRPr/>
            </a:pPr>
            <a:r>
              <a:rPr lang="en-US" sz="2800" dirty="0">
                <a:solidFill>
                  <a:schemeClr val="tx1"/>
                </a:solidFill>
                <a:latin typeface="Calibri" panose="020F0502020204030204" pitchFamily="34" charset="0"/>
                <a:cs typeface="Calibri" panose="020F0502020204030204" pitchFamily="34" charset="0"/>
              </a:rPr>
              <a:t> 3.  Be controlled by the Holy Spirit </a:t>
            </a:r>
            <a:br>
              <a:rPr lang="en-US" sz="2800"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(Eph. 5:18; Gal. 2:20). </a:t>
            </a:r>
            <a:endParaRPr lang="en-SG" sz="28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59594E62-3345-4B82-ABF8-73B5656175C8}"/>
              </a:ext>
            </a:extLst>
          </p:cNvPr>
          <p:cNvSpPr>
            <a:spLocks noGrp="1"/>
          </p:cNvSpPr>
          <p:nvPr>
            <p:ph type="title"/>
          </p:nvPr>
        </p:nvSpPr>
        <p:spPr>
          <a:xfrm>
            <a:off x="0" y="228600"/>
            <a:ext cx="9144000" cy="936625"/>
          </a:xfrm>
        </p:spPr>
        <p:txBody>
          <a:bodyPr/>
          <a:lstStyle/>
          <a:p>
            <a:pPr algn="ctr"/>
            <a:r>
              <a:rPr lang="en-US" altLang="en-US" sz="2800" dirty="0">
                <a:solidFill>
                  <a:srgbClr val="FF6699"/>
                </a:solidFill>
                <a:latin typeface="Calibri" panose="020F0502020204030204" pitchFamily="34" charset="0"/>
                <a:cs typeface="Calibri" panose="020F0502020204030204" pitchFamily="34" charset="0"/>
              </a:rPr>
              <a:t>3.  HOW TO BE CONTROLLED!</a:t>
            </a:r>
            <a:endParaRPr lang="en-SG" altLang="en-US" sz="2800" dirty="0">
              <a:solidFill>
                <a:srgbClr val="FF6699"/>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8BC43CF-7D62-4516-96F1-EA5972B31B78}"/>
              </a:ext>
            </a:extLst>
          </p:cNvPr>
          <p:cNvSpPr>
            <a:spLocks noGrp="1"/>
          </p:cNvSpPr>
          <p:nvPr>
            <p:ph idx="1"/>
          </p:nvPr>
        </p:nvSpPr>
        <p:spPr>
          <a:xfrm>
            <a:off x="454025" y="1165225"/>
            <a:ext cx="8156575" cy="4525963"/>
          </a:xfrm>
        </p:spPr>
        <p:txBody>
          <a:bodyPr>
            <a:noAutofit/>
          </a:bodyPr>
          <a:lstStyle/>
          <a:p>
            <a:pPr marL="0" indent="0">
              <a:spcBef>
                <a:spcPts val="0"/>
              </a:spcBef>
              <a:spcAft>
                <a:spcPts val="1200"/>
              </a:spcAft>
              <a:buNone/>
              <a:defRPr/>
            </a:pPr>
            <a:r>
              <a:rPr lang="en-SG" sz="2800" b="1" dirty="0">
                <a:solidFill>
                  <a:schemeClr val="tx1"/>
                </a:solidFill>
                <a:latin typeface="Calibri" panose="020F0502020204030204" pitchFamily="34" charset="0"/>
                <a:cs typeface="Calibri" panose="020F0502020204030204" pitchFamily="34" charset="0"/>
              </a:rPr>
              <a:t>1.  Saturate in and meditate on God’s Word.</a:t>
            </a:r>
          </a:p>
          <a:p>
            <a:pPr marL="442913" indent="0">
              <a:spcBef>
                <a:spcPts val="0"/>
              </a:spcBef>
              <a:spcAft>
                <a:spcPts val="1200"/>
              </a:spcAft>
              <a:buNone/>
              <a:defRPr/>
            </a:pPr>
            <a:r>
              <a:rPr lang="en-SG" sz="2800" dirty="0">
                <a:solidFill>
                  <a:schemeClr val="tx1"/>
                </a:solidFill>
                <a:latin typeface="Calibri" panose="020F0502020204030204" pitchFamily="34" charset="0"/>
                <a:cs typeface="Calibri" panose="020F0502020204030204" pitchFamily="34" charset="0"/>
              </a:rPr>
              <a:t>(Ephesians 5:18,19)  … </a:t>
            </a:r>
            <a:r>
              <a:rPr lang="en-SG" sz="2800" i="1" dirty="0">
                <a:solidFill>
                  <a:schemeClr val="tx1"/>
                </a:solidFill>
                <a:latin typeface="Calibri" panose="020F0502020204030204" pitchFamily="34" charset="0"/>
                <a:cs typeface="Calibri" panose="020F0502020204030204" pitchFamily="34" charset="0"/>
              </a:rPr>
              <a:t>but </a:t>
            </a:r>
            <a:r>
              <a:rPr lang="en-SG" sz="2800" i="1" u="sng" dirty="0">
                <a:solidFill>
                  <a:schemeClr val="tx1"/>
                </a:solidFill>
                <a:latin typeface="Calibri" panose="020F0502020204030204" pitchFamily="34" charset="0"/>
                <a:cs typeface="Calibri" panose="020F0502020204030204" pitchFamily="34" charset="0"/>
              </a:rPr>
              <a:t>be filled with the Spirit</a:t>
            </a:r>
            <a:r>
              <a:rPr lang="en-SG" sz="2800" i="1" dirty="0">
                <a:solidFill>
                  <a:schemeClr val="tx1"/>
                </a:solidFill>
                <a:latin typeface="Calibri" panose="020F0502020204030204" pitchFamily="34" charset="0"/>
                <a:cs typeface="Calibri" panose="020F0502020204030204" pitchFamily="34" charset="0"/>
              </a:rPr>
              <a:t>;</a:t>
            </a:r>
          </a:p>
          <a:p>
            <a:pPr marL="442913" indent="0">
              <a:spcBef>
                <a:spcPts val="0"/>
              </a:spcBef>
              <a:spcAft>
                <a:spcPts val="1200"/>
              </a:spcAft>
              <a:buNone/>
              <a:defRPr/>
            </a:pPr>
            <a:r>
              <a:rPr lang="en-SG" sz="2800" i="1" dirty="0">
                <a:solidFill>
                  <a:schemeClr val="tx1"/>
                </a:solidFill>
                <a:latin typeface="Calibri" panose="020F0502020204030204" pitchFamily="34" charset="0"/>
                <a:cs typeface="Calibri" panose="020F0502020204030204" pitchFamily="34" charset="0"/>
              </a:rPr>
              <a:t>Speaking to yourselves in psalms and hymns and spiritual songs, singing and making melody in your heart to the Lord.</a:t>
            </a:r>
          </a:p>
          <a:p>
            <a:pPr marL="442913" indent="0">
              <a:spcBef>
                <a:spcPts val="0"/>
              </a:spcBef>
              <a:spcAft>
                <a:spcPts val="1200"/>
              </a:spcAft>
              <a:buNone/>
              <a:defRPr/>
            </a:pPr>
            <a:r>
              <a:rPr lang="en-SG" sz="2800" dirty="0">
                <a:solidFill>
                  <a:schemeClr val="tx1"/>
                </a:solidFill>
                <a:latin typeface="Calibri" panose="020F0502020204030204" pitchFamily="34" charset="0"/>
                <a:cs typeface="Calibri" panose="020F0502020204030204" pitchFamily="34" charset="0"/>
              </a:rPr>
              <a:t>(Colossians 3:16)  </a:t>
            </a:r>
            <a:r>
              <a:rPr lang="en-SG" sz="2800" i="1" u="sng" dirty="0">
                <a:solidFill>
                  <a:schemeClr val="tx1"/>
                </a:solidFill>
                <a:latin typeface="Calibri" panose="020F0502020204030204" pitchFamily="34" charset="0"/>
                <a:cs typeface="Calibri" panose="020F0502020204030204" pitchFamily="34" charset="0"/>
              </a:rPr>
              <a:t>Let the Word of Christ dwell in you richly in all wisdom</a:t>
            </a:r>
            <a:r>
              <a:rPr lang="en-SG" sz="2800" i="1" dirty="0">
                <a:solidFill>
                  <a:schemeClr val="tx1"/>
                </a:solidFill>
                <a:latin typeface="Calibri" panose="020F0502020204030204" pitchFamily="34" charset="0"/>
                <a:cs typeface="Calibri" panose="020F0502020204030204" pitchFamily="34" charset="0"/>
              </a:rPr>
              <a:t>; teaching and admonishing one another in psalms and hymns and spiritual songs, singing with grace in your hearts to the Lord.</a:t>
            </a:r>
            <a:endParaRPr lang="en-SG" i="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9EFF1C-EB82-4B5B-8989-8E6337DBB3E6}"/>
              </a:ext>
            </a:extLst>
          </p:cNvPr>
          <p:cNvSpPr>
            <a:spLocks noGrp="1"/>
          </p:cNvSpPr>
          <p:nvPr>
            <p:ph idx="1"/>
          </p:nvPr>
        </p:nvSpPr>
        <p:spPr>
          <a:xfrm>
            <a:off x="685800" y="1165225"/>
            <a:ext cx="7772400" cy="5473700"/>
          </a:xfrm>
        </p:spPr>
        <p:txBody>
          <a:bodyPr>
            <a:noAutofit/>
          </a:bodyPr>
          <a:lstStyle/>
          <a:p>
            <a:pPr marL="442913" indent="-442913">
              <a:spcBef>
                <a:spcPts val="0"/>
              </a:spcBef>
              <a:spcAft>
                <a:spcPts val="1200"/>
              </a:spcAft>
              <a:buFont typeface="Wingdings 3" panose="05040102010807070707" pitchFamily="18" charset="2"/>
              <a:buNone/>
              <a:defRPr/>
            </a:pPr>
            <a:r>
              <a:rPr lang="en-SG" sz="2800" b="1" dirty="0">
                <a:solidFill>
                  <a:schemeClr val="tx1"/>
                </a:solidFill>
                <a:latin typeface="Calibri" panose="020F0502020204030204" pitchFamily="34" charset="0"/>
                <a:cs typeface="Calibri" panose="020F0502020204030204" pitchFamily="34" charset="0"/>
              </a:rPr>
              <a:t>2.  Obey Him and Act on that obedience</a:t>
            </a:r>
          </a:p>
          <a:p>
            <a:pPr marL="442913" indent="3175">
              <a:spcBef>
                <a:spcPts val="0"/>
              </a:spcBef>
              <a:spcAft>
                <a:spcPts val="1800"/>
              </a:spcAft>
              <a:buFont typeface="Wingdings 3" panose="05040102010807070707" pitchFamily="18" charset="2"/>
              <a:buNone/>
              <a:defRPr/>
            </a:pPr>
            <a:r>
              <a:rPr lang="en-SG" sz="2800" dirty="0">
                <a:solidFill>
                  <a:schemeClr val="tx1"/>
                </a:solidFill>
                <a:latin typeface="Calibri" panose="020F0502020204030204" pitchFamily="34" charset="0"/>
                <a:cs typeface="Calibri" panose="020F0502020204030204" pitchFamily="34" charset="0"/>
              </a:rPr>
              <a:t>(Hebrews 5:8)  </a:t>
            </a:r>
            <a:r>
              <a:rPr lang="en-SG" sz="2800" i="1" dirty="0">
                <a:solidFill>
                  <a:schemeClr val="tx1"/>
                </a:solidFill>
                <a:latin typeface="Calibri" panose="020F0502020204030204" pitchFamily="34" charset="0"/>
                <a:cs typeface="Calibri" panose="020F0502020204030204" pitchFamily="34" charset="0"/>
              </a:rPr>
              <a:t>Though He were the Son, </a:t>
            </a:r>
            <a:r>
              <a:rPr lang="en-SG" sz="2800" i="1" u="sng" dirty="0">
                <a:solidFill>
                  <a:schemeClr val="tx1"/>
                </a:solidFill>
                <a:latin typeface="Calibri" panose="020F0502020204030204" pitchFamily="34" charset="0"/>
                <a:cs typeface="Calibri" panose="020F0502020204030204" pitchFamily="34" charset="0"/>
              </a:rPr>
              <a:t>yet learned He obedience by the things which He suffered</a:t>
            </a:r>
            <a:r>
              <a:rPr lang="en-SG" sz="2800" i="1" dirty="0">
                <a:solidFill>
                  <a:schemeClr val="tx1"/>
                </a:solidFill>
                <a:latin typeface="Calibri" panose="020F0502020204030204" pitchFamily="34" charset="0"/>
                <a:cs typeface="Calibri" panose="020F0502020204030204" pitchFamily="34" charset="0"/>
              </a:rPr>
              <a:t>;</a:t>
            </a:r>
          </a:p>
          <a:p>
            <a:pPr marL="442913" indent="3175">
              <a:spcBef>
                <a:spcPts val="0"/>
              </a:spcBef>
              <a:spcAft>
                <a:spcPts val="1800"/>
              </a:spcAft>
              <a:buFont typeface="Wingdings 3" panose="05040102010807070707" pitchFamily="18" charset="2"/>
              <a:buNone/>
              <a:defRPr/>
            </a:pPr>
            <a:r>
              <a:rPr lang="en-SG" sz="2800" dirty="0">
                <a:solidFill>
                  <a:schemeClr val="tx1"/>
                </a:solidFill>
                <a:latin typeface="Calibri" panose="020F0502020204030204" pitchFamily="34" charset="0"/>
                <a:cs typeface="Calibri" panose="020F0502020204030204" pitchFamily="34" charset="0"/>
              </a:rPr>
              <a:t>(1 John 3:21)  </a:t>
            </a:r>
            <a:r>
              <a:rPr lang="en-SG" sz="2800" i="1" dirty="0">
                <a:solidFill>
                  <a:schemeClr val="tx1"/>
                </a:solidFill>
                <a:latin typeface="Calibri" panose="020F0502020204030204" pitchFamily="34" charset="0"/>
                <a:cs typeface="Calibri" panose="020F0502020204030204" pitchFamily="34" charset="0"/>
              </a:rPr>
              <a:t>Beloved, if our heart condemn us not, then have we confidence toward God.</a:t>
            </a:r>
          </a:p>
          <a:p>
            <a:pPr marL="442913" indent="3175">
              <a:spcBef>
                <a:spcPts val="0"/>
              </a:spcBef>
              <a:spcAft>
                <a:spcPts val="1800"/>
              </a:spcAft>
              <a:buFont typeface="Wingdings 3" panose="05040102010807070707" pitchFamily="18" charset="2"/>
              <a:buNone/>
              <a:defRPr/>
            </a:pPr>
            <a:r>
              <a:rPr lang="en-SG" sz="2800" dirty="0">
                <a:solidFill>
                  <a:schemeClr val="tx1"/>
                </a:solidFill>
                <a:latin typeface="Calibri" panose="020F0502020204030204" pitchFamily="34" charset="0"/>
                <a:cs typeface="Calibri" panose="020F0502020204030204" pitchFamily="34" charset="0"/>
              </a:rPr>
              <a:t>(1 John 3:22)  </a:t>
            </a:r>
            <a:r>
              <a:rPr lang="en-SG" sz="2800" i="1" dirty="0">
                <a:solidFill>
                  <a:schemeClr val="tx1"/>
                </a:solidFill>
                <a:latin typeface="Calibri" panose="020F0502020204030204" pitchFamily="34" charset="0"/>
                <a:cs typeface="Calibri" panose="020F0502020204030204" pitchFamily="34" charset="0"/>
              </a:rPr>
              <a:t>And whatsoever we ask, we receive of Him, </a:t>
            </a:r>
            <a:r>
              <a:rPr lang="en-SG" sz="2800" i="1" u="sng" dirty="0">
                <a:solidFill>
                  <a:schemeClr val="tx1"/>
                </a:solidFill>
                <a:latin typeface="Calibri" panose="020F0502020204030204" pitchFamily="34" charset="0"/>
                <a:cs typeface="Calibri" panose="020F0502020204030204" pitchFamily="34" charset="0"/>
              </a:rPr>
              <a:t>because we keep His commandments, and do those things that are pleasing in His sight</a:t>
            </a:r>
            <a:r>
              <a:rPr lang="en-SG" sz="2800" dirty="0">
                <a:solidFill>
                  <a:schemeClr val="tx1"/>
                </a:solidFill>
                <a:latin typeface="Calibri" panose="020F0502020204030204" pitchFamily="34" charset="0"/>
                <a:cs typeface="Calibri" panose="020F0502020204030204" pitchFamily="34" charset="0"/>
              </a:rPr>
              <a:t>.</a:t>
            </a:r>
          </a:p>
          <a:p>
            <a:pPr>
              <a:defRPr/>
            </a:pPr>
            <a:endParaRPr lang="en-SG" sz="2800" dirty="0"/>
          </a:p>
          <a:p>
            <a:pPr marL="0" indent="0">
              <a:buFont typeface="Wingdings 3" panose="05040102010807070707" pitchFamily="18" charset="2"/>
              <a:buNone/>
              <a:defRPr/>
            </a:pPr>
            <a:endParaRPr lang="en-SG" sz="2800" dirty="0"/>
          </a:p>
        </p:txBody>
      </p:sp>
      <p:sp>
        <p:nvSpPr>
          <p:cNvPr id="5" name="Title 1">
            <a:extLst>
              <a:ext uri="{FF2B5EF4-FFF2-40B4-BE49-F238E27FC236}">
                <a16:creationId xmlns:a16="http://schemas.microsoft.com/office/drawing/2014/main" id="{2BDE40EE-5197-48D4-8488-147071AA13B5}"/>
              </a:ext>
            </a:extLst>
          </p:cNvPr>
          <p:cNvSpPr>
            <a:spLocks noGrp="1"/>
          </p:cNvSpPr>
          <p:nvPr>
            <p:ph type="title"/>
          </p:nvPr>
        </p:nvSpPr>
        <p:spPr>
          <a:xfrm>
            <a:off x="0" y="228600"/>
            <a:ext cx="9144000" cy="936625"/>
          </a:xfrm>
        </p:spPr>
        <p:txBody>
          <a:bodyPr/>
          <a:lstStyle/>
          <a:p>
            <a:pPr algn="ctr"/>
            <a:r>
              <a:rPr lang="en-US" altLang="en-US" sz="2800" dirty="0">
                <a:solidFill>
                  <a:srgbClr val="FF6699"/>
                </a:solidFill>
                <a:latin typeface="Calibri" panose="020F0502020204030204" pitchFamily="34" charset="0"/>
                <a:cs typeface="Calibri" panose="020F0502020204030204" pitchFamily="34" charset="0"/>
              </a:rPr>
              <a:t>3.  HOW TO BE CONTROLLED!</a:t>
            </a:r>
            <a:endParaRPr lang="en-SG" altLang="en-US" sz="2800" dirty="0">
              <a:solidFill>
                <a:srgbClr val="FF6699"/>
              </a:solidFill>
              <a:latin typeface="Calibri" panose="020F0502020204030204" pitchFamily="34" charset="0"/>
              <a:cs typeface="Calibri" panose="020F0502020204030204"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9A6B11-04D3-468B-9C9A-0C8325887C87}"/>
              </a:ext>
            </a:extLst>
          </p:cNvPr>
          <p:cNvSpPr>
            <a:spLocks noGrp="1"/>
          </p:cNvSpPr>
          <p:nvPr>
            <p:ph idx="1"/>
          </p:nvPr>
        </p:nvSpPr>
        <p:spPr>
          <a:xfrm>
            <a:off x="571500" y="1195243"/>
            <a:ext cx="7886700" cy="4519757"/>
          </a:xfrm>
        </p:spPr>
        <p:txBody>
          <a:bodyPr>
            <a:noAutofit/>
          </a:bodyPr>
          <a:lstStyle/>
          <a:p>
            <a:pPr marL="0" indent="0">
              <a:spcBef>
                <a:spcPts val="0"/>
              </a:spcBef>
              <a:spcAft>
                <a:spcPts val="1200"/>
              </a:spcAft>
              <a:buFont typeface="Wingdings 3" panose="05040102010807070707" pitchFamily="18" charset="2"/>
              <a:buNone/>
              <a:defRPr/>
            </a:pPr>
            <a:r>
              <a:rPr lang="en-SG" sz="2800" b="1" dirty="0">
                <a:solidFill>
                  <a:schemeClr val="tx1"/>
                </a:solidFill>
                <a:latin typeface="Calibri" panose="020F0502020204030204" pitchFamily="34" charset="0"/>
                <a:cs typeface="Calibri" panose="020F0502020204030204" pitchFamily="34" charset="0"/>
              </a:rPr>
              <a:t>3.  Receive the Spirit by faith (Gal. 3:14)</a:t>
            </a:r>
          </a:p>
          <a:p>
            <a:pPr marL="446088" indent="0">
              <a:spcBef>
                <a:spcPts val="0"/>
              </a:spcBef>
              <a:spcAft>
                <a:spcPts val="1200"/>
              </a:spcAft>
              <a:buNone/>
              <a:defRPr/>
            </a:pPr>
            <a:r>
              <a:rPr lang="en-SG" sz="2800" i="1" dirty="0">
                <a:solidFill>
                  <a:schemeClr val="tx1"/>
                </a:solidFill>
                <a:latin typeface="Calibri" panose="020F0502020204030204" pitchFamily="34" charset="0"/>
                <a:cs typeface="Calibri" panose="020F0502020204030204" pitchFamily="34" charset="0"/>
              </a:rPr>
              <a:t>(Luke 11:13)  If ye then, being evil, know how to give good gifts unto your children: </a:t>
            </a:r>
            <a:r>
              <a:rPr lang="en-SG" sz="2800" i="1" u="sng" dirty="0">
                <a:solidFill>
                  <a:schemeClr val="tx1"/>
                </a:solidFill>
                <a:latin typeface="Calibri" panose="020F0502020204030204" pitchFamily="34" charset="0"/>
                <a:cs typeface="Calibri" panose="020F0502020204030204" pitchFamily="34" charset="0"/>
              </a:rPr>
              <a:t>how much more shall your heavenly Father give the Holy Spirit to them that ask Him?</a:t>
            </a:r>
          </a:p>
          <a:p>
            <a:pPr marL="446088" indent="0">
              <a:spcBef>
                <a:spcPts val="0"/>
              </a:spcBef>
              <a:spcAft>
                <a:spcPts val="1200"/>
              </a:spcAft>
              <a:buNone/>
              <a:defRPr/>
            </a:pPr>
            <a:r>
              <a:rPr lang="en-SG" sz="2800" i="1" dirty="0">
                <a:solidFill>
                  <a:schemeClr val="tx1"/>
                </a:solidFill>
                <a:latin typeface="Calibri" panose="020F0502020204030204" pitchFamily="34" charset="0"/>
                <a:cs typeface="Calibri" panose="020F0502020204030204" pitchFamily="34" charset="0"/>
              </a:rPr>
              <a:t>(Acts 4:31)  And </a:t>
            </a:r>
            <a:r>
              <a:rPr lang="en-SG" sz="2800" i="1" u="sng" dirty="0">
                <a:solidFill>
                  <a:schemeClr val="tx1"/>
                </a:solidFill>
                <a:latin typeface="Calibri" panose="020F0502020204030204" pitchFamily="34" charset="0"/>
                <a:cs typeface="Calibri" panose="020F0502020204030204" pitchFamily="34" charset="0"/>
              </a:rPr>
              <a:t>when they had prayed</a:t>
            </a:r>
            <a:r>
              <a:rPr lang="en-SG" sz="2800" i="1" dirty="0">
                <a:solidFill>
                  <a:schemeClr val="tx1"/>
                </a:solidFill>
                <a:latin typeface="Calibri" panose="020F0502020204030204" pitchFamily="34" charset="0"/>
                <a:cs typeface="Calibri" panose="020F0502020204030204" pitchFamily="34" charset="0"/>
              </a:rPr>
              <a:t>, the place was shaken where they were assembled together; and they were </a:t>
            </a:r>
            <a:r>
              <a:rPr lang="en-SG" sz="2800" i="1" u="sng" dirty="0">
                <a:solidFill>
                  <a:schemeClr val="tx1"/>
                </a:solidFill>
                <a:latin typeface="Calibri" panose="020F0502020204030204" pitchFamily="34" charset="0"/>
                <a:cs typeface="Calibri" panose="020F0502020204030204" pitchFamily="34" charset="0"/>
              </a:rPr>
              <a:t>all filled with the Holy Ghost, and they </a:t>
            </a:r>
            <a:r>
              <a:rPr lang="en-SG" sz="2800" i="1" u="sng" dirty="0" err="1">
                <a:solidFill>
                  <a:schemeClr val="tx1"/>
                </a:solidFill>
                <a:latin typeface="Calibri" panose="020F0502020204030204" pitchFamily="34" charset="0"/>
                <a:cs typeface="Calibri" panose="020F0502020204030204" pitchFamily="34" charset="0"/>
              </a:rPr>
              <a:t>spake</a:t>
            </a:r>
            <a:r>
              <a:rPr lang="en-SG" sz="2800" i="1" u="sng" dirty="0">
                <a:solidFill>
                  <a:schemeClr val="tx1"/>
                </a:solidFill>
                <a:latin typeface="Calibri" panose="020F0502020204030204" pitchFamily="34" charset="0"/>
                <a:cs typeface="Calibri" panose="020F0502020204030204" pitchFamily="34" charset="0"/>
              </a:rPr>
              <a:t> the Word of God with boldness</a:t>
            </a:r>
            <a:r>
              <a:rPr lang="en-SG" sz="2800" i="1" dirty="0">
                <a:solidFill>
                  <a:schemeClr val="tx1"/>
                </a:solidFill>
                <a:latin typeface="Calibri" panose="020F0502020204030204" pitchFamily="34" charset="0"/>
                <a:cs typeface="Calibri" panose="020F0502020204030204" pitchFamily="34" charset="0"/>
              </a:rPr>
              <a:t>.</a:t>
            </a:r>
            <a:endParaRPr lang="en-SG" sz="2800" dirty="0"/>
          </a:p>
          <a:p>
            <a:pPr>
              <a:defRPr/>
            </a:pPr>
            <a:endParaRPr lang="en-SG" sz="2800" dirty="0"/>
          </a:p>
          <a:p>
            <a:pPr marL="0" indent="0">
              <a:buFont typeface="Wingdings 3" panose="05040102010807070707" pitchFamily="18" charset="2"/>
              <a:buNone/>
              <a:defRPr/>
            </a:pPr>
            <a:endParaRPr lang="en-SG" sz="2800" dirty="0"/>
          </a:p>
        </p:txBody>
      </p:sp>
      <p:sp>
        <p:nvSpPr>
          <p:cNvPr id="5" name="Title 1">
            <a:extLst>
              <a:ext uri="{FF2B5EF4-FFF2-40B4-BE49-F238E27FC236}">
                <a16:creationId xmlns:a16="http://schemas.microsoft.com/office/drawing/2014/main" id="{E077627C-F48B-4CA9-BE91-B94E29677D4B}"/>
              </a:ext>
            </a:extLst>
          </p:cNvPr>
          <p:cNvSpPr>
            <a:spLocks noGrp="1"/>
          </p:cNvSpPr>
          <p:nvPr>
            <p:ph type="title"/>
          </p:nvPr>
        </p:nvSpPr>
        <p:spPr>
          <a:xfrm>
            <a:off x="0" y="228600"/>
            <a:ext cx="9144000" cy="936625"/>
          </a:xfrm>
        </p:spPr>
        <p:txBody>
          <a:bodyPr/>
          <a:lstStyle/>
          <a:p>
            <a:pPr algn="ctr"/>
            <a:r>
              <a:rPr lang="en-US" altLang="en-US" sz="2800" dirty="0">
                <a:solidFill>
                  <a:srgbClr val="FF6699"/>
                </a:solidFill>
                <a:latin typeface="Calibri" panose="020F0502020204030204" pitchFamily="34" charset="0"/>
                <a:cs typeface="Calibri" panose="020F0502020204030204" pitchFamily="34" charset="0"/>
              </a:rPr>
              <a:t>3.  HOW TO BE CONTROLLED!</a:t>
            </a:r>
            <a:endParaRPr lang="en-SG" altLang="en-US" sz="2800" dirty="0">
              <a:solidFill>
                <a:srgbClr val="FF6699"/>
              </a:solidFill>
              <a:latin typeface="Calibri" panose="020F0502020204030204" pitchFamily="34" charset="0"/>
              <a:cs typeface="Calibri" panose="020F050202020403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Content Placeholder 2">
            <a:extLst>
              <a:ext uri="{FF2B5EF4-FFF2-40B4-BE49-F238E27FC236}">
                <a16:creationId xmlns:a16="http://schemas.microsoft.com/office/drawing/2014/main" id="{59D7AD47-0537-4C1A-B4B5-341A2D74E3A7}"/>
              </a:ext>
            </a:extLst>
          </p:cNvPr>
          <p:cNvSpPr>
            <a:spLocks noGrp="1"/>
          </p:cNvSpPr>
          <p:nvPr>
            <p:ph idx="1"/>
          </p:nvPr>
        </p:nvSpPr>
        <p:spPr>
          <a:xfrm>
            <a:off x="471488" y="1143000"/>
            <a:ext cx="8229600" cy="5105400"/>
          </a:xfrm>
        </p:spPr>
        <p:txBody>
          <a:bodyPr>
            <a:noAutofit/>
          </a:bodyPr>
          <a:lstStyle/>
          <a:p>
            <a:pPr marL="534988" indent="-534988" eaLnBrk="1" hangingPunct="1">
              <a:spcBef>
                <a:spcPts val="0"/>
              </a:spcBef>
              <a:spcAft>
                <a:spcPts val="1200"/>
              </a:spcAft>
              <a:buFont typeface="Wingdings 2" panose="05020102010507070707" pitchFamily="18" charset="2"/>
              <a:buNone/>
              <a:defRPr/>
            </a:pPr>
            <a:r>
              <a:rPr lang="en-US" sz="2800" b="1" dirty="0">
                <a:latin typeface="Calibri" panose="020F0502020204030204" pitchFamily="34" charset="0"/>
                <a:cs typeface="Calibri" panose="020F0502020204030204" pitchFamily="34" charset="0"/>
              </a:rPr>
              <a:t>4.  </a:t>
            </a:r>
            <a:r>
              <a:rPr lang="en-US" sz="2800" dirty="0">
                <a:latin typeface="Calibri" panose="020F0502020204030204" pitchFamily="34" charset="0"/>
                <a:cs typeface="Calibri" panose="020F0502020204030204" pitchFamily="34" charset="0"/>
              </a:rPr>
              <a:t>	</a:t>
            </a:r>
            <a:r>
              <a:rPr lang="en-US" sz="2800" b="1" dirty="0">
                <a:latin typeface="Calibri" panose="020F0502020204030204" pitchFamily="34" charset="0"/>
                <a:cs typeface="Calibri" panose="020F0502020204030204" pitchFamily="34" charset="0"/>
              </a:rPr>
              <a:t>Devotion</a:t>
            </a:r>
            <a:r>
              <a:rPr lang="en-US" sz="2800" dirty="0">
                <a:latin typeface="Calibri" panose="020F0502020204030204" pitchFamily="34" charset="0"/>
                <a:cs typeface="Calibri" panose="020F0502020204030204" pitchFamily="34" charset="0"/>
              </a:rPr>
              <a:t>:  Practice His Presence, by recollection, private prayer and public worship.</a:t>
            </a:r>
          </a:p>
          <a:p>
            <a:pPr marL="534988" indent="0" eaLnBrk="1" hangingPunct="1">
              <a:buFont typeface="Wingdings 2" panose="05020102010507070707" pitchFamily="18" charset="2"/>
              <a:buNone/>
              <a:defRPr/>
            </a:pPr>
            <a:r>
              <a:rPr lang="en-US" sz="2800" dirty="0">
                <a:latin typeface="Calibri" panose="020F0502020204030204" pitchFamily="34" charset="0"/>
                <a:cs typeface="Calibri" panose="020F0502020204030204" pitchFamily="34" charset="0"/>
              </a:rPr>
              <a:t>Near to beginning and end of day, set aside time to read Word and pray (Acts 4:13).</a:t>
            </a:r>
            <a:endParaRPr lang="en-SG" sz="2800" dirty="0">
              <a:latin typeface="Calibri" panose="020F0502020204030204" pitchFamily="34" charset="0"/>
              <a:cs typeface="Calibri" panose="020F0502020204030204" pitchFamily="34" charset="0"/>
            </a:endParaRPr>
          </a:p>
          <a:p>
            <a:pPr marL="534988" indent="0" eaLnBrk="1" hangingPunct="1">
              <a:buFont typeface="Wingdings 2" panose="05020102010507070707" pitchFamily="18" charset="2"/>
              <a:buNone/>
              <a:defRPr/>
            </a:pPr>
            <a:r>
              <a:rPr lang="en-US" sz="2800" dirty="0">
                <a:latin typeface="Calibri" panose="020F0502020204030204" pitchFamily="34" charset="0"/>
                <a:cs typeface="Calibri" panose="020F0502020204030204" pitchFamily="34" charset="0"/>
              </a:rPr>
              <a:t>Mini-times in the day:  Stop, Focus, Be silent, Song or Scriptures.  </a:t>
            </a:r>
            <a:endParaRPr lang="en-SG" sz="2800" dirty="0">
              <a:latin typeface="Calibri" panose="020F0502020204030204" pitchFamily="34" charset="0"/>
              <a:cs typeface="Calibri" panose="020F0502020204030204" pitchFamily="34" charset="0"/>
            </a:endParaRPr>
          </a:p>
          <a:p>
            <a:pPr marL="534988" indent="0" eaLnBrk="1" hangingPunct="1">
              <a:buFont typeface="Wingdings 2" panose="05020102010507070707" pitchFamily="18" charset="2"/>
              <a:buNone/>
              <a:defRPr/>
            </a:pPr>
            <a:r>
              <a:rPr lang="en-US" sz="2800" dirty="0">
                <a:latin typeface="Calibri" panose="020F0502020204030204" pitchFamily="34" charset="0"/>
                <a:cs typeface="Calibri" panose="020F0502020204030204" pitchFamily="34" charset="0"/>
              </a:rPr>
              <a:t>Celebrate with God’s people in small groups, fellowship groups and church services (2 Tim. 2:22).</a:t>
            </a:r>
            <a:endParaRPr lang="en-SG" sz="2800" dirty="0">
              <a:latin typeface="Calibri" panose="020F0502020204030204" pitchFamily="34" charset="0"/>
              <a:cs typeface="Calibri" panose="020F0502020204030204" pitchFamily="34" charset="0"/>
            </a:endParaRPr>
          </a:p>
          <a:p>
            <a:pPr eaLnBrk="1" hangingPunct="1">
              <a:defRPr/>
            </a:pPr>
            <a:endParaRPr lang="en-SG" dirty="0">
              <a:latin typeface="Calibri" panose="020F0502020204030204" pitchFamily="34" charset="0"/>
              <a:cs typeface="Calibri" panose="020F0502020204030204" pitchFamily="34" charset="0"/>
            </a:endParaRPr>
          </a:p>
        </p:txBody>
      </p:sp>
      <p:sp>
        <p:nvSpPr>
          <p:cNvPr id="5" name="Title 1">
            <a:extLst>
              <a:ext uri="{FF2B5EF4-FFF2-40B4-BE49-F238E27FC236}">
                <a16:creationId xmlns:a16="http://schemas.microsoft.com/office/drawing/2014/main" id="{1D5B4576-DEAB-4E7F-8799-76B559740B95}"/>
              </a:ext>
            </a:extLst>
          </p:cNvPr>
          <p:cNvSpPr>
            <a:spLocks noGrp="1"/>
          </p:cNvSpPr>
          <p:nvPr>
            <p:ph type="title"/>
          </p:nvPr>
        </p:nvSpPr>
        <p:spPr>
          <a:xfrm>
            <a:off x="0" y="228600"/>
            <a:ext cx="9144000" cy="936625"/>
          </a:xfrm>
        </p:spPr>
        <p:txBody>
          <a:bodyPr/>
          <a:lstStyle/>
          <a:p>
            <a:pPr algn="ctr"/>
            <a:r>
              <a:rPr lang="en-US" altLang="en-US" sz="2800" dirty="0">
                <a:solidFill>
                  <a:srgbClr val="FF6699"/>
                </a:solidFill>
                <a:latin typeface="Calibri" panose="020F0502020204030204" pitchFamily="34" charset="0"/>
                <a:cs typeface="Calibri" panose="020F0502020204030204" pitchFamily="34" charset="0"/>
              </a:rPr>
              <a:t>3.  HOW TO BE CONTROLLED!</a:t>
            </a:r>
            <a:endParaRPr lang="en-SG" altLang="en-US" sz="2800" dirty="0">
              <a:solidFill>
                <a:srgbClr val="FF6699"/>
              </a:solidFill>
              <a:latin typeface="Calibri" panose="020F0502020204030204" pitchFamily="34" charset="0"/>
              <a:cs typeface="Calibri" panose="020F0502020204030204"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Content Placeholder 2">
            <a:extLst>
              <a:ext uri="{FF2B5EF4-FFF2-40B4-BE49-F238E27FC236}">
                <a16:creationId xmlns:a16="http://schemas.microsoft.com/office/drawing/2014/main" id="{90C2B82F-15A1-4345-9FBD-B51FE035BE7E}"/>
              </a:ext>
            </a:extLst>
          </p:cNvPr>
          <p:cNvSpPr>
            <a:spLocks noGrp="1"/>
          </p:cNvSpPr>
          <p:nvPr>
            <p:ph idx="1"/>
          </p:nvPr>
        </p:nvSpPr>
        <p:spPr>
          <a:xfrm>
            <a:off x="381000" y="304800"/>
            <a:ext cx="8191500" cy="6019800"/>
          </a:xfrm>
        </p:spPr>
        <p:txBody>
          <a:bodyPr/>
          <a:lstStyle/>
          <a:p>
            <a:pPr marL="0" indent="0">
              <a:spcBef>
                <a:spcPts val="0"/>
              </a:spcBef>
              <a:spcAft>
                <a:spcPts val="1200"/>
              </a:spcAft>
              <a:buNone/>
            </a:pPr>
            <a:r>
              <a:rPr lang="en-SG" altLang="en-US" sz="2800" b="1" dirty="0">
                <a:latin typeface="Calibri" panose="020F0502020204030204" pitchFamily="34" charset="0"/>
                <a:cs typeface="Calibri" panose="020F0502020204030204" pitchFamily="34" charset="0"/>
              </a:rPr>
              <a:t>Holy Spirit, what a wonder You are!</a:t>
            </a:r>
          </a:p>
          <a:p>
            <a:pPr>
              <a:spcBef>
                <a:spcPts val="0"/>
              </a:spcBef>
              <a:spcAft>
                <a:spcPts val="600"/>
              </a:spcAft>
              <a:buClrTx/>
              <a:buSzPct val="100000"/>
              <a:buFont typeface="Arial" panose="020B0604020202020204" pitchFamily="34" charset="0"/>
              <a:buChar char="•"/>
            </a:pPr>
            <a:r>
              <a:rPr lang="en-SG" altLang="en-US" sz="2800" dirty="0">
                <a:latin typeface="Calibri" panose="020F0502020204030204" pitchFamily="34" charset="0"/>
                <a:cs typeface="Calibri" panose="020F0502020204030204" pitchFamily="34" charset="0"/>
              </a:rPr>
              <a:t>Thank You for making me with such high potential – to think and to act like Jesus and to be One with You.</a:t>
            </a:r>
          </a:p>
          <a:p>
            <a:pPr>
              <a:spcBef>
                <a:spcPts val="0"/>
              </a:spcBef>
              <a:spcAft>
                <a:spcPts val="600"/>
              </a:spcAft>
              <a:buClrTx/>
              <a:buSzPct val="100000"/>
              <a:buFont typeface="Arial" panose="020B0604020202020204" pitchFamily="34" charset="0"/>
              <a:buChar char="•"/>
            </a:pPr>
            <a:r>
              <a:rPr lang="en-SG" altLang="en-US" sz="2800" dirty="0">
                <a:latin typeface="Calibri" panose="020F0502020204030204" pitchFamily="34" charset="0"/>
                <a:cs typeface="Calibri" panose="020F0502020204030204" pitchFamily="34" charset="0"/>
              </a:rPr>
              <a:t>When I mess up, You do not give up.  Thank You for taking my broken life and transforming me to be like Jesus.</a:t>
            </a:r>
          </a:p>
          <a:p>
            <a:pPr>
              <a:spcBef>
                <a:spcPts val="0"/>
              </a:spcBef>
              <a:spcAft>
                <a:spcPts val="600"/>
              </a:spcAft>
              <a:buClrTx/>
              <a:buSzPct val="100000"/>
              <a:buFont typeface="Arial" panose="020B0604020202020204" pitchFamily="34" charset="0"/>
              <a:buChar char="•"/>
            </a:pPr>
            <a:r>
              <a:rPr lang="en-SG" altLang="en-US" sz="2800" dirty="0">
                <a:latin typeface="Calibri" panose="020F0502020204030204" pitchFamily="34" charset="0"/>
                <a:cs typeface="Calibri" panose="020F0502020204030204" pitchFamily="34" charset="0"/>
              </a:rPr>
              <a:t>Thank You for revealing to me what You want me to be and how I can become what You plan.</a:t>
            </a:r>
          </a:p>
          <a:p>
            <a:pPr>
              <a:spcBef>
                <a:spcPts val="0"/>
              </a:spcBef>
              <a:spcAft>
                <a:spcPts val="600"/>
              </a:spcAft>
              <a:buClrTx/>
              <a:buSzPct val="100000"/>
              <a:buFont typeface="Arial" panose="020B0604020202020204" pitchFamily="34" charset="0"/>
              <a:buChar char="•"/>
            </a:pPr>
            <a:r>
              <a:rPr lang="en-SG" altLang="en-US" sz="2800" dirty="0">
                <a:latin typeface="Calibri" panose="020F0502020204030204" pitchFamily="34" charset="0"/>
                <a:cs typeface="Calibri" panose="020F0502020204030204" pitchFamily="34" charset="0"/>
              </a:rPr>
              <a:t>Thank You for growing me up into the likeness of Jesus and thank You for the growth that lies ahead.</a:t>
            </a:r>
          </a:p>
          <a:p>
            <a:pPr>
              <a:spcBef>
                <a:spcPts val="0"/>
              </a:spcBef>
              <a:spcAft>
                <a:spcPts val="600"/>
              </a:spcAft>
              <a:buClrTx/>
              <a:buSzPct val="100000"/>
              <a:buFont typeface="Arial" panose="020B0604020202020204" pitchFamily="34" charset="0"/>
              <a:buChar char="•"/>
            </a:pPr>
            <a:r>
              <a:rPr lang="en-SG" altLang="en-US" sz="2800" dirty="0">
                <a:latin typeface="Calibri" panose="020F0502020204030204" pitchFamily="34" charset="0"/>
                <a:cs typeface="Calibri" panose="020F0502020204030204" pitchFamily="34" charset="0"/>
              </a:rPr>
              <a:t>Thank You for companioning with me daily, and for giving those wonderful weapons to win out in life: Prayer, the Word and Your people.</a:t>
            </a:r>
          </a:p>
          <a:p>
            <a:endParaRPr lang="en-SG" altLang="en-US" sz="26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Content Placeholder 2">
            <a:extLst>
              <a:ext uri="{FF2B5EF4-FFF2-40B4-BE49-F238E27FC236}">
                <a16:creationId xmlns:a16="http://schemas.microsoft.com/office/drawing/2014/main" id="{11210491-D3F3-46B5-B8F2-C21A7681CC40}"/>
              </a:ext>
            </a:extLst>
          </p:cNvPr>
          <p:cNvSpPr>
            <a:spLocks noGrp="1"/>
          </p:cNvSpPr>
          <p:nvPr>
            <p:ph idx="1"/>
          </p:nvPr>
        </p:nvSpPr>
        <p:spPr>
          <a:xfrm>
            <a:off x="457200" y="304800"/>
            <a:ext cx="8229600" cy="6019800"/>
          </a:xfrm>
        </p:spPr>
        <p:txBody>
          <a:bodyPr/>
          <a:lstStyle/>
          <a:p>
            <a:pPr>
              <a:buClrTx/>
              <a:buSzPct val="100000"/>
              <a:buFont typeface="Arial" panose="020B0604020202020204" pitchFamily="34" charset="0"/>
              <a:buChar char="•"/>
            </a:pPr>
            <a:r>
              <a:rPr lang="en-SG" altLang="en-US" sz="2800" dirty="0">
                <a:latin typeface="Calibri" panose="020F0502020204030204" pitchFamily="34" charset="0"/>
                <a:cs typeface="Calibri" panose="020F0502020204030204" pitchFamily="34" charset="0"/>
              </a:rPr>
              <a:t>I desire to be a faithful reflection of You.  I desire to be used of You to the maximum.  </a:t>
            </a:r>
          </a:p>
          <a:p>
            <a:pPr>
              <a:buClrTx/>
              <a:buSzPct val="100000"/>
              <a:buFont typeface="Arial" panose="020B0604020202020204" pitchFamily="34" charset="0"/>
              <a:buChar char="•"/>
            </a:pPr>
            <a:r>
              <a:rPr lang="en-SG" altLang="en-US" sz="2800" dirty="0">
                <a:latin typeface="Calibri" panose="020F0502020204030204" pitchFamily="34" charset="0"/>
                <a:cs typeface="Calibri" panose="020F0502020204030204" pitchFamily="34" charset="0"/>
              </a:rPr>
              <a:t>My life will honour You only by Your work in and through me, so I ask with confidence that you work powerfully Your will and promises.</a:t>
            </a:r>
          </a:p>
          <a:p>
            <a:pPr>
              <a:buClrTx/>
              <a:buSzPct val="100000"/>
              <a:buFont typeface="Arial" panose="020B0604020202020204" pitchFamily="34" charset="0"/>
              <a:buChar char="•"/>
            </a:pPr>
            <a:r>
              <a:rPr lang="en-SG" altLang="en-US" sz="2800" dirty="0">
                <a:latin typeface="Calibri" panose="020F0502020204030204" pitchFamily="34" charset="0"/>
                <a:cs typeface="Calibri" panose="020F0502020204030204" pitchFamily="34" charset="0"/>
              </a:rPr>
              <a:t>I desire to walk with You all the days of my life.  I do trust and love You.  </a:t>
            </a:r>
          </a:p>
          <a:p>
            <a:pPr>
              <a:buClrTx/>
              <a:buSzPct val="100000"/>
              <a:buFont typeface="Arial" panose="020B0604020202020204" pitchFamily="34" charset="0"/>
              <a:buChar char="•"/>
            </a:pPr>
            <a:r>
              <a:rPr lang="en-SG" altLang="en-US" sz="2800" dirty="0">
                <a:latin typeface="Calibri" panose="020F0502020204030204" pitchFamily="34" charset="0"/>
                <a:cs typeface="Calibri" panose="020F0502020204030204" pitchFamily="34" charset="0"/>
              </a:rPr>
              <a:t>Here is my life, body, soul and spirit – all of it, past, present and future, for You to do as You please.</a:t>
            </a:r>
          </a:p>
          <a:p>
            <a:pPr>
              <a:buClrTx/>
              <a:buSzPct val="100000"/>
              <a:buFont typeface="Arial" panose="020B0604020202020204" pitchFamily="34" charset="0"/>
              <a:buChar char="•"/>
            </a:pPr>
            <a:r>
              <a:rPr lang="en-SG" altLang="en-US" sz="2800" dirty="0">
                <a:latin typeface="Calibri" panose="020F0502020204030204" pitchFamily="34" charset="0"/>
                <a:cs typeface="Calibri" panose="020F0502020204030204" pitchFamily="34" charset="0"/>
              </a:rPr>
              <a:t>I am Yours, gladly and forever.</a:t>
            </a:r>
          </a:p>
          <a:p>
            <a:pPr>
              <a:buClrTx/>
              <a:buSzPct val="100000"/>
              <a:buFont typeface="Arial" panose="020B0604020202020204" pitchFamily="34" charset="0"/>
              <a:buChar char="•"/>
            </a:pPr>
            <a:r>
              <a:rPr lang="en-SG" altLang="en-US" sz="2800" dirty="0">
                <a:latin typeface="Calibri" panose="020F0502020204030204" pitchFamily="34" charset="0"/>
                <a:cs typeface="Calibri" panose="020F0502020204030204" pitchFamily="34" charset="0"/>
              </a:rPr>
              <a:t>To the praise of the Glory and Grace of God, the Father, God, the Son and God, the Holy Spirit.</a:t>
            </a:r>
          </a:p>
          <a:p>
            <a:pPr marL="0" indent="0">
              <a:buNone/>
            </a:pPr>
            <a:r>
              <a:rPr lang="en-SG" altLang="en-US" sz="2800" dirty="0">
                <a:latin typeface="Calibri" panose="020F0502020204030204" pitchFamily="34" charset="0"/>
                <a:cs typeface="Calibri" panose="020F0502020204030204" pitchFamily="34" charset="0"/>
              </a:rPr>
              <a:t>Amen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A33F9C95-6323-4341-8D36-88480D15B35E}"/>
              </a:ext>
            </a:extLst>
          </p:cNvPr>
          <p:cNvSpPr>
            <a:spLocks noGrp="1" noChangeArrowheads="1"/>
          </p:cNvSpPr>
          <p:nvPr>
            <p:ph type="title"/>
          </p:nvPr>
        </p:nvSpPr>
        <p:spPr>
          <a:xfrm>
            <a:off x="0" y="381000"/>
            <a:ext cx="9144000" cy="685800"/>
          </a:xfrm>
        </p:spPr>
        <p:txBody>
          <a:bodyPr/>
          <a:lstStyle/>
          <a:p>
            <a:pPr algn="ctr" eaLnBrk="1" hangingPunct="1"/>
            <a:r>
              <a:rPr lang="en-US" altLang="en-US" sz="2800" dirty="0">
                <a:solidFill>
                  <a:srgbClr val="00B0F0"/>
                </a:solidFill>
                <a:latin typeface="Calibri" panose="020F0502020204030204" pitchFamily="34" charset="0"/>
                <a:cs typeface="Calibri" panose="020F0502020204030204" pitchFamily="34" charset="0"/>
              </a:rPr>
              <a:t>QUESTIONS TO PONDER</a:t>
            </a:r>
          </a:p>
        </p:txBody>
      </p:sp>
      <p:sp>
        <p:nvSpPr>
          <p:cNvPr id="60419" name="Rectangle 3">
            <a:extLst>
              <a:ext uri="{FF2B5EF4-FFF2-40B4-BE49-F238E27FC236}">
                <a16:creationId xmlns:a16="http://schemas.microsoft.com/office/drawing/2014/main" id="{83B6301A-4412-44E6-A333-00669AD12B23}"/>
              </a:ext>
            </a:extLst>
          </p:cNvPr>
          <p:cNvSpPr>
            <a:spLocks noGrp="1" noChangeArrowheads="1"/>
          </p:cNvSpPr>
          <p:nvPr>
            <p:ph idx="1"/>
          </p:nvPr>
        </p:nvSpPr>
        <p:spPr>
          <a:xfrm>
            <a:off x="685800" y="1219200"/>
            <a:ext cx="7696200" cy="5105400"/>
          </a:xfrm>
        </p:spPr>
        <p:txBody>
          <a:bodyPr/>
          <a:lstStyle/>
          <a:p>
            <a:pPr marL="446088" indent="-446088" eaLnBrk="1" hangingPunct="1">
              <a:spcBef>
                <a:spcPts val="0"/>
              </a:spcBef>
              <a:spcAft>
                <a:spcPts val="1200"/>
              </a:spcAft>
              <a:buClrTx/>
              <a:buSzPct val="100000"/>
              <a:buFont typeface="+mj-lt"/>
              <a:buAutoNum type="arabicPeriod"/>
              <a:defRPr/>
            </a:pPr>
            <a:r>
              <a:rPr lang="en-US" altLang="en-US" sz="2800" dirty="0">
                <a:latin typeface="Calibri" panose="020F0502020204030204" pitchFamily="34" charset="0"/>
                <a:cs typeface="Calibri" panose="020F0502020204030204" pitchFamily="34" charset="0"/>
              </a:rPr>
              <a:t>Do I know that God is in control of every situation and every person? Do I realize that everything that happens is for my growth to be like Him?  Am I sensitive to these ambushes and turn to God for wisdom and strength?</a:t>
            </a:r>
          </a:p>
          <a:p>
            <a:pPr marL="446088" indent="-446088" eaLnBrk="1" hangingPunct="1">
              <a:spcBef>
                <a:spcPts val="0"/>
              </a:spcBef>
              <a:spcAft>
                <a:spcPts val="1200"/>
              </a:spcAft>
              <a:buClrTx/>
              <a:buSzPct val="100000"/>
              <a:buFont typeface="+mj-lt"/>
              <a:buAutoNum type="arabicPeriod"/>
              <a:defRPr/>
            </a:pPr>
            <a:r>
              <a:rPr lang="en-US" altLang="en-US" sz="2800" dirty="0">
                <a:latin typeface="Calibri" panose="020F0502020204030204" pitchFamily="34" charset="0"/>
                <a:cs typeface="Calibri" panose="020F0502020204030204" pitchFamily="34" charset="0"/>
              </a:rPr>
              <a:t>Please one of the four ambushes, discuss: </a:t>
            </a:r>
          </a:p>
          <a:p>
            <a:pPr marL="892175" indent="-446088" eaLnBrk="1" hangingPunct="1">
              <a:spcBef>
                <a:spcPts val="0"/>
              </a:spcBef>
              <a:spcAft>
                <a:spcPts val="1200"/>
              </a:spcAft>
              <a:buClrTx/>
              <a:buNone/>
              <a:defRPr/>
            </a:pPr>
            <a:r>
              <a:rPr lang="en-US" altLang="en-US" sz="2800" dirty="0">
                <a:latin typeface="Calibri" panose="020F0502020204030204" pitchFamily="34" charset="0"/>
                <a:cs typeface="Calibri" panose="020F0502020204030204" pitchFamily="34" charset="0"/>
              </a:rPr>
              <a:t>a. 	What was the similar issue?</a:t>
            </a:r>
          </a:p>
          <a:p>
            <a:pPr marL="892175" indent="-446088" eaLnBrk="1" hangingPunct="1">
              <a:spcBef>
                <a:spcPts val="0"/>
              </a:spcBef>
              <a:spcAft>
                <a:spcPts val="1200"/>
              </a:spcAft>
              <a:buClrTx/>
              <a:buNone/>
              <a:defRPr/>
            </a:pPr>
            <a:r>
              <a:rPr lang="en-US" altLang="en-US" sz="2800" dirty="0">
                <a:latin typeface="Calibri" panose="020F0502020204030204" pitchFamily="34" charset="0"/>
                <a:cs typeface="Calibri" panose="020F0502020204030204" pitchFamily="34" charset="0"/>
              </a:rPr>
              <a:t>b. 	How did you solve it or could not solve it?</a:t>
            </a:r>
          </a:p>
          <a:p>
            <a:pPr marL="892175" indent="-446088" eaLnBrk="1" hangingPunct="1">
              <a:spcBef>
                <a:spcPts val="0"/>
              </a:spcBef>
              <a:spcAft>
                <a:spcPts val="1200"/>
              </a:spcAft>
              <a:buClrTx/>
              <a:buNone/>
              <a:defRPr/>
            </a:pPr>
            <a:r>
              <a:rPr lang="en-US" altLang="en-US" sz="2800" dirty="0">
                <a:latin typeface="Calibri" panose="020F0502020204030204" pitchFamily="34" charset="0"/>
                <a:cs typeface="Calibri" panose="020F0502020204030204" pitchFamily="34" charset="0"/>
              </a:rPr>
              <a:t>c.  	What lessons did you learnt from that?</a:t>
            </a:r>
          </a:p>
          <a:p>
            <a:pPr marL="892175" indent="-446088" eaLnBrk="1" hangingPunct="1">
              <a:spcBef>
                <a:spcPts val="0"/>
              </a:spcBef>
              <a:spcAft>
                <a:spcPts val="1200"/>
              </a:spcAft>
              <a:buClrTx/>
              <a:buNone/>
              <a:defRPr/>
            </a:pPr>
            <a:r>
              <a:rPr lang="en-US" altLang="en-US" sz="2800" dirty="0">
                <a:latin typeface="Calibri" panose="020F0502020204030204" pitchFamily="34" charset="0"/>
                <a:cs typeface="Calibri" panose="020F0502020204030204" pitchFamily="34" charset="0"/>
              </a:rPr>
              <a:t>d.  	Where was God in all your lives?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0658" name="Picture 2">
            <a:extLst>
              <a:ext uri="{FF2B5EF4-FFF2-40B4-BE49-F238E27FC236}">
                <a16:creationId xmlns:a16="http://schemas.microsoft.com/office/drawing/2014/main" id="{A0FFEAFE-31AE-47C5-AE0D-8B6BCAF2ED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596900"/>
            <a:ext cx="3049588"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Rounded Corners 4">
            <a:extLst>
              <a:ext uri="{FF2B5EF4-FFF2-40B4-BE49-F238E27FC236}">
                <a16:creationId xmlns:a16="http://schemas.microsoft.com/office/drawing/2014/main" id="{A203F5B6-CF7C-40B1-9139-1FF58DF51375}"/>
              </a:ext>
            </a:extLst>
          </p:cNvPr>
          <p:cNvSpPr/>
          <p:nvPr/>
        </p:nvSpPr>
        <p:spPr>
          <a:xfrm>
            <a:off x="762000" y="3860800"/>
            <a:ext cx="7773988" cy="1989138"/>
          </a:xfrm>
          <a:prstGeom prst="roundRect">
            <a:avLst/>
          </a:prstGeom>
          <a:solidFill>
            <a:srgbClr val="FFFF00"/>
          </a:solidFill>
          <a:ln>
            <a:solidFill>
              <a:srgbClr val="FFFF00"/>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35731" lvl="1" defTabSz="685800">
              <a:lnSpc>
                <a:spcPct val="120000"/>
              </a:lnSpc>
              <a:defRPr/>
            </a:pPr>
            <a:r>
              <a:rPr lang="en-SG" sz="3300" dirty="0">
                <a:solidFill>
                  <a:prstClr val="black"/>
                </a:solidFill>
                <a:latin typeface="Calibri" panose="020F0502020204030204"/>
              </a:rPr>
              <a:t>Email: </a:t>
            </a:r>
            <a:r>
              <a:rPr lang="en-SG" sz="3300" dirty="0">
                <a:solidFill>
                  <a:prstClr val="black"/>
                </a:solidFill>
                <a:latin typeface="Calibri" panose="020F0502020204030204"/>
                <a:hlinkClick r:id="rId3"/>
              </a:rPr>
              <a:t>gohsengfong@hotmail.com</a:t>
            </a:r>
            <a:endParaRPr lang="en-SG" sz="3300" dirty="0">
              <a:solidFill>
                <a:prstClr val="black"/>
              </a:solidFill>
              <a:latin typeface="Calibri" panose="020F0502020204030204"/>
            </a:endParaRPr>
          </a:p>
          <a:p>
            <a:pPr marL="135731" lvl="1" defTabSz="685800">
              <a:lnSpc>
                <a:spcPct val="120000"/>
              </a:lnSpc>
              <a:defRPr/>
            </a:pPr>
            <a:r>
              <a:rPr lang="en-SG" sz="3300" dirty="0">
                <a:solidFill>
                  <a:prstClr val="black"/>
                </a:solidFill>
                <a:latin typeface="Calibri" panose="020F0502020204030204"/>
              </a:rPr>
              <a:t>WhatsApp: </a:t>
            </a:r>
            <a:r>
              <a:rPr lang="en-SG" sz="3300" dirty="0">
                <a:solidFill>
                  <a:srgbClr val="5B9BD5">
                    <a:lumMod val="75000"/>
                  </a:srgbClr>
                </a:solidFill>
                <a:latin typeface="Calibri" panose="020F0502020204030204"/>
              </a:rPr>
              <a:t>+65-98207783</a:t>
            </a:r>
          </a:p>
          <a:p>
            <a:pPr marL="135731" lvl="1" defTabSz="685800">
              <a:lnSpc>
                <a:spcPct val="120000"/>
              </a:lnSpc>
              <a:defRPr/>
            </a:pPr>
            <a:r>
              <a:rPr lang="en-SG" sz="3300" dirty="0">
                <a:solidFill>
                  <a:prstClr val="black"/>
                </a:solidFill>
                <a:latin typeface="Calibri" panose="020F0502020204030204"/>
              </a:rPr>
              <a:t>Website: </a:t>
            </a:r>
            <a:r>
              <a:rPr lang="en-SG" sz="3300" dirty="0">
                <a:solidFill>
                  <a:prstClr val="black"/>
                </a:solidFill>
                <a:latin typeface="Calibri" panose="020F0502020204030204"/>
                <a:hlinkClick r:id="rId4"/>
              </a:rPr>
              <a:t>www.faithatworkfellowship.org</a:t>
            </a:r>
            <a:endParaRPr lang="en-SG" sz="2400" dirty="0">
              <a:solidFill>
                <a:prstClr val="black"/>
              </a:solidFill>
              <a:latin typeface="Calibri" panose="020F050202020403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52FDDA1-5548-4A97-9051-643187D06ABF}"/>
              </a:ext>
            </a:extLst>
          </p:cNvPr>
          <p:cNvSpPr>
            <a:spLocks noGrp="1"/>
          </p:cNvSpPr>
          <p:nvPr>
            <p:ph type="title"/>
          </p:nvPr>
        </p:nvSpPr>
        <p:spPr>
          <a:xfrm>
            <a:off x="0" y="533400"/>
            <a:ext cx="9144000" cy="990600"/>
          </a:xfrm>
        </p:spPr>
        <p:txBody>
          <a:bodyPr/>
          <a:lstStyle/>
          <a:p>
            <a:pPr algn="ctr"/>
            <a:r>
              <a:rPr lang="en-US" altLang="en-US" sz="2800" b="1" dirty="0">
                <a:solidFill>
                  <a:schemeClr val="tx1"/>
                </a:solidFill>
                <a:latin typeface="Calibri" panose="020F0502020204030204" pitchFamily="34" charset="0"/>
                <a:cs typeface="Calibri" panose="020F0502020204030204" pitchFamily="34" charset="0"/>
              </a:rPr>
              <a:t>MISSIONARY</a:t>
            </a:r>
            <a:endParaRPr lang="en-SG" altLang="en-US" sz="2800" b="1" dirty="0">
              <a:solidFill>
                <a:schemeClr val="tx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E93281C-4A02-48AE-853C-37FF64E7E2F4}"/>
              </a:ext>
            </a:extLst>
          </p:cNvPr>
          <p:cNvSpPr>
            <a:spLocks noGrp="1"/>
          </p:cNvSpPr>
          <p:nvPr>
            <p:ph idx="1"/>
          </p:nvPr>
        </p:nvSpPr>
        <p:spPr>
          <a:xfrm>
            <a:off x="1219200" y="1524000"/>
            <a:ext cx="6934200" cy="4419600"/>
          </a:xfrm>
        </p:spPr>
        <p:txBody>
          <a:bodyPr/>
          <a:lstStyle/>
          <a:p>
            <a:pPr marL="0" indent="0">
              <a:buFontTx/>
              <a:buNone/>
              <a:defRPr/>
            </a:pPr>
            <a:r>
              <a:rPr lang="en-US" sz="3000" u="sng" dirty="0">
                <a:solidFill>
                  <a:schemeClr val="tx1"/>
                </a:solidFill>
                <a:latin typeface="Calibri" panose="020F0502020204030204" pitchFamily="34" charset="0"/>
                <a:cs typeface="Calibri" panose="020F0502020204030204" pitchFamily="34" charset="0"/>
              </a:rPr>
              <a:t>Jim Elliot</a:t>
            </a:r>
            <a:r>
              <a:rPr lang="en-US" sz="3000" dirty="0">
                <a:solidFill>
                  <a:schemeClr val="tx1"/>
                </a:solidFill>
                <a:latin typeface="Calibri" panose="020F0502020204030204" pitchFamily="34" charset="0"/>
                <a:cs typeface="Calibri" panose="020F0502020204030204" pitchFamily="34" charset="0"/>
              </a:rPr>
              <a:t>, martyred missionary to the </a:t>
            </a:r>
            <a:r>
              <a:rPr lang="en-US" sz="3000" dirty="0" err="1">
                <a:solidFill>
                  <a:schemeClr val="tx1"/>
                </a:solidFill>
                <a:latin typeface="Calibri" panose="020F0502020204030204" pitchFamily="34" charset="0"/>
                <a:cs typeface="Calibri" panose="020F0502020204030204" pitchFamily="34" charset="0"/>
              </a:rPr>
              <a:t>Aucas</a:t>
            </a:r>
            <a:r>
              <a:rPr lang="en-US" sz="3000" dirty="0">
                <a:solidFill>
                  <a:schemeClr val="tx1"/>
                </a:solidFill>
                <a:latin typeface="Calibri" panose="020F0502020204030204" pitchFamily="34" charset="0"/>
                <a:cs typeface="Calibri" panose="020F0502020204030204" pitchFamily="34" charset="0"/>
              </a:rPr>
              <a:t> in Ecuador (1956) –</a:t>
            </a:r>
          </a:p>
          <a:p>
            <a:pPr marL="0" indent="0">
              <a:spcBef>
                <a:spcPts val="0"/>
              </a:spcBef>
              <a:spcAft>
                <a:spcPts val="2400"/>
              </a:spcAft>
              <a:buFontTx/>
              <a:buNone/>
              <a:defRPr/>
            </a:pPr>
            <a:r>
              <a:rPr lang="en-US" sz="3000" dirty="0">
                <a:solidFill>
                  <a:schemeClr val="tx1"/>
                </a:solidFill>
                <a:latin typeface="Calibri" panose="020F0502020204030204" pitchFamily="34" charset="0"/>
                <a:cs typeface="Calibri" panose="020F0502020204030204" pitchFamily="34" charset="0"/>
              </a:rPr>
              <a:t> “He is no fool who gives what he cannot keep to gain what he cannot lose”</a:t>
            </a:r>
            <a:endParaRPr lang="en-SG" sz="3000" dirty="0">
              <a:solidFill>
                <a:schemeClr val="tx1"/>
              </a:solidFill>
              <a:latin typeface="Calibri" panose="020F0502020204030204" pitchFamily="34" charset="0"/>
              <a:cs typeface="Calibri" panose="020F0502020204030204" pitchFamily="34" charset="0"/>
            </a:endParaRPr>
          </a:p>
          <a:p>
            <a:pPr marL="0" indent="0">
              <a:spcBef>
                <a:spcPts val="0"/>
              </a:spcBef>
              <a:buFontTx/>
              <a:buNone/>
              <a:defRPr/>
            </a:pPr>
            <a:r>
              <a:rPr lang="en-US" sz="3000" dirty="0">
                <a:solidFill>
                  <a:schemeClr val="tx1"/>
                </a:solidFill>
                <a:latin typeface="Calibri" panose="020F0502020204030204" pitchFamily="34" charset="0"/>
                <a:cs typeface="Calibri" panose="020F0502020204030204" pitchFamily="34" charset="0"/>
              </a:rPr>
              <a:t>“</a:t>
            </a:r>
            <a:r>
              <a:rPr lang="en-US" sz="3000" i="1" u="sng" dirty="0">
                <a:solidFill>
                  <a:schemeClr val="tx1"/>
                </a:solidFill>
                <a:latin typeface="Calibri" panose="020F0502020204030204" pitchFamily="34" charset="0"/>
                <a:cs typeface="Calibri" panose="020F0502020204030204" pitchFamily="34" charset="0"/>
              </a:rPr>
              <a:t>For me to live is Christ, to die is gain.</a:t>
            </a:r>
            <a:r>
              <a:rPr lang="en-US" sz="3000" dirty="0">
                <a:solidFill>
                  <a:schemeClr val="tx1"/>
                </a:solidFill>
                <a:latin typeface="Calibri" panose="020F0502020204030204" pitchFamily="34" charset="0"/>
                <a:cs typeface="Calibri" panose="020F0502020204030204" pitchFamily="34" charset="0"/>
              </a:rPr>
              <a:t>”</a:t>
            </a:r>
          </a:p>
          <a:p>
            <a:pPr marL="0" indent="0">
              <a:buFontTx/>
              <a:buNone/>
              <a:defRPr/>
            </a:pPr>
            <a:r>
              <a:rPr lang="en-US" sz="3000" dirty="0">
                <a:solidFill>
                  <a:schemeClr val="tx1"/>
                </a:solidFill>
                <a:latin typeface="Calibri" panose="020F0502020204030204" pitchFamily="34" charset="0"/>
                <a:cs typeface="Calibri" panose="020F0502020204030204" pitchFamily="34" charset="0"/>
              </a:rPr>
              <a:t>Phil. 1:21</a:t>
            </a:r>
          </a:p>
          <a:p>
            <a:pPr marL="0" indent="0">
              <a:buFontTx/>
              <a:buNone/>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A661AE6-A8CA-49B6-A6B7-B366AC7A892A}"/>
              </a:ext>
            </a:extLst>
          </p:cNvPr>
          <p:cNvSpPr>
            <a:spLocks noGrp="1" noChangeArrowheads="1"/>
          </p:cNvSpPr>
          <p:nvPr>
            <p:ph type="title"/>
          </p:nvPr>
        </p:nvSpPr>
        <p:spPr>
          <a:xfrm>
            <a:off x="0" y="533400"/>
            <a:ext cx="9144000" cy="685800"/>
          </a:xfrm>
        </p:spPr>
        <p:txBody>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PERILS WARNED</a:t>
            </a:r>
          </a:p>
        </p:txBody>
      </p:sp>
      <p:sp>
        <p:nvSpPr>
          <p:cNvPr id="14339" name="Rectangle 3">
            <a:extLst>
              <a:ext uri="{FF2B5EF4-FFF2-40B4-BE49-F238E27FC236}">
                <a16:creationId xmlns:a16="http://schemas.microsoft.com/office/drawing/2014/main" id="{DB30A64C-15DF-4BC1-9F69-4A607E1A9B81}"/>
              </a:ext>
            </a:extLst>
          </p:cNvPr>
          <p:cNvSpPr>
            <a:spLocks noGrp="1" noChangeArrowheads="1"/>
          </p:cNvSpPr>
          <p:nvPr>
            <p:ph idx="1"/>
          </p:nvPr>
        </p:nvSpPr>
        <p:spPr>
          <a:xfrm>
            <a:off x="914400" y="1600200"/>
            <a:ext cx="7315200" cy="4289425"/>
          </a:xfrm>
        </p:spPr>
        <p:txBody>
          <a:bodyPr/>
          <a:lstStyle/>
          <a:p>
            <a:pPr marL="442913" indent="-442913" eaLnBrk="1" hangingPunct="1">
              <a:spcBef>
                <a:spcPts val="0"/>
              </a:spcBef>
              <a:spcAft>
                <a:spcPts val="1800"/>
              </a:spcAft>
              <a:buNone/>
            </a:pPr>
            <a:r>
              <a:rPr lang="en-US" altLang="en-US" sz="3000" b="1" dirty="0">
                <a:latin typeface="Calibri" panose="020F0502020204030204" pitchFamily="34" charset="0"/>
                <a:cs typeface="Calibri" panose="020F0502020204030204" pitchFamily="34" charset="0"/>
              </a:rPr>
              <a:t>1. PAUL’S WARNING:</a:t>
            </a:r>
          </a:p>
          <a:p>
            <a:pPr marL="0" indent="0" eaLnBrk="1" hangingPunct="1">
              <a:buNone/>
            </a:pPr>
            <a:r>
              <a:rPr lang="en-US" altLang="en-US" sz="3000" dirty="0">
                <a:latin typeface="Calibri" panose="020F0502020204030204" pitchFamily="34" charset="0"/>
                <a:cs typeface="Calibri" panose="020F0502020204030204" pitchFamily="34" charset="0"/>
              </a:rPr>
              <a:t>“</a:t>
            </a:r>
            <a:r>
              <a:rPr lang="en-US" altLang="en-US" sz="3000" i="1" dirty="0">
                <a:latin typeface="Calibri" panose="020F0502020204030204" pitchFamily="34" charset="0"/>
                <a:cs typeface="Calibri" panose="020F0502020204030204" pitchFamily="34" charset="0"/>
              </a:rPr>
              <a:t>Yes, and all that will live godly in Christ Jesus </a:t>
            </a:r>
            <a:r>
              <a:rPr lang="en-US" altLang="en-US" sz="3000" i="1" u="sng" dirty="0">
                <a:latin typeface="Calibri" panose="020F0502020204030204" pitchFamily="34" charset="0"/>
                <a:cs typeface="Calibri" panose="020F0502020204030204" pitchFamily="34" charset="0"/>
              </a:rPr>
              <a:t>shall suffer persecution.</a:t>
            </a:r>
            <a:r>
              <a:rPr lang="en-US" altLang="en-US" sz="3000" i="1" dirty="0">
                <a:latin typeface="Calibri" panose="020F0502020204030204" pitchFamily="34" charset="0"/>
                <a:cs typeface="Calibri" panose="020F0502020204030204" pitchFamily="34" charset="0"/>
              </a:rPr>
              <a:t>”</a:t>
            </a:r>
          </a:p>
          <a:p>
            <a:pPr marL="0" indent="0" algn="r" eaLnBrk="1" hangingPunct="1">
              <a:spcBef>
                <a:spcPts val="0"/>
              </a:spcBef>
              <a:buNone/>
            </a:pPr>
            <a:r>
              <a:rPr lang="en-US" altLang="en-US" sz="3000" dirty="0">
                <a:latin typeface="Calibri" panose="020F0502020204030204" pitchFamily="34" charset="0"/>
                <a:cs typeface="Calibri" panose="020F0502020204030204" pitchFamily="34" charset="0"/>
              </a:rPr>
              <a:t>                               (2 Tim. 3:12)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5AF6FDCA-0501-4312-9D60-CE01C4CDE88A}"/>
              </a:ext>
            </a:extLst>
          </p:cNvPr>
          <p:cNvSpPr>
            <a:spLocks noGrp="1" noChangeArrowheads="1"/>
          </p:cNvSpPr>
          <p:nvPr>
            <p:ph idx="1"/>
          </p:nvPr>
        </p:nvSpPr>
        <p:spPr>
          <a:xfrm>
            <a:off x="609600" y="1600200"/>
            <a:ext cx="8001000" cy="4800600"/>
          </a:xfrm>
        </p:spPr>
        <p:txBody>
          <a:bodyPr/>
          <a:lstStyle/>
          <a:p>
            <a:pPr marL="360363" indent="-360363" eaLnBrk="1" hangingPunct="1">
              <a:spcBef>
                <a:spcPts val="0"/>
              </a:spcBef>
              <a:spcAft>
                <a:spcPts val="1800"/>
              </a:spcAft>
              <a:buFontTx/>
              <a:buNone/>
            </a:pPr>
            <a:r>
              <a:rPr lang="en-US" altLang="en-US" sz="3000" b="1" dirty="0">
                <a:latin typeface="Calibri" panose="020F0502020204030204" pitchFamily="34" charset="0"/>
                <a:cs typeface="Calibri" panose="020F0502020204030204" pitchFamily="34" charset="0"/>
              </a:rPr>
              <a:t>2.	PETER’S WARNING:</a:t>
            </a:r>
          </a:p>
          <a:p>
            <a:pPr marL="0" indent="0" eaLnBrk="1" hangingPunct="1">
              <a:spcBef>
                <a:spcPts val="0"/>
              </a:spcBef>
              <a:spcAft>
                <a:spcPts val="1200"/>
              </a:spcAft>
              <a:buFontTx/>
              <a:buNone/>
            </a:pPr>
            <a:r>
              <a:rPr lang="en-US" altLang="en-US" sz="3000" dirty="0">
                <a:latin typeface="Calibri" panose="020F0502020204030204" pitchFamily="34" charset="0"/>
                <a:cs typeface="Calibri" panose="020F0502020204030204" pitchFamily="34" charset="0"/>
              </a:rPr>
              <a:t>“</a:t>
            </a:r>
            <a:r>
              <a:rPr lang="en-US" altLang="en-US" sz="3000" i="1" dirty="0">
                <a:latin typeface="Calibri" panose="020F0502020204030204" pitchFamily="34" charset="0"/>
                <a:cs typeface="Calibri" panose="020F0502020204030204" pitchFamily="34" charset="0"/>
              </a:rPr>
              <a:t>Be sober, be vigilant; because your adversary </a:t>
            </a:r>
            <a:r>
              <a:rPr lang="en-US" altLang="en-US" sz="3000" i="1" u="sng" dirty="0">
                <a:latin typeface="Calibri" panose="020F0502020204030204" pitchFamily="34" charset="0"/>
                <a:cs typeface="Calibri" panose="020F0502020204030204" pitchFamily="34" charset="0"/>
              </a:rPr>
              <a:t>the devil, as a roaring lion</a:t>
            </a:r>
            <a:r>
              <a:rPr lang="en-US" altLang="en-US" sz="3000" i="1" dirty="0">
                <a:latin typeface="Calibri" panose="020F0502020204030204" pitchFamily="34" charset="0"/>
                <a:cs typeface="Calibri" panose="020F0502020204030204" pitchFamily="34" charset="0"/>
              </a:rPr>
              <a:t>, walks about, seeking whom he may devour: Whom resist </a:t>
            </a:r>
            <a:r>
              <a:rPr lang="en-US" altLang="en-US" sz="3000" i="1" dirty="0" err="1">
                <a:latin typeface="Calibri" panose="020F0502020204030204" pitchFamily="34" charset="0"/>
                <a:cs typeface="Calibri" panose="020F0502020204030204" pitchFamily="34" charset="0"/>
              </a:rPr>
              <a:t>stedfast</a:t>
            </a:r>
            <a:r>
              <a:rPr lang="en-US" altLang="en-US" sz="3000" i="1" dirty="0">
                <a:latin typeface="Calibri" panose="020F0502020204030204" pitchFamily="34" charset="0"/>
                <a:cs typeface="Calibri" panose="020F0502020204030204" pitchFamily="34" charset="0"/>
              </a:rPr>
              <a:t> in the faith, knowing that </a:t>
            </a:r>
            <a:r>
              <a:rPr lang="en-US" altLang="en-US" sz="3000" i="1" u="sng" dirty="0">
                <a:latin typeface="Calibri" panose="020F0502020204030204" pitchFamily="34" charset="0"/>
                <a:cs typeface="Calibri" panose="020F0502020204030204" pitchFamily="34" charset="0"/>
              </a:rPr>
              <a:t>the same afflictions are accomplished</a:t>
            </a:r>
            <a:r>
              <a:rPr lang="en-US" altLang="en-US" sz="3000" i="1" dirty="0">
                <a:latin typeface="Calibri" panose="020F0502020204030204" pitchFamily="34" charset="0"/>
                <a:cs typeface="Calibri" panose="020F0502020204030204" pitchFamily="34" charset="0"/>
              </a:rPr>
              <a:t> in your brethren that are in the world</a:t>
            </a:r>
            <a:r>
              <a:rPr lang="en-US" altLang="en-US" sz="3000" dirty="0">
                <a:latin typeface="Calibri" panose="020F0502020204030204" pitchFamily="34" charset="0"/>
                <a:cs typeface="Calibri" panose="020F0502020204030204" pitchFamily="34" charset="0"/>
              </a:rPr>
              <a:t>.” (1 Peter 5:8,9) </a:t>
            </a:r>
          </a:p>
        </p:txBody>
      </p:sp>
      <p:sp>
        <p:nvSpPr>
          <p:cNvPr id="7" name="Rectangle 2">
            <a:extLst>
              <a:ext uri="{FF2B5EF4-FFF2-40B4-BE49-F238E27FC236}">
                <a16:creationId xmlns:a16="http://schemas.microsoft.com/office/drawing/2014/main" id="{7770E44A-8250-498E-91FF-EF01F4DB0519}"/>
              </a:ext>
            </a:extLst>
          </p:cNvPr>
          <p:cNvSpPr>
            <a:spLocks noGrp="1" noChangeArrowheads="1"/>
          </p:cNvSpPr>
          <p:nvPr>
            <p:ph type="title"/>
          </p:nvPr>
        </p:nvSpPr>
        <p:spPr>
          <a:xfrm>
            <a:off x="0" y="533400"/>
            <a:ext cx="9144000" cy="685800"/>
          </a:xfrm>
        </p:spPr>
        <p:txBody>
          <a:bodyPr/>
          <a:lstStyle/>
          <a:p>
            <a:pPr algn="ctr" eaLnBrk="1" hangingPunct="1">
              <a:defRPr/>
            </a:pPr>
            <a:r>
              <a:rPr lang="en-US" altLang="en-US" sz="3000" dirty="0">
                <a:solidFill>
                  <a:srgbClr val="FF6699"/>
                </a:solidFill>
                <a:latin typeface="Calibri" panose="020F0502020204030204" pitchFamily="34" charset="0"/>
                <a:cs typeface="Calibri" panose="020F0502020204030204" pitchFamily="34" charset="0"/>
              </a:rPr>
              <a:t>PERILS WARNED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6AAF8B4C-CFAA-4F86-A166-6B779F5EF2CD}"/>
              </a:ext>
            </a:extLst>
          </p:cNvPr>
          <p:cNvSpPr>
            <a:spLocks noGrp="1" noChangeArrowheads="1"/>
          </p:cNvSpPr>
          <p:nvPr>
            <p:ph idx="1"/>
          </p:nvPr>
        </p:nvSpPr>
        <p:spPr>
          <a:xfrm>
            <a:off x="609600" y="1371600"/>
            <a:ext cx="7924800" cy="4876800"/>
          </a:xfrm>
        </p:spPr>
        <p:txBody>
          <a:bodyPr/>
          <a:lstStyle/>
          <a:p>
            <a:pPr marL="442913" indent="-442913" eaLnBrk="1" hangingPunct="1">
              <a:buNone/>
              <a:defRPr/>
            </a:pPr>
            <a:r>
              <a:rPr lang="en-US" altLang="en-US" sz="3000" b="1" dirty="0">
                <a:latin typeface="Calibri" panose="020F0502020204030204" pitchFamily="34" charset="0"/>
                <a:cs typeface="Calibri" panose="020F0502020204030204" pitchFamily="34" charset="0"/>
              </a:rPr>
              <a:t>3. 	GOD’S PROMISE</a:t>
            </a:r>
          </a:p>
          <a:p>
            <a:pPr marL="446088" indent="0" eaLnBrk="1" hangingPunct="1">
              <a:spcBef>
                <a:spcPts val="0"/>
              </a:spcBef>
              <a:spcAft>
                <a:spcPts val="1800"/>
              </a:spcAft>
              <a:buFontTx/>
              <a:buNone/>
              <a:defRPr/>
            </a:pPr>
            <a:r>
              <a:rPr lang="en-US" altLang="en-US" sz="3000" dirty="0">
                <a:latin typeface="Calibri" panose="020F0502020204030204" pitchFamily="34" charset="0"/>
                <a:cs typeface="Calibri" panose="020F0502020204030204" pitchFamily="34" charset="0"/>
              </a:rPr>
              <a:t>“</a:t>
            </a:r>
            <a:r>
              <a:rPr lang="en-US" altLang="en-US" sz="3000" i="1" dirty="0">
                <a:latin typeface="Calibri" panose="020F0502020204030204" pitchFamily="34" charset="0"/>
                <a:cs typeface="Calibri" panose="020F0502020204030204" pitchFamily="34" charset="0"/>
              </a:rPr>
              <a:t>For as the sufferings of Christ abound in us, so our </a:t>
            </a:r>
            <a:r>
              <a:rPr lang="en-US" altLang="en-US" sz="3000" i="1" u="sng" dirty="0">
                <a:latin typeface="Calibri" panose="020F0502020204030204" pitchFamily="34" charset="0"/>
                <a:cs typeface="Calibri" panose="020F0502020204030204" pitchFamily="34" charset="0"/>
              </a:rPr>
              <a:t>consolation also abounds by Christ</a:t>
            </a:r>
            <a:r>
              <a:rPr lang="en-US" altLang="en-US" sz="3000" i="1" dirty="0">
                <a:latin typeface="Calibri" panose="020F0502020204030204" pitchFamily="34" charset="0"/>
                <a:cs typeface="Calibri" panose="020F0502020204030204" pitchFamily="34" charset="0"/>
              </a:rPr>
              <a:t>.</a:t>
            </a:r>
            <a:r>
              <a:rPr lang="en-US" altLang="en-US" sz="3000" dirty="0">
                <a:latin typeface="Calibri" panose="020F0502020204030204" pitchFamily="34" charset="0"/>
                <a:cs typeface="Calibri" panose="020F0502020204030204" pitchFamily="34" charset="0"/>
              </a:rPr>
              <a:t>”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(2 Cor. 1:5)</a:t>
            </a:r>
          </a:p>
          <a:p>
            <a:pPr marL="442913" indent="-442913" eaLnBrk="1" hangingPunct="1">
              <a:buNone/>
              <a:defRPr/>
            </a:pPr>
            <a:r>
              <a:rPr lang="en-US" altLang="en-US" sz="3000" b="1" dirty="0">
                <a:latin typeface="Calibri" panose="020F0502020204030204" pitchFamily="34" charset="0"/>
                <a:cs typeface="Calibri" panose="020F0502020204030204" pitchFamily="34" charset="0"/>
              </a:rPr>
              <a:t>4.	GOD’S SUPPLY LINE</a:t>
            </a:r>
          </a:p>
          <a:p>
            <a:pPr marL="446088" indent="0" eaLnBrk="1" hangingPunct="1">
              <a:buFontTx/>
              <a:buNone/>
              <a:defRPr/>
            </a:pPr>
            <a:r>
              <a:rPr lang="en-US" altLang="en-US" sz="3000" dirty="0">
                <a:latin typeface="Calibri" panose="020F0502020204030204" pitchFamily="34" charset="0"/>
                <a:cs typeface="Calibri" panose="020F0502020204030204" pitchFamily="34" charset="0"/>
              </a:rPr>
              <a:t>“</a:t>
            </a:r>
            <a:r>
              <a:rPr lang="en-US" altLang="en-US" sz="3000" i="1" dirty="0">
                <a:latin typeface="Calibri" panose="020F0502020204030204" pitchFamily="34" charset="0"/>
                <a:cs typeface="Calibri" panose="020F0502020204030204" pitchFamily="34" charset="0"/>
              </a:rPr>
              <a:t>I cried unto the LORD with my voice, and </a:t>
            </a:r>
            <a:r>
              <a:rPr lang="en-US" altLang="en-US" sz="3000" i="1" u="sng" dirty="0">
                <a:latin typeface="Calibri" panose="020F0502020204030204" pitchFamily="34" charset="0"/>
                <a:cs typeface="Calibri" panose="020F0502020204030204" pitchFamily="34" charset="0"/>
              </a:rPr>
              <a:t>He heard me</a:t>
            </a:r>
            <a:r>
              <a:rPr lang="en-US" altLang="en-US" sz="3000" i="1" dirty="0">
                <a:latin typeface="Calibri" panose="020F0502020204030204" pitchFamily="34" charset="0"/>
                <a:cs typeface="Calibri" panose="020F0502020204030204" pitchFamily="34" charset="0"/>
              </a:rPr>
              <a:t> out of His holy hill.</a:t>
            </a:r>
            <a:r>
              <a:rPr lang="en-US" altLang="en-US" sz="3000" dirty="0">
                <a:latin typeface="Calibri" panose="020F0502020204030204" pitchFamily="34" charset="0"/>
                <a:cs typeface="Calibri" panose="020F0502020204030204" pitchFamily="34" charset="0"/>
              </a:rPr>
              <a:t>” (Ps. 3:4) </a:t>
            </a:r>
          </a:p>
          <a:p>
            <a:pPr marL="609600" indent="-609600" eaLnBrk="1" hangingPunct="1">
              <a:buFontTx/>
              <a:buNone/>
              <a:defRPr/>
            </a:pPr>
            <a:endParaRPr lang="en-US" altLang="en-US" sz="2800" dirty="0">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FFBF8A57-3471-4FE6-8967-3FF6EBEE9FE5}"/>
              </a:ext>
            </a:extLst>
          </p:cNvPr>
          <p:cNvSpPr>
            <a:spLocks noGrp="1" noChangeArrowheads="1"/>
          </p:cNvSpPr>
          <p:nvPr>
            <p:ph type="title"/>
          </p:nvPr>
        </p:nvSpPr>
        <p:spPr>
          <a:xfrm>
            <a:off x="0" y="533400"/>
            <a:ext cx="9144000" cy="685800"/>
          </a:xfrm>
        </p:spPr>
        <p:txBody>
          <a:bodyPr/>
          <a:lstStyle/>
          <a:p>
            <a:pPr algn="ctr" eaLnBrk="1" hangingPunct="1"/>
            <a:r>
              <a:rPr lang="en-US" altLang="en-US" sz="3000" dirty="0">
                <a:solidFill>
                  <a:srgbClr val="00B0F0"/>
                </a:solidFill>
                <a:latin typeface="Calibri" panose="020F0502020204030204" pitchFamily="34" charset="0"/>
                <a:cs typeface="Calibri" panose="020F0502020204030204" pitchFamily="34" charset="0"/>
              </a:rPr>
              <a:t>PERILS WARNED</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3451</TotalTime>
  <Words>4770</Words>
  <Application>Microsoft Office PowerPoint</Application>
  <PresentationFormat>On-screen Show (4:3)</PresentationFormat>
  <Paragraphs>307</Paragraphs>
  <Slides>58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58</vt:i4>
      </vt:variant>
    </vt:vector>
  </HeadingPairs>
  <TitlesOfParts>
    <vt:vector size="65" baseType="lpstr">
      <vt:lpstr>Arial</vt:lpstr>
      <vt:lpstr>Calibri</vt:lpstr>
      <vt:lpstr>Tahoma</vt:lpstr>
      <vt:lpstr>Trebuchet MS</vt:lpstr>
      <vt:lpstr>Wingdings 2</vt:lpstr>
      <vt:lpstr>Wingdings 3</vt:lpstr>
      <vt:lpstr>Facet</vt:lpstr>
      <vt:lpstr>AMBUSHES OF A LEADER</vt:lpstr>
      <vt:lpstr>PowerPoint Presentation</vt:lpstr>
      <vt:lpstr>PowerPoint Presentation</vt:lpstr>
      <vt:lpstr>UNIVERSITY OF WILDERNESS</vt:lpstr>
      <vt:lpstr>CALL OF GOD’S SERVANT</vt:lpstr>
      <vt:lpstr>MISSIONARY</vt:lpstr>
      <vt:lpstr>PERILS WARNED</vt:lpstr>
      <vt:lpstr>PERILS WARNED</vt:lpstr>
      <vt:lpstr>PERILS WARNED</vt:lpstr>
      <vt:lpstr>1.  AMBUSH OF DEPRESSION</vt:lpstr>
      <vt:lpstr>1.  AMBUSH OF DEPRESSION</vt:lpstr>
      <vt:lpstr>1.  AMBUSH OF DEPRESSION</vt:lpstr>
      <vt:lpstr>1.  AMBUSH OF DEPRESSION</vt:lpstr>
      <vt:lpstr>1.  AMBUSH OF DEPRESSION</vt:lpstr>
      <vt:lpstr>1.  AMBUSH OF DEPRESSION</vt:lpstr>
      <vt:lpstr>PowerPoint Presentation</vt:lpstr>
      <vt:lpstr>PowerPoint Presentation</vt:lpstr>
      <vt:lpstr>PowerPoint Presentation</vt:lpstr>
      <vt:lpstr>PowerPoint Presentation</vt:lpstr>
      <vt:lpstr>2.  AMBUSH OF JEALOUSY</vt:lpstr>
      <vt:lpstr>2.  AMBUSH OF JEALOUSY</vt:lpstr>
      <vt:lpstr>2.  AMBUSH OF JEALOUSY</vt:lpstr>
      <vt:lpstr>2.  AMBUSH OF JEALOUSY</vt:lpstr>
      <vt:lpstr>2.  AMBUSH OF JEALOUSY</vt:lpstr>
      <vt:lpstr>CONCERNING SELF – WHO AM I?</vt:lpstr>
      <vt:lpstr>OUR SELF-AWARENESS</vt:lpstr>
      <vt:lpstr>PowerPoint Presentation</vt:lpstr>
      <vt:lpstr>PowerPoint Presentation</vt:lpstr>
      <vt:lpstr>3.  AMBUSH OF MISREPRESENTATION</vt:lpstr>
      <vt:lpstr>PowerPoint Presentation</vt:lpstr>
      <vt:lpstr>PowerPoint Presentation</vt:lpstr>
      <vt:lpstr>PowerPoint Presentation</vt:lpstr>
      <vt:lpstr>3.  AMBUSH OF MISREPRESENTATION</vt:lpstr>
      <vt:lpstr>3.  AMBUSH OF MISREPRESENTATION</vt:lpstr>
      <vt:lpstr>4.  DARK SIDE UNCONTROLLED ANGER</vt:lpstr>
      <vt:lpstr>4.  DARK SIDE UNCONTROLLED ANGER</vt:lpstr>
      <vt:lpstr>4.  DARK SIDE UNCONTROLLED ANGER</vt:lpstr>
      <vt:lpstr>4.  DARK SIDE UNCONTROLLED ANGER</vt:lpstr>
      <vt:lpstr>4.  DARK SIDE UNCONTROLLED ANGER</vt:lpstr>
      <vt:lpstr>4.  DARK SIDE UNCONTROLLED ANGER</vt:lpstr>
      <vt:lpstr>PowerPoint Presentation</vt:lpstr>
      <vt:lpstr>PowerPoint Presentation</vt:lpstr>
      <vt:lpstr>PowerPoint Presentation</vt:lpstr>
      <vt:lpstr>PowerPoint Presentation</vt:lpstr>
      <vt:lpstr>PowerPoint Presentation</vt:lpstr>
      <vt:lpstr>JESUS HAD BEEN THERE!</vt:lpstr>
      <vt:lpstr>JESUS HAD BEEN THERE!</vt:lpstr>
      <vt:lpstr>WORKING WITH HOLY SPIRIT</vt:lpstr>
      <vt:lpstr>1.  I DIE DAILY</vt:lpstr>
      <vt:lpstr>2.  I SURENDER AND YIELD</vt:lpstr>
      <vt:lpstr>3.  HOW TO BE CONTROLLED!</vt:lpstr>
      <vt:lpstr>3.  HOW TO BE CONTROLLED!</vt:lpstr>
      <vt:lpstr>3.  HOW TO BE CONTROLLED!</vt:lpstr>
      <vt:lpstr>3.  HOW TO BE CONTROLLED!</vt:lpstr>
      <vt:lpstr>PowerPoint Presentation</vt:lpstr>
      <vt:lpstr>PowerPoint Presentation</vt:lpstr>
      <vt:lpstr>QUESTIONS TO PONDER</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AMBUSHES OF SERVANTHOOD</dc:title>
  <dc:creator>SENG FONG</dc:creator>
  <cp:lastModifiedBy>User</cp:lastModifiedBy>
  <cp:revision>154</cp:revision>
  <dcterms:created xsi:type="dcterms:W3CDTF">2007-06-15T08:13:12Z</dcterms:created>
  <dcterms:modified xsi:type="dcterms:W3CDTF">2021-05-24T05:36:41Z</dcterms:modified>
</cp:coreProperties>
</file>