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314" r:id="rId3"/>
    <p:sldId id="315" r:id="rId4"/>
    <p:sldId id="316" r:id="rId5"/>
    <p:sldId id="317" r:id="rId6"/>
    <p:sldId id="318" r:id="rId7"/>
    <p:sldId id="319" r:id="rId8"/>
    <p:sldId id="320" r:id="rId9"/>
    <p:sldId id="321" r:id="rId10"/>
    <p:sldId id="325" r:id="rId11"/>
    <p:sldId id="326" r:id="rId12"/>
    <p:sldId id="322" r:id="rId13"/>
    <p:sldId id="323" r:id="rId14"/>
    <p:sldId id="324" r:id="rId15"/>
    <p:sldId id="261" r:id="rId16"/>
    <p:sldId id="262" r:id="rId17"/>
    <p:sldId id="293" r:id="rId18"/>
    <p:sldId id="294" r:id="rId19"/>
    <p:sldId id="295" r:id="rId20"/>
    <p:sldId id="296" r:id="rId21"/>
    <p:sldId id="297" r:id="rId22"/>
    <p:sldId id="299" r:id="rId23"/>
    <p:sldId id="269" r:id="rId24"/>
    <p:sldId id="273" r:id="rId25"/>
    <p:sldId id="274" r:id="rId26"/>
    <p:sldId id="263" r:id="rId27"/>
    <p:sldId id="264" r:id="rId28"/>
    <p:sldId id="265" r:id="rId29"/>
    <p:sldId id="266" r:id="rId30"/>
    <p:sldId id="267" r:id="rId31"/>
    <p:sldId id="329" r:id="rId32"/>
    <p:sldId id="268" r:id="rId33"/>
    <p:sldId id="330" r:id="rId34"/>
    <p:sldId id="271" r:id="rId35"/>
    <p:sldId id="278" r:id="rId36"/>
    <p:sldId id="277" r:id="rId37"/>
    <p:sldId id="279" r:id="rId38"/>
    <p:sldId id="281" r:id="rId39"/>
    <p:sldId id="276" r:id="rId40"/>
    <p:sldId id="275" r:id="rId41"/>
    <p:sldId id="283" r:id="rId42"/>
    <p:sldId id="282" r:id="rId43"/>
    <p:sldId id="286" r:id="rId44"/>
    <p:sldId id="285" r:id="rId45"/>
    <p:sldId id="291" r:id="rId46"/>
    <p:sldId id="284" r:id="rId47"/>
    <p:sldId id="290" r:id="rId48"/>
    <p:sldId id="289" r:id="rId49"/>
    <p:sldId id="288" r:id="rId50"/>
    <p:sldId id="311" r:id="rId51"/>
    <p:sldId id="312" r:id="rId52"/>
    <p:sldId id="313" r:id="rId53"/>
    <p:sldId id="304" r:id="rId54"/>
    <p:sldId id="305" r:id="rId55"/>
    <p:sldId id="306" r:id="rId56"/>
    <p:sldId id="307" r:id="rId57"/>
    <p:sldId id="308" r:id="rId58"/>
    <p:sldId id="309" r:id="rId59"/>
    <p:sldId id="310" r:id="rId60"/>
    <p:sldId id="303" r:id="rId61"/>
    <p:sldId id="327" r:id="rId62"/>
    <p:sldId id="328"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938" autoAdjust="0"/>
    <p:restoredTop sz="94434" autoAdjust="0"/>
  </p:normalViewPr>
  <p:slideViewPr>
    <p:cSldViewPr snapToGrid="0">
      <p:cViewPr varScale="1">
        <p:scale>
          <a:sx n="100" d="100"/>
          <a:sy n="100" d="100"/>
        </p:scale>
        <p:origin x="102" y="1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2772"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4FBBF2-645E-4329-8EF5-D080C3C0FE6C}" type="datetimeFigureOut">
              <a:rPr lang="en-SG" smtClean="0"/>
              <a:t>4/6/2021</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AC2C74-BA23-4FD4-B5FF-A1BB4C1E92B0}" type="slidenum">
              <a:rPr lang="en-SG" smtClean="0"/>
              <a:t>‹#›</a:t>
            </a:fld>
            <a:endParaRPr lang="en-SG"/>
          </a:p>
        </p:txBody>
      </p:sp>
    </p:spTree>
    <p:extLst>
      <p:ext uri="{BB962C8B-B14F-4D97-AF65-F5344CB8AC3E}">
        <p14:creationId xmlns:p14="http://schemas.microsoft.com/office/powerpoint/2010/main" val="1180772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3BF835BC-2A1F-4724-92A7-833E555672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6F69CDE9-6876-4E9C-991C-9FBC6C91FF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SG" altLang="en-US"/>
          </a:p>
        </p:txBody>
      </p:sp>
      <p:sp>
        <p:nvSpPr>
          <p:cNvPr id="22532" name="Slide Number Placeholder 3">
            <a:extLst>
              <a:ext uri="{FF2B5EF4-FFF2-40B4-BE49-F238E27FC236}">
                <a16:creationId xmlns:a16="http://schemas.microsoft.com/office/drawing/2014/main" id="{D03FAA1A-2388-4C84-91C1-D099EF2C49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D7F5BE8-8DE8-4123-9E3A-0F5A5B0132C6}" type="slidenum">
              <a:rPr lang="en-SG" altLang="en-US"/>
              <a:pPr/>
              <a:t>6</a:t>
            </a:fld>
            <a:endParaRPr lang="en-SG" altLang="en-US"/>
          </a:p>
        </p:txBody>
      </p:sp>
    </p:spTree>
    <p:extLst>
      <p:ext uri="{BB962C8B-B14F-4D97-AF65-F5344CB8AC3E}">
        <p14:creationId xmlns:p14="http://schemas.microsoft.com/office/powerpoint/2010/main" val="2746547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56BF5B05-4EF2-442E-8777-141ECA372713}" type="slidenum">
              <a:rPr lang="en-SG" altLang="en-US" smtClean="0"/>
              <a:pPr/>
              <a:t>11</a:t>
            </a:fld>
            <a:endParaRPr lang="en-SG" altLang="en-US"/>
          </a:p>
        </p:txBody>
      </p:sp>
    </p:spTree>
    <p:extLst>
      <p:ext uri="{BB962C8B-B14F-4D97-AF65-F5344CB8AC3E}">
        <p14:creationId xmlns:p14="http://schemas.microsoft.com/office/powerpoint/2010/main" val="2863003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86AC2C74-BA23-4FD4-B5FF-A1BB4C1E92B0}" type="slidenum">
              <a:rPr lang="en-SG" smtClean="0"/>
              <a:t>23</a:t>
            </a:fld>
            <a:endParaRPr lang="en-SG"/>
          </a:p>
        </p:txBody>
      </p:sp>
    </p:spTree>
    <p:extLst>
      <p:ext uri="{BB962C8B-B14F-4D97-AF65-F5344CB8AC3E}">
        <p14:creationId xmlns:p14="http://schemas.microsoft.com/office/powerpoint/2010/main" val="1857760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p:cNvSpPr>
            <a:spLocks noGrp="1"/>
          </p:cNvSpPr>
          <p:nvPr>
            <p:ph type="dt" sz="half" idx="10"/>
          </p:nvPr>
        </p:nvSpPr>
        <p:spPr/>
        <p:txBody>
          <a:bodyPr/>
          <a:lstStyle/>
          <a:p>
            <a:fld id="{A22AED0A-0921-477D-8958-6B8F9BED3622}" type="datetimeFigureOut">
              <a:rPr lang="en-SG" smtClean="0"/>
              <a:t>4/6/2021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1EF6DEE-19E4-4C8F-9036-30AF6F6491F1}" type="slidenum">
              <a:rPr lang="en-SG" smtClean="0"/>
              <a:t>‹#›</a:t>
            </a:fld>
            <a:endParaRPr lang="en-SG"/>
          </a:p>
        </p:txBody>
      </p:sp>
    </p:spTree>
    <p:extLst>
      <p:ext uri="{BB962C8B-B14F-4D97-AF65-F5344CB8AC3E}">
        <p14:creationId xmlns:p14="http://schemas.microsoft.com/office/powerpoint/2010/main" val="1116102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A22AED0A-0921-477D-8958-6B8F9BED3622}" type="datetimeFigureOut">
              <a:rPr lang="en-SG" smtClean="0"/>
              <a:t>4/6/2021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1EF6DEE-19E4-4C8F-9036-30AF6F6491F1}" type="slidenum">
              <a:rPr lang="en-SG" smtClean="0"/>
              <a:t>‹#›</a:t>
            </a:fld>
            <a:endParaRPr lang="en-SG"/>
          </a:p>
        </p:txBody>
      </p:sp>
    </p:spTree>
    <p:extLst>
      <p:ext uri="{BB962C8B-B14F-4D97-AF65-F5344CB8AC3E}">
        <p14:creationId xmlns:p14="http://schemas.microsoft.com/office/powerpoint/2010/main" val="1462418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A22AED0A-0921-477D-8958-6B8F9BED3622}" type="datetimeFigureOut">
              <a:rPr lang="en-SG" smtClean="0"/>
              <a:t>4/6/2021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1EF6DEE-19E4-4C8F-9036-30AF6F6491F1}" type="slidenum">
              <a:rPr lang="en-SG" smtClean="0"/>
              <a:t>‹#›</a:t>
            </a:fld>
            <a:endParaRPr lang="en-SG"/>
          </a:p>
        </p:txBody>
      </p:sp>
    </p:spTree>
    <p:extLst>
      <p:ext uri="{BB962C8B-B14F-4D97-AF65-F5344CB8AC3E}">
        <p14:creationId xmlns:p14="http://schemas.microsoft.com/office/powerpoint/2010/main" val="296228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A22AED0A-0921-477D-8958-6B8F9BED3622}" type="datetimeFigureOut">
              <a:rPr lang="en-SG" smtClean="0"/>
              <a:t>4/6/2021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1EF6DEE-19E4-4C8F-9036-30AF6F6491F1}" type="slidenum">
              <a:rPr lang="en-SG" smtClean="0"/>
              <a:t>‹#›</a:t>
            </a:fld>
            <a:endParaRPr lang="en-SG"/>
          </a:p>
        </p:txBody>
      </p:sp>
    </p:spTree>
    <p:extLst>
      <p:ext uri="{BB962C8B-B14F-4D97-AF65-F5344CB8AC3E}">
        <p14:creationId xmlns:p14="http://schemas.microsoft.com/office/powerpoint/2010/main" val="1070801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2AED0A-0921-477D-8958-6B8F9BED3622}" type="datetimeFigureOut">
              <a:rPr lang="en-SG" smtClean="0"/>
              <a:t>4/6/2021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1EF6DEE-19E4-4C8F-9036-30AF6F6491F1}" type="slidenum">
              <a:rPr lang="en-SG" smtClean="0"/>
              <a:t>‹#›</a:t>
            </a:fld>
            <a:endParaRPr lang="en-SG"/>
          </a:p>
        </p:txBody>
      </p:sp>
    </p:spTree>
    <p:extLst>
      <p:ext uri="{BB962C8B-B14F-4D97-AF65-F5344CB8AC3E}">
        <p14:creationId xmlns:p14="http://schemas.microsoft.com/office/powerpoint/2010/main" val="2761633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p:cNvSpPr>
            <a:spLocks noGrp="1"/>
          </p:cNvSpPr>
          <p:nvPr>
            <p:ph type="dt" sz="half" idx="10"/>
          </p:nvPr>
        </p:nvSpPr>
        <p:spPr/>
        <p:txBody>
          <a:bodyPr/>
          <a:lstStyle/>
          <a:p>
            <a:fld id="{A22AED0A-0921-477D-8958-6B8F9BED3622}" type="datetimeFigureOut">
              <a:rPr lang="en-SG" smtClean="0"/>
              <a:t>4/6/2021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1EF6DEE-19E4-4C8F-9036-30AF6F6491F1}" type="slidenum">
              <a:rPr lang="en-SG" smtClean="0"/>
              <a:t>‹#›</a:t>
            </a:fld>
            <a:endParaRPr lang="en-SG"/>
          </a:p>
        </p:txBody>
      </p:sp>
    </p:spTree>
    <p:extLst>
      <p:ext uri="{BB962C8B-B14F-4D97-AF65-F5344CB8AC3E}">
        <p14:creationId xmlns:p14="http://schemas.microsoft.com/office/powerpoint/2010/main" val="4001963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p:cNvSpPr>
            <a:spLocks noGrp="1"/>
          </p:cNvSpPr>
          <p:nvPr>
            <p:ph type="dt" sz="half" idx="10"/>
          </p:nvPr>
        </p:nvSpPr>
        <p:spPr/>
        <p:txBody>
          <a:bodyPr/>
          <a:lstStyle/>
          <a:p>
            <a:fld id="{A22AED0A-0921-477D-8958-6B8F9BED3622}" type="datetimeFigureOut">
              <a:rPr lang="en-SG" smtClean="0"/>
              <a:t>4/6/2021</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E1EF6DEE-19E4-4C8F-9036-30AF6F6491F1}" type="slidenum">
              <a:rPr lang="en-SG" smtClean="0"/>
              <a:t>‹#›</a:t>
            </a:fld>
            <a:endParaRPr lang="en-SG"/>
          </a:p>
        </p:txBody>
      </p:sp>
    </p:spTree>
    <p:extLst>
      <p:ext uri="{BB962C8B-B14F-4D97-AF65-F5344CB8AC3E}">
        <p14:creationId xmlns:p14="http://schemas.microsoft.com/office/powerpoint/2010/main" val="139563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Date Placeholder 2"/>
          <p:cNvSpPr>
            <a:spLocks noGrp="1"/>
          </p:cNvSpPr>
          <p:nvPr>
            <p:ph type="dt" sz="half" idx="10"/>
          </p:nvPr>
        </p:nvSpPr>
        <p:spPr/>
        <p:txBody>
          <a:bodyPr/>
          <a:lstStyle/>
          <a:p>
            <a:fld id="{A22AED0A-0921-477D-8958-6B8F9BED3622}" type="datetimeFigureOut">
              <a:rPr lang="en-SG" smtClean="0"/>
              <a:t>4/6/2021</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E1EF6DEE-19E4-4C8F-9036-30AF6F6491F1}" type="slidenum">
              <a:rPr lang="en-SG" smtClean="0"/>
              <a:t>‹#›</a:t>
            </a:fld>
            <a:endParaRPr lang="en-SG"/>
          </a:p>
        </p:txBody>
      </p:sp>
    </p:spTree>
    <p:extLst>
      <p:ext uri="{BB962C8B-B14F-4D97-AF65-F5344CB8AC3E}">
        <p14:creationId xmlns:p14="http://schemas.microsoft.com/office/powerpoint/2010/main" val="3599134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AED0A-0921-477D-8958-6B8F9BED3622}" type="datetimeFigureOut">
              <a:rPr lang="en-SG" smtClean="0"/>
              <a:t>4/6/2021</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E1EF6DEE-19E4-4C8F-9036-30AF6F6491F1}" type="slidenum">
              <a:rPr lang="en-SG" smtClean="0"/>
              <a:t>‹#›</a:t>
            </a:fld>
            <a:endParaRPr lang="en-SG"/>
          </a:p>
        </p:txBody>
      </p:sp>
    </p:spTree>
    <p:extLst>
      <p:ext uri="{BB962C8B-B14F-4D97-AF65-F5344CB8AC3E}">
        <p14:creationId xmlns:p14="http://schemas.microsoft.com/office/powerpoint/2010/main" val="3177407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2AED0A-0921-477D-8958-6B8F9BED3622}" type="datetimeFigureOut">
              <a:rPr lang="en-SG" smtClean="0"/>
              <a:t>4/6/2021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1EF6DEE-19E4-4C8F-9036-30AF6F6491F1}" type="slidenum">
              <a:rPr lang="en-SG" smtClean="0"/>
              <a:t>‹#›</a:t>
            </a:fld>
            <a:endParaRPr lang="en-SG"/>
          </a:p>
        </p:txBody>
      </p:sp>
    </p:spTree>
    <p:extLst>
      <p:ext uri="{BB962C8B-B14F-4D97-AF65-F5344CB8AC3E}">
        <p14:creationId xmlns:p14="http://schemas.microsoft.com/office/powerpoint/2010/main" val="158129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2AED0A-0921-477D-8958-6B8F9BED3622}" type="datetimeFigureOut">
              <a:rPr lang="en-SG" smtClean="0"/>
              <a:t>4/6/2021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1EF6DEE-19E4-4C8F-9036-30AF6F6491F1}" type="slidenum">
              <a:rPr lang="en-SG" smtClean="0"/>
              <a:t>‹#›</a:t>
            </a:fld>
            <a:endParaRPr lang="en-SG"/>
          </a:p>
        </p:txBody>
      </p:sp>
    </p:spTree>
    <p:extLst>
      <p:ext uri="{BB962C8B-B14F-4D97-AF65-F5344CB8AC3E}">
        <p14:creationId xmlns:p14="http://schemas.microsoft.com/office/powerpoint/2010/main" val="3727032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AED0A-0921-477D-8958-6B8F9BED3622}" type="datetimeFigureOut">
              <a:rPr lang="en-SG" smtClean="0"/>
              <a:t>4/6/2021</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F6DEE-19E4-4C8F-9036-30AF6F6491F1}" type="slidenum">
              <a:rPr lang="en-SG" smtClean="0"/>
              <a:t>‹#›</a:t>
            </a:fld>
            <a:endParaRPr lang="en-SG"/>
          </a:p>
        </p:txBody>
      </p:sp>
    </p:spTree>
    <p:extLst>
      <p:ext uri="{BB962C8B-B14F-4D97-AF65-F5344CB8AC3E}">
        <p14:creationId xmlns:p14="http://schemas.microsoft.com/office/powerpoint/2010/main" val="3132860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mailto:gohsengfong@hotmail.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faithatworkfellowship.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53884"/>
            <a:ext cx="9144000" cy="1131440"/>
          </a:xfrm>
        </p:spPr>
        <p:txBody>
          <a:bodyPr>
            <a:normAutofit/>
          </a:bodyPr>
          <a:lstStyle/>
          <a:p>
            <a:r>
              <a:rPr lang="en-SG" sz="6600" b="1" dirty="0">
                <a:solidFill>
                  <a:srgbClr val="00B0F0"/>
                </a:solidFill>
                <a:latin typeface="+mn-lt"/>
              </a:rPr>
              <a:t>MOSES’ PSALM</a:t>
            </a:r>
          </a:p>
        </p:txBody>
      </p:sp>
      <p:sp>
        <p:nvSpPr>
          <p:cNvPr id="3" name="Subtitle 2"/>
          <p:cNvSpPr>
            <a:spLocks noGrp="1"/>
          </p:cNvSpPr>
          <p:nvPr>
            <p:ph type="subTitle" idx="1"/>
          </p:nvPr>
        </p:nvSpPr>
        <p:spPr/>
        <p:txBody>
          <a:bodyPr>
            <a:normAutofit/>
          </a:bodyPr>
          <a:lstStyle/>
          <a:p>
            <a:r>
              <a:rPr lang="en-SG" sz="4000" dirty="0">
                <a:solidFill>
                  <a:srgbClr val="FF66FF"/>
                </a:solidFill>
              </a:rPr>
              <a:t>PSALM 90</a:t>
            </a:r>
          </a:p>
        </p:txBody>
      </p:sp>
    </p:spTree>
    <p:extLst>
      <p:ext uri="{BB962C8B-B14F-4D97-AF65-F5344CB8AC3E}">
        <p14:creationId xmlns:p14="http://schemas.microsoft.com/office/powerpoint/2010/main" val="1519549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95A175-EAD4-4BAB-9A1B-A4477900FFBC}"/>
              </a:ext>
            </a:extLst>
          </p:cNvPr>
          <p:cNvSpPr>
            <a:spLocks noGrp="1"/>
          </p:cNvSpPr>
          <p:nvPr>
            <p:ph idx="1"/>
          </p:nvPr>
        </p:nvSpPr>
        <p:spPr>
          <a:xfrm>
            <a:off x="2017143" y="1843881"/>
            <a:ext cx="8523473" cy="3170238"/>
          </a:xfrm>
        </p:spPr>
        <p:txBody>
          <a:bodyPr rtlCol="0">
            <a:noAutofit/>
          </a:bodyPr>
          <a:lstStyle/>
          <a:p>
            <a:pPr marL="402431" indent="-402431">
              <a:spcBef>
                <a:spcPts val="0"/>
              </a:spcBef>
              <a:spcAft>
                <a:spcPts val="1800"/>
              </a:spcAft>
              <a:buNone/>
              <a:tabLst>
                <a:tab pos="719138" algn="l"/>
              </a:tabLst>
              <a:defRPr/>
            </a:pPr>
            <a:r>
              <a:rPr lang="en-US" sz="3000" b="1" dirty="0">
                <a:solidFill>
                  <a:schemeClr val="tx1">
                    <a:lumMod val="75000"/>
                    <a:lumOff val="25000"/>
                  </a:schemeClr>
                </a:solidFill>
                <a:latin typeface="Calibri" panose="020F0502020204030204" pitchFamily="34" charset="0"/>
                <a:cs typeface="Calibri" panose="020F0502020204030204" pitchFamily="34" charset="0"/>
              </a:rPr>
              <a:t>A.  </a:t>
            </a:r>
            <a:r>
              <a:rPr lang="en-US" sz="3000" dirty="0">
                <a:solidFill>
                  <a:schemeClr val="tx1">
                    <a:lumMod val="75000"/>
                    <a:lumOff val="25000"/>
                  </a:schemeClr>
                </a:solidFill>
                <a:latin typeface="Calibri" panose="020F0502020204030204" pitchFamily="34" charset="0"/>
                <a:cs typeface="Calibri" panose="020F0502020204030204" pitchFamily="34" charset="0"/>
              </a:rPr>
              <a:t>Of infinite worth and deeply loved </a:t>
            </a:r>
            <a:br>
              <a:rPr lang="en-US" sz="3000" dirty="0">
                <a:solidFill>
                  <a:schemeClr val="tx1">
                    <a:lumMod val="75000"/>
                    <a:lumOff val="25000"/>
                  </a:schemeClr>
                </a:solidFill>
                <a:latin typeface="Calibri" panose="020F0502020204030204" pitchFamily="34" charset="0"/>
                <a:cs typeface="Calibri" panose="020F0502020204030204" pitchFamily="34" charset="0"/>
              </a:rPr>
            </a:br>
            <a:r>
              <a:rPr lang="en-US" sz="3000" dirty="0">
                <a:solidFill>
                  <a:schemeClr val="tx1">
                    <a:lumMod val="75000"/>
                    <a:lumOff val="25000"/>
                  </a:schemeClr>
                </a:solidFill>
                <a:latin typeface="Calibri" panose="020F0502020204030204" pitchFamily="34" charset="0"/>
                <a:cs typeface="Calibri" panose="020F0502020204030204" pitchFamily="34" charset="0"/>
              </a:rPr>
              <a:t>	– Sense of </a:t>
            </a:r>
            <a:r>
              <a:rPr lang="en-US" sz="3000" dirty="0">
                <a:solidFill>
                  <a:srgbClr val="00B050"/>
                </a:solidFill>
                <a:latin typeface="Calibri" panose="020F0502020204030204" pitchFamily="34" charset="0"/>
                <a:cs typeface="Calibri" panose="020F0502020204030204" pitchFamily="34" charset="0"/>
              </a:rPr>
              <a:t>value and security</a:t>
            </a:r>
          </a:p>
          <a:p>
            <a:pPr marL="402431" indent="-402431">
              <a:spcBef>
                <a:spcPts val="0"/>
              </a:spcBef>
              <a:spcAft>
                <a:spcPts val="1800"/>
              </a:spcAft>
              <a:buNone/>
              <a:tabLst>
                <a:tab pos="719138" algn="l"/>
              </a:tabLst>
              <a:defRPr/>
            </a:pPr>
            <a:r>
              <a:rPr lang="en-US" sz="3000" b="1" dirty="0">
                <a:solidFill>
                  <a:schemeClr val="tx1">
                    <a:lumMod val="75000"/>
                    <a:lumOff val="25000"/>
                  </a:schemeClr>
                </a:solidFill>
                <a:latin typeface="Calibri" panose="020F0502020204030204" pitchFamily="34" charset="0"/>
                <a:cs typeface="Calibri" panose="020F0502020204030204" pitchFamily="34" charset="0"/>
              </a:rPr>
              <a:t>B.</a:t>
            </a:r>
            <a:r>
              <a:rPr lang="en-US" sz="3000" dirty="0">
                <a:solidFill>
                  <a:schemeClr val="tx1">
                    <a:lumMod val="75000"/>
                    <a:lumOff val="25000"/>
                  </a:schemeClr>
                </a:solidFill>
                <a:latin typeface="Calibri" panose="020F0502020204030204" pitchFamily="34" charset="0"/>
                <a:cs typeface="Calibri" panose="020F0502020204030204" pitchFamily="34" charset="0"/>
              </a:rPr>
              <a:t>   Fully pleasing and totally accepted </a:t>
            </a:r>
            <a:br>
              <a:rPr lang="en-US" sz="3000" dirty="0">
                <a:solidFill>
                  <a:schemeClr val="tx1">
                    <a:lumMod val="75000"/>
                    <a:lumOff val="25000"/>
                  </a:schemeClr>
                </a:solidFill>
                <a:latin typeface="Calibri" panose="020F0502020204030204" pitchFamily="34" charset="0"/>
                <a:cs typeface="Calibri" panose="020F0502020204030204" pitchFamily="34" charset="0"/>
              </a:rPr>
            </a:br>
            <a:r>
              <a:rPr lang="en-US" sz="3000" dirty="0">
                <a:solidFill>
                  <a:schemeClr val="tx1">
                    <a:lumMod val="75000"/>
                    <a:lumOff val="25000"/>
                  </a:schemeClr>
                </a:solidFill>
                <a:latin typeface="Calibri" panose="020F0502020204030204" pitchFamily="34" charset="0"/>
                <a:cs typeface="Calibri" panose="020F0502020204030204" pitchFamily="34" charset="0"/>
              </a:rPr>
              <a:t>	– Sense of </a:t>
            </a:r>
            <a:r>
              <a:rPr lang="en-US" sz="3000" dirty="0">
                <a:solidFill>
                  <a:srgbClr val="00B050"/>
                </a:solidFill>
                <a:latin typeface="Calibri" panose="020F0502020204030204" pitchFamily="34" charset="0"/>
                <a:cs typeface="Calibri" panose="020F0502020204030204" pitchFamily="34" charset="0"/>
              </a:rPr>
              <a:t>satisfaction and stability</a:t>
            </a:r>
          </a:p>
          <a:p>
            <a:pPr marL="402431" indent="-402431">
              <a:spcBef>
                <a:spcPts val="0"/>
              </a:spcBef>
              <a:spcAft>
                <a:spcPts val="1800"/>
              </a:spcAft>
              <a:buNone/>
              <a:tabLst>
                <a:tab pos="719138" algn="l"/>
              </a:tabLst>
              <a:defRPr/>
            </a:pPr>
            <a:r>
              <a:rPr lang="en-US" sz="3000" b="1" dirty="0">
                <a:solidFill>
                  <a:schemeClr val="tx1">
                    <a:lumMod val="75000"/>
                    <a:lumOff val="25000"/>
                  </a:schemeClr>
                </a:solidFill>
                <a:latin typeface="Calibri" panose="020F0502020204030204" pitchFamily="34" charset="0"/>
                <a:cs typeface="Calibri" panose="020F0502020204030204" pitchFamily="34" charset="0"/>
              </a:rPr>
              <a:t>C.</a:t>
            </a:r>
            <a:r>
              <a:rPr lang="en-US" sz="3000" dirty="0">
                <a:solidFill>
                  <a:schemeClr val="tx1">
                    <a:lumMod val="75000"/>
                    <a:lumOff val="25000"/>
                  </a:schemeClr>
                </a:solidFill>
                <a:latin typeface="Calibri" panose="020F0502020204030204" pitchFamily="34" charset="0"/>
                <a:cs typeface="Calibri" panose="020F0502020204030204" pitchFamily="34" charset="0"/>
              </a:rPr>
              <a:t>  Absolutely forgiven and complete </a:t>
            </a:r>
            <a:br>
              <a:rPr lang="en-US" sz="3000" dirty="0">
                <a:solidFill>
                  <a:schemeClr val="tx1">
                    <a:lumMod val="75000"/>
                    <a:lumOff val="25000"/>
                  </a:schemeClr>
                </a:solidFill>
                <a:latin typeface="Calibri" panose="020F0502020204030204" pitchFamily="34" charset="0"/>
                <a:cs typeface="Calibri" panose="020F0502020204030204" pitchFamily="34" charset="0"/>
              </a:rPr>
            </a:br>
            <a:r>
              <a:rPr lang="en-US" sz="3000" dirty="0">
                <a:solidFill>
                  <a:schemeClr val="tx1">
                    <a:lumMod val="75000"/>
                    <a:lumOff val="25000"/>
                  </a:schemeClr>
                </a:solidFill>
                <a:latin typeface="Calibri" panose="020F0502020204030204" pitchFamily="34" charset="0"/>
                <a:cs typeface="Calibri" panose="020F0502020204030204" pitchFamily="34" charset="0"/>
              </a:rPr>
              <a:t>	– Sense of </a:t>
            </a:r>
            <a:r>
              <a:rPr lang="en-US" sz="3000" dirty="0">
                <a:solidFill>
                  <a:srgbClr val="00B050"/>
                </a:solidFill>
                <a:latin typeface="Calibri" panose="020F0502020204030204" pitchFamily="34" charset="0"/>
                <a:cs typeface="Calibri" panose="020F0502020204030204" pitchFamily="34" charset="0"/>
              </a:rPr>
              <a:t>significance and sufficiency</a:t>
            </a:r>
          </a:p>
        </p:txBody>
      </p:sp>
      <p:sp>
        <p:nvSpPr>
          <p:cNvPr id="4" name="Rectangle 2">
            <a:extLst>
              <a:ext uri="{FF2B5EF4-FFF2-40B4-BE49-F238E27FC236}">
                <a16:creationId xmlns:a16="http://schemas.microsoft.com/office/drawing/2014/main" id="{5795B5FB-8D97-43B5-AF22-E029B2233D46}"/>
              </a:ext>
            </a:extLst>
          </p:cNvPr>
          <p:cNvSpPr>
            <a:spLocks noGrp="1" noChangeArrowheads="1"/>
          </p:cNvSpPr>
          <p:nvPr>
            <p:ph type="title"/>
          </p:nvPr>
        </p:nvSpPr>
        <p:spPr>
          <a:xfrm>
            <a:off x="0" y="381001"/>
            <a:ext cx="12192000" cy="944563"/>
          </a:xfrm>
        </p:spPr>
        <p:txBody>
          <a:bodyPr/>
          <a:lstStyle/>
          <a:p>
            <a:pPr algn="ctr">
              <a:defRPr/>
            </a:pPr>
            <a:r>
              <a:rPr lang="en-US" sz="3000" b="1" dirty="0">
                <a:latin typeface="Calibri" panose="020F0502020204030204" pitchFamily="34" charset="0"/>
                <a:cs typeface="Calibri" panose="020F0502020204030204" pitchFamily="34" charset="0"/>
              </a:rPr>
              <a:t>OUR SELF-AWARENESS</a:t>
            </a:r>
          </a:p>
        </p:txBody>
      </p:sp>
    </p:spTree>
    <p:extLst>
      <p:ext uri="{BB962C8B-B14F-4D97-AF65-F5344CB8AC3E}">
        <p14:creationId xmlns:p14="http://schemas.microsoft.com/office/powerpoint/2010/main" val="766689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6413EFDF-C602-4100-A42B-13B48F53FB64}"/>
              </a:ext>
            </a:extLst>
          </p:cNvPr>
          <p:cNvSpPr>
            <a:spLocks noGrp="1" noChangeArrowheads="1"/>
          </p:cNvSpPr>
          <p:nvPr>
            <p:ph type="title"/>
          </p:nvPr>
        </p:nvSpPr>
        <p:spPr>
          <a:xfrm>
            <a:off x="1524000" y="419100"/>
            <a:ext cx="9144000" cy="685800"/>
          </a:xfrm>
        </p:spPr>
        <p:txBody>
          <a:bodyPr>
            <a:normAutofit/>
          </a:bodyPr>
          <a:lstStyle/>
          <a:p>
            <a:pPr algn="ctr" eaLnBrk="1" hangingPunct="1"/>
            <a:r>
              <a:rPr lang="en-US" altLang="en-US" sz="3000" dirty="0">
                <a:solidFill>
                  <a:srgbClr val="FF6699"/>
                </a:solidFill>
                <a:latin typeface="Calibri" panose="020F0502020204030204" pitchFamily="34" charset="0"/>
                <a:cs typeface="Calibri" panose="020F0502020204030204" pitchFamily="34" charset="0"/>
              </a:rPr>
              <a:t>3.  AMBUSH OF MISREPRESENTATION</a:t>
            </a:r>
          </a:p>
        </p:txBody>
      </p:sp>
      <p:sp>
        <p:nvSpPr>
          <p:cNvPr id="37891" name="Rectangle 3">
            <a:extLst>
              <a:ext uri="{FF2B5EF4-FFF2-40B4-BE49-F238E27FC236}">
                <a16:creationId xmlns:a16="http://schemas.microsoft.com/office/drawing/2014/main" id="{E757268D-C74C-4D52-950A-1618C02C8E63}"/>
              </a:ext>
            </a:extLst>
          </p:cNvPr>
          <p:cNvSpPr>
            <a:spLocks noGrp="1" noChangeArrowheads="1"/>
          </p:cNvSpPr>
          <p:nvPr>
            <p:ph idx="1"/>
          </p:nvPr>
        </p:nvSpPr>
        <p:spPr>
          <a:xfrm>
            <a:off x="1390650" y="1630680"/>
            <a:ext cx="9144000" cy="4236720"/>
          </a:xfrm>
        </p:spPr>
        <p:txBody>
          <a:bodyPr>
            <a:noAutofit/>
          </a:bodyPr>
          <a:lstStyle/>
          <a:p>
            <a:pPr marL="0" indent="0">
              <a:lnSpc>
                <a:spcPct val="100000"/>
              </a:lnSpc>
              <a:spcBef>
                <a:spcPts val="0"/>
              </a:spcBef>
              <a:spcAft>
                <a:spcPts val="1200"/>
              </a:spcAft>
              <a:buNone/>
            </a:pPr>
            <a:r>
              <a:rPr lang="en-US" altLang="en-US" sz="3000" dirty="0">
                <a:latin typeface="Calibri" panose="020F0502020204030204" pitchFamily="34" charset="0"/>
                <a:cs typeface="Calibri" panose="020F0502020204030204" pitchFamily="34" charset="0"/>
              </a:rPr>
              <a:t>(Num. 12:1-3) “</a:t>
            </a:r>
            <a:r>
              <a:rPr lang="en-US" altLang="en-US" sz="3000" i="1" dirty="0">
                <a:latin typeface="Calibri" panose="020F0502020204030204" pitchFamily="34" charset="0"/>
                <a:cs typeface="Calibri" panose="020F0502020204030204" pitchFamily="34" charset="0"/>
              </a:rPr>
              <a:t>And Miriam and Aaron </a:t>
            </a:r>
            <a:r>
              <a:rPr lang="en-US" altLang="en-US" sz="3000" i="1" dirty="0" err="1">
                <a:latin typeface="Calibri" panose="020F0502020204030204" pitchFamily="34" charset="0"/>
                <a:cs typeface="Calibri" panose="020F0502020204030204" pitchFamily="34" charset="0"/>
              </a:rPr>
              <a:t>spake</a:t>
            </a:r>
            <a:r>
              <a:rPr lang="en-US" altLang="en-US" sz="3000" i="1" dirty="0">
                <a:latin typeface="Calibri" panose="020F0502020204030204" pitchFamily="34" charset="0"/>
                <a:cs typeface="Calibri" panose="020F0502020204030204" pitchFamily="34" charset="0"/>
              </a:rPr>
              <a:t> against Moses because of the Ethiopian (or, Cushite) woman whom he had married: for </a:t>
            </a:r>
            <a:r>
              <a:rPr lang="en-US" altLang="en-US" sz="3000" i="1" u="sng" dirty="0">
                <a:latin typeface="Calibri" panose="020F0502020204030204" pitchFamily="34" charset="0"/>
                <a:cs typeface="Calibri" panose="020F0502020204030204" pitchFamily="34" charset="0"/>
              </a:rPr>
              <a:t>he had married an Ethiopian woman</a:t>
            </a:r>
            <a:r>
              <a:rPr lang="en-US" altLang="en-US" sz="3000" i="1" dirty="0">
                <a:latin typeface="Calibri" panose="020F0502020204030204" pitchFamily="34" charset="0"/>
                <a:cs typeface="Calibri" panose="020F0502020204030204" pitchFamily="34" charset="0"/>
              </a:rPr>
              <a:t>.   And they said, </a:t>
            </a:r>
            <a:r>
              <a:rPr lang="en-US" altLang="en-US" sz="3000" i="1" u="sng" dirty="0">
                <a:latin typeface="Calibri" panose="020F0502020204030204" pitchFamily="34" charset="0"/>
                <a:cs typeface="Calibri" panose="020F0502020204030204" pitchFamily="34" charset="0"/>
              </a:rPr>
              <a:t>Hath the LORD indeed spoken only by Moses? hath He not spoken also by us? </a:t>
            </a:r>
            <a:r>
              <a:rPr lang="en-US" altLang="en-US" sz="3000" i="1" dirty="0">
                <a:latin typeface="Calibri" panose="020F0502020204030204" pitchFamily="34" charset="0"/>
                <a:cs typeface="Calibri" panose="020F0502020204030204" pitchFamily="34" charset="0"/>
              </a:rPr>
              <a:t>And </a:t>
            </a:r>
            <a:r>
              <a:rPr lang="en-US" altLang="en-US" sz="3000" i="1" u="sng" dirty="0">
                <a:latin typeface="Calibri" panose="020F0502020204030204" pitchFamily="34" charset="0"/>
                <a:cs typeface="Calibri" panose="020F0502020204030204" pitchFamily="34" charset="0"/>
              </a:rPr>
              <a:t>the LORD heard it</a:t>
            </a:r>
            <a:r>
              <a:rPr lang="en-US" altLang="en-US" sz="3000" i="1" dirty="0">
                <a:latin typeface="Calibri" panose="020F0502020204030204" pitchFamily="34" charset="0"/>
                <a:cs typeface="Calibri" panose="020F0502020204030204" pitchFamily="34" charset="0"/>
              </a:rPr>
              <a:t>. (Now the man Moses was very meek, above all the men which were upon the face of the earth.)</a:t>
            </a:r>
            <a:r>
              <a:rPr lang="en-US" altLang="en-US" sz="3000" dirty="0">
                <a:latin typeface="Calibri" panose="020F0502020204030204" pitchFamily="34" charset="0"/>
                <a:cs typeface="Calibri" panose="020F0502020204030204" pitchFamily="34" charset="0"/>
              </a:rPr>
              <a:t> </a:t>
            </a:r>
            <a:br>
              <a:rPr lang="en-US" altLang="en-US" sz="3000" dirty="0">
                <a:latin typeface="Calibri" panose="020F0502020204030204" pitchFamily="34" charset="0"/>
                <a:cs typeface="Calibri" panose="020F0502020204030204" pitchFamily="34" charset="0"/>
              </a:rPr>
            </a:br>
            <a:endParaRPr lang="en-US" alt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96014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0C527EA2-BFD0-4E0D-A14C-63022EA03766}"/>
              </a:ext>
            </a:extLst>
          </p:cNvPr>
          <p:cNvSpPr>
            <a:spLocks noGrp="1" noChangeArrowheads="1"/>
          </p:cNvSpPr>
          <p:nvPr>
            <p:ph idx="1"/>
          </p:nvPr>
        </p:nvSpPr>
        <p:spPr>
          <a:xfrm>
            <a:off x="960120" y="1143000"/>
            <a:ext cx="10332720" cy="5562600"/>
          </a:xfrm>
        </p:spPr>
        <p:txBody>
          <a:bodyPr>
            <a:noAutofit/>
          </a:bodyPr>
          <a:lstStyle/>
          <a:p>
            <a:pPr marL="0" indent="0">
              <a:lnSpc>
                <a:spcPct val="100000"/>
              </a:lnSpc>
              <a:spcBef>
                <a:spcPts val="0"/>
              </a:spcBef>
              <a:spcAft>
                <a:spcPts val="1200"/>
              </a:spcAft>
              <a:buNone/>
            </a:pPr>
            <a:r>
              <a:rPr lang="en-US" altLang="en-US" sz="3000" b="1" dirty="0">
                <a:latin typeface="Calibri" panose="020F0502020204030204" pitchFamily="34" charset="0"/>
                <a:cs typeface="Calibri" panose="020F0502020204030204" pitchFamily="34" charset="0"/>
              </a:rPr>
              <a:t>Humbling of the Proud</a:t>
            </a:r>
          </a:p>
          <a:p>
            <a:pPr marL="533400" indent="-258763">
              <a:lnSpc>
                <a:spcPct val="100000"/>
              </a:lnSpc>
              <a:spcBef>
                <a:spcPts val="0"/>
              </a:spcBef>
              <a:spcAft>
                <a:spcPts val="1200"/>
              </a:spcAft>
            </a:pPr>
            <a:r>
              <a:rPr lang="en-US" altLang="en-US" sz="3000" dirty="0">
                <a:latin typeface="Calibri" panose="020F0502020204030204" pitchFamily="34" charset="0"/>
                <a:cs typeface="Calibri" panose="020F0502020204030204" pitchFamily="34" charset="0"/>
              </a:rPr>
              <a:t>“</a:t>
            </a:r>
            <a:r>
              <a:rPr lang="en-US" altLang="en-US" sz="3000" i="1" dirty="0">
                <a:latin typeface="Calibri" panose="020F0502020204030204" pitchFamily="34" charset="0"/>
                <a:cs typeface="Calibri" panose="020F0502020204030204" pitchFamily="34" charset="0"/>
              </a:rPr>
              <a:t>And the LORD heard it</a:t>
            </a:r>
            <a:r>
              <a:rPr lang="en-US" altLang="en-US" sz="3000" dirty="0">
                <a:latin typeface="Calibri" panose="020F0502020204030204" pitchFamily="34" charset="0"/>
                <a:cs typeface="Calibri" panose="020F0502020204030204" pitchFamily="34" charset="0"/>
              </a:rPr>
              <a:t>.”</a:t>
            </a:r>
          </a:p>
          <a:p>
            <a:pPr marL="533400" indent="-258763">
              <a:lnSpc>
                <a:spcPct val="100000"/>
              </a:lnSpc>
              <a:spcBef>
                <a:spcPts val="0"/>
              </a:spcBef>
              <a:spcAft>
                <a:spcPts val="1200"/>
              </a:spcAft>
            </a:pPr>
            <a:r>
              <a:rPr lang="en-US" altLang="en-US" sz="3000" dirty="0">
                <a:latin typeface="Calibri" panose="020F0502020204030204" pitchFamily="34" charset="0"/>
                <a:cs typeface="Calibri" panose="020F0502020204030204" pitchFamily="34" charset="0"/>
              </a:rPr>
              <a:t>“</a:t>
            </a:r>
            <a:r>
              <a:rPr lang="en-US" altLang="en-US" sz="3000" i="1" dirty="0">
                <a:latin typeface="Calibri" panose="020F0502020204030204" pitchFamily="34" charset="0"/>
                <a:cs typeface="Calibri" panose="020F0502020204030204" pitchFamily="34" charset="0"/>
              </a:rPr>
              <a:t>My </a:t>
            </a:r>
            <a:r>
              <a:rPr lang="en-US" altLang="en-US" sz="3000" i="1" u="sng" dirty="0" err="1">
                <a:latin typeface="Calibri" panose="020F0502020204030204" pitchFamily="34" charset="0"/>
                <a:cs typeface="Calibri" panose="020F0502020204030204" pitchFamily="34" charset="0"/>
              </a:rPr>
              <a:t>defence</a:t>
            </a:r>
            <a:r>
              <a:rPr lang="en-US" altLang="en-US" sz="3000" i="1" u="sng" dirty="0">
                <a:latin typeface="Calibri" panose="020F0502020204030204" pitchFamily="34" charset="0"/>
                <a:cs typeface="Calibri" panose="020F0502020204030204" pitchFamily="34" charset="0"/>
              </a:rPr>
              <a:t> is of God</a:t>
            </a:r>
            <a:r>
              <a:rPr lang="en-US" altLang="en-US" sz="3000" i="1" dirty="0">
                <a:latin typeface="Calibri" panose="020F0502020204030204" pitchFamily="34" charset="0"/>
                <a:cs typeface="Calibri" panose="020F0502020204030204" pitchFamily="34" charset="0"/>
              </a:rPr>
              <a:t>, who saves the upright in heart</a:t>
            </a:r>
            <a:r>
              <a:rPr lang="en-US" altLang="en-US" sz="3000" dirty="0">
                <a:latin typeface="Calibri" panose="020F0502020204030204" pitchFamily="34" charset="0"/>
                <a:cs typeface="Calibri" panose="020F0502020204030204" pitchFamily="34" charset="0"/>
              </a:rPr>
              <a:t>.”  </a:t>
            </a:r>
            <a:br>
              <a:rPr lang="en-US" altLang="en-US" sz="3000"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(Ps. 7:10)</a:t>
            </a:r>
          </a:p>
          <a:p>
            <a:pPr marL="533400" indent="-258763">
              <a:lnSpc>
                <a:spcPct val="100000"/>
              </a:lnSpc>
              <a:spcBef>
                <a:spcPts val="0"/>
              </a:spcBef>
              <a:spcAft>
                <a:spcPts val="1200"/>
              </a:spcAft>
              <a:defRPr/>
            </a:pPr>
            <a:r>
              <a:rPr lang="en-US" altLang="en-US" sz="3000" dirty="0">
                <a:latin typeface="Calibri" panose="020F0502020204030204" pitchFamily="34" charset="0"/>
                <a:cs typeface="Calibri" panose="020F0502020204030204" pitchFamily="34" charset="0"/>
              </a:rPr>
              <a:t>“</a:t>
            </a:r>
            <a:r>
              <a:rPr lang="en-US" altLang="en-US" sz="3000" i="1" dirty="0">
                <a:latin typeface="Calibri" panose="020F0502020204030204" pitchFamily="34" charset="0"/>
                <a:cs typeface="Calibri" panose="020F0502020204030204" pitchFamily="34" charset="0"/>
              </a:rPr>
              <a:t>Dearly beloved, avenge not yourselves, but rather give place unto wrath: for it is written, </a:t>
            </a:r>
            <a:r>
              <a:rPr lang="en-US" altLang="en-US" sz="3000" i="1" u="sng" dirty="0">
                <a:latin typeface="Calibri" panose="020F0502020204030204" pitchFamily="34" charset="0"/>
                <a:cs typeface="Calibri" panose="020F0502020204030204" pitchFamily="34" charset="0"/>
              </a:rPr>
              <a:t>Vengeance is mine; I will repay</a:t>
            </a:r>
            <a:r>
              <a:rPr lang="en-US" altLang="en-US" sz="3000" i="1" dirty="0">
                <a:latin typeface="Calibri" panose="020F0502020204030204" pitchFamily="34" charset="0"/>
                <a:cs typeface="Calibri" panose="020F0502020204030204" pitchFamily="34" charset="0"/>
              </a:rPr>
              <a:t>, saith the Lord</a:t>
            </a:r>
            <a:r>
              <a:rPr lang="en-US" altLang="en-US" sz="3000" dirty="0">
                <a:latin typeface="Calibri" panose="020F0502020204030204" pitchFamily="34" charset="0"/>
                <a:cs typeface="Calibri" panose="020F0502020204030204" pitchFamily="34" charset="0"/>
              </a:rPr>
              <a:t>.” (Romans 12:19)</a:t>
            </a:r>
          </a:p>
          <a:p>
            <a:pPr marL="533400" indent="-258763">
              <a:lnSpc>
                <a:spcPct val="100000"/>
              </a:lnSpc>
              <a:spcBef>
                <a:spcPts val="0"/>
              </a:spcBef>
              <a:spcAft>
                <a:spcPts val="1200"/>
              </a:spcAft>
              <a:defRPr/>
            </a:pPr>
            <a:r>
              <a:rPr lang="en-SG" sz="3000" dirty="0">
                <a:latin typeface="Calibri" panose="020F0502020204030204" pitchFamily="34" charset="0"/>
                <a:cs typeface="Calibri" panose="020F0502020204030204" pitchFamily="34" charset="0"/>
              </a:rPr>
              <a:t>(1 Peter 2:23)  </a:t>
            </a:r>
            <a:r>
              <a:rPr lang="en-SG" sz="3000" i="1" dirty="0">
                <a:latin typeface="Calibri" panose="020F0502020204030204" pitchFamily="34" charset="0"/>
                <a:cs typeface="Calibri" panose="020F0502020204030204" pitchFamily="34" charset="0"/>
              </a:rPr>
              <a:t>Who, when He was reviled, reviled not again; when He suffered, He threatened not; but </a:t>
            </a:r>
            <a:r>
              <a:rPr lang="en-SG" sz="3000" i="1" u="sng" dirty="0">
                <a:latin typeface="Calibri" panose="020F0502020204030204" pitchFamily="34" charset="0"/>
                <a:cs typeface="Calibri" panose="020F0502020204030204" pitchFamily="34" charset="0"/>
              </a:rPr>
              <a:t>committed himself to Him that </a:t>
            </a:r>
            <a:r>
              <a:rPr lang="en-SG" sz="3000" i="1" u="sng" dirty="0" err="1">
                <a:latin typeface="Calibri" panose="020F0502020204030204" pitchFamily="34" charset="0"/>
                <a:cs typeface="Calibri" panose="020F0502020204030204" pitchFamily="34" charset="0"/>
              </a:rPr>
              <a:t>judgeth</a:t>
            </a:r>
            <a:r>
              <a:rPr lang="en-SG" sz="3000" i="1" u="sng" dirty="0">
                <a:latin typeface="Calibri" panose="020F0502020204030204" pitchFamily="34" charset="0"/>
                <a:cs typeface="Calibri" panose="020F0502020204030204" pitchFamily="34" charset="0"/>
              </a:rPr>
              <a:t> righteously</a:t>
            </a:r>
            <a:r>
              <a:rPr lang="en-SG" sz="3000" dirty="0">
                <a:latin typeface="Calibri" panose="020F0502020204030204" pitchFamily="34" charset="0"/>
                <a:cs typeface="Calibri" panose="020F0502020204030204" pitchFamily="34" charset="0"/>
              </a:rPr>
              <a:t>:</a:t>
            </a:r>
            <a:endParaRPr lang="en-US" altLang="en-US" sz="3000" dirty="0">
              <a:latin typeface="Calibri" panose="020F0502020204030204" pitchFamily="34" charset="0"/>
              <a:cs typeface="Calibri" panose="020F0502020204030204" pitchFamily="34" charset="0"/>
            </a:endParaRPr>
          </a:p>
          <a:p>
            <a:pPr marL="609600" indent="-609600">
              <a:buNone/>
            </a:pPr>
            <a:endParaRPr lang="en-US" altLang="en-US" sz="3200" dirty="0"/>
          </a:p>
        </p:txBody>
      </p:sp>
      <p:sp>
        <p:nvSpPr>
          <p:cNvPr id="5" name="Rectangle 2">
            <a:extLst>
              <a:ext uri="{FF2B5EF4-FFF2-40B4-BE49-F238E27FC236}">
                <a16:creationId xmlns:a16="http://schemas.microsoft.com/office/drawing/2014/main" id="{13F39359-8A06-4FB1-868A-D6D66B4CB15F}"/>
              </a:ext>
            </a:extLst>
          </p:cNvPr>
          <p:cNvSpPr>
            <a:spLocks noGrp="1" noChangeArrowheads="1"/>
          </p:cNvSpPr>
          <p:nvPr>
            <p:ph type="title"/>
          </p:nvPr>
        </p:nvSpPr>
        <p:spPr>
          <a:xfrm>
            <a:off x="1524000" y="381000"/>
            <a:ext cx="9144000" cy="533400"/>
          </a:xfrm>
        </p:spPr>
        <p:txBody>
          <a:bodyPr>
            <a:normAutofit/>
          </a:bodyPr>
          <a:lstStyle/>
          <a:p>
            <a:pPr algn="ctr" eaLnBrk="1" hangingPunct="1"/>
            <a:r>
              <a:rPr lang="en-US" altLang="en-US" sz="3000" dirty="0">
                <a:solidFill>
                  <a:srgbClr val="FF6699"/>
                </a:solidFill>
                <a:latin typeface="Calibri" panose="020F0502020204030204" pitchFamily="34" charset="0"/>
                <a:cs typeface="Calibri" panose="020F0502020204030204" pitchFamily="34" charset="0"/>
              </a:rPr>
              <a:t>3.  AMBUSH OF MISREPRESENTATION</a:t>
            </a:r>
          </a:p>
        </p:txBody>
      </p:sp>
    </p:spTree>
    <p:extLst>
      <p:ext uri="{BB962C8B-B14F-4D97-AF65-F5344CB8AC3E}">
        <p14:creationId xmlns:p14="http://schemas.microsoft.com/office/powerpoint/2010/main" val="3007631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a:extLst>
              <a:ext uri="{FF2B5EF4-FFF2-40B4-BE49-F238E27FC236}">
                <a16:creationId xmlns:a16="http://schemas.microsoft.com/office/drawing/2014/main" id="{ADEEF64C-B542-45DD-92F3-1ABF9CEF11FD}"/>
              </a:ext>
            </a:extLst>
          </p:cNvPr>
          <p:cNvSpPr>
            <a:spLocks noGrp="1"/>
          </p:cNvSpPr>
          <p:nvPr>
            <p:ph idx="1"/>
          </p:nvPr>
        </p:nvSpPr>
        <p:spPr>
          <a:xfrm>
            <a:off x="1028700" y="1604011"/>
            <a:ext cx="10134600" cy="4419600"/>
          </a:xfrm>
        </p:spPr>
        <p:txBody>
          <a:bodyPr>
            <a:noAutofit/>
          </a:bodyPr>
          <a:lstStyle/>
          <a:p>
            <a:pPr marL="542925" indent="-542925">
              <a:lnSpc>
                <a:spcPct val="100000"/>
              </a:lnSpc>
              <a:spcBef>
                <a:spcPts val="0"/>
              </a:spcBef>
              <a:spcAft>
                <a:spcPts val="1200"/>
              </a:spcAft>
              <a:buNone/>
            </a:pPr>
            <a:r>
              <a:rPr lang="en-SG" altLang="en-US" sz="3000" b="1" dirty="0">
                <a:latin typeface="Calibri" panose="020F0502020204030204" pitchFamily="34" charset="0"/>
                <a:cs typeface="Calibri" panose="020F0502020204030204" pitchFamily="34" charset="0"/>
              </a:rPr>
              <a:t>A.  </a:t>
            </a:r>
            <a:r>
              <a:rPr lang="en-SG" altLang="en-US" sz="3000" dirty="0">
                <a:latin typeface="Calibri" panose="020F0502020204030204" pitchFamily="34" charset="0"/>
                <a:cs typeface="Calibri" panose="020F0502020204030204" pitchFamily="34" charset="0"/>
              </a:rPr>
              <a:t>(Numbers 20:10,11)  </a:t>
            </a:r>
            <a:r>
              <a:rPr lang="en-SG" altLang="en-US" sz="3000" i="1" dirty="0">
                <a:latin typeface="Calibri" panose="020F0502020204030204" pitchFamily="34" charset="0"/>
                <a:cs typeface="Calibri" panose="020F0502020204030204" pitchFamily="34" charset="0"/>
              </a:rPr>
              <a:t>And Moses and Aaron gathered the congregation together before the rock, and he said unto them, Hear now, ye rebels; must we fetch you water out of this rock?  And Moses lifted up his hand, and with his rod he smote the rock twice: and the water came out abundantly, and the congregation drank, and their beasts also.</a:t>
            </a:r>
          </a:p>
          <a:p>
            <a:pPr marL="990600" indent="-447675">
              <a:lnSpc>
                <a:spcPct val="100000"/>
              </a:lnSpc>
              <a:spcBef>
                <a:spcPts val="0"/>
              </a:spcBef>
              <a:spcAft>
                <a:spcPts val="1200"/>
              </a:spcAft>
              <a:buNone/>
            </a:pPr>
            <a:r>
              <a:rPr lang="en-SG" altLang="en-US" sz="3000" dirty="0">
                <a:latin typeface="Calibri" panose="020F0502020204030204" pitchFamily="34" charset="0"/>
                <a:cs typeface="Calibri" panose="020F0502020204030204" pitchFamily="34" charset="0"/>
              </a:rPr>
              <a:t>a.	“Must we” – hint of blasphemy?</a:t>
            </a:r>
          </a:p>
          <a:p>
            <a:pPr marL="990600" indent="-447675">
              <a:lnSpc>
                <a:spcPct val="100000"/>
              </a:lnSpc>
              <a:spcBef>
                <a:spcPts val="0"/>
              </a:spcBef>
              <a:spcAft>
                <a:spcPts val="1200"/>
              </a:spcAft>
              <a:buNone/>
            </a:pPr>
            <a:r>
              <a:rPr lang="en-SG" altLang="en-US" sz="3000" dirty="0">
                <a:latin typeface="Calibri" panose="020F0502020204030204" pitchFamily="34" charset="0"/>
                <a:cs typeface="Calibri" panose="020F0502020204030204" pitchFamily="34" charset="0"/>
              </a:rPr>
              <a:t>b.	Moses struck it twice instead of speaking to it.</a:t>
            </a:r>
          </a:p>
        </p:txBody>
      </p:sp>
      <p:sp>
        <p:nvSpPr>
          <p:cNvPr id="3" name="Title 1">
            <a:extLst>
              <a:ext uri="{FF2B5EF4-FFF2-40B4-BE49-F238E27FC236}">
                <a16:creationId xmlns:a16="http://schemas.microsoft.com/office/drawing/2014/main" id="{2A924B40-01CD-4883-90D2-335D7D3D7135}"/>
              </a:ext>
            </a:extLst>
          </p:cNvPr>
          <p:cNvSpPr>
            <a:spLocks noGrp="1"/>
          </p:cNvSpPr>
          <p:nvPr>
            <p:ph type="title"/>
          </p:nvPr>
        </p:nvSpPr>
        <p:spPr>
          <a:xfrm>
            <a:off x="0" y="304800"/>
            <a:ext cx="12192000" cy="914400"/>
          </a:xfrm>
        </p:spPr>
        <p:txBody>
          <a:bodyPr>
            <a:noAutofit/>
          </a:bodyPr>
          <a:lstStyle/>
          <a:p>
            <a:pPr algn="ctr"/>
            <a:r>
              <a:rPr lang="en-SG" altLang="en-US" sz="3000" dirty="0">
                <a:solidFill>
                  <a:srgbClr val="00B0F0"/>
                </a:solidFill>
                <a:latin typeface="Calibri" panose="020F0502020204030204" pitchFamily="34" charset="0"/>
                <a:cs typeface="Calibri" panose="020F0502020204030204" pitchFamily="34" charset="0"/>
              </a:rPr>
              <a:t>4.  DARK SIDE UNCONTROLLED ANGER</a:t>
            </a:r>
          </a:p>
        </p:txBody>
      </p:sp>
    </p:spTree>
    <p:extLst>
      <p:ext uri="{BB962C8B-B14F-4D97-AF65-F5344CB8AC3E}">
        <p14:creationId xmlns:p14="http://schemas.microsoft.com/office/powerpoint/2010/main" val="1953728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D12928-F5FD-4AC7-98C3-37D6578E55A7}"/>
              </a:ext>
            </a:extLst>
          </p:cNvPr>
          <p:cNvSpPr>
            <a:spLocks noGrp="1"/>
          </p:cNvSpPr>
          <p:nvPr>
            <p:ph idx="1"/>
          </p:nvPr>
        </p:nvSpPr>
        <p:spPr>
          <a:xfrm>
            <a:off x="1057274" y="1412240"/>
            <a:ext cx="10191751" cy="4805680"/>
          </a:xfrm>
        </p:spPr>
        <p:txBody>
          <a:bodyPr>
            <a:noAutofit/>
          </a:bodyPr>
          <a:lstStyle/>
          <a:p>
            <a:pPr marL="0" indent="0">
              <a:lnSpc>
                <a:spcPct val="100000"/>
              </a:lnSpc>
              <a:spcBef>
                <a:spcPts val="0"/>
              </a:spcBef>
              <a:spcAft>
                <a:spcPts val="1200"/>
              </a:spcAft>
              <a:buNone/>
              <a:defRPr/>
            </a:pPr>
            <a:r>
              <a:rPr lang="en-SG" sz="3000" b="1" dirty="0">
                <a:latin typeface="Calibri" panose="020F0502020204030204" pitchFamily="34" charset="0"/>
                <a:cs typeface="Calibri" panose="020F0502020204030204" pitchFamily="34" charset="0"/>
              </a:rPr>
              <a:t>B.  </a:t>
            </a:r>
            <a:r>
              <a:rPr lang="en-SG" sz="3000" dirty="0">
                <a:latin typeface="Calibri" panose="020F0502020204030204" pitchFamily="34" charset="0"/>
                <a:cs typeface="Calibri" panose="020F0502020204030204" pitchFamily="34" charset="0"/>
              </a:rPr>
              <a:t>God could not overlook nor excuse him.</a:t>
            </a:r>
          </a:p>
          <a:p>
            <a:pPr marL="446088" indent="0">
              <a:lnSpc>
                <a:spcPct val="100000"/>
              </a:lnSpc>
              <a:spcBef>
                <a:spcPts val="0"/>
              </a:spcBef>
              <a:spcAft>
                <a:spcPts val="1200"/>
              </a:spcAft>
              <a:buNone/>
              <a:defRPr/>
            </a:pPr>
            <a:r>
              <a:rPr lang="en-SG" sz="3000" i="1" dirty="0">
                <a:latin typeface="Calibri" panose="020F0502020204030204" pitchFamily="34" charset="0"/>
                <a:cs typeface="Calibri" panose="020F0502020204030204" pitchFamily="34" charset="0"/>
              </a:rPr>
              <a:t>(Numbers 20:12) Because </a:t>
            </a:r>
            <a:r>
              <a:rPr lang="en-SG" sz="3000" i="1" u="sng" dirty="0">
                <a:latin typeface="Calibri" panose="020F0502020204030204" pitchFamily="34" charset="0"/>
                <a:cs typeface="Calibri" panose="020F0502020204030204" pitchFamily="34" charset="0"/>
              </a:rPr>
              <a:t>ye believed me not</a:t>
            </a:r>
            <a:r>
              <a:rPr lang="en-SG" sz="3000" i="1" dirty="0">
                <a:latin typeface="Calibri" panose="020F0502020204030204" pitchFamily="34" charset="0"/>
                <a:cs typeface="Calibri" panose="020F0502020204030204" pitchFamily="34" charset="0"/>
              </a:rPr>
              <a:t>, </a:t>
            </a:r>
            <a:r>
              <a:rPr lang="en-SG" sz="3000" i="1" u="sng" dirty="0">
                <a:latin typeface="Calibri" panose="020F0502020204030204" pitchFamily="34" charset="0"/>
                <a:cs typeface="Calibri" panose="020F0502020204030204" pitchFamily="34" charset="0"/>
              </a:rPr>
              <a:t>to sanctify me </a:t>
            </a:r>
            <a:r>
              <a:rPr lang="en-SG" sz="3000" i="1" dirty="0">
                <a:latin typeface="Calibri" panose="020F0502020204030204" pitchFamily="34" charset="0"/>
                <a:cs typeface="Calibri" panose="020F0502020204030204" pitchFamily="34" charset="0"/>
              </a:rPr>
              <a:t>in the eyes of the children of Israel, therefore </a:t>
            </a:r>
            <a:r>
              <a:rPr lang="en-SG" sz="3000" i="1" u="sng" dirty="0">
                <a:latin typeface="Calibri" panose="020F0502020204030204" pitchFamily="34" charset="0"/>
                <a:cs typeface="Calibri" panose="020F0502020204030204" pitchFamily="34" charset="0"/>
              </a:rPr>
              <a:t>ye shall not bring this congregation into the land </a:t>
            </a:r>
            <a:r>
              <a:rPr lang="en-SG" sz="3000" i="1" dirty="0">
                <a:latin typeface="Calibri" panose="020F0502020204030204" pitchFamily="34" charset="0"/>
                <a:cs typeface="Calibri" panose="020F0502020204030204" pitchFamily="34" charset="0"/>
              </a:rPr>
              <a:t>which I have given them.</a:t>
            </a:r>
          </a:p>
          <a:p>
            <a:pPr marL="892175" indent="-446088">
              <a:lnSpc>
                <a:spcPct val="100000"/>
              </a:lnSpc>
              <a:spcBef>
                <a:spcPts val="0"/>
              </a:spcBef>
              <a:spcAft>
                <a:spcPts val="1200"/>
              </a:spcAft>
              <a:buNone/>
              <a:defRPr/>
            </a:pPr>
            <a:r>
              <a:rPr lang="en-SG" sz="3000" dirty="0">
                <a:latin typeface="Calibri" panose="020F0502020204030204" pitchFamily="34" charset="0"/>
                <a:cs typeface="Calibri" panose="020F0502020204030204" pitchFamily="34" charset="0"/>
              </a:rPr>
              <a:t>a.  	Acts of disobedience stem from unbelief </a:t>
            </a:r>
            <a:br>
              <a:rPr lang="en-SG" sz="3000" dirty="0">
                <a:latin typeface="Calibri" panose="020F0502020204030204" pitchFamily="34" charset="0"/>
                <a:cs typeface="Calibri" panose="020F0502020204030204" pitchFamily="34" charset="0"/>
              </a:rPr>
            </a:br>
            <a:r>
              <a:rPr lang="en-SG" sz="3000" dirty="0">
                <a:latin typeface="Calibri" panose="020F0502020204030204" pitchFamily="34" charset="0"/>
                <a:cs typeface="Calibri" panose="020F0502020204030204" pitchFamily="34" charset="0"/>
              </a:rPr>
              <a:t>(cf. Heb. 3:18-19).</a:t>
            </a:r>
          </a:p>
          <a:p>
            <a:pPr marL="892175" indent="-446088">
              <a:lnSpc>
                <a:spcPct val="100000"/>
              </a:lnSpc>
              <a:spcBef>
                <a:spcPts val="0"/>
              </a:spcBef>
              <a:spcAft>
                <a:spcPts val="1200"/>
              </a:spcAft>
              <a:buNone/>
              <a:defRPr/>
            </a:pPr>
            <a:r>
              <a:rPr lang="en-SG" sz="3000" dirty="0">
                <a:latin typeface="Calibri" panose="020F0502020204030204" pitchFamily="34" charset="0"/>
                <a:cs typeface="Calibri" panose="020F0502020204030204" pitchFamily="34" charset="0"/>
              </a:rPr>
              <a:t>b.  Such acts taint God’s holiness and glory.</a:t>
            </a:r>
          </a:p>
          <a:p>
            <a:pPr marL="892175" indent="-446088">
              <a:lnSpc>
                <a:spcPct val="100000"/>
              </a:lnSpc>
              <a:spcBef>
                <a:spcPts val="0"/>
              </a:spcBef>
              <a:spcAft>
                <a:spcPts val="1200"/>
              </a:spcAft>
              <a:buNone/>
              <a:defRPr/>
            </a:pPr>
            <a:r>
              <a:rPr lang="en-SG" sz="3000" dirty="0">
                <a:latin typeface="Calibri" panose="020F0502020204030204" pitchFamily="34" charset="0"/>
                <a:cs typeface="Calibri" panose="020F0502020204030204" pitchFamily="34" charset="0"/>
              </a:rPr>
              <a:t>c. 	Though forgiven, there are painful consequences.</a:t>
            </a:r>
          </a:p>
          <a:p>
            <a:pPr marL="892175" indent="-446088">
              <a:lnSpc>
                <a:spcPct val="100000"/>
              </a:lnSpc>
              <a:spcBef>
                <a:spcPts val="0"/>
              </a:spcBef>
              <a:spcAft>
                <a:spcPts val="1200"/>
              </a:spcAft>
              <a:buNone/>
              <a:defRPr/>
            </a:pPr>
            <a:r>
              <a:rPr lang="en-SG" sz="3000" dirty="0">
                <a:latin typeface="Calibri" panose="020F0502020204030204" pitchFamily="34" charset="0"/>
                <a:cs typeface="Calibri" panose="020F0502020204030204" pitchFamily="34" charset="0"/>
              </a:rPr>
              <a:t>	Moses was not allowed to enter the promised land.</a:t>
            </a:r>
          </a:p>
          <a:p>
            <a:pPr algn="ctr">
              <a:defRPr/>
            </a:pPr>
            <a:endParaRPr lang="en-SG" dirty="0"/>
          </a:p>
        </p:txBody>
      </p:sp>
      <p:sp>
        <p:nvSpPr>
          <p:cNvPr id="4" name="Title 1">
            <a:extLst>
              <a:ext uri="{FF2B5EF4-FFF2-40B4-BE49-F238E27FC236}">
                <a16:creationId xmlns:a16="http://schemas.microsoft.com/office/drawing/2014/main" id="{617B90BF-9808-4496-9AA2-D51FDAEB893B}"/>
              </a:ext>
            </a:extLst>
          </p:cNvPr>
          <p:cNvSpPr>
            <a:spLocks noGrp="1"/>
          </p:cNvSpPr>
          <p:nvPr>
            <p:ph type="title"/>
          </p:nvPr>
        </p:nvSpPr>
        <p:spPr>
          <a:xfrm>
            <a:off x="0" y="396240"/>
            <a:ext cx="12192000" cy="807720"/>
          </a:xfrm>
        </p:spPr>
        <p:txBody>
          <a:bodyPr>
            <a:normAutofit/>
          </a:bodyPr>
          <a:lstStyle/>
          <a:p>
            <a:pPr algn="ctr"/>
            <a:r>
              <a:rPr lang="en-SG" altLang="en-US" sz="3000" dirty="0">
                <a:solidFill>
                  <a:srgbClr val="00B0F0"/>
                </a:solidFill>
                <a:latin typeface="Calibri" panose="020F0502020204030204" pitchFamily="34" charset="0"/>
                <a:cs typeface="Calibri" panose="020F0502020204030204" pitchFamily="34" charset="0"/>
              </a:rPr>
              <a:t>4.  DARK SIDE UNCONTROLLED ANGER</a:t>
            </a:r>
          </a:p>
        </p:txBody>
      </p:sp>
    </p:spTree>
    <p:extLst>
      <p:ext uri="{BB962C8B-B14F-4D97-AF65-F5344CB8AC3E}">
        <p14:creationId xmlns:p14="http://schemas.microsoft.com/office/powerpoint/2010/main" val="1186003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7740" y="1641229"/>
            <a:ext cx="10447020" cy="4210931"/>
          </a:xfrm>
        </p:spPr>
        <p:txBody>
          <a:bodyPr>
            <a:noAutofit/>
          </a:bodyPr>
          <a:lstStyle/>
          <a:p>
            <a:pPr marL="441325" lvl="0" indent="-441325">
              <a:lnSpc>
                <a:spcPct val="100000"/>
              </a:lnSpc>
              <a:spcBef>
                <a:spcPts val="0"/>
              </a:spcBef>
              <a:spcAft>
                <a:spcPts val="1800"/>
              </a:spcAft>
              <a:buNone/>
            </a:pPr>
            <a:r>
              <a:rPr lang="en-SG" sz="3000" b="1" dirty="0"/>
              <a:t>A.</a:t>
            </a:r>
            <a:r>
              <a:rPr lang="en-SG" sz="3000" dirty="0"/>
              <a:t>	Author:  “</a:t>
            </a:r>
            <a:r>
              <a:rPr lang="en-SG" sz="3000" i="1" dirty="0"/>
              <a:t>A Prayer of Moses the man of God</a:t>
            </a:r>
            <a:r>
              <a:rPr lang="en-SG" sz="3000" dirty="0"/>
              <a:t>.”  Two other prayers in the Pentateuch (Exodus 15 and Deuteronomy 32-33).</a:t>
            </a:r>
          </a:p>
          <a:p>
            <a:pPr marL="441325" indent="-441325">
              <a:lnSpc>
                <a:spcPct val="100000"/>
              </a:lnSpc>
              <a:spcBef>
                <a:spcPts val="0"/>
              </a:spcBef>
              <a:spcAft>
                <a:spcPts val="1800"/>
              </a:spcAft>
              <a:buNone/>
            </a:pPr>
            <a:r>
              <a:rPr lang="en-SG" sz="3000" b="1" dirty="0"/>
              <a:t>B. </a:t>
            </a:r>
            <a:r>
              <a:rPr lang="en-SG" sz="3000" dirty="0"/>
              <a:t>	The historical setting in Numbers 20: (1) the death of Miriam, Moses’ sister; (2) the sin of Moses in striking the rock in the wilderness, which kept him from entering the Promised Land; and (3) the death of Aaron, Moses’ brother.</a:t>
            </a:r>
          </a:p>
          <a:p>
            <a:pPr marL="441325" lvl="0" indent="-441325">
              <a:lnSpc>
                <a:spcPct val="100000"/>
              </a:lnSpc>
              <a:spcBef>
                <a:spcPts val="0"/>
              </a:spcBef>
              <a:spcAft>
                <a:spcPts val="1800"/>
              </a:spcAft>
              <a:buNone/>
            </a:pPr>
            <a:r>
              <a:rPr lang="en-SG" sz="3000" b="1" dirty="0"/>
              <a:t>C.  </a:t>
            </a:r>
            <a:r>
              <a:rPr lang="en-SG" sz="3000" dirty="0"/>
              <a:t>The man of God:  God’s man; chosen of God, inspired of God, honoured of God, and faithful to God in all his house (Ezra 3:2).</a:t>
            </a:r>
          </a:p>
          <a:p>
            <a:pPr marL="0" indent="0">
              <a:buNone/>
            </a:pPr>
            <a:endParaRPr lang="en-SG" dirty="0"/>
          </a:p>
        </p:txBody>
      </p:sp>
      <p:sp>
        <p:nvSpPr>
          <p:cNvPr id="4" name="Title 1">
            <a:extLst>
              <a:ext uri="{FF2B5EF4-FFF2-40B4-BE49-F238E27FC236}">
                <a16:creationId xmlns:a16="http://schemas.microsoft.com/office/drawing/2014/main" id="{E96BA5A9-F1D3-4AE1-8821-3CACD13BEA11}"/>
              </a:ext>
            </a:extLst>
          </p:cNvPr>
          <p:cNvSpPr>
            <a:spLocks noGrp="1"/>
          </p:cNvSpPr>
          <p:nvPr>
            <p:ph type="title"/>
          </p:nvPr>
        </p:nvSpPr>
        <p:spPr>
          <a:xfrm>
            <a:off x="0" y="441960"/>
            <a:ext cx="12192000" cy="807720"/>
          </a:xfrm>
        </p:spPr>
        <p:txBody>
          <a:bodyPr>
            <a:noAutofit/>
          </a:bodyPr>
          <a:lstStyle/>
          <a:p>
            <a:pPr marL="0" indent="0" algn="ctr">
              <a:buNone/>
            </a:pPr>
            <a:r>
              <a:rPr lang="en-SG" sz="3000" dirty="0">
                <a:solidFill>
                  <a:srgbClr val="FF66FF"/>
                </a:solidFill>
                <a:latin typeface="+mn-lt"/>
              </a:rPr>
              <a:t>I.  INTRODUCTION</a:t>
            </a:r>
          </a:p>
        </p:txBody>
      </p:sp>
    </p:spTree>
    <p:extLst>
      <p:ext uri="{BB962C8B-B14F-4D97-AF65-F5344CB8AC3E}">
        <p14:creationId xmlns:p14="http://schemas.microsoft.com/office/powerpoint/2010/main" val="325063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899" y="1041400"/>
            <a:ext cx="10723461" cy="5816600"/>
          </a:xfrm>
        </p:spPr>
        <p:txBody>
          <a:bodyPr>
            <a:noAutofit/>
          </a:bodyPr>
          <a:lstStyle/>
          <a:p>
            <a:pPr marL="441325" indent="-441325">
              <a:lnSpc>
                <a:spcPct val="100000"/>
              </a:lnSpc>
              <a:spcBef>
                <a:spcPts val="0"/>
              </a:spcBef>
              <a:spcAft>
                <a:spcPts val="1200"/>
              </a:spcAft>
              <a:buNone/>
            </a:pPr>
            <a:r>
              <a:rPr lang="en-SG" b="1" dirty="0"/>
              <a:t>A.</a:t>
            </a:r>
            <a:r>
              <a:rPr lang="en-SG" dirty="0"/>
              <a:t>	“</a:t>
            </a:r>
            <a:r>
              <a:rPr lang="en-SG" i="1" dirty="0"/>
              <a:t>Lord, You have been our dwelling place in all generations</a:t>
            </a:r>
            <a:r>
              <a:rPr lang="en-SG" dirty="0"/>
              <a:t>.”</a:t>
            </a:r>
          </a:p>
          <a:p>
            <a:pPr marL="808038" lvl="1" indent="-366713">
              <a:lnSpc>
                <a:spcPct val="100000"/>
              </a:lnSpc>
              <a:spcBef>
                <a:spcPts val="0"/>
              </a:spcBef>
              <a:spcAft>
                <a:spcPts val="1200"/>
              </a:spcAft>
              <a:buNone/>
            </a:pPr>
            <a:r>
              <a:rPr lang="en-SG" sz="2800" dirty="0"/>
              <a:t>a. 	“Lord”:  </a:t>
            </a:r>
          </a:p>
          <a:p>
            <a:pPr marL="1249363" indent="-441325">
              <a:lnSpc>
                <a:spcPct val="100000"/>
              </a:lnSpc>
              <a:spcBef>
                <a:spcPts val="0"/>
              </a:spcBef>
              <a:spcAft>
                <a:spcPts val="1200"/>
              </a:spcAft>
              <a:buNone/>
            </a:pPr>
            <a:r>
              <a:rPr lang="en-SG" dirty="0"/>
              <a:t>1) 	It begins with this great affirmation concerning the relation of man to God. </a:t>
            </a:r>
          </a:p>
          <a:p>
            <a:pPr marL="1249363" indent="-441325">
              <a:lnSpc>
                <a:spcPct val="100000"/>
              </a:lnSpc>
              <a:spcBef>
                <a:spcPts val="0"/>
              </a:spcBef>
              <a:spcAft>
                <a:spcPts val="1200"/>
              </a:spcAft>
              <a:buNone/>
            </a:pPr>
            <a:r>
              <a:rPr lang="en-SG" dirty="0"/>
              <a:t>2) 	Addressing Him, as Adonai, the Sovereign and Majestic Lord of all,  the singer declares that He has been the habitation, the home of man in all generations.</a:t>
            </a:r>
          </a:p>
          <a:p>
            <a:pPr marL="1249363" indent="-441325">
              <a:lnSpc>
                <a:spcPct val="100000"/>
              </a:lnSpc>
              <a:spcBef>
                <a:spcPts val="0"/>
              </a:spcBef>
              <a:spcAft>
                <a:spcPts val="1200"/>
              </a:spcAft>
              <a:buNone/>
            </a:pPr>
            <a:r>
              <a:rPr lang="en-SG" dirty="0"/>
              <a:t>3)  God (v. 2, 17) Elohim, the Almighty One, Creator and </a:t>
            </a:r>
            <a:r>
              <a:rPr lang="en-SG" dirty="0" err="1"/>
              <a:t>Sustainer</a:t>
            </a:r>
            <a:r>
              <a:rPr lang="en-SG" dirty="0"/>
              <a:t> who is faithful and true; </a:t>
            </a:r>
          </a:p>
          <a:p>
            <a:pPr marL="1249363" indent="-441325">
              <a:lnSpc>
                <a:spcPct val="100000"/>
              </a:lnSpc>
              <a:spcBef>
                <a:spcPts val="0"/>
              </a:spcBef>
              <a:spcAft>
                <a:spcPts val="1200"/>
              </a:spcAft>
              <a:buNone/>
            </a:pPr>
            <a:r>
              <a:rPr lang="en-SG" dirty="0"/>
              <a:t>4)  LORD (v. 13:17) Yahweh, the I AM that I AM, the Eternal and Self-Existent One, Ever-Present who reveals and relates to man.</a:t>
            </a:r>
            <a:br>
              <a:rPr lang="en-SG" dirty="0"/>
            </a:br>
            <a:endParaRPr lang="en-SG" dirty="0"/>
          </a:p>
        </p:txBody>
      </p:sp>
      <p:sp>
        <p:nvSpPr>
          <p:cNvPr id="4" name="Title 1">
            <a:extLst>
              <a:ext uri="{FF2B5EF4-FFF2-40B4-BE49-F238E27FC236}">
                <a16:creationId xmlns:a16="http://schemas.microsoft.com/office/drawing/2014/main" id="{3F167BFF-4833-43B0-B223-4BF7E601D026}"/>
              </a:ext>
            </a:extLst>
          </p:cNvPr>
          <p:cNvSpPr>
            <a:spLocks noGrp="1"/>
          </p:cNvSpPr>
          <p:nvPr>
            <p:ph type="title"/>
          </p:nvPr>
        </p:nvSpPr>
        <p:spPr>
          <a:xfrm>
            <a:off x="0" y="233680"/>
            <a:ext cx="12192000" cy="807720"/>
          </a:xfrm>
        </p:spPr>
        <p:txBody>
          <a:bodyPr>
            <a:noAutofit/>
          </a:bodyPr>
          <a:lstStyle/>
          <a:p>
            <a:pPr marL="0" indent="0" algn="ctr">
              <a:buNone/>
            </a:pPr>
            <a:r>
              <a:rPr lang="en-US" sz="3000" dirty="0">
                <a:solidFill>
                  <a:srgbClr val="00B0F0"/>
                </a:solidFill>
                <a:latin typeface="+mn-lt"/>
              </a:rPr>
              <a:t>2.  REFUGE IN THE ETERNAL ADONAI</a:t>
            </a:r>
          </a:p>
        </p:txBody>
      </p:sp>
    </p:spTree>
    <p:extLst>
      <p:ext uri="{BB962C8B-B14F-4D97-AF65-F5344CB8AC3E}">
        <p14:creationId xmlns:p14="http://schemas.microsoft.com/office/powerpoint/2010/main" val="2152804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5232"/>
            <a:ext cx="12192000" cy="864096"/>
          </a:xfrm>
        </p:spPr>
        <p:txBody>
          <a:bodyPr>
            <a:normAutofit/>
          </a:bodyPr>
          <a:lstStyle/>
          <a:p>
            <a:pPr algn="ctr"/>
            <a:r>
              <a:rPr lang="en-US" sz="3000" dirty="0">
                <a:solidFill>
                  <a:srgbClr val="00B050"/>
                </a:solidFill>
                <a:latin typeface="+mn-lt"/>
              </a:rPr>
              <a:t>RELATIONAL GOD</a:t>
            </a:r>
            <a:endParaRPr lang="en-SG" sz="3000" dirty="0">
              <a:solidFill>
                <a:srgbClr val="00B050"/>
              </a:solidFill>
              <a:latin typeface="+mn-lt"/>
            </a:endParaRPr>
          </a:p>
        </p:txBody>
      </p:sp>
      <p:sp>
        <p:nvSpPr>
          <p:cNvPr id="3" name="Content Placeholder 2"/>
          <p:cNvSpPr>
            <a:spLocks noGrp="1"/>
          </p:cNvSpPr>
          <p:nvPr>
            <p:ph idx="1"/>
          </p:nvPr>
        </p:nvSpPr>
        <p:spPr>
          <a:xfrm>
            <a:off x="1844040" y="1382296"/>
            <a:ext cx="8823960" cy="4911824"/>
          </a:xfrm>
        </p:spPr>
        <p:txBody>
          <a:bodyPr>
            <a:noAutofit/>
          </a:bodyPr>
          <a:lstStyle/>
          <a:p>
            <a:pPr marL="0" indent="0">
              <a:buNone/>
            </a:pPr>
            <a:endParaRPr lang="en-US" dirty="0"/>
          </a:p>
          <a:p>
            <a:pPr marL="539750" indent="-539750">
              <a:lnSpc>
                <a:spcPct val="100000"/>
              </a:lnSpc>
              <a:spcBef>
                <a:spcPts val="0"/>
              </a:spcBef>
              <a:spcAft>
                <a:spcPts val="1200"/>
              </a:spcAft>
              <a:buNone/>
            </a:pPr>
            <a:r>
              <a:rPr lang="en-US" sz="3000" b="1" dirty="0"/>
              <a:t>A. </a:t>
            </a:r>
            <a:r>
              <a:rPr lang="en-US" sz="3000" dirty="0"/>
              <a:t>	Some </a:t>
            </a:r>
            <a:r>
              <a:rPr lang="en-US" sz="3000" u="sng" dirty="0">
                <a:solidFill>
                  <a:srgbClr val="0070C0"/>
                </a:solidFill>
              </a:rPr>
              <a:t>foundational truths </a:t>
            </a:r>
            <a:r>
              <a:rPr lang="en-US" sz="3000" dirty="0"/>
              <a:t>for life </a:t>
            </a:r>
            <a:br>
              <a:rPr lang="en-US" sz="3000" dirty="0"/>
            </a:br>
            <a:r>
              <a:rPr lang="en-US" sz="3000" dirty="0"/>
              <a:t>– physical, spiritual, mental and emotional.</a:t>
            </a:r>
          </a:p>
          <a:p>
            <a:pPr marL="0" indent="0">
              <a:lnSpc>
                <a:spcPct val="100000"/>
              </a:lnSpc>
              <a:spcBef>
                <a:spcPts val="0"/>
              </a:spcBef>
              <a:spcAft>
                <a:spcPts val="1200"/>
              </a:spcAft>
              <a:buNone/>
            </a:pPr>
            <a:endParaRPr lang="en-US" sz="3000" dirty="0"/>
          </a:p>
          <a:p>
            <a:pPr marL="539750" indent="-539750">
              <a:lnSpc>
                <a:spcPct val="100000"/>
              </a:lnSpc>
              <a:spcBef>
                <a:spcPts val="0"/>
              </a:spcBef>
              <a:spcAft>
                <a:spcPts val="1200"/>
              </a:spcAft>
              <a:buNone/>
            </a:pPr>
            <a:r>
              <a:rPr lang="en-US" sz="3000" b="1" dirty="0"/>
              <a:t>B.</a:t>
            </a:r>
            <a:r>
              <a:rPr lang="en-US" sz="3000" dirty="0"/>
              <a:t>	May be more but not less than these four.</a:t>
            </a:r>
          </a:p>
          <a:p>
            <a:pPr marL="0" indent="0">
              <a:lnSpc>
                <a:spcPct val="100000"/>
              </a:lnSpc>
              <a:spcBef>
                <a:spcPts val="0"/>
              </a:spcBef>
              <a:spcAft>
                <a:spcPts val="1200"/>
              </a:spcAft>
              <a:buNone/>
            </a:pPr>
            <a:r>
              <a:rPr lang="en-US" sz="3000" dirty="0"/>
              <a:t>       a.  God is our </a:t>
            </a:r>
            <a:r>
              <a:rPr lang="en-US" sz="3000" u="sng" dirty="0">
                <a:solidFill>
                  <a:srgbClr val="0070C0"/>
                </a:solidFill>
              </a:rPr>
              <a:t>Source</a:t>
            </a:r>
            <a:r>
              <a:rPr lang="en-US" sz="3000" u="sng" dirty="0"/>
              <a:t>.</a:t>
            </a:r>
          </a:p>
          <a:p>
            <a:pPr marL="0" indent="0">
              <a:lnSpc>
                <a:spcPct val="100000"/>
              </a:lnSpc>
              <a:spcBef>
                <a:spcPts val="0"/>
              </a:spcBef>
              <a:spcAft>
                <a:spcPts val="1200"/>
              </a:spcAft>
              <a:buNone/>
            </a:pPr>
            <a:r>
              <a:rPr lang="en-US" sz="3000" dirty="0"/>
              <a:t>       b.  God is our </a:t>
            </a:r>
            <a:r>
              <a:rPr lang="en-US" sz="3000" u="sng" dirty="0">
                <a:solidFill>
                  <a:srgbClr val="0070C0"/>
                </a:solidFill>
              </a:rPr>
              <a:t>Sovereign</a:t>
            </a:r>
            <a:r>
              <a:rPr lang="en-US" sz="3000" dirty="0"/>
              <a:t>.</a:t>
            </a:r>
          </a:p>
          <a:p>
            <a:pPr marL="0" indent="0">
              <a:lnSpc>
                <a:spcPct val="100000"/>
              </a:lnSpc>
              <a:spcBef>
                <a:spcPts val="0"/>
              </a:spcBef>
              <a:spcAft>
                <a:spcPts val="1200"/>
              </a:spcAft>
              <a:buNone/>
            </a:pPr>
            <a:r>
              <a:rPr lang="en-US" sz="3000" dirty="0"/>
              <a:t>       c.  God is our </a:t>
            </a:r>
            <a:r>
              <a:rPr lang="en-US" sz="3000" u="sng" dirty="0">
                <a:solidFill>
                  <a:srgbClr val="0070C0"/>
                </a:solidFill>
              </a:rPr>
              <a:t>Judge</a:t>
            </a:r>
            <a:r>
              <a:rPr lang="en-US" sz="3000" dirty="0"/>
              <a:t>.</a:t>
            </a:r>
          </a:p>
          <a:p>
            <a:pPr marL="0" indent="0">
              <a:lnSpc>
                <a:spcPct val="100000"/>
              </a:lnSpc>
              <a:spcBef>
                <a:spcPts val="0"/>
              </a:spcBef>
              <a:spcAft>
                <a:spcPts val="1200"/>
              </a:spcAft>
              <a:buNone/>
            </a:pPr>
            <a:r>
              <a:rPr lang="en-US" sz="3000" dirty="0"/>
              <a:t>       e.  God is our </a:t>
            </a:r>
            <a:r>
              <a:rPr lang="en-US" sz="3000" u="sng" dirty="0">
                <a:solidFill>
                  <a:srgbClr val="0070C0"/>
                </a:solidFill>
              </a:rPr>
              <a:t>Master</a:t>
            </a:r>
            <a:r>
              <a:rPr lang="en-US" sz="3000" dirty="0">
                <a:solidFill>
                  <a:srgbClr val="0070C0"/>
                </a:solidFill>
              </a:rPr>
              <a:t>.</a:t>
            </a:r>
            <a:endParaRPr lang="en-SG" sz="3000" dirty="0">
              <a:solidFill>
                <a:srgbClr val="0070C0"/>
              </a:solidFill>
            </a:endParaRPr>
          </a:p>
        </p:txBody>
      </p:sp>
    </p:spTree>
    <p:extLst>
      <p:ext uri="{BB962C8B-B14F-4D97-AF65-F5344CB8AC3E}">
        <p14:creationId xmlns:p14="http://schemas.microsoft.com/office/powerpoint/2010/main" val="3561201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F381F-0830-4F94-9122-485D8B92F765}"/>
              </a:ext>
            </a:extLst>
          </p:cNvPr>
          <p:cNvSpPr>
            <a:spLocks noGrp="1"/>
          </p:cNvSpPr>
          <p:nvPr>
            <p:ph type="title"/>
          </p:nvPr>
        </p:nvSpPr>
        <p:spPr>
          <a:xfrm>
            <a:off x="0" y="476251"/>
            <a:ext cx="12192000" cy="819149"/>
          </a:xfrm>
        </p:spPr>
        <p:txBody>
          <a:bodyPr>
            <a:normAutofit/>
          </a:bodyPr>
          <a:lstStyle/>
          <a:p>
            <a:pPr algn="ctr">
              <a:defRPr/>
            </a:pPr>
            <a:r>
              <a:rPr lang="en-SG" sz="3000" dirty="0">
                <a:solidFill>
                  <a:srgbClr val="C00000"/>
                </a:solidFill>
                <a:latin typeface="+mn-lt"/>
              </a:rPr>
              <a:t>a.  GOD IS THE SOURCE </a:t>
            </a:r>
          </a:p>
        </p:txBody>
      </p:sp>
      <p:sp>
        <p:nvSpPr>
          <p:cNvPr id="3" name="Content Placeholder 2">
            <a:extLst>
              <a:ext uri="{FF2B5EF4-FFF2-40B4-BE49-F238E27FC236}">
                <a16:creationId xmlns:a16="http://schemas.microsoft.com/office/drawing/2014/main" id="{43D20273-4F48-4D59-9FD0-C8E9202E581F}"/>
              </a:ext>
            </a:extLst>
          </p:cNvPr>
          <p:cNvSpPr>
            <a:spLocks noGrp="1"/>
          </p:cNvSpPr>
          <p:nvPr>
            <p:ph idx="1"/>
          </p:nvPr>
        </p:nvSpPr>
        <p:spPr>
          <a:xfrm>
            <a:off x="990600" y="1782764"/>
            <a:ext cx="10201275" cy="4389437"/>
          </a:xfrm>
        </p:spPr>
        <p:txBody>
          <a:bodyPr>
            <a:noAutofit/>
          </a:bodyPr>
          <a:lstStyle/>
          <a:p>
            <a:pPr marL="0" indent="0">
              <a:lnSpc>
                <a:spcPct val="100000"/>
              </a:lnSpc>
              <a:spcBef>
                <a:spcPts val="0"/>
              </a:spcBef>
              <a:spcAft>
                <a:spcPts val="1200"/>
              </a:spcAft>
              <a:buClrTx/>
              <a:buNone/>
              <a:defRPr/>
            </a:pPr>
            <a:r>
              <a:rPr lang="en-SG" sz="3000" b="1" dirty="0"/>
              <a:t>All things are created through Him and for Him.</a:t>
            </a:r>
          </a:p>
          <a:p>
            <a:pPr marL="625475" indent="-260350">
              <a:lnSpc>
                <a:spcPct val="100000"/>
              </a:lnSpc>
              <a:spcBef>
                <a:spcPts val="0"/>
              </a:spcBef>
              <a:spcAft>
                <a:spcPts val="1200"/>
              </a:spcAft>
              <a:defRPr/>
            </a:pPr>
            <a:r>
              <a:rPr lang="en-SG" sz="3000" i="1" dirty="0"/>
              <a:t>(Col 1:16)  For </a:t>
            </a:r>
            <a:r>
              <a:rPr lang="en-SG" sz="3000" i="1" u="sng" dirty="0"/>
              <a:t>by Him were all things </a:t>
            </a:r>
            <a:r>
              <a:rPr lang="en-SG" sz="3000" i="1" dirty="0"/>
              <a:t>created, that are in heaven, and that are in earth, visible and invisible, whether they be thrones, or dominions, or principalities, or powers: all things were created by Him, and for Him:</a:t>
            </a:r>
          </a:p>
          <a:p>
            <a:pPr marL="625475" indent="-260350">
              <a:lnSpc>
                <a:spcPct val="100000"/>
              </a:lnSpc>
              <a:spcBef>
                <a:spcPts val="0"/>
              </a:spcBef>
              <a:spcAft>
                <a:spcPts val="1200"/>
              </a:spcAft>
              <a:defRPr/>
            </a:pPr>
            <a:r>
              <a:rPr lang="en-SG" sz="3000" i="1" dirty="0"/>
              <a:t>(Col 1:17)  And He is before all things, and </a:t>
            </a:r>
            <a:r>
              <a:rPr lang="en-SG" sz="3000" i="1" u="sng" dirty="0"/>
              <a:t>by Him all things consist. </a:t>
            </a:r>
            <a:r>
              <a:rPr lang="en-SG" sz="3000" dirty="0"/>
              <a:t>(cf. Acts 17:28, in Him, we have our being.)</a:t>
            </a:r>
            <a:endParaRPr lang="en-SG" sz="3000" i="1" u="sng" dirty="0"/>
          </a:p>
          <a:p>
            <a:pPr marL="0" indent="0">
              <a:buNone/>
              <a:defRPr/>
            </a:pPr>
            <a:endParaRPr lang="en-SG" u="sng" dirty="0"/>
          </a:p>
          <a:p>
            <a:pPr marL="0" indent="0">
              <a:buNone/>
              <a:defRPr/>
            </a:pPr>
            <a:endParaRPr lang="en-SG" dirty="0"/>
          </a:p>
        </p:txBody>
      </p:sp>
    </p:spTree>
    <p:extLst>
      <p:ext uri="{BB962C8B-B14F-4D97-AF65-F5344CB8AC3E}">
        <p14:creationId xmlns:p14="http://schemas.microsoft.com/office/powerpoint/2010/main" val="2167369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B814A-01B8-4497-B690-F4ED21E8D9AA}"/>
              </a:ext>
            </a:extLst>
          </p:cNvPr>
          <p:cNvSpPr>
            <a:spLocks noGrp="1"/>
          </p:cNvSpPr>
          <p:nvPr>
            <p:ph type="title"/>
          </p:nvPr>
        </p:nvSpPr>
        <p:spPr>
          <a:xfrm>
            <a:off x="0" y="381000"/>
            <a:ext cx="12192000" cy="742949"/>
          </a:xfrm>
        </p:spPr>
        <p:txBody>
          <a:bodyPr>
            <a:normAutofit/>
          </a:bodyPr>
          <a:lstStyle/>
          <a:p>
            <a:pPr algn="ctr">
              <a:defRPr/>
            </a:pPr>
            <a:r>
              <a:rPr lang="en-SG" sz="3000" dirty="0">
                <a:solidFill>
                  <a:srgbClr val="00B050"/>
                </a:solidFill>
                <a:latin typeface="+mn-lt"/>
              </a:rPr>
              <a:t>b.  GOD IS IN CONTROL</a:t>
            </a:r>
          </a:p>
        </p:txBody>
      </p:sp>
      <p:sp>
        <p:nvSpPr>
          <p:cNvPr id="3" name="Content Placeholder 2">
            <a:extLst>
              <a:ext uri="{FF2B5EF4-FFF2-40B4-BE49-F238E27FC236}">
                <a16:creationId xmlns:a16="http://schemas.microsoft.com/office/drawing/2014/main" id="{999657BD-E244-4B99-A367-E943F992BAA6}"/>
              </a:ext>
            </a:extLst>
          </p:cNvPr>
          <p:cNvSpPr>
            <a:spLocks noGrp="1"/>
          </p:cNvSpPr>
          <p:nvPr>
            <p:ph idx="1"/>
          </p:nvPr>
        </p:nvSpPr>
        <p:spPr>
          <a:xfrm>
            <a:off x="929640" y="1295400"/>
            <a:ext cx="11049000" cy="5181600"/>
          </a:xfrm>
        </p:spPr>
        <p:txBody>
          <a:bodyPr>
            <a:noAutofit/>
          </a:bodyPr>
          <a:lstStyle/>
          <a:p>
            <a:pPr marL="0" indent="0">
              <a:lnSpc>
                <a:spcPct val="100000"/>
              </a:lnSpc>
              <a:spcBef>
                <a:spcPts val="0"/>
              </a:spcBef>
              <a:spcAft>
                <a:spcPts val="1200"/>
              </a:spcAft>
              <a:buNone/>
              <a:defRPr/>
            </a:pPr>
            <a:r>
              <a:rPr lang="en-SG" sz="3000" b="1" dirty="0"/>
              <a:t>GOD is Sovereign</a:t>
            </a:r>
          </a:p>
          <a:p>
            <a:pPr marL="812800" lvl="1" indent="-447675">
              <a:lnSpc>
                <a:spcPct val="100000"/>
              </a:lnSpc>
              <a:spcBef>
                <a:spcPts val="0"/>
              </a:spcBef>
              <a:spcAft>
                <a:spcPts val="1200"/>
              </a:spcAft>
              <a:buClrTx/>
              <a:buNone/>
              <a:defRPr/>
            </a:pPr>
            <a:r>
              <a:rPr lang="en-SG" sz="3000" b="1" dirty="0"/>
              <a:t>A. </a:t>
            </a:r>
            <a:r>
              <a:rPr lang="en-SG" sz="3000" dirty="0"/>
              <a:t>	Rules over </a:t>
            </a:r>
            <a:r>
              <a:rPr lang="en-SG" sz="3000" u="sng" dirty="0"/>
              <a:t>nature and physical world</a:t>
            </a:r>
            <a:r>
              <a:rPr lang="en-SG" sz="3000" dirty="0"/>
              <a:t> (Nah. 1:3; Mt. 5:45).</a:t>
            </a:r>
          </a:p>
          <a:p>
            <a:pPr marL="812800" indent="-447675">
              <a:lnSpc>
                <a:spcPct val="100000"/>
              </a:lnSpc>
              <a:spcBef>
                <a:spcPts val="0"/>
              </a:spcBef>
              <a:spcAft>
                <a:spcPts val="1200"/>
              </a:spcAft>
              <a:buNone/>
              <a:defRPr/>
            </a:pPr>
            <a:r>
              <a:rPr lang="en-SG" sz="3000" b="1" dirty="0"/>
              <a:t>B. </a:t>
            </a:r>
            <a:r>
              <a:rPr lang="en-SG" sz="3000" dirty="0"/>
              <a:t>	Rules over </a:t>
            </a:r>
            <a:r>
              <a:rPr lang="en-SG" sz="3000" u="sng" dirty="0"/>
              <a:t>animal creation</a:t>
            </a:r>
            <a:r>
              <a:rPr lang="en-SG" sz="3000" dirty="0"/>
              <a:t> (Mt. 6:26; Dan. 6:22).</a:t>
            </a:r>
          </a:p>
          <a:p>
            <a:pPr marL="812800" lvl="1" indent="-447675">
              <a:lnSpc>
                <a:spcPct val="100000"/>
              </a:lnSpc>
              <a:spcBef>
                <a:spcPts val="0"/>
              </a:spcBef>
              <a:spcAft>
                <a:spcPts val="1200"/>
              </a:spcAft>
              <a:buClrTx/>
              <a:buNone/>
              <a:defRPr/>
            </a:pPr>
            <a:r>
              <a:rPr lang="en-SG" sz="3000" b="1" dirty="0"/>
              <a:t>C. </a:t>
            </a:r>
            <a:r>
              <a:rPr lang="en-SG" sz="3000" dirty="0"/>
              <a:t>	Rules over </a:t>
            </a:r>
            <a:r>
              <a:rPr lang="en-SG" sz="3000" u="sng" dirty="0"/>
              <a:t>nations and kings</a:t>
            </a:r>
            <a:r>
              <a:rPr lang="en-SG" sz="3000" dirty="0"/>
              <a:t> (Isa. 40:15; Prov. 21:1).</a:t>
            </a:r>
          </a:p>
          <a:p>
            <a:pPr marL="812800" lvl="1" indent="-447675">
              <a:lnSpc>
                <a:spcPct val="100000"/>
              </a:lnSpc>
              <a:spcBef>
                <a:spcPts val="0"/>
              </a:spcBef>
              <a:spcAft>
                <a:spcPts val="1200"/>
              </a:spcAft>
              <a:buClrTx/>
              <a:buNone/>
              <a:defRPr/>
            </a:pPr>
            <a:r>
              <a:rPr lang="en-SG" sz="3000" b="1" dirty="0"/>
              <a:t>D. </a:t>
            </a:r>
            <a:r>
              <a:rPr lang="en-SG" sz="3000" dirty="0"/>
              <a:t>	Controls </a:t>
            </a:r>
            <a:r>
              <a:rPr lang="en-SG" sz="3000" u="sng" dirty="0"/>
              <a:t>free and sinful acts</a:t>
            </a:r>
            <a:r>
              <a:rPr lang="en-SG" sz="3000" dirty="0"/>
              <a:t> (2 Sam. 16:10,11; John 19:11).</a:t>
            </a:r>
          </a:p>
          <a:p>
            <a:pPr marL="812800" lvl="1" indent="-447675">
              <a:lnSpc>
                <a:spcPct val="100000"/>
              </a:lnSpc>
              <a:spcBef>
                <a:spcPts val="0"/>
              </a:spcBef>
              <a:spcAft>
                <a:spcPts val="1200"/>
              </a:spcAft>
              <a:buClrTx/>
              <a:buNone/>
              <a:defRPr/>
            </a:pPr>
            <a:r>
              <a:rPr lang="en-SG" sz="3000" b="1" dirty="0"/>
              <a:t>E.</a:t>
            </a:r>
            <a:r>
              <a:rPr lang="en-SG" sz="3000" dirty="0"/>
              <a:t> 	Controls </a:t>
            </a:r>
            <a:r>
              <a:rPr lang="en-SG" sz="3000" u="sng" dirty="0"/>
              <a:t>chance events</a:t>
            </a:r>
            <a:r>
              <a:rPr lang="en-SG" sz="3000" dirty="0"/>
              <a:t> (Prov. 16:33; Jonah 1:7).</a:t>
            </a:r>
          </a:p>
          <a:p>
            <a:pPr marL="812800" lvl="1" indent="-447675">
              <a:lnSpc>
                <a:spcPct val="100000"/>
              </a:lnSpc>
              <a:spcBef>
                <a:spcPts val="0"/>
              </a:spcBef>
              <a:spcAft>
                <a:spcPts val="1800"/>
              </a:spcAft>
              <a:buClrTx/>
              <a:buNone/>
              <a:defRPr/>
            </a:pPr>
            <a:r>
              <a:rPr lang="en-SG" sz="3000" b="1" dirty="0"/>
              <a:t>F.</a:t>
            </a:r>
            <a:r>
              <a:rPr lang="en-SG" sz="3000" dirty="0"/>
              <a:t> 	He is </a:t>
            </a:r>
            <a:r>
              <a:rPr lang="en-SG" sz="3000" u="sng" dirty="0"/>
              <a:t>with us and for us</a:t>
            </a:r>
            <a:r>
              <a:rPr lang="en-SG" sz="3000" dirty="0"/>
              <a:t> (Jer. 29:11; Ps. 139:17,18; Rom. 8:28).</a:t>
            </a:r>
          </a:p>
          <a:p>
            <a:pPr marL="719138" lvl="1" indent="-358775">
              <a:lnSpc>
                <a:spcPct val="100000"/>
              </a:lnSpc>
              <a:spcBef>
                <a:spcPts val="0"/>
              </a:spcBef>
              <a:spcAft>
                <a:spcPts val="1200"/>
              </a:spcAft>
              <a:defRPr/>
            </a:pPr>
            <a:r>
              <a:rPr lang="en-SG" sz="3000" dirty="0"/>
              <a:t>GOD IS GOD AND WE ARE NOT (Ps. 46:10)!</a:t>
            </a:r>
          </a:p>
          <a:p>
            <a:pPr marL="366713" lvl="1" indent="0">
              <a:buNone/>
              <a:defRPr/>
            </a:pPr>
            <a:endParaRPr lang="en-SG" sz="3200" dirty="0"/>
          </a:p>
        </p:txBody>
      </p:sp>
    </p:spTree>
    <p:extLst>
      <p:ext uri="{BB962C8B-B14F-4D97-AF65-F5344CB8AC3E}">
        <p14:creationId xmlns:p14="http://schemas.microsoft.com/office/powerpoint/2010/main" val="2265279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9AB01A-E112-49AD-83B2-D132ECFF9163}"/>
              </a:ext>
            </a:extLst>
          </p:cNvPr>
          <p:cNvSpPr>
            <a:spLocks noGrp="1"/>
          </p:cNvSpPr>
          <p:nvPr>
            <p:ph idx="1"/>
          </p:nvPr>
        </p:nvSpPr>
        <p:spPr>
          <a:xfrm>
            <a:off x="1239982" y="1234786"/>
            <a:ext cx="9982200" cy="5257800"/>
          </a:xfrm>
        </p:spPr>
        <p:txBody>
          <a:bodyPr>
            <a:noAutofit/>
          </a:bodyPr>
          <a:lstStyle/>
          <a:p>
            <a:pPr marL="442913" indent="-442913">
              <a:lnSpc>
                <a:spcPct val="100000"/>
              </a:lnSpc>
              <a:spcBef>
                <a:spcPts val="0"/>
              </a:spcBef>
              <a:spcAft>
                <a:spcPts val="1200"/>
              </a:spcAft>
              <a:buClrTx/>
              <a:buFont typeface="Arial" panose="020B0604020202020204" pitchFamily="34" charset="0"/>
              <a:buAutoNum type="arabicPeriod"/>
              <a:defRPr/>
            </a:pPr>
            <a:r>
              <a:rPr lang="en-SG" dirty="0"/>
              <a:t>GOD never moves without purpose or plan</a:t>
            </a:r>
          </a:p>
          <a:p>
            <a:pPr marL="442913" indent="-442913">
              <a:lnSpc>
                <a:spcPct val="100000"/>
              </a:lnSpc>
              <a:spcBef>
                <a:spcPts val="0"/>
              </a:spcBef>
              <a:spcAft>
                <a:spcPts val="1200"/>
              </a:spcAft>
              <a:buNone/>
              <a:defRPr/>
            </a:pPr>
            <a:r>
              <a:rPr lang="en-SG" dirty="0"/>
              <a:t>	When trying His servant and </a:t>
            </a:r>
            <a:r>
              <a:rPr lang="en-SG" dirty="0" err="1"/>
              <a:t>molding</a:t>
            </a:r>
            <a:r>
              <a:rPr lang="en-SG" dirty="0"/>
              <a:t> a man.</a:t>
            </a:r>
          </a:p>
          <a:p>
            <a:pPr marL="442913" indent="-442913">
              <a:lnSpc>
                <a:spcPct val="100000"/>
              </a:lnSpc>
              <a:spcBef>
                <a:spcPts val="0"/>
              </a:spcBef>
              <a:spcAft>
                <a:spcPts val="1200"/>
              </a:spcAft>
              <a:buNone/>
              <a:defRPr/>
            </a:pPr>
            <a:r>
              <a:rPr lang="en-SG" dirty="0"/>
              <a:t>	Give thanks to the Lord though your testing seems long,</a:t>
            </a:r>
          </a:p>
          <a:p>
            <a:pPr marL="442913" indent="-442913">
              <a:lnSpc>
                <a:spcPct val="100000"/>
              </a:lnSpc>
              <a:spcBef>
                <a:spcPts val="0"/>
              </a:spcBef>
              <a:spcAft>
                <a:spcPts val="3000"/>
              </a:spcAft>
              <a:buNone/>
              <a:defRPr/>
            </a:pPr>
            <a:r>
              <a:rPr lang="en-SG" dirty="0"/>
              <a:t>	In darkness He giveth a song.</a:t>
            </a:r>
          </a:p>
          <a:p>
            <a:pPr marL="442913" indent="-442913">
              <a:lnSpc>
                <a:spcPct val="100000"/>
              </a:lnSpc>
              <a:spcBef>
                <a:spcPts val="0"/>
              </a:spcBef>
              <a:spcAft>
                <a:spcPts val="1200"/>
              </a:spcAft>
              <a:buNone/>
              <a:defRPr/>
            </a:pPr>
            <a:r>
              <a:rPr lang="en-SG" dirty="0"/>
              <a:t>	O rejoice in the Lord, He makes no mistake,</a:t>
            </a:r>
          </a:p>
          <a:p>
            <a:pPr marL="442913" indent="-442913">
              <a:lnSpc>
                <a:spcPct val="100000"/>
              </a:lnSpc>
              <a:spcBef>
                <a:spcPts val="0"/>
              </a:spcBef>
              <a:spcAft>
                <a:spcPts val="1200"/>
              </a:spcAft>
              <a:buNone/>
              <a:defRPr/>
            </a:pPr>
            <a:r>
              <a:rPr lang="en-SG" dirty="0"/>
              <a:t>	He </a:t>
            </a:r>
            <a:r>
              <a:rPr lang="en-SG" dirty="0" err="1"/>
              <a:t>knoweth</a:t>
            </a:r>
            <a:r>
              <a:rPr lang="en-SG" dirty="0"/>
              <a:t> the end of each path I take.</a:t>
            </a:r>
          </a:p>
          <a:p>
            <a:pPr marL="442913" indent="-442913">
              <a:lnSpc>
                <a:spcPct val="100000"/>
              </a:lnSpc>
              <a:spcBef>
                <a:spcPts val="0"/>
              </a:spcBef>
              <a:spcAft>
                <a:spcPts val="1200"/>
              </a:spcAft>
              <a:buNone/>
              <a:defRPr/>
            </a:pPr>
            <a:r>
              <a:rPr lang="en-SG" dirty="0"/>
              <a:t>	For when I am tried and purified, </a:t>
            </a:r>
          </a:p>
          <a:p>
            <a:pPr marL="442913" indent="-442913">
              <a:lnSpc>
                <a:spcPct val="100000"/>
              </a:lnSpc>
              <a:spcBef>
                <a:spcPts val="0"/>
              </a:spcBef>
              <a:spcAft>
                <a:spcPts val="1200"/>
              </a:spcAft>
              <a:buNone/>
              <a:defRPr/>
            </a:pPr>
            <a:r>
              <a:rPr lang="en-SG" dirty="0"/>
              <a:t>	I shall come forth as gold.</a:t>
            </a:r>
            <a:endParaRPr lang="en-SG" sz="2400" dirty="0"/>
          </a:p>
        </p:txBody>
      </p:sp>
      <p:sp>
        <p:nvSpPr>
          <p:cNvPr id="4" name="Rectangle 2">
            <a:extLst>
              <a:ext uri="{FF2B5EF4-FFF2-40B4-BE49-F238E27FC236}">
                <a16:creationId xmlns:a16="http://schemas.microsoft.com/office/drawing/2014/main" id="{F11D19B5-97F8-46A4-89F6-DC58F4A63389}"/>
              </a:ext>
            </a:extLst>
          </p:cNvPr>
          <p:cNvSpPr>
            <a:spLocks noGrp="1" noChangeArrowheads="1"/>
          </p:cNvSpPr>
          <p:nvPr>
            <p:ph type="title"/>
          </p:nvPr>
        </p:nvSpPr>
        <p:spPr>
          <a:xfrm>
            <a:off x="0" y="304800"/>
            <a:ext cx="12192000" cy="742950"/>
          </a:xfrm>
        </p:spPr>
        <p:txBody>
          <a:bodyPr>
            <a:normAutofit/>
          </a:bodyPr>
          <a:lstStyle/>
          <a:p>
            <a:pPr algn="ctr" eaLnBrk="1" fontAlgn="auto" hangingPunct="1">
              <a:spcAft>
                <a:spcPts val="0"/>
              </a:spcAft>
              <a:defRPr/>
            </a:pPr>
            <a:r>
              <a:rPr lang="en-US" altLang="en-US" sz="4000" dirty="0">
                <a:solidFill>
                  <a:schemeClr val="tx1"/>
                </a:solidFill>
                <a:latin typeface="+mn-lt"/>
              </a:rPr>
              <a:t>REJOICE IN THE LORD</a:t>
            </a:r>
          </a:p>
        </p:txBody>
      </p:sp>
    </p:spTree>
    <p:extLst>
      <p:ext uri="{BB962C8B-B14F-4D97-AF65-F5344CB8AC3E}">
        <p14:creationId xmlns:p14="http://schemas.microsoft.com/office/powerpoint/2010/main" val="1329876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E414B-4966-4F48-AADB-992280268452}"/>
              </a:ext>
            </a:extLst>
          </p:cNvPr>
          <p:cNvSpPr>
            <a:spLocks noGrp="1"/>
          </p:cNvSpPr>
          <p:nvPr>
            <p:ph type="title"/>
          </p:nvPr>
        </p:nvSpPr>
        <p:spPr>
          <a:xfrm>
            <a:off x="0" y="476251"/>
            <a:ext cx="12192000" cy="742949"/>
          </a:xfrm>
        </p:spPr>
        <p:txBody>
          <a:bodyPr>
            <a:noAutofit/>
          </a:bodyPr>
          <a:lstStyle/>
          <a:p>
            <a:pPr algn="ctr">
              <a:defRPr/>
            </a:pPr>
            <a:r>
              <a:rPr lang="en-SG" sz="3000" dirty="0">
                <a:solidFill>
                  <a:srgbClr val="C00000"/>
                </a:solidFill>
                <a:latin typeface="+mn-lt"/>
              </a:rPr>
              <a:t>c.  GOD IS THE JUDGE </a:t>
            </a:r>
          </a:p>
        </p:txBody>
      </p:sp>
      <p:sp>
        <p:nvSpPr>
          <p:cNvPr id="3" name="Content Placeholder 2">
            <a:extLst>
              <a:ext uri="{FF2B5EF4-FFF2-40B4-BE49-F238E27FC236}">
                <a16:creationId xmlns:a16="http://schemas.microsoft.com/office/drawing/2014/main" id="{7587B683-F553-4641-9593-9EA91ACF3B93}"/>
              </a:ext>
            </a:extLst>
          </p:cNvPr>
          <p:cNvSpPr>
            <a:spLocks noGrp="1"/>
          </p:cNvSpPr>
          <p:nvPr>
            <p:ph idx="1"/>
          </p:nvPr>
        </p:nvSpPr>
        <p:spPr>
          <a:xfrm>
            <a:off x="1348740" y="1676400"/>
            <a:ext cx="9494520" cy="4389437"/>
          </a:xfrm>
        </p:spPr>
        <p:txBody>
          <a:bodyPr>
            <a:noAutofit/>
          </a:bodyPr>
          <a:lstStyle/>
          <a:p>
            <a:pPr marL="536575" indent="-536575">
              <a:lnSpc>
                <a:spcPct val="100000"/>
              </a:lnSpc>
              <a:spcBef>
                <a:spcPts val="0"/>
              </a:spcBef>
              <a:spcAft>
                <a:spcPts val="1200"/>
              </a:spcAft>
              <a:buNone/>
              <a:defRPr/>
            </a:pPr>
            <a:r>
              <a:rPr lang="en-US" sz="3000" b="1" dirty="0"/>
              <a:t>Discernment needed </a:t>
            </a:r>
            <a:r>
              <a:rPr lang="en-US" sz="3000" dirty="0"/>
              <a:t>(John 7:24; Phil. 1:9).</a:t>
            </a:r>
          </a:p>
          <a:p>
            <a:pPr marL="715963" indent="-350838">
              <a:lnSpc>
                <a:spcPct val="100000"/>
              </a:lnSpc>
              <a:spcBef>
                <a:spcPts val="0"/>
              </a:spcBef>
              <a:spcAft>
                <a:spcPts val="1200"/>
              </a:spcAft>
              <a:defRPr/>
            </a:pPr>
            <a:r>
              <a:rPr lang="en-SG" sz="3000" i="1" dirty="0"/>
              <a:t>(Joh 7:24)  Judge not according to the appearance, but </a:t>
            </a:r>
            <a:r>
              <a:rPr lang="en-SG" sz="3000" i="1" u="sng" dirty="0"/>
              <a:t>judge righteous judgment</a:t>
            </a:r>
            <a:r>
              <a:rPr lang="en-SG" sz="3000" i="1" dirty="0"/>
              <a:t>.</a:t>
            </a:r>
          </a:p>
          <a:p>
            <a:pPr marL="715963" indent="-350838">
              <a:lnSpc>
                <a:spcPct val="100000"/>
              </a:lnSpc>
              <a:spcBef>
                <a:spcPts val="0"/>
              </a:spcBef>
              <a:spcAft>
                <a:spcPts val="1200"/>
              </a:spcAft>
              <a:defRPr/>
            </a:pPr>
            <a:r>
              <a:rPr lang="en-SG" sz="3000" i="1" dirty="0"/>
              <a:t>(</a:t>
            </a:r>
            <a:r>
              <a:rPr lang="en-SG" sz="3000" i="1" dirty="0" err="1"/>
              <a:t>Psa</a:t>
            </a:r>
            <a:r>
              <a:rPr lang="en-SG" sz="3000" i="1" dirty="0"/>
              <a:t> 75:6)  For promotion cometh neither from the east, nor from the west, nor from the south.</a:t>
            </a:r>
          </a:p>
          <a:p>
            <a:pPr marL="715963" indent="-350838">
              <a:lnSpc>
                <a:spcPct val="100000"/>
              </a:lnSpc>
              <a:spcBef>
                <a:spcPts val="0"/>
              </a:spcBef>
              <a:spcAft>
                <a:spcPts val="1200"/>
              </a:spcAft>
              <a:defRPr/>
            </a:pPr>
            <a:r>
              <a:rPr lang="en-SG" sz="3000" i="1" dirty="0"/>
              <a:t>(</a:t>
            </a:r>
            <a:r>
              <a:rPr lang="en-SG" sz="3000" i="1" dirty="0" err="1"/>
              <a:t>Psa</a:t>
            </a:r>
            <a:r>
              <a:rPr lang="en-SG" sz="3000" i="1" dirty="0"/>
              <a:t> 75:7)  But </a:t>
            </a:r>
            <a:r>
              <a:rPr lang="en-SG" sz="3000" i="1" u="sng" dirty="0"/>
              <a:t>GOD is the judge</a:t>
            </a:r>
            <a:r>
              <a:rPr lang="en-SG" sz="3000" i="1" dirty="0"/>
              <a:t>: He puts down one, and sets up another.</a:t>
            </a:r>
            <a:endParaRPr lang="en-US" sz="3000" i="1" dirty="0"/>
          </a:p>
          <a:p>
            <a:pPr marL="0" indent="0">
              <a:buNone/>
              <a:defRPr/>
            </a:pPr>
            <a:r>
              <a:rPr lang="en-US" dirty="0"/>
              <a:t>       </a:t>
            </a:r>
            <a:endParaRPr lang="en-SG" dirty="0"/>
          </a:p>
          <a:p>
            <a:pPr>
              <a:defRPr/>
            </a:pPr>
            <a:endParaRPr lang="en-SG" dirty="0"/>
          </a:p>
        </p:txBody>
      </p:sp>
    </p:spTree>
    <p:extLst>
      <p:ext uri="{BB962C8B-B14F-4D97-AF65-F5344CB8AC3E}">
        <p14:creationId xmlns:p14="http://schemas.microsoft.com/office/powerpoint/2010/main" val="4115939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6A6DBD-A486-4DF6-87FF-6BB1553D7743}"/>
              </a:ext>
            </a:extLst>
          </p:cNvPr>
          <p:cNvSpPr>
            <a:spLocks noGrp="1"/>
          </p:cNvSpPr>
          <p:nvPr>
            <p:ph idx="1"/>
          </p:nvPr>
        </p:nvSpPr>
        <p:spPr>
          <a:xfrm>
            <a:off x="883920" y="1992312"/>
            <a:ext cx="9784080" cy="4389437"/>
          </a:xfrm>
        </p:spPr>
        <p:txBody>
          <a:bodyPr>
            <a:noAutofit/>
          </a:bodyPr>
          <a:lstStyle/>
          <a:p>
            <a:pPr marL="449263" indent="-449263">
              <a:lnSpc>
                <a:spcPct val="100000"/>
              </a:lnSpc>
              <a:spcBef>
                <a:spcPts val="0"/>
              </a:spcBef>
              <a:spcAft>
                <a:spcPts val="1200"/>
              </a:spcAft>
              <a:buNone/>
              <a:defRPr/>
            </a:pPr>
            <a:r>
              <a:rPr lang="en-SG" sz="3000" b="1" dirty="0"/>
              <a:t>Decide to Trust and Obey completely </a:t>
            </a:r>
          </a:p>
          <a:p>
            <a:pPr marL="808038" indent="-366713">
              <a:lnSpc>
                <a:spcPct val="100000"/>
              </a:lnSpc>
              <a:spcBef>
                <a:spcPts val="0"/>
              </a:spcBef>
              <a:spcAft>
                <a:spcPts val="1200"/>
              </a:spcAft>
              <a:defRPr/>
            </a:pPr>
            <a:r>
              <a:rPr lang="en-SG" sz="3000" dirty="0"/>
              <a:t>(Prov. 3:5,6; Isa. 52:12).</a:t>
            </a:r>
          </a:p>
          <a:p>
            <a:pPr marL="808038" indent="-366713">
              <a:lnSpc>
                <a:spcPct val="100000"/>
              </a:lnSpc>
              <a:spcBef>
                <a:spcPts val="0"/>
              </a:spcBef>
              <a:spcAft>
                <a:spcPts val="1200"/>
              </a:spcAft>
              <a:defRPr/>
            </a:pPr>
            <a:r>
              <a:rPr lang="en-SG" sz="3000" dirty="0"/>
              <a:t>(Pro 3:5,6)  </a:t>
            </a:r>
            <a:r>
              <a:rPr lang="en-SG" sz="3000" i="1" u="sng" dirty="0"/>
              <a:t>Trust in the LORD with all thine heart</a:t>
            </a:r>
            <a:r>
              <a:rPr lang="en-SG" sz="3000" i="1" dirty="0"/>
              <a:t>; and lean not unto thine own understanding.  In all thy ways acknowledge Him, and He shall direct thy paths.</a:t>
            </a:r>
          </a:p>
          <a:p>
            <a:pPr marL="808038" indent="-366713">
              <a:lnSpc>
                <a:spcPct val="100000"/>
              </a:lnSpc>
              <a:spcBef>
                <a:spcPts val="0"/>
              </a:spcBef>
              <a:spcAft>
                <a:spcPts val="1200"/>
              </a:spcAft>
              <a:defRPr/>
            </a:pPr>
            <a:r>
              <a:rPr lang="en-SG" sz="3000" dirty="0"/>
              <a:t>(1Pe 5:7) </a:t>
            </a:r>
            <a:r>
              <a:rPr lang="en-SG" sz="3000" i="1" u="sng" dirty="0"/>
              <a:t>Casting all your care upon Him</a:t>
            </a:r>
            <a:r>
              <a:rPr lang="en-SG" sz="3000" i="1" dirty="0"/>
              <a:t>; for He </a:t>
            </a:r>
            <a:r>
              <a:rPr lang="en-SG" sz="3000" i="1" dirty="0" err="1"/>
              <a:t>careth</a:t>
            </a:r>
            <a:r>
              <a:rPr lang="en-SG" sz="3000" i="1" dirty="0"/>
              <a:t> for you</a:t>
            </a:r>
            <a:r>
              <a:rPr lang="en-SG" i="1" dirty="0"/>
              <a:t>.</a:t>
            </a:r>
            <a:endParaRPr lang="en-SG" b="1" i="1" dirty="0"/>
          </a:p>
          <a:p>
            <a:pPr>
              <a:defRPr/>
            </a:pPr>
            <a:endParaRPr lang="en-SG" sz="3200" dirty="0"/>
          </a:p>
          <a:p>
            <a:pPr marL="0" indent="0">
              <a:buNone/>
              <a:defRPr/>
            </a:pPr>
            <a:endParaRPr lang="en-SG" sz="3200" dirty="0"/>
          </a:p>
        </p:txBody>
      </p:sp>
      <p:sp>
        <p:nvSpPr>
          <p:cNvPr id="4" name="Title 1">
            <a:extLst>
              <a:ext uri="{FF2B5EF4-FFF2-40B4-BE49-F238E27FC236}">
                <a16:creationId xmlns:a16="http://schemas.microsoft.com/office/drawing/2014/main" id="{61458473-8498-4FE2-B315-37F8B830DA77}"/>
              </a:ext>
            </a:extLst>
          </p:cNvPr>
          <p:cNvSpPr txBox="1">
            <a:spLocks/>
          </p:cNvSpPr>
          <p:nvPr/>
        </p:nvSpPr>
        <p:spPr bwMode="auto">
          <a:xfrm>
            <a:off x="0" y="476251"/>
            <a:ext cx="12192000" cy="742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a:defRPr/>
            </a:pPr>
            <a:r>
              <a:rPr lang="en-SG" sz="3000" dirty="0">
                <a:solidFill>
                  <a:srgbClr val="00B050"/>
                </a:solidFill>
                <a:latin typeface="+mn-lt"/>
              </a:rPr>
              <a:t>d.  GOD IS THE MASTER </a:t>
            </a:r>
          </a:p>
        </p:txBody>
      </p:sp>
    </p:spTree>
    <p:extLst>
      <p:ext uri="{BB962C8B-B14F-4D97-AF65-F5344CB8AC3E}">
        <p14:creationId xmlns:p14="http://schemas.microsoft.com/office/powerpoint/2010/main" val="2183335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D966D-8939-4F06-B88F-D50EECF0BBC3}"/>
              </a:ext>
            </a:extLst>
          </p:cNvPr>
          <p:cNvSpPr>
            <a:spLocks noGrp="1"/>
          </p:cNvSpPr>
          <p:nvPr>
            <p:ph type="title"/>
          </p:nvPr>
        </p:nvSpPr>
        <p:spPr>
          <a:xfrm>
            <a:off x="0" y="476251"/>
            <a:ext cx="12192000" cy="792163"/>
          </a:xfrm>
        </p:spPr>
        <p:txBody>
          <a:bodyPr>
            <a:noAutofit/>
          </a:bodyPr>
          <a:lstStyle/>
          <a:p>
            <a:pPr algn="ctr">
              <a:defRPr/>
            </a:pPr>
            <a:r>
              <a:rPr lang="en-US" sz="3000" dirty="0">
                <a:solidFill>
                  <a:srgbClr val="C00000"/>
                </a:solidFill>
                <a:latin typeface="+mn-lt"/>
              </a:rPr>
              <a:t>e.  CHALLENGE</a:t>
            </a:r>
            <a:endParaRPr lang="en-SG" sz="3000" dirty="0">
              <a:solidFill>
                <a:srgbClr val="C00000"/>
              </a:solidFill>
              <a:latin typeface="+mn-lt"/>
            </a:endParaRPr>
          </a:p>
        </p:txBody>
      </p:sp>
      <p:sp>
        <p:nvSpPr>
          <p:cNvPr id="3" name="Content Placeholder 2">
            <a:extLst>
              <a:ext uri="{FF2B5EF4-FFF2-40B4-BE49-F238E27FC236}">
                <a16:creationId xmlns:a16="http://schemas.microsoft.com/office/drawing/2014/main" id="{60265FCC-D322-49FB-BF97-3630BEF9180A}"/>
              </a:ext>
            </a:extLst>
          </p:cNvPr>
          <p:cNvSpPr>
            <a:spLocks noGrp="1"/>
          </p:cNvSpPr>
          <p:nvPr>
            <p:ph idx="1"/>
          </p:nvPr>
        </p:nvSpPr>
        <p:spPr>
          <a:xfrm>
            <a:off x="1122680" y="1637029"/>
            <a:ext cx="10363200" cy="4535171"/>
          </a:xfrm>
        </p:spPr>
        <p:txBody>
          <a:bodyPr>
            <a:noAutofit/>
          </a:bodyPr>
          <a:lstStyle/>
          <a:p>
            <a:pPr marL="539750" indent="-539750">
              <a:lnSpc>
                <a:spcPct val="100000"/>
              </a:lnSpc>
              <a:spcBef>
                <a:spcPts val="0"/>
              </a:spcBef>
              <a:spcAft>
                <a:spcPts val="1200"/>
              </a:spcAft>
              <a:buClrTx/>
              <a:buNone/>
              <a:defRPr/>
            </a:pPr>
            <a:r>
              <a:rPr lang="en-US" sz="3000" b="1" dirty="0"/>
              <a:t>A.</a:t>
            </a:r>
            <a:r>
              <a:rPr lang="en-US" sz="3000" dirty="0"/>
              <a:t>	</a:t>
            </a:r>
            <a:r>
              <a:rPr lang="en-US" sz="3000" u="sng" dirty="0"/>
              <a:t>Simplify</a:t>
            </a:r>
            <a:r>
              <a:rPr lang="en-US" sz="3000" dirty="0"/>
              <a:t> to grow in intimacy and contentment in Him.  </a:t>
            </a:r>
            <a:br>
              <a:rPr lang="en-US" sz="3000" dirty="0"/>
            </a:br>
            <a:r>
              <a:rPr lang="en-US" sz="3000" dirty="0"/>
              <a:t>Discipline of Simplicity.  </a:t>
            </a:r>
            <a:r>
              <a:rPr lang="en-US" sz="3000" dirty="0">
                <a:solidFill>
                  <a:srgbClr val="00B050"/>
                </a:solidFill>
              </a:rPr>
              <a:t>GOD is our Source.</a:t>
            </a:r>
          </a:p>
          <a:p>
            <a:pPr marL="539750" indent="-539750">
              <a:lnSpc>
                <a:spcPct val="100000"/>
              </a:lnSpc>
              <a:spcBef>
                <a:spcPts val="0"/>
              </a:spcBef>
              <a:spcAft>
                <a:spcPts val="1200"/>
              </a:spcAft>
              <a:buClrTx/>
              <a:buNone/>
              <a:defRPr/>
            </a:pPr>
            <a:r>
              <a:rPr lang="en-US" sz="3000" b="1" dirty="0"/>
              <a:t>B.</a:t>
            </a:r>
            <a:r>
              <a:rPr lang="en-US" sz="3000" dirty="0"/>
              <a:t>	</a:t>
            </a:r>
            <a:r>
              <a:rPr lang="en-US" sz="3000" u="sng" dirty="0"/>
              <a:t>Be silent</a:t>
            </a:r>
            <a:r>
              <a:rPr lang="en-US" sz="3000" dirty="0"/>
              <a:t> and be controlled by Him.  </a:t>
            </a:r>
            <a:br>
              <a:rPr lang="en-US" sz="3000" dirty="0"/>
            </a:br>
            <a:r>
              <a:rPr lang="en-US" sz="3000" dirty="0"/>
              <a:t>Discipline of Silence.  </a:t>
            </a:r>
            <a:r>
              <a:rPr lang="en-US" sz="3000" dirty="0">
                <a:solidFill>
                  <a:srgbClr val="00B050"/>
                </a:solidFill>
              </a:rPr>
              <a:t>GOD is Sovereign.</a:t>
            </a:r>
          </a:p>
          <a:p>
            <a:pPr marL="539750" indent="-539750">
              <a:lnSpc>
                <a:spcPct val="100000"/>
              </a:lnSpc>
              <a:spcBef>
                <a:spcPts val="0"/>
              </a:spcBef>
              <a:spcAft>
                <a:spcPts val="1200"/>
              </a:spcAft>
              <a:buClrTx/>
              <a:buNone/>
              <a:defRPr/>
            </a:pPr>
            <a:r>
              <a:rPr lang="en-US" sz="3000" b="1" dirty="0"/>
              <a:t>C.</a:t>
            </a:r>
            <a:r>
              <a:rPr lang="en-US" sz="3000" dirty="0"/>
              <a:t>	</a:t>
            </a:r>
            <a:r>
              <a:rPr lang="en-US" sz="3000" u="sng" dirty="0"/>
              <a:t>In solitude</a:t>
            </a:r>
            <a:r>
              <a:rPr lang="en-US" sz="3000" dirty="0"/>
              <a:t>, be transformed to be like Him.  </a:t>
            </a:r>
            <a:br>
              <a:rPr lang="en-US" sz="3000" dirty="0"/>
            </a:br>
            <a:r>
              <a:rPr lang="en-US" sz="3000" dirty="0"/>
              <a:t>Discipline of Solitude.  </a:t>
            </a:r>
            <a:r>
              <a:rPr lang="en-US" sz="3000" dirty="0">
                <a:solidFill>
                  <a:srgbClr val="00B050"/>
                </a:solidFill>
              </a:rPr>
              <a:t>GOD is our Judge.</a:t>
            </a:r>
          </a:p>
          <a:p>
            <a:pPr marL="539750" indent="-539750">
              <a:lnSpc>
                <a:spcPct val="100000"/>
              </a:lnSpc>
              <a:spcBef>
                <a:spcPts val="0"/>
              </a:spcBef>
              <a:spcAft>
                <a:spcPts val="1200"/>
              </a:spcAft>
              <a:buClrTx/>
              <a:buNone/>
              <a:defRPr/>
            </a:pPr>
            <a:r>
              <a:rPr lang="en-US" sz="3000" b="1" dirty="0"/>
              <a:t>D.</a:t>
            </a:r>
            <a:r>
              <a:rPr lang="en-US" sz="3000" dirty="0"/>
              <a:t>	</a:t>
            </a:r>
            <a:r>
              <a:rPr lang="en-US" sz="3000" u="sng" dirty="0"/>
              <a:t>Surrender</a:t>
            </a:r>
            <a:r>
              <a:rPr lang="en-US" sz="3000" dirty="0"/>
              <a:t> to fulfil eternal purposes with Him.  </a:t>
            </a:r>
            <a:br>
              <a:rPr lang="en-US" sz="3000" dirty="0"/>
            </a:br>
            <a:r>
              <a:rPr lang="en-US" sz="3000" dirty="0"/>
              <a:t>Discipline of Surrender.  </a:t>
            </a:r>
            <a:r>
              <a:rPr lang="en-US" sz="3000" dirty="0">
                <a:solidFill>
                  <a:srgbClr val="00B050"/>
                </a:solidFill>
              </a:rPr>
              <a:t>GOD is our Adonai, Master.</a:t>
            </a:r>
            <a:endParaRPr lang="en-SG" sz="3000" dirty="0">
              <a:solidFill>
                <a:srgbClr val="00B050"/>
              </a:solidFill>
            </a:endParaRPr>
          </a:p>
        </p:txBody>
      </p:sp>
    </p:spTree>
    <p:extLst>
      <p:ext uri="{BB962C8B-B14F-4D97-AF65-F5344CB8AC3E}">
        <p14:creationId xmlns:p14="http://schemas.microsoft.com/office/powerpoint/2010/main" val="3404544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360" y="934720"/>
            <a:ext cx="10892790" cy="5923280"/>
          </a:xfrm>
        </p:spPr>
        <p:txBody>
          <a:bodyPr>
            <a:noAutofit/>
          </a:bodyPr>
          <a:lstStyle/>
          <a:p>
            <a:pPr marL="441325" indent="-441325">
              <a:lnSpc>
                <a:spcPct val="100000"/>
              </a:lnSpc>
              <a:spcBef>
                <a:spcPts val="0"/>
              </a:spcBef>
              <a:spcAft>
                <a:spcPts val="1200"/>
              </a:spcAft>
              <a:buNone/>
            </a:pPr>
            <a:r>
              <a:rPr lang="en-SG" b="1" dirty="0"/>
              <a:t>A.	“</a:t>
            </a:r>
            <a:r>
              <a:rPr lang="en-SG" b="1" i="1" dirty="0"/>
              <a:t>Lord, You have been our dwelling place in all generations</a:t>
            </a:r>
            <a:r>
              <a:rPr lang="en-SG" b="1" dirty="0"/>
              <a:t>.”</a:t>
            </a:r>
          </a:p>
          <a:p>
            <a:pPr marL="809625" indent="-368300">
              <a:lnSpc>
                <a:spcPct val="100000"/>
              </a:lnSpc>
              <a:spcBef>
                <a:spcPts val="0"/>
              </a:spcBef>
              <a:spcAft>
                <a:spcPts val="1200"/>
              </a:spcAft>
              <a:buNone/>
            </a:pPr>
            <a:r>
              <a:rPr lang="en-SG" dirty="0">
                <a:solidFill>
                  <a:srgbClr val="FF66FF"/>
                </a:solidFill>
              </a:rPr>
              <a:t>a. 	</a:t>
            </a:r>
            <a:r>
              <a:rPr lang="en-SG" dirty="0"/>
              <a:t>“</a:t>
            </a:r>
            <a:r>
              <a:rPr lang="en-SG" i="1" dirty="0"/>
              <a:t>Our dwelling place in all generations</a:t>
            </a:r>
            <a:r>
              <a:rPr lang="en-SG" dirty="0"/>
              <a:t>” (cf. Ps. 91:9; 32:7; 48:14)</a:t>
            </a:r>
          </a:p>
          <a:p>
            <a:pPr marL="1249363" indent="-441325">
              <a:lnSpc>
                <a:spcPct val="100000"/>
              </a:lnSpc>
              <a:spcBef>
                <a:spcPts val="0"/>
              </a:spcBef>
              <a:spcAft>
                <a:spcPts val="1200"/>
              </a:spcAft>
              <a:buNone/>
            </a:pPr>
            <a:r>
              <a:rPr lang="en-SG" dirty="0"/>
              <a:t>1) 	Moses understood that Adonai’s dwelling place, refuge and protection to His people did not begin with the exodus from Egypt but from their pilgrim beginnings under their patriarch Abraham to the days of Moses. </a:t>
            </a:r>
          </a:p>
          <a:p>
            <a:pPr marL="1249363" indent="-441325">
              <a:lnSpc>
                <a:spcPct val="100000"/>
              </a:lnSpc>
              <a:spcBef>
                <a:spcPts val="0"/>
              </a:spcBef>
              <a:spcAft>
                <a:spcPts val="1200"/>
              </a:spcAft>
              <a:buNone/>
            </a:pPr>
            <a:r>
              <a:rPr lang="en-SG" dirty="0"/>
              <a:t>2) 	We have our home in Him and should be a place where we rest, where we can be ourselves, where love and happiness dominate. All these should mark our relationship with God. </a:t>
            </a:r>
          </a:p>
          <a:p>
            <a:pPr marL="1249363" indent="-441325">
              <a:lnSpc>
                <a:spcPct val="100000"/>
              </a:lnSpc>
              <a:spcBef>
                <a:spcPts val="0"/>
              </a:spcBef>
              <a:spcAft>
                <a:spcPts val="1200"/>
              </a:spcAft>
              <a:buNone/>
            </a:pPr>
            <a:r>
              <a:rPr lang="en-SG" dirty="0"/>
              <a:t>3)  In this Eternal One there is a safe abode for the successive generations of men, the highest fulfilment of which is in Heaven (</a:t>
            </a:r>
            <a:r>
              <a:rPr lang="en-SG" u="sng" dirty="0"/>
              <a:t>Eph_2:22</a:t>
            </a:r>
            <a:r>
              <a:rPr lang="en-SG" dirty="0"/>
              <a:t>; </a:t>
            </a:r>
            <a:r>
              <a:rPr lang="en-SG" u="sng" dirty="0"/>
              <a:t>Rev_21:3</a:t>
            </a:r>
            <a:r>
              <a:rPr lang="en-SG" dirty="0"/>
              <a:t>).   </a:t>
            </a:r>
            <a:br>
              <a:rPr lang="en-SG" dirty="0"/>
            </a:br>
            <a:endParaRPr lang="en-SG" dirty="0"/>
          </a:p>
        </p:txBody>
      </p:sp>
      <p:sp>
        <p:nvSpPr>
          <p:cNvPr id="4" name="Title 1">
            <a:extLst>
              <a:ext uri="{FF2B5EF4-FFF2-40B4-BE49-F238E27FC236}">
                <a16:creationId xmlns:a16="http://schemas.microsoft.com/office/drawing/2014/main" id="{8AB778E7-9201-44BC-995C-5A291C399ADC}"/>
              </a:ext>
            </a:extLst>
          </p:cNvPr>
          <p:cNvSpPr>
            <a:spLocks noGrp="1"/>
          </p:cNvSpPr>
          <p:nvPr>
            <p:ph type="title"/>
          </p:nvPr>
        </p:nvSpPr>
        <p:spPr>
          <a:xfrm>
            <a:off x="0" y="127000"/>
            <a:ext cx="12192000" cy="807720"/>
          </a:xfrm>
        </p:spPr>
        <p:txBody>
          <a:bodyPr>
            <a:noAutofit/>
          </a:bodyPr>
          <a:lstStyle/>
          <a:p>
            <a:pPr marL="0" indent="0" algn="ctr">
              <a:buNone/>
            </a:pPr>
            <a:r>
              <a:rPr lang="en-US" sz="3000" dirty="0">
                <a:solidFill>
                  <a:srgbClr val="00B0F0"/>
                </a:solidFill>
                <a:latin typeface="+mn-lt"/>
              </a:rPr>
              <a:t>2.  REFUGE IN THE ETERNAL ADONAI</a:t>
            </a:r>
          </a:p>
        </p:txBody>
      </p:sp>
    </p:spTree>
    <p:extLst>
      <p:ext uri="{BB962C8B-B14F-4D97-AF65-F5344CB8AC3E}">
        <p14:creationId xmlns:p14="http://schemas.microsoft.com/office/powerpoint/2010/main" val="1309106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34720"/>
            <a:ext cx="10256520" cy="5623171"/>
          </a:xfrm>
        </p:spPr>
        <p:txBody>
          <a:bodyPr>
            <a:noAutofit/>
          </a:bodyPr>
          <a:lstStyle/>
          <a:p>
            <a:pPr marL="449263" indent="-449263">
              <a:lnSpc>
                <a:spcPct val="100000"/>
              </a:lnSpc>
              <a:spcBef>
                <a:spcPts val="0"/>
              </a:spcBef>
              <a:spcAft>
                <a:spcPts val="1000"/>
              </a:spcAft>
              <a:buNone/>
            </a:pPr>
            <a:r>
              <a:rPr lang="en-SG" dirty="0">
                <a:solidFill>
                  <a:srgbClr val="FF66FF"/>
                </a:solidFill>
              </a:rPr>
              <a:t>b</a:t>
            </a:r>
            <a:r>
              <a:rPr lang="en-SG" dirty="0"/>
              <a:t>. 	“</a:t>
            </a:r>
            <a:r>
              <a:rPr lang="en-SG" i="1" dirty="0"/>
              <a:t>Our dwelling place”</a:t>
            </a:r>
            <a:r>
              <a:rPr lang="en-SG" dirty="0"/>
              <a:t>   </a:t>
            </a:r>
          </a:p>
          <a:p>
            <a:pPr marL="989013" indent="-539750">
              <a:lnSpc>
                <a:spcPct val="100000"/>
              </a:lnSpc>
              <a:spcBef>
                <a:spcPts val="0"/>
              </a:spcBef>
              <a:spcAft>
                <a:spcPts val="1000"/>
              </a:spcAft>
              <a:buNone/>
            </a:pPr>
            <a:r>
              <a:rPr lang="en-SG" dirty="0"/>
              <a:t>1).  A place of relationships.  Relationship to God as our Father and His unfailing love.</a:t>
            </a:r>
          </a:p>
          <a:p>
            <a:pPr marL="989013" indent="-539750">
              <a:lnSpc>
                <a:spcPct val="100000"/>
              </a:lnSpc>
              <a:spcBef>
                <a:spcPts val="0"/>
              </a:spcBef>
              <a:spcAft>
                <a:spcPts val="1000"/>
              </a:spcAft>
              <a:buNone/>
            </a:pPr>
            <a:r>
              <a:rPr lang="en-SG" dirty="0"/>
              <a:t>2).  A place of security.  It is our sanctuary, that nothing can harm us in the shelter of His Everlasting Arms.</a:t>
            </a:r>
          </a:p>
          <a:p>
            <a:pPr marL="989013" indent="-539750">
              <a:lnSpc>
                <a:spcPct val="100000"/>
              </a:lnSpc>
              <a:spcBef>
                <a:spcPts val="0"/>
              </a:spcBef>
              <a:spcAft>
                <a:spcPts val="1000"/>
              </a:spcAft>
              <a:buNone/>
            </a:pPr>
            <a:r>
              <a:rPr lang="en-SG" dirty="0"/>
              <a:t>3).  A place of personal interest. God is personally concerned in providing to our satisfaction (Psa. 63:5).</a:t>
            </a:r>
          </a:p>
          <a:p>
            <a:pPr marL="989013" indent="-539750">
              <a:lnSpc>
                <a:spcPct val="100000"/>
              </a:lnSpc>
              <a:spcBef>
                <a:spcPts val="0"/>
              </a:spcBef>
              <a:spcAft>
                <a:spcPts val="1000"/>
              </a:spcAft>
              <a:buNone/>
            </a:pPr>
            <a:r>
              <a:rPr lang="en-SG" dirty="0"/>
              <a:t>4).  A place of rest and peace.   For those wearied and worn by toil or by trouble. </a:t>
            </a:r>
          </a:p>
          <a:p>
            <a:pPr marL="989013" indent="-539750">
              <a:lnSpc>
                <a:spcPct val="100000"/>
              </a:lnSpc>
              <a:spcBef>
                <a:spcPts val="0"/>
              </a:spcBef>
              <a:spcAft>
                <a:spcPts val="1000"/>
              </a:spcAft>
              <a:buNone/>
            </a:pPr>
            <a:r>
              <a:rPr lang="en-SG" dirty="0"/>
              <a:t>5).  A place for refuge. To which the tired traveller gladly returns.  To which the prodigal, turns in the penitent hour. So God is the Home of the sinful soul, ever the Father.</a:t>
            </a:r>
          </a:p>
        </p:txBody>
      </p:sp>
      <p:sp>
        <p:nvSpPr>
          <p:cNvPr id="4" name="Title 1">
            <a:extLst>
              <a:ext uri="{FF2B5EF4-FFF2-40B4-BE49-F238E27FC236}">
                <a16:creationId xmlns:a16="http://schemas.microsoft.com/office/drawing/2014/main" id="{332F4C3B-F3F3-467D-AB5E-2D0C85CC3AAE}"/>
              </a:ext>
            </a:extLst>
          </p:cNvPr>
          <p:cNvSpPr>
            <a:spLocks noGrp="1"/>
          </p:cNvSpPr>
          <p:nvPr>
            <p:ph type="title"/>
          </p:nvPr>
        </p:nvSpPr>
        <p:spPr>
          <a:xfrm>
            <a:off x="0" y="127000"/>
            <a:ext cx="12192000" cy="807720"/>
          </a:xfrm>
        </p:spPr>
        <p:txBody>
          <a:bodyPr>
            <a:noAutofit/>
          </a:bodyPr>
          <a:lstStyle/>
          <a:p>
            <a:pPr marL="0" indent="0" algn="ctr">
              <a:buNone/>
            </a:pPr>
            <a:r>
              <a:rPr lang="en-US" sz="3000" dirty="0">
                <a:solidFill>
                  <a:srgbClr val="00B0F0"/>
                </a:solidFill>
                <a:latin typeface="+mn-lt"/>
              </a:rPr>
              <a:t>2.  REFUGE IN THE ETERNAL ADONAI</a:t>
            </a:r>
          </a:p>
        </p:txBody>
      </p:sp>
    </p:spTree>
    <p:extLst>
      <p:ext uri="{BB962C8B-B14F-4D97-AF65-F5344CB8AC3E}">
        <p14:creationId xmlns:p14="http://schemas.microsoft.com/office/powerpoint/2010/main" val="346117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88476"/>
            <a:ext cx="10104120" cy="4257004"/>
          </a:xfrm>
        </p:spPr>
        <p:txBody>
          <a:bodyPr>
            <a:noAutofit/>
          </a:bodyPr>
          <a:lstStyle/>
          <a:p>
            <a:pPr marL="0" indent="0">
              <a:lnSpc>
                <a:spcPct val="100000"/>
              </a:lnSpc>
              <a:spcBef>
                <a:spcPts val="0"/>
              </a:spcBef>
              <a:spcAft>
                <a:spcPts val="1200"/>
              </a:spcAft>
              <a:buNone/>
            </a:pPr>
            <a:r>
              <a:rPr lang="en-SG" sz="3000" dirty="0">
                <a:solidFill>
                  <a:srgbClr val="FF66FF"/>
                </a:solidFill>
              </a:rPr>
              <a:t>c.  </a:t>
            </a:r>
            <a:r>
              <a:rPr lang="en-SG" sz="3000" dirty="0"/>
              <a:t>“Dwell in God?”  The marks of these blessed ones:</a:t>
            </a:r>
          </a:p>
          <a:p>
            <a:pPr marL="990600" indent="-549275">
              <a:lnSpc>
                <a:spcPct val="100000"/>
              </a:lnSpc>
              <a:spcBef>
                <a:spcPts val="0"/>
              </a:spcBef>
              <a:spcAft>
                <a:spcPts val="1200"/>
              </a:spcAft>
              <a:buNone/>
            </a:pPr>
            <a:r>
              <a:rPr lang="en-SG" sz="3000" dirty="0"/>
              <a:t>1). 	They are they who dwell in love. (</a:t>
            </a:r>
            <a:r>
              <a:rPr lang="en-SG" sz="3000" u="sng" dirty="0"/>
              <a:t>1Jn 4:16</a:t>
            </a:r>
            <a:r>
              <a:rPr lang="en-SG" sz="3000" dirty="0"/>
              <a:t>.) He who loves not his brother cannot dwell in God, nor God in him.</a:t>
            </a:r>
          </a:p>
          <a:p>
            <a:pPr marL="990600" indent="-549275">
              <a:lnSpc>
                <a:spcPct val="100000"/>
              </a:lnSpc>
              <a:spcBef>
                <a:spcPts val="0"/>
              </a:spcBef>
              <a:spcAft>
                <a:spcPts val="1200"/>
              </a:spcAft>
              <a:buNone/>
            </a:pPr>
            <a:r>
              <a:rPr lang="en-SG" sz="3000" dirty="0"/>
              <a:t>2). 	They who possess the Spirit of God. (</a:t>
            </a:r>
            <a:r>
              <a:rPr lang="en-SG" sz="3000" u="sng" dirty="0"/>
              <a:t>1Jn 4:13</a:t>
            </a:r>
            <a:r>
              <a:rPr lang="en-SG" sz="3000" dirty="0"/>
              <a:t>.)</a:t>
            </a:r>
          </a:p>
          <a:p>
            <a:pPr marL="990600" indent="-549275">
              <a:lnSpc>
                <a:spcPct val="100000"/>
              </a:lnSpc>
              <a:spcBef>
                <a:spcPts val="0"/>
              </a:spcBef>
              <a:spcAft>
                <a:spcPts val="1200"/>
              </a:spcAft>
              <a:buNone/>
            </a:pPr>
            <a:r>
              <a:rPr lang="en-SG" sz="3000" dirty="0"/>
              <a:t>3). 	They who openly confess him. (</a:t>
            </a:r>
            <a:r>
              <a:rPr lang="en-SG" sz="3000" u="sng" dirty="0"/>
              <a:t>1Jn 4:15</a:t>
            </a:r>
            <a:r>
              <a:rPr lang="en-SG" sz="3000" dirty="0"/>
              <a:t>.)</a:t>
            </a:r>
          </a:p>
          <a:p>
            <a:pPr marL="990600" indent="-549275">
              <a:lnSpc>
                <a:spcPct val="100000"/>
              </a:lnSpc>
              <a:spcBef>
                <a:spcPts val="0"/>
              </a:spcBef>
              <a:spcAft>
                <a:spcPts val="1200"/>
              </a:spcAft>
              <a:buNone/>
            </a:pPr>
            <a:r>
              <a:rPr lang="en-SG" sz="3000" dirty="0"/>
              <a:t>4). 	They who keep His commandments. (</a:t>
            </a:r>
            <a:r>
              <a:rPr lang="en-SG" sz="3000" u="sng" dirty="0"/>
              <a:t>1Jn 3:24</a:t>
            </a:r>
            <a:r>
              <a:rPr lang="en-SG" sz="3000" dirty="0"/>
              <a:t>.) Thus may we test our right to say, "Lord, Thou hast been our Dwelling place."</a:t>
            </a:r>
          </a:p>
        </p:txBody>
      </p:sp>
      <p:sp>
        <p:nvSpPr>
          <p:cNvPr id="4" name="Title 1">
            <a:extLst>
              <a:ext uri="{FF2B5EF4-FFF2-40B4-BE49-F238E27FC236}">
                <a16:creationId xmlns:a16="http://schemas.microsoft.com/office/drawing/2014/main" id="{3E7F1852-45F3-4170-A5AE-7737891F5117}"/>
              </a:ext>
            </a:extLst>
          </p:cNvPr>
          <p:cNvSpPr>
            <a:spLocks noGrp="1"/>
          </p:cNvSpPr>
          <p:nvPr>
            <p:ph type="title"/>
          </p:nvPr>
        </p:nvSpPr>
        <p:spPr>
          <a:xfrm>
            <a:off x="0" y="127000"/>
            <a:ext cx="12192000" cy="807720"/>
          </a:xfrm>
        </p:spPr>
        <p:txBody>
          <a:bodyPr>
            <a:noAutofit/>
          </a:bodyPr>
          <a:lstStyle/>
          <a:p>
            <a:pPr marL="0" indent="0" algn="ctr">
              <a:buNone/>
            </a:pPr>
            <a:r>
              <a:rPr lang="en-US" sz="3000" dirty="0">
                <a:solidFill>
                  <a:srgbClr val="00B0F0"/>
                </a:solidFill>
                <a:latin typeface="+mn-lt"/>
              </a:rPr>
              <a:t>2.  REFUGE IN THE ETERNAL ADONAI</a:t>
            </a:r>
          </a:p>
        </p:txBody>
      </p:sp>
    </p:spTree>
    <p:extLst>
      <p:ext uri="{BB962C8B-B14F-4D97-AF65-F5344CB8AC3E}">
        <p14:creationId xmlns:p14="http://schemas.microsoft.com/office/powerpoint/2010/main" val="3580228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1080" y="1107829"/>
            <a:ext cx="10149840" cy="5247251"/>
          </a:xfrm>
        </p:spPr>
        <p:txBody>
          <a:bodyPr>
            <a:noAutofit/>
          </a:bodyPr>
          <a:lstStyle/>
          <a:p>
            <a:pPr marL="0" indent="0">
              <a:lnSpc>
                <a:spcPct val="100000"/>
              </a:lnSpc>
              <a:spcBef>
                <a:spcPts val="0"/>
              </a:spcBef>
              <a:spcAft>
                <a:spcPts val="1200"/>
              </a:spcAft>
              <a:buNone/>
            </a:pPr>
            <a:r>
              <a:rPr lang="en-SG" sz="3000" b="1" dirty="0"/>
              <a:t>B.  Eternal origin of Adonai</a:t>
            </a:r>
          </a:p>
          <a:p>
            <a:pPr marL="990600" indent="-450850">
              <a:lnSpc>
                <a:spcPct val="100000"/>
              </a:lnSpc>
              <a:spcBef>
                <a:spcPts val="0"/>
              </a:spcBef>
              <a:spcAft>
                <a:spcPts val="1200"/>
              </a:spcAft>
              <a:buNone/>
            </a:pPr>
            <a:r>
              <a:rPr lang="en-SG" sz="3000" dirty="0">
                <a:solidFill>
                  <a:srgbClr val="FF66FF"/>
                </a:solidFill>
              </a:rPr>
              <a:t>a.  </a:t>
            </a:r>
            <a:r>
              <a:rPr lang="en-SG" sz="3000" dirty="0"/>
              <a:t>“</a:t>
            </a:r>
            <a:r>
              <a:rPr lang="en-SG" sz="3000" i="1" dirty="0"/>
              <a:t>Before the mountains were brought forth</a:t>
            </a:r>
            <a:r>
              <a:rPr lang="en-SG" sz="3000" dirty="0"/>
              <a:t>”</a:t>
            </a:r>
          </a:p>
          <a:p>
            <a:pPr marL="990600" indent="-450850">
              <a:lnSpc>
                <a:spcPct val="100000"/>
              </a:lnSpc>
              <a:spcBef>
                <a:spcPts val="0"/>
              </a:spcBef>
              <a:spcAft>
                <a:spcPts val="1800"/>
              </a:spcAft>
              <a:buNone/>
            </a:pPr>
            <a:r>
              <a:rPr lang="en-SG" sz="3000" dirty="0"/>
              <a:t>	Mountains were seen and are the grandest and oldest of creation.</a:t>
            </a:r>
          </a:p>
          <a:p>
            <a:pPr marL="990600" indent="-450850">
              <a:lnSpc>
                <a:spcPct val="100000"/>
              </a:lnSpc>
              <a:spcBef>
                <a:spcPts val="0"/>
              </a:spcBef>
              <a:spcAft>
                <a:spcPts val="1200"/>
              </a:spcAft>
              <a:buNone/>
            </a:pPr>
            <a:r>
              <a:rPr lang="en-SG" sz="3000" dirty="0">
                <a:solidFill>
                  <a:srgbClr val="FF66FF"/>
                </a:solidFill>
              </a:rPr>
              <a:t>b.  </a:t>
            </a:r>
            <a:r>
              <a:rPr lang="en-SG" sz="3000" dirty="0"/>
              <a:t>“</a:t>
            </a:r>
            <a:r>
              <a:rPr lang="en-SG" sz="3000" i="1" dirty="0"/>
              <a:t>Or ever You had formed the earth and the world</a:t>
            </a:r>
            <a:r>
              <a:rPr lang="en-SG" sz="3000" dirty="0"/>
              <a:t>”</a:t>
            </a:r>
          </a:p>
          <a:p>
            <a:pPr marL="990600" indent="-450850">
              <a:lnSpc>
                <a:spcPct val="100000"/>
              </a:lnSpc>
              <a:spcBef>
                <a:spcPts val="0"/>
              </a:spcBef>
              <a:spcAft>
                <a:spcPts val="1800"/>
              </a:spcAft>
              <a:buNone/>
            </a:pPr>
            <a:r>
              <a:rPr lang="en-SG" sz="3000" dirty="0"/>
              <a:t>	God created all (Heb. 11:3; Rev. :11:4; Rom. 11:36).</a:t>
            </a:r>
          </a:p>
          <a:p>
            <a:pPr marL="898525" indent="-358775">
              <a:lnSpc>
                <a:spcPct val="100000"/>
              </a:lnSpc>
              <a:spcBef>
                <a:spcPts val="0"/>
              </a:spcBef>
              <a:spcAft>
                <a:spcPts val="1200"/>
              </a:spcAft>
            </a:pPr>
            <a:r>
              <a:rPr lang="en-SG" sz="3000" dirty="0"/>
              <a:t>(Rev 4:11)  </a:t>
            </a:r>
            <a:r>
              <a:rPr lang="en-SG" sz="3000" i="1" dirty="0"/>
              <a:t>Thou art worthy, O Lord, to receive glory and honour and power: for </a:t>
            </a:r>
            <a:r>
              <a:rPr lang="en-SG" sz="3000" i="1" u="sng" dirty="0"/>
              <a:t>Thou hast created all things</a:t>
            </a:r>
            <a:r>
              <a:rPr lang="en-SG" sz="3000" i="1" dirty="0"/>
              <a:t>, and for thy pleasure they are and were created.</a:t>
            </a:r>
          </a:p>
          <a:p>
            <a:endParaRPr lang="en-SG" dirty="0"/>
          </a:p>
          <a:p>
            <a:endParaRPr lang="en-SG" dirty="0"/>
          </a:p>
        </p:txBody>
      </p:sp>
      <p:sp>
        <p:nvSpPr>
          <p:cNvPr id="4" name="Title 1">
            <a:extLst>
              <a:ext uri="{FF2B5EF4-FFF2-40B4-BE49-F238E27FC236}">
                <a16:creationId xmlns:a16="http://schemas.microsoft.com/office/drawing/2014/main" id="{E888EDAF-AF80-45BE-A44F-459DE2587CA5}"/>
              </a:ext>
            </a:extLst>
          </p:cNvPr>
          <p:cNvSpPr>
            <a:spLocks noGrp="1"/>
          </p:cNvSpPr>
          <p:nvPr>
            <p:ph type="title"/>
          </p:nvPr>
        </p:nvSpPr>
        <p:spPr>
          <a:xfrm>
            <a:off x="0" y="127000"/>
            <a:ext cx="12192000" cy="807720"/>
          </a:xfrm>
        </p:spPr>
        <p:txBody>
          <a:bodyPr>
            <a:noAutofit/>
          </a:bodyPr>
          <a:lstStyle/>
          <a:p>
            <a:pPr marL="0" indent="0" algn="ctr">
              <a:buNone/>
            </a:pPr>
            <a:r>
              <a:rPr lang="en-US" sz="3000" dirty="0">
                <a:solidFill>
                  <a:srgbClr val="00B0F0"/>
                </a:solidFill>
                <a:latin typeface="+mn-lt"/>
              </a:rPr>
              <a:t>2.  REFUGE IN THE ETERNAL ADONAI</a:t>
            </a:r>
          </a:p>
        </p:txBody>
      </p:sp>
    </p:spTree>
    <p:extLst>
      <p:ext uri="{BB962C8B-B14F-4D97-AF65-F5344CB8AC3E}">
        <p14:creationId xmlns:p14="http://schemas.microsoft.com/office/powerpoint/2010/main" val="181019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07829"/>
            <a:ext cx="10195560" cy="4927211"/>
          </a:xfrm>
        </p:spPr>
        <p:txBody>
          <a:bodyPr>
            <a:noAutofit/>
          </a:bodyPr>
          <a:lstStyle/>
          <a:p>
            <a:pPr marL="0" indent="0">
              <a:lnSpc>
                <a:spcPct val="100000"/>
              </a:lnSpc>
              <a:spcBef>
                <a:spcPts val="0"/>
              </a:spcBef>
              <a:spcAft>
                <a:spcPts val="1200"/>
              </a:spcAft>
              <a:buNone/>
            </a:pPr>
            <a:r>
              <a:rPr lang="en-SG" dirty="0">
                <a:solidFill>
                  <a:srgbClr val="FF66FF"/>
                </a:solidFill>
              </a:rPr>
              <a:t>c.  </a:t>
            </a:r>
            <a:r>
              <a:rPr lang="en-SG" dirty="0"/>
              <a:t>“</a:t>
            </a:r>
            <a:r>
              <a:rPr lang="en-SG" i="1" dirty="0"/>
              <a:t>Even from everlasting to everlasting, Thou art God</a:t>
            </a:r>
            <a:r>
              <a:rPr lang="en-SG" dirty="0"/>
              <a:t>”</a:t>
            </a:r>
          </a:p>
          <a:p>
            <a:pPr marL="989013" indent="-547688">
              <a:lnSpc>
                <a:spcPct val="100000"/>
              </a:lnSpc>
              <a:spcBef>
                <a:spcPts val="0"/>
              </a:spcBef>
              <a:spcAft>
                <a:spcPts val="1200"/>
              </a:spcAft>
              <a:buNone/>
            </a:pPr>
            <a:r>
              <a:rPr lang="en-SG" dirty="0"/>
              <a:t>1).  The Hebrew word means “duration” past or future; here, evidently, unlimited duration.  </a:t>
            </a:r>
          </a:p>
          <a:p>
            <a:pPr marL="989013" indent="-547688">
              <a:lnSpc>
                <a:spcPct val="100000"/>
              </a:lnSpc>
              <a:spcBef>
                <a:spcPts val="0"/>
              </a:spcBef>
              <a:spcAft>
                <a:spcPts val="1200"/>
              </a:spcAft>
              <a:buNone/>
            </a:pPr>
            <a:r>
              <a:rPr lang="en-SG" dirty="0"/>
              <a:t>2).  From eternity past through eternity future, He exists, independent of all His creation (Ps. 93:2; Pro. 8:23; Mic. 5:2; Hab. 1:12).</a:t>
            </a:r>
          </a:p>
          <a:p>
            <a:pPr marL="989013" indent="-547688">
              <a:lnSpc>
                <a:spcPct val="100000"/>
              </a:lnSpc>
              <a:spcBef>
                <a:spcPts val="0"/>
              </a:spcBef>
              <a:spcAft>
                <a:spcPts val="1800"/>
              </a:spcAft>
              <a:buNone/>
            </a:pPr>
            <a:r>
              <a:rPr lang="en-SG" dirty="0"/>
              <a:t>3).  In this Eternal One, He is the safe dwelling place for the successive generations of men.</a:t>
            </a:r>
          </a:p>
          <a:p>
            <a:pPr marL="808038" indent="-366713">
              <a:lnSpc>
                <a:spcPct val="100000"/>
              </a:lnSpc>
              <a:spcBef>
                <a:spcPts val="0"/>
              </a:spcBef>
              <a:spcAft>
                <a:spcPts val="1200"/>
              </a:spcAft>
            </a:pPr>
            <a:r>
              <a:rPr lang="en-SG" dirty="0"/>
              <a:t>(</a:t>
            </a:r>
            <a:r>
              <a:rPr lang="en-SG" dirty="0" err="1"/>
              <a:t>Psa</a:t>
            </a:r>
            <a:r>
              <a:rPr lang="en-SG" dirty="0"/>
              <a:t> 93:2)  </a:t>
            </a:r>
            <a:r>
              <a:rPr lang="en-SG" i="1" dirty="0"/>
              <a:t>Thy throne is established of old: </a:t>
            </a:r>
            <a:r>
              <a:rPr lang="en-SG" i="1" u="sng" dirty="0"/>
              <a:t>Thou art from everlasting</a:t>
            </a:r>
            <a:r>
              <a:rPr lang="en-SG" i="1" dirty="0"/>
              <a:t>.</a:t>
            </a:r>
          </a:p>
          <a:p>
            <a:endParaRPr lang="en-SG" dirty="0"/>
          </a:p>
        </p:txBody>
      </p:sp>
      <p:sp>
        <p:nvSpPr>
          <p:cNvPr id="4" name="Title 1">
            <a:extLst>
              <a:ext uri="{FF2B5EF4-FFF2-40B4-BE49-F238E27FC236}">
                <a16:creationId xmlns:a16="http://schemas.microsoft.com/office/drawing/2014/main" id="{7E7AAE2C-FEA9-476A-A714-C35ED83343FA}"/>
              </a:ext>
            </a:extLst>
          </p:cNvPr>
          <p:cNvSpPr>
            <a:spLocks noGrp="1"/>
          </p:cNvSpPr>
          <p:nvPr>
            <p:ph type="title"/>
          </p:nvPr>
        </p:nvSpPr>
        <p:spPr>
          <a:xfrm>
            <a:off x="0" y="127000"/>
            <a:ext cx="12192000" cy="807720"/>
          </a:xfrm>
        </p:spPr>
        <p:txBody>
          <a:bodyPr>
            <a:noAutofit/>
          </a:bodyPr>
          <a:lstStyle/>
          <a:p>
            <a:pPr marL="0" indent="0" algn="ctr">
              <a:buNone/>
            </a:pPr>
            <a:r>
              <a:rPr lang="en-US" sz="3000" dirty="0">
                <a:solidFill>
                  <a:srgbClr val="00B0F0"/>
                </a:solidFill>
                <a:latin typeface="+mn-lt"/>
              </a:rPr>
              <a:t>2.  REFUGE IN THE ETERNAL ADONAI</a:t>
            </a:r>
          </a:p>
        </p:txBody>
      </p:sp>
    </p:spTree>
    <p:extLst>
      <p:ext uri="{BB962C8B-B14F-4D97-AF65-F5344CB8AC3E}">
        <p14:creationId xmlns:p14="http://schemas.microsoft.com/office/powerpoint/2010/main" val="1036503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1107829"/>
            <a:ext cx="10957560" cy="5623171"/>
          </a:xfrm>
        </p:spPr>
        <p:txBody>
          <a:bodyPr>
            <a:noAutofit/>
          </a:bodyPr>
          <a:lstStyle/>
          <a:p>
            <a:pPr marL="0" indent="0">
              <a:lnSpc>
                <a:spcPct val="100000"/>
              </a:lnSpc>
              <a:spcBef>
                <a:spcPts val="0"/>
              </a:spcBef>
              <a:spcAft>
                <a:spcPts val="1200"/>
              </a:spcAft>
              <a:buNone/>
            </a:pPr>
            <a:r>
              <a:rPr lang="en-SG" sz="3000" b="1" dirty="0"/>
              <a:t>D.  Judgement of the Eternal God</a:t>
            </a:r>
          </a:p>
          <a:p>
            <a:pPr marL="542925" indent="-101600">
              <a:lnSpc>
                <a:spcPct val="100000"/>
              </a:lnSpc>
              <a:spcBef>
                <a:spcPts val="0"/>
              </a:spcBef>
              <a:spcAft>
                <a:spcPts val="1200"/>
              </a:spcAft>
              <a:buNone/>
            </a:pPr>
            <a:r>
              <a:rPr lang="en-SG" dirty="0"/>
              <a:t>“</a:t>
            </a:r>
            <a:r>
              <a:rPr lang="en-SG" i="1" dirty="0"/>
              <a:t>You turn man to destruction, and say, “Return, O children of man</a:t>
            </a:r>
            <a:r>
              <a:rPr lang="en-SG" dirty="0"/>
              <a:t>.”</a:t>
            </a:r>
          </a:p>
          <a:p>
            <a:pPr marL="542925" indent="-101600">
              <a:lnSpc>
                <a:spcPct val="100000"/>
              </a:lnSpc>
              <a:spcBef>
                <a:spcPts val="0"/>
              </a:spcBef>
              <a:spcAft>
                <a:spcPts val="1200"/>
              </a:spcAft>
              <a:buNone/>
            </a:pPr>
            <a:r>
              <a:rPr lang="en-SG" dirty="0"/>
              <a:t>a.  The eternal Creator is to be feared and respected.</a:t>
            </a:r>
          </a:p>
          <a:p>
            <a:pPr marL="542925" indent="-101600">
              <a:lnSpc>
                <a:spcPct val="100000"/>
              </a:lnSpc>
              <a:spcBef>
                <a:spcPts val="0"/>
              </a:spcBef>
              <a:spcAft>
                <a:spcPts val="1200"/>
              </a:spcAft>
              <a:buNone/>
            </a:pPr>
            <a:r>
              <a:rPr lang="en-SG" dirty="0"/>
              <a:t>b.  He takes interest in man and exercise judgement.</a:t>
            </a:r>
          </a:p>
          <a:p>
            <a:pPr marL="542925" indent="-101600">
              <a:lnSpc>
                <a:spcPct val="100000"/>
              </a:lnSpc>
              <a:spcBef>
                <a:spcPts val="0"/>
              </a:spcBef>
              <a:spcAft>
                <a:spcPts val="1200"/>
              </a:spcAft>
              <a:buNone/>
            </a:pPr>
            <a:r>
              <a:rPr lang="en-SG" dirty="0"/>
              <a:t>c.  “Turn back” alludes to the curse of Adam and uses the same verb.  </a:t>
            </a:r>
          </a:p>
          <a:p>
            <a:pPr marL="542925" indent="-101600">
              <a:lnSpc>
                <a:spcPct val="100000"/>
              </a:lnSpc>
              <a:spcBef>
                <a:spcPts val="0"/>
              </a:spcBef>
              <a:spcAft>
                <a:spcPts val="1200"/>
              </a:spcAft>
              <a:buNone/>
            </a:pPr>
            <a:r>
              <a:rPr lang="en-SG" dirty="0"/>
              <a:t>d.  It is a command to return to dust from which man came (Gen. 3:19).</a:t>
            </a:r>
          </a:p>
          <a:p>
            <a:pPr marL="542925" indent="-101600">
              <a:lnSpc>
                <a:spcPct val="100000"/>
              </a:lnSpc>
              <a:spcBef>
                <a:spcPts val="0"/>
              </a:spcBef>
              <a:spcAft>
                <a:spcPts val="1200"/>
              </a:spcAft>
              <a:buNone/>
            </a:pPr>
            <a:r>
              <a:rPr lang="en-SG" dirty="0"/>
              <a:t>e.  Daily experiences make it clear the frailty and end of man.</a:t>
            </a:r>
          </a:p>
          <a:p>
            <a:pPr marL="898525" indent="-457200">
              <a:lnSpc>
                <a:spcPct val="100000"/>
              </a:lnSpc>
              <a:spcBef>
                <a:spcPts val="0"/>
              </a:spcBef>
              <a:spcAft>
                <a:spcPts val="1200"/>
              </a:spcAft>
            </a:pPr>
            <a:r>
              <a:rPr lang="en-SG" dirty="0"/>
              <a:t>(Genesis 3:19)  </a:t>
            </a:r>
            <a:r>
              <a:rPr lang="en-SG" i="1" dirty="0"/>
              <a:t>In the sweat of thy face shalt thou eat bread, till thou return unto the ground; for out of it </a:t>
            </a:r>
            <a:r>
              <a:rPr lang="en-SG" i="1" dirty="0" err="1"/>
              <a:t>wast</a:t>
            </a:r>
            <a:r>
              <a:rPr lang="en-SG" i="1" dirty="0"/>
              <a:t> thou taken: </a:t>
            </a:r>
            <a:r>
              <a:rPr lang="en-SG" i="1" u="sng" dirty="0"/>
              <a:t>for dust thou art, and unto dust shalt thou return.</a:t>
            </a:r>
          </a:p>
          <a:p>
            <a:endParaRPr lang="en-SG" dirty="0"/>
          </a:p>
          <a:p>
            <a:endParaRPr lang="en-SG" dirty="0"/>
          </a:p>
          <a:p>
            <a:endParaRPr lang="en-SG" dirty="0"/>
          </a:p>
        </p:txBody>
      </p:sp>
      <p:sp>
        <p:nvSpPr>
          <p:cNvPr id="4" name="Title 1">
            <a:extLst>
              <a:ext uri="{FF2B5EF4-FFF2-40B4-BE49-F238E27FC236}">
                <a16:creationId xmlns:a16="http://schemas.microsoft.com/office/drawing/2014/main" id="{708E36F6-3881-474B-90DB-5E93B93AD087}"/>
              </a:ext>
            </a:extLst>
          </p:cNvPr>
          <p:cNvSpPr>
            <a:spLocks noGrp="1"/>
          </p:cNvSpPr>
          <p:nvPr>
            <p:ph type="title"/>
          </p:nvPr>
        </p:nvSpPr>
        <p:spPr>
          <a:xfrm>
            <a:off x="0" y="127000"/>
            <a:ext cx="12192000" cy="807720"/>
          </a:xfrm>
        </p:spPr>
        <p:txBody>
          <a:bodyPr>
            <a:noAutofit/>
          </a:bodyPr>
          <a:lstStyle/>
          <a:p>
            <a:pPr marL="0" indent="0" algn="ctr">
              <a:buNone/>
            </a:pPr>
            <a:r>
              <a:rPr lang="en-US" sz="3000" dirty="0">
                <a:solidFill>
                  <a:srgbClr val="00B0F0"/>
                </a:solidFill>
                <a:latin typeface="+mn-lt"/>
              </a:rPr>
              <a:t>2.  REFUGE IN THE ETERNAL ADONAI</a:t>
            </a:r>
          </a:p>
        </p:txBody>
      </p:sp>
    </p:spTree>
    <p:extLst>
      <p:ext uri="{BB962C8B-B14F-4D97-AF65-F5344CB8AC3E}">
        <p14:creationId xmlns:p14="http://schemas.microsoft.com/office/powerpoint/2010/main" val="3818728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8152"/>
            <a:ext cx="10515600" cy="4932608"/>
          </a:xfrm>
        </p:spPr>
        <p:txBody>
          <a:bodyPr>
            <a:noAutofit/>
          </a:bodyPr>
          <a:lstStyle/>
          <a:p>
            <a:pPr marL="365125" indent="-365125">
              <a:lnSpc>
                <a:spcPct val="100000"/>
              </a:lnSpc>
              <a:spcBef>
                <a:spcPts val="0"/>
              </a:spcBef>
              <a:spcAft>
                <a:spcPts val="1800"/>
              </a:spcAft>
            </a:pPr>
            <a:r>
              <a:rPr lang="en-SG" sz="3000" dirty="0"/>
              <a:t>(Psalms 90:4)  </a:t>
            </a:r>
            <a:r>
              <a:rPr lang="en-SG" sz="3000" i="1" dirty="0"/>
              <a:t>For </a:t>
            </a:r>
            <a:r>
              <a:rPr lang="en-SG" sz="3000" i="1" u="sng" dirty="0"/>
              <a:t>a thousand years in Thy sight </a:t>
            </a:r>
            <a:r>
              <a:rPr lang="en-SG" sz="3000" i="1" dirty="0"/>
              <a:t>are but as yesterday when it is past, and as a watch in the night.</a:t>
            </a:r>
          </a:p>
          <a:p>
            <a:pPr marL="365125" indent="-365125">
              <a:lnSpc>
                <a:spcPct val="100000"/>
              </a:lnSpc>
              <a:spcBef>
                <a:spcPts val="0"/>
              </a:spcBef>
              <a:spcAft>
                <a:spcPts val="1800"/>
              </a:spcAft>
            </a:pPr>
            <a:r>
              <a:rPr lang="en-SG" sz="3000" i="1" dirty="0"/>
              <a:t>(Psalms 90:5)  Thou </a:t>
            </a:r>
            <a:r>
              <a:rPr lang="en-SG" sz="3000" i="1" dirty="0" err="1"/>
              <a:t>carriest</a:t>
            </a:r>
            <a:r>
              <a:rPr lang="en-SG" sz="3000" i="1" dirty="0"/>
              <a:t> them away as with a flood; they are as a sleep: in the morning they are like grass which </a:t>
            </a:r>
            <a:r>
              <a:rPr lang="en-SG" sz="3000" i="1" dirty="0" err="1"/>
              <a:t>groweth</a:t>
            </a:r>
            <a:r>
              <a:rPr lang="en-SG" sz="3000" i="1" dirty="0"/>
              <a:t> up.</a:t>
            </a:r>
          </a:p>
          <a:p>
            <a:pPr marL="365125" indent="-365125">
              <a:lnSpc>
                <a:spcPct val="100000"/>
              </a:lnSpc>
              <a:spcBef>
                <a:spcPts val="0"/>
              </a:spcBef>
              <a:spcAft>
                <a:spcPts val="1800"/>
              </a:spcAft>
            </a:pPr>
            <a:r>
              <a:rPr lang="en-SG" sz="3000" i="1" dirty="0"/>
              <a:t>(Psalms 90:6)  In the morning it </a:t>
            </a:r>
            <a:r>
              <a:rPr lang="en-SG" sz="3000" i="1" dirty="0" err="1"/>
              <a:t>flourisheth</a:t>
            </a:r>
            <a:r>
              <a:rPr lang="en-SG" sz="3000" i="1" dirty="0"/>
              <a:t>, and </a:t>
            </a:r>
            <a:r>
              <a:rPr lang="en-SG" sz="3000" i="1" dirty="0" err="1"/>
              <a:t>groweth</a:t>
            </a:r>
            <a:r>
              <a:rPr lang="en-SG" sz="3000" i="1" dirty="0"/>
              <a:t> up; in the evening it is cut down, and </a:t>
            </a:r>
            <a:r>
              <a:rPr lang="en-SG" sz="3000" i="1" dirty="0" err="1"/>
              <a:t>withereth</a:t>
            </a:r>
            <a:r>
              <a:rPr lang="en-SG" sz="3000" i="1" dirty="0"/>
              <a:t>.</a:t>
            </a:r>
          </a:p>
          <a:p>
            <a:pPr marL="365125" indent="-365125">
              <a:lnSpc>
                <a:spcPct val="100000"/>
              </a:lnSpc>
              <a:spcBef>
                <a:spcPts val="0"/>
              </a:spcBef>
              <a:spcAft>
                <a:spcPts val="1800"/>
              </a:spcAft>
            </a:pPr>
            <a:r>
              <a:rPr lang="en-SG" sz="3000" dirty="0"/>
              <a:t>Moses used many poetic pictures to describe God and time. In God’s sight a thousand years was like yesterday, like a watch in the night, like a flood, like a night of sleep. </a:t>
            </a:r>
          </a:p>
          <a:p>
            <a:pPr marL="0" indent="0">
              <a:buNone/>
            </a:pPr>
            <a:endParaRPr lang="en-SG" dirty="0"/>
          </a:p>
        </p:txBody>
      </p:sp>
      <p:sp>
        <p:nvSpPr>
          <p:cNvPr id="4" name="Title 1">
            <a:extLst>
              <a:ext uri="{FF2B5EF4-FFF2-40B4-BE49-F238E27FC236}">
                <a16:creationId xmlns:a16="http://schemas.microsoft.com/office/drawing/2014/main" id="{72637877-12DF-479E-AF24-8E1F250FD671}"/>
              </a:ext>
            </a:extLst>
          </p:cNvPr>
          <p:cNvSpPr>
            <a:spLocks noGrp="1"/>
          </p:cNvSpPr>
          <p:nvPr>
            <p:ph type="title"/>
          </p:nvPr>
        </p:nvSpPr>
        <p:spPr>
          <a:xfrm>
            <a:off x="0" y="127000"/>
            <a:ext cx="12192000" cy="807720"/>
          </a:xfrm>
        </p:spPr>
        <p:txBody>
          <a:bodyPr>
            <a:noAutofit/>
          </a:bodyPr>
          <a:lstStyle/>
          <a:p>
            <a:pPr marL="0" indent="0" algn="ctr">
              <a:buNone/>
            </a:pPr>
            <a:r>
              <a:rPr lang="en-US" sz="3000" dirty="0">
                <a:solidFill>
                  <a:srgbClr val="00B0F0"/>
                </a:solidFill>
                <a:latin typeface="+mn-lt"/>
              </a:rPr>
              <a:t>2.  REFUGE IN THE ETERNAL ADONAI</a:t>
            </a:r>
          </a:p>
        </p:txBody>
      </p:sp>
    </p:spTree>
    <p:extLst>
      <p:ext uri="{BB962C8B-B14F-4D97-AF65-F5344CB8AC3E}">
        <p14:creationId xmlns:p14="http://schemas.microsoft.com/office/powerpoint/2010/main" val="3634115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6A361500-3368-40A8-BC61-85EE64BEA942}"/>
              </a:ext>
            </a:extLst>
          </p:cNvPr>
          <p:cNvSpPr>
            <a:spLocks noGrp="1"/>
          </p:cNvSpPr>
          <p:nvPr>
            <p:ph idx="1"/>
          </p:nvPr>
        </p:nvSpPr>
        <p:spPr>
          <a:xfrm>
            <a:off x="1260764" y="613931"/>
            <a:ext cx="9448800" cy="5775325"/>
          </a:xfrm>
        </p:spPr>
        <p:txBody>
          <a:bodyPr>
            <a:noAutofit/>
          </a:bodyPr>
          <a:lstStyle/>
          <a:p>
            <a:pPr marL="442913" indent="-442913">
              <a:lnSpc>
                <a:spcPct val="100000"/>
              </a:lnSpc>
              <a:spcBef>
                <a:spcPts val="0"/>
              </a:spcBef>
              <a:spcAft>
                <a:spcPts val="1200"/>
              </a:spcAft>
              <a:buNone/>
            </a:pPr>
            <a:r>
              <a:rPr lang="en-SG" altLang="en-US" sz="3200" dirty="0"/>
              <a:t>2.	I could not see through the shadows ahead.</a:t>
            </a:r>
          </a:p>
          <a:p>
            <a:pPr marL="442913" indent="-442913">
              <a:lnSpc>
                <a:spcPct val="100000"/>
              </a:lnSpc>
              <a:spcBef>
                <a:spcPts val="0"/>
              </a:spcBef>
              <a:spcAft>
                <a:spcPts val="1200"/>
              </a:spcAft>
              <a:buNone/>
            </a:pPr>
            <a:r>
              <a:rPr lang="en-SG" altLang="en-US" sz="3200" dirty="0"/>
              <a:t>	So I looked at the Cross of my Saviour instead.</a:t>
            </a:r>
          </a:p>
          <a:p>
            <a:pPr marL="442913" indent="-442913">
              <a:lnSpc>
                <a:spcPct val="100000"/>
              </a:lnSpc>
              <a:spcBef>
                <a:spcPts val="0"/>
              </a:spcBef>
              <a:spcAft>
                <a:spcPts val="1200"/>
              </a:spcAft>
              <a:buNone/>
            </a:pPr>
            <a:r>
              <a:rPr lang="en-SG" altLang="en-US" sz="3200" dirty="0"/>
              <a:t>	I bowed to the will  of the Master that day.</a:t>
            </a:r>
          </a:p>
          <a:p>
            <a:pPr marL="442913" indent="-442913">
              <a:lnSpc>
                <a:spcPct val="100000"/>
              </a:lnSpc>
              <a:spcBef>
                <a:spcPts val="0"/>
              </a:spcBef>
              <a:spcAft>
                <a:spcPts val="3000"/>
              </a:spcAft>
              <a:buNone/>
            </a:pPr>
            <a:r>
              <a:rPr lang="en-SG" altLang="en-US" sz="3200" dirty="0"/>
              <a:t>	Then peace came and tears fled away.</a:t>
            </a:r>
          </a:p>
          <a:p>
            <a:pPr marL="442913" indent="-442913">
              <a:lnSpc>
                <a:spcPct val="100000"/>
              </a:lnSpc>
              <a:spcBef>
                <a:spcPts val="0"/>
              </a:spcBef>
              <a:spcAft>
                <a:spcPts val="1200"/>
              </a:spcAft>
              <a:buNone/>
            </a:pPr>
            <a:r>
              <a:rPr lang="en-SG" altLang="en-US" sz="3200" dirty="0"/>
              <a:t>	O rejoice in the Lord, He makes no mistake,</a:t>
            </a:r>
          </a:p>
          <a:p>
            <a:pPr marL="442913" indent="-442913">
              <a:lnSpc>
                <a:spcPct val="100000"/>
              </a:lnSpc>
              <a:spcBef>
                <a:spcPts val="0"/>
              </a:spcBef>
              <a:spcAft>
                <a:spcPts val="1200"/>
              </a:spcAft>
              <a:buNone/>
            </a:pPr>
            <a:r>
              <a:rPr lang="en-SG" altLang="en-US" sz="3200" dirty="0"/>
              <a:t>	He </a:t>
            </a:r>
            <a:r>
              <a:rPr lang="en-SG" altLang="en-US" sz="3200" dirty="0" err="1"/>
              <a:t>knoweth</a:t>
            </a:r>
            <a:r>
              <a:rPr lang="en-SG" altLang="en-US" sz="3200" dirty="0"/>
              <a:t> the end of each path I take.</a:t>
            </a:r>
          </a:p>
          <a:p>
            <a:pPr marL="442913" indent="-442913">
              <a:lnSpc>
                <a:spcPct val="100000"/>
              </a:lnSpc>
              <a:spcBef>
                <a:spcPts val="0"/>
              </a:spcBef>
              <a:spcAft>
                <a:spcPts val="1200"/>
              </a:spcAft>
              <a:buNone/>
            </a:pPr>
            <a:r>
              <a:rPr lang="en-SG" altLang="en-US" sz="3200" dirty="0"/>
              <a:t>	For when I am tried and purified, </a:t>
            </a:r>
          </a:p>
          <a:p>
            <a:pPr marL="442913" indent="-442913">
              <a:lnSpc>
                <a:spcPct val="100000"/>
              </a:lnSpc>
              <a:spcBef>
                <a:spcPts val="0"/>
              </a:spcBef>
              <a:spcAft>
                <a:spcPts val="1200"/>
              </a:spcAft>
              <a:buNone/>
            </a:pPr>
            <a:r>
              <a:rPr lang="en-SG" altLang="en-US" sz="3200" dirty="0"/>
              <a:t>	I shall come forth as gold.</a:t>
            </a:r>
          </a:p>
          <a:p>
            <a:pPr marL="0" indent="0">
              <a:buNone/>
            </a:pPr>
            <a:endParaRPr lang="en-SG" altLang="en-US" dirty="0"/>
          </a:p>
        </p:txBody>
      </p:sp>
    </p:spTree>
    <p:extLst>
      <p:ext uri="{BB962C8B-B14F-4D97-AF65-F5344CB8AC3E}">
        <p14:creationId xmlns:p14="http://schemas.microsoft.com/office/powerpoint/2010/main" val="3028166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4720"/>
            <a:ext cx="10515600" cy="5623171"/>
          </a:xfrm>
        </p:spPr>
        <p:txBody>
          <a:bodyPr>
            <a:noAutofit/>
          </a:bodyPr>
          <a:lstStyle/>
          <a:p>
            <a:pPr marL="0" indent="0">
              <a:lnSpc>
                <a:spcPct val="100000"/>
              </a:lnSpc>
              <a:spcBef>
                <a:spcPts val="0"/>
              </a:spcBef>
              <a:spcAft>
                <a:spcPts val="1200"/>
              </a:spcAft>
              <a:buNone/>
            </a:pPr>
            <a:r>
              <a:rPr lang="en-SG" b="1" dirty="0"/>
              <a:t>A.  GOD’S AND MAN’S PERCEPTION OF TIME (:4-6)</a:t>
            </a:r>
          </a:p>
          <a:p>
            <a:pPr marL="808038" indent="-360363">
              <a:lnSpc>
                <a:spcPct val="100000"/>
              </a:lnSpc>
              <a:spcBef>
                <a:spcPts val="0"/>
              </a:spcBef>
              <a:spcAft>
                <a:spcPts val="1200"/>
              </a:spcAft>
              <a:buNone/>
            </a:pPr>
            <a:r>
              <a:rPr lang="en-SG" dirty="0">
                <a:solidFill>
                  <a:srgbClr val="00B0F0"/>
                </a:solidFill>
              </a:rPr>
              <a:t>a.  </a:t>
            </a:r>
            <a:r>
              <a:rPr lang="en-SG" dirty="0"/>
              <a:t>The idea of God’s eternal Being lives outside of time and is raised 	above time and thus a thousand years seems like a single day in 	the past and not the present.</a:t>
            </a:r>
          </a:p>
          <a:p>
            <a:pPr marL="808038" indent="-360363">
              <a:lnSpc>
                <a:spcPct val="100000"/>
              </a:lnSpc>
              <a:spcBef>
                <a:spcPts val="0"/>
              </a:spcBef>
              <a:spcAft>
                <a:spcPts val="1200"/>
              </a:spcAft>
              <a:buNone/>
            </a:pPr>
            <a:r>
              <a:rPr lang="en-SG" dirty="0">
                <a:solidFill>
                  <a:srgbClr val="00B0F0"/>
                </a:solidFill>
              </a:rPr>
              <a:t>b.  </a:t>
            </a:r>
            <a:r>
              <a:rPr lang="en-SG" dirty="0"/>
              <a:t>Time has no relation to God; it does not exist for him. "One day is 	with the Lord as a thousand years, and a thousand years as one 	day" (</a:t>
            </a:r>
            <a:r>
              <a:rPr lang="en-SG" u="sng" dirty="0"/>
              <a:t>2Pe_3:8</a:t>
            </a:r>
            <a:r>
              <a:rPr lang="en-SG" dirty="0"/>
              <a:t>) Therefore we must not judge His methods of 	working by our own. When it is past; rather, as it passes. </a:t>
            </a:r>
          </a:p>
          <a:p>
            <a:pPr marL="808038" indent="-360363">
              <a:lnSpc>
                <a:spcPct val="100000"/>
              </a:lnSpc>
              <a:spcBef>
                <a:spcPts val="0"/>
              </a:spcBef>
              <a:spcAft>
                <a:spcPts val="1200"/>
              </a:spcAft>
              <a:buNone/>
            </a:pPr>
            <a:r>
              <a:rPr lang="en-SG" dirty="0">
                <a:solidFill>
                  <a:srgbClr val="00B0F0"/>
                </a:solidFill>
              </a:rPr>
              <a:t>c.  </a:t>
            </a:r>
            <a:r>
              <a:rPr lang="en-SG" dirty="0"/>
              <a:t>	And as a watch in the night. To the sleeper a night watch seems 	gone in a moment - a time which is no sooner come than gone. 	We are dreaming through the long night of time, but God is ever 	keeping watch, and a thousand years are as nothing to him.</a:t>
            </a:r>
          </a:p>
        </p:txBody>
      </p:sp>
      <p:sp>
        <p:nvSpPr>
          <p:cNvPr id="4" name="Title 1">
            <a:extLst>
              <a:ext uri="{FF2B5EF4-FFF2-40B4-BE49-F238E27FC236}">
                <a16:creationId xmlns:a16="http://schemas.microsoft.com/office/drawing/2014/main" id="{B1944CFD-F912-43A5-8D72-A35C8DBA88FD}"/>
              </a:ext>
            </a:extLst>
          </p:cNvPr>
          <p:cNvSpPr>
            <a:spLocks noGrp="1"/>
          </p:cNvSpPr>
          <p:nvPr>
            <p:ph type="title"/>
          </p:nvPr>
        </p:nvSpPr>
        <p:spPr>
          <a:xfrm>
            <a:off x="0" y="127000"/>
            <a:ext cx="12192000" cy="807720"/>
          </a:xfrm>
        </p:spPr>
        <p:txBody>
          <a:bodyPr>
            <a:noAutofit/>
          </a:bodyPr>
          <a:lstStyle/>
          <a:p>
            <a:pPr marL="0" indent="0" algn="ctr">
              <a:buNone/>
            </a:pPr>
            <a:r>
              <a:rPr lang="en-US" sz="3000" dirty="0">
                <a:solidFill>
                  <a:srgbClr val="FF66FF"/>
                </a:solidFill>
                <a:latin typeface="+mn-lt"/>
              </a:rPr>
              <a:t>3.  MAN BEFORE THE GOD OF JUDGMENT</a:t>
            </a:r>
          </a:p>
        </p:txBody>
      </p:sp>
    </p:spTree>
    <p:extLst>
      <p:ext uri="{BB962C8B-B14F-4D97-AF65-F5344CB8AC3E}">
        <p14:creationId xmlns:p14="http://schemas.microsoft.com/office/powerpoint/2010/main" val="3621756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2243BAA-EB49-4A57-AF67-60513ABD48AB}"/>
              </a:ext>
            </a:extLst>
          </p:cNvPr>
          <p:cNvSpPr>
            <a:spLocks noGrp="1"/>
          </p:cNvSpPr>
          <p:nvPr>
            <p:ph type="title"/>
          </p:nvPr>
        </p:nvSpPr>
        <p:spPr>
          <a:xfrm>
            <a:off x="0" y="127000"/>
            <a:ext cx="12192000" cy="807720"/>
          </a:xfrm>
        </p:spPr>
        <p:txBody>
          <a:bodyPr>
            <a:noAutofit/>
          </a:bodyPr>
          <a:lstStyle/>
          <a:p>
            <a:pPr marL="0" indent="0" algn="ctr">
              <a:buNone/>
            </a:pPr>
            <a:r>
              <a:rPr lang="en-US" sz="3000" dirty="0">
                <a:solidFill>
                  <a:srgbClr val="FF66FF"/>
                </a:solidFill>
                <a:latin typeface="+mn-lt"/>
              </a:rPr>
              <a:t>3.  MAN BEFORE THE GOD OF JUDGMENT</a:t>
            </a:r>
          </a:p>
        </p:txBody>
      </p:sp>
      <p:sp>
        <p:nvSpPr>
          <p:cNvPr id="6" name="Content Placeholder 2">
            <a:extLst>
              <a:ext uri="{FF2B5EF4-FFF2-40B4-BE49-F238E27FC236}">
                <a16:creationId xmlns:a16="http://schemas.microsoft.com/office/drawing/2014/main" id="{7D493F42-9FBB-43F8-8213-A3D581B530CD}"/>
              </a:ext>
            </a:extLst>
          </p:cNvPr>
          <p:cNvSpPr>
            <a:spLocks noGrp="1"/>
          </p:cNvSpPr>
          <p:nvPr>
            <p:ph idx="1"/>
          </p:nvPr>
        </p:nvSpPr>
        <p:spPr>
          <a:xfrm>
            <a:off x="963930" y="1051949"/>
            <a:ext cx="10359390" cy="5623171"/>
          </a:xfrm>
        </p:spPr>
        <p:txBody>
          <a:bodyPr>
            <a:noAutofit/>
          </a:bodyPr>
          <a:lstStyle/>
          <a:p>
            <a:pPr marL="441325" indent="-441325">
              <a:lnSpc>
                <a:spcPct val="100000"/>
              </a:lnSpc>
              <a:spcBef>
                <a:spcPts val="0"/>
              </a:spcBef>
              <a:spcAft>
                <a:spcPts val="1200"/>
              </a:spcAft>
              <a:buNone/>
            </a:pPr>
            <a:r>
              <a:rPr lang="en-US" dirty="0">
                <a:solidFill>
                  <a:srgbClr val="00B0F0"/>
                </a:solidFill>
              </a:rPr>
              <a:t>d.</a:t>
            </a:r>
            <a:r>
              <a:rPr lang="en-US" dirty="0"/>
              <a:t> 	Thou </a:t>
            </a:r>
            <a:r>
              <a:rPr lang="en-US" dirty="0" err="1"/>
              <a:t>carriest</a:t>
            </a:r>
            <a:r>
              <a:rPr lang="en-US" dirty="0"/>
              <a:t> them away as with a flood. This verse is to be connected with </a:t>
            </a:r>
            <a:r>
              <a:rPr lang="en-US" u="sng" dirty="0"/>
              <a:t>Psa_90:3</a:t>
            </a:r>
            <a:r>
              <a:rPr lang="en-US" dirty="0"/>
              <a:t>, </a:t>
            </a:r>
            <a:r>
              <a:rPr lang="en-US" i="1" dirty="0"/>
              <a:t>"Thou </a:t>
            </a:r>
            <a:r>
              <a:rPr lang="en-US" i="1" dirty="0" err="1"/>
              <a:t>sweepest</a:t>
            </a:r>
            <a:r>
              <a:rPr lang="en-US" i="1" dirty="0"/>
              <a:t> mankind away</a:t>
            </a:r>
            <a:r>
              <a:rPr lang="en-US" dirty="0"/>
              <a:t>;" i.e. </a:t>
            </a:r>
            <a:r>
              <a:rPr lang="en-US" dirty="0" err="1"/>
              <a:t>removest</a:t>
            </a:r>
            <a:r>
              <a:rPr lang="en-US" dirty="0"/>
              <a:t> them from the earth, when it pleases Thee. As when a torrent rushes down the river-bed and bears all before it, so does the Lord bear away by death the succeeding generations of men.</a:t>
            </a:r>
          </a:p>
          <a:p>
            <a:pPr marL="441325" indent="-441325">
              <a:lnSpc>
                <a:spcPct val="100000"/>
              </a:lnSpc>
              <a:spcBef>
                <a:spcPts val="0"/>
              </a:spcBef>
              <a:spcAft>
                <a:spcPts val="1200"/>
              </a:spcAft>
              <a:buNone/>
            </a:pPr>
            <a:r>
              <a:rPr lang="en-US" dirty="0">
                <a:solidFill>
                  <a:srgbClr val="00B0F0"/>
                </a:solidFill>
              </a:rPr>
              <a:t>e.</a:t>
            </a:r>
            <a:r>
              <a:rPr lang="en-US" dirty="0"/>
              <a:t> 	</a:t>
            </a:r>
            <a:r>
              <a:rPr lang="en-US" i="1" dirty="0"/>
              <a:t>They are as a sleep</a:t>
            </a:r>
            <a:r>
              <a:rPr lang="en-US" dirty="0"/>
              <a:t>. Fantastic, vague, forgotten as soon as it is over.</a:t>
            </a:r>
          </a:p>
          <a:p>
            <a:pPr marL="441325" indent="-441325">
              <a:lnSpc>
                <a:spcPct val="100000"/>
              </a:lnSpc>
              <a:spcBef>
                <a:spcPts val="0"/>
              </a:spcBef>
              <a:spcAft>
                <a:spcPts val="1200"/>
              </a:spcAft>
              <a:buNone/>
            </a:pPr>
            <a:r>
              <a:rPr lang="en-US" dirty="0">
                <a:solidFill>
                  <a:srgbClr val="00B0F0"/>
                </a:solidFill>
              </a:rPr>
              <a:t>f. </a:t>
            </a:r>
            <a:r>
              <a:rPr lang="en-US" dirty="0"/>
              <a:t>	</a:t>
            </a:r>
            <a:r>
              <a:rPr lang="en-US" i="1" dirty="0"/>
              <a:t>In the morning they are like grass which </a:t>
            </a:r>
            <a:r>
              <a:rPr lang="en-US" i="1" dirty="0" err="1"/>
              <a:t>groweth</a:t>
            </a:r>
            <a:r>
              <a:rPr lang="en-US" i="1" dirty="0"/>
              <a:t> up </a:t>
            </a:r>
            <a:r>
              <a:rPr lang="en-US" dirty="0"/>
              <a:t>(comp. </a:t>
            </a:r>
            <a:r>
              <a:rPr lang="en-US" u="sng" dirty="0"/>
              <a:t>Psa_37:2</a:t>
            </a:r>
            <a:r>
              <a:rPr lang="en-US" dirty="0"/>
              <a:t>; </a:t>
            </a:r>
            <a:r>
              <a:rPr lang="en-US" u="sng" dirty="0"/>
              <a:t>Psa_72:16</a:t>
            </a:r>
            <a:r>
              <a:rPr lang="en-US" dirty="0"/>
              <a:t>; </a:t>
            </a:r>
            <a:r>
              <a:rPr lang="en-US" u="sng" dirty="0"/>
              <a:t>Psa_92:7</a:t>
            </a:r>
            <a:r>
              <a:rPr lang="en-US" dirty="0"/>
              <a:t>; </a:t>
            </a:r>
            <a:r>
              <a:rPr lang="en-US" u="sng" dirty="0"/>
              <a:t>Psa_103:15</a:t>
            </a:r>
            <a:r>
              <a:rPr lang="en-US" dirty="0"/>
              <a:t>; </a:t>
            </a:r>
            <a:r>
              <a:rPr lang="en-US" u="sng" dirty="0"/>
              <a:t>Isa_40:7</a:t>
            </a:r>
            <a:r>
              <a:rPr lang="en-US" dirty="0"/>
              <a:t>). We are not cedars, or oaks, but only poor grass, which is vigorous in the spring, but lasts not a summer through. What is there upon earth more frail and brief than we! They are like grass: “An ordinary comparison, Isaiah 40:6, James 1:10-11.”</a:t>
            </a:r>
            <a:endParaRPr lang="en-SG" dirty="0"/>
          </a:p>
          <a:p>
            <a:pPr marL="0" indent="0">
              <a:buNone/>
            </a:pPr>
            <a:endParaRPr lang="en-SG" dirty="0"/>
          </a:p>
        </p:txBody>
      </p:sp>
    </p:spTree>
    <p:extLst>
      <p:ext uri="{BB962C8B-B14F-4D97-AF65-F5344CB8AC3E}">
        <p14:creationId xmlns:p14="http://schemas.microsoft.com/office/powerpoint/2010/main" val="18253807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2243BAA-EB49-4A57-AF67-60513ABD48AB}"/>
              </a:ext>
            </a:extLst>
          </p:cNvPr>
          <p:cNvSpPr>
            <a:spLocks noGrp="1"/>
          </p:cNvSpPr>
          <p:nvPr>
            <p:ph type="title"/>
          </p:nvPr>
        </p:nvSpPr>
        <p:spPr>
          <a:xfrm>
            <a:off x="0" y="127000"/>
            <a:ext cx="12192000" cy="807720"/>
          </a:xfrm>
        </p:spPr>
        <p:txBody>
          <a:bodyPr>
            <a:noAutofit/>
          </a:bodyPr>
          <a:lstStyle/>
          <a:p>
            <a:pPr marL="0" indent="0" algn="ctr">
              <a:buNone/>
            </a:pPr>
            <a:r>
              <a:rPr lang="en-US" sz="3000" dirty="0">
                <a:solidFill>
                  <a:srgbClr val="FF66FF"/>
                </a:solidFill>
                <a:latin typeface="+mn-lt"/>
              </a:rPr>
              <a:t>3.  MAN BEFORE THE GOD OF JUDGMENT</a:t>
            </a:r>
          </a:p>
        </p:txBody>
      </p:sp>
      <p:sp>
        <p:nvSpPr>
          <p:cNvPr id="6" name="Content Placeholder 2">
            <a:extLst>
              <a:ext uri="{FF2B5EF4-FFF2-40B4-BE49-F238E27FC236}">
                <a16:creationId xmlns:a16="http://schemas.microsoft.com/office/drawing/2014/main" id="{7D493F42-9FBB-43F8-8213-A3D581B530CD}"/>
              </a:ext>
            </a:extLst>
          </p:cNvPr>
          <p:cNvSpPr>
            <a:spLocks noGrp="1"/>
          </p:cNvSpPr>
          <p:nvPr>
            <p:ph idx="1"/>
          </p:nvPr>
        </p:nvSpPr>
        <p:spPr>
          <a:xfrm>
            <a:off x="769620" y="1021469"/>
            <a:ext cx="10652760" cy="5623171"/>
          </a:xfrm>
        </p:spPr>
        <p:txBody>
          <a:bodyPr>
            <a:noAutofit/>
          </a:bodyPr>
          <a:lstStyle/>
          <a:p>
            <a:pPr marL="0" indent="0">
              <a:lnSpc>
                <a:spcPct val="100000"/>
              </a:lnSpc>
              <a:spcBef>
                <a:spcPts val="0"/>
              </a:spcBef>
              <a:spcAft>
                <a:spcPts val="1200"/>
              </a:spcAft>
              <a:buNone/>
            </a:pPr>
            <a:r>
              <a:rPr lang="en-SG" b="1" dirty="0"/>
              <a:t>B.  GOD’S JUDGEMENT ON MAN’S SIN (:7,8)</a:t>
            </a:r>
          </a:p>
          <a:p>
            <a:pPr marL="715963" indent="-274638">
              <a:lnSpc>
                <a:spcPct val="100000"/>
              </a:lnSpc>
              <a:spcBef>
                <a:spcPts val="0"/>
              </a:spcBef>
              <a:spcAft>
                <a:spcPts val="1200"/>
              </a:spcAft>
            </a:pPr>
            <a:r>
              <a:rPr lang="en-SG" dirty="0"/>
              <a:t>(Psalms 90:7,8)  </a:t>
            </a:r>
            <a:r>
              <a:rPr lang="en-SG" i="1" dirty="0"/>
              <a:t>For we are consumed by thine anger, and by thy wrath are we troubled.  Thou hast set our iniquities before thee, our secret sins in the light of thy countenance.</a:t>
            </a:r>
          </a:p>
          <a:p>
            <a:pPr marL="808038" indent="-366713">
              <a:lnSpc>
                <a:spcPct val="100000"/>
              </a:lnSpc>
              <a:spcBef>
                <a:spcPts val="0"/>
              </a:spcBef>
              <a:spcAft>
                <a:spcPts val="1200"/>
              </a:spcAft>
              <a:buNone/>
            </a:pPr>
            <a:r>
              <a:rPr lang="en-SG" dirty="0">
                <a:solidFill>
                  <a:srgbClr val="00B0F0"/>
                </a:solidFill>
              </a:rPr>
              <a:t>a.</a:t>
            </a:r>
            <a:r>
              <a:rPr lang="en-SG" dirty="0"/>
              <a:t> 	The Eternal God certainly has the right and the authority to judge mankind, and especially His own people. His mortality is not accidental, but sin has provoked the Lord to anger, and therefore thus we die. In the wilderness Moses and the people of Israel felt consumed by God’s anger and terrified by His wrath.</a:t>
            </a:r>
          </a:p>
          <a:p>
            <a:pPr marL="808038" indent="-366713">
              <a:lnSpc>
                <a:spcPct val="100000"/>
              </a:lnSpc>
              <a:spcBef>
                <a:spcPts val="0"/>
              </a:spcBef>
              <a:spcAft>
                <a:spcPts val="1200"/>
              </a:spcAft>
              <a:buNone/>
            </a:pPr>
            <a:r>
              <a:rPr lang="en-SG" dirty="0">
                <a:solidFill>
                  <a:srgbClr val="00B0F0"/>
                </a:solidFill>
              </a:rPr>
              <a:t>b.</a:t>
            </a:r>
            <a:r>
              <a:rPr lang="en-SG" dirty="0"/>
              <a:t> 	You have set our iniquities before You: The judgment of God came because of their iniquities. When the Eternal, Holy God saw and considered them, the response was His anger and wrath.</a:t>
            </a:r>
          </a:p>
          <a:p>
            <a:endParaRPr lang="en-SG" dirty="0"/>
          </a:p>
          <a:p>
            <a:pPr marL="0" indent="0">
              <a:buNone/>
            </a:pPr>
            <a:endParaRPr lang="en-SG" dirty="0"/>
          </a:p>
        </p:txBody>
      </p:sp>
    </p:spTree>
    <p:extLst>
      <p:ext uri="{BB962C8B-B14F-4D97-AF65-F5344CB8AC3E}">
        <p14:creationId xmlns:p14="http://schemas.microsoft.com/office/powerpoint/2010/main" val="2487308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7240" y="1209429"/>
            <a:ext cx="10637520" cy="5206611"/>
          </a:xfrm>
        </p:spPr>
        <p:txBody>
          <a:bodyPr>
            <a:noAutofit/>
          </a:bodyPr>
          <a:lstStyle/>
          <a:p>
            <a:pPr marL="365125" indent="-365125">
              <a:lnSpc>
                <a:spcPct val="100000"/>
              </a:lnSpc>
              <a:spcBef>
                <a:spcPts val="0"/>
              </a:spcBef>
              <a:spcAft>
                <a:spcPts val="1200"/>
              </a:spcAft>
            </a:pPr>
            <a:r>
              <a:rPr lang="en-SG" dirty="0"/>
              <a:t>(Psalms 106:13-18)  </a:t>
            </a:r>
            <a:br>
              <a:rPr lang="en-SG" dirty="0"/>
            </a:br>
            <a:r>
              <a:rPr lang="en-SG" i="1" dirty="0"/>
              <a:t>They soon </a:t>
            </a:r>
            <a:r>
              <a:rPr lang="en-SG" i="1" u="sng" dirty="0" err="1"/>
              <a:t>forgat</a:t>
            </a:r>
            <a:r>
              <a:rPr lang="en-SG" i="1" u="sng" dirty="0"/>
              <a:t> His works</a:t>
            </a:r>
            <a:r>
              <a:rPr lang="en-SG" i="1" dirty="0"/>
              <a:t>; they waited not for His counsel:</a:t>
            </a:r>
          </a:p>
          <a:p>
            <a:pPr marL="365125" indent="-365125">
              <a:lnSpc>
                <a:spcPct val="100000"/>
              </a:lnSpc>
              <a:spcBef>
                <a:spcPts val="0"/>
              </a:spcBef>
              <a:spcAft>
                <a:spcPts val="1200"/>
              </a:spcAft>
              <a:buNone/>
            </a:pPr>
            <a:r>
              <a:rPr lang="en-SG" i="1" dirty="0"/>
              <a:t>	But lusted exceedingly in the wilderness, and tempted God in the desert.</a:t>
            </a:r>
          </a:p>
          <a:p>
            <a:pPr marL="365125" indent="-365125">
              <a:lnSpc>
                <a:spcPct val="100000"/>
              </a:lnSpc>
              <a:spcBef>
                <a:spcPts val="0"/>
              </a:spcBef>
              <a:spcAft>
                <a:spcPts val="1200"/>
              </a:spcAft>
              <a:buNone/>
            </a:pPr>
            <a:r>
              <a:rPr lang="en-SG" i="1" dirty="0"/>
              <a:t>	And </a:t>
            </a:r>
            <a:r>
              <a:rPr lang="en-SG" i="1" u="sng" dirty="0"/>
              <a:t>He gave them their request; but sent leanness into their soul.</a:t>
            </a:r>
          </a:p>
          <a:p>
            <a:pPr marL="365125" indent="-365125">
              <a:lnSpc>
                <a:spcPct val="100000"/>
              </a:lnSpc>
              <a:spcBef>
                <a:spcPts val="0"/>
              </a:spcBef>
              <a:spcAft>
                <a:spcPts val="1200"/>
              </a:spcAft>
              <a:buNone/>
            </a:pPr>
            <a:r>
              <a:rPr lang="en-SG" i="1" dirty="0"/>
              <a:t>	They envied Moses also in the camp, and Aaron the saint of the LORD.</a:t>
            </a:r>
          </a:p>
          <a:p>
            <a:pPr marL="365125" indent="-365125">
              <a:lnSpc>
                <a:spcPct val="100000"/>
              </a:lnSpc>
              <a:spcBef>
                <a:spcPts val="0"/>
              </a:spcBef>
              <a:spcAft>
                <a:spcPts val="1200"/>
              </a:spcAft>
              <a:buNone/>
            </a:pPr>
            <a:r>
              <a:rPr lang="en-SG" i="1" dirty="0"/>
              <a:t>	The earth opened and swallowed up </a:t>
            </a:r>
            <a:r>
              <a:rPr lang="en-SG" i="1" dirty="0" err="1"/>
              <a:t>Dathan</a:t>
            </a:r>
            <a:r>
              <a:rPr lang="en-SG" i="1" dirty="0"/>
              <a:t>, and covered the company of </a:t>
            </a:r>
            <a:r>
              <a:rPr lang="en-SG" i="1" dirty="0" err="1"/>
              <a:t>Abiram</a:t>
            </a:r>
            <a:r>
              <a:rPr lang="en-SG" i="1" dirty="0"/>
              <a:t>.</a:t>
            </a:r>
          </a:p>
          <a:p>
            <a:pPr marL="365125" indent="-365125">
              <a:lnSpc>
                <a:spcPct val="100000"/>
              </a:lnSpc>
              <a:spcBef>
                <a:spcPts val="0"/>
              </a:spcBef>
              <a:spcAft>
                <a:spcPts val="1200"/>
              </a:spcAft>
              <a:buNone/>
            </a:pPr>
            <a:r>
              <a:rPr lang="en-SG" i="1" dirty="0"/>
              <a:t>	And a fire was kindled in their company; the flame burned up the wicked.</a:t>
            </a:r>
          </a:p>
          <a:p>
            <a:pPr marL="0" indent="0">
              <a:buNone/>
            </a:pPr>
            <a:r>
              <a:rPr lang="en-SG" dirty="0"/>
              <a:t>  </a:t>
            </a:r>
          </a:p>
          <a:p>
            <a:endParaRPr lang="en-SG" i="1" dirty="0"/>
          </a:p>
          <a:p>
            <a:endParaRPr lang="en-SG" i="1" dirty="0"/>
          </a:p>
          <a:p>
            <a:endParaRPr lang="en-SG" dirty="0"/>
          </a:p>
          <a:p>
            <a:pPr marL="0" indent="0">
              <a:buNone/>
            </a:pPr>
            <a:endParaRPr lang="en-SG" dirty="0"/>
          </a:p>
        </p:txBody>
      </p:sp>
      <p:sp>
        <p:nvSpPr>
          <p:cNvPr id="4" name="Title 1">
            <a:extLst>
              <a:ext uri="{FF2B5EF4-FFF2-40B4-BE49-F238E27FC236}">
                <a16:creationId xmlns:a16="http://schemas.microsoft.com/office/drawing/2014/main" id="{CF1E5D20-E829-44A9-89C1-2AE618EB44C8}"/>
              </a:ext>
            </a:extLst>
          </p:cNvPr>
          <p:cNvSpPr>
            <a:spLocks noGrp="1"/>
          </p:cNvSpPr>
          <p:nvPr>
            <p:ph type="title"/>
          </p:nvPr>
        </p:nvSpPr>
        <p:spPr>
          <a:xfrm>
            <a:off x="0" y="127000"/>
            <a:ext cx="12192000" cy="807720"/>
          </a:xfrm>
        </p:spPr>
        <p:txBody>
          <a:bodyPr>
            <a:noAutofit/>
          </a:bodyPr>
          <a:lstStyle/>
          <a:p>
            <a:pPr marL="0" indent="0" algn="ctr">
              <a:buNone/>
            </a:pPr>
            <a:r>
              <a:rPr lang="en-US" sz="3000" dirty="0">
                <a:solidFill>
                  <a:srgbClr val="FF66FF"/>
                </a:solidFill>
                <a:latin typeface="+mn-lt"/>
              </a:rPr>
              <a:t>3.  MAN BEFORE THE GOD OF JUDGMENT</a:t>
            </a:r>
          </a:p>
        </p:txBody>
      </p:sp>
    </p:spTree>
    <p:extLst>
      <p:ext uri="{BB962C8B-B14F-4D97-AF65-F5344CB8AC3E}">
        <p14:creationId xmlns:p14="http://schemas.microsoft.com/office/powerpoint/2010/main" val="3699138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3792"/>
            <a:ext cx="10515600" cy="5623171"/>
          </a:xfrm>
        </p:spPr>
        <p:txBody>
          <a:bodyPr>
            <a:noAutofit/>
          </a:bodyPr>
          <a:lstStyle/>
          <a:p>
            <a:pPr marL="365125" indent="-365125">
              <a:lnSpc>
                <a:spcPct val="100000"/>
              </a:lnSpc>
              <a:spcBef>
                <a:spcPts val="0"/>
              </a:spcBef>
              <a:spcAft>
                <a:spcPts val="1200"/>
              </a:spcAft>
              <a:buNone/>
            </a:pPr>
            <a:r>
              <a:rPr lang="en-SG" dirty="0">
                <a:solidFill>
                  <a:srgbClr val="00B0F0"/>
                </a:solidFill>
              </a:rPr>
              <a:t>c.</a:t>
            </a:r>
            <a:r>
              <a:rPr lang="en-SG" dirty="0"/>
              <a:t> 	</a:t>
            </a:r>
            <a:r>
              <a:rPr lang="en-SG" i="1" dirty="0"/>
              <a:t>Our secret sins in the light of Your countenance</a:t>
            </a:r>
            <a:r>
              <a:rPr lang="en-SG" dirty="0"/>
              <a:t>: It was not only their obvious iniquities but also their secret sins that God saw. Such sins were not secret before God and His judgment. There are no secrets before God (Ps. 139:1,12).  He unearths man's hidden things, and exposes them to the light, even to the light of His own purity and holiness (1 John 1:5; Eccl. 12:14).</a:t>
            </a:r>
          </a:p>
          <a:p>
            <a:pPr marL="365125" indent="-365125">
              <a:lnSpc>
                <a:spcPct val="100000"/>
              </a:lnSpc>
              <a:spcBef>
                <a:spcPts val="0"/>
              </a:spcBef>
              <a:spcAft>
                <a:spcPts val="1200"/>
              </a:spcAft>
              <a:buNone/>
            </a:pPr>
            <a:r>
              <a:rPr lang="en-SG" dirty="0">
                <a:solidFill>
                  <a:srgbClr val="00B0F0"/>
                </a:solidFill>
              </a:rPr>
              <a:t>d.</a:t>
            </a:r>
            <a:r>
              <a:rPr lang="en-SG" dirty="0"/>
              <a:t>	Psalm 19 gives this direction, and he ends with an earnest prayer against "secret sins" (</a:t>
            </a:r>
            <a:r>
              <a:rPr lang="en-SG" u="sng" dirty="0"/>
              <a:t>Psa_19:12</a:t>
            </a:r>
            <a:r>
              <a:rPr lang="en-SG" dirty="0"/>
              <a:t>), against "presumptuous sins" (</a:t>
            </a:r>
            <a:r>
              <a:rPr lang="en-SG" u="sng" dirty="0"/>
              <a:t>Psa_19:13</a:t>
            </a:r>
            <a:r>
              <a:rPr lang="en-SG" dirty="0"/>
              <a:t>), and against sins of word and thought (</a:t>
            </a:r>
            <a:r>
              <a:rPr lang="en-SG" u="sng" dirty="0"/>
              <a:t>Psa_19:14</a:t>
            </a:r>
            <a:r>
              <a:rPr lang="en-SG" dirty="0"/>
              <a:t>), addressed to "God his Strength [or, ’his Rock’] and his Redeemer."</a:t>
            </a:r>
          </a:p>
          <a:p>
            <a:pPr marL="365125" indent="-365125">
              <a:lnSpc>
                <a:spcPct val="100000"/>
              </a:lnSpc>
              <a:spcBef>
                <a:spcPts val="0"/>
              </a:spcBef>
              <a:spcAft>
                <a:spcPts val="1200"/>
              </a:spcAft>
              <a:buNone/>
            </a:pPr>
            <a:r>
              <a:rPr lang="en-SG" dirty="0">
                <a:solidFill>
                  <a:srgbClr val="00B0F0"/>
                </a:solidFill>
              </a:rPr>
              <a:t>e.</a:t>
            </a:r>
            <a:r>
              <a:rPr lang="en-SG" dirty="0"/>
              <a:t>	SIN CANNOT BE HIDDEN; BUT IT CAN BE "COVERED." (</a:t>
            </a:r>
            <a:r>
              <a:rPr lang="en-SG" u="sng" dirty="0"/>
              <a:t>Psa_32:1</a:t>
            </a:r>
            <a:r>
              <a:rPr lang="en-SG" dirty="0"/>
              <a:t>; </a:t>
            </a:r>
            <a:r>
              <a:rPr lang="en-SG" u="sng" dirty="0"/>
              <a:t>Psa_85:2</a:t>
            </a:r>
            <a:r>
              <a:rPr lang="en-SG" dirty="0"/>
              <a:t>.) It can be "blotted out" (</a:t>
            </a:r>
            <a:r>
              <a:rPr lang="en-SG" u="sng" dirty="0"/>
              <a:t>Isa_43:25</a:t>
            </a:r>
            <a:r>
              <a:rPr lang="en-SG" dirty="0"/>
              <a:t>; </a:t>
            </a:r>
            <a:r>
              <a:rPr lang="en-SG" u="sng" dirty="0"/>
              <a:t>Act_3:19</a:t>
            </a:r>
            <a:r>
              <a:rPr lang="en-SG" dirty="0"/>
              <a:t>), "washed" (</a:t>
            </a:r>
            <a:r>
              <a:rPr lang="en-SG" u="sng" dirty="0"/>
              <a:t>Psa_51:2</a:t>
            </a:r>
            <a:r>
              <a:rPr lang="en-SG" dirty="0"/>
              <a:t>; </a:t>
            </a:r>
            <a:r>
              <a:rPr lang="en-SG" u="sng" dirty="0"/>
              <a:t>1Co_6:11</a:t>
            </a:r>
            <a:r>
              <a:rPr lang="en-SG" dirty="0"/>
              <a:t>; </a:t>
            </a:r>
            <a:r>
              <a:rPr lang="en-SG" u="sng" dirty="0"/>
              <a:t>Rev_7:14</a:t>
            </a:r>
            <a:r>
              <a:rPr lang="en-SG" dirty="0"/>
              <a:t>). </a:t>
            </a:r>
          </a:p>
        </p:txBody>
      </p:sp>
    </p:spTree>
    <p:extLst>
      <p:ext uri="{BB962C8B-B14F-4D97-AF65-F5344CB8AC3E}">
        <p14:creationId xmlns:p14="http://schemas.microsoft.com/office/powerpoint/2010/main" val="18984692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98916"/>
            <a:ext cx="10271760" cy="4460168"/>
          </a:xfrm>
        </p:spPr>
        <p:txBody>
          <a:bodyPr>
            <a:noAutofit/>
          </a:bodyPr>
          <a:lstStyle/>
          <a:p>
            <a:pPr marL="0" indent="0">
              <a:lnSpc>
                <a:spcPct val="100000"/>
              </a:lnSpc>
              <a:spcBef>
                <a:spcPts val="0"/>
              </a:spcBef>
              <a:spcAft>
                <a:spcPts val="1800"/>
              </a:spcAft>
              <a:buNone/>
            </a:pPr>
            <a:r>
              <a:rPr lang="en-SG" dirty="0"/>
              <a:t>Man’s frailty understood against the Eternal God</a:t>
            </a:r>
          </a:p>
          <a:p>
            <a:pPr marL="274638" indent="-274638">
              <a:lnSpc>
                <a:spcPct val="100000"/>
              </a:lnSpc>
              <a:spcBef>
                <a:spcPts val="0"/>
              </a:spcBef>
              <a:spcAft>
                <a:spcPts val="1800"/>
              </a:spcAft>
            </a:pPr>
            <a:r>
              <a:rPr lang="en-SG" dirty="0"/>
              <a:t>(Psalms 90:9)  </a:t>
            </a:r>
            <a:r>
              <a:rPr lang="en-SG" i="1" dirty="0"/>
              <a:t>For all our days are passed away in thy wrath: we spend our years as a tale that is told.</a:t>
            </a:r>
          </a:p>
          <a:p>
            <a:pPr marL="274638" indent="-274638">
              <a:lnSpc>
                <a:spcPct val="100000"/>
              </a:lnSpc>
              <a:spcBef>
                <a:spcPts val="0"/>
              </a:spcBef>
              <a:spcAft>
                <a:spcPts val="1800"/>
              </a:spcAft>
            </a:pPr>
            <a:r>
              <a:rPr lang="en-SG" i="1" dirty="0"/>
              <a:t>(Psalms 90:10)  The days of our years are threescore years and ten; and if by reason of strength they be fourscore years, yet is their strength labour and sorrow; for it is soon cut off, and we fly away.</a:t>
            </a:r>
          </a:p>
          <a:p>
            <a:pPr marL="274638" indent="-274638">
              <a:lnSpc>
                <a:spcPct val="100000"/>
              </a:lnSpc>
              <a:spcBef>
                <a:spcPts val="0"/>
              </a:spcBef>
              <a:spcAft>
                <a:spcPts val="1800"/>
              </a:spcAft>
            </a:pPr>
            <a:r>
              <a:rPr lang="en-SG" i="1" dirty="0"/>
              <a:t>(Psalms 90:11)  Who </a:t>
            </a:r>
            <a:r>
              <a:rPr lang="en-SG" i="1" dirty="0" err="1"/>
              <a:t>knoweth</a:t>
            </a:r>
            <a:r>
              <a:rPr lang="en-SG" i="1" dirty="0"/>
              <a:t> the power of thine anger? even according to thy fear, so is thy wrath.</a:t>
            </a:r>
            <a:endParaRPr lang="en-SG" dirty="0"/>
          </a:p>
        </p:txBody>
      </p:sp>
    </p:spTree>
    <p:extLst>
      <p:ext uri="{BB962C8B-B14F-4D97-AF65-F5344CB8AC3E}">
        <p14:creationId xmlns:p14="http://schemas.microsoft.com/office/powerpoint/2010/main" val="24627651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51669"/>
            <a:ext cx="10728960" cy="5247251"/>
          </a:xfrm>
        </p:spPr>
        <p:txBody>
          <a:bodyPr>
            <a:noAutofit/>
          </a:bodyPr>
          <a:lstStyle/>
          <a:p>
            <a:pPr marL="441325" indent="-441325">
              <a:lnSpc>
                <a:spcPct val="100000"/>
              </a:lnSpc>
              <a:spcBef>
                <a:spcPts val="0"/>
              </a:spcBef>
              <a:spcAft>
                <a:spcPts val="1200"/>
              </a:spcAft>
              <a:buNone/>
            </a:pPr>
            <a:r>
              <a:rPr lang="en-SG" b="1" dirty="0"/>
              <a:t>A. </a:t>
            </a:r>
            <a:r>
              <a:rPr lang="en-SG" dirty="0"/>
              <a:t>	</a:t>
            </a:r>
            <a:r>
              <a:rPr lang="en-SG" i="1" dirty="0"/>
              <a:t>All our days have passed away in Your wrath</a:t>
            </a:r>
            <a:r>
              <a:rPr lang="en-SG" dirty="0"/>
              <a:t>: God stands forever, but long days have passed away in Your wrath and we finish our years like a sigh.</a:t>
            </a:r>
          </a:p>
          <a:p>
            <a:pPr marL="808038" indent="-366713">
              <a:lnSpc>
                <a:spcPct val="100000"/>
              </a:lnSpc>
              <a:spcBef>
                <a:spcPts val="0"/>
              </a:spcBef>
              <a:spcAft>
                <a:spcPts val="1200"/>
              </a:spcAft>
              <a:buNone/>
            </a:pPr>
            <a:r>
              <a:rPr lang="en-SG" dirty="0"/>
              <a:t>a.	</a:t>
            </a:r>
            <a:r>
              <a:rPr lang="en-SG" i="1" dirty="0"/>
              <a:t>For all our days are passed away in thy wrath</a:t>
            </a:r>
            <a:r>
              <a:rPr lang="en-SG" dirty="0"/>
              <a:t>; or, "under thy wrath"—"whilst thou art still angry with us" (comp. </a:t>
            </a:r>
            <a:r>
              <a:rPr lang="en-SG" u="sng" dirty="0"/>
              <a:t>Deu_32:15-25</a:t>
            </a:r>
            <a:r>
              <a:rPr lang="en-SG" dirty="0"/>
              <a:t>). We spend our years—rather, </a:t>
            </a:r>
            <a:r>
              <a:rPr lang="en-SG" i="1" dirty="0"/>
              <a:t>bring our years to an end, </a:t>
            </a:r>
            <a:r>
              <a:rPr lang="en-SG" dirty="0"/>
              <a:t>as a tale that is told; rather, "as a murmur."</a:t>
            </a:r>
          </a:p>
          <a:p>
            <a:pPr marL="808038" indent="-366713">
              <a:lnSpc>
                <a:spcPct val="100000"/>
              </a:lnSpc>
              <a:spcBef>
                <a:spcPts val="0"/>
              </a:spcBef>
              <a:spcAft>
                <a:spcPts val="1200"/>
              </a:spcAft>
              <a:buNone/>
            </a:pPr>
            <a:r>
              <a:rPr lang="en-SG" dirty="0"/>
              <a:t>b.	The word rendered "tale" may bear other meanings—a thought, a breath, a meditation, a numbering (</a:t>
            </a:r>
            <a:r>
              <a:rPr lang="en-SG" u="sng" dirty="0"/>
              <a:t>Exo_5:8</a:t>
            </a:r>
            <a:r>
              <a:rPr lang="en-SG" dirty="0"/>
              <a:t>).  His idea, in the similitude he here employs of "a tale," has in view the brevity, the trifling character, the speedy forgetfulness into which they fell.</a:t>
            </a:r>
          </a:p>
        </p:txBody>
      </p:sp>
      <p:sp>
        <p:nvSpPr>
          <p:cNvPr id="4" name="Title 1">
            <a:extLst>
              <a:ext uri="{FF2B5EF4-FFF2-40B4-BE49-F238E27FC236}">
                <a16:creationId xmlns:a16="http://schemas.microsoft.com/office/drawing/2014/main" id="{743BCE5E-7742-4253-AD3B-9404261EF191}"/>
              </a:ext>
            </a:extLst>
          </p:cNvPr>
          <p:cNvSpPr>
            <a:spLocks noGrp="1"/>
          </p:cNvSpPr>
          <p:nvPr>
            <p:ph type="title"/>
          </p:nvPr>
        </p:nvSpPr>
        <p:spPr>
          <a:xfrm>
            <a:off x="0" y="259080"/>
            <a:ext cx="12192000" cy="807720"/>
          </a:xfrm>
        </p:spPr>
        <p:txBody>
          <a:bodyPr>
            <a:noAutofit/>
          </a:bodyPr>
          <a:lstStyle/>
          <a:p>
            <a:pPr marL="0" indent="0" algn="ctr">
              <a:buNone/>
            </a:pPr>
            <a:r>
              <a:rPr lang="en-US" sz="3000" dirty="0">
                <a:solidFill>
                  <a:srgbClr val="00B0F0"/>
                </a:solidFill>
                <a:latin typeface="+mn-lt"/>
              </a:rPr>
              <a:t>4.  MAN’S FRAILTY </a:t>
            </a:r>
          </a:p>
        </p:txBody>
      </p:sp>
    </p:spTree>
    <p:extLst>
      <p:ext uri="{BB962C8B-B14F-4D97-AF65-F5344CB8AC3E}">
        <p14:creationId xmlns:p14="http://schemas.microsoft.com/office/powerpoint/2010/main" val="3052767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34720"/>
            <a:ext cx="10881360" cy="5623171"/>
          </a:xfrm>
        </p:spPr>
        <p:txBody>
          <a:bodyPr>
            <a:noAutofit/>
          </a:bodyPr>
          <a:lstStyle/>
          <a:p>
            <a:pPr marL="441325" indent="-441325">
              <a:lnSpc>
                <a:spcPct val="100000"/>
              </a:lnSpc>
              <a:spcBef>
                <a:spcPts val="0"/>
              </a:spcBef>
              <a:spcAft>
                <a:spcPts val="1200"/>
              </a:spcAft>
              <a:buNone/>
            </a:pPr>
            <a:r>
              <a:rPr lang="en-SG" sz="2700" b="1" dirty="0"/>
              <a:t>B.</a:t>
            </a:r>
            <a:r>
              <a:rPr lang="en-SG" sz="2700" i="1" dirty="0"/>
              <a:t>	The days of our lives are seventy years</a:t>
            </a:r>
            <a:r>
              <a:rPr lang="en-SG" sz="2700" dirty="0"/>
              <a:t>: Moses lived to 120 years Deuteronomy 31:2 and 34:7). He did not say this as either a promise or a limit, but as a </a:t>
            </a:r>
            <a:r>
              <a:rPr lang="en-SG" sz="2700" u="sng" dirty="0"/>
              <a:t>poetic estimate of a lifespan</a:t>
            </a:r>
            <a:r>
              <a:rPr lang="en-SG" sz="2700" dirty="0"/>
              <a:t>. The emphasis is on the futility of life; even if one should live past the norm of seventy years and live eighty years, the end of it all is only </a:t>
            </a:r>
            <a:r>
              <a:rPr lang="en-SG" sz="2700" dirty="0" err="1"/>
              <a:t>labor</a:t>
            </a:r>
            <a:r>
              <a:rPr lang="en-SG" sz="2700" dirty="0"/>
              <a:t> and sorrow. </a:t>
            </a:r>
          </a:p>
          <a:p>
            <a:pPr marL="808038" indent="-366713">
              <a:lnSpc>
                <a:spcPct val="100000"/>
              </a:lnSpc>
              <a:spcBef>
                <a:spcPts val="0"/>
              </a:spcBef>
              <a:spcAft>
                <a:spcPts val="1200"/>
              </a:spcAft>
              <a:buNone/>
            </a:pPr>
            <a:r>
              <a:rPr lang="en-SG" sz="2700" dirty="0"/>
              <a:t>a.	The aged are put aside from the activities of life (Ps. 71:9)</a:t>
            </a:r>
          </a:p>
          <a:p>
            <a:pPr marL="808038" indent="-366713">
              <a:lnSpc>
                <a:spcPct val="100000"/>
              </a:lnSpc>
              <a:spcBef>
                <a:spcPts val="0"/>
              </a:spcBef>
              <a:spcAft>
                <a:spcPts val="1200"/>
              </a:spcAft>
              <a:buNone/>
            </a:pPr>
            <a:r>
              <a:rPr lang="en-SG" sz="2700" dirty="0"/>
              <a:t>b.	Bear distressing situations &amp; failing body powers (2 Cor. 4:17).</a:t>
            </a:r>
          </a:p>
          <a:p>
            <a:pPr marL="808038" indent="-366713">
              <a:lnSpc>
                <a:spcPct val="100000"/>
              </a:lnSpc>
              <a:spcBef>
                <a:spcPts val="0"/>
              </a:spcBef>
              <a:spcAft>
                <a:spcPts val="1200"/>
              </a:spcAft>
              <a:buNone/>
            </a:pPr>
            <a:r>
              <a:rPr lang="en-SG" sz="2700" dirty="0"/>
              <a:t>c.	Bear the consequences of sin of youth (Job 20:11; Ps. 25:7).</a:t>
            </a:r>
          </a:p>
          <a:p>
            <a:pPr marL="808038" indent="-366713">
              <a:lnSpc>
                <a:spcPct val="100000"/>
              </a:lnSpc>
              <a:spcBef>
                <a:spcPts val="0"/>
              </a:spcBef>
              <a:spcAft>
                <a:spcPts val="1200"/>
              </a:spcAft>
              <a:buNone/>
            </a:pPr>
            <a:r>
              <a:rPr lang="en-SG" sz="2700" dirty="0"/>
              <a:t>d.	They find the heaviest trouble to be alone (cf. 2 Tim. 2:22)</a:t>
            </a:r>
          </a:p>
          <a:p>
            <a:pPr>
              <a:lnSpc>
                <a:spcPct val="100000"/>
              </a:lnSpc>
              <a:spcBef>
                <a:spcPts val="0"/>
              </a:spcBef>
              <a:spcAft>
                <a:spcPts val="1200"/>
              </a:spcAft>
            </a:pPr>
            <a:r>
              <a:rPr lang="en-SG" sz="2700" dirty="0"/>
              <a:t>(Ecclesiastes 12:1)  </a:t>
            </a:r>
            <a:r>
              <a:rPr lang="en-SG" sz="2700" i="1" u="sng" dirty="0"/>
              <a:t>Remember now thy Creator </a:t>
            </a:r>
            <a:r>
              <a:rPr lang="en-SG" sz="2700" i="1" dirty="0"/>
              <a:t>in the days of thy youth, while the evil days come not, nor the years draw nigh, when thou shalt say, I have no pleasure in them;</a:t>
            </a:r>
          </a:p>
          <a:p>
            <a:endParaRPr lang="en-SG" dirty="0"/>
          </a:p>
          <a:p>
            <a:endParaRPr lang="en-SG" dirty="0"/>
          </a:p>
          <a:p>
            <a:endParaRPr lang="en-SG" dirty="0"/>
          </a:p>
        </p:txBody>
      </p:sp>
      <p:sp>
        <p:nvSpPr>
          <p:cNvPr id="4" name="Title 1">
            <a:extLst>
              <a:ext uri="{FF2B5EF4-FFF2-40B4-BE49-F238E27FC236}">
                <a16:creationId xmlns:a16="http://schemas.microsoft.com/office/drawing/2014/main" id="{6670DA9E-E366-49EA-B4C4-AACAF7FC62F3}"/>
              </a:ext>
            </a:extLst>
          </p:cNvPr>
          <p:cNvSpPr>
            <a:spLocks noGrp="1"/>
          </p:cNvSpPr>
          <p:nvPr>
            <p:ph type="title"/>
          </p:nvPr>
        </p:nvSpPr>
        <p:spPr>
          <a:xfrm>
            <a:off x="0" y="127000"/>
            <a:ext cx="12192000" cy="807720"/>
          </a:xfrm>
        </p:spPr>
        <p:txBody>
          <a:bodyPr>
            <a:noAutofit/>
          </a:bodyPr>
          <a:lstStyle/>
          <a:p>
            <a:pPr marL="0" indent="0" algn="ctr">
              <a:buNone/>
            </a:pPr>
            <a:r>
              <a:rPr lang="en-US" sz="3000" dirty="0">
                <a:solidFill>
                  <a:srgbClr val="00B0F0"/>
                </a:solidFill>
                <a:latin typeface="+mn-lt"/>
              </a:rPr>
              <a:t>4.  MAN’S FRAILTY </a:t>
            </a:r>
          </a:p>
        </p:txBody>
      </p:sp>
    </p:spTree>
    <p:extLst>
      <p:ext uri="{BB962C8B-B14F-4D97-AF65-F5344CB8AC3E}">
        <p14:creationId xmlns:p14="http://schemas.microsoft.com/office/powerpoint/2010/main" val="1601339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15914"/>
            <a:ext cx="10515600" cy="4226171"/>
          </a:xfrm>
        </p:spPr>
        <p:txBody>
          <a:bodyPr>
            <a:noAutofit/>
          </a:bodyPr>
          <a:lstStyle/>
          <a:p>
            <a:pPr marL="441325" indent="-441325">
              <a:lnSpc>
                <a:spcPct val="100000"/>
              </a:lnSpc>
              <a:spcBef>
                <a:spcPts val="0"/>
              </a:spcBef>
              <a:spcAft>
                <a:spcPts val="1800"/>
              </a:spcAft>
              <a:buNone/>
            </a:pPr>
            <a:r>
              <a:rPr lang="en-SG" b="1" dirty="0"/>
              <a:t>C. </a:t>
            </a:r>
            <a:r>
              <a:rPr lang="en-SG" dirty="0"/>
              <a:t>	</a:t>
            </a:r>
            <a:r>
              <a:rPr lang="en-SG" i="1" dirty="0"/>
              <a:t>For it is soon cut off, and we fly away</a:t>
            </a:r>
            <a:r>
              <a:rPr lang="en-SG" dirty="0"/>
              <a:t>: Moses described the short and often futile sense of this life. The deep cry of Moses seems to anticipate important themes in Ecclesiastes.</a:t>
            </a:r>
          </a:p>
          <a:p>
            <a:pPr marL="441325" indent="-441325">
              <a:lnSpc>
                <a:spcPct val="100000"/>
              </a:lnSpc>
              <a:spcBef>
                <a:spcPts val="0"/>
              </a:spcBef>
              <a:spcAft>
                <a:spcPts val="1800"/>
              </a:spcAft>
              <a:buNone/>
            </a:pPr>
            <a:r>
              <a:rPr lang="en-SG" b="1" dirty="0"/>
              <a:t>D</a:t>
            </a:r>
            <a:r>
              <a:rPr lang="en-SG" b="1" i="1" dirty="0"/>
              <a:t>.	</a:t>
            </a:r>
            <a:r>
              <a:rPr lang="en-SG" i="1" dirty="0"/>
              <a:t>Who knows the power of Your anger</a:t>
            </a:r>
            <a:r>
              <a:rPr lang="en-SG" dirty="0"/>
              <a:t>: Moses connected the ideas of a relatively short and frustrating life to the fact of God’s righteous judgment. He especially saw and lived this in the wilderness. </a:t>
            </a:r>
          </a:p>
          <a:p>
            <a:pPr marL="441325" indent="-441325">
              <a:lnSpc>
                <a:spcPct val="100000"/>
              </a:lnSpc>
              <a:spcBef>
                <a:spcPts val="0"/>
              </a:spcBef>
              <a:spcAft>
                <a:spcPts val="1800"/>
              </a:spcAft>
              <a:buNone/>
            </a:pPr>
            <a:r>
              <a:rPr lang="en-SG" b="1" dirty="0"/>
              <a:t>E. </a:t>
            </a:r>
            <a:r>
              <a:rPr lang="en-SG" dirty="0"/>
              <a:t>	</a:t>
            </a:r>
            <a:r>
              <a:rPr lang="en-SG" i="1" dirty="0"/>
              <a:t>Even according to thy fear, so is thy wrath</a:t>
            </a:r>
            <a:r>
              <a:rPr lang="en-SG" dirty="0"/>
              <a:t>; rather, </a:t>
            </a:r>
            <a:r>
              <a:rPr lang="en-SG" i="1" dirty="0"/>
              <a:t>or who can estimate thy fury as the fear of thee </a:t>
            </a:r>
            <a:r>
              <a:rPr lang="en-SG" dirty="0"/>
              <a:t>(</a:t>
            </a:r>
            <a:r>
              <a:rPr lang="en-SG" i="1" dirty="0"/>
              <a:t>i.e.</a:t>
            </a:r>
            <a:r>
              <a:rPr lang="en-SG" dirty="0"/>
              <a:t> the proper fear) </a:t>
            </a:r>
            <a:r>
              <a:rPr lang="en-SG" i="1" dirty="0"/>
              <a:t>requires?</a:t>
            </a:r>
            <a:r>
              <a:rPr lang="en-SG" dirty="0"/>
              <a:t>  </a:t>
            </a:r>
          </a:p>
        </p:txBody>
      </p:sp>
      <p:sp>
        <p:nvSpPr>
          <p:cNvPr id="4" name="Title 1">
            <a:extLst>
              <a:ext uri="{FF2B5EF4-FFF2-40B4-BE49-F238E27FC236}">
                <a16:creationId xmlns:a16="http://schemas.microsoft.com/office/drawing/2014/main" id="{5A70D6C6-BB09-4893-915D-1E2960ED9259}"/>
              </a:ext>
            </a:extLst>
          </p:cNvPr>
          <p:cNvSpPr>
            <a:spLocks noGrp="1"/>
          </p:cNvSpPr>
          <p:nvPr>
            <p:ph type="title"/>
          </p:nvPr>
        </p:nvSpPr>
        <p:spPr>
          <a:xfrm>
            <a:off x="0" y="233680"/>
            <a:ext cx="12192000" cy="807720"/>
          </a:xfrm>
        </p:spPr>
        <p:txBody>
          <a:bodyPr>
            <a:noAutofit/>
          </a:bodyPr>
          <a:lstStyle/>
          <a:p>
            <a:pPr marL="0" indent="0" algn="ctr">
              <a:buNone/>
            </a:pPr>
            <a:r>
              <a:rPr lang="en-US" sz="3000" dirty="0">
                <a:solidFill>
                  <a:srgbClr val="00B0F0"/>
                </a:solidFill>
                <a:latin typeface="+mn-lt"/>
              </a:rPr>
              <a:t>4.  MAN’S FRAILTY </a:t>
            </a:r>
          </a:p>
        </p:txBody>
      </p:sp>
    </p:spTree>
    <p:extLst>
      <p:ext uri="{BB962C8B-B14F-4D97-AF65-F5344CB8AC3E}">
        <p14:creationId xmlns:p14="http://schemas.microsoft.com/office/powerpoint/2010/main" val="12276849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4840" y="1285313"/>
            <a:ext cx="10515600" cy="5039288"/>
          </a:xfrm>
        </p:spPr>
        <p:txBody>
          <a:bodyPr>
            <a:noAutofit/>
          </a:bodyPr>
          <a:lstStyle/>
          <a:p>
            <a:pPr marL="441325" indent="-441325">
              <a:lnSpc>
                <a:spcPct val="100000"/>
              </a:lnSpc>
              <a:spcBef>
                <a:spcPts val="0"/>
              </a:spcBef>
              <a:spcAft>
                <a:spcPts val="1200"/>
              </a:spcAft>
              <a:buNone/>
            </a:pPr>
            <a:r>
              <a:rPr lang="en-SG" b="1" dirty="0"/>
              <a:t>A.</a:t>
            </a:r>
            <a:r>
              <a:rPr lang="en-SG" dirty="0"/>
              <a:t>	</a:t>
            </a:r>
            <a:r>
              <a:rPr lang="en-SG" i="1" dirty="0"/>
              <a:t>So teach us to number our days</a:t>
            </a:r>
            <a:r>
              <a:rPr lang="en-SG" dirty="0"/>
              <a:t>: When Moses considered the frail nature of humanity and the righteous judgment of God, it made him ask God for the wisdom to understand the shortness of life.</a:t>
            </a:r>
          </a:p>
          <a:p>
            <a:pPr marL="895350" indent="-454025">
              <a:lnSpc>
                <a:spcPct val="100000"/>
              </a:lnSpc>
              <a:spcBef>
                <a:spcPts val="0"/>
              </a:spcBef>
              <a:spcAft>
                <a:spcPts val="1200"/>
              </a:spcAft>
              <a:buNone/>
            </a:pPr>
            <a:r>
              <a:rPr lang="en-SG" dirty="0">
                <a:solidFill>
                  <a:srgbClr val="FF66FF"/>
                </a:solidFill>
              </a:rPr>
              <a:t>a.</a:t>
            </a:r>
            <a:r>
              <a:rPr lang="en-SG" dirty="0"/>
              <a:t>	“To consider the shortness and miseries of this life, and the certainty and speediness of death, and the causes and consequences thereof.” (Poole)</a:t>
            </a:r>
          </a:p>
          <a:p>
            <a:pPr marL="895350" indent="-454025">
              <a:lnSpc>
                <a:spcPct val="100000"/>
              </a:lnSpc>
              <a:spcBef>
                <a:spcPts val="0"/>
              </a:spcBef>
              <a:spcAft>
                <a:spcPts val="1200"/>
              </a:spcAft>
              <a:buNone/>
            </a:pPr>
            <a:r>
              <a:rPr lang="en-SG" dirty="0">
                <a:solidFill>
                  <a:srgbClr val="FF66FF"/>
                </a:solidFill>
              </a:rPr>
              <a:t>b.</a:t>
            </a:r>
            <a:r>
              <a:rPr lang="en-SG" dirty="0"/>
              <a:t>	“Of all the mathematical disciplines this is the hardest.  We count everything else, but we do not seem able to use our days rightly and with wisdom.” (</a:t>
            </a:r>
            <a:r>
              <a:rPr lang="en-SG" dirty="0" err="1"/>
              <a:t>Boice</a:t>
            </a:r>
            <a:r>
              <a:rPr lang="en-SG" dirty="0"/>
              <a:t>)</a:t>
            </a:r>
          </a:p>
          <a:p>
            <a:pPr marL="895350" indent="-454025">
              <a:lnSpc>
                <a:spcPct val="100000"/>
              </a:lnSpc>
              <a:spcBef>
                <a:spcPts val="0"/>
              </a:spcBef>
              <a:spcAft>
                <a:spcPts val="1200"/>
              </a:spcAft>
              <a:buNone/>
            </a:pPr>
            <a:r>
              <a:rPr lang="en-SG" dirty="0">
                <a:solidFill>
                  <a:srgbClr val="FF66FF"/>
                </a:solidFill>
              </a:rPr>
              <a:t>c. </a:t>
            </a:r>
            <a:r>
              <a:rPr lang="en-SG" dirty="0"/>
              <a:t>	So teach us means that this wisdom must be learned. It isn’t automatic.</a:t>
            </a:r>
            <a:br>
              <a:rPr lang="en-SG" dirty="0"/>
            </a:br>
            <a:endParaRPr lang="en-SG" dirty="0"/>
          </a:p>
        </p:txBody>
      </p:sp>
      <p:sp>
        <p:nvSpPr>
          <p:cNvPr id="4" name="Title 1">
            <a:extLst>
              <a:ext uri="{FF2B5EF4-FFF2-40B4-BE49-F238E27FC236}">
                <a16:creationId xmlns:a16="http://schemas.microsoft.com/office/drawing/2014/main" id="{3A32AA37-CD6F-4B77-A4FD-9EFC093E98D4}"/>
              </a:ext>
            </a:extLst>
          </p:cNvPr>
          <p:cNvSpPr>
            <a:spLocks noGrp="1"/>
          </p:cNvSpPr>
          <p:nvPr>
            <p:ph type="title"/>
          </p:nvPr>
        </p:nvSpPr>
        <p:spPr>
          <a:xfrm>
            <a:off x="0" y="264160"/>
            <a:ext cx="12192000" cy="807720"/>
          </a:xfrm>
        </p:spPr>
        <p:txBody>
          <a:bodyPr>
            <a:noAutofit/>
          </a:bodyPr>
          <a:lstStyle/>
          <a:p>
            <a:pPr marL="0" indent="0" algn="ctr">
              <a:buNone/>
            </a:pPr>
            <a:r>
              <a:rPr lang="en-US" sz="3000" dirty="0">
                <a:solidFill>
                  <a:srgbClr val="00B0F0"/>
                </a:solidFill>
                <a:latin typeface="+mn-lt"/>
              </a:rPr>
              <a:t>5.  PRAYER IN THE LIGHT OF WHO GOD IS </a:t>
            </a:r>
          </a:p>
        </p:txBody>
      </p:sp>
    </p:spTree>
    <p:extLst>
      <p:ext uri="{BB962C8B-B14F-4D97-AF65-F5344CB8AC3E}">
        <p14:creationId xmlns:p14="http://schemas.microsoft.com/office/powerpoint/2010/main" val="1266864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50E630-1C5E-4A19-BE9C-D5224B82949F}"/>
              </a:ext>
            </a:extLst>
          </p:cNvPr>
          <p:cNvSpPr>
            <a:spLocks noGrp="1"/>
          </p:cNvSpPr>
          <p:nvPr>
            <p:ph idx="1"/>
          </p:nvPr>
        </p:nvSpPr>
        <p:spPr>
          <a:xfrm>
            <a:off x="1257300" y="541337"/>
            <a:ext cx="9448800" cy="5775325"/>
          </a:xfrm>
        </p:spPr>
        <p:txBody>
          <a:bodyPr>
            <a:noAutofit/>
          </a:bodyPr>
          <a:lstStyle/>
          <a:p>
            <a:pPr marL="442913" indent="-442913">
              <a:lnSpc>
                <a:spcPct val="100000"/>
              </a:lnSpc>
              <a:spcBef>
                <a:spcPts val="0"/>
              </a:spcBef>
              <a:spcAft>
                <a:spcPts val="1200"/>
              </a:spcAft>
              <a:buClrTx/>
              <a:buFont typeface="Arial" panose="020B0604020202020204" pitchFamily="34" charset="0"/>
              <a:buAutoNum type="arabicPeriod" startAt="3"/>
              <a:defRPr/>
            </a:pPr>
            <a:r>
              <a:rPr lang="en-SG" sz="3200" dirty="0"/>
              <a:t>Now I can see testing comes from above.</a:t>
            </a:r>
          </a:p>
          <a:p>
            <a:pPr marL="442913" indent="-442913">
              <a:lnSpc>
                <a:spcPct val="100000"/>
              </a:lnSpc>
              <a:spcBef>
                <a:spcPts val="0"/>
              </a:spcBef>
              <a:spcAft>
                <a:spcPts val="1200"/>
              </a:spcAft>
              <a:buNone/>
              <a:defRPr/>
            </a:pPr>
            <a:r>
              <a:rPr lang="en-SG" sz="3200" dirty="0"/>
              <a:t>	GOD strengthens His children and purges in love.</a:t>
            </a:r>
          </a:p>
          <a:p>
            <a:pPr marL="442913" indent="-442913">
              <a:lnSpc>
                <a:spcPct val="100000"/>
              </a:lnSpc>
              <a:spcBef>
                <a:spcPts val="0"/>
              </a:spcBef>
              <a:spcAft>
                <a:spcPts val="1200"/>
              </a:spcAft>
              <a:buNone/>
              <a:defRPr/>
            </a:pPr>
            <a:r>
              <a:rPr lang="en-SG" sz="3200" dirty="0"/>
              <a:t>	My Father knows best and I trust in His care.</a:t>
            </a:r>
          </a:p>
          <a:p>
            <a:pPr marL="442913" indent="-442913">
              <a:lnSpc>
                <a:spcPct val="100000"/>
              </a:lnSpc>
              <a:spcBef>
                <a:spcPts val="0"/>
              </a:spcBef>
              <a:spcAft>
                <a:spcPts val="3600"/>
              </a:spcAft>
              <a:buNone/>
              <a:defRPr/>
            </a:pPr>
            <a:r>
              <a:rPr lang="en-SG" sz="3200" dirty="0"/>
              <a:t>	Through purging more fruit I will bear.</a:t>
            </a:r>
          </a:p>
          <a:p>
            <a:pPr marL="442913" indent="-442913">
              <a:lnSpc>
                <a:spcPct val="100000"/>
              </a:lnSpc>
              <a:spcBef>
                <a:spcPts val="0"/>
              </a:spcBef>
              <a:spcAft>
                <a:spcPts val="1200"/>
              </a:spcAft>
              <a:buNone/>
              <a:defRPr/>
            </a:pPr>
            <a:r>
              <a:rPr lang="en-SG" sz="3200" dirty="0"/>
              <a:t>	O rejoice in the Lord, He makes no mistake,</a:t>
            </a:r>
          </a:p>
          <a:p>
            <a:pPr marL="442913" indent="-442913">
              <a:lnSpc>
                <a:spcPct val="100000"/>
              </a:lnSpc>
              <a:spcBef>
                <a:spcPts val="0"/>
              </a:spcBef>
              <a:spcAft>
                <a:spcPts val="1200"/>
              </a:spcAft>
              <a:buNone/>
              <a:defRPr/>
            </a:pPr>
            <a:r>
              <a:rPr lang="en-SG" sz="3200" dirty="0"/>
              <a:t>	He </a:t>
            </a:r>
            <a:r>
              <a:rPr lang="en-SG" sz="3200" dirty="0" err="1"/>
              <a:t>knoweth</a:t>
            </a:r>
            <a:r>
              <a:rPr lang="en-SG" sz="3200" dirty="0"/>
              <a:t> the end of each path I take.</a:t>
            </a:r>
          </a:p>
          <a:p>
            <a:pPr marL="442913" indent="-442913">
              <a:lnSpc>
                <a:spcPct val="100000"/>
              </a:lnSpc>
              <a:spcBef>
                <a:spcPts val="0"/>
              </a:spcBef>
              <a:spcAft>
                <a:spcPts val="1200"/>
              </a:spcAft>
              <a:buNone/>
              <a:defRPr/>
            </a:pPr>
            <a:r>
              <a:rPr lang="en-SG" sz="3200" dirty="0"/>
              <a:t>	For when I am tried and purified, </a:t>
            </a:r>
          </a:p>
          <a:p>
            <a:pPr marL="442913" indent="-442913">
              <a:lnSpc>
                <a:spcPct val="100000"/>
              </a:lnSpc>
              <a:spcBef>
                <a:spcPts val="0"/>
              </a:spcBef>
              <a:spcAft>
                <a:spcPts val="1200"/>
              </a:spcAft>
              <a:buNone/>
              <a:defRPr/>
            </a:pPr>
            <a:r>
              <a:rPr lang="en-SG" sz="3200" dirty="0"/>
              <a:t>	I shall come forth as gold.</a:t>
            </a:r>
          </a:p>
          <a:p>
            <a:pPr marL="0" indent="0">
              <a:buNone/>
              <a:defRPr/>
            </a:pPr>
            <a:endParaRPr lang="en-SG" dirty="0"/>
          </a:p>
        </p:txBody>
      </p:sp>
    </p:spTree>
    <p:extLst>
      <p:ext uri="{BB962C8B-B14F-4D97-AF65-F5344CB8AC3E}">
        <p14:creationId xmlns:p14="http://schemas.microsoft.com/office/powerpoint/2010/main" val="2493610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7632"/>
            <a:ext cx="10408920" cy="5623171"/>
          </a:xfrm>
        </p:spPr>
        <p:txBody>
          <a:bodyPr>
            <a:noAutofit/>
          </a:bodyPr>
          <a:lstStyle/>
          <a:p>
            <a:pPr marL="0" indent="0">
              <a:lnSpc>
                <a:spcPct val="100000"/>
              </a:lnSpc>
              <a:spcBef>
                <a:spcPts val="0"/>
              </a:spcBef>
              <a:spcAft>
                <a:spcPts val="1200"/>
              </a:spcAft>
              <a:buNone/>
            </a:pPr>
            <a:r>
              <a:rPr lang="en-SG" dirty="0">
                <a:solidFill>
                  <a:srgbClr val="FF66FF"/>
                </a:solidFill>
              </a:rPr>
              <a:t>d.</a:t>
            </a:r>
            <a:r>
              <a:rPr lang="en-SG" dirty="0"/>
              <a:t>  Why are we so slow to number our days?</a:t>
            </a:r>
          </a:p>
          <a:p>
            <a:pPr marL="898525" indent="-457200">
              <a:lnSpc>
                <a:spcPct val="100000"/>
              </a:lnSpc>
              <a:spcBef>
                <a:spcPts val="0"/>
              </a:spcBef>
              <a:spcAft>
                <a:spcPts val="1200"/>
              </a:spcAft>
              <a:buNone/>
            </a:pPr>
            <a:r>
              <a:rPr lang="en-SG" dirty="0"/>
              <a:t>1) 	Because </a:t>
            </a:r>
            <a:r>
              <a:rPr lang="en-SG" i="1" dirty="0"/>
              <a:t>we do not like the task. </a:t>
            </a:r>
            <a:r>
              <a:rPr lang="en-SG" dirty="0"/>
              <a:t>It breeds melancholy and fearful thoughts.</a:t>
            </a:r>
          </a:p>
          <a:p>
            <a:pPr marL="898525" indent="-457200">
              <a:lnSpc>
                <a:spcPct val="100000"/>
              </a:lnSpc>
              <a:spcBef>
                <a:spcPts val="0"/>
              </a:spcBef>
              <a:spcAft>
                <a:spcPts val="1200"/>
              </a:spcAft>
              <a:buNone/>
            </a:pPr>
            <a:r>
              <a:rPr lang="en-SG" dirty="0"/>
              <a:t>2) 	</a:t>
            </a:r>
            <a:r>
              <a:rPr lang="en-SG" i="1" dirty="0"/>
              <a:t>We persuade ourselves there is no need. </a:t>
            </a:r>
            <a:r>
              <a:rPr lang="en-SG" dirty="0"/>
              <a:t>We shall have plenty of time (cf. the rich fool).</a:t>
            </a:r>
          </a:p>
          <a:p>
            <a:pPr marL="898525" indent="-457200">
              <a:lnSpc>
                <a:spcPct val="100000"/>
              </a:lnSpc>
              <a:spcBef>
                <a:spcPts val="0"/>
              </a:spcBef>
              <a:spcAft>
                <a:spcPts val="1200"/>
              </a:spcAft>
              <a:buNone/>
            </a:pPr>
            <a:r>
              <a:rPr lang="en-SG" dirty="0"/>
              <a:t>3) 	</a:t>
            </a:r>
            <a:r>
              <a:rPr lang="en-SG" i="1" dirty="0"/>
              <a:t>We so love the world, the riches and glory (1 John 2:16).</a:t>
            </a:r>
            <a:endParaRPr lang="en-SG" dirty="0"/>
          </a:p>
          <a:p>
            <a:pPr marL="898525" indent="-457200">
              <a:lnSpc>
                <a:spcPct val="100000"/>
              </a:lnSpc>
              <a:spcBef>
                <a:spcPts val="0"/>
              </a:spcBef>
              <a:spcAft>
                <a:spcPts val="1200"/>
              </a:spcAft>
              <a:buNone/>
            </a:pPr>
            <a:r>
              <a:rPr lang="en-SG" dirty="0"/>
              <a:t>4)</a:t>
            </a:r>
            <a:r>
              <a:rPr lang="en-SG" i="1" dirty="0"/>
              <a:t> 	Doubt. </a:t>
            </a:r>
            <a:r>
              <a:rPr lang="en-SG" dirty="0"/>
              <a:t>The teachings of Holy Scripture are dimly seen, or doubted, or, it may be, absolutely denied. Many more than we think are practical atheists. Therefore we need to pray, or else we shall never do it at all.</a:t>
            </a:r>
          </a:p>
          <a:p>
            <a:pPr marL="715963" indent="-274638">
              <a:lnSpc>
                <a:spcPct val="100000"/>
              </a:lnSpc>
              <a:spcBef>
                <a:spcPts val="0"/>
              </a:spcBef>
              <a:spcAft>
                <a:spcPts val="1200"/>
              </a:spcAft>
            </a:pPr>
            <a:r>
              <a:rPr lang="en-SG" dirty="0"/>
              <a:t>(Romans 14:23)  … </a:t>
            </a:r>
            <a:r>
              <a:rPr lang="en-SG" i="1" dirty="0"/>
              <a:t>for whatsoever is not of faith is sin</a:t>
            </a:r>
            <a:r>
              <a:rPr lang="en-SG" dirty="0"/>
              <a:t>.</a:t>
            </a:r>
          </a:p>
          <a:p>
            <a:endParaRPr lang="en-SG" dirty="0"/>
          </a:p>
        </p:txBody>
      </p:sp>
    </p:spTree>
    <p:extLst>
      <p:ext uri="{BB962C8B-B14F-4D97-AF65-F5344CB8AC3E}">
        <p14:creationId xmlns:p14="http://schemas.microsoft.com/office/powerpoint/2010/main" val="8046589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120" y="83820"/>
            <a:ext cx="11008277" cy="6690360"/>
          </a:xfrm>
        </p:spPr>
        <p:txBody>
          <a:bodyPr>
            <a:noAutofit/>
          </a:bodyPr>
          <a:lstStyle/>
          <a:p>
            <a:pPr marL="441325" indent="-441325">
              <a:lnSpc>
                <a:spcPct val="100000"/>
              </a:lnSpc>
              <a:spcBef>
                <a:spcPts val="0"/>
              </a:spcBef>
              <a:spcAft>
                <a:spcPts val="600"/>
              </a:spcAft>
              <a:buNone/>
            </a:pPr>
            <a:r>
              <a:rPr lang="en-SG" sz="2700" b="1" dirty="0"/>
              <a:t>B.  </a:t>
            </a:r>
            <a:r>
              <a:rPr lang="en-SG" sz="2700" i="1" dirty="0"/>
              <a:t>That we may gain a heart of wisdom</a:t>
            </a:r>
            <a:r>
              <a:rPr lang="en-SG" sz="2700" dirty="0"/>
              <a:t>: not only for the mind, but for the heart as well.</a:t>
            </a:r>
          </a:p>
          <a:p>
            <a:pPr marL="898525" indent="-457200">
              <a:lnSpc>
                <a:spcPct val="100000"/>
              </a:lnSpc>
              <a:spcBef>
                <a:spcPts val="0"/>
              </a:spcBef>
              <a:spcAft>
                <a:spcPts val="600"/>
              </a:spcAft>
              <a:buNone/>
            </a:pPr>
            <a:r>
              <a:rPr lang="en-SG" sz="2700" dirty="0"/>
              <a:t>a.   “Let us deeply consider our own frailty, and the shortness and uncertainty of life, that </a:t>
            </a:r>
            <a:r>
              <a:rPr lang="en-SG" sz="2700" u="sng" dirty="0"/>
              <a:t>we may live for eternity</a:t>
            </a:r>
            <a:r>
              <a:rPr lang="en-SG" sz="2700" dirty="0"/>
              <a:t>, acquaint ourselves with thee, and be at peace; that we may die in thy favour and live and reign with thee eternally.” (Clarke)</a:t>
            </a:r>
          </a:p>
          <a:p>
            <a:pPr marL="898525" indent="-457200">
              <a:lnSpc>
                <a:spcPct val="100000"/>
              </a:lnSpc>
              <a:spcBef>
                <a:spcPts val="0"/>
              </a:spcBef>
              <a:spcAft>
                <a:spcPts val="600"/>
              </a:spcAft>
              <a:buNone/>
            </a:pPr>
            <a:r>
              <a:rPr lang="en-SG" sz="2700" dirty="0"/>
              <a:t>b.  Wisdom craved:</a:t>
            </a:r>
          </a:p>
          <a:p>
            <a:pPr marL="1341438" indent="-442913">
              <a:lnSpc>
                <a:spcPct val="100000"/>
              </a:lnSpc>
              <a:spcBef>
                <a:spcPts val="0"/>
              </a:spcBef>
              <a:spcAft>
                <a:spcPts val="600"/>
              </a:spcAft>
              <a:buNone/>
            </a:pPr>
            <a:r>
              <a:rPr lang="en-SG" sz="2700" dirty="0"/>
              <a:t>1) 	Let the Lord be our Dwelling place, and all is well. "</a:t>
            </a:r>
            <a:r>
              <a:rPr lang="en-SG" sz="2700" i="1" dirty="0"/>
              <a:t>Our life is hid with Christ in God</a:t>
            </a:r>
            <a:r>
              <a:rPr lang="en-SG" sz="2700" dirty="0"/>
              <a:t>” (Co. 3:3).</a:t>
            </a:r>
          </a:p>
          <a:p>
            <a:pPr marL="1341438" indent="-442913">
              <a:lnSpc>
                <a:spcPct val="100000"/>
              </a:lnSpc>
              <a:spcBef>
                <a:spcPts val="0"/>
              </a:spcBef>
              <a:spcAft>
                <a:spcPts val="600"/>
              </a:spcAft>
              <a:buNone/>
            </a:pPr>
            <a:r>
              <a:rPr lang="en-SG" sz="2700" dirty="0"/>
              <a:t>2) 	</a:t>
            </a:r>
            <a:r>
              <a:rPr lang="en-SG" sz="2700" i="1" dirty="0"/>
              <a:t>For brighter days. </a:t>
            </a:r>
            <a:r>
              <a:rPr lang="en-SG" sz="2700" dirty="0"/>
              <a:t>(</a:t>
            </a:r>
            <a:r>
              <a:rPr lang="en-SG" sz="2700" u="sng" dirty="0"/>
              <a:t>Psa_90:13-15</a:t>
            </a:r>
            <a:r>
              <a:rPr lang="en-SG" sz="2700" dirty="0"/>
              <a:t>.)</a:t>
            </a:r>
          </a:p>
          <a:p>
            <a:pPr marL="1341438" indent="-442913">
              <a:lnSpc>
                <a:spcPct val="100000"/>
              </a:lnSpc>
              <a:spcBef>
                <a:spcPts val="0"/>
              </a:spcBef>
              <a:spcAft>
                <a:spcPts val="600"/>
              </a:spcAft>
              <a:buNone/>
            </a:pPr>
            <a:r>
              <a:rPr lang="en-SG" sz="2700" dirty="0"/>
              <a:t>3) 	</a:t>
            </a:r>
            <a:r>
              <a:rPr lang="en-SG" sz="2700" i="1" dirty="0"/>
              <a:t>For the promised deliverance—</a:t>
            </a:r>
            <a:r>
              <a:rPr lang="en-SG" sz="2700" dirty="0"/>
              <a:t>the work and the glory of God (</a:t>
            </a:r>
            <a:r>
              <a:rPr lang="en-SG" sz="2700" u="sng" dirty="0"/>
              <a:t>Psa_90:16</a:t>
            </a:r>
            <a:r>
              <a:rPr lang="en-SG" sz="2700" dirty="0"/>
              <a:t>).</a:t>
            </a:r>
          </a:p>
          <a:p>
            <a:pPr marL="1341438" indent="-442913">
              <a:lnSpc>
                <a:spcPct val="100000"/>
              </a:lnSpc>
              <a:spcBef>
                <a:spcPts val="0"/>
              </a:spcBef>
              <a:spcAft>
                <a:spcPts val="600"/>
              </a:spcAft>
              <a:buNone/>
            </a:pPr>
            <a:r>
              <a:rPr lang="en-SG" sz="2700" dirty="0"/>
              <a:t>4) 	</a:t>
            </a:r>
            <a:r>
              <a:rPr lang="en-SG" sz="2700" i="1" dirty="0"/>
              <a:t>That life may be worth living. </a:t>
            </a:r>
            <a:r>
              <a:rPr lang="en-SG" sz="2700" dirty="0"/>
              <a:t>Not a perpetual disappointment, such as it had been hitherto, but that the work of their hands might be established (</a:t>
            </a:r>
            <a:r>
              <a:rPr lang="en-SG" sz="2700" u="sng" dirty="0"/>
              <a:t>Psa_90:17</a:t>
            </a:r>
            <a:r>
              <a:rPr lang="en-SG" sz="2700" dirty="0"/>
              <a:t>). </a:t>
            </a:r>
          </a:p>
          <a:p>
            <a:endParaRPr lang="en-SG" dirty="0"/>
          </a:p>
        </p:txBody>
      </p:sp>
    </p:spTree>
    <p:extLst>
      <p:ext uri="{BB962C8B-B14F-4D97-AF65-F5344CB8AC3E}">
        <p14:creationId xmlns:p14="http://schemas.microsoft.com/office/powerpoint/2010/main" val="6907178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72"/>
            <a:ext cx="10515600" cy="5633648"/>
          </a:xfrm>
        </p:spPr>
        <p:txBody>
          <a:bodyPr>
            <a:noAutofit/>
          </a:bodyPr>
          <a:lstStyle/>
          <a:p>
            <a:pPr>
              <a:lnSpc>
                <a:spcPct val="100000"/>
              </a:lnSpc>
              <a:spcBef>
                <a:spcPts val="0"/>
              </a:spcBef>
              <a:spcAft>
                <a:spcPts val="1200"/>
              </a:spcAft>
            </a:pPr>
            <a:r>
              <a:rPr lang="en-SG" dirty="0"/>
              <a:t>(Psalms 90:13-17)  </a:t>
            </a:r>
            <a:r>
              <a:rPr lang="en-SG" i="1" u="sng" dirty="0"/>
              <a:t>Return, O LORD, how long</a:t>
            </a:r>
            <a:r>
              <a:rPr lang="en-SG" i="1" dirty="0"/>
              <a:t>? and let it repent Thee concerning Thy servants.</a:t>
            </a:r>
          </a:p>
          <a:p>
            <a:pPr>
              <a:lnSpc>
                <a:spcPct val="100000"/>
              </a:lnSpc>
              <a:spcBef>
                <a:spcPts val="0"/>
              </a:spcBef>
              <a:spcAft>
                <a:spcPts val="1200"/>
              </a:spcAft>
            </a:pPr>
            <a:r>
              <a:rPr lang="en-SG" i="1" dirty="0"/>
              <a:t>O satisfy us early with Thy mercy; that we may rejoice and be glad all our days.</a:t>
            </a:r>
          </a:p>
          <a:p>
            <a:pPr>
              <a:lnSpc>
                <a:spcPct val="100000"/>
              </a:lnSpc>
              <a:spcBef>
                <a:spcPts val="0"/>
              </a:spcBef>
              <a:spcAft>
                <a:spcPts val="1200"/>
              </a:spcAft>
            </a:pPr>
            <a:r>
              <a:rPr lang="en-SG" i="1" dirty="0"/>
              <a:t>Make us glad according to the days wherein Thou hast afflicted us, and the years wherein we have seen evil.</a:t>
            </a:r>
          </a:p>
          <a:p>
            <a:pPr>
              <a:lnSpc>
                <a:spcPct val="100000"/>
              </a:lnSpc>
              <a:spcBef>
                <a:spcPts val="0"/>
              </a:spcBef>
              <a:spcAft>
                <a:spcPts val="1200"/>
              </a:spcAft>
            </a:pPr>
            <a:r>
              <a:rPr lang="en-SG" i="1" u="sng" dirty="0"/>
              <a:t>Let Thy work appear unto Thy servants, and Thy glory unto their children.</a:t>
            </a:r>
          </a:p>
          <a:p>
            <a:pPr>
              <a:lnSpc>
                <a:spcPct val="100000"/>
              </a:lnSpc>
              <a:spcBef>
                <a:spcPts val="0"/>
              </a:spcBef>
              <a:spcAft>
                <a:spcPts val="1200"/>
              </a:spcAft>
            </a:pPr>
            <a:r>
              <a:rPr lang="en-SG" i="1" dirty="0"/>
              <a:t>And </a:t>
            </a:r>
            <a:r>
              <a:rPr lang="en-SG" i="1" u="sng" dirty="0"/>
              <a:t>let the Beauty of the LORD our God be upon us</a:t>
            </a:r>
            <a:r>
              <a:rPr lang="en-SG" i="1" dirty="0"/>
              <a:t>: and establish Thou the work of our hands upon us; yea, the work of our hands establish Thou it.</a:t>
            </a:r>
          </a:p>
          <a:p>
            <a:pPr marL="0" indent="0">
              <a:lnSpc>
                <a:spcPct val="100000"/>
              </a:lnSpc>
              <a:spcBef>
                <a:spcPts val="0"/>
              </a:spcBef>
              <a:spcAft>
                <a:spcPts val="1200"/>
              </a:spcAft>
              <a:buNone/>
            </a:pPr>
            <a:r>
              <a:rPr lang="en-SG" dirty="0"/>
              <a:t> </a:t>
            </a:r>
          </a:p>
        </p:txBody>
      </p:sp>
    </p:spTree>
    <p:extLst>
      <p:ext uri="{BB962C8B-B14F-4D97-AF65-F5344CB8AC3E}">
        <p14:creationId xmlns:p14="http://schemas.microsoft.com/office/powerpoint/2010/main" val="27204961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04349"/>
            <a:ext cx="10835640" cy="5359011"/>
          </a:xfrm>
        </p:spPr>
        <p:txBody>
          <a:bodyPr>
            <a:noAutofit/>
          </a:bodyPr>
          <a:lstStyle/>
          <a:p>
            <a:pPr marL="441325" indent="-441325">
              <a:lnSpc>
                <a:spcPct val="100000"/>
              </a:lnSpc>
              <a:spcBef>
                <a:spcPts val="0"/>
              </a:spcBef>
              <a:spcAft>
                <a:spcPts val="1200"/>
              </a:spcAft>
              <a:buNone/>
            </a:pPr>
            <a:r>
              <a:rPr lang="en-SG" b="1" dirty="0"/>
              <a:t>A. </a:t>
            </a:r>
            <a:r>
              <a:rPr lang="en-SG" dirty="0"/>
              <a:t>	</a:t>
            </a:r>
            <a:r>
              <a:rPr lang="en-SG" i="1" dirty="0"/>
              <a:t>Return, O LORD</a:t>
            </a:r>
            <a:r>
              <a:rPr lang="en-SG" dirty="0"/>
              <a:t>: The prayerful response is a plea to God for His presence, for His compassion, and for His mercy – </a:t>
            </a:r>
            <a:r>
              <a:rPr lang="en-SG" u="sng" dirty="0"/>
              <a:t>the </a:t>
            </a:r>
            <a:r>
              <a:rPr lang="en-SG" u="sng" dirty="0" err="1"/>
              <a:t>hesed</a:t>
            </a:r>
            <a:r>
              <a:rPr lang="en-SG" u="sng" dirty="0"/>
              <a:t> of Yahweh</a:t>
            </a:r>
            <a:r>
              <a:rPr lang="en-SG" dirty="0"/>
              <a:t>, His loyal, unchanging and unconditional covenant love.</a:t>
            </a:r>
          </a:p>
          <a:p>
            <a:pPr marL="808038" indent="-366713">
              <a:lnSpc>
                <a:spcPct val="100000"/>
              </a:lnSpc>
              <a:spcBef>
                <a:spcPts val="0"/>
              </a:spcBef>
              <a:spcAft>
                <a:spcPts val="1200"/>
              </a:spcAft>
              <a:buNone/>
            </a:pPr>
            <a:r>
              <a:rPr lang="en-SG" dirty="0">
                <a:solidFill>
                  <a:srgbClr val="00B0F0"/>
                </a:solidFill>
              </a:rPr>
              <a:t>a.</a:t>
            </a:r>
            <a:r>
              <a:rPr lang="en-SG" dirty="0"/>
              <a:t> 	Thou hast said to us, “</a:t>
            </a:r>
            <a:r>
              <a:rPr lang="en-SG" i="1" dirty="0"/>
              <a:t>Return, </a:t>
            </a:r>
            <a:r>
              <a:rPr lang="en-SG" dirty="0"/>
              <a:t>ye children of men,” and now we humbly cry to thee, “</a:t>
            </a:r>
            <a:r>
              <a:rPr lang="en-SG" i="1" dirty="0"/>
              <a:t>Return, </a:t>
            </a:r>
            <a:r>
              <a:rPr lang="en-SG" dirty="0"/>
              <a:t>thou preserver of men.” As sin drives God from us, so repentance cries to the Lord to return to us.</a:t>
            </a:r>
          </a:p>
          <a:p>
            <a:pPr marL="808038" indent="-366713">
              <a:lnSpc>
                <a:spcPct val="100000"/>
              </a:lnSpc>
              <a:spcBef>
                <a:spcPts val="0"/>
              </a:spcBef>
              <a:spcAft>
                <a:spcPts val="1200"/>
              </a:spcAft>
              <a:buNone/>
            </a:pPr>
            <a:r>
              <a:rPr lang="en-SG" dirty="0">
                <a:solidFill>
                  <a:srgbClr val="00B0F0"/>
                </a:solidFill>
              </a:rPr>
              <a:t>b.</a:t>
            </a:r>
            <a:r>
              <a:rPr lang="en-SG" dirty="0"/>
              <a:t>	“</a:t>
            </a:r>
            <a:r>
              <a:rPr lang="en-SG" i="1" dirty="0"/>
              <a:t>Turn from thy anger</a:t>
            </a:r>
            <a:r>
              <a:rPr lang="en-SG" dirty="0"/>
              <a:t>”  And let it repent thee concerning thy servants. God "</a:t>
            </a:r>
            <a:r>
              <a:rPr lang="en-SG" i="1" dirty="0"/>
              <a:t>is not a man, that He should repent</a:t>
            </a:r>
            <a:r>
              <a:rPr lang="en-SG" dirty="0"/>
              <a:t>" (</a:t>
            </a:r>
            <a:r>
              <a:rPr lang="en-SG" u="sng" dirty="0"/>
              <a:t>Num_23:19</a:t>
            </a:r>
            <a:r>
              <a:rPr lang="en-SG" dirty="0"/>
              <a:t>); and yet from time to time "</a:t>
            </a:r>
            <a:r>
              <a:rPr lang="en-SG" i="1" dirty="0"/>
              <a:t>it repents Him concerning His servants</a:t>
            </a:r>
            <a:r>
              <a:rPr lang="en-SG" dirty="0"/>
              <a:t>" (</a:t>
            </a:r>
            <a:r>
              <a:rPr lang="en-SG" u="sng" dirty="0"/>
              <a:t>Deu_32:36</a:t>
            </a:r>
            <a:r>
              <a:rPr lang="en-SG" dirty="0"/>
              <a:t>; </a:t>
            </a:r>
            <a:r>
              <a:rPr lang="en-SG" u="sng" dirty="0"/>
              <a:t>Psa_135:14</a:t>
            </a:r>
            <a:r>
              <a:rPr lang="en-SG" dirty="0"/>
              <a:t>). He relents, that is, from His fierce anger, allows Himself to be appeased, and has compassion upon those who have provoked Him.</a:t>
            </a:r>
          </a:p>
        </p:txBody>
      </p:sp>
      <p:sp>
        <p:nvSpPr>
          <p:cNvPr id="4" name="Title 1">
            <a:extLst>
              <a:ext uri="{FF2B5EF4-FFF2-40B4-BE49-F238E27FC236}">
                <a16:creationId xmlns:a16="http://schemas.microsoft.com/office/drawing/2014/main" id="{06B326FA-2D92-4EF5-884E-882B77C6F28A}"/>
              </a:ext>
            </a:extLst>
          </p:cNvPr>
          <p:cNvSpPr>
            <a:spLocks noGrp="1"/>
          </p:cNvSpPr>
          <p:nvPr>
            <p:ph type="title"/>
          </p:nvPr>
        </p:nvSpPr>
        <p:spPr>
          <a:xfrm>
            <a:off x="0" y="294640"/>
            <a:ext cx="12192000" cy="807720"/>
          </a:xfrm>
        </p:spPr>
        <p:txBody>
          <a:bodyPr>
            <a:noAutofit/>
          </a:bodyPr>
          <a:lstStyle/>
          <a:p>
            <a:pPr marL="0" indent="0" algn="ctr">
              <a:buNone/>
            </a:pPr>
            <a:r>
              <a:rPr lang="en-US" sz="3000" dirty="0">
                <a:solidFill>
                  <a:srgbClr val="FF66FF"/>
                </a:solidFill>
                <a:latin typeface="+mn-lt"/>
              </a:rPr>
              <a:t>5.  PRAYER IN THE LIGHT OF WHO GOD IS </a:t>
            </a:r>
          </a:p>
        </p:txBody>
      </p:sp>
    </p:spTree>
    <p:extLst>
      <p:ext uri="{BB962C8B-B14F-4D97-AF65-F5344CB8AC3E}">
        <p14:creationId xmlns:p14="http://schemas.microsoft.com/office/powerpoint/2010/main" val="16333419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0540" y="238999"/>
            <a:ext cx="10826896" cy="5623171"/>
          </a:xfrm>
        </p:spPr>
        <p:txBody>
          <a:bodyPr>
            <a:noAutofit/>
          </a:bodyPr>
          <a:lstStyle/>
          <a:p>
            <a:pPr marL="449263" indent="-449263">
              <a:lnSpc>
                <a:spcPct val="100000"/>
              </a:lnSpc>
              <a:spcBef>
                <a:spcPts val="0"/>
              </a:spcBef>
              <a:spcAft>
                <a:spcPts val="1200"/>
              </a:spcAft>
              <a:buNone/>
            </a:pPr>
            <a:r>
              <a:rPr lang="en-SG" dirty="0">
                <a:solidFill>
                  <a:srgbClr val="00B0F0"/>
                </a:solidFill>
              </a:rPr>
              <a:t>c.</a:t>
            </a:r>
            <a:r>
              <a:rPr lang="en-SG" dirty="0"/>
              <a:t> 	</a:t>
            </a:r>
            <a:r>
              <a:rPr lang="en-SG" i="1" dirty="0"/>
              <a:t>How long?</a:t>
            </a:r>
            <a:r>
              <a:rPr lang="en-SG" dirty="0"/>
              <a:t>: This was a meaningful question. Moses asked God to not delay in bringing His presence, compassion, and mercy to His people. It was a </a:t>
            </a:r>
            <a:r>
              <a:rPr lang="en-SG" u="sng" dirty="0"/>
              <a:t>bold question</a:t>
            </a:r>
            <a:r>
              <a:rPr lang="en-SG" dirty="0"/>
              <a:t>, almost accusing God of being late in His help. </a:t>
            </a:r>
          </a:p>
          <a:p>
            <a:pPr marL="449263" indent="-449263">
              <a:lnSpc>
                <a:spcPct val="100000"/>
              </a:lnSpc>
              <a:spcBef>
                <a:spcPts val="0"/>
              </a:spcBef>
              <a:spcAft>
                <a:spcPts val="1200"/>
              </a:spcAft>
              <a:buNone/>
            </a:pPr>
            <a:r>
              <a:rPr lang="en-SG" dirty="0">
                <a:solidFill>
                  <a:srgbClr val="00B0F0"/>
                </a:solidFill>
              </a:rPr>
              <a:t>d.</a:t>
            </a:r>
            <a:r>
              <a:rPr lang="en-SG" dirty="0"/>
              <a:t> 	</a:t>
            </a:r>
            <a:r>
              <a:rPr lang="en-SG" i="1" dirty="0"/>
              <a:t>Satisfy us early with Your mercy</a:t>
            </a:r>
            <a:r>
              <a:rPr lang="en-SG" dirty="0"/>
              <a:t>: True satisfaction is not rooted in money, fame, romance, pleasure, or success but with God’s mercy, His faithful, covenant goodness to His people. The mercy should be sought early, the morning prime for fellowship with God after a night of trouble.</a:t>
            </a:r>
          </a:p>
          <a:p>
            <a:pPr marL="900113" indent="-450850">
              <a:lnSpc>
                <a:spcPct val="100000"/>
              </a:lnSpc>
              <a:spcBef>
                <a:spcPts val="0"/>
              </a:spcBef>
              <a:spcAft>
                <a:spcPts val="1200"/>
              </a:spcAft>
              <a:buNone/>
            </a:pPr>
            <a:r>
              <a:rPr lang="en-SG" dirty="0"/>
              <a:t>1) 	</a:t>
            </a:r>
            <a:r>
              <a:rPr lang="en-SG" i="1" dirty="0"/>
              <a:t>It puts out of the way all that hinders </a:t>
            </a:r>
            <a:r>
              <a:rPr lang="en-SG" dirty="0"/>
              <a:t>our satisfaction. The sense of guilt; the tyranny of sin; the burden of care; the fear of death.</a:t>
            </a:r>
          </a:p>
          <a:p>
            <a:pPr marL="900113" indent="-450850">
              <a:lnSpc>
                <a:spcPct val="100000"/>
              </a:lnSpc>
              <a:spcBef>
                <a:spcPts val="0"/>
              </a:spcBef>
              <a:spcAft>
                <a:spcPts val="1200"/>
              </a:spcAft>
              <a:buNone/>
            </a:pPr>
            <a:r>
              <a:rPr lang="en-SG" dirty="0"/>
              <a:t>2) 	</a:t>
            </a:r>
            <a:r>
              <a:rPr lang="en-SG" i="1" dirty="0"/>
              <a:t>It brings along with it the true elements of the soul</a:t>
            </a:r>
            <a:r>
              <a:rPr lang="en-SG" dirty="0"/>
              <a:t>’</a:t>
            </a:r>
            <a:r>
              <a:rPr lang="en-SG" i="1" dirty="0"/>
              <a:t>s satisfaction. </a:t>
            </a:r>
            <a:r>
              <a:rPr lang="en-SG" dirty="0"/>
              <a:t>Sense of acceptance with God; uniform victory over sin; perfect peace; the will and power to bless others; communion with God; abiding hope.</a:t>
            </a:r>
            <a:br>
              <a:rPr lang="en-SG" dirty="0"/>
            </a:br>
            <a:endParaRPr lang="en-SG" dirty="0"/>
          </a:p>
        </p:txBody>
      </p:sp>
    </p:spTree>
    <p:extLst>
      <p:ext uri="{BB962C8B-B14F-4D97-AF65-F5344CB8AC3E}">
        <p14:creationId xmlns:p14="http://schemas.microsoft.com/office/powerpoint/2010/main" val="26475802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3792"/>
            <a:ext cx="10515600" cy="5623171"/>
          </a:xfrm>
        </p:spPr>
        <p:txBody>
          <a:bodyPr>
            <a:noAutofit/>
          </a:bodyPr>
          <a:lstStyle/>
          <a:p>
            <a:pPr marL="365125" indent="-365125">
              <a:lnSpc>
                <a:spcPct val="100000"/>
              </a:lnSpc>
              <a:spcBef>
                <a:spcPts val="0"/>
              </a:spcBef>
              <a:spcAft>
                <a:spcPts val="1200"/>
              </a:spcAft>
              <a:buNone/>
            </a:pPr>
            <a:r>
              <a:rPr lang="en-SG" dirty="0">
                <a:solidFill>
                  <a:srgbClr val="00B0F0"/>
                </a:solidFill>
              </a:rPr>
              <a:t>e</a:t>
            </a:r>
            <a:r>
              <a:rPr lang="en-SG" i="1" dirty="0">
                <a:solidFill>
                  <a:srgbClr val="00B0F0"/>
                </a:solidFill>
              </a:rPr>
              <a:t>.</a:t>
            </a:r>
            <a:r>
              <a:rPr lang="en-SG" i="1" dirty="0"/>
              <a:t> 	Make us glad according to the days in which You have afflicted us: </a:t>
            </a:r>
            <a:r>
              <a:rPr lang="en-SG" dirty="0"/>
              <a:t>Many were the days of their affliction; Moses asked that the days of their gladness would also be many. </a:t>
            </a:r>
          </a:p>
          <a:p>
            <a:pPr marL="715963" indent="-350838">
              <a:lnSpc>
                <a:spcPct val="100000"/>
              </a:lnSpc>
              <a:spcBef>
                <a:spcPts val="0"/>
              </a:spcBef>
              <a:spcAft>
                <a:spcPts val="1200"/>
              </a:spcAft>
              <a:buNone/>
            </a:pPr>
            <a:r>
              <a:rPr lang="en-SG" dirty="0"/>
              <a:t>1) He hoped the days of gladness would be so long that God’s glory would be evident even to their children with His providential goodness.</a:t>
            </a:r>
          </a:p>
          <a:p>
            <a:pPr marL="715963" indent="-350838">
              <a:lnSpc>
                <a:spcPct val="100000"/>
              </a:lnSpc>
              <a:spcBef>
                <a:spcPts val="0"/>
              </a:spcBef>
              <a:spcAft>
                <a:spcPts val="1200"/>
              </a:spcAft>
              <a:buNone/>
            </a:pPr>
            <a:r>
              <a:rPr lang="en-SG" dirty="0"/>
              <a:t>2) “The New Testament, incidentally, will outrun verse 15’s modest prayer for joys to balance sorrows, by its promise of ‘</a:t>
            </a:r>
            <a:r>
              <a:rPr lang="en-SG" u="sng" dirty="0"/>
              <a:t>an eternal weight of glory beyond all comparison</a:t>
            </a:r>
            <a:r>
              <a:rPr lang="en-SG" dirty="0"/>
              <a:t>’ (2 Cor. 4:17).” </a:t>
            </a:r>
          </a:p>
          <a:p>
            <a:pPr marL="715963" indent="-350838">
              <a:lnSpc>
                <a:spcPct val="100000"/>
              </a:lnSpc>
              <a:spcBef>
                <a:spcPts val="0"/>
              </a:spcBef>
              <a:spcAft>
                <a:spcPts val="1200"/>
              </a:spcAft>
              <a:buNone/>
            </a:pPr>
            <a:r>
              <a:rPr lang="en-SG" dirty="0"/>
              <a:t>3) “The good Lord measures out the dark and the light in due proportions, and the result is life sad enough to be safe, and glad enough to be desirable.” (Spurgeon)</a:t>
            </a:r>
            <a:br>
              <a:rPr lang="en-SG" dirty="0"/>
            </a:br>
            <a:endParaRPr lang="en-SG" dirty="0"/>
          </a:p>
        </p:txBody>
      </p:sp>
    </p:spTree>
    <p:extLst>
      <p:ext uri="{BB962C8B-B14F-4D97-AF65-F5344CB8AC3E}">
        <p14:creationId xmlns:p14="http://schemas.microsoft.com/office/powerpoint/2010/main" val="30478640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7221" y="617414"/>
            <a:ext cx="10911840" cy="5623171"/>
          </a:xfrm>
        </p:spPr>
        <p:txBody>
          <a:bodyPr>
            <a:noAutofit/>
          </a:bodyPr>
          <a:lstStyle/>
          <a:p>
            <a:pPr marL="365125" indent="-365125">
              <a:lnSpc>
                <a:spcPct val="100000"/>
              </a:lnSpc>
              <a:spcBef>
                <a:spcPts val="0"/>
              </a:spcBef>
              <a:spcAft>
                <a:spcPts val="1200"/>
              </a:spcAft>
              <a:buNone/>
            </a:pPr>
            <a:r>
              <a:rPr lang="en-SG" dirty="0">
                <a:solidFill>
                  <a:srgbClr val="00B0F0"/>
                </a:solidFill>
              </a:rPr>
              <a:t>f.</a:t>
            </a:r>
            <a:r>
              <a:rPr lang="en-SG" dirty="0"/>
              <a:t> 	</a:t>
            </a:r>
            <a:r>
              <a:rPr lang="en-SG" i="1" dirty="0"/>
              <a:t>Let thy work appear unto thy servants, and thy glory unto their children</a:t>
            </a:r>
            <a:r>
              <a:rPr lang="en-SG" dirty="0"/>
              <a:t>. “Work" and "glory" are the same thing—some vast exertion of the Divine power and majesty, which will result in great good to His people - the revelations and exercises of His great power and love.</a:t>
            </a:r>
          </a:p>
          <a:p>
            <a:pPr marL="808038" indent="-442913">
              <a:lnSpc>
                <a:spcPct val="100000"/>
              </a:lnSpc>
              <a:spcBef>
                <a:spcPts val="0"/>
              </a:spcBef>
              <a:spcAft>
                <a:spcPts val="1200"/>
              </a:spcAft>
              <a:buNone/>
            </a:pPr>
            <a:r>
              <a:rPr lang="en-SG" dirty="0"/>
              <a:t>1)  Work:  That is, God’s salvation—emphatically His "work," and must be seen by us, and seen as our salvation and deliverance (Ps. 91:16).</a:t>
            </a:r>
          </a:p>
          <a:p>
            <a:pPr marL="808038" indent="-442913">
              <a:lnSpc>
                <a:spcPct val="100000"/>
              </a:lnSpc>
              <a:spcBef>
                <a:spcPts val="0"/>
              </a:spcBef>
              <a:spcAft>
                <a:spcPts val="1200"/>
              </a:spcAft>
              <a:buNone/>
            </a:pPr>
            <a:r>
              <a:rPr lang="en-SG" dirty="0"/>
              <a:t>2) Glory:  That is, God must be seen to be the delight and joy of the soul. David speaks of God as "</a:t>
            </a:r>
            <a:r>
              <a:rPr lang="en-SG" i="1" dirty="0"/>
              <a:t>God, my exceeding joy</a:t>
            </a:r>
            <a:r>
              <a:rPr lang="en-SG" dirty="0"/>
              <a:t>." This is what is craved in </a:t>
            </a:r>
            <a:r>
              <a:rPr lang="en-SG" u="sng" dirty="0"/>
              <a:t>Psa_63:1-11</a:t>
            </a:r>
            <a:r>
              <a:rPr lang="en-SG" dirty="0"/>
              <a:t>, "</a:t>
            </a:r>
            <a:r>
              <a:rPr lang="en-SG" i="1" dirty="0"/>
              <a:t>To see thy power and thy glory, so as I have</a:t>
            </a:r>
            <a:r>
              <a:rPr lang="en-SG" dirty="0"/>
              <a:t>."  </a:t>
            </a:r>
          </a:p>
          <a:p>
            <a:pPr marL="808038" indent="-442913">
              <a:lnSpc>
                <a:spcPct val="100000"/>
              </a:lnSpc>
              <a:spcBef>
                <a:spcPts val="0"/>
              </a:spcBef>
              <a:spcAft>
                <a:spcPts val="1200"/>
              </a:spcAft>
              <a:buNone/>
            </a:pPr>
            <a:r>
              <a:rPr lang="en-SG" dirty="0"/>
              <a:t>3) None can overestimate the blessing that God’s gift of gladness.  How it sweetens relationships, encourages work, lightens our burdens, and helps us over many a difficult place (2 Cor. 4:17)! </a:t>
            </a:r>
          </a:p>
        </p:txBody>
      </p:sp>
    </p:spTree>
    <p:extLst>
      <p:ext uri="{BB962C8B-B14F-4D97-AF65-F5344CB8AC3E}">
        <p14:creationId xmlns:p14="http://schemas.microsoft.com/office/powerpoint/2010/main" val="16356209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3792"/>
            <a:ext cx="10824148" cy="5623171"/>
          </a:xfrm>
        </p:spPr>
        <p:txBody>
          <a:bodyPr>
            <a:noAutofit/>
          </a:bodyPr>
          <a:lstStyle/>
          <a:p>
            <a:pPr marL="365125" indent="-365125">
              <a:lnSpc>
                <a:spcPct val="100000"/>
              </a:lnSpc>
              <a:spcBef>
                <a:spcPts val="0"/>
              </a:spcBef>
              <a:spcAft>
                <a:spcPts val="1200"/>
              </a:spcAft>
              <a:buNone/>
            </a:pPr>
            <a:r>
              <a:rPr lang="en-SG" dirty="0">
                <a:solidFill>
                  <a:srgbClr val="00B0F0"/>
                </a:solidFill>
              </a:rPr>
              <a:t>g.</a:t>
            </a:r>
            <a:r>
              <a:rPr lang="en-SG" dirty="0"/>
              <a:t> 	</a:t>
            </a:r>
            <a:r>
              <a:rPr lang="en-SG" i="1" dirty="0"/>
              <a:t>Let the beauty of the LORD our God be upon us</a:t>
            </a:r>
            <a:r>
              <a:rPr lang="en-SG" dirty="0"/>
              <a:t>: Earlier in Psalm 90 Moses spoke of God’s people being consumed and terrified. He prayed that the gracious God would exchange that misery for His own beauty. </a:t>
            </a:r>
          </a:p>
          <a:p>
            <a:pPr marL="808038" indent="-442913">
              <a:lnSpc>
                <a:spcPct val="100000"/>
              </a:lnSpc>
              <a:spcBef>
                <a:spcPts val="0"/>
              </a:spcBef>
              <a:spcAft>
                <a:spcPts val="1200"/>
              </a:spcAft>
              <a:buNone/>
            </a:pPr>
            <a:r>
              <a:rPr lang="en-SG" dirty="0"/>
              <a:t>1)  The beauty of the Lord be upon us (comp. </a:t>
            </a:r>
            <a:r>
              <a:rPr lang="en-SG" u="sng" dirty="0"/>
              <a:t>Psa_45:1-17</a:t>
            </a:r>
            <a:r>
              <a:rPr lang="en-SG" dirty="0"/>
              <a:t>:24, "</a:t>
            </a:r>
            <a:r>
              <a:rPr lang="en-SG" i="1" dirty="0"/>
              <a:t>Thou art fairer than the children of men</a:t>
            </a:r>
            <a:r>
              <a:rPr lang="en-SG" dirty="0"/>
              <a:t>;" </a:t>
            </a:r>
            <a:r>
              <a:rPr lang="en-SG" u="sng" dirty="0"/>
              <a:t>Psa_27:4</a:t>
            </a:r>
            <a:r>
              <a:rPr lang="en-SG" dirty="0"/>
              <a:t>, "</a:t>
            </a:r>
            <a:r>
              <a:rPr lang="en-SG" i="1" dirty="0"/>
              <a:t>To behold the beauty of the Lord;</a:t>
            </a:r>
            <a:r>
              <a:rPr lang="en-SG" dirty="0"/>
              <a:t>" </a:t>
            </a:r>
            <a:r>
              <a:rPr lang="en-SG" u="sng" dirty="0"/>
              <a:t>Isa_33:17</a:t>
            </a:r>
            <a:r>
              <a:rPr lang="en-SG" dirty="0"/>
              <a:t>, "</a:t>
            </a:r>
            <a:r>
              <a:rPr lang="en-SG" i="1" dirty="0"/>
              <a:t>Thine eyes shall see the King in His beauty</a:t>
            </a:r>
            <a:r>
              <a:rPr lang="en-SG" dirty="0"/>
              <a:t>"). The "beauty of God" is upon us when we see and realize the loveliness of His character.</a:t>
            </a:r>
          </a:p>
          <a:p>
            <a:pPr marL="808038" indent="-442913">
              <a:lnSpc>
                <a:spcPct val="100000"/>
              </a:lnSpc>
              <a:spcBef>
                <a:spcPts val="0"/>
              </a:spcBef>
              <a:spcAft>
                <a:spcPts val="1200"/>
              </a:spcAft>
              <a:buNone/>
            </a:pPr>
            <a:r>
              <a:rPr lang="en-SG" dirty="0"/>
              <a:t>2) 	That is, the graciousness, gentleness, and goodness of the Lord’s character; its purity, holiness, truth, and righteousness; “His favourable countenance, and gracious influence, and glorious presence.” (Poole), His </a:t>
            </a:r>
            <a:r>
              <a:rPr lang="en-SG" dirty="0" err="1"/>
              <a:t>splendor</a:t>
            </a:r>
            <a:r>
              <a:rPr lang="en-SG" dirty="0"/>
              <a:t>, the light of His countenance, His grace and favour, be upon them.” (Horne)</a:t>
            </a:r>
            <a:br>
              <a:rPr lang="en-SG" dirty="0"/>
            </a:br>
            <a:endParaRPr lang="en-SG" dirty="0"/>
          </a:p>
        </p:txBody>
      </p:sp>
    </p:spTree>
    <p:extLst>
      <p:ext uri="{BB962C8B-B14F-4D97-AF65-F5344CB8AC3E}">
        <p14:creationId xmlns:p14="http://schemas.microsoft.com/office/powerpoint/2010/main" val="20494214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617414"/>
            <a:ext cx="11003280" cy="5623171"/>
          </a:xfrm>
        </p:spPr>
        <p:txBody>
          <a:bodyPr>
            <a:noAutofit/>
          </a:bodyPr>
          <a:lstStyle/>
          <a:p>
            <a:pPr marL="441325" indent="-441325">
              <a:lnSpc>
                <a:spcPct val="100000"/>
              </a:lnSpc>
              <a:spcBef>
                <a:spcPts val="0"/>
              </a:spcBef>
              <a:spcAft>
                <a:spcPts val="1200"/>
              </a:spcAft>
              <a:buNone/>
            </a:pPr>
            <a:r>
              <a:rPr lang="en-SG" dirty="0">
                <a:solidFill>
                  <a:srgbClr val="00B0F0"/>
                </a:solidFill>
              </a:rPr>
              <a:t>h.</a:t>
            </a:r>
            <a:r>
              <a:rPr lang="en-SG" dirty="0"/>
              <a:t> 	</a:t>
            </a:r>
            <a:r>
              <a:rPr lang="en-SG" i="1" dirty="0"/>
              <a:t>And establish the work of our hands for us: </a:t>
            </a:r>
            <a:r>
              <a:rPr lang="en-SG" dirty="0"/>
              <a:t>The final aspect of blessing Moses prayed for was for the permanence of the work of God’s people. Without this blessing, our work and its effectiveness pass quickly and are of little impact (cf. Ps. 127; John 15:5).</a:t>
            </a:r>
          </a:p>
          <a:p>
            <a:pPr marL="808038" lvl="0" indent="-366713">
              <a:lnSpc>
                <a:spcPct val="100000"/>
              </a:lnSpc>
              <a:spcBef>
                <a:spcPts val="0"/>
              </a:spcBef>
              <a:spcAft>
                <a:spcPts val="1200"/>
              </a:spcAft>
              <a:buNone/>
            </a:pPr>
            <a:r>
              <a:rPr lang="en-SG" dirty="0"/>
              <a:t>1) 	Two forms:</a:t>
            </a:r>
          </a:p>
          <a:p>
            <a:pPr marL="1341438" lvl="0" indent="-442913">
              <a:lnSpc>
                <a:spcPct val="100000"/>
              </a:lnSpc>
              <a:spcBef>
                <a:spcPts val="0"/>
              </a:spcBef>
              <a:spcAft>
                <a:spcPts val="1200"/>
              </a:spcAft>
              <a:buNone/>
            </a:pPr>
            <a:r>
              <a:rPr lang="en-SG" dirty="0"/>
              <a:t>a) 	Permit me to finish the work and its intrinsic worth I have started.</a:t>
            </a:r>
          </a:p>
          <a:p>
            <a:pPr marL="1341438" indent="-442913">
              <a:lnSpc>
                <a:spcPct val="100000"/>
              </a:lnSpc>
              <a:spcBef>
                <a:spcPts val="0"/>
              </a:spcBef>
              <a:spcAft>
                <a:spcPts val="1200"/>
              </a:spcAft>
              <a:buNone/>
            </a:pPr>
            <a:r>
              <a:rPr lang="en-SG" dirty="0"/>
              <a:t>b) 	Let my children carry on to advance, prosper and complete it.</a:t>
            </a:r>
          </a:p>
          <a:p>
            <a:pPr marL="900113" indent="-458788">
              <a:lnSpc>
                <a:spcPct val="100000"/>
              </a:lnSpc>
              <a:spcBef>
                <a:spcPts val="0"/>
              </a:spcBef>
              <a:spcAft>
                <a:spcPts val="1200"/>
              </a:spcAft>
              <a:buNone/>
            </a:pPr>
            <a:r>
              <a:rPr lang="en-SG" dirty="0"/>
              <a:t>2) 	Our work ought to be beautiful, but God alone can give the beauty. If our work be the work of gratitude, </a:t>
            </a:r>
            <a:r>
              <a:rPr lang="en-SG" i="1" dirty="0"/>
              <a:t>love</a:t>
            </a:r>
            <a:r>
              <a:rPr lang="en-SG" dirty="0"/>
              <a:t>, </a:t>
            </a:r>
            <a:r>
              <a:rPr lang="en-SG" i="1" dirty="0"/>
              <a:t>humility, </a:t>
            </a:r>
            <a:r>
              <a:rPr lang="en-SG" dirty="0"/>
              <a:t>and </a:t>
            </a:r>
            <a:r>
              <a:rPr lang="en-SG" i="1" dirty="0"/>
              <a:t>self-sacrifice, </a:t>
            </a:r>
            <a:r>
              <a:rPr lang="en-SG" dirty="0"/>
              <a:t>it is God that has made it beautiful.</a:t>
            </a:r>
          </a:p>
          <a:p>
            <a:pPr marL="808038" indent="-366713">
              <a:lnSpc>
                <a:spcPct val="100000"/>
              </a:lnSpc>
              <a:spcBef>
                <a:spcPts val="0"/>
              </a:spcBef>
              <a:spcAft>
                <a:spcPts val="1200"/>
              </a:spcAft>
              <a:buNone/>
            </a:pPr>
            <a:r>
              <a:rPr lang="en-SG" dirty="0"/>
              <a:t>3)  The repetition is for emphasis – God must establish our work.</a:t>
            </a:r>
            <a:br>
              <a:rPr lang="en-SG" dirty="0"/>
            </a:br>
            <a:r>
              <a:rPr lang="en-SG" dirty="0"/>
              <a:t>   </a:t>
            </a:r>
          </a:p>
        </p:txBody>
      </p:sp>
    </p:spTree>
    <p:extLst>
      <p:ext uri="{BB962C8B-B14F-4D97-AF65-F5344CB8AC3E}">
        <p14:creationId xmlns:p14="http://schemas.microsoft.com/office/powerpoint/2010/main" val="41790459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6760" y="617414"/>
            <a:ext cx="11079480" cy="5623171"/>
          </a:xfrm>
        </p:spPr>
        <p:txBody>
          <a:bodyPr>
            <a:noAutofit/>
          </a:bodyPr>
          <a:lstStyle/>
          <a:p>
            <a:pPr marL="365125" indent="-365125">
              <a:lnSpc>
                <a:spcPct val="100000"/>
              </a:lnSpc>
              <a:spcBef>
                <a:spcPts val="0"/>
              </a:spcBef>
              <a:spcAft>
                <a:spcPts val="1200"/>
              </a:spcAft>
              <a:buNone/>
            </a:pPr>
            <a:r>
              <a:rPr lang="en-SG" dirty="0" err="1">
                <a:solidFill>
                  <a:srgbClr val="00B0F0"/>
                </a:solidFill>
              </a:rPr>
              <a:t>i</a:t>
            </a:r>
            <a:r>
              <a:rPr lang="en-SG" dirty="0">
                <a:solidFill>
                  <a:srgbClr val="00B0F0"/>
                </a:solidFill>
              </a:rPr>
              <a:t>.</a:t>
            </a:r>
            <a:r>
              <a:rPr lang="en-SG" dirty="0"/>
              <a:t>  	God has made prayer necessary to success:</a:t>
            </a:r>
          </a:p>
          <a:p>
            <a:pPr marL="715963" indent="-350838">
              <a:lnSpc>
                <a:spcPct val="100000"/>
              </a:lnSpc>
              <a:spcBef>
                <a:spcPts val="0"/>
              </a:spcBef>
              <a:spcAft>
                <a:spcPts val="1200"/>
              </a:spcAft>
              <a:buNone/>
            </a:pPr>
            <a:r>
              <a:rPr lang="en-SG" dirty="0"/>
              <a:t>a. that God will enable His people to take to heart the lessons which the brevity of life should teach (</a:t>
            </a:r>
            <a:r>
              <a:rPr lang="en-SG" u="sng" dirty="0"/>
              <a:t>Psa_90:12</a:t>
            </a:r>
            <a:r>
              <a:rPr lang="en-SG" dirty="0"/>
              <a:t>);</a:t>
            </a:r>
          </a:p>
          <a:p>
            <a:pPr marL="715963" indent="-350838">
              <a:lnSpc>
                <a:spcPct val="100000"/>
              </a:lnSpc>
              <a:spcBef>
                <a:spcPts val="0"/>
              </a:spcBef>
              <a:spcAft>
                <a:spcPts val="1200"/>
              </a:spcAft>
              <a:buNone/>
            </a:pPr>
            <a:r>
              <a:rPr lang="en-SG" dirty="0"/>
              <a:t>b. that He will cease from His anger, and relent concerning them (</a:t>
            </a:r>
            <a:r>
              <a:rPr lang="en-SG" u="sng" dirty="0"/>
              <a:t>Psa_90:13</a:t>
            </a:r>
            <a:r>
              <a:rPr lang="en-SG" dirty="0"/>
              <a:t>);</a:t>
            </a:r>
          </a:p>
          <a:p>
            <a:pPr marL="715963" indent="-350838">
              <a:lnSpc>
                <a:spcPct val="100000"/>
              </a:lnSpc>
              <a:spcBef>
                <a:spcPts val="0"/>
              </a:spcBef>
              <a:spcAft>
                <a:spcPts val="1200"/>
              </a:spcAft>
              <a:buNone/>
            </a:pPr>
            <a:r>
              <a:rPr lang="en-SG" dirty="0"/>
              <a:t>c. that He will once more shower His mercies upon them, and cause their affliction to be swallowed up in gladness (</a:t>
            </a:r>
            <a:r>
              <a:rPr lang="en-SG" u="sng" dirty="0"/>
              <a:t>Psa_90:14</a:t>
            </a:r>
            <a:r>
              <a:rPr lang="en-SG" dirty="0"/>
              <a:t>, </a:t>
            </a:r>
            <a:r>
              <a:rPr lang="en-SG" u="sng" dirty="0"/>
              <a:t>Psa_90:15</a:t>
            </a:r>
            <a:r>
              <a:rPr lang="en-SG" dirty="0"/>
              <a:t>);</a:t>
            </a:r>
          </a:p>
          <a:p>
            <a:pPr marL="715963" indent="-350838">
              <a:lnSpc>
                <a:spcPct val="100000"/>
              </a:lnSpc>
              <a:spcBef>
                <a:spcPts val="0"/>
              </a:spcBef>
              <a:spcAft>
                <a:spcPts val="1200"/>
              </a:spcAft>
              <a:buNone/>
            </a:pPr>
            <a:r>
              <a:rPr lang="en-SG" dirty="0"/>
              <a:t>d. that He will show His glorious doings to them and to their children (</a:t>
            </a:r>
            <a:r>
              <a:rPr lang="en-SG" u="sng" dirty="0"/>
              <a:t>Psa_90:16</a:t>
            </a:r>
            <a:r>
              <a:rPr lang="en-SG" dirty="0"/>
              <a:t>);</a:t>
            </a:r>
          </a:p>
          <a:p>
            <a:pPr marL="715963" indent="-350838">
              <a:lnSpc>
                <a:spcPct val="100000"/>
              </a:lnSpc>
              <a:spcBef>
                <a:spcPts val="0"/>
              </a:spcBef>
              <a:spcAft>
                <a:spcPts val="1200"/>
              </a:spcAft>
              <a:buNone/>
            </a:pPr>
            <a:r>
              <a:rPr lang="en-SG" dirty="0"/>
              <a:t>e. that He will let His beauty rest upon them (</a:t>
            </a:r>
            <a:r>
              <a:rPr lang="en-SG" u="sng" dirty="0"/>
              <a:t>Psa_90:17</a:t>
            </a:r>
            <a:r>
              <a:rPr lang="en-SG" dirty="0"/>
              <a:t>); and</a:t>
            </a:r>
          </a:p>
          <a:p>
            <a:pPr marL="715963" indent="-350838">
              <a:lnSpc>
                <a:spcPct val="100000"/>
              </a:lnSpc>
              <a:spcBef>
                <a:spcPts val="0"/>
              </a:spcBef>
              <a:spcAft>
                <a:spcPts val="1200"/>
              </a:spcAft>
              <a:buNone/>
            </a:pPr>
            <a:r>
              <a:rPr lang="en-SG" dirty="0"/>
              <a:t>f. 	that He will bless their doings, and establish them (</a:t>
            </a:r>
            <a:r>
              <a:rPr lang="en-SG" u="sng" dirty="0"/>
              <a:t>Psa_90:17</a:t>
            </a:r>
            <a:r>
              <a:rPr lang="en-SG" dirty="0"/>
              <a:t>).  </a:t>
            </a:r>
          </a:p>
        </p:txBody>
      </p:sp>
    </p:spTree>
    <p:extLst>
      <p:ext uri="{BB962C8B-B14F-4D97-AF65-F5344CB8AC3E}">
        <p14:creationId xmlns:p14="http://schemas.microsoft.com/office/powerpoint/2010/main" val="3667237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A661AE6-A8CA-49B6-A6B7-B366AC7A892A}"/>
              </a:ext>
            </a:extLst>
          </p:cNvPr>
          <p:cNvSpPr>
            <a:spLocks noGrp="1" noChangeArrowheads="1"/>
          </p:cNvSpPr>
          <p:nvPr>
            <p:ph type="title"/>
          </p:nvPr>
        </p:nvSpPr>
        <p:spPr>
          <a:xfrm>
            <a:off x="0" y="419100"/>
            <a:ext cx="12192000" cy="685800"/>
          </a:xfrm>
        </p:spPr>
        <p:txBody>
          <a:bodyPr>
            <a:normAutofit/>
          </a:bodyPr>
          <a:lstStyle/>
          <a:p>
            <a:pPr algn="ctr" eaLnBrk="1" hangingPunct="1"/>
            <a:r>
              <a:rPr lang="en-US" altLang="en-US" sz="3000" dirty="0">
                <a:solidFill>
                  <a:srgbClr val="FF6699"/>
                </a:solidFill>
                <a:latin typeface="Calibri" panose="020F0502020204030204" pitchFamily="34" charset="0"/>
                <a:cs typeface="Calibri" panose="020F0502020204030204" pitchFamily="34" charset="0"/>
              </a:rPr>
              <a:t>PERILS WARNED</a:t>
            </a:r>
          </a:p>
        </p:txBody>
      </p:sp>
      <p:sp>
        <p:nvSpPr>
          <p:cNvPr id="14339" name="Rectangle 3">
            <a:extLst>
              <a:ext uri="{FF2B5EF4-FFF2-40B4-BE49-F238E27FC236}">
                <a16:creationId xmlns:a16="http://schemas.microsoft.com/office/drawing/2014/main" id="{DB30A64C-15DF-4BC1-9F69-4A607E1A9B81}"/>
              </a:ext>
            </a:extLst>
          </p:cNvPr>
          <p:cNvSpPr>
            <a:spLocks noGrp="1" noChangeArrowheads="1"/>
          </p:cNvSpPr>
          <p:nvPr>
            <p:ph idx="1"/>
          </p:nvPr>
        </p:nvSpPr>
        <p:spPr>
          <a:xfrm>
            <a:off x="819150" y="1476376"/>
            <a:ext cx="10448925" cy="3933824"/>
          </a:xfrm>
        </p:spPr>
        <p:txBody>
          <a:bodyPr>
            <a:noAutofit/>
          </a:bodyPr>
          <a:lstStyle/>
          <a:p>
            <a:pPr marL="365125" indent="-365125">
              <a:lnSpc>
                <a:spcPct val="100000"/>
              </a:lnSpc>
              <a:spcBef>
                <a:spcPts val="0"/>
              </a:spcBef>
              <a:spcAft>
                <a:spcPts val="1800"/>
              </a:spcAft>
            </a:pPr>
            <a:r>
              <a:rPr lang="en-SG" sz="3000" i="1" dirty="0"/>
              <a:t>(John 16:33)  These things I have spoken unto you, that in Me ye might have peace. </a:t>
            </a:r>
            <a:r>
              <a:rPr lang="en-SG" sz="3000" i="1" u="sng" dirty="0"/>
              <a:t>In the world ye shall have tribulation</a:t>
            </a:r>
            <a:r>
              <a:rPr lang="en-SG" sz="3000" i="1" dirty="0"/>
              <a:t>: but be of good cheer; I have overcome the world.</a:t>
            </a:r>
          </a:p>
          <a:p>
            <a:pPr marL="365125" indent="-365125">
              <a:lnSpc>
                <a:spcPct val="100000"/>
              </a:lnSpc>
              <a:spcBef>
                <a:spcPts val="0"/>
              </a:spcBef>
              <a:spcAft>
                <a:spcPts val="1800"/>
              </a:spcAft>
            </a:pPr>
            <a:r>
              <a:rPr lang="en-US" altLang="en-US" sz="3000" dirty="0">
                <a:cs typeface="Calibri" panose="020F0502020204030204" pitchFamily="34" charset="0"/>
              </a:rPr>
              <a:t>“</a:t>
            </a:r>
            <a:r>
              <a:rPr lang="en-US" altLang="en-US" sz="3000" i="1" dirty="0">
                <a:cs typeface="Calibri" panose="020F0502020204030204" pitchFamily="34" charset="0"/>
              </a:rPr>
              <a:t>Yes, and all that will live godly in Christ Jesus </a:t>
            </a:r>
            <a:r>
              <a:rPr lang="en-US" altLang="en-US" sz="3000" i="1" u="sng" dirty="0">
                <a:cs typeface="Calibri" panose="020F0502020204030204" pitchFamily="34" charset="0"/>
              </a:rPr>
              <a:t>shall suffer persecution.</a:t>
            </a:r>
            <a:r>
              <a:rPr lang="en-US" altLang="en-US" sz="3000" i="1" dirty="0">
                <a:cs typeface="Calibri" panose="020F0502020204030204" pitchFamily="34" charset="0"/>
              </a:rPr>
              <a:t>” (2 Tim. 3:12)</a:t>
            </a:r>
          </a:p>
          <a:p>
            <a:pPr marL="365125" indent="-365125">
              <a:lnSpc>
                <a:spcPct val="100000"/>
              </a:lnSpc>
              <a:spcBef>
                <a:spcPts val="0"/>
              </a:spcBef>
              <a:spcAft>
                <a:spcPts val="1200"/>
              </a:spcAft>
            </a:pPr>
            <a:r>
              <a:rPr lang="en-SG" sz="3000" i="1" dirty="0"/>
              <a:t>(Philippians 1:29)  For unto you it is given in the behalf of Christ, not only to believe on Him, </a:t>
            </a:r>
            <a:r>
              <a:rPr lang="en-SG" sz="3000" i="1" u="sng" dirty="0"/>
              <a:t>but also to suffer for His sake</a:t>
            </a:r>
            <a:r>
              <a:rPr lang="en-SG" sz="3000" i="1" dirty="0"/>
              <a:t>;</a:t>
            </a:r>
          </a:p>
          <a:p>
            <a:pPr marL="0" indent="0">
              <a:buNone/>
            </a:pPr>
            <a:endParaRPr lang="en-SG" dirty="0"/>
          </a:p>
          <a:p>
            <a:pPr marL="0" indent="0">
              <a:buNone/>
            </a:pPr>
            <a:endParaRPr lang="en-US" altLang="en-US" i="1" dirty="0">
              <a:cs typeface="Calibri" panose="020F0502020204030204" pitchFamily="34" charset="0"/>
            </a:endParaRPr>
          </a:p>
          <a:p>
            <a:pPr marL="0" indent="0" algn="r">
              <a:spcBef>
                <a:spcPts val="0"/>
              </a:spcBef>
              <a:buNone/>
            </a:pPr>
            <a:r>
              <a:rPr lang="en-US" altLang="en-US" sz="30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465955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38959"/>
            <a:ext cx="10515600" cy="5519041"/>
          </a:xfrm>
        </p:spPr>
        <p:txBody>
          <a:bodyPr>
            <a:noAutofit/>
          </a:bodyPr>
          <a:lstStyle/>
          <a:p>
            <a:pPr marL="274638" indent="-274638">
              <a:lnSpc>
                <a:spcPct val="100000"/>
              </a:lnSpc>
              <a:spcBef>
                <a:spcPts val="0"/>
              </a:spcBef>
              <a:spcAft>
                <a:spcPts val="1200"/>
              </a:spcAft>
            </a:pPr>
            <a:r>
              <a:rPr lang="en-SG" sz="3200" dirty="0"/>
              <a:t>(Romans 5:8)  </a:t>
            </a:r>
            <a:r>
              <a:rPr lang="en-SG" sz="3200" i="1" dirty="0"/>
              <a:t>But </a:t>
            </a:r>
            <a:r>
              <a:rPr lang="en-SG" sz="3200" i="1" u="sng" dirty="0"/>
              <a:t>God </a:t>
            </a:r>
            <a:r>
              <a:rPr lang="en-SG" sz="3200" i="1" u="sng" dirty="0" err="1"/>
              <a:t>commendeth</a:t>
            </a:r>
            <a:r>
              <a:rPr lang="en-SG" sz="3200" i="1" u="sng" dirty="0"/>
              <a:t> His love </a:t>
            </a:r>
            <a:r>
              <a:rPr lang="en-SG" sz="3200" i="1" dirty="0"/>
              <a:t>toward us, in that, while we were yet sinners, Christ died for us</a:t>
            </a:r>
            <a:r>
              <a:rPr lang="en-SG" sz="3200" dirty="0"/>
              <a:t>.</a:t>
            </a:r>
          </a:p>
          <a:p>
            <a:pPr marL="274638" indent="-274638">
              <a:lnSpc>
                <a:spcPct val="100000"/>
              </a:lnSpc>
              <a:spcBef>
                <a:spcPts val="0"/>
              </a:spcBef>
              <a:spcAft>
                <a:spcPts val="1200"/>
              </a:spcAft>
            </a:pPr>
            <a:endParaRPr lang="en-SG" sz="3200" dirty="0"/>
          </a:p>
          <a:p>
            <a:pPr marL="274638" indent="-274638">
              <a:lnSpc>
                <a:spcPct val="100000"/>
              </a:lnSpc>
              <a:spcBef>
                <a:spcPts val="0"/>
              </a:spcBef>
              <a:spcAft>
                <a:spcPts val="1200"/>
              </a:spcAft>
            </a:pPr>
            <a:r>
              <a:rPr lang="en-SG" sz="3200" dirty="0"/>
              <a:t>(Act 2:23)  </a:t>
            </a:r>
            <a:r>
              <a:rPr lang="en-SG" sz="3200" i="1" dirty="0"/>
              <a:t>Him, </a:t>
            </a:r>
            <a:r>
              <a:rPr lang="en-SG" sz="3200" i="1" u="sng" dirty="0">
                <a:solidFill>
                  <a:srgbClr val="7030A0"/>
                </a:solidFill>
              </a:rPr>
              <a:t>being delivered by the determinate counsel and foreknowledge of God</a:t>
            </a:r>
            <a:r>
              <a:rPr lang="en-SG" sz="3200" i="1" dirty="0"/>
              <a:t>, ye have taken, and by wicked hands have crucified and slain:</a:t>
            </a:r>
            <a:endParaRPr lang="en-SG" sz="3200" dirty="0"/>
          </a:p>
        </p:txBody>
      </p:sp>
      <p:sp>
        <p:nvSpPr>
          <p:cNvPr id="4" name="Title 1">
            <a:extLst>
              <a:ext uri="{FF2B5EF4-FFF2-40B4-BE49-F238E27FC236}">
                <a16:creationId xmlns:a16="http://schemas.microsoft.com/office/drawing/2014/main" id="{7734F5BC-DBF6-4492-A170-7FE4DF06B283}"/>
              </a:ext>
            </a:extLst>
          </p:cNvPr>
          <p:cNvSpPr>
            <a:spLocks noGrp="1"/>
          </p:cNvSpPr>
          <p:nvPr>
            <p:ph type="title"/>
          </p:nvPr>
        </p:nvSpPr>
        <p:spPr>
          <a:xfrm>
            <a:off x="0" y="294640"/>
            <a:ext cx="12192000" cy="807720"/>
          </a:xfrm>
        </p:spPr>
        <p:txBody>
          <a:bodyPr>
            <a:noAutofit/>
          </a:bodyPr>
          <a:lstStyle/>
          <a:p>
            <a:pPr marL="0" lvl="0" indent="0" algn="ctr">
              <a:buNone/>
            </a:pPr>
            <a:r>
              <a:rPr lang="en-SG" sz="3200" dirty="0">
                <a:solidFill>
                  <a:srgbClr val="00B0F0"/>
                </a:solidFill>
                <a:latin typeface="+mn-lt"/>
              </a:rPr>
              <a:t>REFLECTION: GOD’S WORK</a:t>
            </a:r>
          </a:p>
        </p:txBody>
      </p:sp>
    </p:spTree>
    <p:extLst>
      <p:ext uri="{BB962C8B-B14F-4D97-AF65-F5344CB8AC3E}">
        <p14:creationId xmlns:p14="http://schemas.microsoft.com/office/powerpoint/2010/main" val="25078658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38959"/>
            <a:ext cx="10515600" cy="4881959"/>
          </a:xfrm>
        </p:spPr>
        <p:txBody>
          <a:bodyPr>
            <a:noAutofit/>
          </a:bodyPr>
          <a:lstStyle/>
          <a:p>
            <a:pPr marL="0" lvl="0" indent="0">
              <a:lnSpc>
                <a:spcPct val="100000"/>
              </a:lnSpc>
              <a:spcBef>
                <a:spcPts val="0"/>
              </a:spcBef>
              <a:spcAft>
                <a:spcPts val="1200"/>
              </a:spcAft>
              <a:buNone/>
            </a:pPr>
            <a:r>
              <a:rPr lang="en-SG" dirty="0"/>
              <a:t>Triumph - It is finished on the Cross (John 19:30)</a:t>
            </a:r>
          </a:p>
          <a:p>
            <a:pPr marL="441325" indent="-441325">
              <a:lnSpc>
                <a:spcPct val="100000"/>
              </a:lnSpc>
              <a:spcBef>
                <a:spcPts val="0"/>
              </a:spcBef>
              <a:spcAft>
                <a:spcPts val="1200"/>
              </a:spcAft>
              <a:buNone/>
            </a:pPr>
            <a:r>
              <a:rPr lang="en-SG" b="1" dirty="0"/>
              <a:t>A.</a:t>
            </a:r>
            <a:r>
              <a:rPr lang="en-SG" dirty="0"/>
              <a:t>	</a:t>
            </a:r>
            <a:r>
              <a:rPr lang="en-US" altLang="en-US" u="sng" dirty="0"/>
              <a:t>Accomplished</a:t>
            </a:r>
            <a:r>
              <a:rPr lang="en-US" altLang="en-US" dirty="0">
                <a:solidFill>
                  <a:srgbClr val="0070C0"/>
                </a:solidFill>
              </a:rPr>
              <a:t> </a:t>
            </a:r>
            <a:r>
              <a:rPr lang="en-US" altLang="en-US" dirty="0"/>
              <a:t>– work He came to do – Mission done.</a:t>
            </a:r>
          </a:p>
          <a:p>
            <a:pPr marL="441325" indent="0">
              <a:lnSpc>
                <a:spcPct val="100000"/>
              </a:lnSpc>
              <a:spcBef>
                <a:spcPts val="0"/>
              </a:spcBef>
              <a:spcAft>
                <a:spcPts val="1200"/>
              </a:spcAft>
              <a:buNone/>
            </a:pPr>
            <a:r>
              <a:rPr lang="en-US" altLang="en-US" dirty="0"/>
              <a:t>a.  Came to save sinners (Lk 19:10)</a:t>
            </a:r>
          </a:p>
          <a:p>
            <a:pPr marL="441325" indent="0">
              <a:lnSpc>
                <a:spcPct val="100000"/>
              </a:lnSpc>
              <a:spcBef>
                <a:spcPts val="0"/>
              </a:spcBef>
              <a:spcAft>
                <a:spcPts val="1200"/>
              </a:spcAft>
              <a:buNone/>
            </a:pPr>
            <a:r>
              <a:rPr lang="en-US" altLang="en-US" dirty="0"/>
              <a:t>b.  Redeemed them under the Law (Gal 4:4)</a:t>
            </a:r>
          </a:p>
          <a:p>
            <a:pPr marL="441325" indent="0">
              <a:lnSpc>
                <a:spcPct val="100000"/>
              </a:lnSpc>
              <a:spcBef>
                <a:spcPts val="0"/>
              </a:spcBef>
              <a:spcAft>
                <a:spcPts val="1200"/>
              </a:spcAft>
              <a:buNone/>
            </a:pPr>
            <a:r>
              <a:rPr lang="en-US" altLang="en-US" dirty="0"/>
              <a:t>c.  Took away sins (1 </a:t>
            </a:r>
            <a:r>
              <a:rPr lang="en-US" altLang="en-US" dirty="0" err="1"/>
              <a:t>Jn</a:t>
            </a:r>
            <a:r>
              <a:rPr lang="en-US" altLang="en-US" dirty="0"/>
              <a:t> 3:5)</a:t>
            </a:r>
          </a:p>
          <a:p>
            <a:pPr marL="441325" indent="-441325">
              <a:lnSpc>
                <a:spcPct val="100000"/>
              </a:lnSpc>
              <a:spcBef>
                <a:spcPts val="0"/>
              </a:spcBef>
              <a:spcAft>
                <a:spcPts val="1200"/>
              </a:spcAft>
              <a:buNone/>
            </a:pPr>
            <a:r>
              <a:rPr lang="en-US" altLang="en-US" b="1" dirty="0"/>
              <a:t>B.</a:t>
            </a:r>
            <a:r>
              <a:rPr lang="en-US" altLang="en-US" dirty="0"/>
              <a:t> 	</a:t>
            </a:r>
            <a:r>
              <a:rPr lang="en-US" altLang="en-US" u="sng" dirty="0"/>
              <a:t>Performed</a:t>
            </a:r>
            <a:r>
              <a:rPr lang="en-US" altLang="en-US" dirty="0"/>
              <a:t> – utmost requirements of Law</a:t>
            </a:r>
          </a:p>
          <a:p>
            <a:pPr marL="898525" indent="-457200">
              <a:lnSpc>
                <a:spcPct val="100000"/>
              </a:lnSpc>
              <a:spcBef>
                <a:spcPts val="0"/>
              </a:spcBef>
              <a:spcAft>
                <a:spcPts val="1200"/>
              </a:spcAft>
              <a:buNone/>
            </a:pPr>
            <a:r>
              <a:rPr lang="en-US" altLang="en-US" dirty="0"/>
              <a:t>a.  Not only kept the Law</a:t>
            </a:r>
          </a:p>
          <a:p>
            <a:pPr marL="898525" indent="-457200">
              <a:lnSpc>
                <a:spcPct val="100000"/>
              </a:lnSpc>
              <a:spcBef>
                <a:spcPts val="0"/>
              </a:spcBef>
              <a:spcAft>
                <a:spcPts val="1200"/>
              </a:spcAft>
              <a:buNone/>
            </a:pPr>
            <a:r>
              <a:rPr lang="en-US" altLang="en-US" dirty="0"/>
              <a:t>b.  Suffered its penalty and endured the curse (Gal 3:13)</a:t>
            </a:r>
            <a:endParaRPr lang="en-SG" altLang="en-US" dirty="0"/>
          </a:p>
          <a:p>
            <a:pPr marL="0" lvl="0" indent="0">
              <a:buNone/>
            </a:pPr>
            <a:endParaRPr lang="en-SG" dirty="0"/>
          </a:p>
        </p:txBody>
      </p:sp>
      <p:sp>
        <p:nvSpPr>
          <p:cNvPr id="4" name="Title 1">
            <a:extLst>
              <a:ext uri="{FF2B5EF4-FFF2-40B4-BE49-F238E27FC236}">
                <a16:creationId xmlns:a16="http://schemas.microsoft.com/office/drawing/2014/main" id="{31AAF0AD-CFF0-48FF-863F-B8A3607B16F8}"/>
              </a:ext>
            </a:extLst>
          </p:cNvPr>
          <p:cNvSpPr>
            <a:spLocks noGrp="1"/>
          </p:cNvSpPr>
          <p:nvPr>
            <p:ph type="title"/>
          </p:nvPr>
        </p:nvSpPr>
        <p:spPr>
          <a:xfrm>
            <a:off x="0" y="294640"/>
            <a:ext cx="12192000" cy="807720"/>
          </a:xfrm>
        </p:spPr>
        <p:txBody>
          <a:bodyPr>
            <a:noAutofit/>
          </a:bodyPr>
          <a:lstStyle/>
          <a:p>
            <a:pPr marL="0" lvl="0" indent="0" algn="ctr">
              <a:buNone/>
            </a:pPr>
            <a:r>
              <a:rPr lang="en-SG" sz="3200" dirty="0">
                <a:solidFill>
                  <a:srgbClr val="00B0F0"/>
                </a:solidFill>
                <a:latin typeface="+mn-lt"/>
              </a:rPr>
              <a:t>REFLECTION: GOD’S WORK</a:t>
            </a:r>
          </a:p>
        </p:txBody>
      </p:sp>
    </p:spTree>
    <p:extLst>
      <p:ext uri="{BB962C8B-B14F-4D97-AF65-F5344CB8AC3E}">
        <p14:creationId xmlns:p14="http://schemas.microsoft.com/office/powerpoint/2010/main" val="32745934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3920" y="1102360"/>
            <a:ext cx="10759440" cy="5519041"/>
          </a:xfrm>
        </p:spPr>
        <p:txBody>
          <a:bodyPr>
            <a:noAutofit/>
          </a:bodyPr>
          <a:lstStyle/>
          <a:p>
            <a:pPr marL="449263" indent="-449263">
              <a:lnSpc>
                <a:spcPct val="100000"/>
              </a:lnSpc>
              <a:spcBef>
                <a:spcPts val="0"/>
              </a:spcBef>
              <a:spcAft>
                <a:spcPts val="1200"/>
              </a:spcAft>
              <a:buNone/>
              <a:defRPr/>
            </a:pPr>
            <a:r>
              <a:rPr lang="en-US" altLang="en-US" b="1" dirty="0"/>
              <a:t>C. </a:t>
            </a:r>
            <a:r>
              <a:rPr lang="en-US" altLang="en-US" dirty="0"/>
              <a:t>	</a:t>
            </a:r>
            <a:r>
              <a:rPr lang="en-US" altLang="en-US" u="sng" dirty="0"/>
              <a:t>Made an end of</a:t>
            </a:r>
            <a:r>
              <a:rPr lang="en-US" altLang="en-US" dirty="0"/>
              <a:t>  (Is 53:6, 1 Pet 2:24)</a:t>
            </a:r>
          </a:p>
          <a:p>
            <a:pPr marL="900113" indent="-450850">
              <a:lnSpc>
                <a:spcPct val="100000"/>
              </a:lnSpc>
              <a:spcBef>
                <a:spcPts val="0"/>
              </a:spcBef>
              <a:spcAft>
                <a:spcPts val="1200"/>
              </a:spcAft>
              <a:buFont typeface="Wingdings 2" panose="05020102010507070707" pitchFamily="18" charset="2"/>
              <a:buNone/>
              <a:defRPr/>
            </a:pPr>
            <a:r>
              <a:rPr lang="en-US" altLang="en-US" dirty="0"/>
              <a:t>a.	Paid for – our sins and guilt</a:t>
            </a:r>
          </a:p>
          <a:p>
            <a:pPr marL="900113" indent="-450850">
              <a:lnSpc>
                <a:spcPct val="100000"/>
              </a:lnSpc>
              <a:spcBef>
                <a:spcPts val="0"/>
              </a:spcBef>
              <a:spcAft>
                <a:spcPts val="1200"/>
              </a:spcAft>
              <a:buFont typeface="Wingdings 2" panose="05020102010507070707" pitchFamily="18" charset="2"/>
              <a:buNone/>
              <a:defRPr/>
            </a:pPr>
            <a:r>
              <a:rPr lang="en-US" altLang="en-US" dirty="0"/>
              <a:t>b.	Sins transferred, laid upon Jesus</a:t>
            </a:r>
          </a:p>
          <a:p>
            <a:pPr marL="900113" indent="-450850">
              <a:lnSpc>
                <a:spcPct val="100000"/>
              </a:lnSpc>
              <a:spcBef>
                <a:spcPts val="0"/>
              </a:spcBef>
              <a:spcAft>
                <a:spcPts val="1200"/>
              </a:spcAft>
              <a:buFont typeface="Wingdings 2" panose="05020102010507070707" pitchFamily="18" charset="2"/>
              <a:buNone/>
              <a:defRPr/>
            </a:pPr>
            <a:r>
              <a:rPr lang="en-US" altLang="en-US" dirty="0"/>
              <a:t>c.	The Cross is the grave of our sins.</a:t>
            </a:r>
          </a:p>
          <a:p>
            <a:pPr marL="449263" indent="-449263">
              <a:lnSpc>
                <a:spcPct val="100000"/>
              </a:lnSpc>
              <a:spcBef>
                <a:spcPts val="0"/>
              </a:spcBef>
              <a:spcAft>
                <a:spcPts val="1200"/>
              </a:spcAft>
              <a:buNone/>
              <a:defRPr/>
            </a:pPr>
            <a:r>
              <a:rPr lang="en-US" altLang="en-US" b="1" dirty="0"/>
              <a:t>D.</a:t>
            </a:r>
            <a:r>
              <a:rPr lang="en-US" altLang="en-US" dirty="0"/>
              <a:t> 	</a:t>
            </a:r>
            <a:r>
              <a:rPr lang="en-US" altLang="en-US" u="sng" dirty="0"/>
              <a:t>Destruction of Satan’s power</a:t>
            </a:r>
          </a:p>
          <a:p>
            <a:pPr marL="900113" indent="-450850">
              <a:lnSpc>
                <a:spcPct val="100000"/>
              </a:lnSpc>
              <a:spcBef>
                <a:spcPts val="0"/>
              </a:spcBef>
              <a:spcAft>
                <a:spcPts val="1200"/>
              </a:spcAft>
              <a:buFont typeface="Wingdings 2" panose="05020102010507070707" pitchFamily="18" charset="2"/>
              <a:buNone/>
              <a:defRPr/>
            </a:pPr>
            <a:r>
              <a:rPr lang="en-US" altLang="en-US" dirty="0"/>
              <a:t>a.	Defeated foe (Col 2:15; Jude 9 –The Lord rebukes you.)</a:t>
            </a:r>
          </a:p>
          <a:p>
            <a:pPr marL="900113" indent="-450850">
              <a:lnSpc>
                <a:spcPct val="100000"/>
              </a:lnSpc>
              <a:spcBef>
                <a:spcPts val="0"/>
              </a:spcBef>
              <a:spcAft>
                <a:spcPts val="1200"/>
              </a:spcAft>
              <a:buFont typeface="Wingdings 2" panose="05020102010507070707" pitchFamily="18" charset="2"/>
              <a:buNone/>
              <a:defRPr/>
            </a:pPr>
            <a:r>
              <a:rPr lang="en-US" altLang="en-US" dirty="0"/>
              <a:t>b.	No claim over us (</a:t>
            </a:r>
            <a:r>
              <a:rPr lang="en-US" altLang="en-US" dirty="0" err="1"/>
              <a:t>Heb</a:t>
            </a:r>
            <a:r>
              <a:rPr lang="en-US" altLang="en-US" dirty="0"/>
              <a:t> 2:14, power of death)</a:t>
            </a:r>
          </a:p>
          <a:p>
            <a:pPr marL="900113" indent="-450850">
              <a:lnSpc>
                <a:spcPct val="100000"/>
              </a:lnSpc>
              <a:spcBef>
                <a:spcPts val="0"/>
              </a:spcBef>
              <a:spcAft>
                <a:spcPts val="1200"/>
              </a:spcAft>
              <a:buNone/>
              <a:defRPr/>
            </a:pPr>
            <a:r>
              <a:rPr lang="en-US" altLang="en-US" dirty="0"/>
              <a:t>c.	Delivered from him and unto Jesus (Col 1:13)</a:t>
            </a:r>
            <a:endParaRPr lang="en-SG" altLang="en-US" dirty="0"/>
          </a:p>
          <a:p>
            <a:pPr marL="274638" indent="-274638">
              <a:lnSpc>
                <a:spcPct val="100000"/>
              </a:lnSpc>
              <a:spcBef>
                <a:spcPts val="0"/>
              </a:spcBef>
              <a:spcAft>
                <a:spcPts val="1200"/>
              </a:spcAft>
            </a:pPr>
            <a:r>
              <a:rPr lang="en-SG" dirty="0"/>
              <a:t>(Romans 5:1)  </a:t>
            </a:r>
            <a:r>
              <a:rPr lang="en-SG" i="1" dirty="0"/>
              <a:t>Therefore being justified by faith, </a:t>
            </a:r>
            <a:r>
              <a:rPr lang="en-SG" i="1" u="sng" dirty="0"/>
              <a:t>we have peace with God through our Lord Jesus Christ</a:t>
            </a:r>
            <a:r>
              <a:rPr lang="en-SG" u="sng" dirty="0"/>
              <a:t>:</a:t>
            </a:r>
          </a:p>
          <a:p>
            <a:endParaRPr lang="en-SG" dirty="0"/>
          </a:p>
          <a:p>
            <a:pPr marL="0" lvl="0" indent="0">
              <a:buNone/>
            </a:pPr>
            <a:endParaRPr lang="en-SG" dirty="0"/>
          </a:p>
        </p:txBody>
      </p:sp>
      <p:sp>
        <p:nvSpPr>
          <p:cNvPr id="4" name="Title 1">
            <a:extLst>
              <a:ext uri="{FF2B5EF4-FFF2-40B4-BE49-F238E27FC236}">
                <a16:creationId xmlns:a16="http://schemas.microsoft.com/office/drawing/2014/main" id="{2FBB37FA-3940-4475-A70C-D841F9247C40}"/>
              </a:ext>
            </a:extLst>
          </p:cNvPr>
          <p:cNvSpPr>
            <a:spLocks noGrp="1"/>
          </p:cNvSpPr>
          <p:nvPr>
            <p:ph type="title"/>
          </p:nvPr>
        </p:nvSpPr>
        <p:spPr>
          <a:xfrm>
            <a:off x="0" y="294640"/>
            <a:ext cx="12192000" cy="807720"/>
          </a:xfrm>
        </p:spPr>
        <p:txBody>
          <a:bodyPr>
            <a:noAutofit/>
          </a:bodyPr>
          <a:lstStyle/>
          <a:p>
            <a:pPr marL="0" lvl="0" indent="0" algn="ctr">
              <a:buNone/>
            </a:pPr>
            <a:r>
              <a:rPr lang="en-SG" sz="3200" dirty="0">
                <a:solidFill>
                  <a:srgbClr val="00B0F0"/>
                </a:solidFill>
                <a:latin typeface="+mn-lt"/>
              </a:rPr>
              <a:t>REFLECTION: GOD’S WORK</a:t>
            </a:r>
          </a:p>
        </p:txBody>
      </p:sp>
    </p:spTree>
    <p:extLst>
      <p:ext uri="{BB962C8B-B14F-4D97-AF65-F5344CB8AC3E}">
        <p14:creationId xmlns:p14="http://schemas.microsoft.com/office/powerpoint/2010/main" val="6589597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30115C3C-7D7A-4A60-B76F-8B01B99196BD}"/>
              </a:ext>
            </a:extLst>
          </p:cNvPr>
          <p:cNvSpPr>
            <a:spLocks noGrp="1"/>
          </p:cNvSpPr>
          <p:nvPr>
            <p:ph type="title"/>
          </p:nvPr>
        </p:nvSpPr>
        <p:spPr>
          <a:xfrm>
            <a:off x="2152650" y="137161"/>
            <a:ext cx="7886700" cy="1325563"/>
          </a:xfrm>
        </p:spPr>
        <p:txBody>
          <a:bodyPr/>
          <a:lstStyle/>
          <a:p>
            <a:pPr algn="ctr" eaLnBrk="1" hangingPunct="1">
              <a:defRPr/>
            </a:pPr>
            <a:r>
              <a:rPr lang="en-US" altLang="en-US" sz="3200" dirty="0">
                <a:solidFill>
                  <a:srgbClr val="FF66FF"/>
                </a:solidFill>
                <a:latin typeface="+mn-lt"/>
              </a:rPr>
              <a:t>REFLECTION:  GOD’S WORK AND TRUST</a:t>
            </a:r>
            <a:endParaRPr lang="en-SG" altLang="en-US" sz="3200" dirty="0">
              <a:solidFill>
                <a:srgbClr val="FF66FF"/>
              </a:solidFill>
              <a:latin typeface="+mn-lt"/>
            </a:endParaRPr>
          </a:p>
        </p:txBody>
      </p:sp>
      <p:sp>
        <p:nvSpPr>
          <p:cNvPr id="12291" name="Content Placeholder 2">
            <a:extLst>
              <a:ext uri="{FF2B5EF4-FFF2-40B4-BE49-F238E27FC236}">
                <a16:creationId xmlns:a16="http://schemas.microsoft.com/office/drawing/2014/main" id="{53084B33-7C8C-4B37-B3AE-61D8A72C6EE4}"/>
              </a:ext>
            </a:extLst>
          </p:cNvPr>
          <p:cNvSpPr>
            <a:spLocks noGrp="1"/>
          </p:cNvSpPr>
          <p:nvPr>
            <p:ph idx="1"/>
          </p:nvPr>
        </p:nvSpPr>
        <p:spPr>
          <a:xfrm>
            <a:off x="1234440" y="1569720"/>
            <a:ext cx="9982200" cy="4358640"/>
          </a:xfrm>
        </p:spPr>
        <p:txBody>
          <a:bodyPr>
            <a:noAutofit/>
          </a:bodyPr>
          <a:lstStyle/>
          <a:p>
            <a:pPr marL="274638" indent="-274638">
              <a:lnSpc>
                <a:spcPct val="100000"/>
              </a:lnSpc>
              <a:spcBef>
                <a:spcPts val="0"/>
              </a:spcBef>
              <a:spcAft>
                <a:spcPts val="1200"/>
              </a:spcAft>
            </a:pPr>
            <a:r>
              <a:rPr lang="en-SG" altLang="en-US" sz="3200" i="1" dirty="0"/>
              <a:t>(</a:t>
            </a:r>
            <a:r>
              <a:rPr lang="en-SG" altLang="en-US" sz="3200" i="1" dirty="0" err="1"/>
              <a:t>Luk</a:t>
            </a:r>
            <a:r>
              <a:rPr lang="en-SG" altLang="en-US" sz="3200" i="1" dirty="0"/>
              <a:t> 12:42)  And the Lord said, Who then is </a:t>
            </a:r>
            <a:r>
              <a:rPr lang="en-SG" altLang="en-US" sz="3200" i="1" u="sng" dirty="0"/>
              <a:t>that faithful and wise steward</a:t>
            </a:r>
            <a:r>
              <a:rPr lang="en-SG" altLang="en-US" sz="3200" i="1" dirty="0"/>
              <a:t>, whom his lord shall make ruler over his household, to give them their portion of meat in due season?</a:t>
            </a:r>
          </a:p>
          <a:p>
            <a:pPr marL="274638" indent="-274638">
              <a:lnSpc>
                <a:spcPct val="100000"/>
              </a:lnSpc>
              <a:spcBef>
                <a:spcPts val="0"/>
              </a:spcBef>
              <a:spcAft>
                <a:spcPts val="1200"/>
              </a:spcAft>
            </a:pPr>
            <a:r>
              <a:rPr lang="en-SG" altLang="en-US" sz="3200" dirty="0"/>
              <a:t>(Matthew 25:21)  </a:t>
            </a:r>
            <a:r>
              <a:rPr lang="en-SG" altLang="en-US" sz="3200" i="1" dirty="0"/>
              <a:t>His lord said unto him, Well done, </a:t>
            </a:r>
            <a:r>
              <a:rPr lang="en-SG" altLang="en-US" sz="3200" i="1" u="sng" dirty="0"/>
              <a:t>thou good and faithful servant</a:t>
            </a:r>
            <a:r>
              <a:rPr lang="en-SG" altLang="en-US" sz="3200" i="1" dirty="0"/>
              <a:t>: thou hast been faithful over a few things, I will make thee ruler over many things: enter thou into the joy of thy lord.</a:t>
            </a:r>
          </a:p>
          <a:p>
            <a:pPr eaLnBrk="1" hangingPunct="1"/>
            <a:endParaRPr lang="en-SG" altLang="en-US" dirty="0"/>
          </a:p>
        </p:txBody>
      </p:sp>
    </p:spTree>
    <p:extLst>
      <p:ext uri="{BB962C8B-B14F-4D97-AF65-F5344CB8AC3E}">
        <p14:creationId xmlns:p14="http://schemas.microsoft.com/office/powerpoint/2010/main" val="27297364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86B79B2-65F0-4D9A-873B-BB063F0DBE00}"/>
              </a:ext>
            </a:extLst>
          </p:cNvPr>
          <p:cNvSpPr>
            <a:spLocks noGrp="1"/>
          </p:cNvSpPr>
          <p:nvPr>
            <p:ph type="title"/>
          </p:nvPr>
        </p:nvSpPr>
        <p:spPr>
          <a:xfrm>
            <a:off x="2152650" y="194035"/>
            <a:ext cx="7886700" cy="1235075"/>
          </a:xfrm>
        </p:spPr>
        <p:txBody>
          <a:bodyPr/>
          <a:lstStyle/>
          <a:p>
            <a:pPr algn="ctr" eaLnBrk="1" hangingPunct="1">
              <a:defRPr/>
            </a:pPr>
            <a:r>
              <a:rPr lang="en-US" altLang="en-US" sz="3200" dirty="0">
                <a:solidFill>
                  <a:srgbClr val="FF66FF"/>
                </a:solidFill>
                <a:latin typeface="+mn-lt"/>
              </a:rPr>
              <a:t>REFLECTION: GOD’S WORK AND TRUST</a:t>
            </a:r>
            <a:endParaRPr lang="en-SG" altLang="en-US" sz="3200" dirty="0">
              <a:solidFill>
                <a:srgbClr val="FF66FF"/>
              </a:solidFill>
              <a:latin typeface="+mn-lt"/>
            </a:endParaRPr>
          </a:p>
        </p:txBody>
      </p:sp>
      <p:sp>
        <p:nvSpPr>
          <p:cNvPr id="3" name="Content Placeholder 2">
            <a:extLst>
              <a:ext uri="{FF2B5EF4-FFF2-40B4-BE49-F238E27FC236}">
                <a16:creationId xmlns:a16="http://schemas.microsoft.com/office/drawing/2014/main" id="{64F0282A-8B62-4A68-B717-E4A8F193E332}"/>
              </a:ext>
            </a:extLst>
          </p:cNvPr>
          <p:cNvSpPr>
            <a:spLocks noGrp="1"/>
          </p:cNvSpPr>
          <p:nvPr>
            <p:ph idx="1"/>
          </p:nvPr>
        </p:nvSpPr>
        <p:spPr>
          <a:xfrm>
            <a:off x="1295400" y="1392238"/>
            <a:ext cx="9814560" cy="5008562"/>
          </a:xfrm>
        </p:spPr>
        <p:txBody>
          <a:bodyPr rtlCol="0">
            <a:noAutofit/>
          </a:bodyPr>
          <a:lstStyle/>
          <a:p>
            <a:pPr marL="0" indent="0">
              <a:lnSpc>
                <a:spcPct val="100000"/>
              </a:lnSpc>
              <a:spcBef>
                <a:spcPts val="0"/>
              </a:spcBef>
              <a:spcAft>
                <a:spcPts val="1200"/>
              </a:spcAft>
              <a:buNone/>
              <a:defRPr/>
            </a:pPr>
            <a:r>
              <a:rPr lang="en-US" sz="3200" b="1" dirty="0"/>
              <a:t>1.  CULTURAL COMMISSION</a:t>
            </a:r>
          </a:p>
          <a:p>
            <a:pPr marL="898525" indent="-365125">
              <a:lnSpc>
                <a:spcPct val="100000"/>
              </a:lnSpc>
              <a:spcBef>
                <a:spcPts val="0"/>
              </a:spcBef>
              <a:spcAft>
                <a:spcPts val="1800"/>
              </a:spcAft>
              <a:defRPr/>
            </a:pPr>
            <a:r>
              <a:rPr lang="en-SG" sz="3200" dirty="0"/>
              <a:t>	(Gen 1:28)  </a:t>
            </a:r>
            <a:r>
              <a:rPr lang="en-SG" sz="3200" i="1" dirty="0"/>
              <a:t>And God blessed them, and God said unto them, </a:t>
            </a:r>
            <a:r>
              <a:rPr lang="en-SG" sz="3200" i="1" u="sng" dirty="0"/>
              <a:t>Be fruitful, and multiply, and replenish </a:t>
            </a:r>
            <a:r>
              <a:rPr lang="en-SG" sz="3200" i="1" dirty="0"/>
              <a:t>the earth, and </a:t>
            </a:r>
            <a:r>
              <a:rPr lang="en-SG" sz="3200" i="1" u="sng" dirty="0"/>
              <a:t>subdue it: and have dominion </a:t>
            </a:r>
            <a:r>
              <a:rPr lang="en-SG" sz="3200" i="1" dirty="0"/>
              <a:t>over the fish of the sea, and over the fowl of the air, and over every living thing that moves upon the earth.</a:t>
            </a:r>
          </a:p>
          <a:p>
            <a:pPr marL="900113" indent="0">
              <a:lnSpc>
                <a:spcPct val="100000"/>
              </a:lnSpc>
              <a:spcBef>
                <a:spcPts val="0"/>
              </a:spcBef>
              <a:spcAft>
                <a:spcPts val="1200"/>
              </a:spcAft>
              <a:buNone/>
              <a:defRPr/>
            </a:pPr>
            <a:r>
              <a:rPr lang="en-SG" sz="3200" i="1" dirty="0"/>
              <a:t>In God’s image, to be fruitful and to rule.</a:t>
            </a:r>
          </a:p>
          <a:p>
            <a:pPr>
              <a:defRPr/>
            </a:pPr>
            <a:endParaRPr lang="en-SG" sz="3200" dirty="0"/>
          </a:p>
          <a:p>
            <a:pPr>
              <a:defRPr/>
            </a:pPr>
            <a:endParaRPr lang="en-SG" dirty="0"/>
          </a:p>
        </p:txBody>
      </p:sp>
    </p:spTree>
    <p:extLst>
      <p:ext uri="{BB962C8B-B14F-4D97-AF65-F5344CB8AC3E}">
        <p14:creationId xmlns:p14="http://schemas.microsoft.com/office/powerpoint/2010/main" val="16065369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D8DD560F-A266-44EB-8844-3FAE9295D143}"/>
              </a:ext>
            </a:extLst>
          </p:cNvPr>
          <p:cNvSpPr>
            <a:spLocks noGrp="1"/>
          </p:cNvSpPr>
          <p:nvPr>
            <p:ph type="title"/>
          </p:nvPr>
        </p:nvSpPr>
        <p:spPr>
          <a:xfrm>
            <a:off x="1981200" y="63500"/>
            <a:ext cx="8229600" cy="1155700"/>
          </a:xfrm>
        </p:spPr>
        <p:txBody>
          <a:bodyPr/>
          <a:lstStyle/>
          <a:p>
            <a:pPr algn="ctr" eaLnBrk="1" hangingPunct="1">
              <a:defRPr/>
            </a:pPr>
            <a:r>
              <a:rPr lang="en-US" altLang="en-US" sz="3200" dirty="0">
                <a:solidFill>
                  <a:srgbClr val="FF66FF"/>
                </a:solidFill>
                <a:latin typeface="+mn-lt"/>
              </a:rPr>
              <a:t>REFLECTION:  GOD’S WORK AND TRUST</a:t>
            </a:r>
            <a:endParaRPr lang="en-SG" altLang="en-US" sz="3200" dirty="0">
              <a:solidFill>
                <a:srgbClr val="FF66FF"/>
              </a:solidFill>
              <a:latin typeface="+mn-lt"/>
            </a:endParaRPr>
          </a:p>
        </p:txBody>
      </p:sp>
      <p:sp>
        <p:nvSpPr>
          <p:cNvPr id="3" name="Content Placeholder 2">
            <a:extLst>
              <a:ext uri="{FF2B5EF4-FFF2-40B4-BE49-F238E27FC236}">
                <a16:creationId xmlns:a16="http://schemas.microsoft.com/office/drawing/2014/main" id="{90D0A46A-801D-4500-932A-3552D70854B9}"/>
              </a:ext>
            </a:extLst>
          </p:cNvPr>
          <p:cNvSpPr>
            <a:spLocks noGrp="1"/>
          </p:cNvSpPr>
          <p:nvPr>
            <p:ph idx="1"/>
          </p:nvPr>
        </p:nvSpPr>
        <p:spPr>
          <a:xfrm>
            <a:off x="1173480" y="1219200"/>
            <a:ext cx="10073640" cy="5135880"/>
          </a:xfrm>
        </p:spPr>
        <p:txBody>
          <a:bodyPr rtlCol="0">
            <a:noAutofit/>
          </a:bodyPr>
          <a:lstStyle/>
          <a:p>
            <a:pPr marL="365125" indent="-365125">
              <a:lnSpc>
                <a:spcPct val="100000"/>
              </a:lnSpc>
              <a:spcBef>
                <a:spcPts val="0"/>
              </a:spcBef>
              <a:spcAft>
                <a:spcPts val="1200"/>
              </a:spcAft>
              <a:buNone/>
              <a:defRPr/>
            </a:pPr>
            <a:r>
              <a:rPr lang="en-US" sz="3000" b="1" dirty="0"/>
              <a:t>2. EVERYDAY COMMISSION</a:t>
            </a:r>
          </a:p>
          <a:p>
            <a:pPr marL="720725" indent="-355600">
              <a:lnSpc>
                <a:spcPct val="100000"/>
              </a:lnSpc>
              <a:spcBef>
                <a:spcPts val="0"/>
              </a:spcBef>
              <a:spcAft>
                <a:spcPts val="1200"/>
              </a:spcAft>
              <a:defRPr/>
            </a:pPr>
            <a:r>
              <a:rPr lang="en-SG" sz="3000" dirty="0"/>
              <a:t>(Mat 28:19)  </a:t>
            </a:r>
            <a:r>
              <a:rPr lang="en-SG" sz="3000" i="1" u="sng" dirty="0"/>
              <a:t>Go </a:t>
            </a:r>
            <a:r>
              <a:rPr lang="en-SG" sz="3000" i="1" dirty="0"/>
              <a:t>ye therefore, and </a:t>
            </a:r>
            <a:r>
              <a:rPr lang="en-SG" sz="3000" i="1" u="sng" dirty="0"/>
              <a:t>teach all nations</a:t>
            </a:r>
            <a:r>
              <a:rPr lang="en-SG" sz="3000" i="1" dirty="0"/>
              <a:t>, </a:t>
            </a:r>
            <a:r>
              <a:rPr lang="en-SG" sz="3000" i="1" u="sng" dirty="0"/>
              <a:t>baptizing</a:t>
            </a:r>
            <a:r>
              <a:rPr lang="en-SG" sz="3000" i="1" dirty="0"/>
              <a:t> them in the name of the Father, and of the Son, and of the Holy Ghost:</a:t>
            </a:r>
          </a:p>
          <a:p>
            <a:pPr marL="720725" indent="-355600">
              <a:lnSpc>
                <a:spcPct val="100000"/>
              </a:lnSpc>
              <a:spcBef>
                <a:spcPts val="0"/>
              </a:spcBef>
              <a:spcAft>
                <a:spcPts val="1800"/>
              </a:spcAft>
              <a:buNone/>
              <a:defRPr/>
            </a:pPr>
            <a:r>
              <a:rPr lang="en-SG" sz="3000" i="1" dirty="0"/>
              <a:t>	</a:t>
            </a:r>
            <a:r>
              <a:rPr lang="en-SG" sz="3000" i="1" u="sng" dirty="0"/>
              <a:t>Teaching them to observe </a:t>
            </a:r>
            <a:r>
              <a:rPr lang="en-SG" sz="3000" i="1" dirty="0"/>
              <a:t>all things whatsoever I have commanded you: and, </a:t>
            </a:r>
            <a:r>
              <a:rPr lang="en-SG" sz="3000" i="1" u="sng" dirty="0"/>
              <a:t>lo, I am with you </a:t>
            </a:r>
            <a:r>
              <a:rPr lang="en-SG" sz="3000" i="1" u="sng" dirty="0" err="1"/>
              <a:t>alway</a:t>
            </a:r>
            <a:r>
              <a:rPr lang="en-SG" sz="3000" i="1" dirty="0"/>
              <a:t>, even unto the end of the world. Amen.</a:t>
            </a:r>
          </a:p>
          <a:p>
            <a:pPr marL="354013" indent="0">
              <a:lnSpc>
                <a:spcPct val="100000"/>
              </a:lnSpc>
              <a:spcBef>
                <a:spcPts val="0"/>
              </a:spcBef>
              <a:spcAft>
                <a:spcPts val="1200"/>
              </a:spcAft>
              <a:buNone/>
              <a:defRPr/>
            </a:pPr>
            <a:r>
              <a:rPr lang="en-SG" sz="3000" i="1" dirty="0"/>
              <a:t>To make disciples by winning, building and equipping.</a:t>
            </a:r>
          </a:p>
          <a:p>
            <a:pPr marL="354013" indent="0">
              <a:lnSpc>
                <a:spcPct val="100000"/>
              </a:lnSpc>
              <a:spcBef>
                <a:spcPts val="0"/>
              </a:spcBef>
              <a:spcAft>
                <a:spcPts val="1200"/>
              </a:spcAft>
              <a:buNone/>
              <a:defRPr/>
            </a:pPr>
            <a:r>
              <a:rPr lang="en-SG" sz="3000" i="1" dirty="0"/>
              <a:t>Vision:  Building Christ-like disciples in community</a:t>
            </a:r>
          </a:p>
          <a:p>
            <a:pPr>
              <a:defRPr/>
            </a:pPr>
            <a:endParaRPr lang="en-SG" sz="3200" i="1" dirty="0"/>
          </a:p>
          <a:p>
            <a:pPr marL="0" indent="0">
              <a:buNone/>
              <a:defRPr/>
            </a:pPr>
            <a:endParaRPr lang="en-US" sz="3200" b="1" u="sng" dirty="0">
              <a:solidFill>
                <a:srgbClr val="FFFF00"/>
              </a:solidFill>
            </a:endParaRPr>
          </a:p>
          <a:p>
            <a:pPr>
              <a:defRPr/>
            </a:pPr>
            <a:endParaRPr lang="en-US" sz="3200" dirty="0"/>
          </a:p>
          <a:p>
            <a:pPr>
              <a:defRPr/>
            </a:pPr>
            <a:endParaRPr lang="en-SG" dirty="0"/>
          </a:p>
        </p:txBody>
      </p:sp>
    </p:spTree>
    <p:extLst>
      <p:ext uri="{BB962C8B-B14F-4D97-AF65-F5344CB8AC3E}">
        <p14:creationId xmlns:p14="http://schemas.microsoft.com/office/powerpoint/2010/main" val="23716213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0C3CBEA7-EAFA-4D8A-9082-7EE1A7ADA317}"/>
              </a:ext>
            </a:extLst>
          </p:cNvPr>
          <p:cNvSpPr>
            <a:spLocks noGrp="1"/>
          </p:cNvSpPr>
          <p:nvPr>
            <p:ph type="title"/>
          </p:nvPr>
        </p:nvSpPr>
        <p:spPr>
          <a:xfrm>
            <a:off x="2152650" y="365126"/>
            <a:ext cx="7886700" cy="1006475"/>
          </a:xfrm>
        </p:spPr>
        <p:txBody>
          <a:bodyPr/>
          <a:lstStyle/>
          <a:p>
            <a:pPr algn="ctr">
              <a:defRPr/>
            </a:pPr>
            <a:r>
              <a:rPr lang="en-US" altLang="en-US" sz="3200" dirty="0">
                <a:solidFill>
                  <a:srgbClr val="FF66FF"/>
                </a:solidFill>
                <a:latin typeface="+mn-lt"/>
              </a:rPr>
              <a:t>REFLECTION:  GOD’S WORK AND TRUST</a:t>
            </a:r>
            <a:endParaRPr lang="en-SG" altLang="en-US" sz="3200" dirty="0">
              <a:solidFill>
                <a:srgbClr val="FF66FF"/>
              </a:solidFill>
              <a:latin typeface="+mn-lt"/>
            </a:endParaRPr>
          </a:p>
        </p:txBody>
      </p:sp>
      <p:sp>
        <p:nvSpPr>
          <p:cNvPr id="3" name="Content Placeholder 2">
            <a:extLst>
              <a:ext uri="{FF2B5EF4-FFF2-40B4-BE49-F238E27FC236}">
                <a16:creationId xmlns:a16="http://schemas.microsoft.com/office/drawing/2014/main" id="{EC0C69A7-2440-49EB-AA82-0AD31CB7B45E}"/>
              </a:ext>
            </a:extLst>
          </p:cNvPr>
          <p:cNvSpPr>
            <a:spLocks noGrp="1"/>
          </p:cNvSpPr>
          <p:nvPr>
            <p:ph idx="1"/>
          </p:nvPr>
        </p:nvSpPr>
        <p:spPr>
          <a:xfrm>
            <a:off x="1264920" y="1600200"/>
            <a:ext cx="9875520" cy="4419600"/>
          </a:xfrm>
        </p:spPr>
        <p:txBody>
          <a:bodyPr rtlCol="0">
            <a:noAutofit/>
          </a:bodyPr>
          <a:lstStyle/>
          <a:p>
            <a:pPr marL="533400" indent="-533400">
              <a:lnSpc>
                <a:spcPct val="100000"/>
              </a:lnSpc>
              <a:spcBef>
                <a:spcPts val="0"/>
              </a:spcBef>
              <a:spcAft>
                <a:spcPts val="1200"/>
              </a:spcAft>
              <a:buNone/>
              <a:defRPr/>
            </a:pPr>
            <a:r>
              <a:rPr lang="en-US" sz="3200" b="1" dirty="0"/>
              <a:t>3.  GREAT COMMANDMENT – motive &amp; source</a:t>
            </a:r>
          </a:p>
          <a:p>
            <a:pPr marL="811213" indent="-274638">
              <a:lnSpc>
                <a:spcPct val="100000"/>
              </a:lnSpc>
              <a:spcBef>
                <a:spcPts val="0"/>
              </a:spcBef>
              <a:spcAft>
                <a:spcPts val="1800"/>
              </a:spcAft>
              <a:defRPr/>
            </a:pPr>
            <a:r>
              <a:rPr lang="en-SG" sz="3200" dirty="0"/>
              <a:t>(</a:t>
            </a:r>
            <a:r>
              <a:rPr lang="en-SG" sz="3200" dirty="0" err="1"/>
              <a:t>Luk</a:t>
            </a:r>
            <a:r>
              <a:rPr lang="en-SG" sz="3200" dirty="0"/>
              <a:t> 10:27)  </a:t>
            </a:r>
            <a:r>
              <a:rPr lang="en-SG" sz="3200" i="1" dirty="0"/>
              <a:t>And He answering said, Thou shalt </a:t>
            </a:r>
            <a:r>
              <a:rPr lang="en-SG" sz="3200" i="1" u="sng" dirty="0"/>
              <a:t>love the Lord thy God </a:t>
            </a:r>
            <a:r>
              <a:rPr lang="en-SG" sz="3200" i="1" dirty="0"/>
              <a:t>with all thy heart, and with all thy soul, and with all thy strength, and with all thy mind; and </a:t>
            </a:r>
            <a:r>
              <a:rPr lang="en-SG" sz="3200" i="1" u="sng" dirty="0"/>
              <a:t>thy neighbour as thyself.</a:t>
            </a:r>
          </a:p>
          <a:p>
            <a:pPr marL="536575" indent="0">
              <a:lnSpc>
                <a:spcPct val="100000"/>
              </a:lnSpc>
              <a:spcBef>
                <a:spcPts val="0"/>
              </a:spcBef>
              <a:spcAft>
                <a:spcPts val="1200"/>
              </a:spcAft>
              <a:buNone/>
              <a:defRPr/>
            </a:pPr>
            <a:r>
              <a:rPr lang="en-SG" sz="3200" dirty="0"/>
              <a:t>Love God and love people!</a:t>
            </a:r>
            <a:endParaRPr lang="en-SG" dirty="0"/>
          </a:p>
        </p:txBody>
      </p:sp>
    </p:spTree>
    <p:extLst>
      <p:ext uri="{BB962C8B-B14F-4D97-AF65-F5344CB8AC3E}">
        <p14:creationId xmlns:p14="http://schemas.microsoft.com/office/powerpoint/2010/main" val="8874377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6ADAC-F3A4-440E-8C57-CEA1211517B2}"/>
              </a:ext>
            </a:extLst>
          </p:cNvPr>
          <p:cNvSpPr>
            <a:spLocks noGrp="1"/>
          </p:cNvSpPr>
          <p:nvPr>
            <p:ph type="title"/>
          </p:nvPr>
        </p:nvSpPr>
        <p:spPr>
          <a:xfrm>
            <a:off x="0" y="476251"/>
            <a:ext cx="12192000" cy="742949"/>
          </a:xfrm>
        </p:spPr>
        <p:txBody>
          <a:bodyPr>
            <a:normAutofit/>
          </a:bodyPr>
          <a:lstStyle/>
          <a:p>
            <a:pPr algn="ctr">
              <a:defRPr/>
            </a:pPr>
            <a:r>
              <a:rPr lang="en-SG" sz="3200" dirty="0">
                <a:solidFill>
                  <a:srgbClr val="00B0F0"/>
                </a:solidFill>
                <a:latin typeface="+mn-lt"/>
              </a:rPr>
              <a:t>REFLECTION:  GOD’S TRUST </a:t>
            </a:r>
          </a:p>
        </p:txBody>
      </p:sp>
      <p:sp>
        <p:nvSpPr>
          <p:cNvPr id="3" name="Content Placeholder 2">
            <a:extLst>
              <a:ext uri="{FF2B5EF4-FFF2-40B4-BE49-F238E27FC236}">
                <a16:creationId xmlns:a16="http://schemas.microsoft.com/office/drawing/2014/main" id="{20807E58-0424-476D-8CBD-8E6E80A86627}"/>
              </a:ext>
            </a:extLst>
          </p:cNvPr>
          <p:cNvSpPr>
            <a:spLocks noGrp="1"/>
          </p:cNvSpPr>
          <p:nvPr>
            <p:ph idx="1"/>
          </p:nvPr>
        </p:nvSpPr>
        <p:spPr>
          <a:xfrm>
            <a:off x="838200" y="1447800"/>
            <a:ext cx="10287000" cy="4551362"/>
          </a:xfrm>
        </p:spPr>
        <p:txBody>
          <a:bodyPr>
            <a:noAutofit/>
          </a:bodyPr>
          <a:lstStyle/>
          <a:p>
            <a:pPr marL="536575" indent="-536575">
              <a:lnSpc>
                <a:spcPct val="100000"/>
              </a:lnSpc>
              <a:spcBef>
                <a:spcPts val="0"/>
              </a:spcBef>
              <a:spcAft>
                <a:spcPts val="1200"/>
              </a:spcAft>
              <a:buNone/>
              <a:defRPr/>
            </a:pPr>
            <a:r>
              <a:rPr lang="en-SG" sz="3200" b="1" dirty="0"/>
              <a:t>1.	Know the Mind of Christ </a:t>
            </a:r>
            <a:r>
              <a:rPr lang="en-SG" sz="3200" dirty="0"/>
              <a:t>(Ps. 139:14; Eph. 2:10; 1:11,12).  S.H.A.P.E.</a:t>
            </a:r>
          </a:p>
          <a:p>
            <a:pPr marL="536575" indent="0">
              <a:lnSpc>
                <a:spcPct val="100000"/>
              </a:lnSpc>
              <a:spcBef>
                <a:spcPts val="0"/>
              </a:spcBef>
              <a:spcAft>
                <a:spcPts val="1200"/>
              </a:spcAft>
              <a:buNone/>
              <a:defRPr/>
            </a:pPr>
            <a:r>
              <a:rPr lang="en-SG" sz="3200" i="1" dirty="0"/>
              <a:t>(</a:t>
            </a:r>
            <a:r>
              <a:rPr lang="en-SG" sz="3200" i="1" dirty="0" err="1"/>
              <a:t>Psa</a:t>
            </a:r>
            <a:r>
              <a:rPr lang="en-SG" sz="3200" i="1" dirty="0"/>
              <a:t> 139:14)  I will praise Thee; for I am </a:t>
            </a:r>
            <a:r>
              <a:rPr lang="en-SG" sz="3200" i="1" u="sng" dirty="0"/>
              <a:t>fearfully and wonderfully made</a:t>
            </a:r>
            <a:r>
              <a:rPr lang="en-SG" sz="3200" i="1" dirty="0"/>
              <a:t>: marvellous are Thy works; and that my soul </a:t>
            </a:r>
            <a:r>
              <a:rPr lang="en-SG" sz="3200" i="1" dirty="0" err="1"/>
              <a:t>knoweth</a:t>
            </a:r>
            <a:r>
              <a:rPr lang="en-SG" sz="3200" i="1" dirty="0"/>
              <a:t> right well.</a:t>
            </a:r>
          </a:p>
          <a:p>
            <a:pPr marL="536575" indent="0">
              <a:lnSpc>
                <a:spcPct val="100000"/>
              </a:lnSpc>
              <a:spcBef>
                <a:spcPts val="0"/>
              </a:spcBef>
              <a:spcAft>
                <a:spcPts val="1200"/>
              </a:spcAft>
              <a:buNone/>
              <a:defRPr/>
            </a:pPr>
            <a:r>
              <a:rPr lang="en-SG" sz="3200" i="1" dirty="0"/>
              <a:t>(</a:t>
            </a:r>
            <a:r>
              <a:rPr lang="en-SG" sz="3200" i="1" dirty="0" err="1"/>
              <a:t>Eph</a:t>
            </a:r>
            <a:r>
              <a:rPr lang="en-SG" sz="3200" i="1" dirty="0"/>
              <a:t> 2:10)  For we are </a:t>
            </a:r>
            <a:r>
              <a:rPr lang="en-SG" sz="3200" i="1" u="sng" dirty="0"/>
              <a:t>His workmanship, created in Christ Jesus unto good works</a:t>
            </a:r>
            <a:r>
              <a:rPr lang="en-SG" sz="3200" i="1" dirty="0"/>
              <a:t>, which GOD hath before ordained that we should walk in them.</a:t>
            </a:r>
          </a:p>
          <a:p>
            <a:pPr>
              <a:defRPr/>
            </a:pPr>
            <a:endParaRPr lang="en-SG" dirty="0">
              <a:effectLst>
                <a:outerShdw blurRad="38100" dist="38100" dir="2700000" algn="tl">
                  <a:srgbClr val="000000">
                    <a:alpha val="43137"/>
                  </a:srgbClr>
                </a:outerShdw>
              </a:effectLst>
            </a:endParaRPr>
          </a:p>
          <a:p>
            <a:pPr marL="0" indent="0">
              <a:buNone/>
              <a:defRPr/>
            </a:pPr>
            <a:endParaRPr lang="en-SG" dirty="0"/>
          </a:p>
        </p:txBody>
      </p:sp>
    </p:spTree>
    <p:extLst>
      <p:ext uri="{BB962C8B-B14F-4D97-AF65-F5344CB8AC3E}">
        <p14:creationId xmlns:p14="http://schemas.microsoft.com/office/powerpoint/2010/main" val="41232627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22D418-A020-40F3-9906-F156D22FFF52}"/>
              </a:ext>
            </a:extLst>
          </p:cNvPr>
          <p:cNvSpPr>
            <a:spLocks noGrp="1"/>
          </p:cNvSpPr>
          <p:nvPr>
            <p:ph idx="1"/>
          </p:nvPr>
        </p:nvSpPr>
        <p:spPr>
          <a:xfrm>
            <a:off x="1371600" y="1812244"/>
            <a:ext cx="9448800" cy="4551362"/>
          </a:xfrm>
        </p:spPr>
        <p:txBody>
          <a:bodyPr>
            <a:noAutofit/>
          </a:bodyPr>
          <a:lstStyle/>
          <a:p>
            <a:pPr marL="0" indent="0">
              <a:lnSpc>
                <a:spcPct val="100000"/>
              </a:lnSpc>
              <a:spcBef>
                <a:spcPts val="0"/>
              </a:spcBef>
              <a:spcAft>
                <a:spcPts val="1200"/>
              </a:spcAft>
              <a:buNone/>
              <a:tabLst>
                <a:tab pos="1257300" algn="l"/>
              </a:tabLst>
              <a:defRPr/>
            </a:pPr>
            <a:r>
              <a:rPr lang="en-US" sz="3000" dirty="0"/>
              <a:t>We have been shaped and in the process of being shaped for His loving &amp; wise purposes.</a:t>
            </a:r>
          </a:p>
          <a:p>
            <a:pPr marL="0" indent="0">
              <a:lnSpc>
                <a:spcPct val="100000"/>
              </a:lnSpc>
              <a:spcBef>
                <a:spcPts val="0"/>
              </a:spcBef>
              <a:spcAft>
                <a:spcPts val="1200"/>
              </a:spcAft>
              <a:buNone/>
              <a:tabLst>
                <a:tab pos="1257300" algn="l"/>
                <a:tab pos="1619250" algn="l"/>
              </a:tabLst>
              <a:defRPr/>
            </a:pPr>
            <a:r>
              <a:rPr lang="en-US" sz="3000" dirty="0"/>
              <a:t>          </a:t>
            </a:r>
            <a:r>
              <a:rPr lang="en-US" sz="3000" b="1" dirty="0"/>
              <a:t> </a:t>
            </a:r>
            <a:r>
              <a:rPr lang="en-US" sz="3000" b="1" dirty="0">
                <a:solidFill>
                  <a:srgbClr val="FF0000"/>
                </a:solidFill>
              </a:rPr>
              <a:t>S</a:t>
            </a:r>
            <a:r>
              <a:rPr lang="en-US" sz="3000" b="1" dirty="0"/>
              <a:t> 	</a:t>
            </a:r>
            <a:r>
              <a:rPr lang="en-US" sz="3000" dirty="0"/>
              <a:t>– 	Spiritual Gifts from the Holy Spirit</a:t>
            </a:r>
          </a:p>
          <a:p>
            <a:pPr marL="0" indent="0">
              <a:lnSpc>
                <a:spcPct val="100000"/>
              </a:lnSpc>
              <a:spcBef>
                <a:spcPts val="0"/>
              </a:spcBef>
              <a:spcAft>
                <a:spcPts val="1200"/>
              </a:spcAft>
              <a:buNone/>
              <a:tabLst>
                <a:tab pos="1257300" algn="l"/>
                <a:tab pos="1619250" algn="l"/>
              </a:tabLst>
              <a:defRPr/>
            </a:pPr>
            <a:r>
              <a:rPr lang="en-US" sz="3000" dirty="0"/>
              <a:t>           </a:t>
            </a:r>
            <a:r>
              <a:rPr lang="en-US" sz="3000" b="1" dirty="0">
                <a:solidFill>
                  <a:srgbClr val="FF0000"/>
                </a:solidFill>
              </a:rPr>
              <a:t>H</a:t>
            </a:r>
            <a:r>
              <a:rPr lang="en-US" sz="3000" dirty="0"/>
              <a:t> – 	Heart, passion</a:t>
            </a:r>
          </a:p>
          <a:p>
            <a:pPr marL="0" indent="0">
              <a:lnSpc>
                <a:spcPct val="100000"/>
              </a:lnSpc>
              <a:spcBef>
                <a:spcPts val="0"/>
              </a:spcBef>
              <a:spcAft>
                <a:spcPts val="1200"/>
              </a:spcAft>
              <a:buNone/>
              <a:tabLst>
                <a:tab pos="1257300" algn="l"/>
                <a:tab pos="1619250" algn="l"/>
              </a:tabLst>
              <a:defRPr/>
            </a:pPr>
            <a:r>
              <a:rPr lang="en-US" sz="3000" dirty="0"/>
              <a:t>           </a:t>
            </a:r>
            <a:r>
              <a:rPr lang="en-US" sz="3000" b="1" dirty="0">
                <a:solidFill>
                  <a:srgbClr val="FF0000"/>
                </a:solidFill>
              </a:rPr>
              <a:t>A</a:t>
            </a:r>
            <a:r>
              <a:rPr lang="en-US" sz="3000" dirty="0"/>
              <a:t> – 	Abilities, natural talents</a:t>
            </a:r>
          </a:p>
          <a:p>
            <a:pPr marL="0" indent="0">
              <a:lnSpc>
                <a:spcPct val="100000"/>
              </a:lnSpc>
              <a:spcBef>
                <a:spcPts val="0"/>
              </a:spcBef>
              <a:spcAft>
                <a:spcPts val="1200"/>
              </a:spcAft>
              <a:buNone/>
              <a:tabLst>
                <a:tab pos="1257300" algn="l"/>
                <a:tab pos="1619250" algn="l"/>
              </a:tabLst>
              <a:defRPr/>
            </a:pPr>
            <a:r>
              <a:rPr lang="en-US" sz="3000" dirty="0"/>
              <a:t>          </a:t>
            </a:r>
            <a:r>
              <a:rPr lang="en-US" sz="3000" dirty="0">
                <a:solidFill>
                  <a:srgbClr val="FF0000"/>
                </a:solidFill>
              </a:rPr>
              <a:t> </a:t>
            </a:r>
            <a:r>
              <a:rPr lang="en-US" sz="3000" b="1" dirty="0">
                <a:solidFill>
                  <a:srgbClr val="FF0000"/>
                </a:solidFill>
              </a:rPr>
              <a:t>P</a:t>
            </a:r>
            <a:r>
              <a:rPr lang="en-US" sz="3000" dirty="0">
                <a:solidFill>
                  <a:srgbClr val="FF0000"/>
                </a:solidFill>
              </a:rPr>
              <a:t> 	</a:t>
            </a:r>
            <a:r>
              <a:rPr lang="en-US" sz="3000" dirty="0"/>
              <a:t>– 	Personality, introvert or extrovert</a:t>
            </a:r>
          </a:p>
          <a:p>
            <a:pPr marL="0" indent="0">
              <a:lnSpc>
                <a:spcPct val="100000"/>
              </a:lnSpc>
              <a:spcBef>
                <a:spcPts val="0"/>
              </a:spcBef>
              <a:spcAft>
                <a:spcPts val="1200"/>
              </a:spcAft>
              <a:buNone/>
              <a:tabLst>
                <a:tab pos="1257300" algn="l"/>
                <a:tab pos="1619250" algn="l"/>
              </a:tabLst>
              <a:defRPr/>
            </a:pPr>
            <a:r>
              <a:rPr lang="en-US" sz="3000" dirty="0"/>
              <a:t>           </a:t>
            </a:r>
            <a:r>
              <a:rPr lang="en-US" sz="3000" b="1" dirty="0">
                <a:solidFill>
                  <a:srgbClr val="FF0000"/>
                </a:solidFill>
              </a:rPr>
              <a:t>E</a:t>
            </a:r>
            <a:r>
              <a:rPr lang="en-US" sz="3000" dirty="0"/>
              <a:t> 	– 	Experiences – God engineers situations.</a:t>
            </a:r>
          </a:p>
          <a:p>
            <a:pPr marL="0" indent="0">
              <a:buNone/>
              <a:defRPr/>
            </a:pPr>
            <a:r>
              <a:rPr lang="en-US" sz="3000" dirty="0">
                <a:effectLst>
                  <a:outerShdw blurRad="38100" dist="38100" dir="2700000" algn="tl">
                    <a:srgbClr val="000000">
                      <a:alpha val="43137"/>
                    </a:srgbClr>
                  </a:outerShdw>
                </a:effectLst>
              </a:rPr>
              <a:t>     </a:t>
            </a:r>
            <a:endParaRPr lang="en-SG" sz="3000" dirty="0">
              <a:effectLst>
                <a:outerShdw blurRad="38100" dist="38100" dir="2700000" algn="tl">
                  <a:srgbClr val="000000">
                    <a:alpha val="43137"/>
                  </a:srgbClr>
                </a:outerShdw>
              </a:effectLst>
            </a:endParaRPr>
          </a:p>
          <a:p>
            <a:pPr marL="0" indent="0">
              <a:buNone/>
              <a:defRPr/>
            </a:pPr>
            <a:endParaRPr lang="en-SG" dirty="0"/>
          </a:p>
        </p:txBody>
      </p:sp>
      <p:sp>
        <p:nvSpPr>
          <p:cNvPr id="5" name="Title 1">
            <a:extLst>
              <a:ext uri="{FF2B5EF4-FFF2-40B4-BE49-F238E27FC236}">
                <a16:creationId xmlns:a16="http://schemas.microsoft.com/office/drawing/2014/main" id="{158EBE34-4819-4587-892A-7BCFAE72DB53}"/>
              </a:ext>
            </a:extLst>
          </p:cNvPr>
          <p:cNvSpPr txBox="1">
            <a:spLocks/>
          </p:cNvSpPr>
          <p:nvPr/>
        </p:nvSpPr>
        <p:spPr bwMode="auto">
          <a:xfrm>
            <a:off x="0" y="546828"/>
            <a:ext cx="12192000" cy="602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eaLnBrk="1" hangingPunct="1">
              <a:lnSpc>
                <a:spcPct val="90000"/>
              </a:lnSpc>
              <a:defRPr/>
            </a:pPr>
            <a:r>
              <a:rPr lang="en-SG" sz="3200" dirty="0">
                <a:solidFill>
                  <a:srgbClr val="00B0F0"/>
                </a:solidFill>
                <a:latin typeface="+mn-lt"/>
              </a:rPr>
              <a:t>REFLECTION: GOD’S TRUST </a:t>
            </a:r>
          </a:p>
        </p:txBody>
      </p:sp>
    </p:spTree>
    <p:extLst>
      <p:ext uri="{BB962C8B-B14F-4D97-AF65-F5344CB8AC3E}">
        <p14:creationId xmlns:p14="http://schemas.microsoft.com/office/powerpoint/2010/main" val="32735851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145A73-6530-41DE-B316-B43773515B08}"/>
              </a:ext>
            </a:extLst>
          </p:cNvPr>
          <p:cNvSpPr>
            <a:spLocks noGrp="1"/>
          </p:cNvSpPr>
          <p:nvPr>
            <p:ph idx="1"/>
          </p:nvPr>
        </p:nvSpPr>
        <p:spPr>
          <a:xfrm>
            <a:off x="762000" y="723900"/>
            <a:ext cx="10363200" cy="5410200"/>
          </a:xfrm>
        </p:spPr>
        <p:txBody>
          <a:bodyPr>
            <a:noAutofit/>
          </a:bodyPr>
          <a:lstStyle/>
          <a:p>
            <a:pPr marL="0" indent="0">
              <a:lnSpc>
                <a:spcPct val="100000"/>
              </a:lnSpc>
              <a:spcBef>
                <a:spcPts val="0"/>
              </a:spcBef>
              <a:spcAft>
                <a:spcPts val="1800"/>
              </a:spcAft>
              <a:buNone/>
            </a:pPr>
            <a:r>
              <a:rPr lang="en-SG" dirty="0"/>
              <a:t>To receive His presence, freshness and blessings, we must let go, get up and go on in GOD’s presence, purpose, protection and provision. (John 9:4)  </a:t>
            </a:r>
            <a:r>
              <a:rPr lang="en-SG" i="1" dirty="0"/>
              <a:t>I must work the works of Him that sent Me, while it is day: the night cometh, when no man can work.</a:t>
            </a:r>
          </a:p>
          <a:p>
            <a:pPr marL="0" indent="0">
              <a:lnSpc>
                <a:spcPct val="100000"/>
              </a:lnSpc>
              <a:spcBef>
                <a:spcPts val="0"/>
              </a:spcBef>
              <a:spcAft>
                <a:spcPts val="1200"/>
              </a:spcAft>
              <a:buNone/>
              <a:defRPr/>
            </a:pPr>
            <a:r>
              <a:rPr lang="en-SG" b="1" dirty="0"/>
              <a:t>A.  </a:t>
            </a:r>
            <a:r>
              <a:rPr lang="en-SG" dirty="0"/>
              <a:t>Abram left home to become father of many nations (Heb. 11:8-10).</a:t>
            </a:r>
          </a:p>
          <a:p>
            <a:pPr marL="0" indent="0">
              <a:lnSpc>
                <a:spcPct val="100000"/>
              </a:lnSpc>
              <a:spcBef>
                <a:spcPts val="0"/>
              </a:spcBef>
              <a:spcAft>
                <a:spcPts val="1200"/>
              </a:spcAft>
              <a:buNone/>
              <a:defRPr/>
            </a:pPr>
            <a:r>
              <a:rPr lang="en-SG" b="1" dirty="0"/>
              <a:t>B.  </a:t>
            </a:r>
            <a:r>
              <a:rPr lang="en-SG" dirty="0"/>
              <a:t>Ruth left home to end up in lineage of Jesus (Matt. 1:5).</a:t>
            </a:r>
          </a:p>
          <a:p>
            <a:pPr marL="449263" indent="-449263">
              <a:lnSpc>
                <a:spcPct val="100000"/>
              </a:lnSpc>
              <a:spcBef>
                <a:spcPts val="0"/>
              </a:spcBef>
              <a:spcAft>
                <a:spcPts val="1200"/>
              </a:spcAft>
              <a:buNone/>
              <a:defRPr/>
            </a:pPr>
            <a:r>
              <a:rPr lang="en-SG" b="1" dirty="0"/>
              <a:t>C.</a:t>
            </a:r>
            <a:r>
              <a:rPr lang="en-SG" dirty="0"/>
              <a:t>	David the shepherd became king of Judah (2 Sam. 2:4).</a:t>
            </a:r>
          </a:p>
          <a:p>
            <a:pPr marL="449263" indent="-449263">
              <a:lnSpc>
                <a:spcPct val="100000"/>
              </a:lnSpc>
              <a:spcBef>
                <a:spcPts val="0"/>
              </a:spcBef>
              <a:spcAft>
                <a:spcPts val="1200"/>
              </a:spcAft>
              <a:buNone/>
              <a:defRPr/>
            </a:pPr>
            <a:r>
              <a:rPr lang="en-SG" b="1" dirty="0"/>
              <a:t>D.</a:t>
            </a:r>
            <a:r>
              <a:rPr lang="en-SG" dirty="0"/>
              <a:t>	Esther left security behind and saved a nation (Esther 4:16).</a:t>
            </a:r>
          </a:p>
          <a:p>
            <a:pPr marL="449263" indent="-449263">
              <a:lnSpc>
                <a:spcPct val="100000"/>
              </a:lnSpc>
              <a:spcBef>
                <a:spcPts val="0"/>
              </a:spcBef>
              <a:spcAft>
                <a:spcPts val="1200"/>
              </a:spcAft>
              <a:buNone/>
              <a:defRPr/>
            </a:pPr>
            <a:r>
              <a:rPr lang="en-SG" b="1" dirty="0"/>
              <a:t>E.</a:t>
            </a:r>
            <a:r>
              <a:rPr lang="en-SG" dirty="0"/>
              <a:t>	Nehemiah left power and security to build walls (Neh. 2:20).</a:t>
            </a:r>
          </a:p>
          <a:p>
            <a:pPr marL="449263" indent="-449263">
              <a:lnSpc>
                <a:spcPct val="100000"/>
              </a:lnSpc>
              <a:spcBef>
                <a:spcPts val="0"/>
              </a:spcBef>
              <a:spcAft>
                <a:spcPts val="1200"/>
              </a:spcAft>
              <a:buNone/>
              <a:defRPr/>
            </a:pPr>
            <a:r>
              <a:rPr lang="en-SG" b="1" dirty="0"/>
              <a:t>F.</a:t>
            </a:r>
            <a:r>
              <a:rPr lang="en-SG" dirty="0"/>
              <a:t>	Dorcas sacrificed, made garments and gave alms (Acts 9:36).</a:t>
            </a:r>
          </a:p>
        </p:txBody>
      </p:sp>
    </p:spTree>
    <p:extLst>
      <p:ext uri="{BB962C8B-B14F-4D97-AF65-F5344CB8AC3E}">
        <p14:creationId xmlns:p14="http://schemas.microsoft.com/office/powerpoint/2010/main" val="4222279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AA065928-6900-4554-9314-E8E21E779BBB}"/>
              </a:ext>
            </a:extLst>
          </p:cNvPr>
          <p:cNvSpPr>
            <a:spLocks noGrp="1" noChangeArrowheads="1"/>
          </p:cNvSpPr>
          <p:nvPr>
            <p:ph idx="1"/>
          </p:nvPr>
        </p:nvSpPr>
        <p:spPr>
          <a:xfrm>
            <a:off x="838201" y="1543050"/>
            <a:ext cx="10096500" cy="2676525"/>
          </a:xfrm>
        </p:spPr>
        <p:txBody>
          <a:bodyPr>
            <a:noAutofit/>
          </a:bodyPr>
          <a:lstStyle/>
          <a:p>
            <a:pPr marL="446088" indent="-446088">
              <a:lnSpc>
                <a:spcPct val="100000"/>
              </a:lnSpc>
              <a:spcBef>
                <a:spcPts val="0"/>
              </a:spcBef>
              <a:spcAft>
                <a:spcPts val="1800"/>
              </a:spcAft>
              <a:buNone/>
              <a:defRPr/>
            </a:pPr>
            <a:r>
              <a:rPr lang="en-US" altLang="en-US" sz="3000" b="1" dirty="0">
                <a:latin typeface="Calibri" panose="020F0502020204030204" pitchFamily="34" charset="0"/>
                <a:cs typeface="Calibri" panose="020F0502020204030204" pitchFamily="34" charset="0"/>
              </a:rPr>
              <a:t>A</a:t>
            </a:r>
            <a:r>
              <a:rPr lang="en-US" altLang="en-US" sz="3000" dirty="0">
                <a:latin typeface="Calibri" panose="020F0502020204030204" pitchFamily="34" charset="0"/>
                <a:cs typeface="Calibri" panose="020F0502020204030204" pitchFamily="34" charset="0"/>
              </a:rPr>
              <a:t>.  </a:t>
            </a:r>
            <a:r>
              <a:rPr lang="en-US" altLang="en-US" sz="3000" b="1" dirty="0">
                <a:latin typeface="Calibri" panose="020F0502020204030204" pitchFamily="34" charset="0"/>
                <a:cs typeface="Calibri" panose="020F0502020204030204" pitchFamily="34" charset="0"/>
              </a:rPr>
              <a:t>Infection of rebellion </a:t>
            </a:r>
            <a:r>
              <a:rPr lang="en-US" altLang="en-US" sz="3000" dirty="0">
                <a:latin typeface="Calibri" panose="020F0502020204030204" pitchFamily="34" charset="0"/>
                <a:cs typeface="Calibri" panose="020F0502020204030204" pitchFamily="34" charset="0"/>
              </a:rPr>
              <a:t>spreading to Moses, who was grieved and despondent (cf. Elijah in 1 King 19:4)</a:t>
            </a:r>
          </a:p>
          <a:p>
            <a:pPr marL="446088" indent="-446088">
              <a:lnSpc>
                <a:spcPct val="100000"/>
              </a:lnSpc>
              <a:spcBef>
                <a:spcPts val="0"/>
              </a:spcBef>
              <a:spcAft>
                <a:spcPts val="1200"/>
              </a:spcAft>
              <a:buNone/>
              <a:defRPr/>
            </a:pPr>
            <a:r>
              <a:rPr lang="en-SG" sz="3000" i="1" dirty="0">
                <a:latin typeface="Calibri" panose="020F0502020204030204" pitchFamily="34" charset="0"/>
                <a:cs typeface="Calibri" panose="020F0502020204030204" pitchFamily="34" charset="0"/>
              </a:rPr>
              <a:t>	And if thou deal thus with me, </a:t>
            </a:r>
            <a:r>
              <a:rPr lang="en-SG" sz="3000" i="1" u="sng" dirty="0">
                <a:latin typeface="Calibri" panose="020F0502020204030204" pitchFamily="34" charset="0"/>
                <a:cs typeface="Calibri" panose="020F0502020204030204" pitchFamily="34" charset="0"/>
              </a:rPr>
              <a:t>kill me, I pray thee</a:t>
            </a:r>
            <a:r>
              <a:rPr lang="en-SG" sz="3000" i="1" dirty="0">
                <a:latin typeface="Calibri" panose="020F0502020204030204" pitchFamily="34" charset="0"/>
                <a:cs typeface="Calibri" panose="020F0502020204030204" pitchFamily="34" charset="0"/>
              </a:rPr>
              <a:t>, out of hand, if I have found favour in thy sight; and let me not see my wretchedness.</a:t>
            </a:r>
            <a:br>
              <a:rPr lang="en-SG" sz="3000" i="1" dirty="0">
                <a:latin typeface="Calibri" panose="020F0502020204030204" pitchFamily="34" charset="0"/>
                <a:cs typeface="Calibri" panose="020F0502020204030204" pitchFamily="34" charset="0"/>
              </a:rPr>
            </a:br>
            <a:r>
              <a:rPr lang="en-SG" sz="3000" dirty="0">
                <a:latin typeface="Calibri" panose="020F0502020204030204" pitchFamily="34" charset="0"/>
                <a:cs typeface="Calibri" panose="020F0502020204030204" pitchFamily="34" charset="0"/>
              </a:rPr>
              <a:t>(Numbers 11:15).</a:t>
            </a:r>
          </a:p>
          <a:p>
            <a:pPr marL="0" indent="0">
              <a:buNone/>
              <a:defRPr/>
            </a:pPr>
            <a:endParaRPr lang="en-SG" sz="3000" i="1" dirty="0">
              <a:latin typeface="Calibri" panose="020F0502020204030204" pitchFamily="34" charset="0"/>
              <a:cs typeface="Calibri" panose="020F0502020204030204" pitchFamily="34" charset="0"/>
            </a:endParaRPr>
          </a:p>
          <a:p>
            <a:pPr marL="609600" indent="-609600">
              <a:buNone/>
              <a:defRPr/>
            </a:pPr>
            <a:endParaRPr lang="en-US" altLang="en-US" sz="3200" dirty="0"/>
          </a:p>
        </p:txBody>
      </p:sp>
      <p:sp>
        <p:nvSpPr>
          <p:cNvPr id="5" name="Rectangle 2">
            <a:extLst>
              <a:ext uri="{FF2B5EF4-FFF2-40B4-BE49-F238E27FC236}">
                <a16:creationId xmlns:a16="http://schemas.microsoft.com/office/drawing/2014/main" id="{7EC2EAC3-B7D6-40AC-AFFA-DCC5FFA7F57A}"/>
              </a:ext>
            </a:extLst>
          </p:cNvPr>
          <p:cNvSpPr>
            <a:spLocks noGrp="1" noChangeArrowheads="1"/>
          </p:cNvSpPr>
          <p:nvPr>
            <p:ph type="title"/>
          </p:nvPr>
        </p:nvSpPr>
        <p:spPr>
          <a:xfrm>
            <a:off x="0" y="381000"/>
            <a:ext cx="12192000" cy="762000"/>
          </a:xfrm>
        </p:spPr>
        <p:txBody>
          <a:bodyPr/>
          <a:lstStyle/>
          <a:p>
            <a:pPr algn="ctr" eaLnBrk="1" hangingPunct="1"/>
            <a:r>
              <a:rPr lang="en-US" altLang="en-US" sz="3000" dirty="0">
                <a:solidFill>
                  <a:srgbClr val="FF6699"/>
                </a:solidFill>
                <a:latin typeface="Calibri" panose="020F0502020204030204" pitchFamily="34" charset="0"/>
                <a:cs typeface="Calibri" panose="020F0502020204030204" pitchFamily="34" charset="0"/>
              </a:rPr>
              <a:t>1.  AMBUSH OF DEPRESSION</a:t>
            </a:r>
          </a:p>
        </p:txBody>
      </p:sp>
    </p:spTree>
    <p:extLst>
      <p:ext uri="{BB962C8B-B14F-4D97-AF65-F5344CB8AC3E}">
        <p14:creationId xmlns:p14="http://schemas.microsoft.com/office/powerpoint/2010/main" val="26294650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68193"/>
            <a:ext cx="10439400" cy="4292528"/>
          </a:xfrm>
        </p:spPr>
        <p:txBody>
          <a:bodyPr>
            <a:noAutofit/>
          </a:bodyPr>
          <a:lstStyle/>
          <a:p>
            <a:pPr marL="449263" indent="-449263">
              <a:lnSpc>
                <a:spcPct val="100000"/>
              </a:lnSpc>
              <a:spcBef>
                <a:spcPts val="0"/>
              </a:spcBef>
              <a:spcAft>
                <a:spcPts val="1200"/>
              </a:spcAft>
              <a:buNone/>
            </a:pPr>
            <a:r>
              <a:rPr lang="en-SG" b="1" dirty="0"/>
              <a:t>1</a:t>
            </a:r>
            <a:r>
              <a:rPr lang="en-SG" dirty="0"/>
              <a:t>.	</a:t>
            </a:r>
            <a:r>
              <a:rPr lang="en-SG" u="sng" dirty="0"/>
              <a:t>God is our dwelling place</a:t>
            </a:r>
            <a:r>
              <a:rPr lang="en-SG" dirty="0"/>
              <a:t>.  What other blessings are in store for us in Psalm 91:9-13?</a:t>
            </a:r>
          </a:p>
          <a:p>
            <a:pPr marL="449263" indent="-449263">
              <a:lnSpc>
                <a:spcPct val="100000"/>
              </a:lnSpc>
              <a:spcBef>
                <a:spcPts val="0"/>
              </a:spcBef>
              <a:spcAft>
                <a:spcPts val="1200"/>
              </a:spcAft>
              <a:buNone/>
            </a:pPr>
            <a:r>
              <a:rPr lang="en-SG" b="1" dirty="0"/>
              <a:t>2</a:t>
            </a:r>
            <a:r>
              <a:rPr lang="en-SG" dirty="0"/>
              <a:t>.	</a:t>
            </a:r>
            <a:r>
              <a:rPr lang="en-SG" u="sng" dirty="0"/>
              <a:t>Divine blessings in life and work can be obtained by prayer</a:t>
            </a:r>
            <a:r>
              <a:rPr lang="en-SG" dirty="0"/>
              <a:t>.  Using Psalm 90:12-17, what prayers do you pray: (a) for yourself, (b) for your family, (c) for your church or small groups and (d) for your community and nation?  Please use the advice from the following page to answer Question 2. </a:t>
            </a:r>
          </a:p>
          <a:p>
            <a:pPr marL="354013" indent="-354013">
              <a:lnSpc>
                <a:spcPct val="100000"/>
              </a:lnSpc>
              <a:spcBef>
                <a:spcPts val="0"/>
              </a:spcBef>
              <a:spcAft>
                <a:spcPts val="1200"/>
              </a:spcAft>
            </a:pPr>
            <a:r>
              <a:rPr lang="en-SG" dirty="0"/>
              <a:t>(1 Thessalonians 5:17-18)  </a:t>
            </a:r>
            <a:r>
              <a:rPr lang="en-SG" i="1" u="sng" dirty="0"/>
              <a:t>Pray without ceasing</a:t>
            </a:r>
            <a:r>
              <a:rPr lang="en-SG" i="1" dirty="0"/>
              <a:t>.  In every thing give thanks: for this is the will of God in Christ Jesus concerning you.</a:t>
            </a:r>
            <a:endParaRPr lang="en-SG" dirty="0"/>
          </a:p>
        </p:txBody>
      </p:sp>
      <p:sp>
        <p:nvSpPr>
          <p:cNvPr id="4" name="Title 1">
            <a:extLst>
              <a:ext uri="{FF2B5EF4-FFF2-40B4-BE49-F238E27FC236}">
                <a16:creationId xmlns:a16="http://schemas.microsoft.com/office/drawing/2014/main" id="{43AAF9CF-7E81-466C-8AF5-70C57FC68E93}"/>
              </a:ext>
            </a:extLst>
          </p:cNvPr>
          <p:cNvSpPr txBox="1">
            <a:spLocks/>
          </p:cNvSpPr>
          <p:nvPr/>
        </p:nvSpPr>
        <p:spPr bwMode="auto">
          <a:xfrm>
            <a:off x="0" y="546828"/>
            <a:ext cx="12192000" cy="602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marL="0" indent="0" algn="ctr">
              <a:buNone/>
            </a:pPr>
            <a:r>
              <a:rPr lang="en-SG" sz="3200" dirty="0">
                <a:solidFill>
                  <a:srgbClr val="FF66FF"/>
                </a:solidFill>
                <a:latin typeface="+mn-lt"/>
              </a:rPr>
              <a:t>QUESTIONS </a:t>
            </a:r>
          </a:p>
        </p:txBody>
      </p:sp>
    </p:spTree>
    <p:extLst>
      <p:ext uri="{BB962C8B-B14F-4D97-AF65-F5344CB8AC3E}">
        <p14:creationId xmlns:p14="http://schemas.microsoft.com/office/powerpoint/2010/main" val="29711139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3792"/>
            <a:ext cx="10794168" cy="5623171"/>
          </a:xfrm>
        </p:spPr>
        <p:txBody>
          <a:bodyPr>
            <a:noAutofit/>
          </a:bodyPr>
          <a:lstStyle/>
          <a:p>
            <a:pPr marL="0" indent="0">
              <a:lnSpc>
                <a:spcPct val="100000"/>
              </a:lnSpc>
              <a:spcBef>
                <a:spcPts val="0"/>
              </a:spcBef>
              <a:spcAft>
                <a:spcPts val="1800"/>
              </a:spcAft>
              <a:buNone/>
            </a:pPr>
            <a:r>
              <a:rPr lang="en-SG" u="sng" dirty="0"/>
              <a:t>Helps to answer question 2.</a:t>
            </a:r>
            <a:r>
              <a:rPr lang="en-SG" dirty="0"/>
              <a:t>  Please choose the desired prayers.</a:t>
            </a:r>
          </a:p>
          <a:p>
            <a:pPr marL="449263" indent="-449263">
              <a:lnSpc>
                <a:spcPct val="100000"/>
              </a:lnSpc>
              <a:spcBef>
                <a:spcPts val="0"/>
              </a:spcBef>
              <a:spcAft>
                <a:spcPts val="1200"/>
              </a:spcAft>
              <a:buNone/>
            </a:pPr>
            <a:r>
              <a:rPr lang="en-SG" b="1" dirty="0"/>
              <a:t>A.</a:t>
            </a:r>
            <a:r>
              <a:rPr lang="en-SG" dirty="0"/>
              <a:t> 	that God will enable His people to take to heart the lessons which the brevity of life should teach (</a:t>
            </a:r>
            <a:r>
              <a:rPr lang="en-SG" u="sng" dirty="0"/>
              <a:t>Psa_90:12</a:t>
            </a:r>
            <a:r>
              <a:rPr lang="en-SG" dirty="0"/>
              <a:t>);</a:t>
            </a:r>
          </a:p>
          <a:p>
            <a:pPr marL="449263" indent="-449263">
              <a:lnSpc>
                <a:spcPct val="100000"/>
              </a:lnSpc>
              <a:spcBef>
                <a:spcPts val="0"/>
              </a:spcBef>
              <a:spcAft>
                <a:spcPts val="1200"/>
              </a:spcAft>
              <a:buNone/>
            </a:pPr>
            <a:r>
              <a:rPr lang="en-SG" b="1" dirty="0"/>
              <a:t>B.</a:t>
            </a:r>
            <a:r>
              <a:rPr lang="en-SG" dirty="0"/>
              <a:t> 	that He will cease from His anger, and relent concerning them (</a:t>
            </a:r>
            <a:r>
              <a:rPr lang="en-SG" u="sng" dirty="0"/>
              <a:t>Psa_90:13</a:t>
            </a:r>
            <a:r>
              <a:rPr lang="en-SG" dirty="0"/>
              <a:t>);</a:t>
            </a:r>
          </a:p>
          <a:p>
            <a:pPr marL="449263" indent="-449263">
              <a:lnSpc>
                <a:spcPct val="100000"/>
              </a:lnSpc>
              <a:spcBef>
                <a:spcPts val="0"/>
              </a:spcBef>
              <a:spcAft>
                <a:spcPts val="1200"/>
              </a:spcAft>
              <a:buNone/>
            </a:pPr>
            <a:r>
              <a:rPr lang="en-SG" b="1" dirty="0"/>
              <a:t>C.</a:t>
            </a:r>
            <a:r>
              <a:rPr lang="en-SG" dirty="0"/>
              <a:t> 	that He will once more shower His mercies upon them, and cause their affliction to be swallowed up in gladness (</a:t>
            </a:r>
            <a:r>
              <a:rPr lang="en-SG" u="sng" dirty="0"/>
              <a:t>Psa_90:14</a:t>
            </a:r>
            <a:r>
              <a:rPr lang="en-SG" dirty="0"/>
              <a:t>, </a:t>
            </a:r>
            <a:r>
              <a:rPr lang="en-SG" u="sng" dirty="0"/>
              <a:t>Psa_90:15</a:t>
            </a:r>
            <a:r>
              <a:rPr lang="en-SG" dirty="0"/>
              <a:t>);</a:t>
            </a:r>
          </a:p>
          <a:p>
            <a:pPr marL="449263" indent="-449263">
              <a:lnSpc>
                <a:spcPct val="100000"/>
              </a:lnSpc>
              <a:spcBef>
                <a:spcPts val="0"/>
              </a:spcBef>
              <a:spcAft>
                <a:spcPts val="1200"/>
              </a:spcAft>
              <a:buNone/>
            </a:pPr>
            <a:r>
              <a:rPr lang="en-SG" b="1" dirty="0"/>
              <a:t>D.</a:t>
            </a:r>
            <a:r>
              <a:rPr lang="en-SG" dirty="0"/>
              <a:t> 	that He will show His glorious doings to them and to their children (</a:t>
            </a:r>
            <a:r>
              <a:rPr lang="en-SG" u="sng" dirty="0"/>
              <a:t>Psa_90:16</a:t>
            </a:r>
            <a:r>
              <a:rPr lang="en-SG" dirty="0"/>
              <a:t>);</a:t>
            </a:r>
          </a:p>
          <a:p>
            <a:pPr marL="449263" indent="-449263">
              <a:lnSpc>
                <a:spcPct val="100000"/>
              </a:lnSpc>
              <a:spcBef>
                <a:spcPts val="0"/>
              </a:spcBef>
              <a:spcAft>
                <a:spcPts val="1200"/>
              </a:spcAft>
              <a:buNone/>
            </a:pPr>
            <a:r>
              <a:rPr lang="en-SG" b="1" dirty="0"/>
              <a:t>E.</a:t>
            </a:r>
            <a:r>
              <a:rPr lang="en-SG" dirty="0"/>
              <a:t> 	that He will let His beauty rest upon them (</a:t>
            </a:r>
            <a:r>
              <a:rPr lang="en-SG" u="sng" dirty="0"/>
              <a:t>Psa_90:17</a:t>
            </a:r>
            <a:r>
              <a:rPr lang="en-SG" dirty="0"/>
              <a:t>); and</a:t>
            </a:r>
          </a:p>
          <a:p>
            <a:pPr marL="449263" indent="-449263">
              <a:lnSpc>
                <a:spcPct val="100000"/>
              </a:lnSpc>
              <a:spcBef>
                <a:spcPts val="0"/>
              </a:spcBef>
              <a:spcAft>
                <a:spcPts val="1200"/>
              </a:spcAft>
              <a:buNone/>
            </a:pPr>
            <a:r>
              <a:rPr lang="en-SG" b="1" dirty="0"/>
              <a:t>F.</a:t>
            </a:r>
            <a:r>
              <a:rPr lang="en-SG" dirty="0"/>
              <a:t> 	that He will bless their doings, and establish them (</a:t>
            </a:r>
            <a:r>
              <a:rPr lang="en-SG" u="sng" dirty="0"/>
              <a:t>Psa_90:17</a:t>
            </a:r>
            <a:r>
              <a:rPr lang="en-SG" dirty="0"/>
              <a:t>).  </a:t>
            </a:r>
          </a:p>
        </p:txBody>
      </p:sp>
    </p:spTree>
    <p:extLst>
      <p:ext uri="{BB962C8B-B14F-4D97-AF65-F5344CB8AC3E}">
        <p14:creationId xmlns:p14="http://schemas.microsoft.com/office/powerpoint/2010/main" val="405060633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a:extLst>
              <a:ext uri="{FF2B5EF4-FFF2-40B4-BE49-F238E27FC236}">
                <a16:creationId xmlns:a16="http://schemas.microsoft.com/office/drawing/2014/main" id="{A0FFEAFE-31AE-47C5-AE0D-8B6BCAF2ED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91100" y="673100"/>
            <a:ext cx="3049588"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Rounded Corners 4">
            <a:extLst>
              <a:ext uri="{FF2B5EF4-FFF2-40B4-BE49-F238E27FC236}">
                <a16:creationId xmlns:a16="http://schemas.microsoft.com/office/drawing/2014/main" id="{A203F5B6-CF7C-40B1-9139-1FF58DF51375}"/>
              </a:ext>
            </a:extLst>
          </p:cNvPr>
          <p:cNvSpPr/>
          <p:nvPr/>
        </p:nvSpPr>
        <p:spPr>
          <a:xfrm>
            <a:off x="2305050" y="4003675"/>
            <a:ext cx="7773988" cy="1989138"/>
          </a:xfrm>
          <a:prstGeom prst="roundRect">
            <a:avLst/>
          </a:prstGeom>
          <a:solidFill>
            <a:srgbClr val="FFFF00"/>
          </a:solidFill>
          <a:ln>
            <a:solidFill>
              <a:srgbClr val="FFFF00"/>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35731" lvl="1" defTabSz="685800">
              <a:lnSpc>
                <a:spcPct val="120000"/>
              </a:lnSpc>
              <a:defRPr/>
            </a:pPr>
            <a:r>
              <a:rPr lang="en-SG" sz="3300" dirty="0">
                <a:solidFill>
                  <a:prstClr val="black"/>
                </a:solidFill>
                <a:latin typeface="Calibri" panose="020F0502020204030204"/>
              </a:rPr>
              <a:t>Email: </a:t>
            </a:r>
            <a:r>
              <a:rPr lang="en-SG" sz="3300" dirty="0">
                <a:solidFill>
                  <a:prstClr val="black"/>
                </a:solidFill>
                <a:latin typeface="Calibri" panose="020F0502020204030204"/>
                <a:hlinkClick r:id="rId3"/>
              </a:rPr>
              <a:t>gohsengfong@hotmail.com</a:t>
            </a:r>
            <a:endParaRPr lang="en-SG" sz="3300" dirty="0">
              <a:solidFill>
                <a:prstClr val="black"/>
              </a:solidFill>
              <a:latin typeface="Calibri" panose="020F0502020204030204"/>
            </a:endParaRPr>
          </a:p>
          <a:p>
            <a:pPr marL="135731" lvl="1" defTabSz="685800">
              <a:lnSpc>
                <a:spcPct val="120000"/>
              </a:lnSpc>
              <a:defRPr/>
            </a:pPr>
            <a:r>
              <a:rPr lang="en-SG" sz="3300" dirty="0">
                <a:solidFill>
                  <a:prstClr val="black"/>
                </a:solidFill>
                <a:latin typeface="Calibri" panose="020F0502020204030204"/>
              </a:rPr>
              <a:t>WhatsApp: </a:t>
            </a:r>
            <a:r>
              <a:rPr lang="en-SG" sz="3300" dirty="0">
                <a:solidFill>
                  <a:srgbClr val="5B9BD5">
                    <a:lumMod val="75000"/>
                  </a:srgbClr>
                </a:solidFill>
                <a:latin typeface="Calibri" panose="020F0502020204030204"/>
              </a:rPr>
              <a:t>+65-98207783</a:t>
            </a:r>
          </a:p>
          <a:p>
            <a:pPr marL="135731" lvl="1" defTabSz="685800">
              <a:lnSpc>
                <a:spcPct val="120000"/>
              </a:lnSpc>
              <a:defRPr/>
            </a:pPr>
            <a:r>
              <a:rPr lang="en-SG" sz="3300" dirty="0">
                <a:solidFill>
                  <a:prstClr val="black"/>
                </a:solidFill>
                <a:latin typeface="Calibri" panose="020F0502020204030204"/>
              </a:rPr>
              <a:t>Website: </a:t>
            </a:r>
            <a:r>
              <a:rPr lang="en-SG" sz="3300" dirty="0">
                <a:solidFill>
                  <a:prstClr val="black"/>
                </a:solidFill>
                <a:latin typeface="Calibri" panose="020F0502020204030204"/>
                <a:hlinkClick r:id="rId4"/>
              </a:rPr>
              <a:t>www.faithatworkfellowship.org</a:t>
            </a:r>
            <a:endParaRPr lang="en-SG" sz="2400" dirty="0">
              <a:solidFill>
                <a:prstClr val="black"/>
              </a:solidFill>
              <a:latin typeface="Calibri" panose="020F0502020204030204"/>
            </a:endParaRPr>
          </a:p>
        </p:txBody>
      </p:sp>
    </p:spTree>
    <p:extLst>
      <p:ext uri="{BB962C8B-B14F-4D97-AF65-F5344CB8AC3E}">
        <p14:creationId xmlns:p14="http://schemas.microsoft.com/office/powerpoint/2010/main" val="3827964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BC928418-EABC-41D4-8CAC-E5FDA8DB8DBE}"/>
              </a:ext>
            </a:extLst>
          </p:cNvPr>
          <p:cNvSpPr>
            <a:spLocks noGrp="1" noChangeArrowheads="1"/>
          </p:cNvSpPr>
          <p:nvPr>
            <p:ph idx="1"/>
          </p:nvPr>
        </p:nvSpPr>
        <p:spPr>
          <a:xfrm>
            <a:off x="734518" y="1057275"/>
            <a:ext cx="10972800" cy="5505450"/>
          </a:xfrm>
        </p:spPr>
        <p:txBody>
          <a:bodyPr>
            <a:noAutofit/>
          </a:bodyPr>
          <a:lstStyle/>
          <a:p>
            <a:pPr marL="0" indent="0">
              <a:lnSpc>
                <a:spcPct val="100000"/>
              </a:lnSpc>
              <a:spcBef>
                <a:spcPts val="0"/>
              </a:spcBef>
              <a:spcAft>
                <a:spcPts val="1200"/>
              </a:spcAft>
              <a:buNone/>
            </a:pPr>
            <a:r>
              <a:rPr lang="en-US" altLang="en-US" sz="3000" b="1" dirty="0">
                <a:latin typeface="Calibri" panose="020F0502020204030204" pitchFamily="34" charset="0"/>
                <a:cs typeface="Calibri" panose="020F0502020204030204" pitchFamily="34" charset="0"/>
              </a:rPr>
              <a:t>B.  God’s Answer </a:t>
            </a:r>
            <a:r>
              <a:rPr lang="en-US" altLang="en-US" sz="3000" dirty="0">
                <a:latin typeface="Calibri" panose="020F0502020204030204" pitchFamily="34" charset="0"/>
                <a:cs typeface="Calibri" panose="020F0502020204030204" pitchFamily="34" charset="0"/>
              </a:rPr>
              <a:t>– no open rebuke because it was addressed to God.</a:t>
            </a:r>
          </a:p>
          <a:p>
            <a:pPr marL="892175" indent="-446088">
              <a:lnSpc>
                <a:spcPct val="100000"/>
              </a:lnSpc>
              <a:spcBef>
                <a:spcPts val="0"/>
              </a:spcBef>
              <a:spcAft>
                <a:spcPts val="1200"/>
              </a:spcAft>
              <a:buNone/>
            </a:pPr>
            <a:r>
              <a:rPr lang="en-US" altLang="en-US" sz="3000" dirty="0">
                <a:latin typeface="Calibri" panose="020F0502020204030204" pitchFamily="34" charset="0"/>
                <a:cs typeface="Calibri" panose="020F0502020204030204" pitchFamily="34" charset="0"/>
              </a:rPr>
              <a:t>a.  God ignored most of the complaints because they came from a grieved heart.</a:t>
            </a:r>
          </a:p>
          <a:p>
            <a:pPr marL="892175" indent="-446088">
              <a:lnSpc>
                <a:spcPct val="100000"/>
              </a:lnSpc>
              <a:spcBef>
                <a:spcPts val="0"/>
              </a:spcBef>
              <a:spcAft>
                <a:spcPts val="1200"/>
              </a:spcAft>
              <a:buNone/>
            </a:pPr>
            <a:r>
              <a:rPr lang="en-US" altLang="en-US" sz="3000" dirty="0">
                <a:latin typeface="Calibri" panose="020F0502020204030204" pitchFamily="34" charset="0"/>
                <a:cs typeface="Calibri" panose="020F0502020204030204" pitchFamily="34" charset="0"/>
              </a:rPr>
              <a:t>b.  Our Lord will bear with us </a:t>
            </a:r>
            <a:br>
              <a:rPr lang="en-US" altLang="en-US" sz="3000"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(Ps. 103:13,14; Luke 22:31-34).</a:t>
            </a:r>
          </a:p>
          <a:p>
            <a:pPr marL="892175" indent="-446088">
              <a:lnSpc>
                <a:spcPct val="100000"/>
              </a:lnSpc>
              <a:spcBef>
                <a:spcPts val="0"/>
              </a:spcBef>
              <a:spcAft>
                <a:spcPts val="1200"/>
              </a:spcAft>
              <a:buNone/>
            </a:pPr>
            <a:r>
              <a:rPr lang="en-US" altLang="en-US" sz="3000" dirty="0">
                <a:latin typeface="Calibri" panose="020F0502020204030204" pitchFamily="34" charset="0"/>
                <a:cs typeface="Calibri" panose="020F0502020204030204" pitchFamily="34" charset="0"/>
              </a:rPr>
              <a:t>c.  He permitted for growth through pain</a:t>
            </a:r>
          </a:p>
          <a:p>
            <a:pPr marL="892175" indent="-446088">
              <a:lnSpc>
                <a:spcPct val="100000"/>
              </a:lnSpc>
              <a:spcBef>
                <a:spcPts val="0"/>
              </a:spcBef>
              <a:spcAft>
                <a:spcPts val="1200"/>
              </a:spcAft>
              <a:buNone/>
            </a:pPr>
            <a:r>
              <a:rPr lang="en-US" altLang="en-US" sz="3000" dirty="0">
                <a:latin typeface="Calibri" panose="020F0502020204030204" pitchFamily="34" charset="0"/>
                <a:cs typeface="Calibri" panose="020F0502020204030204" pitchFamily="34" charset="0"/>
              </a:rPr>
              <a:t>d.  God does not waste our pains (2 Cor. 1:3,4). </a:t>
            </a:r>
          </a:p>
          <a:p>
            <a:pPr marL="892175" indent="-446088">
              <a:lnSpc>
                <a:spcPct val="100000"/>
              </a:lnSpc>
              <a:spcBef>
                <a:spcPts val="0"/>
              </a:spcBef>
              <a:spcAft>
                <a:spcPts val="1200"/>
              </a:spcAft>
              <a:buNone/>
            </a:pPr>
            <a:r>
              <a:rPr lang="en-US" altLang="en-US" sz="3000" dirty="0">
                <a:latin typeface="Calibri" panose="020F0502020204030204" pitchFamily="34" charset="0"/>
                <a:cs typeface="Calibri" panose="020F0502020204030204" pitchFamily="34" charset="0"/>
              </a:rPr>
              <a:t>e.  He allowed the one reasonable complaint to comfort his heart.</a:t>
            </a:r>
          </a:p>
          <a:p>
            <a:pPr marL="892175" indent="-446088">
              <a:lnSpc>
                <a:spcPct val="100000"/>
              </a:lnSpc>
              <a:spcBef>
                <a:spcPts val="0"/>
              </a:spcBef>
              <a:spcAft>
                <a:spcPts val="1200"/>
              </a:spcAft>
              <a:buNone/>
            </a:pPr>
            <a:r>
              <a:rPr lang="en-US" altLang="en-US" sz="3000" dirty="0">
                <a:latin typeface="Calibri" panose="020F0502020204030204" pitchFamily="34" charset="0"/>
                <a:cs typeface="Calibri" panose="020F0502020204030204" pitchFamily="34" charset="0"/>
              </a:rPr>
              <a:t>f.  	Man’s extremity is God’s opportunity – a prophetic order given (Num. 11:25; cf. Acts 6).</a:t>
            </a:r>
          </a:p>
        </p:txBody>
      </p:sp>
      <p:sp>
        <p:nvSpPr>
          <p:cNvPr id="3" name="Rectangle 2">
            <a:extLst>
              <a:ext uri="{FF2B5EF4-FFF2-40B4-BE49-F238E27FC236}">
                <a16:creationId xmlns:a16="http://schemas.microsoft.com/office/drawing/2014/main" id="{F925FB6F-F261-4A82-8E76-537DFAD30EEF}"/>
              </a:ext>
            </a:extLst>
          </p:cNvPr>
          <p:cNvSpPr>
            <a:spLocks noGrp="1" noChangeArrowheads="1"/>
          </p:cNvSpPr>
          <p:nvPr>
            <p:ph type="title"/>
          </p:nvPr>
        </p:nvSpPr>
        <p:spPr>
          <a:xfrm>
            <a:off x="0" y="209550"/>
            <a:ext cx="12192000" cy="762000"/>
          </a:xfrm>
        </p:spPr>
        <p:txBody>
          <a:bodyPr/>
          <a:lstStyle/>
          <a:p>
            <a:pPr algn="ctr" eaLnBrk="1" hangingPunct="1"/>
            <a:r>
              <a:rPr lang="en-US" altLang="en-US" sz="3000" dirty="0">
                <a:solidFill>
                  <a:srgbClr val="FF6699"/>
                </a:solidFill>
                <a:latin typeface="Calibri" panose="020F0502020204030204" pitchFamily="34" charset="0"/>
                <a:cs typeface="Calibri" panose="020F0502020204030204" pitchFamily="34" charset="0"/>
              </a:rPr>
              <a:t>1.  AMBUSH OF DEPRESSION</a:t>
            </a:r>
          </a:p>
        </p:txBody>
      </p:sp>
    </p:spTree>
    <p:extLst>
      <p:ext uri="{BB962C8B-B14F-4D97-AF65-F5344CB8AC3E}">
        <p14:creationId xmlns:p14="http://schemas.microsoft.com/office/powerpoint/2010/main" val="2609190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E496E2EF-1D9E-4349-B098-16C8BC0F7749}"/>
              </a:ext>
            </a:extLst>
          </p:cNvPr>
          <p:cNvSpPr>
            <a:spLocks noGrp="1" noChangeArrowheads="1"/>
          </p:cNvSpPr>
          <p:nvPr>
            <p:ph idx="1"/>
          </p:nvPr>
        </p:nvSpPr>
        <p:spPr>
          <a:xfrm>
            <a:off x="1019331" y="1676400"/>
            <a:ext cx="10193311" cy="4495800"/>
          </a:xfrm>
        </p:spPr>
        <p:txBody>
          <a:bodyPr>
            <a:noAutofit/>
          </a:bodyPr>
          <a:lstStyle/>
          <a:p>
            <a:pPr marL="536575" indent="-536575">
              <a:lnSpc>
                <a:spcPct val="100000"/>
              </a:lnSpc>
              <a:spcBef>
                <a:spcPts val="0"/>
              </a:spcBef>
              <a:spcAft>
                <a:spcPts val="1200"/>
              </a:spcAft>
              <a:buNone/>
            </a:pPr>
            <a:r>
              <a:rPr lang="en-US" altLang="en-US" sz="3000" b="1" dirty="0">
                <a:latin typeface="Calibri" panose="020F0502020204030204" pitchFamily="34" charset="0"/>
                <a:cs typeface="Calibri" panose="020F0502020204030204" pitchFamily="34" charset="0"/>
              </a:rPr>
              <a:t>A.  	Moses’ Reply </a:t>
            </a:r>
            <a:br>
              <a:rPr lang="en-US" altLang="en-US" sz="3000" b="1" dirty="0">
                <a:latin typeface="Calibri" panose="020F0502020204030204" pitchFamily="34" charset="0"/>
                <a:cs typeface="Calibri" panose="020F0502020204030204" pitchFamily="34" charset="0"/>
              </a:rPr>
            </a:br>
            <a:r>
              <a:rPr lang="en-US" altLang="en-US" sz="3000" dirty="0">
                <a:latin typeface="Calibri" panose="020F0502020204030204" pitchFamily="34" charset="0"/>
                <a:cs typeface="Calibri" panose="020F0502020204030204" pitchFamily="34" charset="0"/>
              </a:rPr>
              <a:t>– meek, gentle and with a large heart</a:t>
            </a:r>
          </a:p>
          <a:p>
            <a:pPr marL="536575" indent="0">
              <a:lnSpc>
                <a:spcPct val="100000"/>
              </a:lnSpc>
              <a:spcBef>
                <a:spcPts val="0"/>
              </a:spcBef>
              <a:spcAft>
                <a:spcPts val="1200"/>
              </a:spcAft>
              <a:buNone/>
            </a:pPr>
            <a:r>
              <a:rPr lang="en-US" altLang="en-US" sz="3000" dirty="0">
                <a:latin typeface="Calibri" panose="020F0502020204030204" pitchFamily="34" charset="0"/>
                <a:cs typeface="Calibri" panose="020F0502020204030204" pitchFamily="34" charset="0"/>
              </a:rPr>
              <a:t>“</a:t>
            </a:r>
            <a:r>
              <a:rPr lang="en-US" altLang="en-US" sz="3000" i="1" dirty="0">
                <a:latin typeface="Calibri" panose="020F0502020204030204" pitchFamily="34" charset="0"/>
                <a:cs typeface="Calibri" panose="020F0502020204030204" pitchFamily="34" charset="0"/>
              </a:rPr>
              <a:t>And Moses said unto him, </a:t>
            </a:r>
            <a:r>
              <a:rPr lang="en-US" altLang="en-US" sz="3000" i="1" dirty="0" err="1">
                <a:latin typeface="Calibri" panose="020F0502020204030204" pitchFamily="34" charset="0"/>
                <a:cs typeface="Calibri" panose="020F0502020204030204" pitchFamily="34" charset="0"/>
              </a:rPr>
              <a:t>Enviest</a:t>
            </a:r>
            <a:r>
              <a:rPr lang="en-US" altLang="en-US" sz="3000" i="1" dirty="0">
                <a:latin typeface="Calibri" panose="020F0502020204030204" pitchFamily="34" charset="0"/>
                <a:cs typeface="Calibri" panose="020F0502020204030204" pitchFamily="34" charset="0"/>
              </a:rPr>
              <a:t> thou for my sake? </a:t>
            </a:r>
            <a:r>
              <a:rPr lang="en-US" altLang="en-US" sz="3000" i="1" u="sng" dirty="0">
                <a:latin typeface="Calibri" panose="020F0502020204030204" pitchFamily="34" charset="0"/>
                <a:cs typeface="Calibri" panose="020F0502020204030204" pitchFamily="34" charset="0"/>
              </a:rPr>
              <a:t>would God that all the LORD’S people were prophets</a:t>
            </a:r>
            <a:r>
              <a:rPr lang="en-US" altLang="en-US" sz="3000" i="1" dirty="0">
                <a:latin typeface="Calibri" panose="020F0502020204030204" pitchFamily="34" charset="0"/>
                <a:cs typeface="Calibri" panose="020F0502020204030204" pitchFamily="34" charset="0"/>
              </a:rPr>
              <a:t>, and that the LORD would put His Spirit upon them!</a:t>
            </a:r>
            <a:r>
              <a:rPr lang="en-US" altLang="en-US" sz="3000" dirty="0">
                <a:latin typeface="Calibri" panose="020F0502020204030204" pitchFamily="34" charset="0"/>
                <a:cs typeface="Calibri" panose="020F0502020204030204" pitchFamily="34" charset="0"/>
              </a:rPr>
              <a:t>” (Num. 11:29) </a:t>
            </a:r>
          </a:p>
        </p:txBody>
      </p:sp>
      <p:sp>
        <p:nvSpPr>
          <p:cNvPr id="5" name="Rectangle 2">
            <a:extLst>
              <a:ext uri="{FF2B5EF4-FFF2-40B4-BE49-F238E27FC236}">
                <a16:creationId xmlns:a16="http://schemas.microsoft.com/office/drawing/2014/main" id="{5435DDE7-7DFB-4033-9074-E88F14949A9E}"/>
              </a:ext>
            </a:extLst>
          </p:cNvPr>
          <p:cNvSpPr>
            <a:spLocks noGrp="1" noChangeArrowheads="1"/>
          </p:cNvSpPr>
          <p:nvPr>
            <p:ph type="title"/>
          </p:nvPr>
        </p:nvSpPr>
        <p:spPr>
          <a:xfrm>
            <a:off x="0" y="381000"/>
            <a:ext cx="12192000" cy="609600"/>
          </a:xfrm>
        </p:spPr>
        <p:txBody>
          <a:bodyPr/>
          <a:lstStyle/>
          <a:p>
            <a:pPr algn="ctr" eaLnBrk="1" hangingPunct="1"/>
            <a:r>
              <a:rPr lang="en-US" altLang="en-US" sz="3000" dirty="0">
                <a:solidFill>
                  <a:srgbClr val="00B0F0"/>
                </a:solidFill>
                <a:latin typeface="Calibri" panose="020F0502020204030204" pitchFamily="34" charset="0"/>
                <a:cs typeface="Calibri" panose="020F0502020204030204" pitchFamily="34" charset="0"/>
              </a:rPr>
              <a:t>2.  AMBUSH OF JEALOUSY</a:t>
            </a:r>
          </a:p>
        </p:txBody>
      </p:sp>
    </p:spTree>
    <p:extLst>
      <p:ext uri="{BB962C8B-B14F-4D97-AF65-F5344CB8AC3E}">
        <p14:creationId xmlns:p14="http://schemas.microsoft.com/office/powerpoint/2010/main" val="511996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44D7E46B-0EE5-4F1C-B89C-74F5AC1B6535}"/>
              </a:ext>
            </a:extLst>
          </p:cNvPr>
          <p:cNvSpPr>
            <a:spLocks noGrp="1" noChangeArrowheads="1"/>
          </p:cNvSpPr>
          <p:nvPr>
            <p:ph idx="1"/>
          </p:nvPr>
        </p:nvSpPr>
        <p:spPr>
          <a:xfrm>
            <a:off x="1230702" y="1630680"/>
            <a:ext cx="9730596" cy="4800600"/>
          </a:xfrm>
        </p:spPr>
        <p:txBody>
          <a:bodyPr rtlCol="0">
            <a:noAutofit/>
          </a:bodyPr>
          <a:lstStyle/>
          <a:p>
            <a:pPr marL="0" indent="0">
              <a:lnSpc>
                <a:spcPct val="100000"/>
              </a:lnSpc>
              <a:spcBef>
                <a:spcPts val="0"/>
              </a:spcBef>
              <a:spcAft>
                <a:spcPts val="1200"/>
              </a:spcAft>
              <a:buNone/>
              <a:defRPr/>
            </a:pPr>
            <a:r>
              <a:rPr lang="en-US" altLang="en-US" sz="3000" b="1" dirty="0">
                <a:solidFill>
                  <a:schemeClr val="tx1">
                    <a:lumMod val="75000"/>
                    <a:lumOff val="25000"/>
                  </a:schemeClr>
                </a:solidFill>
                <a:latin typeface="Calibri" panose="020F0502020204030204" pitchFamily="34" charset="0"/>
                <a:cs typeface="Calibri" panose="020F0502020204030204" pitchFamily="34" charset="0"/>
              </a:rPr>
              <a:t>B.  Substance of rejection</a:t>
            </a:r>
          </a:p>
          <a:p>
            <a:pPr marL="892175" indent="-446088">
              <a:lnSpc>
                <a:spcPct val="100000"/>
              </a:lnSpc>
              <a:spcBef>
                <a:spcPts val="0"/>
              </a:spcBef>
              <a:spcAft>
                <a:spcPts val="1200"/>
              </a:spcAft>
              <a:buNone/>
              <a:defRPr/>
            </a:pPr>
            <a:r>
              <a:rPr lang="en-US" altLang="en-US" sz="3000" dirty="0">
                <a:solidFill>
                  <a:schemeClr val="tx1">
                    <a:lumMod val="75000"/>
                    <a:lumOff val="25000"/>
                  </a:schemeClr>
                </a:solidFill>
                <a:latin typeface="Calibri" panose="020F0502020204030204" pitchFamily="34" charset="0"/>
                <a:cs typeface="Calibri" panose="020F0502020204030204" pitchFamily="34" charset="0"/>
              </a:rPr>
              <a:t>a.  A lesser man would have been paranoid, scheming to protect and to control the situation and people.</a:t>
            </a:r>
          </a:p>
          <a:p>
            <a:pPr marL="892175" indent="-446088">
              <a:lnSpc>
                <a:spcPct val="100000"/>
              </a:lnSpc>
              <a:spcBef>
                <a:spcPts val="0"/>
              </a:spcBef>
              <a:spcAft>
                <a:spcPts val="1200"/>
              </a:spcAft>
              <a:buNone/>
              <a:defRPr/>
            </a:pPr>
            <a:r>
              <a:rPr lang="en-US" altLang="en-US" sz="3000" dirty="0">
                <a:solidFill>
                  <a:schemeClr val="tx1">
                    <a:lumMod val="75000"/>
                    <a:lumOff val="25000"/>
                  </a:schemeClr>
                </a:solidFill>
                <a:latin typeface="Calibri" panose="020F0502020204030204" pitchFamily="34" charset="0"/>
                <a:cs typeface="Calibri" panose="020F0502020204030204" pitchFamily="34" charset="0"/>
              </a:rPr>
              <a:t>b. 	Moses would not been one bit less esteemed in Heaven if every other person had been spiritually-minded as he. </a:t>
            </a:r>
          </a:p>
          <a:p>
            <a:pPr marL="892175" indent="-446088">
              <a:lnSpc>
                <a:spcPct val="100000"/>
              </a:lnSpc>
              <a:spcBef>
                <a:spcPts val="0"/>
              </a:spcBef>
              <a:spcAft>
                <a:spcPts val="1200"/>
              </a:spcAft>
              <a:buNone/>
              <a:defRPr/>
            </a:pPr>
            <a:r>
              <a:rPr lang="en-US" altLang="en-US" sz="3000" dirty="0">
                <a:solidFill>
                  <a:schemeClr val="tx1">
                    <a:lumMod val="75000"/>
                    <a:lumOff val="25000"/>
                  </a:schemeClr>
                </a:solidFill>
                <a:latin typeface="Calibri" panose="020F0502020204030204" pitchFamily="34" charset="0"/>
                <a:cs typeface="Calibri" panose="020F0502020204030204" pitchFamily="34" charset="0"/>
              </a:rPr>
              <a:t>c. 	Our measure before God does not depend on our standing among men.</a:t>
            </a:r>
          </a:p>
          <a:p>
            <a:pPr marL="609600" indent="-609600">
              <a:lnSpc>
                <a:spcPct val="80000"/>
              </a:lnSpc>
              <a:buNone/>
              <a:defRPr/>
            </a:pPr>
            <a:endParaRPr lang="en-US" altLang="en-US" dirty="0">
              <a:solidFill>
                <a:schemeClr val="tx1">
                  <a:lumMod val="75000"/>
                  <a:lumOff val="25000"/>
                </a:schemeClr>
              </a:solidFill>
            </a:endParaRPr>
          </a:p>
          <a:p>
            <a:pPr marL="609600" indent="-609600">
              <a:lnSpc>
                <a:spcPct val="80000"/>
              </a:lnSpc>
              <a:buNone/>
              <a:defRPr/>
            </a:pPr>
            <a:endParaRPr lang="en-US" altLang="en-US" dirty="0">
              <a:solidFill>
                <a:schemeClr val="tx1">
                  <a:lumMod val="75000"/>
                  <a:lumOff val="25000"/>
                </a:schemeClr>
              </a:solidFill>
            </a:endParaRPr>
          </a:p>
        </p:txBody>
      </p:sp>
      <p:sp>
        <p:nvSpPr>
          <p:cNvPr id="5" name="Rectangle 2">
            <a:extLst>
              <a:ext uri="{FF2B5EF4-FFF2-40B4-BE49-F238E27FC236}">
                <a16:creationId xmlns:a16="http://schemas.microsoft.com/office/drawing/2014/main" id="{15FE96B6-1035-40D7-8A36-1F506F393675}"/>
              </a:ext>
            </a:extLst>
          </p:cNvPr>
          <p:cNvSpPr>
            <a:spLocks noGrp="1" noChangeArrowheads="1"/>
          </p:cNvSpPr>
          <p:nvPr>
            <p:ph type="title"/>
          </p:nvPr>
        </p:nvSpPr>
        <p:spPr>
          <a:xfrm>
            <a:off x="0" y="533400"/>
            <a:ext cx="12192000" cy="609600"/>
          </a:xfrm>
        </p:spPr>
        <p:txBody>
          <a:bodyPr/>
          <a:lstStyle/>
          <a:p>
            <a:pPr algn="ctr" eaLnBrk="1" hangingPunct="1"/>
            <a:r>
              <a:rPr lang="en-US" altLang="en-US" sz="3000" dirty="0">
                <a:solidFill>
                  <a:srgbClr val="00B0F0"/>
                </a:solidFill>
                <a:latin typeface="Calibri" panose="020F0502020204030204" pitchFamily="34" charset="0"/>
                <a:cs typeface="Calibri" panose="020F0502020204030204" pitchFamily="34" charset="0"/>
              </a:rPr>
              <a:t>2.  AMBUSH OF JEALOUSY</a:t>
            </a:r>
          </a:p>
        </p:txBody>
      </p:sp>
    </p:spTree>
    <p:extLst>
      <p:ext uri="{BB962C8B-B14F-4D97-AF65-F5344CB8AC3E}">
        <p14:creationId xmlns:p14="http://schemas.microsoft.com/office/powerpoint/2010/main" val="4278651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3386</TotalTime>
  <Words>7215</Words>
  <Application>Microsoft Office PowerPoint</Application>
  <PresentationFormat>Widescreen</PresentationFormat>
  <Paragraphs>353</Paragraphs>
  <Slides>62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62</vt:i4>
      </vt:variant>
    </vt:vector>
  </HeadingPairs>
  <TitlesOfParts>
    <vt:vector size="68" baseType="lpstr">
      <vt:lpstr>Arial</vt:lpstr>
      <vt:lpstr>Calibri</vt:lpstr>
      <vt:lpstr>Calibri Light</vt:lpstr>
      <vt:lpstr>Tahoma</vt:lpstr>
      <vt:lpstr>Wingdings 2</vt:lpstr>
      <vt:lpstr>Office Theme</vt:lpstr>
      <vt:lpstr>MOSES’ PSALM</vt:lpstr>
      <vt:lpstr>REJOICE IN THE LORD</vt:lpstr>
      <vt:lpstr>PowerPoint Presentation</vt:lpstr>
      <vt:lpstr>PowerPoint Presentation</vt:lpstr>
      <vt:lpstr>PERILS WARNED</vt:lpstr>
      <vt:lpstr>1.  AMBUSH OF DEPRESSION</vt:lpstr>
      <vt:lpstr>1.  AMBUSH OF DEPRESSION</vt:lpstr>
      <vt:lpstr>2.  AMBUSH OF JEALOUSY</vt:lpstr>
      <vt:lpstr>2.  AMBUSH OF JEALOUSY</vt:lpstr>
      <vt:lpstr>OUR SELF-AWARENESS</vt:lpstr>
      <vt:lpstr>3.  AMBUSH OF MISREPRESENTATION</vt:lpstr>
      <vt:lpstr>3.  AMBUSH OF MISREPRESENTATION</vt:lpstr>
      <vt:lpstr>4.  DARK SIDE UNCONTROLLED ANGER</vt:lpstr>
      <vt:lpstr>4.  DARK SIDE UNCONTROLLED ANGER</vt:lpstr>
      <vt:lpstr>I.  INTRODUCTION</vt:lpstr>
      <vt:lpstr>2.  REFUGE IN THE ETERNAL ADONAI</vt:lpstr>
      <vt:lpstr>RELATIONAL GOD</vt:lpstr>
      <vt:lpstr>a.  GOD IS THE SOURCE </vt:lpstr>
      <vt:lpstr>b.  GOD IS IN CONTROL</vt:lpstr>
      <vt:lpstr>c.  GOD IS THE JUDGE </vt:lpstr>
      <vt:lpstr>PowerPoint Presentation</vt:lpstr>
      <vt:lpstr>e.  CHALLENGE</vt:lpstr>
      <vt:lpstr>2.  REFUGE IN THE ETERNAL ADONAI</vt:lpstr>
      <vt:lpstr>2.  REFUGE IN THE ETERNAL ADONAI</vt:lpstr>
      <vt:lpstr>2.  REFUGE IN THE ETERNAL ADONAI</vt:lpstr>
      <vt:lpstr>2.  REFUGE IN THE ETERNAL ADONAI</vt:lpstr>
      <vt:lpstr>2.  REFUGE IN THE ETERNAL ADONAI</vt:lpstr>
      <vt:lpstr>2.  REFUGE IN THE ETERNAL ADONAI</vt:lpstr>
      <vt:lpstr>2.  REFUGE IN THE ETERNAL ADONAI</vt:lpstr>
      <vt:lpstr>3.  MAN BEFORE THE GOD OF JUDGMENT</vt:lpstr>
      <vt:lpstr>3.  MAN BEFORE THE GOD OF JUDGMENT</vt:lpstr>
      <vt:lpstr>3.  MAN BEFORE THE GOD OF JUDGMENT</vt:lpstr>
      <vt:lpstr>3.  MAN BEFORE THE GOD OF JUDGMENT</vt:lpstr>
      <vt:lpstr>PowerPoint Presentation</vt:lpstr>
      <vt:lpstr>PowerPoint Presentation</vt:lpstr>
      <vt:lpstr>4.  MAN’S FRAILTY </vt:lpstr>
      <vt:lpstr>4.  MAN’S FRAILTY </vt:lpstr>
      <vt:lpstr>4.  MAN’S FRAILTY </vt:lpstr>
      <vt:lpstr>5.  PRAYER IN THE LIGHT OF WHO GOD IS </vt:lpstr>
      <vt:lpstr>PowerPoint Presentation</vt:lpstr>
      <vt:lpstr>PowerPoint Presentation</vt:lpstr>
      <vt:lpstr>PowerPoint Presentation</vt:lpstr>
      <vt:lpstr>5.  PRAYER IN THE LIGHT OF WHO GOD IS </vt:lpstr>
      <vt:lpstr>PowerPoint Presentation</vt:lpstr>
      <vt:lpstr>PowerPoint Presentation</vt:lpstr>
      <vt:lpstr>PowerPoint Presentation</vt:lpstr>
      <vt:lpstr>PowerPoint Presentation</vt:lpstr>
      <vt:lpstr>PowerPoint Presentation</vt:lpstr>
      <vt:lpstr>PowerPoint Presentation</vt:lpstr>
      <vt:lpstr>REFLECTION: GOD’S WORK</vt:lpstr>
      <vt:lpstr>REFLECTION: GOD’S WORK</vt:lpstr>
      <vt:lpstr>REFLECTION: GOD’S WORK</vt:lpstr>
      <vt:lpstr>REFLECTION:  GOD’S WORK AND TRUST</vt:lpstr>
      <vt:lpstr>REFLECTION: GOD’S WORK AND TRUST</vt:lpstr>
      <vt:lpstr>REFLECTION:  GOD’S WORK AND TRUST</vt:lpstr>
      <vt:lpstr>REFLECTION:  GOD’S WORK AND TRUST</vt:lpstr>
      <vt:lpstr>REFLECTION:  GOD’S TRUST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MOSES’ PSALM</dc:title>
  <dc:creator>Goh Seng Fong</dc:creator>
  <cp:lastModifiedBy>User</cp:lastModifiedBy>
  <cp:revision>163</cp:revision>
  <dcterms:created xsi:type="dcterms:W3CDTF">2021-05-09T07:55:21Z</dcterms:created>
  <dcterms:modified xsi:type="dcterms:W3CDTF">2021-06-04T02:42:28Z</dcterms:modified>
</cp:coreProperties>
</file>