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258" r:id="rId4"/>
    <p:sldId id="300" r:id="rId5"/>
    <p:sldId id="302" r:id="rId6"/>
    <p:sldId id="301" r:id="rId7"/>
    <p:sldId id="303" r:id="rId8"/>
    <p:sldId id="259" r:id="rId9"/>
    <p:sldId id="304" r:id="rId10"/>
    <p:sldId id="305" r:id="rId11"/>
    <p:sldId id="306" r:id="rId12"/>
    <p:sldId id="307" r:id="rId13"/>
    <p:sldId id="312" r:id="rId14"/>
    <p:sldId id="317" r:id="rId15"/>
    <p:sldId id="319" r:id="rId16"/>
    <p:sldId id="260" r:id="rId17"/>
    <p:sldId id="261" r:id="rId18"/>
    <p:sldId id="262" r:id="rId19"/>
    <p:sldId id="264" r:id="rId20"/>
    <p:sldId id="265" r:id="rId21"/>
    <p:sldId id="266" r:id="rId22"/>
    <p:sldId id="320" r:id="rId23"/>
    <p:sldId id="267" r:id="rId24"/>
    <p:sldId id="268" r:id="rId25"/>
    <p:sldId id="269" r:id="rId26"/>
    <p:sldId id="321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99" r:id="rId36"/>
    <p:sldId id="279" r:id="rId37"/>
    <p:sldId id="280" r:id="rId38"/>
    <p:sldId id="322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  <p:sldId id="290" r:id="rId48"/>
    <p:sldId id="291" r:id="rId49"/>
    <p:sldId id="292" r:id="rId50"/>
    <p:sldId id="327" r:id="rId51"/>
    <p:sldId id="293" r:id="rId52"/>
    <p:sldId id="294" r:id="rId53"/>
    <p:sldId id="295" r:id="rId54"/>
    <p:sldId id="296" r:id="rId55"/>
    <p:sldId id="297" r:id="rId56"/>
    <p:sldId id="298" r:id="rId57"/>
    <p:sldId id="323" r:id="rId58"/>
    <p:sldId id="308" r:id="rId59"/>
    <p:sldId id="311" r:id="rId60"/>
    <p:sldId id="310" r:id="rId61"/>
    <p:sldId id="325" r:id="rId62"/>
    <p:sldId id="326" r:id="rId63"/>
    <p:sldId id="328" r:id="rId6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FFFF"/>
    <a:srgbClr val="FF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3594" autoAdjust="0"/>
  </p:normalViewPr>
  <p:slideViewPr>
    <p:cSldViewPr>
      <p:cViewPr varScale="1">
        <p:scale>
          <a:sx n="103" d="100"/>
          <a:sy n="103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58306E-34AD-477B-A360-31C2C5DF4B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48D336-98F1-4873-B3C6-583A0819D8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E74503-07C4-4BD3-9A88-38701AB65170}" type="datetimeFigureOut">
              <a:rPr lang="en-SG"/>
              <a:pPr>
                <a:defRPr/>
              </a:pPr>
              <a:t>19/5/2021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34E39-5D08-4EE3-8576-F92D90389A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BCF89-A904-418E-AD5A-420C2E0BAC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D27C61-6996-4D4C-A9A6-EDAC40B483E0}" type="slidenum">
              <a:rPr lang="en-SG" altLang="en-US"/>
              <a:pPr/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A04FC1-5C11-40AA-92F5-2F305374DD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FA9A8-C3E3-4CCA-8C44-DC84513F55B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9F3174-5EAE-4E9B-B146-176E300093BC}" type="datetimeFigureOut">
              <a:rPr lang="en-SG"/>
              <a:pPr>
                <a:defRPr/>
              </a:pPr>
              <a:t>19/5/2021</a:t>
            </a:fld>
            <a:endParaRPr lang="en-SG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300174-4561-4F35-AA67-CF9D9AAE57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SG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43A021-BB73-41D4-93A8-143850D27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SG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8A910-732C-404A-B9B0-98EF873301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B6F92-C24B-42A0-8898-F0BC454ABA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F5128D-1E64-40F9-98E8-574064780708}" type="slidenum">
              <a:rPr lang="en-SG" altLang="en-US"/>
              <a:pPr/>
              <a:t>‹#›</a:t>
            </a:fld>
            <a:endParaRPr lang="en-S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5128D-1E64-40F9-98E8-574064780708}" type="slidenum">
              <a:rPr lang="en-SG" altLang="en-US" smtClean="0"/>
              <a:pPr/>
              <a:t>8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418663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321CB77-D2F4-49EA-85D4-DF960F8EFC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E9B62C3-0BE6-4468-9572-A8CFA3A360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0E7313CB-346A-482A-B0E3-741585B936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FD9D876-3F78-44A8-A1B1-FC8552981E6D}" type="slidenum">
              <a:rPr lang="en-SG" altLang="en-US"/>
              <a:pPr/>
              <a:t>14</a:t>
            </a:fld>
            <a:endParaRPr lang="en-SG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5128D-1E64-40F9-98E8-574064780708}" type="slidenum">
              <a:rPr lang="en-SG" altLang="en-US" smtClean="0"/>
              <a:pPr/>
              <a:t>24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559713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AB830857-EDEA-4364-8EF9-F956495915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D572C7A2-7555-4607-9C00-3DEB921ACC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SG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47AA84D5-E029-45EC-83F5-90DE6F61B6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2BC61FE-37A2-495C-B9B3-6F6BEAF09C4E}" type="slidenum">
              <a:rPr lang="en-SG" altLang="en-US"/>
              <a:pPr/>
              <a:t>34</a:t>
            </a:fld>
            <a:endParaRPr lang="en-SG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0A63423F-D961-474D-9F77-4E058ADD80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5A390CFF-BD73-44B6-B515-263FE6E05C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SG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F6CC3EC8-C9FE-4315-BF80-B2F3333584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D6EEE6E-A002-4B72-8777-A21EFC774F41}" type="slidenum">
              <a:rPr lang="en-SG" altLang="en-US"/>
              <a:pPr/>
              <a:t>38</a:t>
            </a:fld>
            <a:endParaRPr lang="en-SG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D1809-E2DD-4DCA-BD7D-67701FD64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8D615-C919-495E-86C3-86ABC1A6B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46355-1541-4395-BB9F-EF2235B8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146DD-60C0-4F47-8009-0BA18DAFE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69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904D7-4FBC-4898-BD4B-DA6DDAAFD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1E128-415A-453D-9FBB-3FA575AC3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E2A11-50D4-4509-93F2-94A0663F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B0EB6-AE82-4A94-857E-FC5E60685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3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6CB57-E8C0-4D5C-8D70-E921C5766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0B4A-807E-48B8-B980-68C76140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FD0CF-9561-4E37-88D4-33E316422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A7EC3-7256-4225-890A-0828C5A05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72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55C65-3ED0-42EE-AC0B-B51D1C13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28F51-4A1E-44F5-987D-3A3BFED25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9216-ABF3-4436-B411-06AC20DB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9E672-B801-4444-9363-32281CC0E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33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B670B-8F5F-4021-B1E7-D6143D92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D164B-95FF-4FC1-8B6C-910E8373B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B0800-F5AB-475B-ACA8-3A3CAB919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69E68-9B0F-4C68-8714-C4A33DE0B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00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851581-B77E-44F2-B1E5-F6CA6C85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599C48-0D61-4A3B-9C62-F71E50CD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BF47C5-FF4D-4DA1-B01B-190953DD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FBE84-5CCC-4C30-84D4-E9FECA87F9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90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42EEC5-0036-4F35-8175-08E6BBDD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FE189D-5F5D-46B5-A77A-C8A385C7C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35A2D5D-4873-4C30-A44C-353323A3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68E88-448C-46C4-BCDC-36AC35C7FB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73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269F585-8EE3-49E7-99B9-1E1BE442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55C9DF8-AF51-47F7-AD51-E193DFE7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38AD99-DED3-40E5-BDEE-E3FDB0568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39BDC-761D-4051-B396-610EA12064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98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04ABE60-5160-4E94-9A39-F8F735B4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CAE728-74DB-49D7-A67C-DD636C902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29CC64-07F7-4476-9A69-5C304A49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A9E2A-224E-4E14-9455-E523FBC18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35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7A20AE-D6AC-4707-823F-00C75CD4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7B1A7D-B411-4615-92AB-F6967E77A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E21811-14D9-4027-8A88-EC95503F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B81C4-DAF5-4E70-A3E9-A152F3D453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17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S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17478B-2F42-4E14-B814-6DF26FBBA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1352AD-D593-4098-A5A7-BBF164A97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D5564A-42A2-4518-A0E9-C8868D0F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CEA77-A25A-4A72-88F0-92A2AA520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79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A6AE343-F3CA-4F80-B257-498B15E02D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SG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80D5068-908E-445E-9274-F46827C5A9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SG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CE134-08CA-41B3-8325-7915DE259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1BDB0-2A85-4485-AD93-DB24BABCA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76240-58A7-4D48-9061-F8D2EB210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92B3FA1F-F57C-4360-B5CA-F451C8FECF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mailto:gohsengfong@hot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ithatworkfellowship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4D5FC0B-A19A-47B6-9E6B-DF6F9544C8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431925"/>
          </a:xfrm>
        </p:spPr>
        <p:txBody>
          <a:bodyPr/>
          <a:lstStyle/>
          <a:p>
            <a:pPr eaLnBrk="1" hangingPunct="1"/>
            <a:r>
              <a:rPr lang="en-US" altLang="en-US" sz="5400" b="1" dirty="0">
                <a:solidFill>
                  <a:srgbClr val="FF66FF"/>
                </a:solidFill>
                <a:latin typeface="+mn-lt"/>
              </a:rPr>
              <a:t>CALL OF SERVANT MOSES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90479F4-675D-4507-8BB9-C9009E44A0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124200"/>
            <a:ext cx="9144000" cy="2667000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EXODUS 3,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86B79B2-65F0-4D9A-873B-BB063F0DB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4034"/>
            <a:ext cx="7886700" cy="12350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LIFE IS A TRUST</a:t>
            </a:r>
            <a:endParaRPr lang="en-SG" altLang="en-US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0282A-8B62-4A68-B717-E4A8F193E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2238"/>
            <a:ext cx="8229600" cy="500856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3200" b="1" dirty="0"/>
              <a:t>1.  CULTURAL COMMISSION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dirty="0"/>
              <a:t>(Gen 1:28)  </a:t>
            </a:r>
            <a:r>
              <a:rPr lang="en-SG" sz="3200" i="1" dirty="0"/>
              <a:t>And God blessed them, and God said unto them, </a:t>
            </a:r>
            <a:r>
              <a:rPr lang="en-SG" sz="3200" i="1" u="sng" dirty="0"/>
              <a:t>Be fruitful, and multiply, and replenish </a:t>
            </a:r>
            <a:r>
              <a:rPr lang="en-SG" sz="3200" i="1" dirty="0"/>
              <a:t>the earth, and </a:t>
            </a:r>
            <a:r>
              <a:rPr lang="en-SG" sz="3200" i="1" u="sng" dirty="0"/>
              <a:t>subdue it: and have dominion </a:t>
            </a:r>
            <a:r>
              <a:rPr lang="en-SG" sz="3200" i="1" dirty="0"/>
              <a:t>over the fish of the sea, and over the fowl of the air, and over every living thing that moves upon the earth.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i="1" dirty="0"/>
              <a:t>In God’s image, to be fruitful and to rule.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SG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S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8DD560F-A266-44EB-8844-3FAE9295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500"/>
            <a:ext cx="8229600" cy="11557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LIFE IS A TRUST</a:t>
            </a:r>
            <a:endParaRPr lang="en-SG" altLang="en-US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0A46A-801D-4500-932A-3552D7085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sz="3000" b="1" dirty="0"/>
              <a:t>2. EVERYDAY COMMISSION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SG" sz="3000" dirty="0"/>
              <a:t>(Mat 28:19)  </a:t>
            </a:r>
            <a:r>
              <a:rPr lang="en-SG" sz="3000" i="1" u="sng" dirty="0"/>
              <a:t>Go </a:t>
            </a:r>
            <a:r>
              <a:rPr lang="en-SG" sz="3000" i="1" dirty="0"/>
              <a:t>ye therefore, and </a:t>
            </a:r>
            <a:r>
              <a:rPr lang="en-SG" sz="3000" i="1" u="sng" dirty="0"/>
              <a:t>teach all nations</a:t>
            </a:r>
            <a:r>
              <a:rPr lang="en-SG" sz="3000" i="1" dirty="0"/>
              <a:t>, </a:t>
            </a:r>
            <a:r>
              <a:rPr lang="en-SG" sz="3000" i="1" u="sng" dirty="0"/>
              <a:t>baptizing</a:t>
            </a:r>
            <a:r>
              <a:rPr lang="en-SG" sz="3000" i="1" dirty="0"/>
              <a:t> them in the name of the Father, and of the Son, and of the Holy Ghost: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SG" sz="3000" i="1" u="sng" dirty="0"/>
              <a:t>Teaching them to observe </a:t>
            </a:r>
            <a:r>
              <a:rPr lang="en-SG" sz="3000" i="1" dirty="0"/>
              <a:t>all things whatsoever I have commanded you: and, </a:t>
            </a:r>
            <a:r>
              <a:rPr lang="en-SG" sz="3000" i="1" u="sng" dirty="0"/>
              <a:t>lo, I am with you </a:t>
            </a:r>
            <a:r>
              <a:rPr lang="en-SG" sz="3000" i="1" u="sng" dirty="0" err="1"/>
              <a:t>alway</a:t>
            </a:r>
            <a:r>
              <a:rPr lang="en-SG" sz="3000" i="1" dirty="0"/>
              <a:t>, even unto the end of the world. Amen.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SG" sz="3000" i="1" dirty="0"/>
              <a:t>To make disciples by winning, building and equipping.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SG" sz="3000" i="1" dirty="0"/>
              <a:t>Vision:  Building Christ-like disciples in community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SG" sz="3200" i="1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200" b="1" u="sng" dirty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S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C3CBEA7-EAFA-4D8A-9082-7EE1A7AD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06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LIFE IS A TRUST</a:t>
            </a:r>
            <a:endParaRPr lang="en-SG" altLang="en-US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C69A7-2440-49EB-AA82-0AD31CB7B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 rtlCol="0">
            <a:noAutofit/>
          </a:bodyPr>
          <a:lstStyle/>
          <a:p>
            <a:pPr marL="541338" indent="-541338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sz="3200" b="1" dirty="0"/>
              <a:t>3.  GREAT COMMANDMENT – motive &amp; source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3200" dirty="0"/>
              <a:t>(</a:t>
            </a:r>
            <a:r>
              <a:rPr lang="en-SG" sz="3200" dirty="0" err="1"/>
              <a:t>Luk</a:t>
            </a:r>
            <a:r>
              <a:rPr lang="en-SG" sz="3200" dirty="0"/>
              <a:t> 10:27)  </a:t>
            </a:r>
            <a:r>
              <a:rPr lang="en-SG" sz="3200" i="1" dirty="0"/>
              <a:t>And He answering said, Thou shalt </a:t>
            </a:r>
            <a:r>
              <a:rPr lang="en-SG" sz="3200" i="1" u="sng" dirty="0"/>
              <a:t>love the Lord thy God </a:t>
            </a:r>
            <a:r>
              <a:rPr lang="en-SG" sz="3200" i="1" dirty="0"/>
              <a:t>with all thy heart, and with all thy soul, and with all thy strength, and with all thy mind; and </a:t>
            </a:r>
            <a:r>
              <a:rPr lang="en-SG" sz="3200" i="1" u="sng" dirty="0"/>
              <a:t>thy neighbour as thyself.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dirty="0"/>
              <a:t>Love God and love people!</a:t>
            </a:r>
            <a:endParaRPr lang="en-S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C3FE1B3-F963-4D74-8B67-F60F6E60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SG" altLang="en-US" sz="3200" dirty="0">
                <a:solidFill>
                  <a:srgbClr val="FF66FF"/>
                </a:solidFill>
                <a:latin typeface="+mn-lt"/>
              </a:rPr>
              <a:t>WAYS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36C6E-EFB4-42E6-802C-EC32AA13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SG" sz="2600" dirty="0"/>
              <a:t>(Joh 12:24)  </a:t>
            </a:r>
            <a:r>
              <a:rPr lang="en-SG" sz="2600" i="1" dirty="0"/>
              <a:t>Verily, verily, I say unto you, Except a corn of wheat fall into the ground and die, it </a:t>
            </a:r>
            <a:r>
              <a:rPr lang="en-SG" sz="2600" i="1" dirty="0" err="1"/>
              <a:t>abideth</a:t>
            </a:r>
            <a:r>
              <a:rPr lang="en-SG" sz="2600" i="1" dirty="0"/>
              <a:t> alone: but </a:t>
            </a:r>
            <a:r>
              <a:rPr lang="en-SG" sz="2600" i="1" u="sng" dirty="0"/>
              <a:t>if it die, it </a:t>
            </a:r>
            <a:r>
              <a:rPr lang="en-SG" sz="2600" i="1" u="sng" dirty="0" err="1"/>
              <a:t>bringeth</a:t>
            </a:r>
            <a:r>
              <a:rPr lang="en-SG" sz="2600" i="1" u="sng" dirty="0"/>
              <a:t> forth much fruit.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2600" b="1" dirty="0"/>
              <a:t>VISION – DEATH – RESURRECTION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2600" dirty="0"/>
              <a:t>1.	Abraham, father of nations (son at 100 years old; Gen. 21)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2600" dirty="0"/>
              <a:t>2.	Joseph, leader of many (20 years needed; Gen. 50:20)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2600" dirty="0"/>
              <a:t>3.	Moses, let God’s people go (10 plagues, Exodus 8,9)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2600" dirty="0"/>
              <a:t>4.	David, king (15 years in wilderness, Psalm 13; 2 Sam. 5)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2600" dirty="0"/>
              <a:t>5.	Disciples &amp; kingdom (death n resurrection of Jesus, </a:t>
            </a:r>
            <a:br>
              <a:rPr lang="en-SG" sz="2600" dirty="0"/>
            </a:br>
            <a:r>
              <a:rPr lang="en-SG" sz="2600" dirty="0"/>
              <a:t>Heb. 1:8)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9FA36FC4-FAA2-499A-9E7F-F56E3F229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153400" cy="5795963"/>
          </a:xfrm>
        </p:spPr>
        <p:txBody>
          <a:bodyPr/>
          <a:lstStyle/>
          <a:p>
            <a:pPr marL="542925" indent="-542925" defTabSz="9144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SzPct val="95000"/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Some Bible “failures” </a:t>
            </a:r>
            <a:r>
              <a:rPr lang="en-US" altLang="en-US" sz="2800" dirty="0">
                <a:solidFill>
                  <a:srgbClr val="000000"/>
                </a:solidFill>
              </a:rPr>
              <a:t>(treasure in jars, 2 Cor. 4:7)</a:t>
            </a:r>
          </a:p>
          <a:p>
            <a:pPr marL="447675" indent="-447675" defTabSz="9144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SzPct val="95000"/>
              <a:buFont typeface="Calibri Light" panose="020F0302020204030204" pitchFamily="34" charset="0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Joseph 20 years later (Gen. 50:20)</a:t>
            </a:r>
          </a:p>
          <a:p>
            <a:pPr marL="447675" indent="-447675" defTabSz="9144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SzPct val="95000"/>
              <a:buFont typeface="Calibri Light" panose="020F0302020204030204" pitchFamily="34" charset="0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Jacob became Israel (Gen. 32:28)</a:t>
            </a:r>
          </a:p>
          <a:p>
            <a:pPr marL="447675" indent="-447675" defTabSz="9144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SzPct val="95000"/>
              <a:buFont typeface="Calibri Light" panose="020F0302020204030204" pitchFamily="34" charset="0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David some 15 years in wilderness (Ps. 13)</a:t>
            </a:r>
          </a:p>
          <a:p>
            <a:pPr marL="447675" indent="-447675" defTabSz="914400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SzPct val="95000"/>
              <a:buFont typeface="Calibri Light" panose="020F0302020204030204" pitchFamily="34" charset="0"/>
              <a:buAutoNum type="arabicPeriod"/>
            </a:pPr>
            <a:r>
              <a:rPr lang="en-US" altLang="en-US" sz="2800" dirty="0">
                <a:solidFill>
                  <a:srgbClr val="000000"/>
                </a:solidFill>
              </a:rPr>
              <a:t>Mark became useful  (2 Tim. 4:1)</a:t>
            </a:r>
          </a:p>
          <a:p>
            <a:pPr marL="0" indent="0" defTabSz="914400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0BD0D9"/>
              </a:buClr>
              <a:buSzPct val="95000"/>
              <a:buFont typeface="Arial" panose="020B0604020202020204" pitchFamily="34" charset="0"/>
              <a:buNone/>
            </a:pPr>
            <a:r>
              <a:rPr lang="en-SG" altLang="en-US" sz="2800" dirty="0">
                <a:solidFill>
                  <a:srgbClr val="000000"/>
                </a:solidFill>
              </a:rPr>
              <a:t>(Hebrews 11:35,36)  </a:t>
            </a:r>
            <a:r>
              <a:rPr lang="en-SG" altLang="en-US" sz="2800" i="1" dirty="0">
                <a:solidFill>
                  <a:srgbClr val="000000"/>
                </a:solidFill>
              </a:rPr>
              <a:t>Women received their dead raised to life again: and others were </a:t>
            </a:r>
            <a:r>
              <a:rPr lang="en-SG" altLang="en-US" sz="2800" i="1" u="sng" dirty="0">
                <a:solidFill>
                  <a:srgbClr val="000000"/>
                </a:solidFill>
              </a:rPr>
              <a:t>tortured, not accepting deliverance</a:t>
            </a:r>
            <a:r>
              <a:rPr lang="en-SG" altLang="en-US" sz="2800" i="1" dirty="0">
                <a:solidFill>
                  <a:srgbClr val="000000"/>
                </a:solidFill>
              </a:rPr>
              <a:t>; that they might obtain a better resurrection: And others had </a:t>
            </a:r>
            <a:r>
              <a:rPr lang="en-SG" altLang="en-US" sz="2800" i="1" u="sng" dirty="0">
                <a:solidFill>
                  <a:srgbClr val="000000"/>
                </a:solidFill>
              </a:rPr>
              <a:t>trial of cruel </a:t>
            </a:r>
            <a:r>
              <a:rPr lang="en-SG" altLang="en-US" sz="2800" i="1" u="sng" dirty="0" err="1">
                <a:solidFill>
                  <a:srgbClr val="000000"/>
                </a:solidFill>
              </a:rPr>
              <a:t>mockings</a:t>
            </a:r>
            <a:r>
              <a:rPr lang="en-SG" altLang="en-US" sz="2800" i="1" u="sng" dirty="0">
                <a:solidFill>
                  <a:srgbClr val="000000"/>
                </a:solidFill>
              </a:rPr>
              <a:t> and </a:t>
            </a:r>
            <a:r>
              <a:rPr lang="en-SG" altLang="en-US" sz="2800" i="1" u="sng" dirty="0" err="1">
                <a:solidFill>
                  <a:srgbClr val="000000"/>
                </a:solidFill>
              </a:rPr>
              <a:t>scourgings</a:t>
            </a:r>
            <a:r>
              <a:rPr lang="en-SG" altLang="en-US" sz="2800" i="1" u="sng" dirty="0">
                <a:solidFill>
                  <a:srgbClr val="000000"/>
                </a:solidFill>
              </a:rPr>
              <a:t>,</a:t>
            </a:r>
            <a:r>
              <a:rPr lang="en-SG" altLang="en-US" sz="2800" i="1" dirty="0">
                <a:solidFill>
                  <a:srgbClr val="000000"/>
                </a:solidFill>
              </a:rPr>
              <a:t> yea, moreover of bonds and imprisonment:</a:t>
            </a:r>
            <a:endParaRPr lang="en-SG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7DC1-9F68-46DF-AA1A-96BD42CC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4800"/>
            <a:ext cx="75438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b="1" dirty="0"/>
              <a:t>WHEN IT LOOKS LIKE I HAVE FAILED </a:t>
            </a:r>
            <a:r>
              <a:rPr lang="en-SG" sz="2800" dirty="0"/>
              <a:t>…</a:t>
            </a:r>
          </a:p>
          <a:p>
            <a:pPr marL="335756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dirty="0"/>
              <a:t>Failure does not mean that I am a failure.</a:t>
            </a:r>
            <a:br>
              <a:rPr lang="en-SG" sz="2800" dirty="0"/>
            </a:br>
            <a:r>
              <a:rPr lang="en-SG" sz="2800" dirty="0"/>
              <a:t>It does mean that… </a:t>
            </a:r>
          </a:p>
          <a:p>
            <a:pPr marL="6715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i="1" dirty="0"/>
              <a:t>I have not yet succeeded.</a:t>
            </a:r>
          </a:p>
          <a:p>
            <a:pPr marL="6715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i="1" dirty="0"/>
              <a:t>I am not perfect.</a:t>
            </a:r>
          </a:p>
          <a:p>
            <a:pPr marL="6715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i="1" dirty="0"/>
              <a:t>I have faith to experiment.</a:t>
            </a:r>
          </a:p>
          <a:p>
            <a:pPr marL="6715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i="1" dirty="0"/>
              <a:t>I have learnt something.</a:t>
            </a:r>
          </a:p>
          <a:p>
            <a:pPr marL="6715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i="1" dirty="0"/>
              <a:t>I have to do it differently.</a:t>
            </a:r>
          </a:p>
          <a:p>
            <a:pPr marL="6715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i="1" dirty="0"/>
              <a:t>I must try harder.</a:t>
            </a:r>
          </a:p>
          <a:p>
            <a:pPr marL="6715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i="1" dirty="0"/>
              <a:t>I need more patience.</a:t>
            </a:r>
          </a:p>
          <a:p>
            <a:pPr marL="6715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i="1" dirty="0"/>
              <a:t>Lord, You have a better idea.</a:t>
            </a:r>
          </a:p>
          <a:p>
            <a:pPr marL="6715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i="1" dirty="0"/>
              <a:t>… and when I am afraid, I will trust You.</a:t>
            </a:r>
          </a:p>
          <a:p>
            <a:pPr marL="6715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i="1" dirty="0"/>
              <a:t>In Jesus’ Name. Amen.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D4D00D4-23AD-4B41-AE00-959F4967A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006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BURNING BUSH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2E8E12B-8C28-43FD-ADFA-75EDCC4E25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altLang="en-US" sz="3200" u="sng" dirty="0"/>
              <a:t>SUPERNATURAL IN THE NATURAL</a:t>
            </a:r>
          </a:p>
          <a:p>
            <a:pPr marL="609600" indent="-609600" algn="ctr" eaLnBrk="1" hangingPunct="1">
              <a:buFontTx/>
              <a:buNone/>
            </a:pPr>
            <a:endParaRPr lang="en-US" altLang="en-US" sz="3200" dirty="0"/>
          </a:p>
          <a:p>
            <a:pPr marL="541338" indent="-541338" eaLnBrk="1" hangingPunct="1">
              <a:buFontTx/>
              <a:buAutoNum type="arabicPeriod"/>
            </a:pPr>
            <a:r>
              <a:rPr lang="en-US" altLang="en-US" sz="3200" dirty="0"/>
              <a:t>GOD REVEALING – the burning bush</a:t>
            </a:r>
          </a:p>
          <a:p>
            <a:pPr marL="541338" indent="-541338" eaLnBrk="1" hangingPunct="1">
              <a:buFontTx/>
              <a:buAutoNum type="arabicPeriod"/>
            </a:pPr>
            <a:endParaRPr lang="en-US" altLang="en-US" sz="3200" dirty="0"/>
          </a:p>
          <a:p>
            <a:pPr marL="541338" indent="-541338" eaLnBrk="1" hangingPunct="1">
              <a:buFontTx/>
              <a:buAutoNum type="arabicPeriod"/>
            </a:pPr>
            <a:r>
              <a:rPr lang="en-US" altLang="en-US" sz="3200" dirty="0"/>
              <a:t>MAN ATTENDING – saw and said to self</a:t>
            </a:r>
          </a:p>
          <a:p>
            <a:pPr marL="541338" indent="-541338" eaLnBrk="1" hangingPunct="1">
              <a:buFontTx/>
              <a:buAutoNum type="arabicPeriod"/>
            </a:pPr>
            <a:endParaRPr lang="en-US" altLang="en-US" sz="3200" dirty="0"/>
          </a:p>
          <a:p>
            <a:pPr marL="541338" indent="-541338" eaLnBrk="1" hangingPunct="1">
              <a:buFontTx/>
              <a:buAutoNum type="arabicPeriod"/>
            </a:pPr>
            <a:r>
              <a:rPr lang="en-US" altLang="en-US" sz="3200" dirty="0"/>
              <a:t>CALLING PERSONAL – God called for task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DF4FAF3-696B-4C8F-8517-F37B0A6C4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CALLING OF SERVANT MOSES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D15A7EF-A09A-452A-A7DB-6C7074E364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b="1" dirty="0"/>
              <a:t>EXCUSES!</a:t>
            </a:r>
          </a:p>
          <a:p>
            <a:pPr eaLnBrk="1" hangingPunct="1">
              <a:buFontTx/>
              <a:buNone/>
            </a:pPr>
            <a:endParaRPr lang="en-US" altLang="en-US" sz="4000" b="1" dirty="0"/>
          </a:p>
          <a:p>
            <a:pPr algn="ctr" eaLnBrk="1" hangingPunct="1">
              <a:buFontTx/>
              <a:buNone/>
            </a:pPr>
            <a:r>
              <a:rPr lang="en-US" altLang="en-US" sz="4000" b="1" dirty="0"/>
              <a:t>EXCUSES!</a:t>
            </a:r>
          </a:p>
          <a:p>
            <a:pPr eaLnBrk="1" hangingPunct="1">
              <a:buFontTx/>
              <a:buNone/>
            </a:pPr>
            <a:endParaRPr lang="en-US" altLang="en-US" sz="4000" b="1" dirty="0"/>
          </a:p>
          <a:p>
            <a:pPr algn="r" eaLnBrk="1" hangingPunct="1">
              <a:buFontTx/>
              <a:buNone/>
            </a:pPr>
            <a:r>
              <a:rPr lang="en-US" altLang="en-US" sz="4000" b="1" dirty="0"/>
              <a:t>EXCUSES!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EC7B0AE-33E2-4033-8D11-2DAAB551F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I.  CONCERNING SELF – WHO AM I? </a:t>
            </a:r>
            <a:br>
              <a:rPr lang="en-US" altLang="en-US" sz="3200" dirty="0">
                <a:solidFill>
                  <a:srgbClr val="00B0F0"/>
                </a:solidFill>
                <a:latin typeface="+mn-lt"/>
              </a:rPr>
            </a:br>
            <a:r>
              <a:rPr lang="en-US" altLang="en-US" sz="3200" u="sng" dirty="0">
                <a:solidFill>
                  <a:srgbClr val="FF66FF"/>
                </a:solidFill>
                <a:latin typeface="+mn-lt"/>
              </a:rPr>
              <a:t>IDENTITY ISSUE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D726B01-690E-481D-9FE2-1849065531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8153400" cy="373380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n-US" sz="3200" i="1" dirty="0"/>
              <a:t>“And Moses said unto God, </a:t>
            </a:r>
            <a:r>
              <a:rPr lang="en-US" altLang="en-US" sz="3200" i="1" u="sng" dirty="0"/>
              <a:t>Who am I, </a:t>
            </a:r>
            <a:r>
              <a:rPr lang="en-US" altLang="en-US" sz="3200" i="1" dirty="0"/>
              <a:t>that I should go unto Pharaoh, and that I should bring forth the children of Israel out of Egypt?” (Exodus 3:11)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dirty="0"/>
              <a:t>(John 20:21)  </a:t>
            </a:r>
            <a:r>
              <a:rPr lang="en-SG" altLang="en-US" sz="3200" i="1" dirty="0"/>
              <a:t>Then said Jesus to them again, Peace be unto you: </a:t>
            </a:r>
            <a:r>
              <a:rPr lang="en-SG" altLang="en-US" sz="3200" i="1" u="sng" dirty="0"/>
              <a:t>as my Father hath sent me, even so send I you.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SG" altLang="en-US" sz="3200" dirty="0"/>
              <a:t>How did the disciples feel?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A7F7E6B-1FED-4580-B586-85785F301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I.  CONCERNING SELF – WHO AM I?  </a:t>
            </a:r>
            <a:br>
              <a:rPr lang="en-US" altLang="en-US" sz="3200" dirty="0">
                <a:solidFill>
                  <a:srgbClr val="00B0F0"/>
                </a:solidFill>
                <a:latin typeface="+mn-lt"/>
              </a:rPr>
            </a:br>
            <a:r>
              <a:rPr lang="en-US" altLang="en-US" sz="3200" u="sng" dirty="0">
                <a:solidFill>
                  <a:srgbClr val="00B050"/>
                </a:solidFill>
                <a:latin typeface="+mn-lt"/>
              </a:rPr>
              <a:t>UNWORTHINESS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3FD5416-4E75-4140-B9A3-4896B5F714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marL="542925" indent="-542925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200" b="1" dirty="0"/>
              <a:t>1.  BEING THERE, DONE THAT, FAILED</a:t>
            </a:r>
          </a:p>
          <a:p>
            <a:pPr marL="542925" indent="0" eaLnBrk="1" hangingPunct="1">
              <a:buFontTx/>
              <a:buNone/>
            </a:pPr>
            <a:r>
              <a:rPr lang="en-US" altLang="en-US" sz="3200" u="sng" dirty="0"/>
              <a:t>Three Stages</a:t>
            </a:r>
            <a:r>
              <a:rPr lang="en-US" altLang="en-US" sz="3200" dirty="0"/>
              <a:t>:</a:t>
            </a:r>
          </a:p>
          <a:p>
            <a:pPr marL="982663" indent="-439738" eaLnBrk="1" hangingPunct="1">
              <a:buFontTx/>
              <a:buNone/>
              <a:tabLst>
                <a:tab pos="1258888" algn="l"/>
              </a:tabLst>
            </a:pPr>
            <a:r>
              <a:rPr lang="en-US" altLang="en-US" sz="3200" dirty="0"/>
              <a:t>a.	We run before we are sent </a:t>
            </a:r>
            <a:br>
              <a:rPr lang="en-US" altLang="en-US" sz="3200" dirty="0"/>
            </a:br>
            <a:r>
              <a:rPr lang="en-US" altLang="en-US" sz="3200" dirty="0"/>
              <a:t>	– intensity.</a:t>
            </a:r>
          </a:p>
          <a:p>
            <a:pPr marL="982663" indent="-439738" eaLnBrk="1" hangingPunct="1">
              <a:buFontTx/>
              <a:buNone/>
              <a:tabLst>
                <a:tab pos="1258888" algn="l"/>
              </a:tabLst>
            </a:pPr>
            <a:r>
              <a:rPr lang="en-US" altLang="en-US" sz="3200" dirty="0"/>
              <a:t>b.	We retreat after we have failed </a:t>
            </a:r>
            <a:br>
              <a:rPr lang="en-US" altLang="en-US" sz="3200" dirty="0"/>
            </a:br>
            <a:r>
              <a:rPr lang="en-US" altLang="en-US" sz="3200" dirty="0"/>
              <a:t>	– insecurity, thought of failure.</a:t>
            </a:r>
          </a:p>
          <a:p>
            <a:pPr marL="982663" indent="-439738" eaLnBrk="1" hangingPunct="1">
              <a:buFontTx/>
              <a:buNone/>
              <a:tabLst>
                <a:tab pos="1258888" algn="l"/>
              </a:tabLst>
            </a:pPr>
            <a:r>
              <a:rPr lang="en-US" altLang="en-US" sz="3200" dirty="0"/>
              <a:t>c.	We resist after we are called </a:t>
            </a:r>
            <a:br>
              <a:rPr lang="en-US" altLang="en-US" sz="3200" dirty="0"/>
            </a:br>
            <a:r>
              <a:rPr lang="en-US" altLang="en-US" sz="3200" dirty="0"/>
              <a:t>	– inferiority.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79D9B88-F05C-467A-827C-DE7A087E62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231900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CALL OF SERVANT MOSES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C28017D-9C2B-41EC-BE48-BF64A15F0B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 dirty="0"/>
              <a:t>“</a:t>
            </a:r>
            <a:r>
              <a:rPr lang="en-US" altLang="en-US" sz="3200" i="1" baseline="30000" dirty="0"/>
              <a:t>1</a:t>
            </a:r>
            <a:r>
              <a:rPr lang="en-US" altLang="en-US" sz="3200" i="1" dirty="0"/>
              <a:t> Now Moses kept the flock of Jethro his father in law, the priest of Midian: and he </a:t>
            </a:r>
            <a:r>
              <a:rPr lang="en-US" altLang="en-US" sz="3200" i="1" u="sng" dirty="0"/>
              <a:t>led the flock</a:t>
            </a:r>
            <a:r>
              <a:rPr lang="en-US" altLang="en-US" sz="3200" i="1" dirty="0"/>
              <a:t> to the backside of the desert, and came to the mountain of God, even to Horeb. </a:t>
            </a:r>
            <a:r>
              <a:rPr lang="en-US" altLang="en-US" sz="3200" i="1" baseline="30000" dirty="0"/>
              <a:t>2</a:t>
            </a:r>
            <a:r>
              <a:rPr lang="en-US" altLang="en-US" sz="3200" i="1" dirty="0"/>
              <a:t> And the Angel of the LORD appeared unto him in a flame of fire out of the midst of a bush: and he looked, and, </a:t>
            </a:r>
            <a:r>
              <a:rPr lang="en-US" altLang="en-US" sz="3200" i="1" u="sng" dirty="0"/>
              <a:t>behold</a:t>
            </a:r>
            <a:r>
              <a:rPr lang="en-US" altLang="en-US" sz="3200" i="1" dirty="0"/>
              <a:t>, the </a:t>
            </a:r>
            <a:r>
              <a:rPr lang="en-US" altLang="en-US" sz="3200" i="1" u="sng" dirty="0"/>
              <a:t>bush burned with fire</a:t>
            </a:r>
            <a:r>
              <a:rPr lang="en-US" altLang="en-US" sz="3200" i="1" dirty="0"/>
              <a:t>, and the bush was </a:t>
            </a:r>
            <a:r>
              <a:rPr lang="en-US" altLang="en-US" sz="3200" i="1" u="sng" dirty="0"/>
              <a:t>not consumed</a:t>
            </a:r>
            <a:r>
              <a:rPr lang="en-US" altLang="en-US" sz="3200" i="1" dirty="0"/>
              <a:t>. </a:t>
            </a:r>
            <a:r>
              <a:rPr lang="en-US" altLang="en-US" sz="3200" i="1" baseline="30000" dirty="0"/>
              <a:t>3</a:t>
            </a:r>
            <a:r>
              <a:rPr lang="en-US" altLang="en-US" sz="3200" i="1" dirty="0"/>
              <a:t> And Moses said, </a:t>
            </a:r>
            <a:r>
              <a:rPr lang="en-US" altLang="en-US" sz="3200" i="1" u="sng" dirty="0"/>
              <a:t>I will now turn aside, and see</a:t>
            </a:r>
            <a:r>
              <a:rPr lang="en-US" altLang="en-US" sz="3200" i="1" dirty="0"/>
              <a:t> this great sight, why the bush is not burnt.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73AD59F-5C24-4A77-BD7C-1CB4CA729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I.  CONCERNING SELF – WHO AM I?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94037A2-B978-4A6F-9B94-A11028CDD4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 rtlCol="0">
            <a:noAutofit/>
          </a:bodyPr>
          <a:lstStyle/>
          <a:p>
            <a:pPr marL="541338" indent="-541338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b="1" dirty="0"/>
              <a:t>2.	A SIMPLE NOBODY?</a:t>
            </a:r>
          </a:p>
          <a:p>
            <a:pPr marL="982663" indent="-44132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altLang="en-US" sz="3200" dirty="0"/>
              <a:t>a.  What weight against Pharaoh?</a:t>
            </a:r>
          </a:p>
          <a:p>
            <a:pPr marL="982663" indent="-44132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altLang="en-US" sz="3200" dirty="0"/>
              <a:t>b.  What against Israelites?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A86E11F-EC21-40C2-8C8C-CD84ABC49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7039" y="0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I. CONCERNING SELF – WHO AM I?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3AF2BEE-BD75-4E6D-A734-F14730AE4D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325563"/>
            <a:ext cx="85344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b="1" dirty="0"/>
              <a:t>3.  I AM WHAT GOD SAYS I AM!</a:t>
            </a:r>
          </a:p>
          <a:p>
            <a:pPr marL="806450" indent="-363538" eaLnBrk="1" hangingPunct="1">
              <a:tabLst>
                <a:tab pos="1073150" algn="l"/>
              </a:tabLst>
            </a:pPr>
            <a:r>
              <a:rPr lang="en-US" altLang="en-US" sz="2800" dirty="0"/>
              <a:t>New creation in Christ Jesus </a:t>
            </a:r>
            <a:br>
              <a:rPr lang="en-US" altLang="en-US" sz="2800" dirty="0"/>
            </a:br>
            <a:r>
              <a:rPr lang="en-US" altLang="en-US" sz="2800" dirty="0"/>
              <a:t>	(1 Cor. 5:17),</a:t>
            </a:r>
          </a:p>
          <a:p>
            <a:pPr marL="806450" indent="-363538" eaLnBrk="1" hangingPunct="1">
              <a:tabLst>
                <a:tab pos="1073150" algn="l"/>
              </a:tabLst>
            </a:pPr>
            <a:r>
              <a:rPr lang="en-US" altLang="en-US" sz="2800" dirty="0"/>
              <a:t>Of infinite worth, deeply loved </a:t>
            </a:r>
            <a:br>
              <a:rPr lang="en-US" altLang="en-US" sz="2800" dirty="0"/>
            </a:br>
            <a:r>
              <a:rPr lang="en-US" altLang="en-US" sz="2800" dirty="0"/>
              <a:t>	(Jer. 31:3),</a:t>
            </a:r>
          </a:p>
          <a:p>
            <a:pPr marL="806450" indent="-363538" eaLnBrk="1" hangingPunct="1">
              <a:tabLst>
                <a:tab pos="1073150" algn="l"/>
              </a:tabLst>
            </a:pPr>
            <a:r>
              <a:rPr lang="en-US" altLang="en-US" sz="2800" dirty="0"/>
              <a:t>Completely forgiven, fully pleasing, totally accepted 	(Rom. 5:1; Eph. 1:6; Col. 1:21-22),</a:t>
            </a:r>
          </a:p>
          <a:p>
            <a:pPr marL="806450" indent="-363538" eaLnBrk="1" hangingPunct="1">
              <a:tabLst>
                <a:tab pos="1073150" algn="l"/>
              </a:tabLst>
            </a:pPr>
            <a:r>
              <a:rPr lang="en-US" altLang="en-US" sz="2800" dirty="0"/>
              <a:t>Absolutely complete in Him </a:t>
            </a:r>
            <a:br>
              <a:rPr lang="en-US" altLang="en-US" sz="2800" dirty="0"/>
            </a:br>
            <a:r>
              <a:rPr lang="en-US" altLang="en-US" sz="2800" dirty="0"/>
              <a:t>	(Rom. 8:1; Col. 2:10),</a:t>
            </a:r>
          </a:p>
          <a:p>
            <a:pPr marL="806450" indent="-363538" eaLnBrk="1" hangingPunct="1">
              <a:tabLst>
                <a:tab pos="1073150" algn="l"/>
              </a:tabLst>
            </a:pPr>
            <a:r>
              <a:rPr lang="en-US" altLang="en-US" sz="2800" dirty="0"/>
              <a:t>One of a kind, nobody just like me… a designer 	original (Psalm 139:14).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79483-1754-4CB4-A9EE-6C74591FD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524000"/>
            <a:ext cx="7429500" cy="3170237"/>
          </a:xfrm>
        </p:spPr>
        <p:txBody>
          <a:bodyPr rtlCol="0">
            <a:noAutofit/>
          </a:bodyPr>
          <a:lstStyle/>
          <a:p>
            <a:pPr marL="402431" indent="-40243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tabLst>
                <a:tab pos="719138" algn="l"/>
              </a:tabLs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 Of infinite worth and deeply loved 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– Sense of value and security</a:t>
            </a:r>
          </a:p>
          <a:p>
            <a:pPr marL="402431" indent="-40243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tabLst>
                <a:tab pos="719138" algn="l"/>
              </a:tabLs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  Fully pleasing and totally accepted 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– Sense of satisfaction and stability</a:t>
            </a:r>
          </a:p>
          <a:p>
            <a:pPr marL="402431" indent="-40243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tabLst>
                <a:tab pos="719138" algn="l"/>
              </a:tabLs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 Absolutely forgiven and complete 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– Sense of significance and sufficiency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60C5762-5109-4316-8D54-B635C53A8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dirty="0">
                <a:solidFill>
                  <a:srgbClr val="FF66FF"/>
                </a:solidFill>
                <a:latin typeface="+mn-lt"/>
              </a:rPr>
              <a:t>OUR SELF-AWARENESS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AFA6724A-0DCF-4694-8A69-C5FAD6D698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52602"/>
            <a:ext cx="8153400" cy="4648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3200" b="1" dirty="0"/>
              <a:t>4.  WHOSE AM I?</a:t>
            </a:r>
          </a:p>
          <a:p>
            <a:pPr marL="609600" indent="-609600" eaLnBrk="1" hangingPunct="1">
              <a:buFontTx/>
              <a:buNone/>
              <a:defRPr/>
            </a:pPr>
            <a:endParaRPr lang="en-US" altLang="en-US" sz="3200" dirty="0"/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en-US" sz="3150" dirty="0"/>
              <a:t>“</a:t>
            </a:r>
            <a:r>
              <a:rPr lang="en-US" altLang="en-US" sz="3150" i="1" dirty="0"/>
              <a:t>And if </a:t>
            </a:r>
            <a:r>
              <a:rPr lang="en-US" altLang="en-US" sz="3150" i="1" u="sng" dirty="0"/>
              <a:t>children, then heirs; heirs of God, and joint-heirs with Christ</a:t>
            </a:r>
            <a:r>
              <a:rPr lang="en-US" altLang="en-US" sz="3150" i="1" dirty="0"/>
              <a:t>; if so be that we suffer with him, that we may be also glorified together.</a:t>
            </a:r>
            <a:r>
              <a:rPr lang="en-US" altLang="en-US" sz="3150" dirty="0"/>
              <a:t>” (Rom. 8:17)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150" i="1" dirty="0"/>
              <a:t>What? know ye not that </a:t>
            </a:r>
            <a:r>
              <a:rPr lang="en-SG" sz="3150" i="1" u="sng" dirty="0"/>
              <a:t>your body is the temple of the Holy Ghost</a:t>
            </a:r>
            <a:r>
              <a:rPr lang="en-SG" sz="3150" i="1" dirty="0"/>
              <a:t> which is in you, which ye have of God, and ye are not your own?</a:t>
            </a:r>
            <a:r>
              <a:rPr lang="en-SG" sz="3150" dirty="0"/>
              <a:t> </a:t>
            </a:r>
            <a:br>
              <a:rPr lang="en-SG" sz="3150" dirty="0"/>
            </a:br>
            <a:r>
              <a:rPr lang="en-SG" sz="3150" dirty="0"/>
              <a:t>(1 Corinthians 6:19)</a:t>
            </a:r>
            <a:endParaRPr lang="en-SG" sz="32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E6398F6-E25C-4E0E-9F80-68D9517E46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039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b="1" dirty="0">
                <a:solidFill>
                  <a:srgbClr val="00B0F0"/>
                </a:solidFill>
              </a:rPr>
              <a:t>I.  CONCERNING SELF – WHO AM I?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267197EA-F2D8-4FD5-9081-FDE92D629D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2174" y="1219200"/>
            <a:ext cx="8527026" cy="5410200"/>
          </a:xfrm>
        </p:spPr>
        <p:txBody>
          <a:bodyPr/>
          <a:lstStyle/>
          <a:p>
            <a:pPr marL="541338" indent="-541338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b="1" dirty="0"/>
              <a:t>5.  GOD’S PROMISES</a:t>
            </a:r>
          </a:p>
          <a:p>
            <a:pPr marL="1071563" indent="-530225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en-US" sz="3200" dirty="0"/>
              <a:t>a.  	God Himself would be the deliverer: “</a:t>
            </a:r>
            <a:r>
              <a:rPr lang="en-US" altLang="en-US" sz="3200" i="1" u="sng" dirty="0"/>
              <a:t>I have surely seen</a:t>
            </a:r>
            <a:r>
              <a:rPr lang="en-US" altLang="en-US" sz="3200" dirty="0"/>
              <a:t>… </a:t>
            </a:r>
            <a:r>
              <a:rPr lang="en-US" altLang="en-US" sz="3200" i="1" u="sng" dirty="0"/>
              <a:t>I have given heed to their cry</a:t>
            </a:r>
            <a:r>
              <a:rPr lang="en-US" altLang="en-US" sz="3200" dirty="0"/>
              <a:t> … </a:t>
            </a:r>
            <a:r>
              <a:rPr lang="en-US" altLang="en-US" sz="3200" i="1" u="sng" dirty="0"/>
              <a:t>I am aware of</a:t>
            </a:r>
            <a:r>
              <a:rPr lang="en-US" altLang="en-US" sz="3200" dirty="0"/>
              <a:t> </a:t>
            </a:r>
            <a:r>
              <a:rPr lang="en-US" altLang="en-US" sz="3200" i="1" u="sng" dirty="0"/>
              <a:t>the sufferings</a:t>
            </a:r>
            <a:r>
              <a:rPr lang="en-US" altLang="en-US" sz="3200" dirty="0"/>
              <a:t>… </a:t>
            </a:r>
            <a:r>
              <a:rPr lang="en-US" altLang="en-US" sz="3200" i="1" u="sng" dirty="0"/>
              <a:t>I have come down to deliver</a:t>
            </a:r>
            <a:r>
              <a:rPr lang="en-US" altLang="en-US" sz="3200" dirty="0"/>
              <a:t>…”  (Exodus 3:7-8).  </a:t>
            </a:r>
          </a:p>
          <a:p>
            <a:pPr marL="1071563" indent="-530225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en-US" sz="3200" dirty="0"/>
              <a:t>	HIS REPUTATION AT STAKE – for His Name’s sake.</a:t>
            </a:r>
          </a:p>
          <a:p>
            <a:pPr marL="1071563" indent="-5302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	For Moses:  </a:t>
            </a:r>
            <a:r>
              <a:rPr lang="en-SG" sz="3200" dirty="0"/>
              <a:t>(Exodus 33:14)  </a:t>
            </a:r>
            <a:r>
              <a:rPr lang="en-SG" sz="3200" i="1" dirty="0"/>
              <a:t>And He said, </a:t>
            </a:r>
            <a:r>
              <a:rPr lang="en-SG" sz="3200" i="1" u="sng" dirty="0"/>
              <a:t>My presence shall go with thee</a:t>
            </a:r>
            <a:r>
              <a:rPr lang="en-SG" sz="3200" i="1" dirty="0"/>
              <a:t>, and I will give thee rest</a:t>
            </a:r>
            <a:r>
              <a:rPr lang="en-SG" sz="3200" dirty="0"/>
              <a:t>.</a:t>
            </a:r>
          </a:p>
          <a:p>
            <a:pPr>
              <a:defRPr/>
            </a:pPr>
            <a:endParaRPr lang="en-SG" sz="2800" dirty="0"/>
          </a:p>
          <a:p>
            <a:pPr marL="609600" indent="-609600" eaLnBrk="1" hangingPunct="1">
              <a:buFontTx/>
              <a:buNone/>
              <a:defRPr/>
            </a:pPr>
            <a:r>
              <a:rPr lang="en-US" altLang="en-US" sz="3200" dirty="0"/>
              <a:t>   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11CAC53-D36F-4280-AD62-E0DEDBA2DC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48" y="17206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I.  CONCERNING SELF – WHO AM I?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2BB9E93C-5752-465C-8537-3F5F5B330C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6142" y="1066800"/>
            <a:ext cx="8686800" cy="5715000"/>
          </a:xfrm>
        </p:spPr>
        <p:txBody>
          <a:bodyPr/>
          <a:lstStyle/>
          <a:p>
            <a:pPr marL="806450" indent="-454025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200" dirty="0"/>
              <a:t>b.	In God’s calling, He has a plan; but He never expects us to carry out that plan.  He will pull it off.</a:t>
            </a:r>
          </a:p>
          <a:p>
            <a:pPr marL="806450" indent="-454025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200" dirty="0"/>
              <a:t>c. 	All we have to do is to be obedient, in the right place, at the right time and watch Him work. </a:t>
            </a:r>
          </a:p>
          <a:p>
            <a:pPr marL="806450" indent="-454025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3200" dirty="0"/>
              <a:t>d.	The token will be that Moses will get to worship in the same mountain with the people of God – the big picture.  </a:t>
            </a:r>
          </a:p>
          <a:p>
            <a:pPr marL="35401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SG" sz="3200" dirty="0"/>
              <a:t>(Psalms 91:16)  </a:t>
            </a:r>
            <a:r>
              <a:rPr lang="en-SG" sz="3200" i="1" dirty="0"/>
              <a:t>With long life will I satisfy him, and </a:t>
            </a:r>
            <a:r>
              <a:rPr lang="en-SG" sz="3200" i="1" u="sng" dirty="0"/>
              <a:t>shew him My salvation.</a:t>
            </a:r>
          </a:p>
          <a:p>
            <a:pPr marL="868362" indent="-514350" eaLnBrk="1" hangingPunct="1">
              <a:buAutoNum type="alphaLcPeriod" startAt="3"/>
            </a:pPr>
            <a:endParaRPr lang="en-US" altLang="en-US" sz="32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9B3AE8D-D3C5-4CFE-BF89-684F7F5F6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458" y="0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I.  CONCERNING SELF – WHO AM I?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3B568CD3-620A-4A26-B664-283339C6C8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35395"/>
            <a:ext cx="8001000" cy="464820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e.  Ultimate Destiny</a:t>
            </a:r>
          </a:p>
          <a:p>
            <a:pPr marL="45243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200" i="1" dirty="0"/>
              <a:t>(Revelation 7:9,10)  After this I beheld, and, lo, </a:t>
            </a:r>
            <a:r>
              <a:rPr lang="en-SG" sz="3200" i="1" u="sng" dirty="0"/>
              <a:t>a great multitude, which no man could number, of all nations, and kindreds, and people, and tongues</a:t>
            </a:r>
            <a:r>
              <a:rPr lang="en-SG" sz="3200" i="1" dirty="0"/>
              <a:t>, stood before the throne, and before the Lamb, clothed with white robes, and palms in their hands; And cried with a loud voice, saying, </a:t>
            </a:r>
            <a:r>
              <a:rPr lang="en-SG" sz="3200" i="1" u="sng" dirty="0"/>
              <a:t>Salvation to our God which </a:t>
            </a:r>
            <a:r>
              <a:rPr lang="en-SG" sz="3200" i="1" u="sng" dirty="0" err="1"/>
              <a:t>sitteth</a:t>
            </a:r>
            <a:r>
              <a:rPr lang="en-SG" sz="3200" i="1" u="sng" dirty="0"/>
              <a:t> upon the throne, and unto the Lamb</a:t>
            </a:r>
            <a:r>
              <a:rPr lang="en-SG" sz="3200" i="1" dirty="0"/>
              <a:t>.</a:t>
            </a:r>
            <a:endParaRPr lang="en-US" altLang="en-US" sz="3600" b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90E1C7A-F05E-4C5E-81EF-061E67AEB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458" y="0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I.  CONCERNING SELF – WHO AM I?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C2460A8-7F1E-4805-91FC-5E6A8B4B2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II.  CONCERNING GOD – WHO ARE YOU?</a:t>
            </a:r>
            <a:br>
              <a:rPr lang="en-US" altLang="en-US" sz="3200" u="sng" dirty="0">
                <a:solidFill>
                  <a:srgbClr val="FF66FF"/>
                </a:solidFill>
                <a:latin typeface="+mn-lt"/>
              </a:rPr>
            </a:br>
            <a:r>
              <a:rPr lang="en-US" altLang="en-US" sz="3200" u="sng" dirty="0">
                <a:solidFill>
                  <a:srgbClr val="00B0F0"/>
                </a:solidFill>
                <a:latin typeface="+mn-lt"/>
              </a:rPr>
              <a:t>INTIMACY ISSUE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7CB506E-B460-4818-A677-F2A3A78711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981200"/>
            <a:ext cx="7829550" cy="41957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/>
              <a:t>“</a:t>
            </a:r>
            <a:r>
              <a:rPr lang="en-US" altLang="en-US" sz="3200" i="1" dirty="0"/>
              <a:t>And Moses said unto God, Behold, when I come unto the children of Israel, and shall say unto them, The God of your fathers hath sent me unto you; and they shall say to me, </a:t>
            </a:r>
            <a:r>
              <a:rPr lang="en-US" altLang="en-US" sz="3200" i="1" u="sng" dirty="0"/>
              <a:t>What is His name? what shall I say unto them?</a:t>
            </a:r>
            <a:r>
              <a:rPr lang="en-US" altLang="en-US" sz="3200" i="1" dirty="0"/>
              <a:t>”</a:t>
            </a:r>
            <a:r>
              <a:rPr lang="en-US" altLang="en-US" sz="3200" i="1" u="sng" dirty="0"/>
              <a:t> </a:t>
            </a:r>
            <a:r>
              <a:rPr lang="en-US" altLang="en-US" sz="3200" dirty="0"/>
              <a:t>(Exodus 3:13).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712AC2D-B403-4E57-85CE-828F21DAF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309688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II.  CONCERNING GOD – WHO ARE YOU?  </a:t>
            </a:r>
            <a:br>
              <a:rPr lang="en-US" altLang="en-US" sz="3200" u="sng" dirty="0">
                <a:solidFill>
                  <a:srgbClr val="FF0000"/>
                </a:solidFill>
                <a:latin typeface="+mn-lt"/>
              </a:rPr>
            </a:br>
            <a:r>
              <a:rPr lang="en-US" altLang="en-US" sz="3200" u="sng" dirty="0">
                <a:solidFill>
                  <a:srgbClr val="00B050"/>
                </a:solidFill>
                <a:latin typeface="+mn-lt"/>
              </a:rPr>
              <a:t>AUTHORITY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C906FF0-AB1B-4A07-B39C-BC82D288E3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153400" cy="4191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n-US" sz="3200" b="1" dirty="0"/>
              <a:t>1.  HIS Name</a:t>
            </a:r>
            <a:r>
              <a:rPr lang="en-US" altLang="en-US" sz="3200" dirty="0"/>
              <a:t>: “</a:t>
            </a:r>
            <a:r>
              <a:rPr lang="en-US" altLang="en-US" sz="3200" i="1" u="sng" dirty="0"/>
              <a:t>I AM THAT I AM</a:t>
            </a:r>
            <a:r>
              <a:rPr lang="en-US" altLang="en-US" sz="3200" dirty="0"/>
              <a:t>” – YAHWEH</a:t>
            </a:r>
          </a:p>
          <a:p>
            <a:pPr marL="0" indent="0" eaLnBrk="1" hangingPunct="1">
              <a:buFontTx/>
              <a:buNone/>
            </a:pPr>
            <a:r>
              <a:rPr lang="en-US" altLang="en-US" sz="3200" dirty="0"/>
              <a:t>Infinite, Eternal, Uncaused and Self-sufficient One who has revealed Himself in love (Jer. 31:3)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n-US" sz="3200" dirty="0"/>
              <a:t>The ever-present reality, now present, always present, ever present.</a:t>
            </a:r>
          </a:p>
          <a:p>
            <a:pPr marL="0" indent="0">
              <a:buNone/>
            </a:pPr>
            <a:r>
              <a:rPr lang="en-SG" altLang="en-US" sz="3200" dirty="0"/>
              <a:t>(Psalms 46:1)  </a:t>
            </a:r>
            <a:r>
              <a:rPr lang="en-SG" altLang="en-US" sz="3200" i="1" dirty="0"/>
              <a:t>God is our refuge and strength, a </a:t>
            </a:r>
            <a:r>
              <a:rPr lang="en-SG" altLang="en-US" sz="3200" i="1" u="sng" dirty="0"/>
              <a:t>very present help in trouble</a:t>
            </a:r>
            <a:r>
              <a:rPr lang="en-SG" altLang="en-US" sz="3200" i="1" dirty="0"/>
              <a:t>. (cf. Heb. 13:5,6)</a:t>
            </a:r>
          </a:p>
          <a:p>
            <a:endParaRPr lang="en-SG" alt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606C9931-6D91-4098-919A-5DF5AAD6BB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/>
          <a:lstStyle/>
          <a:p>
            <a:pPr marL="452438" indent="-452438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a.	I AM whatever you need (cf. John 14:6).  I AM all you need!  The 7 great “I AM” in John’s Gospel.</a:t>
            </a:r>
          </a:p>
          <a:p>
            <a:pPr marL="452438" indent="-452438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b.	“You may not have all the answers, but you have all of ME!” (versus pride of knowledge).</a:t>
            </a:r>
          </a:p>
          <a:p>
            <a:pPr marL="452438" indent="-452438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c.	We are sent by Jesus (John 20:21), under His authority (Matt. 28:18-20), in Spirit’s power (Acts 1:8).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A74C49-D61A-47DF-955F-5224B175C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II.  CONCERNING GOD – WHO ARE YOU?</a:t>
            </a:r>
            <a:endParaRPr lang="en-US" altLang="en-US" sz="36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EDFD09-86E3-495A-AC66-D0669D46C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CALL OF SERVANT MOSES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EE569EE-D664-4641-8D2F-839CE81719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77200" cy="4953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200" i="1" baseline="30000" dirty="0"/>
              <a:t>4 </a:t>
            </a:r>
            <a:r>
              <a:rPr lang="en-US" altLang="en-US" sz="3000" i="1" dirty="0"/>
              <a:t>And when the LORD saw that he turned aside to see, God called unto him out of the midst of the bush, and said, </a:t>
            </a:r>
            <a:r>
              <a:rPr lang="en-US" altLang="en-US" sz="3000" i="1" u="sng" dirty="0"/>
              <a:t>Moses</a:t>
            </a:r>
            <a:r>
              <a:rPr lang="en-US" altLang="en-US" sz="3000" i="1" dirty="0"/>
              <a:t>, </a:t>
            </a:r>
            <a:r>
              <a:rPr lang="en-US" altLang="en-US" sz="3000" i="1" u="sng" dirty="0"/>
              <a:t>Moses</a:t>
            </a:r>
            <a:r>
              <a:rPr lang="en-US" altLang="en-US" sz="3000" i="1" dirty="0"/>
              <a:t>. And he said, </a:t>
            </a:r>
            <a:r>
              <a:rPr lang="en-US" altLang="en-US" sz="3000" i="1" u="sng" dirty="0"/>
              <a:t>Here am I</a:t>
            </a:r>
            <a:r>
              <a:rPr lang="en-US" altLang="en-US" sz="3000" i="1" dirty="0"/>
              <a:t>. </a:t>
            </a:r>
            <a:r>
              <a:rPr lang="en-US" altLang="en-US" sz="3200" i="1" baseline="30000" dirty="0"/>
              <a:t>5</a:t>
            </a:r>
            <a:r>
              <a:rPr lang="en-US" altLang="en-US" sz="3000" i="1" dirty="0"/>
              <a:t> And He said, Draw not nigh hither: put off thy shoes from off your feet, for the place whereon you stand is holy ground. </a:t>
            </a:r>
            <a:r>
              <a:rPr lang="en-US" altLang="en-US" sz="3200" i="1" baseline="30000" dirty="0"/>
              <a:t>6</a:t>
            </a:r>
            <a:r>
              <a:rPr lang="en-US" altLang="en-US" sz="3000" i="1" dirty="0"/>
              <a:t> Moreover He said, I am the God of your father, the God of Abraham, the God of Isaac, and the God of Jacob. And </a:t>
            </a:r>
            <a:r>
              <a:rPr lang="en-US" altLang="en-US" sz="3000" i="1" u="sng" dirty="0"/>
              <a:t>Moses hid his face</a:t>
            </a:r>
            <a:r>
              <a:rPr lang="en-US" altLang="en-US" sz="3000" i="1" dirty="0"/>
              <a:t>; for he was afraid to look upon God.”  (Exodus 3:1-6</a:t>
            </a:r>
            <a:r>
              <a:rPr lang="en-US" altLang="en-US" sz="3000" dirty="0"/>
              <a:t>)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id="{91B059E1-CFEE-451F-A127-0472737AA5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3200" b="1" dirty="0"/>
              <a:t>2.  HIS promised workings: </a:t>
            </a:r>
          </a:p>
          <a:p>
            <a:pPr marL="1073150" indent="-531813" eaLnBrk="1" hangingPunct="1">
              <a:buNone/>
              <a:defRPr/>
            </a:pPr>
            <a:r>
              <a:rPr lang="en-US" altLang="en-US" sz="3200" dirty="0"/>
              <a:t>a. 	Israelites – “they shall hearken to your voice” (Exodus 3:18).</a:t>
            </a:r>
          </a:p>
          <a:p>
            <a:pPr marL="1073150" indent="-531813" eaLnBrk="1" hangingPunct="1">
              <a:buNone/>
              <a:defRPr/>
            </a:pPr>
            <a:r>
              <a:rPr lang="en-US" altLang="en-US" sz="3200" dirty="0"/>
              <a:t>b. 	Egyptians – stubborn, warned and then would let go (Exodus 3:19-22). </a:t>
            </a:r>
          </a:p>
          <a:p>
            <a:pPr marL="1614488" lvl="1" indent="-541338" eaLnBrk="1" hangingPunct="1">
              <a:buNone/>
              <a:defRPr/>
            </a:pPr>
            <a:r>
              <a:rPr lang="en-US" altLang="en-US" sz="3200" dirty="0"/>
              <a:t>1) 	Gospel brings fear to unbelievers </a:t>
            </a:r>
            <a:br>
              <a:rPr lang="en-US" altLang="en-US" sz="3200" dirty="0"/>
            </a:br>
            <a:r>
              <a:rPr lang="en-US" altLang="en-US" sz="3200" dirty="0"/>
              <a:t>(Acts 5:11-13).           </a:t>
            </a:r>
          </a:p>
          <a:p>
            <a:pPr marL="1614488" indent="-541338" eaLnBrk="1" hangingPunct="1">
              <a:buNone/>
              <a:defRPr/>
            </a:pPr>
            <a:r>
              <a:rPr lang="en-US" altLang="en-US" sz="3200" dirty="0"/>
              <a:t>2) 	God brings good out of evil </a:t>
            </a:r>
            <a:br>
              <a:rPr lang="en-US" altLang="en-US" sz="3200" dirty="0"/>
            </a:br>
            <a:r>
              <a:rPr lang="en-US" altLang="en-US" sz="3200" dirty="0"/>
              <a:t>(Ps. 76:10).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D2792F8-BB9A-480C-86BC-97107199C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8437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II.  CONCERNING GOD – WHO ARE YOU?</a:t>
            </a:r>
            <a:endParaRPr lang="en-US" altLang="en-US" sz="36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B41AF82A-754D-49E3-AE57-3D86A4A5D7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267200"/>
          </a:xfrm>
        </p:spPr>
        <p:txBody>
          <a:bodyPr/>
          <a:lstStyle/>
          <a:p>
            <a:pPr marL="542925" indent="-542925" eaLnBrk="1" hangingPunct="1">
              <a:buNone/>
            </a:pPr>
            <a:r>
              <a:rPr lang="en-US" altLang="en-US" sz="3200" b="1" dirty="0"/>
              <a:t>3.  God says, “You represent I AM and you represent My unfailing promises.”</a:t>
            </a:r>
          </a:p>
          <a:p>
            <a:pPr marL="0" indent="0" eaLnBrk="1" hangingPunct="1">
              <a:buNone/>
            </a:pPr>
            <a:endParaRPr lang="en-US" alt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200" dirty="0"/>
              <a:t>(2Pe 3:9)  </a:t>
            </a:r>
            <a:r>
              <a:rPr lang="en-SG" altLang="en-US" sz="3200" i="1" dirty="0"/>
              <a:t>The Lord is </a:t>
            </a:r>
            <a:r>
              <a:rPr lang="en-SG" altLang="en-US" sz="3200" i="1" u="sng" dirty="0"/>
              <a:t>not slack concerning His promise</a:t>
            </a:r>
            <a:r>
              <a:rPr lang="en-SG" altLang="en-US" sz="3200" i="1" dirty="0"/>
              <a:t>, as some men count slackness; but is longsuffering to us-ward, </a:t>
            </a:r>
            <a:r>
              <a:rPr lang="en-SG" altLang="en-US" sz="3200" i="1" u="sng" dirty="0"/>
              <a:t>not willing that any should perish, but that all should come to repentance</a:t>
            </a:r>
            <a:r>
              <a:rPr lang="en-SG" altLang="en-US" sz="3200" i="1" dirty="0"/>
              <a:t>.</a:t>
            </a:r>
            <a:endParaRPr lang="en-SG" altLang="en-US" sz="2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CBDB395-3361-40A3-992D-D9E802FE7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75418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II.  CONCERNING GOD – WHO ARE YOU?</a:t>
            </a:r>
            <a:endParaRPr lang="en-US" altLang="en-US" sz="36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4D0C1B4-3CB5-49CE-A8DA-848D49CCC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III. CONCERNING OTHERS – WHAT IF?</a:t>
            </a:r>
            <a:br>
              <a:rPr lang="en-US" altLang="en-US" sz="3200" b="1" u="sng" dirty="0">
                <a:solidFill>
                  <a:srgbClr val="00B0F0"/>
                </a:solidFill>
                <a:latin typeface="+mn-lt"/>
              </a:rPr>
            </a:br>
            <a:r>
              <a:rPr lang="en-US" altLang="en-US" sz="3200" u="sng" dirty="0">
                <a:solidFill>
                  <a:srgbClr val="FF66FF"/>
                </a:solidFill>
                <a:latin typeface="+mn-lt"/>
              </a:rPr>
              <a:t>INTIMIDATION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021FF1F-E743-4F8A-9E77-4E0D39F84C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8001000" cy="236220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n-US" sz="3200" dirty="0"/>
              <a:t>“</a:t>
            </a:r>
            <a:r>
              <a:rPr lang="en-US" altLang="en-US" sz="3200" i="1" dirty="0"/>
              <a:t>And Moses answered and said, </a:t>
            </a:r>
            <a:r>
              <a:rPr lang="en-US" altLang="en-US" sz="3200" i="1" u="sng" dirty="0"/>
              <a:t>But, behold, they will not believe me</a:t>
            </a:r>
            <a:r>
              <a:rPr lang="en-US" altLang="en-US" sz="3200" i="1" dirty="0"/>
              <a:t>, nor hearken unto my voice: for they will say, The LORD hath not appeared unto you.” </a:t>
            </a:r>
            <a:r>
              <a:rPr lang="en-US" altLang="en-US" sz="3200" dirty="0"/>
              <a:t>(Exodus 4:1).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2C363868-4609-46A9-B074-66F792D8C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53153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III.  CONCERNING OTHERS – WHAT IF?</a:t>
            </a:r>
            <a:br>
              <a:rPr lang="en-US" altLang="en-US" sz="3200" u="sng" dirty="0">
                <a:solidFill>
                  <a:srgbClr val="FF0000"/>
                </a:solidFill>
                <a:latin typeface="+mn-lt"/>
              </a:rPr>
            </a:br>
            <a:r>
              <a:rPr lang="en-US" altLang="en-US" sz="3200" u="sng" dirty="0">
                <a:solidFill>
                  <a:srgbClr val="00B050"/>
                </a:solidFill>
                <a:latin typeface="+mn-lt"/>
              </a:rPr>
              <a:t>CREDIBILITY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AC607B2-564B-4D78-9E8B-CCA86F6A05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8396" y="1702841"/>
            <a:ext cx="8087307" cy="5029200"/>
          </a:xfrm>
        </p:spPr>
        <p:txBody>
          <a:bodyPr/>
          <a:lstStyle/>
          <a:p>
            <a:pPr marL="450850" indent="-450850" eaLnBrk="1" hangingPunct="1">
              <a:buNone/>
              <a:defRPr/>
            </a:pPr>
            <a:r>
              <a:rPr lang="en-US" altLang="en-US" sz="3200" b="1" dirty="0"/>
              <a:t>1.	A disconnect </a:t>
            </a:r>
            <a:r>
              <a:rPr lang="en-US" altLang="en-US" sz="3200" dirty="0"/>
              <a:t>– God had already told him that they would listen.</a:t>
            </a:r>
          </a:p>
          <a:p>
            <a:pPr marL="901700" indent="-450850" eaLnBrk="1" hangingPunct="1">
              <a:buNone/>
              <a:defRPr/>
            </a:pPr>
            <a:r>
              <a:rPr lang="en-US" altLang="en-US" sz="3200" dirty="0"/>
              <a:t>a.	An open denial of God’s promise.</a:t>
            </a:r>
          </a:p>
          <a:p>
            <a:pPr marL="901700" indent="-450850" eaLnBrk="1" hangingPunct="1">
              <a:buNone/>
              <a:defRPr/>
            </a:pPr>
            <a:r>
              <a:rPr lang="en-US" altLang="en-US" sz="3200" dirty="0"/>
              <a:t>b.	Words of worriers:  What if such and such occurs?</a:t>
            </a:r>
          </a:p>
          <a:p>
            <a:pPr marL="90170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c.	Basic problem:  fear of rejection, ridicule and failure</a:t>
            </a:r>
          </a:p>
          <a:p>
            <a:pPr marL="0" indent="0">
              <a:buNone/>
              <a:defRPr/>
            </a:pPr>
            <a:r>
              <a:rPr lang="en-SG" sz="3200" dirty="0"/>
              <a:t>(Pro 22:13)  </a:t>
            </a:r>
            <a:r>
              <a:rPr lang="en-SG" sz="3200" i="1" dirty="0"/>
              <a:t>The slothful man saith, </a:t>
            </a:r>
            <a:r>
              <a:rPr lang="en-SG" sz="3200" i="1" u="sng" dirty="0"/>
              <a:t>There is a lion without</a:t>
            </a:r>
            <a:r>
              <a:rPr lang="en-SG" sz="3200" i="1" dirty="0"/>
              <a:t>, I shall be slain in the streets.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SG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DDF8DCD-F64C-4DA3-AC3F-E8EBB8FCC3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939"/>
            <a:ext cx="9144000" cy="1384300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III.  CONCERNING OTHERS – WHAT IF?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12B28B6-5BAA-4FA6-89D1-2E1ADCD18C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94238"/>
            <a:ext cx="8305800" cy="5082761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2.  God demonstrated </a:t>
            </a:r>
            <a:r>
              <a:rPr lang="en-US" altLang="en-US" sz="2800" b="1" u="sng" dirty="0"/>
              <a:t>His power and commitment</a:t>
            </a:r>
            <a:r>
              <a:rPr lang="en-US" altLang="en-US" sz="2800" dirty="0"/>
              <a:t>.</a:t>
            </a:r>
          </a:p>
          <a:p>
            <a:pPr marL="901700" indent="-4508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2800" dirty="0"/>
              <a:t>a.  The staff serpent and the leprous hand </a:t>
            </a:r>
            <a:br>
              <a:rPr lang="en-US" altLang="en-US" sz="2800" dirty="0"/>
            </a:br>
            <a:r>
              <a:rPr lang="en-US" altLang="en-US" sz="2800" dirty="0"/>
              <a:t>(Exodus 4:2-7)</a:t>
            </a:r>
          </a:p>
          <a:p>
            <a:pPr marL="901700" indent="-4508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2800" dirty="0"/>
              <a:t>b.  God is Lord and He would do whatever He wills!  God is God and we are not!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2800" dirty="0"/>
              <a:t>(Dan 4:35)  </a:t>
            </a:r>
            <a:r>
              <a:rPr lang="en-SG" sz="2800" i="1" dirty="0"/>
              <a:t>And all the inhabitants of the earth are reputed as nothing: and </a:t>
            </a:r>
            <a:r>
              <a:rPr lang="en-SG" sz="2800" i="1" u="sng" dirty="0"/>
              <a:t>He doeth according to His will </a:t>
            </a:r>
            <a:r>
              <a:rPr lang="en-SG" sz="2800" i="1" dirty="0"/>
              <a:t>in the army of heaven, and among the inhabitants of the earth: and </a:t>
            </a:r>
            <a:r>
              <a:rPr lang="en-SG" sz="2800" i="1" u="sng" dirty="0"/>
              <a:t>none can stay His hand, or say unto Him, What </a:t>
            </a:r>
            <a:r>
              <a:rPr lang="en-SG" sz="2800" i="1" u="sng" dirty="0" err="1"/>
              <a:t>doest</a:t>
            </a:r>
            <a:r>
              <a:rPr lang="en-SG" sz="2800" i="1" u="sng" dirty="0"/>
              <a:t> Thou?</a:t>
            </a:r>
            <a:endParaRPr lang="en-US" altLang="en-US" sz="2800" i="1" u="sng" dirty="0"/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800" dirty="0"/>
              <a:t>         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93A8B711-5A3B-41C7-9C01-05A37B57EF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400865"/>
            <a:ext cx="8229600" cy="4953000"/>
          </a:xfrm>
        </p:spPr>
        <p:txBody>
          <a:bodyPr/>
          <a:lstStyle/>
          <a:p>
            <a:pPr marL="808038" indent="-450850" eaLnBrk="1" hangingPunct="1">
              <a:buNone/>
            </a:pPr>
            <a:r>
              <a:rPr lang="en-US" altLang="en-US" sz="3200" dirty="0"/>
              <a:t>c.	The ten plagues (bloody water, lice, locusts, frogs, gnats, boils, </a:t>
            </a:r>
            <a:r>
              <a:rPr lang="en-US" altLang="en-US" sz="3200" dirty="0" err="1"/>
              <a:t>etc</a:t>
            </a:r>
            <a:r>
              <a:rPr lang="en-US" altLang="en-US" sz="3200" dirty="0"/>
              <a:t>) were to follow.</a:t>
            </a:r>
          </a:p>
          <a:p>
            <a:pPr marL="808038" indent="-450850" eaLnBrk="1" hangingPunct="1">
              <a:buNone/>
            </a:pPr>
            <a:r>
              <a:rPr lang="en-US" altLang="en-US" sz="3200" dirty="0"/>
              <a:t>d.	Just be an instrument, deliver the message, get out of the way and God will work wonders.</a:t>
            </a:r>
          </a:p>
          <a:p>
            <a:pPr marL="0" indent="0" eaLnBrk="1" hangingPunct="1">
              <a:buNone/>
            </a:pPr>
            <a:endParaRPr lang="en-US" altLang="en-US" sz="3200" b="1" dirty="0"/>
          </a:p>
          <a:p>
            <a:pPr marL="0" indent="0">
              <a:buNone/>
            </a:pPr>
            <a:r>
              <a:rPr lang="en-SG" altLang="en-US" sz="3200" dirty="0"/>
              <a:t>(Jos 3:5)  </a:t>
            </a:r>
            <a:r>
              <a:rPr lang="en-SG" altLang="en-US" sz="3200" i="1" dirty="0"/>
              <a:t>And Joshua said unto the people, Sanctify yourselves: for to morrow </a:t>
            </a:r>
            <a:r>
              <a:rPr lang="en-SG" altLang="en-US" sz="3200" i="1" u="sng" dirty="0"/>
              <a:t>the LORD will do wonders among you.</a:t>
            </a:r>
          </a:p>
          <a:p>
            <a:endParaRPr lang="en-SG" altLang="en-US" sz="2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75FFF02-104D-4BA0-9021-9459C07B1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939"/>
            <a:ext cx="9144000" cy="1384300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III.  CONCERNING OTHERS – WHAT IF?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04BD37BE-5576-467D-9E34-ED40E1273C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1848" y="1328922"/>
            <a:ext cx="8077200" cy="4953000"/>
          </a:xfrm>
        </p:spPr>
        <p:txBody>
          <a:bodyPr/>
          <a:lstStyle/>
          <a:p>
            <a:pPr marL="542925" indent="-542925" eaLnBrk="1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3200" b="1" dirty="0"/>
              <a:t>3.  	Our responsibility is to witness, </a:t>
            </a:r>
            <a:r>
              <a:rPr lang="en-US" altLang="en-US" sz="3200" b="1" u="sng" dirty="0"/>
              <a:t>God is responsible to save</a:t>
            </a:r>
            <a:r>
              <a:rPr lang="en-US" altLang="en-US" sz="3200" b="1" dirty="0"/>
              <a:t>.  “</a:t>
            </a:r>
            <a:r>
              <a:rPr lang="en-US" altLang="en-US" sz="3200" b="1" i="1" u="sng" dirty="0"/>
              <a:t>Salvation is of the Lord</a:t>
            </a:r>
            <a:r>
              <a:rPr lang="en-US" altLang="en-US" sz="3200" b="1" dirty="0"/>
              <a:t>” (Ps. 3:8).</a:t>
            </a:r>
          </a:p>
          <a:p>
            <a:pPr marL="981075" indent="-4381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a.  Witnessing is the life-long process (Psa. 126:6) of the sharing of the Good News of Jesus Christ (1 Cor. 15:3,4) with the love of God (2 Cor. 5:14; Mt. 5:16; Acts 10:38), in the power of the Holy Spirit (Acts 1:8) and leaving the results to God (Ps. 3:8; 37:39).          </a:t>
            </a:r>
          </a:p>
          <a:p>
            <a:pPr eaLnBrk="1" hangingPunct="1">
              <a:buFontTx/>
              <a:buNone/>
              <a:defRPr/>
            </a:pPr>
            <a:endParaRPr lang="en-US" altLang="en-US" sz="2800" b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D0BFD02-2B48-44F4-A341-F42C608EC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939"/>
            <a:ext cx="9144000" cy="1384300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III.  CONCERNING OTHERS – WHAT IF?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EB56474-E394-49F7-BBA2-98308632A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95288"/>
            <a:ext cx="7886700" cy="1006475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III.  CONCERNING OTHERS – WHAT IF?</a:t>
            </a:r>
            <a:endParaRPr lang="en-US" altLang="en-US" sz="3200" dirty="0">
              <a:solidFill>
                <a:srgbClr val="FF66FF"/>
              </a:solidFill>
              <a:latin typeface="+mn-lt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AB18840-D4AD-4822-96A0-D9CEC32927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01763"/>
            <a:ext cx="8210550" cy="5227638"/>
          </a:xfrm>
        </p:spPr>
        <p:txBody>
          <a:bodyPr/>
          <a:lstStyle/>
          <a:p>
            <a:pPr marL="45085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200" dirty="0"/>
              <a:t>b.	Witnessing by church-life (John 13:34,35) and the foolishness of preaching (1 Cor. 1:21).</a:t>
            </a:r>
          </a:p>
          <a:p>
            <a:pPr marL="45085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200" dirty="0"/>
              <a:t>c.	Greatest sign – a changed life – an exchanged life – Christ living in and through me (Gal. 2:20; John 15:5, abide in Jesus).</a:t>
            </a:r>
          </a:p>
          <a:p>
            <a:pPr marL="0" indent="0">
              <a:buNone/>
            </a:pPr>
            <a:r>
              <a:rPr lang="en-SG" altLang="en-US" sz="3200" dirty="0"/>
              <a:t>(Galatians 2:20)  </a:t>
            </a:r>
            <a:r>
              <a:rPr lang="en-SG" altLang="en-US" sz="3200" i="1" dirty="0"/>
              <a:t>I am crucified with Christ: nevertheless I live; yet not I, but </a:t>
            </a:r>
            <a:r>
              <a:rPr lang="en-SG" altLang="en-US" sz="3200" i="1" u="sng" dirty="0"/>
              <a:t>Christ </a:t>
            </a:r>
            <a:r>
              <a:rPr lang="en-SG" altLang="en-US" sz="3200" i="1" u="sng" dirty="0" err="1"/>
              <a:t>liveth</a:t>
            </a:r>
            <a:r>
              <a:rPr lang="en-SG" altLang="en-US" sz="3200" i="1" u="sng" dirty="0"/>
              <a:t> in me</a:t>
            </a:r>
            <a:r>
              <a:rPr lang="en-SG" altLang="en-US" sz="3200" i="1" dirty="0"/>
              <a:t>: and the life which I now live in the flesh I live by the faith of the Son of God, who loved me, and gave Himself for me.</a:t>
            </a:r>
            <a:endParaRPr lang="en-SG" alt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A0D4-373E-4C3C-8CCC-171173CA3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3" y="258145"/>
            <a:ext cx="8229600" cy="65532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200" dirty="0"/>
              <a:t>d. Holy Spirit – the True Soul Winner</a:t>
            </a:r>
          </a:p>
          <a:p>
            <a:pPr marL="981075" indent="-5302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800" dirty="0"/>
              <a:t>1).  </a:t>
            </a:r>
            <a:r>
              <a:rPr lang="en-US" sz="2800" u="sng" dirty="0"/>
              <a:t>Convicts and converts</a:t>
            </a:r>
          </a:p>
          <a:p>
            <a:pPr marL="981075" indent="-5302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dirty="0"/>
              <a:t>	(Joh 16:8)  </a:t>
            </a:r>
            <a:r>
              <a:rPr lang="en-SG" sz="2800" i="1" dirty="0"/>
              <a:t>And when He is come, </a:t>
            </a:r>
            <a:r>
              <a:rPr lang="en-SG" sz="2800" i="1" u="sng" dirty="0"/>
              <a:t>He will reprove the world</a:t>
            </a:r>
            <a:r>
              <a:rPr lang="en-SG" sz="2800" i="1" dirty="0"/>
              <a:t> of sin, and of righteousness, and of judgment.</a:t>
            </a:r>
          </a:p>
          <a:p>
            <a:pPr marL="981075" indent="-5302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800" dirty="0"/>
              <a:t>2).  </a:t>
            </a:r>
            <a:r>
              <a:rPr lang="en-US" sz="2800" u="sng" dirty="0"/>
              <a:t>Born again by the Spirit</a:t>
            </a:r>
          </a:p>
          <a:p>
            <a:pPr marL="981075" indent="-5302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dirty="0"/>
              <a:t>	(Joh 3:5)  </a:t>
            </a:r>
            <a:r>
              <a:rPr lang="en-SG" sz="2800" i="1" dirty="0"/>
              <a:t>Jesus answered, Verily, verily, I say unto thee, Except a man be </a:t>
            </a:r>
            <a:r>
              <a:rPr lang="en-SG" sz="2800" i="1" u="sng" dirty="0"/>
              <a:t>born of water and of the Spirit</a:t>
            </a:r>
            <a:r>
              <a:rPr lang="en-SG" sz="2800" i="1" dirty="0"/>
              <a:t>, he cannot enter into the kingdom of God.</a:t>
            </a:r>
          </a:p>
          <a:p>
            <a:pPr marL="981075" indent="-5302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800" dirty="0"/>
              <a:t>3).  </a:t>
            </a:r>
            <a:r>
              <a:rPr lang="en-US" sz="2800" u="sng" dirty="0"/>
              <a:t>Gospel in His power</a:t>
            </a:r>
            <a:r>
              <a:rPr lang="en-US" sz="2800" dirty="0"/>
              <a:t> (1 Thess. 1:5)</a:t>
            </a:r>
          </a:p>
          <a:p>
            <a:pPr marL="981075" indent="-5302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SG" sz="2800" dirty="0"/>
              <a:t>	(1Th 1:5)  </a:t>
            </a:r>
            <a:r>
              <a:rPr lang="en-SG" sz="2800" i="1" dirty="0"/>
              <a:t>For our Gospel came not unto you in word only, but also </a:t>
            </a:r>
            <a:r>
              <a:rPr lang="en-SG" sz="2800" i="1" u="sng" dirty="0"/>
              <a:t>in power, and in the Holy Ghost, and in much assurance</a:t>
            </a:r>
            <a:r>
              <a:rPr lang="en-SG" sz="2800" i="1" dirty="0"/>
              <a:t>.</a:t>
            </a:r>
          </a:p>
          <a:p>
            <a:pPr>
              <a:defRPr/>
            </a:pPr>
            <a:endParaRPr lang="en-SG" sz="3200" dirty="0"/>
          </a:p>
          <a:p>
            <a:pPr>
              <a:buFont typeface="Arial" panose="020B0604020202020204" pitchFamily="34" charset="0"/>
              <a:buNone/>
              <a:defRPr/>
            </a:pPr>
            <a:endParaRPr lang="en-SG" sz="3200" i="1" dirty="0"/>
          </a:p>
          <a:p>
            <a:pPr>
              <a:defRPr/>
            </a:pPr>
            <a:endParaRPr lang="en-SG" sz="3200" dirty="0"/>
          </a:p>
          <a:p>
            <a:pPr>
              <a:buFont typeface="Arial" panose="020B0604020202020204" pitchFamily="34" charset="0"/>
              <a:buNone/>
              <a:defRPr/>
            </a:pPr>
            <a:endParaRPr lang="en-SG" sz="3200" dirty="0"/>
          </a:p>
          <a:p>
            <a:pPr>
              <a:defRPr/>
            </a:pPr>
            <a:endParaRPr lang="en-SG" sz="3200" dirty="0"/>
          </a:p>
          <a:p>
            <a:pPr marL="571500" indent="-571500">
              <a:buFont typeface="Arial" panose="020B0604020202020204" pitchFamily="34" charset="0"/>
              <a:buNone/>
              <a:defRPr/>
            </a:pPr>
            <a:endParaRPr lang="en-US" sz="3200" dirty="0"/>
          </a:p>
          <a:p>
            <a:pPr marL="571500" indent="-571500">
              <a:buFont typeface="Arial" panose="020B0604020202020204" pitchFamily="34" charset="0"/>
              <a:buNone/>
              <a:defRPr/>
            </a:pPr>
            <a:endParaRPr lang="en-US" sz="3200" dirty="0"/>
          </a:p>
          <a:p>
            <a:pPr marL="571500" indent="-571500">
              <a:buFont typeface="Arial" panose="020B0604020202020204" pitchFamily="34" charset="0"/>
              <a:buNone/>
              <a:defRPr/>
            </a:pPr>
            <a:r>
              <a:rPr lang="en-US" sz="3200" dirty="0"/>
              <a:t>    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1FC45F9-7F72-479C-AD18-854E45423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7836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IV.  CONCERNING ABILITY – BUT I?  </a:t>
            </a:r>
            <a:br>
              <a:rPr lang="en-US" altLang="en-US" sz="3200" dirty="0">
                <a:solidFill>
                  <a:srgbClr val="FF66FF"/>
                </a:solidFill>
                <a:latin typeface="+mn-lt"/>
              </a:rPr>
            </a:br>
            <a:r>
              <a:rPr lang="en-US" altLang="en-US" sz="3200" u="sng" dirty="0">
                <a:solidFill>
                  <a:srgbClr val="0070C0"/>
                </a:solidFill>
                <a:latin typeface="+mn-lt"/>
              </a:rPr>
              <a:t>INADEQUACY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AAF27A0-AF82-4F19-8568-BFF05BD05E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93496" y="1714015"/>
            <a:ext cx="7585397" cy="4153386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altLang="en-US" sz="2800" dirty="0"/>
              <a:t>“</a:t>
            </a:r>
            <a:r>
              <a:rPr lang="en-US" altLang="en-US" sz="2800" i="1" dirty="0"/>
              <a:t>And Moses said unto the LORD, O my Lord, </a:t>
            </a:r>
            <a:r>
              <a:rPr lang="en-US" altLang="en-US" sz="2800" i="1" u="sng" dirty="0"/>
              <a:t>I am not </a:t>
            </a:r>
            <a:r>
              <a:rPr lang="en-US" altLang="en-US" sz="2800" i="1" dirty="0"/>
              <a:t>eloquent, neither heretofore, nor since thou hast spoken unto thy servant: but I am </a:t>
            </a:r>
            <a:r>
              <a:rPr lang="en-US" altLang="en-US" sz="2800" i="1" u="sng" dirty="0"/>
              <a:t>slow of speech, and of a slow tongue</a:t>
            </a:r>
            <a:r>
              <a:rPr lang="en-US" altLang="en-US" sz="2800" dirty="0"/>
              <a:t>” (Exodus 4:10).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SG" altLang="en-US" sz="2800" dirty="0"/>
              <a:t>(2Co 3:5)  </a:t>
            </a:r>
            <a:r>
              <a:rPr lang="en-SG" altLang="en-US" sz="2800" i="1" dirty="0"/>
              <a:t>Not that we are sufficient of ourselves to think any thing as of ourselves; </a:t>
            </a:r>
            <a:r>
              <a:rPr lang="en-SG" altLang="en-US" sz="2800" i="1" u="sng" dirty="0"/>
              <a:t>but our sufficiency is of God;</a:t>
            </a:r>
            <a:endParaRPr lang="en-SG" altLang="en-US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2800" i="1" u="sng" dirty="0"/>
              <a:t>Anything less than God is not sufficient!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EC8FE0A-B771-423B-874D-7B05E482B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25563"/>
          </a:xfrm>
        </p:spPr>
        <p:txBody>
          <a:bodyPr rtlCol="0">
            <a:normAutofit/>
          </a:bodyPr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THREE TRUTHS OF LIFE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F749B9-C591-47D0-AFBC-E193DA76F8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90688"/>
            <a:ext cx="8229600" cy="4633912"/>
          </a:xfrm>
        </p:spPr>
        <p:txBody>
          <a:bodyPr rtlCol="0">
            <a:noAutofit/>
          </a:bodyPr>
          <a:lstStyle/>
          <a:p>
            <a:pPr marL="541338" indent="-541338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altLang="en-US" sz="3200" dirty="0"/>
              <a:t>Life is a </a:t>
            </a:r>
            <a:r>
              <a:rPr lang="en-US" altLang="en-US" sz="3200" u="sng" dirty="0"/>
              <a:t>Trust</a:t>
            </a:r>
            <a:r>
              <a:rPr lang="en-US" altLang="en-US" sz="3200" dirty="0"/>
              <a:t> (Luke 12:42) – stewards.</a:t>
            </a:r>
          </a:p>
          <a:p>
            <a:pPr marL="541338" indent="-541338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altLang="en-US" sz="3200" dirty="0"/>
              <a:t>Life is a </a:t>
            </a:r>
            <a:r>
              <a:rPr lang="en-US" altLang="en-US" sz="3200" u="sng" dirty="0"/>
              <a:t>Test</a:t>
            </a:r>
            <a:r>
              <a:rPr lang="en-US" altLang="en-US" sz="3200" dirty="0"/>
              <a:t> (Ps. 7:9) – heart and mind.</a:t>
            </a:r>
          </a:p>
          <a:p>
            <a:pPr marL="541338" indent="-541338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  <a:defRPr/>
            </a:pPr>
            <a:r>
              <a:rPr lang="en-US" altLang="en-US" sz="3200" dirty="0"/>
              <a:t>Life is a </a:t>
            </a:r>
            <a:r>
              <a:rPr lang="en-US" altLang="en-US" sz="3200" u="sng" dirty="0"/>
              <a:t>Temporary Assignment</a:t>
            </a:r>
            <a:r>
              <a:rPr lang="en-US" altLang="en-US" sz="3200" dirty="0"/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SG" sz="3200" dirty="0"/>
              <a:t>(Hebrews 9:27)  </a:t>
            </a:r>
            <a:r>
              <a:rPr lang="en-SG" sz="3200" i="1" dirty="0"/>
              <a:t>And as it is appointed unto men once to die, but after this the judgment: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SG" sz="3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FDC4BE5-0F9B-4543-A8DC-B0E0694731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66FF"/>
                </a:solidFill>
                <a:latin typeface="+mn-lt"/>
              </a:rPr>
              <a:t>IV.  CONCERNING ABILITY – BUT I?  </a:t>
            </a:r>
            <a:br>
              <a:rPr lang="en-US" altLang="en-US" dirty="0">
                <a:solidFill>
                  <a:srgbClr val="FF66FF"/>
                </a:solidFill>
                <a:latin typeface="+mn-lt"/>
              </a:rPr>
            </a:br>
            <a:r>
              <a:rPr lang="en-US" altLang="en-US" u="sng" dirty="0">
                <a:solidFill>
                  <a:srgbClr val="00B050"/>
                </a:solidFill>
                <a:latin typeface="+mn-lt"/>
              </a:rPr>
              <a:t>NATURAL LIMITATIONS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006486F-C517-4A4B-9794-C1BB77D81F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3200" b="1" dirty="0"/>
              <a:t>1.  The “baa … baa, sheep” talk </a:t>
            </a:r>
            <a:r>
              <a:rPr lang="en-US" altLang="en-US" sz="3200" dirty="0"/>
              <a:t>– </a:t>
            </a:r>
          </a:p>
          <a:p>
            <a:pPr marL="609600" indent="-609600" eaLnBrk="1" hangingPunct="1">
              <a:buFontTx/>
              <a:buNone/>
            </a:pPr>
            <a:endParaRPr lang="en-US" altLang="en-US" sz="3200" dirty="0"/>
          </a:p>
          <a:p>
            <a:pPr marL="609600" indent="-609600" eaLnBrk="1" hangingPunct="1">
              <a:buFontTx/>
              <a:buNone/>
            </a:pPr>
            <a:r>
              <a:rPr lang="en-US" altLang="en-US" sz="3200" dirty="0"/>
              <a:t>     against the educated, sophisticated,  </a:t>
            </a:r>
          </a:p>
          <a:p>
            <a:pPr marL="609600" indent="-609600" eaLnBrk="1" hangingPunct="1">
              <a:buFontTx/>
              <a:buNone/>
            </a:pPr>
            <a:endParaRPr lang="en-US" altLang="en-US" sz="3200" dirty="0"/>
          </a:p>
          <a:p>
            <a:pPr marL="609600" indent="-609600" eaLnBrk="1" hangingPunct="1">
              <a:buFontTx/>
              <a:buNone/>
            </a:pPr>
            <a:r>
              <a:rPr lang="en-US" altLang="en-US" sz="3200" dirty="0"/>
              <a:t>     official people in Pharaoh’s court</a:t>
            </a:r>
          </a:p>
          <a:p>
            <a:pPr marL="609600" indent="-609600" eaLnBrk="1" hangingPunct="1">
              <a:buFontTx/>
              <a:buNone/>
            </a:pPr>
            <a:endParaRPr lang="en-US" altLang="en-US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DEE0EEF-7ED0-487E-A60F-621420E97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IV.  CONCERNING ABILITY – BUT I?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ADE04DF-D44B-4430-85D2-21AA2D99C7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4572000"/>
          </a:xfrm>
        </p:spPr>
        <p:txBody>
          <a:bodyPr/>
          <a:lstStyle/>
          <a:p>
            <a:pPr marL="541338" indent="-541338" eaLnBrk="1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pPr>
            <a:r>
              <a:rPr lang="en-US" altLang="en-US" sz="3200" b="1" dirty="0"/>
              <a:t>2.  Testimony of Apostle Paul </a:t>
            </a:r>
            <a:br>
              <a:rPr lang="en-US" altLang="en-US" sz="3200" b="1" dirty="0"/>
            </a:br>
            <a:r>
              <a:rPr lang="en-US" altLang="en-US" sz="3200" dirty="0"/>
              <a:t>– “</a:t>
            </a:r>
            <a:r>
              <a:rPr lang="en-US" altLang="en-US" sz="3200" i="1" dirty="0"/>
              <a:t>I did not come with eloquence or superior wisdom</a:t>
            </a:r>
            <a:r>
              <a:rPr lang="en-US" altLang="en-US" sz="3200" dirty="0"/>
              <a:t> … </a:t>
            </a:r>
            <a:r>
              <a:rPr lang="en-US" altLang="en-US" sz="3200" i="1" dirty="0"/>
              <a:t>I came to you in </a:t>
            </a:r>
            <a:r>
              <a:rPr lang="en-US" altLang="en-US" sz="3200" i="1" u="sng" dirty="0"/>
              <a:t>weakness and fear and with much trembling </a:t>
            </a:r>
            <a:r>
              <a:rPr lang="en-US" altLang="en-US" sz="3200" i="1" dirty="0"/>
              <a:t>.. but with the demonstration of the Spirit’s power that</a:t>
            </a:r>
            <a:r>
              <a:rPr lang="en-US" altLang="en-US" sz="3200" dirty="0"/>
              <a:t> </a:t>
            </a:r>
            <a:r>
              <a:rPr lang="en-US" altLang="en-US" sz="3200" i="1" u="sng" dirty="0"/>
              <a:t>your faith might not rest on man’s wisdom but on God’s power</a:t>
            </a:r>
            <a:r>
              <a:rPr lang="en-US" altLang="en-US" sz="3200" dirty="0"/>
              <a:t>” (1 Cor. 2:1-5).</a:t>
            </a:r>
          </a:p>
          <a:p>
            <a:pPr marL="541338" indent="-90488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	People met God!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DBAF3D7-2136-46EE-8EBF-753358BB3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7836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66FF"/>
                </a:solidFill>
                <a:latin typeface="+mn-lt"/>
              </a:rPr>
              <a:t>IV.  CONCERNING ABILITY – BUT I?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67AC2E9-4F1A-4CD4-A2C9-AAFDE22BD3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077200" cy="4800600"/>
          </a:xfrm>
        </p:spPr>
        <p:txBody>
          <a:bodyPr/>
          <a:lstStyle/>
          <a:p>
            <a:pPr marL="542925" indent="-542925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n-US" sz="3000" b="1" dirty="0"/>
              <a:t>3.  	“</a:t>
            </a:r>
            <a:r>
              <a:rPr lang="en-US" altLang="en-US" sz="3000" b="1" i="1" dirty="0"/>
              <a:t>But God hath chosen </a:t>
            </a:r>
            <a:r>
              <a:rPr lang="en-US" altLang="en-US" sz="3000" i="1" dirty="0"/>
              <a:t>the </a:t>
            </a:r>
            <a:r>
              <a:rPr lang="en-US" altLang="en-US" sz="3000" i="1" u="sng" dirty="0"/>
              <a:t>foolish things of the world to confound the wise</a:t>
            </a:r>
            <a:r>
              <a:rPr lang="en-US" altLang="en-US" sz="3000" i="1" dirty="0"/>
              <a:t>; and God hath chosen </a:t>
            </a:r>
            <a:r>
              <a:rPr lang="en-US" altLang="en-US" sz="3000" i="1" u="sng" dirty="0"/>
              <a:t>the weak things of the world to confound the things which are mighty</a:t>
            </a:r>
            <a:r>
              <a:rPr lang="en-US" altLang="en-US" sz="3000" i="1" dirty="0"/>
              <a:t>; And base things of the world, and things which are despised, hath God chosen, yea, and things which are not, to bring to </a:t>
            </a:r>
            <a:r>
              <a:rPr lang="en-US" altLang="en-US" sz="3000" i="1" dirty="0" err="1"/>
              <a:t>nought</a:t>
            </a:r>
            <a:r>
              <a:rPr lang="en-US" altLang="en-US" sz="3000" i="1" dirty="0"/>
              <a:t> things that are: </a:t>
            </a:r>
            <a:r>
              <a:rPr lang="en-US" altLang="en-US" sz="3000" i="1" u="sng" dirty="0"/>
              <a:t>That no flesh should glory in His presence</a:t>
            </a:r>
            <a:r>
              <a:rPr lang="en-US" altLang="en-US" sz="3000" i="1" dirty="0"/>
              <a:t>”</a:t>
            </a:r>
            <a:r>
              <a:rPr lang="en-US" altLang="en-US" sz="3000" dirty="0"/>
              <a:t> (1 Cor. 1:27-29).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>
            <a:extLst>
              <a:ext uri="{FF2B5EF4-FFF2-40B4-BE49-F238E27FC236}">
                <a16:creationId xmlns:a16="http://schemas.microsoft.com/office/drawing/2014/main" id="{E34B2D8F-12FD-4474-86BD-96634C1F81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91194"/>
          </a:xfrm>
        </p:spPr>
        <p:txBody>
          <a:bodyPr/>
          <a:lstStyle/>
          <a:p>
            <a:pPr marL="45085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3000" b="1" dirty="0"/>
              <a:t>4.	The secret is that God is for us</a:t>
            </a:r>
            <a:r>
              <a:rPr lang="en-US" altLang="en-US" sz="3000" dirty="0"/>
              <a:t>: “</a:t>
            </a:r>
            <a:r>
              <a:rPr lang="en-US" altLang="en-US" sz="3000" i="1" dirty="0"/>
              <a:t>For the eyes of the LORD run to and </a:t>
            </a:r>
            <a:r>
              <a:rPr lang="en-US" altLang="en-US" sz="3000" i="1" dirty="0" err="1"/>
              <a:t>fro</a:t>
            </a:r>
            <a:r>
              <a:rPr lang="en-US" altLang="en-US" sz="3000" i="1" dirty="0"/>
              <a:t> throughout the whole earth, to </a:t>
            </a:r>
            <a:r>
              <a:rPr lang="en-US" altLang="en-US" sz="3000" i="1" u="sng" dirty="0"/>
              <a:t>show Himself strong </a:t>
            </a:r>
            <a:r>
              <a:rPr lang="en-US" altLang="en-US" sz="3000" i="1" dirty="0"/>
              <a:t>in the behalf of them whose heart is perfect toward Him”</a:t>
            </a:r>
            <a:r>
              <a:rPr lang="en-US" altLang="en-US" sz="3000" dirty="0"/>
              <a:t> (2 Chron. 16:9).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SG" altLang="en-US" sz="3000" dirty="0"/>
              <a:t>(2Co 12:9)  </a:t>
            </a:r>
            <a:r>
              <a:rPr lang="en-SG" altLang="en-US" sz="3000" i="1" dirty="0"/>
              <a:t>And He said unto me, </a:t>
            </a:r>
            <a:r>
              <a:rPr lang="en-SG" altLang="en-US" sz="3000" i="1" u="sng" dirty="0"/>
              <a:t>My grace is sufficient for thee: for My strength is made perfect in weakness</a:t>
            </a:r>
            <a:r>
              <a:rPr lang="en-SG" altLang="en-US" sz="3000" i="1" dirty="0"/>
              <a:t>. Most gladly therefore will I rather glory in my infirmities, that the Power of Christ may rest upon me</a:t>
            </a:r>
            <a:r>
              <a:rPr lang="en-SG" altLang="en-US" sz="3000" dirty="0"/>
              <a:t>.</a:t>
            </a:r>
          </a:p>
          <a:p>
            <a:endParaRPr lang="en-SG" altLang="en-US" sz="2800" dirty="0"/>
          </a:p>
          <a:p>
            <a:pPr eaLnBrk="1" hangingPunct="1">
              <a:buFontTx/>
              <a:buNone/>
            </a:pPr>
            <a:endParaRPr lang="en-US" altLang="en-US" sz="2800" b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E4D54D6-79E6-4F85-84C1-CA1787F47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3130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IV.  CONCERNING ABILITY – BUT I?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>
            <a:extLst>
              <a:ext uri="{FF2B5EF4-FFF2-40B4-BE49-F238E27FC236}">
                <a16:creationId xmlns:a16="http://schemas.microsoft.com/office/drawing/2014/main" id="{9472AFD5-F168-44C9-85C8-E378265515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2439" y="1265855"/>
            <a:ext cx="7604442" cy="5181600"/>
          </a:xfrm>
        </p:spPr>
        <p:txBody>
          <a:bodyPr/>
          <a:lstStyle/>
          <a:p>
            <a:pPr marL="45085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3000" b="1" dirty="0"/>
              <a:t>5.	Our part is to abide in Jesus</a:t>
            </a:r>
            <a:r>
              <a:rPr lang="en-US" altLang="en-US" sz="3000" dirty="0"/>
              <a:t>: “</a:t>
            </a:r>
            <a:r>
              <a:rPr lang="en-US" altLang="en-US" sz="3000" i="1" dirty="0"/>
              <a:t>Now when they saw the boldness of Peter and John, and perceived that they were unlearned and ignorant men, they </a:t>
            </a:r>
            <a:r>
              <a:rPr lang="en-US" altLang="en-US" sz="3000" i="1" dirty="0" err="1"/>
              <a:t>marvelled</a:t>
            </a:r>
            <a:r>
              <a:rPr lang="en-US" altLang="en-US" sz="3000" i="1" dirty="0"/>
              <a:t>; and they took knowledge of them, that </a:t>
            </a:r>
            <a:r>
              <a:rPr lang="en-US" altLang="en-US" sz="3000" i="1" u="sng" dirty="0"/>
              <a:t>they had been with Jesus</a:t>
            </a:r>
            <a:r>
              <a:rPr lang="en-US" altLang="en-US" sz="3000" dirty="0"/>
              <a:t>” (Acts 4:13).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000" dirty="0"/>
              <a:t>(Joh 15:5)  </a:t>
            </a:r>
            <a:r>
              <a:rPr lang="en-SG" sz="3000" i="1" dirty="0"/>
              <a:t>I am the vine, ye are the branches: </a:t>
            </a:r>
            <a:r>
              <a:rPr lang="en-SG" sz="3000" i="1" u="sng" dirty="0"/>
              <a:t>He that </a:t>
            </a:r>
            <a:r>
              <a:rPr lang="en-SG" sz="3000" i="1" u="sng" dirty="0" err="1"/>
              <a:t>abideth</a:t>
            </a:r>
            <a:r>
              <a:rPr lang="en-SG" sz="3000" i="1" u="sng" dirty="0"/>
              <a:t> in Me, and I in him, the same bringeth forth much fruit</a:t>
            </a:r>
            <a:r>
              <a:rPr lang="en-SG" sz="3000" i="1" dirty="0"/>
              <a:t>: for without Me ye can do nothing</a:t>
            </a:r>
            <a:r>
              <a:rPr lang="en-SG" sz="3000" dirty="0"/>
              <a:t>.</a:t>
            </a:r>
          </a:p>
          <a:p>
            <a:pPr>
              <a:defRPr/>
            </a:pPr>
            <a:endParaRPr lang="en-SG" sz="2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E2AE06D-0624-4B91-A53E-9BC5D29B0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3191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IV.  CONCERNING ABILITY – BUT I?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DAC876FF-2ED0-4D35-BC7B-C2617115D8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3099" y="1371600"/>
            <a:ext cx="8229600" cy="541717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000" b="1" dirty="0"/>
              <a:t>6.  Trust God to do His part: </a:t>
            </a:r>
          </a:p>
          <a:p>
            <a:pPr marL="450850" indent="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000" dirty="0"/>
              <a:t>“</a:t>
            </a:r>
            <a:r>
              <a:rPr lang="en-US" altLang="en-US" sz="3000" i="1" dirty="0"/>
              <a:t>Now therefore go, and I will be with your mouth, and </a:t>
            </a:r>
            <a:r>
              <a:rPr lang="en-US" altLang="en-US" sz="3000" i="1" u="sng" dirty="0"/>
              <a:t>teach you what you shall say</a:t>
            </a:r>
            <a:r>
              <a:rPr lang="en-US" altLang="en-US" sz="3000" dirty="0"/>
              <a:t>” (Exodus 4:12).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3000" dirty="0"/>
              <a:t>(Joh 16:13,14)  </a:t>
            </a:r>
            <a:r>
              <a:rPr lang="en-SG" sz="3000" i="1" dirty="0"/>
              <a:t>Howbeit when He, the Spirit of truth, is come, </a:t>
            </a:r>
            <a:r>
              <a:rPr lang="en-SG" sz="3000" i="1" u="sng" dirty="0"/>
              <a:t>He will guide you into all truth</a:t>
            </a:r>
            <a:r>
              <a:rPr lang="en-SG" sz="3000" i="1" dirty="0"/>
              <a:t>: for He shall not speak of Himself; but whatsoever He shall hear, that shall He speak: and </a:t>
            </a:r>
            <a:r>
              <a:rPr lang="en-SG" sz="3000" i="1" u="sng" dirty="0"/>
              <a:t>He will shew you things to come</a:t>
            </a:r>
            <a:r>
              <a:rPr lang="en-SG" sz="3000" i="1" dirty="0"/>
              <a:t>. </a:t>
            </a:r>
            <a:r>
              <a:rPr lang="en-SG" sz="3000" i="1" u="sng" dirty="0"/>
              <a:t>He shall glorify Me</a:t>
            </a:r>
            <a:r>
              <a:rPr lang="en-SG" sz="3000" i="1" dirty="0"/>
              <a:t>: for He shall receive of Mine, and shall shew it unto you.</a:t>
            </a:r>
            <a:endParaRPr lang="en-SG" sz="3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0B709B-BAB2-4139-8FFD-F904BA748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9228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IV.  CONCERNING ABILITY – BUT I?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E2B02FE-1896-4590-8F19-5B2241320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V.  CONCERNING AVAILIBILITY – “I WILL NOT” </a:t>
            </a:r>
            <a:r>
              <a:rPr lang="en-US" altLang="en-US" sz="3200" u="sng" dirty="0">
                <a:solidFill>
                  <a:srgbClr val="FF66FF"/>
                </a:solidFill>
                <a:latin typeface="+mn-lt"/>
              </a:rPr>
              <a:t>INFERIORITY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E011EA2-7DA0-481B-A4EB-CFDB20FD4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altLang="en-US" sz="3200" dirty="0"/>
              <a:t>“</a:t>
            </a:r>
            <a:r>
              <a:rPr lang="en-US" altLang="en-US" sz="3200" i="1" u="sng" dirty="0"/>
              <a:t>And he said, O my Lord, send, I pray You, by the hand of him whom You will send</a:t>
            </a:r>
            <a:r>
              <a:rPr lang="en-US" altLang="en-US" sz="3200" dirty="0"/>
              <a:t>” (Exodus 4:13).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altLang="en-US" sz="3200" dirty="0"/>
              <a:t>“Send someone else.  Anybody but me.”  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en-US" altLang="en-US" sz="3200" u="sng" dirty="0"/>
              <a:t>God has no answer</a:t>
            </a:r>
            <a:r>
              <a:rPr lang="en-US" altLang="en-US" sz="3200" dirty="0"/>
              <a:t> – the only limitation preventing God’s working – NOT AVAILABLE.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n-US" sz="3200" b="1" dirty="0"/>
              <a:t>THE GREATEST ABILITY IS AVAILABILITY.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>
            <a:extLst>
              <a:ext uri="{FF2B5EF4-FFF2-40B4-BE49-F238E27FC236}">
                <a16:creationId xmlns:a16="http://schemas.microsoft.com/office/drawing/2014/main" id="{50491957-B0AC-47B8-8C33-11DE596C43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77963"/>
            <a:ext cx="8229600" cy="4572000"/>
          </a:xfrm>
        </p:spPr>
        <p:txBody>
          <a:bodyPr/>
          <a:lstStyle/>
          <a:p>
            <a:pPr marL="45085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b="1" dirty="0"/>
              <a:t>1.	Unbeliever – “I cannot come” or rather “I will not come”  (Luke 14:15-24)</a:t>
            </a:r>
          </a:p>
          <a:p>
            <a:pPr marL="90170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a.  Businessman Bill with possession and wealth</a:t>
            </a:r>
          </a:p>
          <a:p>
            <a:pPr marL="90170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b.  Farmer Fred with commerce and </a:t>
            </a:r>
            <a:r>
              <a:rPr lang="en-US" altLang="en-US" sz="3200" dirty="0" err="1"/>
              <a:t>labour</a:t>
            </a:r>
            <a:endParaRPr lang="en-US" altLang="en-US" sz="3200" dirty="0"/>
          </a:p>
          <a:p>
            <a:pPr marL="90170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c.  Henpeck Henry with emotion and human emotions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E728BEF-EBBE-47F3-87EF-2D716F8E4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V.  CONCERNING AVAILIBILITY – “I WILL NOT”</a:t>
            </a:r>
            <a:endParaRPr lang="en-US" altLang="en-US" sz="3200" dirty="0">
              <a:solidFill>
                <a:srgbClr val="FF66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>
            <a:extLst>
              <a:ext uri="{FF2B5EF4-FFF2-40B4-BE49-F238E27FC236}">
                <a16:creationId xmlns:a16="http://schemas.microsoft.com/office/drawing/2014/main" id="{CD3136EA-B2C7-483D-B3BA-EEA392A98B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1848" y="1676400"/>
            <a:ext cx="8020826" cy="4495800"/>
          </a:xfrm>
        </p:spPr>
        <p:txBody>
          <a:bodyPr/>
          <a:lstStyle/>
          <a:p>
            <a:pPr marL="45085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200" b="1" dirty="0"/>
              <a:t>2.	Believer – “Go, work in my vineyard today” (Matt. 21:28-32)</a:t>
            </a:r>
          </a:p>
          <a:p>
            <a:pPr marL="90170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200" dirty="0"/>
              <a:t>a.	“I go not.” - Am I not bound to serve God whether I make a promise or not?</a:t>
            </a:r>
          </a:p>
          <a:p>
            <a:pPr marL="90170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200" dirty="0"/>
              <a:t>b.	“I go” – eagerness in appearance, not counting the cost (Luke 9:57-62; </a:t>
            </a:r>
            <a:br>
              <a:rPr lang="en-US" altLang="en-US" sz="3200" dirty="0"/>
            </a:br>
            <a:r>
              <a:rPr lang="en-US" altLang="en-US" sz="3200" dirty="0"/>
              <a:t>Mt. 10:32-39) and then did not go.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7E8DA0D-D16A-4075-84AC-2AEA622D3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V.  CONCERNING AVAILIBILITY – “I WILL NOT”</a:t>
            </a:r>
            <a:endParaRPr lang="en-US" altLang="en-US" sz="3200" dirty="0">
              <a:solidFill>
                <a:srgbClr val="FF66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53343082-D7F0-4362-8498-A5D6A82B3D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7886700" cy="4419600"/>
          </a:xfrm>
        </p:spPr>
        <p:txBody>
          <a:bodyPr/>
          <a:lstStyle/>
          <a:p>
            <a:pPr marL="45085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b="1" dirty="0"/>
              <a:t>3.	It takes both God and man to save sinners (1 Cor. 9:16-27).</a:t>
            </a:r>
          </a:p>
          <a:p>
            <a:pPr marL="450850" indent="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It costs to serve God but </a:t>
            </a:r>
            <a:r>
              <a:rPr lang="en-US" altLang="en-US" sz="3200" u="sng" dirty="0"/>
              <a:t>it also pays</a:t>
            </a:r>
            <a:r>
              <a:rPr lang="en-US" altLang="en-US" sz="3200" dirty="0"/>
              <a:t> to serve Him.</a:t>
            </a:r>
          </a:p>
          <a:p>
            <a:pPr marL="90170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a.  Saving a nation (Exodus 32:7-14)</a:t>
            </a:r>
          </a:p>
          <a:p>
            <a:pPr marL="90170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b.  Saving a city (Gen. 18) </a:t>
            </a:r>
          </a:p>
          <a:p>
            <a:pPr marL="901700" indent="-45085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3200" dirty="0"/>
              <a:t>c.  Saving an individual (John 4)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ADC4C5F-93A6-4291-BFC1-2BDA95D1E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V.  CONCERNING AVAILIBILITY – “I WILL NOT”</a:t>
            </a:r>
            <a:endParaRPr lang="en-US" altLang="en-US" sz="3200" dirty="0">
              <a:solidFill>
                <a:srgbClr val="FF66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6511B46-DBFB-4605-8583-15EFE3E9C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235075"/>
          </a:xfrm>
        </p:spPr>
        <p:txBody>
          <a:bodyPr rtlCol="0">
            <a:normAutofit/>
          </a:bodyPr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LIFE IS A TEST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0A1D493-B2DC-442D-851D-83020D6D55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en-US" sz="3200" dirty="0"/>
              <a:t>Tests are opportunities for us to </a:t>
            </a:r>
            <a:r>
              <a:rPr lang="en-US" altLang="en-US" sz="3200" u="sng" dirty="0"/>
              <a:t>demonstrate our maturity and potential</a:t>
            </a:r>
            <a:r>
              <a:rPr lang="en-US" altLang="en-US" sz="3200" dirty="0"/>
              <a:t>.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Tx/>
              <a:buNone/>
              <a:defRPr/>
            </a:pPr>
            <a:endParaRPr lang="en-US" altLang="en-US" sz="3200" dirty="0"/>
          </a:p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en-US" sz="3200" dirty="0"/>
              <a:t>Tests reveal either our </a:t>
            </a: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altLang="en-US" sz="3200" u="sng" dirty="0"/>
              <a:t>Inward Poverty</a:t>
            </a:r>
            <a:r>
              <a:rPr lang="en-US" altLang="en-US" sz="3200" dirty="0"/>
              <a:t>,</a:t>
            </a:r>
            <a:r>
              <a:rPr lang="en-US" altLang="en-US" sz="3200" u="sng" dirty="0"/>
              <a:t> </a:t>
            </a: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altLang="en-US" sz="3200" u="sng" dirty="0"/>
              <a:t>Inward Plateau</a:t>
            </a:r>
            <a:r>
              <a:rPr lang="en-US" altLang="en-US" sz="3200" dirty="0"/>
              <a:t> or </a:t>
            </a:r>
          </a:p>
          <a:p>
            <a:pPr marL="514350" indent="-51435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altLang="en-US" sz="3200" u="sng" dirty="0"/>
              <a:t>Inward Progress</a:t>
            </a:r>
            <a:r>
              <a:rPr lang="en-US" altLang="en-US" sz="3200" dirty="0"/>
              <a:t>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A44C9547-EE6C-4778-9421-668F0FBA4E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47193"/>
            <a:ext cx="8153400" cy="5204446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4.  SECOND BEST – Aaron as co-leader</a:t>
            </a:r>
          </a:p>
          <a:p>
            <a:pPr marL="45085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SG" sz="2800" dirty="0"/>
              <a:t>(Exodus 4:14,15)  </a:t>
            </a:r>
            <a:r>
              <a:rPr lang="en-SG" sz="2800" i="1" dirty="0"/>
              <a:t>And the anger of the LORD was kindled against Moses, and he said, </a:t>
            </a:r>
            <a:r>
              <a:rPr lang="en-SG" sz="2800" i="1" u="sng" dirty="0"/>
              <a:t>Is not Aaron the Levite thy brother</a:t>
            </a:r>
            <a:r>
              <a:rPr lang="en-SG" sz="2800" i="1" dirty="0"/>
              <a:t>? I know that he can speak well…. And thou shalt speak unto him, and put words in his mouth: and </a:t>
            </a:r>
            <a:r>
              <a:rPr lang="en-SG" sz="2800" i="1" u="sng" dirty="0"/>
              <a:t>I will be with thy mouth, and with his mouth</a:t>
            </a:r>
            <a:r>
              <a:rPr lang="en-SG" sz="2800" i="1" dirty="0"/>
              <a:t>, and will teach you what ye shall do.</a:t>
            </a:r>
          </a:p>
          <a:p>
            <a:pPr marL="901700" indent="-4508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SG" sz="2800" i="1" dirty="0"/>
              <a:t>a.  Call individual, not buddy system nor group.</a:t>
            </a:r>
          </a:p>
          <a:p>
            <a:pPr marL="901700" indent="-4508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SG" sz="2800" i="1" dirty="0"/>
              <a:t>b.  Impatient brother with calf made (Ex. 32:4; Num.12)</a:t>
            </a:r>
          </a:p>
          <a:p>
            <a:pPr marL="901700" indent="-4508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SG" sz="2800" i="1" dirty="0"/>
              <a:t>c.  Need to follow God’s voice without distraction.</a:t>
            </a:r>
            <a:endParaRPr lang="en-SG" sz="2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32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C37512-A5EF-4B32-8A4A-4A3E8F759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V.  CONCERNING AVAILIBILITY – “I WILL NOT”</a:t>
            </a:r>
            <a:endParaRPr lang="en-US" altLang="en-US" sz="3200" dirty="0">
              <a:solidFill>
                <a:srgbClr val="FF66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>
            <a:extLst>
              <a:ext uri="{FF2B5EF4-FFF2-40B4-BE49-F238E27FC236}">
                <a16:creationId xmlns:a16="http://schemas.microsoft.com/office/drawing/2014/main" id="{2C2E1DC3-D76B-46F8-92A9-947538D34C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83218" y="1477963"/>
            <a:ext cx="7219950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200" dirty="0"/>
              <a:t>“Lord, I am willing.</a:t>
            </a:r>
          </a:p>
          <a:p>
            <a:pPr marL="0" indent="0" eaLnBrk="1" hangingPunct="1">
              <a:buFontTx/>
              <a:buNone/>
            </a:pPr>
            <a:r>
              <a:rPr lang="en-US" altLang="en-US" sz="3200" dirty="0"/>
              <a:t>I am willing to receive what You give.</a:t>
            </a:r>
          </a:p>
          <a:p>
            <a:pPr marL="0" indent="0" eaLnBrk="1" hangingPunct="1">
              <a:buFontTx/>
              <a:buNone/>
            </a:pPr>
            <a:r>
              <a:rPr lang="en-US" altLang="en-US" sz="3200" dirty="0"/>
              <a:t>I am willing to lack what You withhold.</a:t>
            </a:r>
          </a:p>
          <a:p>
            <a:pPr marL="0" indent="0" eaLnBrk="1" hangingPunct="1">
              <a:buFontTx/>
              <a:buNone/>
            </a:pPr>
            <a:r>
              <a:rPr lang="en-US" altLang="en-US" sz="3200" dirty="0"/>
              <a:t>I am willing to relinquish what You take.</a:t>
            </a:r>
          </a:p>
          <a:p>
            <a:pPr marL="0" indent="0" eaLnBrk="1" hangingPunct="1">
              <a:buFontTx/>
              <a:buNone/>
            </a:pPr>
            <a:r>
              <a:rPr lang="en-US" altLang="en-US" sz="3200" dirty="0"/>
              <a:t>I am willing to suffer what You require.”</a:t>
            </a:r>
          </a:p>
          <a:p>
            <a:pPr marL="0" indent="0" eaLnBrk="1" hangingPunct="1">
              <a:buFontTx/>
              <a:buNone/>
            </a:pPr>
            <a:endParaRPr lang="en-US" altLang="en-US" sz="3200" dirty="0"/>
          </a:p>
          <a:p>
            <a:pPr marL="0" indent="0" eaLnBrk="1" hangingPunct="1">
              <a:buFontTx/>
              <a:buNone/>
            </a:pPr>
            <a:r>
              <a:rPr lang="en-US" altLang="en-US" sz="3200" dirty="0"/>
              <a:t>No reserve.  No retreat.  No regret.  </a:t>
            </a:r>
          </a:p>
          <a:p>
            <a:pPr marL="0" indent="0" eaLnBrk="1" hangingPunct="1">
              <a:buFontTx/>
              <a:buNone/>
            </a:pPr>
            <a:r>
              <a:rPr lang="en-US" altLang="en-US" sz="3200" dirty="0"/>
              <a:t>(William Borden, missionary to Muslims)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785B688-DCE5-46B0-ACC0-8FC6EA5FA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V.  CONCERNING AVAILIBILITY – “I WILL NOT”</a:t>
            </a:r>
            <a:endParaRPr lang="en-US" altLang="en-US" sz="3200" dirty="0">
              <a:solidFill>
                <a:srgbClr val="FF66FF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C2C739A-9C3A-4272-B337-E2D9F773A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WITH GOD – ANYTHING !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5D513A9-244F-4BE4-907E-0AF8C96DDB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600950" cy="4351338"/>
          </a:xfrm>
        </p:spPr>
        <p:txBody>
          <a:bodyPr/>
          <a:lstStyle/>
          <a:p>
            <a:pPr marL="354013" indent="-354013" eaLnBrk="1" hangingPunct="1">
              <a:buFontTx/>
              <a:buNone/>
            </a:pPr>
            <a:r>
              <a:rPr lang="en-US" altLang="en-US" sz="3200" dirty="0"/>
              <a:t>I am a PROMISE, </a:t>
            </a:r>
          </a:p>
          <a:p>
            <a:pPr marL="354013" indent="-354013" eaLnBrk="1" hangingPunct="1">
              <a:buFontTx/>
              <a:buNone/>
            </a:pPr>
            <a:r>
              <a:rPr lang="en-US" altLang="en-US" sz="3200" dirty="0"/>
              <a:t>	I am a POSSIBILITY,</a:t>
            </a:r>
          </a:p>
          <a:p>
            <a:pPr marL="354013" indent="-354013" eaLnBrk="1" hangingPunct="1">
              <a:buFontTx/>
              <a:buNone/>
            </a:pPr>
            <a:endParaRPr lang="en-US" altLang="en-US" sz="3200" dirty="0"/>
          </a:p>
          <a:p>
            <a:pPr marL="354013" indent="-354013" eaLnBrk="1" hangingPunct="1">
              <a:buFontTx/>
              <a:buNone/>
            </a:pPr>
            <a:r>
              <a:rPr lang="en-US" altLang="en-US" sz="3200" dirty="0"/>
              <a:t>I am a PROMISE </a:t>
            </a:r>
          </a:p>
          <a:p>
            <a:pPr marL="354013" indent="-354013" eaLnBrk="1" hangingPunct="1">
              <a:buFontTx/>
              <a:buNone/>
            </a:pPr>
            <a:r>
              <a:rPr lang="en-US" altLang="en-US" sz="3200" dirty="0"/>
              <a:t>	with a capital </a:t>
            </a:r>
            <a:r>
              <a:rPr lang="en-US" altLang="en-US" sz="3200" b="1" dirty="0"/>
              <a:t>P</a:t>
            </a:r>
            <a:r>
              <a:rPr lang="en-US" altLang="en-US" sz="3200" dirty="0"/>
              <a:t>.</a:t>
            </a:r>
          </a:p>
          <a:p>
            <a:pPr marL="354013" indent="-354013" eaLnBrk="1" hangingPunct="1">
              <a:buFontTx/>
              <a:buNone/>
            </a:pPr>
            <a:endParaRPr lang="en-US" altLang="en-US" sz="3200" dirty="0"/>
          </a:p>
          <a:p>
            <a:pPr marL="354013" indent="-354013" eaLnBrk="1" hangingPunct="1">
              <a:buFontTx/>
              <a:buNone/>
            </a:pPr>
            <a:r>
              <a:rPr lang="en-US" altLang="en-US" sz="3200" dirty="0"/>
              <a:t>I can be anything, </a:t>
            </a:r>
          </a:p>
          <a:p>
            <a:pPr marL="354013" indent="-354013" eaLnBrk="1" hangingPunct="1">
              <a:buFontTx/>
              <a:buNone/>
            </a:pPr>
            <a:r>
              <a:rPr lang="en-US" altLang="en-US" sz="3200" dirty="0"/>
              <a:t>	ANYTHING GOD WANTS ME TO BE.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>
            <a:extLst>
              <a:ext uri="{FF2B5EF4-FFF2-40B4-BE49-F238E27FC236}">
                <a16:creationId xmlns:a16="http://schemas.microsoft.com/office/drawing/2014/main" id="{238DA1E3-FB87-4406-B90E-23A014E480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886700" cy="4572000"/>
          </a:xfrm>
        </p:spPr>
        <p:txBody>
          <a:bodyPr/>
          <a:lstStyle/>
          <a:p>
            <a:pPr marL="357188" indent="-357188" eaLnBrk="1" hangingPunct="1">
              <a:buFontTx/>
              <a:buNone/>
            </a:pPr>
            <a:r>
              <a:rPr lang="en-US" altLang="en-US" sz="3200" dirty="0"/>
              <a:t>You are a PROMISE, </a:t>
            </a:r>
          </a:p>
          <a:p>
            <a:pPr marL="357188" indent="-357188" eaLnBrk="1" hangingPunct="1">
              <a:buFontTx/>
              <a:buNone/>
            </a:pPr>
            <a:r>
              <a:rPr lang="en-US" altLang="en-US" sz="3200" dirty="0"/>
              <a:t>	You are a POSSIBILITY,</a:t>
            </a:r>
          </a:p>
          <a:p>
            <a:pPr marL="357188" indent="-357188" eaLnBrk="1" hangingPunct="1">
              <a:buFontTx/>
              <a:buNone/>
            </a:pPr>
            <a:endParaRPr lang="en-US" altLang="en-US" sz="3200" dirty="0"/>
          </a:p>
          <a:p>
            <a:pPr marL="357188" indent="-357188" eaLnBrk="1" hangingPunct="1">
              <a:buFontTx/>
              <a:buNone/>
            </a:pPr>
            <a:r>
              <a:rPr lang="en-US" altLang="en-US" sz="3200" dirty="0"/>
              <a:t>You are a PROMISE </a:t>
            </a:r>
          </a:p>
          <a:p>
            <a:pPr marL="357188" indent="-357188" eaLnBrk="1" hangingPunct="1">
              <a:buFontTx/>
              <a:buNone/>
            </a:pPr>
            <a:r>
              <a:rPr lang="en-US" altLang="en-US" sz="3200" dirty="0"/>
              <a:t>	with a capital </a:t>
            </a:r>
            <a:r>
              <a:rPr lang="en-US" altLang="en-US" sz="3200" b="1" dirty="0"/>
              <a:t>P</a:t>
            </a:r>
            <a:r>
              <a:rPr lang="en-US" altLang="en-US" sz="3200" dirty="0"/>
              <a:t>.</a:t>
            </a:r>
          </a:p>
          <a:p>
            <a:pPr marL="0" indent="0" eaLnBrk="1" hangingPunct="1">
              <a:buFontTx/>
              <a:buNone/>
            </a:pPr>
            <a:endParaRPr lang="en-US" altLang="en-US" sz="3200" dirty="0"/>
          </a:p>
          <a:p>
            <a:pPr marL="0" indent="0" eaLnBrk="1" hangingPunct="1">
              <a:buFontTx/>
              <a:buNone/>
            </a:pPr>
            <a:r>
              <a:rPr lang="en-US" altLang="en-US" sz="3200" dirty="0"/>
              <a:t>You are a </a:t>
            </a:r>
          </a:p>
          <a:p>
            <a:pPr marL="357188" indent="-357188" eaLnBrk="1" hangingPunct="1">
              <a:buFontTx/>
              <a:buNone/>
            </a:pPr>
            <a:r>
              <a:rPr lang="en-US" altLang="en-US" sz="3200" dirty="0"/>
              <a:t>	GREAT BIG BUNDLE OF POTENTIALITY.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FA93E49-98BF-4CFE-A867-D4535DFE7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WITH GOD – ANYTHING !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>
            <a:extLst>
              <a:ext uri="{FF2B5EF4-FFF2-40B4-BE49-F238E27FC236}">
                <a16:creationId xmlns:a16="http://schemas.microsoft.com/office/drawing/2014/main" id="{0385595E-5DCC-47C0-933E-6406ACD396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477963"/>
            <a:ext cx="7715250" cy="4835525"/>
          </a:xfrm>
        </p:spPr>
        <p:txBody>
          <a:bodyPr/>
          <a:lstStyle/>
          <a:p>
            <a:pPr marL="357188" indent="-357188" eaLnBrk="1" hangingPunct="1">
              <a:buFontTx/>
              <a:buNone/>
            </a:pPr>
            <a:r>
              <a:rPr lang="en-US" altLang="en-US" sz="3000" dirty="0"/>
              <a:t>And if you’ll listen, </a:t>
            </a:r>
          </a:p>
          <a:p>
            <a:pPr marL="357188" indent="-357188" eaLnBrk="1" hangingPunct="1">
              <a:buFontTx/>
              <a:buNone/>
            </a:pPr>
            <a:r>
              <a:rPr lang="en-US" altLang="en-US" sz="3000" dirty="0"/>
              <a:t>	YOU’LL HEAR GOD’S VOICE.</a:t>
            </a:r>
          </a:p>
          <a:p>
            <a:pPr marL="357188" indent="-357188" eaLnBrk="1" hangingPunct="1">
              <a:buFontTx/>
              <a:buNone/>
            </a:pPr>
            <a:endParaRPr lang="en-US" altLang="en-US" sz="3000" dirty="0"/>
          </a:p>
          <a:p>
            <a:pPr marL="357188" indent="-357188" eaLnBrk="1" hangingPunct="1">
              <a:buFontTx/>
              <a:buNone/>
            </a:pPr>
            <a:r>
              <a:rPr lang="en-US" altLang="en-US" sz="3000" dirty="0"/>
              <a:t>And if you’ll trust, </a:t>
            </a:r>
          </a:p>
          <a:p>
            <a:pPr marL="357188" indent="-357188" eaLnBrk="1" hangingPunct="1">
              <a:buFontTx/>
              <a:buNone/>
            </a:pPr>
            <a:r>
              <a:rPr lang="en-US" altLang="en-US" sz="3000" dirty="0"/>
              <a:t>	HE’LL HELP YOU MAKE THE RIGHT CHOICE.</a:t>
            </a:r>
          </a:p>
          <a:p>
            <a:pPr marL="357188" indent="-357188" eaLnBrk="1" hangingPunct="1">
              <a:buFontTx/>
              <a:buNone/>
            </a:pPr>
            <a:endParaRPr lang="en-US" altLang="en-US" sz="3000" dirty="0"/>
          </a:p>
          <a:p>
            <a:pPr marL="357188" indent="-357188" eaLnBrk="1" hangingPunct="1">
              <a:buFontTx/>
              <a:buNone/>
            </a:pPr>
            <a:r>
              <a:rPr lang="en-US" altLang="en-US" sz="3000" dirty="0"/>
              <a:t>You are a promise </a:t>
            </a:r>
          </a:p>
          <a:p>
            <a:pPr marL="357188" indent="-357188" eaLnBrk="1" hangingPunct="1">
              <a:buFontTx/>
              <a:buNone/>
            </a:pPr>
            <a:r>
              <a:rPr lang="en-US" altLang="en-US" sz="3000" dirty="0"/>
              <a:t>	TO BE ANYTHING GOD WANTS YOU TO BE AND TO DO!</a:t>
            </a:r>
          </a:p>
          <a:p>
            <a:pPr eaLnBrk="1" hangingPunct="1">
              <a:buFontTx/>
              <a:buNone/>
            </a:pPr>
            <a:endParaRPr lang="en-US" altLang="en-US" sz="32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0616DE2-4E58-4991-AE39-D4666313C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WITH GOD – ANYTHING !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>
            <a:extLst>
              <a:ext uri="{FF2B5EF4-FFF2-40B4-BE49-F238E27FC236}">
                <a16:creationId xmlns:a16="http://schemas.microsoft.com/office/drawing/2014/main" id="{974540E5-8C2E-4716-AC2A-32A139EC28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924800" cy="4648200"/>
          </a:xfrm>
        </p:spPr>
        <p:txBody>
          <a:bodyPr/>
          <a:lstStyle/>
          <a:p>
            <a:pPr marL="450850" indent="-450850" eaLnBrk="1" hangingPunct="1">
              <a:buFontTx/>
              <a:buNone/>
            </a:pPr>
            <a:r>
              <a:rPr lang="en-US" altLang="en-US" sz="3000" dirty="0"/>
              <a:t>The rod of Moses became </a:t>
            </a:r>
          </a:p>
          <a:p>
            <a:pPr marL="450850" indent="-450850" eaLnBrk="1" hangingPunct="1">
              <a:buFontTx/>
              <a:buNone/>
            </a:pPr>
            <a:r>
              <a:rPr lang="en-US" altLang="en-US" sz="3000" dirty="0"/>
              <a:t>	THE ROD OF GOD!</a:t>
            </a:r>
          </a:p>
          <a:p>
            <a:pPr marL="450850" indent="-450850" eaLnBrk="1" hangingPunct="1">
              <a:buFontTx/>
              <a:buNone/>
            </a:pPr>
            <a:endParaRPr lang="en-US" altLang="en-US" sz="3000" dirty="0"/>
          </a:p>
          <a:p>
            <a:pPr marL="450850" indent="-450850" eaLnBrk="1" hangingPunct="1">
              <a:buFontTx/>
              <a:buNone/>
            </a:pPr>
            <a:r>
              <a:rPr lang="en-US" altLang="en-US" sz="3000" dirty="0"/>
              <a:t>The sling of David became </a:t>
            </a:r>
          </a:p>
          <a:p>
            <a:pPr marL="450850" indent="-450850" eaLnBrk="1" hangingPunct="1">
              <a:buFontTx/>
              <a:buNone/>
            </a:pPr>
            <a:r>
              <a:rPr lang="en-US" altLang="en-US" sz="3000" dirty="0"/>
              <a:t>	THE SLING OF GOD!</a:t>
            </a:r>
          </a:p>
          <a:p>
            <a:pPr marL="450850" indent="-450850" eaLnBrk="1" hangingPunct="1">
              <a:buFontTx/>
              <a:buNone/>
            </a:pPr>
            <a:endParaRPr lang="en-US" altLang="en-US" sz="3000" dirty="0"/>
          </a:p>
          <a:p>
            <a:pPr marL="0" indent="0" eaLnBrk="1" hangingPunct="1">
              <a:buFontTx/>
              <a:buNone/>
            </a:pPr>
            <a:r>
              <a:rPr lang="en-US" altLang="en-US" sz="3000" dirty="0"/>
              <a:t>The five loaves and 2 fishes of the little boy became </a:t>
            </a:r>
          </a:p>
          <a:p>
            <a:pPr marL="450850" indent="-450850" eaLnBrk="1" hangingPunct="1">
              <a:buFontTx/>
              <a:buNone/>
            </a:pPr>
            <a:r>
              <a:rPr lang="en-US" altLang="en-US" sz="3000" dirty="0"/>
              <a:t>	THE FIVE LOAVES AND 2 FISHES OF GOD!</a:t>
            </a:r>
          </a:p>
          <a:p>
            <a:pPr eaLnBrk="1" hangingPunct="1">
              <a:buFontTx/>
              <a:buNone/>
            </a:pPr>
            <a:endParaRPr lang="en-US" altLang="en-US" sz="30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0627126-90DD-4C7E-804C-ED5DFC821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46037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WITH GOD – ANYTHING !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>
            <a:extLst>
              <a:ext uri="{FF2B5EF4-FFF2-40B4-BE49-F238E27FC236}">
                <a16:creationId xmlns:a16="http://schemas.microsoft.com/office/drawing/2014/main" id="{5A2FC001-C2EC-43E6-98A8-307457C67E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419600"/>
          </a:xfrm>
        </p:spPr>
        <p:txBody>
          <a:bodyPr/>
          <a:lstStyle/>
          <a:p>
            <a:pPr marL="357188" indent="-357188" eaLnBrk="1" hangingPunct="1">
              <a:buFontTx/>
              <a:buNone/>
            </a:pPr>
            <a:r>
              <a:rPr lang="en-US" altLang="en-US" sz="3200" dirty="0"/>
              <a:t>The me of Seng Fong becomes </a:t>
            </a:r>
          </a:p>
          <a:p>
            <a:pPr marL="357188" indent="-357188" eaLnBrk="1" hangingPunct="1">
              <a:buFontTx/>
              <a:buNone/>
            </a:pPr>
            <a:r>
              <a:rPr lang="en-US" altLang="en-US" sz="3200" dirty="0"/>
              <a:t>	THE ME OF GOD.</a:t>
            </a:r>
          </a:p>
          <a:p>
            <a:pPr marL="357188" indent="-357188" eaLnBrk="1" hangingPunct="1">
              <a:buFontTx/>
              <a:buNone/>
            </a:pPr>
            <a:endParaRPr lang="en-US" altLang="en-US" sz="3200" dirty="0"/>
          </a:p>
          <a:p>
            <a:pPr marL="357188" indent="-357188" eaLnBrk="1" hangingPunct="1">
              <a:buFontTx/>
              <a:buNone/>
            </a:pPr>
            <a:r>
              <a:rPr lang="en-US" altLang="en-US" sz="3200" dirty="0"/>
              <a:t>I yearn to see </a:t>
            </a:r>
          </a:p>
          <a:p>
            <a:pPr marL="357188" indent="-357188" eaLnBrk="1" hangingPunct="1">
              <a:buFontTx/>
              <a:buNone/>
            </a:pPr>
            <a:r>
              <a:rPr lang="en-US" altLang="en-US" sz="3200" dirty="0"/>
              <a:t>	WHAT GOD CAN DO IN AND THROUGH ME </a:t>
            </a:r>
          </a:p>
          <a:p>
            <a:pPr marL="357188" indent="-357188" eaLnBrk="1" hangingPunct="1">
              <a:buFontTx/>
              <a:buNone/>
            </a:pPr>
            <a:r>
              <a:rPr lang="en-US" altLang="en-US" sz="3200" dirty="0"/>
              <a:t>	AS I SAY “YES” TO HIM!</a:t>
            </a:r>
          </a:p>
          <a:p>
            <a:pPr eaLnBrk="1" hangingPunct="1">
              <a:buFontTx/>
              <a:buNone/>
            </a:pPr>
            <a:endParaRPr lang="en-US" altLang="en-US" b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04D8386-7ED0-4638-A1CB-9E94F4DF3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52400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WITH GOD – ANYTHING !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>
            <a:extLst>
              <a:ext uri="{FF2B5EF4-FFF2-40B4-BE49-F238E27FC236}">
                <a16:creationId xmlns:a16="http://schemas.microsoft.com/office/drawing/2014/main" id="{860AA60E-4211-4D38-8B51-0D2017AE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39"/>
            <a:ext cx="7886700" cy="1325563"/>
          </a:xfrm>
        </p:spPr>
        <p:txBody>
          <a:bodyPr/>
          <a:lstStyle/>
          <a:p>
            <a:pPr algn="ctr"/>
            <a:r>
              <a:rPr lang="en-SG" altLang="en-US" sz="3200" dirty="0">
                <a:solidFill>
                  <a:srgbClr val="00B0F0"/>
                </a:solidFill>
                <a:latin typeface="+mn-lt"/>
              </a:rPr>
              <a:t>FUEL FOR GOD</a:t>
            </a:r>
          </a:p>
        </p:txBody>
      </p:sp>
      <p:sp>
        <p:nvSpPr>
          <p:cNvPr id="65539" name="Content Placeholder 2">
            <a:extLst>
              <a:ext uri="{FF2B5EF4-FFF2-40B4-BE49-F238E27FC236}">
                <a16:creationId xmlns:a16="http://schemas.microsoft.com/office/drawing/2014/main" id="{2BB694F0-C2AB-47DF-8B1B-1D343EE40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09261"/>
            <a:ext cx="7219950" cy="56388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SG" altLang="en-US" sz="3200" dirty="0"/>
              <a:t>I am here, O Lord.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SG" altLang="en-US" sz="3200" dirty="0"/>
              <a:t>I am Yours, thorns and all.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SG" altLang="en-US" sz="3200" dirty="0"/>
              <a:t>Give me the love that leads the way.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SG" altLang="en-US" sz="3200" dirty="0"/>
              <a:t>The faith that nothing can dismay.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SG" altLang="en-US" sz="3200" dirty="0"/>
              <a:t>The hope no disappointments tire.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SG" altLang="en-US" sz="3200" dirty="0"/>
              <a:t>The passion that will burn like fire.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SG" altLang="en-US" sz="3200" dirty="0"/>
              <a:t>Let me not sink to be a clod.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SG" altLang="en-US" sz="3200" dirty="0"/>
              <a:t>Make me Thy fuel, O Flame of God.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SG" altLang="en-US" sz="3200" dirty="0"/>
              <a:t>(A. Carmichael, missionary to India)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B6B8E-1E3A-4D47-8013-25A2B57EC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8229600" cy="5486400"/>
          </a:xfrm>
        </p:spPr>
        <p:txBody>
          <a:bodyPr rtlCol="0">
            <a:normAutofit/>
          </a:bodyPr>
          <a:lstStyle/>
          <a:p>
            <a:pPr marL="450850" indent="-4508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1.	All to Jesus I surrender, </a:t>
            </a:r>
          </a:p>
          <a:p>
            <a:pPr marL="450850" indent="-4508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     All to Him I freely give;</a:t>
            </a:r>
            <a:endParaRPr lang="en-SG" sz="3200" dirty="0"/>
          </a:p>
          <a:p>
            <a:pPr marL="450850" indent="-4508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     I will ever love and trust Him, </a:t>
            </a:r>
          </a:p>
          <a:p>
            <a:pPr marL="450850" indent="-4508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     In His presence daily live.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3200" dirty="0"/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u="sng" dirty="0"/>
              <a:t>Chorus</a:t>
            </a:r>
            <a:r>
              <a:rPr lang="en-US" sz="3200" dirty="0"/>
              <a:t>:  </a:t>
            </a:r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I surrender all (2)</a:t>
            </a:r>
            <a:endParaRPr lang="en-SG" sz="3200" dirty="0"/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All to Thee, my blessed Savior</a:t>
            </a:r>
            <a:endParaRPr lang="en-SG" sz="3200" dirty="0"/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I surrender all.                                                                                                                          </a:t>
            </a:r>
            <a:endParaRPr lang="en-SG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SG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B5151-C4C1-4271-8C38-4DCB277E3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8229600" cy="5486400"/>
          </a:xfrm>
        </p:spPr>
        <p:txBody>
          <a:bodyPr rtlCol="0">
            <a:normAutofit/>
          </a:bodyPr>
          <a:lstStyle/>
          <a:p>
            <a:pPr marL="450850" indent="-4508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2.  All to Jesus I surrender, </a:t>
            </a:r>
          </a:p>
          <a:p>
            <a:pPr marL="450850" indent="-4508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     Make me, Savior, wholly Thine;</a:t>
            </a:r>
            <a:endParaRPr lang="en-SG" sz="3200" dirty="0"/>
          </a:p>
          <a:p>
            <a:pPr marL="450850" indent="-4508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     Let me feel Thy Holy Spirit, </a:t>
            </a:r>
          </a:p>
          <a:p>
            <a:pPr marL="450850" indent="-4508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     Truly know that Thou are mine.</a:t>
            </a:r>
            <a:endParaRPr lang="en-SG" sz="3200" dirty="0"/>
          </a:p>
          <a:p>
            <a:pPr marL="450850" indent="-450850" eaLnBrk="1" fontAlgn="auto" hangingPunct="1">
              <a:spcAft>
                <a:spcPts val="0"/>
              </a:spcAft>
              <a:defRPr/>
            </a:pPr>
            <a:endParaRPr lang="en-US" sz="3200" dirty="0"/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u="sng" dirty="0"/>
              <a:t>Chorus</a:t>
            </a:r>
            <a:r>
              <a:rPr lang="en-US" sz="3200" dirty="0"/>
              <a:t>:  </a:t>
            </a:r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I surrender all (2)</a:t>
            </a:r>
            <a:endParaRPr lang="en-SG" sz="3200" dirty="0"/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All to Thee, my blessed Savior</a:t>
            </a:r>
            <a:endParaRPr lang="en-SG" sz="3200" dirty="0"/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I surrender all</a:t>
            </a:r>
            <a:endParaRPr lang="en-S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ACBC28-1FB8-449E-9B7A-002DF2482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MOSES’ EARLY TESTS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4710BE5-81F5-4BB1-991F-89170C865E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657558"/>
            <a:ext cx="7753350" cy="4729163"/>
          </a:xfrm>
        </p:spPr>
        <p:txBody>
          <a:bodyPr rtlCol="0">
            <a:noAutofit/>
          </a:bodyPr>
          <a:lstStyle/>
          <a:p>
            <a:pPr marL="447675" indent="-4476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801688" algn="l"/>
              </a:tabLst>
              <a:defRPr/>
            </a:pPr>
            <a:r>
              <a:rPr lang="en-US" altLang="en-US" sz="3200" dirty="0"/>
              <a:t>Test of </a:t>
            </a:r>
            <a:r>
              <a:rPr lang="en-US" altLang="en-US" sz="3200" u="sng" dirty="0"/>
              <a:t>Lordship</a:t>
            </a:r>
            <a:r>
              <a:rPr lang="en-US" altLang="en-US" sz="3200" dirty="0"/>
              <a:t> </a:t>
            </a:r>
            <a:br>
              <a:rPr lang="en-US" altLang="en-US" sz="3200" dirty="0"/>
            </a:br>
            <a:r>
              <a:rPr lang="en-US" altLang="en-US" sz="3200" dirty="0"/>
              <a:t>	– GOD’S WAY vs self</a:t>
            </a:r>
          </a:p>
          <a:p>
            <a:pPr marL="447675" indent="-4476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801688" algn="l"/>
              </a:tabLst>
              <a:defRPr/>
            </a:pPr>
            <a:r>
              <a:rPr lang="en-US" altLang="en-US" sz="3200" dirty="0"/>
              <a:t>Test of </a:t>
            </a:r>
            <a:r>
              <a:rPr lang="en-US" altLang="en-US" sz="3200" u="sng" dirty="0"/>
              <a:t>Timing</a:t>
            </a:r>
            <a:r>
              <a:rPr lang="en-US" altLang="en-US" sz="3200" dirty="0"/>
              <a:t> </a:t>
            </a:r>
            <a:br>
              <a:rPr lang="en-US" altLang="en-US" sz="3200" dirty="0"/>
            </a:br>
            <a:r>
              <a:rPr lang="en-US" altLang="en-US" sz="3200" dirty="0"/>
              <a:t>	– GOD’S HOUR vs impatience</a:t>
            </a:r>
          </a:p>
          <a:p>
            <a:pPr marL="447675" indent="-4476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801688" algn="l"/>
              </a:tabLst>
              <a:defRPr/>
            </a:pPr>
            <a:r>
              <a:rPr lang="en-US" altLang="en-US" sz="3200" dirty="0"/>
              <a:t>Test of </a:t>
            </a:r>
            <a:r>
              <a:rPr lang="en-US" altLang="en-US" sz="3200" u="sng" dirty="0"/>
              <a:t>Offense</a:t>
            </a:r>
            <a:r>
              <a:rPr lang="en-US" altLang="en-US" sz="3200" dirty="0"/>
              <a:t> </a:t>
            </a:r>
            <a:br>
              <a:rPr lang="en-US" altLang="en-US" sz="3200" dirty="0"/>
            </a:br>
            <a:r>
              <a:rPr lang="en-US" altLang="en-US" sz="3200" dirty="0"/>
              <a:t>	– HIDING with resentment</a:t>
            </a:r>
          </a:p>
          <a:p>
            <a:pPr marL="447675" indent="-447675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801688" algn="l"/>
              </a:tabLst>
              <a:defRPr/>
            </a:pPr>
            <a:r>
              <a:rPr lang="en-US" altLang="en-US" sz="3200" dirty="0"/>
              <a:t>Test of </a:t>
            </a:r>
            <a:r>
              <a:rPr lang="en-US" altLang="en-US" sz="3200" u="sng" dirty="0"/>
              <a:t>Small Things</a:t>
            </a:r>
            <a:r>
              <a:rPr lang="en-US" altLang="en-US" sz="3200" dirty="0"/>
              <a:t>  </a:t>
            </a:r>
            <a:br>
              <a:rPr lang="en-US" altLang="en-US" sz="3200" dirty="0"/>
            </a:br>
            <a:r>
              <a:rPr lang="en-US" altLang="en-US" sz="3200" dirty="0"/>
              <a:t>	– beneath potential</a:t>
            </a:r>
            <a:endParaRPr lang="en-US" altLang="en-US" sz="3200" u="sng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12DAD-5A6E-468C-BAD4-C037DA48A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3" y="838200"/>
            <a:ext cx="8229600" cy="5486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3.  All to Jesus I surrender,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     Lord, I give myself to Thee;</a:t>
            </a:r>
            <a:endParaRPr lang="en-SG" sz="32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     Fill me with Thy love and power,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     Let Thy blessing fall on me.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200" dirty="0"/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u="sng" dirty="0"/>
              <a:t>Chorus</a:t>
            </a:r>
            <a:r>
              <a:rPr lang="en-US" sz="3200" dirty="0"/>
              <a:t>:  </a:t>
            </a:r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I surrender all (2)</a:t>
            </a:r>
            <a:endParaRPr lang="en-SG" sz="3200" dirty="0"/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All to Thee, my blessed Savior</a:t>
            </a:r>
            <a:endParaRPr lang="en-SG" sz="3200" dirty="0"/>
          </a:p>
          <a:p>
            <a:pPr marL="45085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/>
              <a:t>I surrender all.                                                                                                                          </a:t>
            </a:r>
            <a:endParaRPr lang="en-SG" sz="32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624BBC7-02C8-4AAC-9337-8076E9018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990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QUESTION ONE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500D12D-22B7-422A-9B66-F8D89A425E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43900" cy="5029200"/>
          </a:xfrm>
        </p:spPr>
        <p:txBody>
          <a:bodyPr>
            <a:noAutofit/>
          </a:bodyPr>
          <a:lstStyle/>
          <a:p>
            <a:pPr marL="205740" indent="-205740" eaLnBrk="1" fontAlgn="auto" hangingPunct="1">
              <a:spcBef>
                <a:spcPts val="0"/>
              </a:spcBef>
              <a:spcAft>
                <a:spcPts val="135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b="1" dirty="0"/>
              <a:t>1.  What did Moses give up?</a:t>
            </a:r>
          </a:p>
          <a:p>
            <a:pPr marL="205740" indent="-205740" eaLnBrk="1" fontAlgn="auto" hangingPunct="1">
              <a:spcBef>
                <a:spcPts val="0"/>
              </a:spcBef>
              <a:spcAft>
                <a:spcPts val="135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Pride      		Position    		Possessions    	Pleasure  </a:t>
            </a:r>
          </a:p>
          <a:p>
            <a:pPr marL="205740" indent="-205740" eaLnBrk="1" fontAlgn="auto" hangingPunct="1">
              <a:spcBef>
                <a:spcPts val="0"/>
              </a:spcBef>
              <a:spcAft>
                <a:spcPts val="135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Prestige    		Power    		Popularity    	Perks </a:t>
            </a:r>
          </a:p>
          <a:p>
            <a:pPr marL="205740" indent="-205740" eaLnBrk="1" fontAlgn="auto" hangingPunct="1">
              <a:spcBef>
                <a:spcPts val="0"/>
              </a:spcBef>
              <a:spcAft>
                <a:spcPts val="135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Control     		Comfort     		Identity    		Impatience</a:t>
            </a:r>
          </a:p>
          <a:p>
            <a:pPr marL="205740" indent="-205740" eaLnBrk="1" fontAlgn="auto" hangingPunct="1">
              <a:spcBef>
                <a:spcPts val="0"/>
              </a:spcBef>
              <a:spcAft>
                <a:spcPts val="135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Self-sufficiency   Self-satisfaction  Time                     (anymore?))</a:t>
            </a:r>
          </a:p>
          <a:p>
            <a:pPr marL="205740" indent="-205740" eaLnBrk="1" fontAlgn="auto" hangingPunct="1">
              <a:spcBef>
                <a:spcPts val="0"/>
              </a:spcBef>
              <a:spcAft>
                <a:spcPts val="135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marL="205740" indent="-205740" eaLnBrk="1" fontAlgn="auto" hangingPunct="1">
              <a:spcBef>
                <a:spcPts val="0"/>
              </a:spcBef>
              <a:spcAft>
                <a:spcPts val="135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en-US" altLang="en-US" sz="2400" b="1" dirty="0"/>
              <a:t>2.  What did you give up and are giving up?  </a:t>
            </a:r>
          </a:p>
          <a:p>
            <a:pPr marL="205740" indent="-205740" eaLnBrk="1" fontAlgn="auto" hangingPunct="1">
              <a:spcBef>
                <a:spcPts val="0"/>
              </a:spcBef>
              <a:spcAft>
                <a:spcPts val="135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+mj-lt"/>
            </a:endParaRPr>
          </a:p>
          <a:p>
            <a:pPr marL="205740" indent="-205740" eaLnBrk="1" fontAlgn="auto" hangingPunct="1">
              <a:spcBef>
                <a:spcPts val="0"/>
              </a:spcBef>
              <a:spcAft>
                <a:spcPts val="1350"/>
              </a:spcAft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endParaRPr lang="en-US" alt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>
            <a:extLst>
              <a:ext uri="{FF2B5EF4-FFF2-40B4-BE49-F238E27FC236}">
                <a16:creationId xmlns:a16="http://schemas.microsoft.com/office/drawing/2014/main" id="{7D6DD029-3AB2-4D5B-B30E-5F09611A4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/>
          <a:lstStyle/>
          <a:p>
            <a:pPr algn="ctr"/>
            <a:r>
              <a:rPr lang="en-SG" altLang="en-US" dirty="0">
                <a:solidFill>
                  <a:srgbClr val="FF66FF"/>
                </a:solidFill>
                <a:latin typeface="+mn-lt"/>
              </a:rPr>
              <a:t>QUESTION TWO</a:t>
            </a:r>
          </a:p>
        </p:txBody>
      </p:sp>
      <p:sp>
        <p:nvSpPr>
          <p:cNvPr id="70659" name="Content Placeholder 2">
            <a:extLst>
              <a:ext uri="{FF2B5EF4-FFF2-40B4-BE49-F238E27FC236}">
                <a16:creationId xmlns:a16="http://schemas.microsoft.com/office/drawing/2014/main" id="{81E7BA4A-4426-4DD4-BBAE-8A3368C89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0"/>
            <a:ext cx="7677150" cy="4351338"/>
          </a:xfrm>
        </p:spPr>
        <p:txBody>
          <a:bodyPr/>
          <a:lstStyle/>
          <a:p>
            <a:pPr marL="450850" indent="-450850">
              <a:buNone/>
            </a:pPr>
            <a:r>
              <a:rPr lang="en-SG" altLang="en-US" sz="3200" dirty="0"/>
              <a:t>1.  Which of the five excuses you are handling well.  What are the reasons that you are doing well.</a:t>
            </a:r>
          </a:p>
          <a:p>
            <a:pPr marL="450850" indent="-450850">
              <a:buNone/>
            </a:pPr>
            <a:endParaRPr lang="en-SG" altLang="en-US" sz="3200" dirty="0"/>
          </a:p>
          <a:p>
            <a:pPr marL="450850" indent="-450850">
              <a:buNone/>
            </a:pPr>
            <a:r>
              <a:rPr lang="en-SG" altLang="en-US" sz="3200" dirty="0"/>
              <a:t>2.  Which of the excuses you are having difficulties with?  How do you plan to resolve the situation?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>
            <a:extLst>
              <a:ext uri="{FF2B5EF4-FFF2-40B4-BE49-F238E27FC236}">
                <a16:creationId xmlns:a16="http://schemas.microsoft.com/office/drawing/2014/main" id="{09166344-237F-45F1-88CD-3CF8462C1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027304"/>
            <a:ext cx="3067050" cy="328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FE0D28-BB4D-43AB-8482-1923F0109E72}"/>
              </a:ext>
            </a:extLst>
          </p:cNvPr>
          <p:cNvSpPr/>
          <p:nvPr/>
        </p:nvSpPr>
        <p:spPr>
          <a:xfrm>
            <a:off x="838200" y="4419600"/>
            <a:ext cx="7200900" cy="1827213"/>
          </a:xfrm>
          <a:prstGeom prst="roundRect">
            <a:avLst>
              <a:gd name="adj" fmla="val 18520"/>
            </a:avLst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1798" lvl="1" defTabSz="514350">
              <a:lnSpc>
                <a:spcPct val="120000"/>
              </a:lnSpc>
              <a:defRPr/>
            </a:pPr>
            <a:r>
              <a:rPr lang="en-SG" sz="3000" dirty="0">
                <a:solidFill>
                  <a:prstClr val="black"/>
                </a:solidFill>
              </a:rPr>
              <a:t>Email: </a:t>
            </a:r>
            <a:r>
              <a:rPr lang="en-SG" sz="3000" dirty="0">
                <a:solidFill>
                  <a:prstClr val="black"/>
                </a:solidFill>
                <a:hlinkClick r:id="rId3"/>
              </a:rPr>
              <a:t>gohsengfong@hotmail.com</a:t>
            </a:r>
            <a:endParaRPr lang="en-SG" sz="3000" dirty="0">
              <a:solidFill>
                <a:prstClr val="black"/>
              </a:solidFill>
            </a:endParaRPr>
          </a:p>
          <a:p>
            <a:pPr marL="101798" lvl="1" defTabSz="514350">
              <a:lnSpc>
                <a:spcPct val="120000"/>
              </a:lnSpc>
              <a:defRPr/>
            </a:pPr>
            <a:r>
              <a:rPr lang="en-SG" sz="3000" dirty="0">
                <a:solidFill>
                  <a:prstClr val="black"/>
                </a:solidFill>
              </a:rPr>
              <a:t>WhatsApp: </a:t>
            </a:r>
            <a:r>
              <a:rPr lang="en-SG" sz="3000" dirty="0">
                <a:solidFill>
                  <a:srgbClr val="5B9BD5">
                    <a:lumMod val="75000"/>
                  </a:srgbClr>
                </a:solidFill>
              </a:rPr>
              <a:t>+65-98207783</a:t>
            </a:r>
          </a:p>
          <a:p>
            <a:pPr marL="101798" lvl="1" defTabSz="514350">
              <a:lnSpc>
                <a:spcPct val="120000"/>
              </a:lnSpc>
              <a:defRPr/>
            </a:pPr>
            <a:r>
              <a:rPr lang="en-SG" sz="3000" dirty="0">
                <a:solidFill>
                  <a:prstClr val="black"/>
                </a:solidFill>
              </a:rPr>
              <a:t>Website: </a:t>
            </a:r>
            <a:r>
              <a:rPr lang="en-SG" sz="3000" dirty="0">
                <a:solidFill>
                  <a:prstClr val="black"/>
                </a:solidFill>
                <a:hlinkClick r:id="rId4"/>
              </a:rPr>
              <a:t>www.faithatworkfellowship.org</a:t>
            </a:r>
            <a:endParaRPr lang="en-SG" sz="2400" dirty="0">
              <a:solidFill>
                <a:prstClr val="black"/>
              </a:solidFill>
            </a:endParaRPr>
          </a:p>
        </p:txBody>
      </p:sp>
      <p:sp>
        <p:nvSpPr>
          <p:cNvPr id="71684" name="Slide Number Placeholder 1">
            <a:extLst>
              <a:ext uri="{FF2B5EF4-FFF2-40B4-BE49-F238E27FC236}">
                <a16:creationId xmlns:a16="http://schemas.microsoft.com/office/drawing/2014/main" id="{1D53D115-641D-4A23-AAC8-7F06D71C7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AB339F6-06AF-4D0A-AF11-95DF85DD8CE6}" type="slidenum">
              <a:rPr lang="en-SG" altLang="en-US" sz="900">
                <a:solidFill>
                  <a:srgbClr val="FEFFFF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63</a:t>
            </a:fld>
            <a:endParaRPr lang="en-SG" altLang="en-US" sz="900">
              <a:solidFill>
                <a:srgbClr val="FE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2F1368F-2180-48F4-997D-B0003171C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69875"/>
            <a:ext cx="7886700" cy="1325563"/>
          </a:xfrm>
        </p:spPr>
        <p:txBody>
          <a:bodyPr rtlCol="0">
            <a:normAutofit/>
          </a:bodyPr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TEST OF WILDERNESS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5F7B539-4221-435D-8F8A-AB968AB5E1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30363"/>
            <a:ext cx="7886700" cy="45466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3200" i="1" dirty="0"/>
              <a:t>“And you shall remember all the way which the LORD your God led you these forty years in the </a:t>
            </a:r>
            <a:r>
              <a:rPr lang="en-US" altLang="en-US" sz="3200" i="1" u="sng" dirty="0"/>
              <a:t>wilderness</a:t>
            </a:r>
            <a:r>
              <a:rPr lang="en-US" altLang="en-US" sz="3200" i="1" dirty="0"/>
              <a:t>, to </a:t>
            </a:r>
            <a:r>
              <a:rPr lang="en-US" altLang="en-US" sz="3200" i="1" u="sng" dirty="0"/>
              <a:t>humble</a:t>
            </a:r>
            <a:r>
              <a:rPr lang="en-US" altLang="en-US" sz="3200" i="1" dirty="0"/>
              <a:t> you, and to </a:t>
            </a:r>
            <a:r>
              <a:rPr lang="en-US" altLang="en-US" sz="3200" i="1" u="sng" dirty="0"/>
              <a:t>prove</a:t>
            </a:r>
            <a:r>
              <a:rPr lang="en-US" altLang="en-US" sz="3200" i="1" dirty="0"/>
              <a:t> you, to know what was in </a:t>
            </a:r>
            <a:r>
              <a:rPr lang="en-US" altLang="en-US" sz="3200" i="1" u="sng" dirty="0"/>
              <a:t>your heart</a:t>
            </a:r>
            <a:r>
              <a:rPr lang="en-US" altLang="en-US" sz="3200" i="1" dirty="0"/>
              <a:t>, whether </a:t>
            </a:r>
            <a:r>
              <a:rPr lang="en-US" altLang="en-US" sz="3200" i="1" u="sng" dirty="0"/>
              <a:t>you would keep His commandments, or no</a:t>
            </a:r>
            <a:r>
              <a:rPr lang="en-US" altLang="en-US" sz="3200" i="1" dirty="0"/>
              <a:t>”  (Deut. 8:2).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en-US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B88C467-CA46-43C3-9849-E8C45B46C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28600"/>
            <a:ext cx="7886700" cy="9302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FF66FF"/>
                </a:solidFill>
                <a:latin typeface="+mn-lt"/>
              </a:rPr>
              <a:t>UNIVERSITY OF WILDERNESS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3B8003D-6004-4B08-A8BA-FF85F3861D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166249"/>
            <a:ext cx="7772400" cy="5105400"/>
          </a:xfrm>
        </p:spPr>
        <p:txBody>
          <a:bodyPr/>
          <a:lstStyle/>
          <a:p>
            <a:pPr marL="541338" indent="-541338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tabLst>
                <a:tab pos="895350" algn="l"/>
              </a:tabLst>
            </a:pPr>
            <a:r>
              <a:rPr lang="en-US" altLang="en-US" sz="3200" dirty="0"/>
              <a:t>Self-worth &amp; Sustenance </a:t>
            </a:r>
            <a:br>
              <a:rPr lang="en-US" altLang="en-US" sz="3200" dirty="0"/>
            </a:br>
            <a:r>
              <a:rPr lang="en-US" altLang="en-US" sz="3200" dirty="0"/>
              <a:t>	– UNEMPLOYMENT</a:t>
            </a:r>
          </a:p>
          <a:p>
            <a:pPr marL="541338" indent="-541338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tabLst>
                <a:tab pos="895350" algn="l"/>
              </a:tabLst>
            </a:pPr>
            <a:r>
              <a:rPr lang="en-US" altLang="en-US" sz="3200" dirty="0"/>
              <a:t>Significance &amp; Security </a:t>
            </a:r>
            <a:br>
              <a:rPr lang="en-US" altLang="en-US" sz="3200" dirty="0"/>
            </a:br>
            <a:r>
              <a:rPr lang="en-US" altLang="en-US" sz="3200" dirty="0"/>
              <a:t>	– OBSCURITY</a:t>
            </a:r>
          </a:p>
          <a:p>
            <a:pPr marL="541338" indent="-541338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tabLst>
                <a:tab pos="895350" algn="l"/>
              </a:tabLst>
            </a:pPr>
            <a:r>
              <a:rPr lang="en-US" altLang="en-US" sz="3200" dirty="0"/>
              <a:t>Supply &amp; Schedule </a:t>
            </a:r>
            <a:br>
              <a:rPr lang="en-US" altLang="en-US" sz="3200" dirty="0"/>
            </a:br>
            <a:r>
              <a:rPr lang="en-US" altLang="en-US" sz="3200" dirty="0"/>
              <a:t>	– REMEDIAL WAITING</a:t>
            </a:r>
          </a:p>
          <a:p>
            <a:pPr marL="541338" indent="-541338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tabLst>
                <a:tab pos="895350" algn="l"/>
              </a:tabLst>
            </a:pPr>
            <a:r>
              <a:rPr lang="en-US" altLang="en-US" sz="3200" dirty="0"/>
              <a:t>Satisfaction &amp; Sufficiency </a:t>
            </a:r>
            <a:br>
              <a:rPr lang="en-US" altLang="en-US" sz="3200" dirty="0"/>
            </a:br>
            <a:r>
              <a:rPr lang="en-US" altLang="en-US" sz="3200" dirty="0"/>
              <a:t>	– LONELINESS</a:t>
            </a:r>
          </a:p>
          <a:p>
            <a:pPr marL="541338" indent="-541338" eaLnBrk="1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AutoNum type="arabicPeriod"/>
              <a:tabLst>
                <a:tab pos="895350" algn="l"/>
              </a:tabLst>
            </a:pPr>
            <a:r>
              <a:rPr lang="en-US" altLang="en-US" sz="3200" dirty="0"/>
              <a:t>Sanctity of Life </a:t>
            </a:r>
            <a:br>
              <a:rPr lang="en-US" altLang="en-US" sz="3200" dirty="0"/>
            </a:br>
            <a:r>
              <a:rPr lang="en-US" altLang="en-US" sz="3200" dirty="0"/>
              <a:t>	– SHEPHERDOLOGY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0115C3C-7D7A-4A60-B76F-8B01B991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rgbClr val="00B0F0"/>
                </a:solidFill>
                <a:latin typeface="+mn-lt"/>
              </a:rPr>
              <a:t>LIFE IS A TRUST</a:t>
            </a:r>
            <a:endParaRPr lang="en-SG" altLang="en-US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53084B33-7C8C-4B37-B3AE-61D8A72C6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SG" altLang="en-US" sz="3200" i="1" dirty="0"/>
              <a:t>(</a:t>
            </a:r>
            <a:r>
              <a:rPr lang="en-SG" altLang="en-US" sz="3200" i="1" dirty="0" err="1"/>
              <a:t>Luk</a:t>
            </a:r>
            <a:r>
              <a:rPr lang="en-SG" altLang="en-US" sz="3200" i="1" dirty="0"/>
              <a:t> 12:42)  And the Lord said, Who then is </a:t>
            </a:r>
            <a:r>
              <a:rPr lang="en-SG" altLang="en-US" sz="3200" i="1" u="sng" dirty="0"/>
              <a:t>that faithful and wise steward</a:t>
            </a:r>
            <a:r>
              <a:rPr lang="en-SG" altLang="en-US" sz="3200" i="1" dirty="0"/>
              <a:t>, whom his lord shall make ruler over his household, to give them their portion of meat in due season?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SG" altLang="en-US" sz="3200" dirty="0"/>
              <a:t>(Matthew 25:21)  </a:t>
            </a:r>
            <a:r>
              <a:rPr lang="en-SG" altLang="en-US" sz="3200" i="1" dirty="0"/>
              <a:t>His lord said unto him, Well done, </a:t>
            </a:r>
            <a:r>
              <a:rPr lang="en-SG" altLang="en-US" sz="3200" i="1" u="sng" dirty="0"/>
              <a:t>thou good and faithful servant</a:t>
            </a:r>
            <a:r>
              <a:rPr lang="en-SG" altLang="en-US" sz="3200" i="1" dirty="0"/>
              <a:t>: thou hast been faithful over a few things, I will make thee ruler over many things: enter thou into the joy of thy lord.</a:t>
            </a:r>
          </a:p>
          <a:p>
            <a:endParaRPr lang="en-SG" altLang="en-US" sz="3200" dirty="0"/>
          </a:p>
          <a:p>
            <a:pPr eaLnBrk="1" hangingPunct="1"/>
            <a:endParaRPr lang="en-SG" altLang="en-US" sz="3200" i="1" dirty="0"/>
          </a:p>
          <a:p>
            <a:pPr eaLnBrk="1" hangingPunct="1"/>
            <a:endParaRPr lang="en-SG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4588</Words>
  <Application>Microsoft Office PowerPoint</Application>
  <PresentationFormat>On-screen Show (4:3)</PresentationFormat>
  <Paragraphs>359</Paragraphs>
  <Slides>63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Tahoma</vt:lpstr>
      <vt:lpstr>Office Theme</vt:lpstr>
      <vt:lpstr>CALL OF SERVANT MOSES</vt:lpstr>
      <vt:lpstr>CALL OF SERVANT MOSES</vt:lpstr>
      <vt:lpstr>CALL OF SERVANT MOSES</vt:lpstr>
      <vt:lpstr>THREE TRUTHS OF LIFE</vt:lpstr>
      <vt:lpstr>LIFE IS A TEST</vt:lpstr>
      <vt:lpstr>MOSES’ EARLY TESTS</vt:lpstr>
      <vt:lpstr>TEST OF WILDERNESS</vt:lpstr>
      <vt:lpstr>UNIVERSITY OF WILDERNESS</vt:lpstr>
      <vt:lpstr>LIFE IS A TRUST</vt:lpstr>
      <vt:lpstr>LIFE IS A TRUST</vt:lpstr>
      <vt:lpstr>LIFE IS A TRUST</vt:lpstr>
      <vt:lpstr>LIFE IS A TRUST</vt:lpstr>
      <vt:lpstr>WAYS OF GOD</vt:lpstr>
      <vt:lpstr>PowerPoint Presentation</vt:lpstr>
      <vt:lpstr>PowerPoint Presentation</vt:lpstr>
      <vt:lpstr>BURNING BUSH</vt:lpstr>
      <vt:lpstr>CALLING OF SERVANT MOSES</vt:lpstr>
      <vt:lpstr>I.  CONCERNING SELF – WHO AM I?  IDENTITY ISSUE</vt:lpstr>
      <vt:lpstr>I.  CONCERNING SELF – WHO AM I?   UNWORTHINESS</vt:lpstr>
      <vt:lpstr>I.  CONCERNING SELF – WHO AM I?</vt:lpstr>
      <vt:lpstr>I. CONCERNING SELF – WHO AM I?</vt:lpstr>
      <vt:lpstr>OUR SELF-AWARENESS</vt:lpstr>
      <vt:lpstr>I.  CONCERNING SELF – WHO AM I?</vt:lpstr>
      <vt:lpstr>I.  CONCERNING SELF – WHO AM I?</vt:lpstr>
      <vt:lpstr>I.  CONCERNING SELF – WHO AM I?</vt:lpstr>
      <vt:lpstr>I.  CONCERNING SELF – WHO AM I?</vt:lpstr>
      <vt:lpstr>II.  CONCERNING GOD – WHO ARE YOU? INTIMACY ISSUE</vt:lpstr>
      <vt:lpstr>II.  CONCERNING GOD – WHO ARE YOU?   AUTHORITY</vt:lpstr>
      <vt:lpstr>II.  CONCERNING GOD – WHO ARE YOU?</vt:lpstr>
      <vt:lpstr>II.  CONCERNING GOD – WHO ARE YOU?</vt:lpstr>
      <vt:lpstr>II.  CONCERNING GOD – WHO ARE YOU?</vt:lpstr>
      <vt:lpstr>III. CONCERNING OTHERS – WHAT IF? INTIMIDATION</vt:lpstr>
      <vt:lpstr>III.  CONCERNING OTHERS – WHAT IF? CREDIBILITY</vt:lpstr>
      <vt:lpstr>III.  CONCERNING OTHERS – WHAT IF?</vt:lpstr>
      <vt:lpstr>III.  CONCERNING OTHERS – WHAT IF?</vt:lpstr>
      <vt:lpstr>III.  CONCERNING OTHERS – WHAT IF?</vt:lpstr>
      <vt:lpstr>III.  CONCERNING OTHERS – WHAT IF?</vt:lpstr>
      <vt:lpstr>PowerPoint Presentation</vt:lpstr>
      <vt:lpstr>IV.  CONCERNING ABILITY – BUT I?   INADEQUACY</vt:lpstr>
      <vt:lpstr>IV.  CONCERNING ABILITY – BUT I?   NATURAL LIMITATIONS</vt:lpstr>
      <vt:lpstr>IV.  CONCERNING ABILITY – BUT I?</vt:lpstr>
      <vt:lpstr>IV.  CONCERNING ABILITY – BUT I?</vt:lpstr>
      <vt:lpstr>IV.  CONCERNING ABILITY – BUT I?</vt:lpstr>
      <vt:lpstr>IV.  CONCERNING ABILITY – BUT I?</vt:lpstr>
      <vt:lpstr>IV.  CONCERNING ABILITY – BUT I?</vt:lpstr>
      <vt:lpstr>V.  CONCERNING AVAILIBILITY – “I WILL NOT” INFERIORITY</vt:lpstr>
      <vt:lpstr>V.  CONCERNING AVAILIBILITY – “I WILL NOT”</vt:lpstr>
      <vt:lpstr>V.  CONCERNING AVAILIBILITY – “I WILL NOT”</vt:lpstr>
      <vt:lpstr>V.  CONCERNING AVAILIBILITY – “I WILL NOT”</vt:lpstr>
      <vt:lpstr>V.  CONCERNING AVAILIBILITY – “I WILL NOT”</vt:lpstr>
      <vt:lpstr>V.  CONCERNING AVAILIBILITY – “I WILL NOT”</vt:lpstr>
      <vt:lpstr>WITH GOD – ANYTHING !</vt:lpstr>
      <vt:lpstr>WITH GOD – ANYTHING !</vt:lpstr>
      <vt:lpstr>WITH GOD – ANYTHING !</vt:lpstr>
      <vt:lpstr>WITH GOD – ANYTHING !</vt:lpstr>
      <vt:lpstr>WITH GOD – ANYTHING !</vt:lpstr>
      <vt:lpstr>FUEL FOR GOD</vt:lpstr>
      <vt:lpstr>PowerPoint Presentation</vt:lpstr>
      <vt:lpstr>PowerPoint Presentation</vt:lpstr>
      <vt:lpstr>PowerPoint Presentation</vt:lpstr>
      <vt:lpstr>QUESTION ONE </vt:lpstr>
      <vt:lpstr>QUESTION TWO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rev(dr)goh seng fong</dc:creator>
  <cp:lastModifiedBy>User</cp:lastModifiedBy>
  <cp:revision>169</cp:revision>
  <cp:lastPrinted>2018-06-20T08:04:37Z</cp:lastPrinted>
  <dcterms:created xsi:type="dcterms:W3CDTF">2007-06-09T23:24:57Z</dcterms:created>
  <dcterms:modified xsi:type="dcterms:W3CDTF">2021-05-19T08:23:36Z</dcterms:modified>
</cp:coreProperties>
</file>