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Override3.xml" ContentType="application/vnd.openxmlformats-officedocument.themeOverr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omments/comment1.xml" ContentType="application/vnd.openxmlformats-officedocument.presentationml.comments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756" r:id="rId2"/>
  </p:sldMasterIdLst>
  <p:notesMasterIdLst>
    <p:notesMasterId r:id="rId67"/>
  </p:notesMasterIdLst>
  <p:handoutMasterIdLst>
    <p:handoutMasterId r:id="rId68"/>
  </p:handoutMasterIdLst>
  <p:sldIdLst>
    <p:sldId id="256" r:id="rId3"/>
    <p:sldId id="257" r:id="rId4"/>
    <p:sldId id="258" r:id="rId5"/>
    <p:sldId id="259" r:id="rId6"/>
    <p:sldId id="260" r:id="rId7"/>
    <p:sldId id="261" r:id="rId8"/>
    <p:sldId id="282" r:id="rId9"/>
    <p:sldId id="283" r:id="rId10"/>
    <p:sldId id="284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3" r:id="rId22"/>
    <p:sldId id="285" r:id="rId23"/>
    <p:sldId id="272" r:id="rId24"/>
    <p:sldId id="289" r:id="rId25"/>
    <p:sldId id="300" r:id="rId26"/>
    <p:sldId id="301" r:id="rId27"/>
    <p:sldId id="303" r:id="rId28"/>
    <p:sldId id="304" r:id="rId29"/>
    <p:sldId id="274" r:id="rId30"/>
    <p:sldId id="290" r:id="rId31"/>
    <p:sldId id="305" r:id="rId32"/>
    <p:sldId id="307" r:id="rId33"/>
    <p:sldId id="275" r:id="rId34"/>
    <p:sldId id="294" r:id="rId35"/>
    <p:sldId id="308" r:id="rId36"/>
    <p:sldId id="309" r:id="rId37"/>
    <p:sldId id="276" r:id="rId38"/>
    <p:sldId id="291" r:id="rId39"/>
    <p:sldId id="292" r:id="rId40"/>
    <p:sldId id="293" r:id="rId41"/>
    <p:sldId id="278" r:id="rId42"/>
    <p:sldId id="295" r:id="rId43"/>
    <p:sldId id="296" r:id="rId44"/>
    <p:sldId id="297" r:id="rId45"/>
    <p:sldId id="286" r:id="rId46"/>
    <p:sldId id="298" r:id="rId47"/>
    <p:sldId id="321" r:id="rId48"/>
    <p:sldId id="288" r:id="rId49"/>
    <p:sldId id="311" r:id="rId50"/>
    <p:sldId id="312" r:id="rId51"/>
    <p:sldId id="313" r:id="rId52"/>
    <p:sldId id="314" r:id="rId53"/>
    <p:sldId id="315" r:id="rId54"/>
    <p:sldId id="316" r:id="rId55"/>
    <p:sldId id="317" r:id="rId56"/>
    <p:sldId id="318" r:id="rId57"/>
    <p:sldId id="319" r:id="rId58"/>
    <p:sldId id="320" r:id="rId59"/>
    <p:sldId id="280" r:id="rId60"/>
    <p:sldId id="299" r:id="rId61"/>
    <p:sldId id="310" r:id="rId62"/>
    <p:sldId id="322" r:id="rId63"/>
    <p:sldId id="323" r:id="rId64"/>
    <p:sldId id="324" r:id="rId65"/>
    <p:sldId id="325" r:id="rId66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ser" initials="U" lastIdx="1" clrIdx="0">
    <p:extLst>
      <p:ext uri="{19B8F6BF-5375-455C-9EA6-DF929625EA0E}">
        <p15:presenceInfo xmlns:p15="http://schemas.microsoft.com/office/powerpoint/2012/main" userId="Us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CC"/>
    <a:srgbClr val="FF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516" y="9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slide" Target="slides/slide53.xml"/><Relationship Id="rId63" Type="http://schemas.openxmlformats.org/officeDocument/2006/relationships/slide" Target="slides/slide61.xml"/><Relationship Id="rId68" Type="http://schemas.openxmlformats.org/officeDocument/2006/relationships/handoutMaster" Target="handoutMasters/handoutMaster1.xml"/><Relationship Id="rId7" Type="http://schemas.openxmlformats.org/officeDocument/2006/relationships/slide" Target="slides/slide5.xml"/><Relationship Id="rId71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slide" Target="slides/slide51.xml"/><Relationship Id="rId58" Type="http://schemas.openxmlformats.org/officeDocument/2006/relationships/slide" Target="slides/slide56.xml"/><Relationship Id="rId66" Type="http://schemas.openxmlformats.org/officeDocument/2006/relationships/slide" Target="slides/slide64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slide" Target="slides/slide55.xml"/><Relationship Id="rId61" Type="http://schemas.openxmlformats.org/officeDocument/2006/relationships/slide" Target="slides/slide59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60" Type="http://schemas.openxmlformats.org/officeDocument/2006/relationships/slide" Target="slides/slide58.xml"/><Relationship Id="rId65" Type="http://schemas.openxmlformats.org/officeDocument/2006/relationships/slide" Target="slides/slide63.xml"/><Relationship Id="rId73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slide" Target="slides/slide54.xml"/><Relationship Id="rId64" Type="http://schemas.openxmlformats.org/officeDocument/2006/relationships/slide" Target="slides/slide62.xml"/><Relationship Id="rId69" Type="http://schemas.openxmlformats.org/officeDocument/2006/relationships/commentAuthors" Target="commentAuthors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72" Type="http://schemas.openxmlformats.org/officeDocument/2006/relationships/theme" Target="theme/theme1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slide" Target="slides/slide57.xml"/><Relationship Id="rId67" Type="http://schemas.openxmlformats.org/officeDocument/2006/relationships/notesMaster" Target="notesMasters/notesMaster1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54" Type="http://schemas.openxmlformats.org/officeDocument/2006/relationships/slide" Target="slides/slide52.xml"/><Relationship Id="rId62" Type="http://schemas.openxmlformats.org/officeDocument/2006/relationships/slide" Target="slides/slide60.xml"/><Relationship Id="rId7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1-05-09T13:51:55.999" idx="1">
    <p:pos x="1966" y="3209"/>
    <p:text/>
    <p:extLst>
      <p:ext uri="{C676402C-5697-4E1C-873F-D02D1690AC5C}">
        <p15:threadingInfo xmlns:p15="http://schemas.microsoft.com/office/powerpoint/2012/main" timeZoneBias="-480"/>
      </p:ext>
    </p:extLst>
  </p:cm>
</p:cmLst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7AC52DCC-92A6-4F22-AC02-90272D87892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SG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DB26B9B-DFA6-4BCD-B7A9-A9DD5F553A7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7EBE42EE-EEDA-4845-858E-331305C7D8B6}" type="datetimeFigureOut">
              <a:rPr lang="en-SG"/>
              <a:pPr>
                <a:defRPr/>
              </a:pPr>
              <a:t>13/5/2021</a:t>
            </a:fld>
            <a:endParaRPr lang="en-SG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8F2BA34-1AF8-4DE0-8325-FD4FDEFFF9A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SG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58FD89D-E13E-44F8-95C9-A582B7F3E48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BCD16E8D-B88B-48CF-B516-757AE802DD39}" type="slidenum">
              <a:rPr lang="en-SG" altLang="en-US"/>
              <a:pPr>
                <a:defRPr/>
              </a:pPr>
              <a:t>‹#›</a:t>
            </a:fld>
            <a:endParaRPr lang="en-SG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23EECF2-E1FE-4196-BD26-7BAC59FA4CF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SG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A551EC4-D4A5-4D14-A82D-C64F9D52B97B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37AC0655-2C1D-4719-80CB-D2470AD5951E}" type="datetimeFigureOut">
              <a:rPr lang="en-SG"/>
              <a:pPr>
                <a:defRPr/>
              </a:pPr>
              <a:t>13/5/2021</a:t>
            </a:fld>
            <a:endParaRPr lang="en-SG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B53500CA-84D6-4F10-AC9C-CB2C9996310F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SG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2A0041E9-BBED-45AC-9AAA-3A5B61A1FA1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SG" noProof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06B818A-B3F9-40DD-906D-879D9346022A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SG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11CCC7B-B521-436C-BAE4-042C2FC755E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3129A4F1-21C6-44DB-9A6C-7D3CCF8F1F84}" type="slidenum">
              <a:rPr lang="en-SG" altLang="en-US"/>
              <a:pPr>
                <a:defRPr/>
              </a:pPr>
              <a:t>‹#›</a:t>
            </a:fld>
            <a:endParaRPr lang="en-SG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>
            <a:extLst>
              <a:ext uri="{FF2B5EF4-FFF2-40B4-BE49-F238E27FC236}">
                <a16:creationId xmlns:a16="http://schemas.microsoft.com/office/drawing/2014/main" id="{86058477-4F1A-426A-88E1-A6DA517899BB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Notes Placeholder 2">
            <a:extLst>
              <a:ext uri="{FF2B5EF4-FFF2-40B4-BE49-F238E27FC236}">
                <a16:creationId xmlns:a16="http://schemas.microsoft.com/office/drawing/2014/main" id="{8E6BA252-2256-45A4-B092-25C42B08431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SG" altLang="en-US"/>
          </a:p>
        </p:txBody>
      </p:sp>
      <p:sp>
        <p:nvSpPr>
          <p:cNvPr id="32772" name="Slide Number Placeholder 3">
            <a:extLst>
              <a:ext uri="{FF2B5EF4-FFF2-40B4-BE49-F238E27FC236}">
                <a16:creationId xmlns:a16="http://schemas.microsoft.com/office/drawing/2014/main" id="{ABA4EFC3-8977-4CEC-9852-3036E892D0A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1DD84DF-4C3E-4EEC-8A58-61FE3A77D920}" type="slidenum">
              <a:rPr lang="en-SG" altLang="en-US"/>
              <a:pPr/>
              <a:t>23</a:t>
            </a:fld>
            <a:endParaRPr lang="en-SG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S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129A4F1-21C6-44DB-9A6C-7D3CCF8F1F84}" type="slidenum">
              <a:rPr lang="en-SG" altLang="en-US" smtClean="0"/>
              <a:pPr>
                <a:defRPr/>
              </a:pPr>
              <a:t>28</a:t>
            </a:fld>
            <a:endParaRPr lang="en-SG" altLang="en-US"/>
          </a:p>
        </p:txBody>
      </p:sp>
    </p:spTree>
    <p:extLst>
      <p:ext uri="{BB962C8B-B14F-4D97-AF65-F5344CB8AC3E}">
        <p14:creationId xmlns:p14="http://schemas.microsoft.com/office/powerpoint/2010/main" val="30989818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>
            <a:extLst>
              <a:ext uri="{FF2B5EF4-FFF2-40B4-BE49-F238E27FC236}">
                <a16:creationId xmlns:a16="http://schemas.microsoft.com/office/drawing/2014/main" id="{0A6D854F-F88A-4FAB-8129-8D8F8D4B1B86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4275" name="Notes Placeholder 2">
            <a:extLst>
              <a:ext uri="{FF2B5EF4-FFF2-40B4-BE49-F238E27FC236}">
                <a16:creationId xmlns:a16="http://schemas.microsoft.com/office/drawing/2014/main" id="{FCF9A9A6-4B79-4FD8-A089-2FF662153E4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SG" altLang="en-US"/>
          </a:p>
        </p:txBody>
      </p:sp>
      <p:sp>
        <p:nvSpPr>
          <p:cNvPr id="54276" name="Slide Number Placeholder 3">
            <a:extLst>
              <a:ext uri="{FF2B5EF4-FFF2-40B4-BE49-F238E27FC236}">
                <a16:creationId xmlns:a16="http://schemas.microsoft.com/office/drawing/2014/main" id="{A5D3F383-3D26-4738-BD82-5FE7E17B376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3135F37-DAD0-4494-98A8-69AA88848FAE}" type="slidenum">
              <a:rPr lang="en-SG" altLang="en-US"/>
              <a:pPr>
                <a:spcBef>
                  <a:spcPct val="0"/>
                </a:spcBef>
              </a:pPr>
              <a:t>41</a:t>
            </a:fld>
            <a:endParaRPr lang="en-SG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>
            <a:extLst>
              <a:ext uri="{FF2B5EF4-FFF2-40B4-BE49-F238E27FC236}">
                <a16:creationId xmlns:a16="http://schemas.microsoft.com/office/drawing/2014/main" id="{B4F04EA1-0BE7-44CF-8BDF-9E9B3DCB64A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6323" name="Notes Placeholder 2">
            <a:extLst>
              <a:ext uri="{FF2B5EF4-FFF2-40B4-BE49-F238E27FC236}">
                <a16:creationId xmlns:a16="http://schemas.microsoft.com/office/drawing/2014/main" id="{935D0046-9DD3-4102-B11B-60E747E2A96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SG" altLang="en-US"/>
          </a:p>
        </p:txBody>
      </p:sp>
      <p:sp>
        <p:nvSpPr>
          <p:cNvPr id="56324" name="Slide Number Placeholder 3">
            <a:extLst>
              <a:ext uri="{FF2B5EF4-FFF2-40B4-BE49-F238E27FC236}">
                <a16:creationId xmlns:a16="http://schemas.microsoft.com/office/drawing/2014/main" id="{4A2E470D-F486-4D51-A3F9-20008F1DD29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3301C6B-AD9F-4C22-BA9D-5EB9CC8C6677}" type="slidenum">
              <a:rPr lang="en-SG" altLang="en-US"/>
              <a:pPr>
                <a:spcBef>
                  <a:spcPct val="0"/>
                </a:spcBef>
              </a:pPr>
              <a:t>42</a:t>
            </a:fld>
            <a:endParaRPr lang="en-SG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>
            <a:extLst>
              <a:ext uri="{FF2B5EF4-FFF2-40B4-BE49-F238E27FC236}">
                <a16:creationId xmlns:a16="http://schemas.microsoft.com/office/drawing/2014/main" id="{012434B5-C22F-4226-B3B9-F2794CFEF488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8371" name="Notes Placeholder 2">
            <a:extLst>
              <a:ext uri="{FF2B5EF4-FFF2-40B4-BE49-F238E27FC236}">
                <a16:creationId xmlns:a16="http://schemas.microsoft.com/office/drawing/2014/main" id="{A95DB96C-5007-4387-AB43-430FE060127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SG" altLang="en-US"/>
          </a:p>
        </p:txBody>
      </p:sp>
      <p:sp>
        <p:nvSpPr>
          <p:cNvPr id="58372" name="Slide Number Placeholder 3">
            <a:extLst>
              <a:ext uri="{FF2B5EF4-FFF2-40B4-BE49-F238E27FC236}">
                <a16:creationId xmlns:a16="http://schemas.microsoft.com/office/drawing/2014/main" id="{19079067-2FE4-4764-ABD1-ED7360E3040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E53BC4D-7A38-4608-80C4-A1268B29C4DD}" type="slidenum">
              <a:rPr lang="en-SG" altLang="en-US"/>
              <a:pPr>
                <a:spcBef>
                  <a:spcPct val="0"/>
                </a:spcBef>
              </a:pPr>
              <a:t>43</a:t>
            </a:fld>
            <a:endParaRPr lang="en-SG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lide Image Placeholder 1">
            <a:extLst>
              <a:ext uri="{FF2B5EF4-FFF2-40B4-BE49-F238E27FC236}">
                <a16:creationId xmlns:a16="http://schemas.microsoft.com/office/drawing/2014/main" id="{2904835F-7D4D-485C-AA62-1C3864A00DB7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0419" name="Notes Placeholder 2">
            <a:extLst>
              <a:ext uri="{FF2B5EF4-FFF2-40B4-BE49-F238E27FC236}">
                <a16:creationId xmlns:a16="http://schemas.microsoft.com/office/drawing/2014/main" id="{C2C3BFF8-D3E0-4CD5-9915-BE0C2BE56C6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SG" altLang="en-US"/>
          </a:p>
        </p:txBody>
      </p:sp>
      <p:sp>
        <p:nvSpPr>
          <p:cNvPr id="60420" name="Slide Number Placeholder 3">
            <a:extLst>
              <a:ext uri="{FF2B5EF4-FFF2-40B4-BE49-F238E27FC236}">
                <a16:creationId xmlns:a16="http://schemas.microsoft.com/office/drawing/2014/main" id="{02E779A6-9E08-44D6-B90D-E4B3DF97190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B1FD5C5-5AD3-4E59-9995-37BDFCA9E5AF}" type="slidenum">
              <a:rPr lang="en-SG" altLang="en-US">
                <a:latin typeface="Calibri" panose="020F0502020204030204" pitchFamily="34" charset="0"/>
              </a:rPr>
              <a:pPr/>
              <a:t>44</a:t>
            </a:fld>
            <a:endParaRPr lang="en-SG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lide Image Placeholder 1">
            <a:extLst>
              <a:ext uri="{FF2B5EF4-FFF2-40B4-BE49-F238E27FC236}">
                <a16:creationId xmlns:a16="http://schemas.microsoft.com/office/drawing/2014/main" id="{E131330A-390A-4B3C-B510-29427FD9E52D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4515" name="Notes Placeholder 2">
            <a:extLst>
              <a:ext uri="{FF2B5EF4-FFF2-40B4-BE49-F238E27FC236}">
                <a16:creationId xmlns:a16="http://schemas.microsoft.com/office/drawing/2014/main" id="{ABE0058E-799D-4A51-AE30-53B5A765F02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SG" altLang="en-US"/>
          </a:p>
        </p:txBody>
      </p:sp>
      <p:sp>
        <p:nvSpPr>
          <p:cNvPr id="64516" name="Slide Number Placeholder 3">
            <a:extLst>
              <a:ext uri="{FF2B5EF4-FFF2-40B4-BE49-F238E27FC236}">
                <a16:creationId xmlns:a16="http://schemas.microsoft.com/office/drawing/2014/main" id="{6DCA207F-4B18-426C-8434-F1617BB7ED8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5537AE6-AAAC-4E7E-9A9E-FAF2467CDF3C}" type="slidenum">
              <a:rPr lang="en-SG" altLang="en-US">
                <a:latin typeface="Calibri" panose="020F0502020204030204" pitchFamily="34" charset="0"/>
                <a:cs typeface="Arial" panose="020B0604020202020204" pitchFamily="34" charset="0"/>
              </a:rPr>
              <a:pPr/>
              <a:t>47</a:t>
            </a:fld>
            <a:endParaRPr lang="en-SG" altLang="en-US"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Slide Image Placeholder 1">
            <a:extLst>
              <a:ext uri="{FF2B5EF4-FFF2-40B4-BE49-F238E27FC236}">
                <a16:creationId xmlns:a16="http://schemas.microsoft.com/office/drawing/2014/main" id="{2AE2B2A3-8627-4E00-9C74-244568EC351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5779" name="Notes Placeholder 2">
            <a:extLst>
              <a:ext uri="{FF2B5EF4-FFF2-40B4-BE49-F238E27FC236}">
                <a16:creationId xmlns:a16="http://schemas.microsoft.com/office/drawing/2014/main" id="{AB92976C-FF66-4869-A390-F4CFC5DC03E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SG" altLang="en-US"/>
          </a:p>
        </p:txBody>
      </p:sp>
      <p:sp>
        <p:nvSpPr>
          <p:cNvPr id="75780" name="Slide Number Placeholder 3">
            <a:extLst>
              <a:ext uri="{FF2B5EF4-FFF2-40B4-BE49-F238E27FC236}">
                <a16:creationId xmlns:a16="http://schemas.microsoft.com/office/drawing/2014/main" id="{5CB63155-56B9-4A1E-8501-530FF597B53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4FDABF5-499B-44A0-9630-BDDA9E5B24B7}" type="slidenum">
              <a:rPr lang="en-SG" altLang="en-US">
                <a:latin typeface="Calibri" panose="020F0502020204030204" pitchFamily="34" charset="0"/>
                <a:cs typeface="Arial" panose="020B0604020202020204" pitchFamily="34" charset="0"/>
              </a:rPr>
              <a:pPr/>
              <a:t>57</a:t>
            </a:fld>
            <a:endParaRPr lang="en-SG" altLang="en-US"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29">
            <a:extLst>
              <a:ext uri="{FF2B5EF4-FFF2-40B4-BE49-F238E27FC236}">
                <a16:creationId xmlns:a16="http://schemas.microsoft.com/office/drawing/2014/main" id="{7C9B1BEB-F032-48E3-A55B-C80E3ABB9A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18">
            <a:extLst>
              <a:ext uri="{FF2B5EF4-FFF2-40B4-BE49-F238E27FC236}">
                <a16:creationId xmlns:a16="http://schemas.microsoft.com/office/drawing/2014/main" id="{72550CA7-58C5-4FCB-B1BC-F365D4DDFF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26">
            <a:extLst>
              <a:ext uri="{FF2B5EF4-FFF2-40B4-BE49-F238E27FC236}">
                <a16:creationId xmlns:a16="http://schemas.microsoft.com/office/drawing/2014/main" id="{F7DC3CC0-33FF-4CFC-9C97-14A524DB8A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D1EAEE"/>
                </a:solidFill>
              </a:defRPr>
            </a:lvl1pPr>
          </a:lstStyle>
          <a:p>
            <a:pPr>
              <a:defRPr/>
            </a:pPr>
            <a:fld id="{AE8536E6-FA3D-496D-8D5F-B6DAA48D151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5911081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9">
            <a:extLst>
              <a:ext uri="{FF2B5EF4-FFF2-40B4-BE49-F238E27FC236}">
                <a16:creationId xmlns:a16="http://schemas.microsoft.com/office/drawing/2014/main" id="{8F237607-6E8F-4C5A-BBB4-A069307720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21">
            <a:extLst>
              <a:ext uri="{FF2B5EF4-FFF2-40B4-BE49-F238E27FC236}">
                <a16:creationId xmlns:a16="http://schemas.microsoft.com/office/drawing/2014/main" id="{9CAC2C36-BFF8-483D-AB8A-8EAD8A347E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17">
            <a:extLst>
              <a:ext uri="{FF2B5EF4-FFF2-40B4-BE49-F238E27FC236}">
                <a16:creationId xmlns:a16="http://schemas.microsoft.com/office/drawing/2014/main" id="{590A3633-B09C-4B64-87BC-C801EE9F5C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162447-5E0A-4310-B007-9EB41D52894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482476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9">
            <a:extLst>
              <a:ext uri="{FF2B5EF4-FFF2-40B4-BE49-F238E27FC236}">
                <a16:creationId xmlns:a16="http://schemas.microsoft.com/office/drawing/2014/main" id="{0632EDC4-34AE-4E82-8F34-887FBF8B2F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21">
            <a:extLst>
              <a:ext uri="{FF2B5EF4-FFF2-40B4-BE49-F238E27FC236}">
                <a16:creationId xmlns:a16="http://schemas.microsoft.com/office/drawing/2014/main" id="{179A149C-320A-48D4-B8E2-C0B3A0E216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17">
            <a:extLst>
              <a:ext uri="{FF2B5EF4-FFF2-40B4-BE49-F238E27FC236}">
                <a16:creationId xmlns:a16="http://schemas.microsoft.com/office/drawing/2014/main" id="{4C8E0541-E3C3-45C7-BC60-B8F56A0A6C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136269-88F2-4AA5-928B-75E97F4EB09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279449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4">
            <a:extLst>
              <a:ext uri="{FF2B5EF4-FFF2-40B4-BE49-F238E27FC236}">
                <a16:creationId xmlns:a16="http://schemas.microsoft.com/office/drawing/2014/main" id="{447E3948-9CEB-4874-9377-57DE28C6A2E6}"/>
              </a:ext>
            </a:extLst>
          </p:cNvPr>
          <p:cNvSpPr>
            <a:spLocks/>
          </p:cNvSpPr>
          <p:nvPr/>
        </p:nvSpPr>
        <p:spPr bwMode="auto">
          <a:xfrm>
            <a:off x="381000" y="2803525"/>
            <a:ext cx="2117" cy="3035300"/>
          </a:xfrm>
          <a:custGeom>
            <a:avLst/>
            <a:gdLst>
              <a:gd name="T0" fmla="*/ 0 w 1588"/>
              <a:gd name="T1" fmla="*/ 0 h 1912"/>
              <a:gd name="T2" fmla="*/ 0 w 1588"/>
              <a:gd name="T3" fmla="*/ 2147483646 h 1912"/>
              <a:gd name="T4" fmla="*/ 0 w 1588"/>
              <a:gd name="T5" fmla="*/ 2147483646 h 1912"/>
              <a:gd name="T6" fmla="*/ 0 w 1588"/>
              <a:gd name="T7" fmla="*/ 2147483646 h 1912"/>
              <a:gd name="T8" fmla="*/ 0 w 1588"/>
              <a:gd name="T9" fmla="*/ 2147483646 h 1912"/>
              <a:gd name="T10" fmla="*/ 0 w 1588"/>
              <a:gd name="T11" fmla="*/ 2147483646 h 1912"/>
              <a:gd name="T12" fmla="*/ 0 w 1588"/>
              <a:gd name="T13" fmla="*/ 0 h 1912"/>
              <a:gd name="T14" fmla="*/ 0 w 1588"/>
              <a:gd name="T15" fmla="*/ 0 h 1912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1588" h="1912">
                <a:moveTo>
                  <a:pt x="0" y="0"/>
                </a:moveTo>
                <a:lnTo>
                  <a:pt x="0" y="6"/>
                </a:lnTo>
                <a:lnTo>
                  <a:pt x="0" y="60"/>
                </a:lnTo>
                <a:lnTo>
                  <a:pt x="0" y="1912"/>
                </a:lnTo>
                <a:lnTo>
                  <a:pt x="0" y="0"/>
                </a:lnTo>
                <a:close/>
              </a:path>
            </a:pathLst>
          </a:custGeom>
          <a:solidFill>
            <a:srgbClr val="6BBA2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SG"/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914400" y="1997076"/>
            <a:ext cx="10363200" cy="1431925"/>
          </a:xfrm>
        </p:spPr>
        <p:txBody>
          <a:bodyPr anchor="b" anchorCtr="1"/>
          <a:lstStyle>
            <a:lvl1pPr algn="ctr">
              <a:defRPr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CECC394-1859-40E5-96F8-A9F06A7F072D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662EA63-33AF-439C-88FC-0F4584C9D0D5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C4DD37A-FAC3-43CF-B626-D75C1B7C34C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D1260BBC-EC9D-4131-8E41-85B03EC785C5}"/>
              </a:ext>
            </a:extLst>
          </p:cNvPr>
          <p:cNvSpPr>
            <a:spLocks noGrp="1" noChangeArrowheads="1"/>
          </p:cNvSpPr>
          <p:nvPr>
            <p:ph type="dt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684997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745A7EC-6EB7-4403-8914-2C79AF0116B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468FF7E-1F10-4A0E-A86A-21260D6E845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8276103-2CF7-4B37-97CA-13A2CFC31B3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D99D98-8BA1-4C42-BE1F-08C42BBB0AE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090521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5FD4FF7-F6F0-44BF-AD6C-2CDD319F7E7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3839A38-8235-404B-8F52-6218D159308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5EA414B-3195-438F-B77A-799B115573B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40B3E8-7874-410A-A666-F3A3632B400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1415504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05000"/>
            <a:ext cx="53848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05000"/>
            <a:ext cx="53848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F05BE09-DDD6-4AFD-827F-22FFC5B73BF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11DDF62-D2E9-486F-B8D4-7E9C4B59DD3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BF25426-775E-45C2-95FE-0B0E4EF1A03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D40DE8-8A3F-4D5B-8220-6176293B056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189722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B9E760F6-2FE3-47D3-8AC0-E69EBE1DFBB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FE93F34E-065B-4559-86BD-1718C1B5CE7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4AD8D74E-66F1-4345-A821-47CDA171224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53E42A-F4F9-43FA-8B0A-CD57327BEB8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8047964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EEC9F40A-C37D-4C0E-9EB2-3A5FEE17154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6534E916-8117-418B-887B-B39EE84CC5F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20B160E0-D35D-4E75-A175-E28B657DE0B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F02C1F-BD59-443E-90F9-7CBF1B7F01C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6680081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A7FEE4C2-BC39-4D7A-8956-AAEA7469C59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5EC81A02-5A0F-4940-97B3-830764527AE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7A059462-C19B-4567-8A33-70D0D98F06E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E2767F-A782-49EE-BE79-12FB675A9DE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3527749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140A9FF-8A45-48BF-A583-F21039CE601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F2A007A-202A-4151-9F41-60C7FB61F1C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269C7D7-2047-4226-9D0E-41EF8219E84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39C1FF-B54E-48A0-A185-EE123224877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084622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9">
            <a:extLst>
              <a:ext uri="{FF2B5EF4-FFF2-40B4-BE49-F238E27FC236}">
                <a16:creationId xmlns:a16="http://schemas.microsoft.com/office/drawing/2014/main" id="{74A74987-0DC9-4330-83C9-6074FB4781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21">
            <a:extLst>
              <a:ext uri="{FF2B5EF4-FFF2-40B4-BE49-F238E27FC236}">
                <a16:creationId xmlns:a16="http://schemas.microsoft.com/office/drawing/2014/main" id="{81859968-262D-4020-B8EF-39A3921F6B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17">
            <a:extLst>
              <a:ext uri="{FF2B5EF4-FFF2-40B4-BE49-F238E27FC236}">
                <a16:creationId xmlns:a16="http://schemas.microsoft.com/office/drawing/2014/main" id="{952C39BF-8607-4545-990A-5DF19B5AD7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6FA8D4-5F72-4FEC-BE64-3532C6EAB4E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6351600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SG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1053035-C576-4769-B667-B7952000070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DF9649C-A7CA-496E-B401-8A8915D2CBE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DDD3825-8D7E-4307-9344-F5AC7B5206C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88C839-C47F-458B-8C49-0BCF90F4B67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8578199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8E816DA-CD91-42BA-9992-ACEF3532718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7008B1E-FA36-4EB7-ABD1-8F1087A1513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0B2DD91-7602-4168-91EB-D1650BE8C9B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7A312F-A800-4244-AA0A-FD235801968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209481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92100"/>
            <a:ext cx="2743200" cy="57277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92100"/>
            <a:ext cx="8026400" cy="57277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788F28E-2773-454B-85DC-51462F051AF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9E4DDC5-5715-4AFE-89BE-56D2FE2466E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6A8D15E-7191-4650-8104-5FB67A252B5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26234D-9AB0-4DC9-89CF-764C5FA5368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706974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9C109B-C582-4B1D-B978-C1239C0AC6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5561AD-7D4B-4372-A16B-B8B8CD8411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AB974D-C7C7-4821-836A-8FCEFEF2BB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D1EAEE"/>
                </a:solidFill>
              </a:defRPr>
            </a:lvl1pPr>
          </a:lstStyle>
          <a:p>
            <a:pPr>
              <a:defRPr/>
            </a:pPr>
            <a:fld id="{FFAF73A3-BCF9-43F6-91BF-4F69B06842F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647491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9">
            <a:extLst>
              <a:ext uri="{FF2B5EF4-FFF2-40B4-BE49-F238E27FC236}">
                <a16:creationId xmlns:a16="http://schemas.microsoft.com/office/drawing/2014/main" id="{04D02286-8880-405D-A588-F69BEDD2BC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21">
            <a:extLst>
              <a:ext uri="{FF2B5EF4-FFF2-40B4-BE49-F238E27FC236}">
                <a16:creationId xmlns:a16="http://schemas.microsoft.com/office/drawing/2014/main" id="{3A6B8198-1F44-4BD0-A94F-51444DF4DB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17">
            <a:extLst>
              <a:ext uri="{FF2B5EF4-FFF2-40B4-BE49-F238E27FC236}">
                <a16:creationId xmlns:a16="http://schemas.microsoft.com/office/drawing/2014/main" id="{411CED81-9C3A-45B8-9713-2584713520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E4CCD7-FD19-4976-9B27-B451132AB7D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004740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9">
            <a:extLst>
              <a:ext uri="{FF2B5EF4-FFF2-40B4-BE49-F238E27FC236}">
                <a16:creationId xmlns:a16="http://schemas.microsoft.com/office/drawing/2014/main" id="{ED945805-A2C4-4B3F-A765-E0ECC8AFFA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Footer Placeholder 21">
            <a:extLst>
              <a:ext uri="{FF2B5EF4-FFF2-40B4-BE49-F238E27FC236}">
                <a16:creationId xmlns:a16="http://schemas.microsoft.com/office/drawing/2014/main" id="{947713B3-1F9E-4252-9B27-D58227F6E9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Slide Number Placeholder 17">
            <a:extLst>
              <a:ext uri="{FF2B5EF4-FFF2-40B4-BE49-F238E27FC236}">
                <a16:creationId xmlns:a16="http://schemas.microsoft.com/office/drawing/2014/main" id="{16C050DB-C01C-4A28-999D-25ED7FEF22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7EC889-16FC-4B82-85AC-2C14E5BB218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878263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9">
            <a:extLst>
              <a:ext uri="{FF2B5EF4-FFF2-40B4-BE49-F238E27FC236}">
                <a16:creationId xmlns:a16="http://schemas.microsoft.com/office/drawing/2014/main" id="{AB31E541-45AF-45DD-84AE-E27CF8AD49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Footer Placeholder 21">
            <a:extLst>
              <a:ext uri="{FF2B5EF4-FFF2-40B4-BE49-F238E27FC236}">
                <a16:creationId xmlns:a16="http://schemas.microsoft.com/office/drawing/2014/main" id="{74EE4181-C2FA-4299-A6DC-59C77DE09C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Slide Number Placeholder 17">
            <a:extLst>
              <a:ext uri="{FF2B5EF4-FFF2-40B4-BE49-F238E27FC236}">
                <a16:creationId xmlns:a16="http://schemas.microsoft.com/office/drawing/2014/main" id="{A211A2DE-827F-465E-BA87-E6F972F9A4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183675-96B2-491C-A9B8-222BC56810B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137797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>
            <a:extLst>
              <a:ext uri="{FF2B5EF4-FFF2-40B4-BE49-F238E27FC236}">
                <a16:creationId xmlns:a16="http://schemas.microsoft.com/office/drawing/2014/main" id="{C998A484-1BE6-4A2B-B5DA-160C7B7E14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Footer Placeholder 21">
            <a:extLst>
              <a:ext uri="{FF2B5EF4-FFF2-40B4-BE49-F238E27FC236}">
                <a16:creationId xmlns:a16="http://schemas.microsoft.com/office/drawing/2014/main" id="{D42B3E0A-B0A7-4725-93C2-DFB1D15451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Slide Number Placeholder 17">
            <a:extLst>
              <a:ext uri="{FF2B5EF4-FFF2-40B4-BE49-F238E27FC236}">
                <a16:creationId xmlns:a16="http://schemas.microsoft.com/office/drawing/2014/main" id="{D4D3A61A-B9A0-4154-939B-13A67A416D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C9271A-BE17-4B73-89AC-72458761C18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95621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9">
            <a:extLst>
              <a:ext uri="{FF2B5EF4-FFF2-40B4-BE49-F238E27FC236}">
                <a16:creationId xmlns:a16="http://schemas.microsoft.com/office/drawing/2014/main" id="{19A8AFF4-10F0-4851-AA25-A9CBF9824B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21">
            <a:extLst>
              <a:ext uri="{FF2B5EF4-FFF2-40B4-BE49-F238E27FC236}">
                <a16:creationId xmlns:a16="http://schemas.microsoft.com/office/drawing/2014/main" id="{FB414C3F-0422-4674-9D96-018391B4BF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17">
            <a:extLst>
              <a:ext uri="{FF2B5EF4-FFF2-40B4-BE49-F238E27FC236}">
                <a16:creationId xmlns:a16="http://schemas.microsoft.com/office/drawing/2014/main" id="{2BCD6952-E1A4-47A9-B9F9-A79588FA14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E22F2C-8DAB-49C7-8DCE-B613AAF14F6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342983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13">
            <a:extLst>
              <a:ext uri="{FF2B5EF4-FFF2-40B4-BE49-F238E27FC236}">
                <a16:creationId xmlns:a16="http://schemas.microsoft.com/office/drawing/2014/main" id="{0C0CB41C-EBEF-421E-A41B-C027BDB74B34}"/>
              </a:ext>
            </a:extLst>
          </p:cNvPr>
          <p:cNvSpPr/>
          <p:nvPr/>
        </p:nvSpPr>
        <p:spPr>
          <a:xfrm rot="420000" flipV="1">
            <a:off x="4220633" y="1108075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ight Triangle 5">
            <a:extLst>
              <a:ext uri="{FF2B5EF4-FFF2-40B4-BE49-F238E27FC236}">
                <a16:creationId xmlns:a16="http://schemas.microsoft.com/office/drawing/2014/main" id="{99BAFA00-D667-442F-9D85-C28809D6525A}"/>
              </a:ext>
            </a:extLst>
          </p:cNvPr>
          <p:cNvSpPr/>
          <p:nvPr/>
        </p:nvSpPr>
        <p:spPr>
          <a:xfrm rot="420000" flipV="1">
            <a:off x="10672234" y="5359401"/>
            <a:ext cx="207433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Freeform 15">
            <a:extLst>
              <a:ext uri="{FF2B5EF4-FFF2-40B4-BE49-F238E27FC236}">
                <a16:creationId xmlns:a16="http://schemas.microsoft.com/office/drawing/2014/main" id="{21BC0DAC-5BBA-4794-AADF-8F6C3B1C2FCF}"/>
              </a:ext>
            </a:extLst>
          </p:cNvPr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+mn-lt"/>
            </a:endParaRPr>
          </a:p>
        </p:txBody>
      </p:sp>
      <p:sp>
        <p:nvSpPr>
          <p:cNvPr id="8" name="Freeform 16">
            <a:extLst>
              <a:ext uri="{FF2B5EF4-FFF2-40B4-BE49-F238E27FC236}">
                <a16:creationId xmlns:a16="http://schemas.microsoft.com/office/drawing/2014/main" id="{395189E1-5986-4EC5-B70C-A886FC249A91}"/>
              </a:ext>
            </a:extLst>
          </p:cNvPr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9" name="Date Placeholder 4">
            <a:extLst>
              <a:ext uri="{FF2B5EF4-FFF2-40B4-BE49-F238E27FC236}">
                <a16:creationId xmlns:a16="http://schemas.microsoft.com/office/drawing/2014/main" id="{D9A6FE58-E16D-4382-8F85-E241A2245A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" name="Footer Placeholder 5">
            <a:extLst>
              <a:ext uri="{FF2B5EF4-FFF2-40B4-BE49-F238E27FC236}">
                <a16:creationId xmlns:a16="http://schemas.microsoft.com/office/drawing/2014/main" id="{A7404671-35C9-4609-AD03-22E2EFE47B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1" name="Slide Number Placeholder 6">
            <a:extLst>
              <a:ext uri="{FF2B5EF4-FFF2-40B4-BE49-F238E27FC236}">
                <a16:creationId xmlns:a16="http://schemas.microsoft.com/office/drawing/2014/main" id="{C97CEE5F-A25A-4C4C-AC2C-83389EB6A5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5909451-0565-4BD6-BAB6-41445724734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492411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4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>
            <a:extLst>
              <a:ext uri="{FF2B5EF4-FFF2-40B4-BE49-F238E27FC236}">
                <a16:creationId xmlns:a16="http://schemas.microsoft.com/office/drawing/2014/main" id="{DFF48F98-F338-47F9-9EEA-D57CEED98E8D}"/>
              </a:ext>
            </a:extLst>
          </p:cNvPr>
          <p:cNvSpPr>
            <a:spLocks/>
          </p:cNvSpPr>
          <p:nvPr/>
        </p:nvSpPr>
        <p:spPr bwMode="auto">
          <a:xfrm>
            <a:off x="-12700" y="-7938"/>
            <a:ext cx="1221740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+mn-lt"/>
            </a:endParaRPr>
          </a:p>
        </p:txBody>
      </p:sp>
      <p:sp>
        <p:nvSpPr>
          <p:cNvPr id="8" name="Freeform 7">
            <a:extLst>
              <a:ext uri="{FF2B5EF4-FFF2-40B4-BE49-F238E27FC236}">
                <a16:creationId xmlns:a16="http://schemas.microsoft.com/office/drawing/2014/main" id="{081B87F8-C2A8-4B2F-B842-315870DFFE3C}"/>
              </a:ext>
            </a:extLst>
          </p:cNvPr>
          <p:cNvSpPr>
            <a:spLocks/>
          </p:cNvSpPr>
          <p:nvPr/>
        </p:nvSpPr>
        <p:spPr bwMode="auto">
          <a:xfrm>
            <a:off x="5842000" y="-7938"/>
            <a:ext cx="63500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+mn-lt"/>
            </a:endParaRPr>
          </a:p>
        </p:txBody>
      </p:sp>
      <p:sp>
        <p:nvSpPr>
          <p:cNvPr id="1028" name="Title Placeholder 8">
            <a:extLst>
              <a:ext uri="{FF2B5EF4-FFF2-40B4-BE49-F238E27FC236}">
                <a16:creationId xmlns:a16="http://schemas.microsoft.com/office/drawing/2014/main" id="{3AADF5D3-62BB-470C-AF7F-431340DB45DD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09600" y="704850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9" name="Text Placeholder 29">
            <a:extLst>
              <a:ext uri="{FF2B5EF4-FFF2-40B4-BE49-F238E27FC236}">
                <a16:creationId xmlns:a16="http://schemas.microsoft.com/office/drawing/2014/main" id="{3D00EEA1-E263-4BDE-A619-405807E4427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09600" y="1935164"/>
            <a:ext cx="109728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4DF50B5F-FB1B-4648-B6C1-84C5DE68276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2" name="Footer Placeholder 21">
            <a:extLst>
              <a:ext uri="{FF2B5EF4-FFF2-40B4-BE49-F238E27FC236}">
                <a16:creationId xmlns:a16="http://schemas.microsoft.com/office/drawing/2014/main" id="{9768B523-ACA5-492B-90C2-243C8466FA6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8" name="Slide Number Placeholder 17">
            <a:extLst>
              <a:ext uri="{FF2B5EF4-FFF2-40B4-BE49-F238E27FC236}">
                <a16:creationId xmlns:a16="http://schemas.microsoft.com/office/drawing/2014/main" id="{677BD27D-E5C4-498F-9276-8D92B820C19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045C75"/>
                </a:solidFill>
              </a:defRPr>
            </a:lvl1pPr>
          </a:lstStyle>
          <a:p>
            <a:pPr>
              <a:defRPr/>
            </a:pPr>
            <a:fld id="{A816471F-1ECE-4942-8600-AD3608B70D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grpSp>
        <p:nvGrpSpPr>
          <p:cNvPr id="1033" name="Group 1">
            <a:extLst>
              <a:ext uri="{FF2B5EF4-FFF2-40B4-BE49-F238E27FC236}">
                <a16:creationId xmlns:a16="http://schemas.microsoft.com/office/drawing/2014/main" id="{7E33868C-1720-41B9-ACD7-587882B1C72D}"/>
              </a:ext>
            </a:extLst>
          </p:cNvPr>
          <p:cNvGrpSpPr>
            <a:grpSpLocks/>
          </p:cNvGrpSpPr>
          <p:nvPr/>
        </p:nvGrpSpPr>
        <p:grpSpPr bwMode="auto">
          <a:xfrm>
            <a:off x="-25399" y="203200"/>
            <a:ext cx="12240684" cy="647700"/>
            <a:chOff x="-19045" y="216550"/>
            <a:chExt cx="9180548" cy="649224"/>
          </a:xfrm>
        </p:grpSpPr>
        <p:sp>
          <p:nvSpPr>
            <p:cNvPr id="12" name="Freeform 11">
              <a:extLst>
                <a:ext uri="{FF2B5EF4-FFF2-40B4-BE49-F238E27FC236}">
                  <a16:creationId xmlns:a16="http://schemas.microsoft.com/office/drawing/2014/main" id="{DA71F3BC-A956-4A06-A9F2-B427D951AEC3}"/>
                </a:ext>
              </a:extLst>
            </p:cNvPr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3" name="Freeform 12">
              <a:extLst>
                <a:ext uri="{FF2B5EF4-FFF2-40B4-BE49-F238E27FC236}">
                  <a16:creationId xmlns:a16="http://schemas.microsoft.com/office/drawing/2014/main" id="{4EFB173F-4B9F-4C91-A894-3461CC4C8926}"/>
                </a:ext>
              </a:extLst>
            </p:cNvPr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72" r:id="rId1"/>
    <p:sldLayoutId id="2147483954" r:id="rId2"/>
    <p:sldLayoutId id="2147483973" r:id="rId3"/>
    <p:sldLayoutId id="2147483955" r:id="rId4"/>
    <p:sldLayoutId id="2147483956" r:id="rId5"/>
    <p:sldLayoutId id="2147483957" r:id="rId6"/>
    <p:sldLayoutId id="2147483958" r:id="rId7"/>
    <p:sldLayoutId id="2147483959" r:id="rId8"/>
    <p:sldLayoutId id="2147483974" r:id="rId9"/>
    <p:sldLayoutId id="2147483960" r:id="rId10"/>
    <p:sldLayoutId id="214748396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anose="05020102010507070707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anose="05020102010507070707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anose="05020102010507070707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026F7D69-FAA0-48B7-99BD-1AFCCB7DB81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92100"/>
            <a:ext cx="10972800" cy="13843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B254573D-E466-4345-9592-C1A03681AF3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905000"/>
            <a:ext cx="10972800" cy="41148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5124" name="Rectangle 4">
            <a:extLst>
              <a:ext uri="{FF2B5EF4-FFF2-40B4-BE49-F238E27FC236}">
                <a16:creationId xmlns:a16="http://schemas.microsoft.com/office/drawing/2014/main" id="{D13D66B9-B4E8-4287-9986-97CDCEF06C17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125" name="Rectangle 5">
            <a:extLst>
              <a:ext uri="{FF2B5EF4-FFF2-40B4-BE49-F238E27FC236}">
                <a16:creationId xmlns:a16="http://schemas.microsoft.com/office/drawing/2014/main" id="{713FA8A8-46A5-40B8-9623-EE3EB423455F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126" name="Rectangle 6">
            <a:extLst>
              <a:ext uri="{FF2B5EF4-FFF2-40B4-BE49-F238E27FC236}">
                <a16:creationId xmlns:a16="http://schemas.microsoft.com/office/drawing/2014/main" id="{29785503-AF19-47A1-A0FB-63A9EB430F78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DBB36E73-0EBB-4E69-B99C-D3C6120E60B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975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32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Tahoma" panose="020B0604030504040204" pitchFamily="34" charset="0"/>
        <a:buChar char="–"/>
        <a:defRPr sz="28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24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Tahoma" panose="020B0604030504040204" pitchFamily="34" charset="0"/>
        <a:buChar char="–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anose="05000000000000000000" pitchFamily="2" charset="2"/>
        <a:buChar char="v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12.xml"/><Relationship Id="rId1" Type="http://schemas.openxmlformats.org/officeDocument/2006/relationships/themeOverride" Target="../theme/themeOverride3.xml"/><Relationship Id="rId4" Type="http://schemas.microsoft.com/office/2007/relationships/hdphoto" Target="../media/hdphoto1.wdp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hyperlink" Target="mailto:gohsengfong@hotmail.com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faithatworkfellowship.org/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-50000"/>
                    </a14:imgEffect>
                  </a14:imgLayer>
                </a14:imgProps>
              </a:ext>
            </a:extLst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09D944FC-0D0E-4085-BC3E-7CB3A5252EC5}"/>
              </a:ext>
            </a:extLst>
          </p:cNvPr>
          <p:cNvSpPr>
            <a:spLocks noGrp="1" noChangeArrowheads="1"/>
          </p:cNvSpPr>
          <p:nvPr>
            <p:ph type="ctrTitle" sz="quarter"/>
          </p:nvPr>
        </p:nvSpPr>
        <p:spPr>
          <a:xfrm>
            <a:off x="0" y="838200"/>
            <a:ext cx="12192000" cy="8382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b="1" dirty="0">
                <a:solidFill>
                  <a:srgbClr val="FF66CC"/>
                </a:solidFill>
                <a:effectLst/>
              </a:rPr>
              <a:t>TEST OF WILDERNESS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B7EB3B8B-EEC8-4764-8D3E-CDDD100AF470}"/>
              </a:ext>
            </a:extLst>
          </p:cNvPr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600200" y="2209800"/>
            <a:ext cx="8991600" cy="4038600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en-US" altLang="en-US" sz="3900" dirty="0">
                <a:solidFill>
                  <a:schemeClr val="bg1"/>
                </a:solidFill>
                <a:effectLst/>
              </a:rPr>
              <a:t>Now Moses kept the flock of Jethro his father in law, the priest of Midian: and he led the flock to the backside of the desert, and came to the mountain of GOD, even to Horeb. </a:t>
            </a:r>
          </a:p>
          <a:p>
            <a:pPr eaLnBrk="1" hangingPunct="1">
              <a:defRPr/>
            </a:pPr>
            <a:r>
              <a:rPr lang="en-US" altLang="en-US" sz="3900" dirty="0">
                <a:solidFill>
                  <a:schemeClr val="bg1"/>
                </a:solidFill>
                <a:effectLst/>
              </a:rPr>
              <a:t>   (Exodus 3:1)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AAE8FFBA-40B6-464A-AB91-7E40A343A1F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533399"/>
            <a:ext cx="12192000" cy="819150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altLang="en-US" sz="4000" dirty="0">
                <a:solidFill>
                  <a:srgbClr val="FF66CC"/>
                </a:solidFill>
              </a:rPr>
              <a:t>TEST OF WILDERNESS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556A1E6B-C961-4D35-9EE1-FC235A7F238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90600" y="1909764"/>
            <a:ext cx="9982200" cy="4389437"/>
          </a:xfrm>
        </p:spPr>
        <p:txBody>
          <a:bodyPr>
            <a:noAutofit/>
          </a:bodyPr>
          <a:lstStyle/>
          <a:p>
            <a:pPr marL="0" indent="0" eaLnBrk="1" fontAlgn="auto" hangingPunct="1">
              <a:lnSpc>
                <a:spcPct val="114000"/>
              </a:lnSpc>
              <a:spcBef>
                <a:spcPts val="0"/>
              </a:spcBef>
              <a:spcAft>
                <a:spcPts val="1200"/>
              </a:spcAft>
              <a:buClr>
                <a:schemeClr val="accent3"/>
              </a:buClr>
              <a:buNone/>
              <a:defRPr/>
            </a:pPr>
            <a:r>
              <a:rPr lang="en-US" altLang="en-US" sz="3200" dirty="0">
                <a:latin typeface="+mj-lt"/>
              </a:rPr>
              <a:t>“And you shall remember all the way which the LORD your GOD led you these forty years in the </a:t>
            </a:r>
            <a:r>
              <a:rPr lang="en-US" altLang="en-US" sz="3200" u="sng" dirty="0">
                <a:latin typeface="+mj-lt"/>
              </a:rPr>
              <a:t>wilderness</a:t>
            </a:r>
            <a:r>
              <a:rPr lang="en-US" altLang="en-US" sz="3200" dirty="0">
                <a:latin typeface="+mj-lt"/>
              </a:rPr>
              <a:t>, to </a:t>
            </a:r>
            <a:r>
              <a:rPr lang="en-US" altLang="en-US" sz="3200" u="sng" dirty="0">
                <a:latin typeface="+mj-lt"/>
              </a:rPr>
              <a:t>humble</a:t>
            </a:r>
            <a:r>
              <a:rPr lang="en-US" altLang="en-US" sz="3200" dirty="0">
                <a:latin typeface="+mj-lt"/>
              </a:rPr>
              <a:t> you, and to </a:t>
            </a:r>
            <a:r>
              <a:rPr lang="en-US" altLang="en-US" sz="3200" u="sng" dirty="0">
                <a:latin typeface="+mj-lt"/>
              </a:rPr>
              <a:t>prove</a:t>
            </a:r>
            <a:r>
              <a:rPr lang="en-US" altLang="en-US" sz="3200" dirty="0">
                <a:latin typeface="+mj-lt"/>
              </a:rPr>
              <a:t> you, to know what was in </a:t>
            </a:r>
            <a:r>
              <a:rPr lang="en-US" altLang="en-US" sz="3200" u="sng" dirty="0">
                <a:latin typeface="+mj-lt"/>
              </a:rPr>
              <a:t>your heart</a:t>
            </a:r>
            <a:r>
              <a:rPr lang="en-US" altLang="en-US" sz="3200" dirty="0">
                <a:latin typeface="+mj-lt"/>
              </a:rPr>
              <a:t>, whether </a:t>
            </a:r>
            <a:r>
              <a:rPr lang="en-US" altLang="en-US" sz="3200" u="sng" dirty="0">
                <a:latin typeface="+mj-lt"/>
              </a:rPr>
              <a:t>you would keep</a:t>
            </a:r>
            <a:r>
              <a:rPr lang="en-US" altLang="en-US" sz="3200" dirty="0">
                <a:latin typeface="+mj-lt"/>
              </a:rPr>
              <a:t> His commandments, or no”  (Deut. 8:2). </a:t>
            </a:r>
            <a:endParaRPr lang="en-US" altLang="en-US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9B69F53E-F268-485E-807E-4101F10D1B8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381000"/>
            <a:ext cx="12192000" cy="819150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altLang="en-US" sz="4000" dirty="0">
                <a:solidFill>
                  <a:srgbClr val="00B0F0"/>
                </a:solidFill>
              </a:rPr>
              <a:t>DESERT – MANY FACES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C27D6870-6BDD-4DE9-B172-916C84913FA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676400" y="1600200"/>
            <a:ext cx="8534400" cy="4724400"/>
          </a:xfrm>
        </p:spPr>
        <p:txBody>
          <a:bodyPr>
            <a:noAutofit/>
          </a:bodyPr>
          <a:lstStyle/>
          <a:p>
            <a:pPr marL="609600" indent="-609600" eaLnBrk="1" fontAlgn="auto" hangingPunct="1">
              <a:spcAft>
                <a:spcPts val="0"/>
              </a:spcAft>
              <a:buClrTx/>
              <a:buFontTx/>
              <a:buAutoNum type="arabicPeriod"/>
              <a:defRPr/>
            </a:pPr>
            <a:r>
              <a:rPr lang="en-US" altLang="en-US" sz="3200" dirty="0">
                <a:latin typeface="+mj-lt"/>
              </a:rPr>
              <a:t>Failure in school or work</a:t>
            </a:r>
          </a:p>
          <a:p>
            <a:pPr marL="609600" indent="-609600" eaLnBrk="1" fontAlgn="auto" hangingPunct="1">
              <a:spcAft>
                <a:spcPts val="0"/>
              </a:spcAft>
              <a:buClrTx/>
              <a:buFontTx/>
              <a:buAutoNum type="arabicPeriod"/>
              <a:defRPr/>
            </a:pPr>
            <a:r>
              <a:rPr lang="en-US" altLang="en-US" sz="3200" dirty="0">
                <a:latin typeface="+mj-lt"/>
              </a:rPr>
              <a:t>Problems at home</a:t>
            </a:r>
          </a:p>
          <a:p>
            <a:pPr marL="609600" indent="-609600" eaLnBrk="1" fontAlgn="auto" hangingPunct="1">
              <a:spcAft>
                <a:spcPts val="0"/>
              </a:spcAft>
              <a:buClrTx/>
              <a:buFontTx/>
              <a:buAutoNum type="arabicPeriod"/>
              <a:defRPr/>
            </a:pPr>
            <a:r>
              <a:rPr lang="en-US" altLang="en-US" sz="3200" dirty="0">
                <a:latin typeface="+mj-lt"/>
              </a:rPr>
              <a:t>Rejection from close friends</a:t>
            </a:r>
          </a:p>
          <a:p>
            <a:pPr marL="609600" indent="-609600" eaLnBrk="1" fontAlgn="auto" hangingPunct="1">
              <a:spcAft>
                <a:spcPts val="0"/>
              </a:spcAft>
              <a:buClrTx/>
              <a:buFontTx/>
              <a:buAutoNum type="arabicPeriod"/>
              <a:defRPr/>
            </a:pPr>
            <a:r>
              <a:rPr lang="en-US" altLang="en-US" sz="3200" dirty="0">
                <a:latin typeface="+mj-lt"/>
              </a:rPr>
              <a:t>Care of ailing family member</a:t>
            </a:r>
          </a:p>
          <a:p>
            <a:pPr marL="609600" indent="-609600" eaLnBrk="1" fontAlgn="auto" hangingPunct="1">
              <a:spcAft>
                <a:spcPts val="0"/>
              </a:spcAft>
              <a:buClrTx/>
              <a:buFontTx/>
              <a:buAutoNum type="arabicPeriod"/>
              <a:defRPr/>
            </a:pPr>
            <a:r>
              <a:rPr lang="en-US" altLang="en-US" sz="3200" dirty="0">
                <a:latin typeface="+mj-lt"/>
              </a:rPr>
              <a:t>Disabled by physical or emotional problems</a:t>
            </a:r>
          </a:p>
          <a:p>
            <a:pPr marL="609600" indent="-609600" eaLnBrk="1" fontAlgn="auto" hangingPunct="1">
              <a:spcAft>
                <a:spcPts val="0"/>
              </a:spcAft>
              <a:buClrTx/>
              <a:buFontTx/>
              <a:buAutoNum type="arabicPeriod"/>
              <a:defRPr/>
            </a:pPr>
            <a:r>
              <a:rPr lang="en-US" altLang="en-US" sz="3200" dirty="0">
                <a:latin typeface="+mj-lt"/>
              </a:rPr>
              <a:t>Boring, dead-end work</a:t>
            </a:r>
          </a:p>
          <a:p>
            <a:pPr marL="609600" indent="-609600" eaLnBrk="1" fontAlgn="auto" hangingPunct="1">
              <a:spcAft>
                <a:spcPts val="0"/>
              </a:spcAft>
              <a:buClrTx/>
              <a:buFontTx/>
              <a:buAutoNum type="arabicPeriod"/>
              <a:defRPr/>
            </a:pPr>
            <a:r>
              <a:rPr lang="en-US" altLang="en-US" sz="3200" dirty="0">
                <a:latin typeface="+mj-lt"/>
              </a:rPr>
              <a:t>Black Swan events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D58E8331-D19E-4273-9040-8C1800E9F05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533400"/>
            <a:ext cx="12192000" cy="895350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altLang="en-US" sz="4000" dirty="0">
                <a:solidFill>
                  <a:srgbClr val="FF66CC"/>
                </a:solidFill>
              </a:rPr>
              <a:t>DESERT – MANY CRIES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E92983A6-3B86-48E5-9EDE-E482CCB3DAF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819400" y="2019300"/>
            <a:ext cx="6019800" cy="3619500"/>
          </a:xfrm>
        </p:spPr>
        <p:txBody>
          <a:bodyPr>
            <a:noAutofit/>
          </a:bodyPr>
          <a:lstStyle/>
          <a:p>
            <a:pPr marL="274320" indent="-274320" eaLnBrk="1" fontAlgn="auto" hangingPunct="1">
              <a:spcBef>
                <a:spcPts val="0"/>
              </a:spcBef>
              <a:spcAft>
                <a:spcPts val="1800"/>
              </a:spcAft>
              <a:buClr>
                <a:schemeClr val="accent3"/>
              </a:buClr>
              <a:buNone/>
              <a:defRPr/>
            </a:pPr>
            <a:r>
              <a:rPr lang="en-US" altLang="en-US" sz="3600" dirty="0">
                <a:latin typeface="+mj-lt"/>
              </a:rPr>
              <a:t>Where is GOD?</a:t>
            </a:r>
          </a:p>
          <a:p>
            <a:pPr marL="274320" indent="-274320" eaLnBrk="1" fontAlgn="auto" hangingPunct="1">
              <a:spcBef>
                <a:spcPts val="0"/>
              </a:spcBef>
              <a:spcAft>
                <a:spcPts val="1800"/>
              </a:spcAft>
              <a:buClr>
                <a:schemeClr val="accent3"/>
              </a:buClr>
              <a:buNone/>
              <a:defRPr/>
            </a:pPr>
            <a:r>
              <a:rPr lang="en-US" altLang="en-US" sz="3600" dirty="0">
                <a:latin typeface="+mj-lt"/>
              </a:rPr>
              <a:t>Does GOD know?</a:t>
            </a:r>
          </a:p>
          <a:p>
            <a:pPr marL="274320" indent="-274320" eaLnBrk="1" fontAlgn="auto" hangingPunct="1">
              <a:spcBef>
                <a:spcPts val="0"/>
              </a:spcBef>
              <a:spcAft>
                <a:spcPts val="1800"/>
              </a:spcAft>
              <a:buClr>
                <a:schemeClr val="accent3"/>
              </a:buClr>
              <a:buNone/>
              <a:defRPr/>
            </a:pPr>
            <a:r>
              <a:rPr lang="en-US" altLang="en-US" sz="3600" dirty="0">
                <a:latin typeface="+mj-lt"/>
              </a:rPr>
              <a:t>Does He understand and care?</a:t>
            </a:r>
          </a:p>
          <a:p>
            <a:pPr marL="274320" indent="-274320" eaLnBrk="1" fontAlgn="auto" hangingPunct="1">
              <a:spcBef>
                <a:spcPts val="0"/>
              </a:spcBef>
              <a:spcAft>
                <a:spcPts val="1800"/>
              </a:spcAft>
              <a:buClr>
                <a:schemeClr val="accent3"/>
              </a:buClr>
              <a:buNone/>
              <a:defRPr/>
            </a:pPr>
            <a:r>
              <a:rPr lang="en-US" altLang="en-US" sz="3600" dirty="0">
                <a:latin typeface="+mj-lt"/>
              </a:rPr>
              <a:t>How can I cope?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9CC5C8BC-D30E-4343-9AAD-152469C6E65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531042"/>
            <a:ext cx="12192000" cy="819150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altLang="en-US" sz="4000" dirty="0">
                <a:solidFill>
                  <a:srgbClr val="00B0F0"/>
                </a:solidFill>
              </a:rPr>
              <a:t>GOD WITH US IN DESERT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766659AE-01C6-4A93-BBC0-68E9E9BC310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145749" y="1937521"/>
            <a:ext cx="9900501" cy="4389437"/>
          </a:xfrm>
        </p:spPr>
        <p:txBody>
          <a:bodyPr>
            <a:noAutofit/>
          </a:bodyPr>
          <a:lstStyle/>
          <a:p>
            <a:pPr marL="0" indent="0" eaLnBrk="1" fontAlgn="auto" hangingPunct="1">
              <a:lnSpc>
                <a:spcPct val="114000"/>
              </a:lnSpc>
              <a:spcBef>
                <a:spcPts val="0"/>
              </a:spcBef>
              <a:spcAft>
                <a:spcPts val="1200"/>
              </a:spcAft>
              <a:buClr>
                <a:schemeClr val="accent3"/>
              </a:buClr>
              <a:buNone/>
              <a:defRPr/>
            </a:pPr>
            <a:r>
              <a:rPr lang="en-US" altLang="en-US" sz="3200" i="1" u="sng" dirty="0">
                <a:latin typeface="+mj-lt"/>
              </a:rPr>
              <a:t>He found him in a desert</a:t>
            </a:r>
            <a:r>
              <a:rPr lang="en-US" altLang="en-US" sz="3200" i="1" dirty="0">
                <a:latin typeface="+mj-lt"/>
              </a:rPr>
              <a:t> land, and in the waste howling wilderness; He </a:t>
            </a:r>
            <a:r>
              <a:rPr lang="en-US" altLang="en-US" sz="3200" i="1" u="sng" dirty="0">
                <a:latin typeface="+mj-lt"/>
              </a:rPr>
              <a:t>led</a:t>
            </a:r>
            <a:r>
              <a:rPr lang="en-US" altLang="en-US" sz="3200" i="1" dirty="0">
                <a:latin typeface="+mj-lt"/>
              </a:rPr>
              <a:t> him about, He </a:t>
            </a:r>
            <a:r>
              <a:rPr lang="en-US" altLang="en-US" sz="3200" i="1" u="sng" dirty="0">
                <a:latin typeface="+mj-lt"/>
              </a:rPr>
              <a:t>instructed</a:t>
            </a:r>
            <a:r>
              <a:rPr lang="en-US" altLang="en-US" sz="3200" i="1" dirty="0">
                <a:latin typeface="+mj-lt"/>
              </a:rPr>
              <a:t> him, He </a:t>
            </a:r>
            <a:r>
              <a:rPr lang="en-US" altLang="en-US" sz="3200" i="1" u="sng" dirty="0">
                <a:latin typeface="+mj-lt"/>
              </a:rPr>
              <a:t>kept</a:t>
            </a:r>
            <a:r>
              <a:rPr lang="en-US" altLang="en-US" sz="3200" i="1" dirty="0">
                <a:latin typeface="+mj-lt"/>
              </a:rPr>
              <a:t> him as the </a:t>
            </a:r>
            <a:r>
              <a:rPr lang="en-US" altLang="en-US" sz="3200" i="1" u="sng" dirty="0">
                <a:latin typeface="+mj-lt"/>
              </a:rPr>
              <a:t>pupil of His eye</a:t>
            </a:r>
            <a:r>
              <a:rPr lang="en-US" altLang="en-US" sz="3200" i="1" dirty="0">
                <a:latin typeface="+mj-lt"/>
              </a:rPr>
              <a:t>. As an eagle stirs up her nest, flutters over her young, spreads abroad her wings, takes them, bears them on her wings: So the LORD </a:t>
            </a:r>
            <a:r>
              <a:rPr lang="en-US" altLang="en-US" sz="3200" i="1" u="sng" dirty="0">
                <a:latin typeface="+mj-lt"/>
              </a:rPr>
              <a:t>alone</a:t>
            </a:r>
            <a:r>
              <a:rPr lang="en-US" altLang="en-US" sz="3200" i="1" dirty="0">
                <a:latin typeface="+mj-lt"/>
              </a:rPr>
              <a:t> did </a:t>
            </a:r>
            <a:r>
              <a:rPr lang="en-US" altLang="en-US" sz="3200" i="1" u="sng" dirty="0">
                <a:latin typeface="+mj-lt"/>
              </a:rPr>
              <a:t>lead</a:t>
            </a:r>
            <a:r>
              <a:rPr lang="en-US" altLang="en-US" sz="3200" i="1" dirty="0">
                <a:latin typeface="+mj-lt"/>
              </a:rPr>
              <a:t> him … </a:t>
            </a:r>
            <a:r>
              <a:rPr lang="en-US" altLang="en-US" sz="3200" dirty="0">
                <a:latin typeface="+mj-lt"/>
              </a:rPr>
              <a:t>(Deut. 32:10-12).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endParaRPr lang="en-US" altLang="en-US" sz="28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6D9A9915-1BB1-4F75-BD39-8565B745918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704850"/>
            <a:ext cx="12192000" cy="742950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altLang="en-US" sz="4000" dirty="0">
                <a:solidFill>
                  <a:srgbClr val="00B0F0"/>
                </a:solidFill>
              </a:rPr>
              <a:t>GOD WITH US IN DESERT</a:t>
            </a:r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B2B11905-0014-493F-9DF3-EA2D2F416D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1200" y="1905001"/>
            <a:ext cx="8229600" cy="4221163"/>
          </a:xfrm>
        </p:spPr>
        <p:txBody>
          <a:bodyPr/>
          <a:lstStyle/>
          <a:p>
            <a:pPr marL="609600" indent="-609600" eaLnBrk="1" hangingPunct="1">
              <a:buClrTx/>
              <a:buFontTx/>
              <a:buAutoNum type="arabicPeriod"/>
            </a:pPr>
            <a:r>
              <a:rPr lang="en-US" altLang="en-US" sz="3200" dirty="0">
                <a:latin typeface="+mj-lt"/>
              </a:rPr>
              <a:t>He finds me.</a:t>
            </a:r>
          </a:p>
          <a:p>
            <a:pPr marL="609600" indent="-609600" eaLnBrk="1" hangingPunct="1">
              <a:buClrTx/>
              <a:buFontTx/>
              <a:buAutoNum type="arabicPeriod"/>
            </a:pPr>
            <a:r>
              <a:rPr lang="en-US" altLang="en-US" sz="3200" dirty="0">
                <a:latin typeface="+mj-lt"/>
              </a:rPr>
              <a:t>He leads me about (encircles me).</a:t>
            </a:r>
          </a:p>
          <a:p>
            <a:pPr marL="609600" indent="-609600" eaLnBrk="1" hangingPunct="1">
              <a:buClrTx/>
              <a:buFontTx/>
              <a:buAutoNum type="arabicPeriod"/>
            </a:pPr>
            <a:r>
              <a:rPr lang="en-US" altLang="en-US" sz="3200" dirty="0">
                <a:latin typeface="+mj-lt"/>
              </a:rPr>
              <a:t>He instructs me.</a:t>
            </a:r>
          </a:p>
          <a:p>
            <a:pPr marL="609600" indent="-609600" eaLnBrk="1" hangingPunct="1">
              <a:buClrTx/>
              <a:buFontTx/>
              <a:buAutoNum type="arabicPeriod"/>
            </a:pPr>
            <a:r>
              <a:rPr lang="en-US" altLang="en-US" sz="3200" dirty="0">
                <a:latin typeface="+mj-lt"/>
              </a:rPr>
              <a:t>He keeps me as the pupil of His eye.</a:t>
            </a:r>
          </a:p>
          <a:p>
            <a:pPr marL="609600" indent="-609600" eaLnBrk="1" hangingPunct="1">
              <a:buClrTx/>
              <a:buFontTx/>
              <a:buAutoNum type="arabicPeriod"/>
            </a:pPr>
            <a:r>
              <a:rPr lang="en-US" altLang="en-US" sz="3200" dirty="0">
                <a:latin typeface="+mj-lt"/>
              </a:rPr>
              <a:t>He alone leads me.</a:t>
            </a:r>
          </a:p>
          <a:p>
            <a:pPr marL="609600" indent="-609600" eaLnBrk="1" hangingPunct="1">
              <a:buFontTx/>
              <a:buAutoNum type="arabicPeriod"/>
            </a:pPr>
            <a:endParaRPr lang="en-US" altLang="en-US" dirty="0"/>
          </a:p>
          <a:p>
            <a:pPr marL="609600" indent="-609600" eaLnBrk="1" hangingPunct="1">
              <a:buNone/>
            </a:pPr>
            <a:endParaRPr lang="en-US" altLang="en-US" dirty="0"/>
          </a:p>
          <a:p>
            <a:pPr marL="609600" indent="-609600" eaLnBrk="1" hangingPunct="1">
              <a:buFontTx/>
              <a:buAutoNum type="arabicPeriod"/>
            </a:pPr>
            <a:endParaRPr lang="en-US" altLang="en-US" dirty="0"/>
          </a:p>
          <a:p>
            <a:pPr marL="609600" indent="-609600" eaLnBrk="1" hangingPunct="1">
              <a:buNone/>
            </a:pPr>
            <a:endParaRPr lang="en-US" alt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5E1B05C8-304D-425E-A0F3-1D3F3B784F1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704850"/>
            <a:ext cx="12192000" cy="742950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altLang="en-US" sz="4000" dirty="0">
                <a:solidFill>
                  <a:srgbClr val="FF66CC"/>
                </a:solidFill>
              </a:rPr>
              <a:t>WHY THE DESERT?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78685D62-F8C7-4B70-9703-2A4BE37CDA1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762000" y="1935164"/>
            <a:ext cx="9753600" cy="4389437"/>
          </a:xfrm>
        </p:spPr>
        <p:txBody>
          <a:bodyPr>
            <a:noAutofit/>
          </a:bodyPr>
          <a:lstStyle/>
          <a:p>
            <a:pPr marL="0" indent="0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en-US" altLang="en-US" sz="3200" dirty="0">
                <a:latin typeface="+mj-lt"/>
              </a:rPr>
              <a:t>The Hebrew word for desert – “</a:t>
            </a:r>
            <a:r>
              <a:rPr lang="en-US" altLang="en-US" sz="3200" dirty="0" err="1">
                <a:latin typeface="+mj-lt"/>
              </a:rPr>
              <a:t>midbaar</a:t>
            </a:r>
            <a:r>
              <a:rPr lang="en-US" altLang="en-US" sz="3200" dirty="0">
                <a:latin typeface="+mj-lt"/>
              </a:rPr>
              <a:t>” which means “</a:t>
            </a:r>
            <a:r>
              <a:rPr lang="en-US" altLang="en-US" sz="3200" u="sng" dirty="0">
                <a:latin typeface="+mj-lt"/>
              </a:rPr>
              <a:t>to speak</a:t>
            </a:r>
            <a:r>
              <a:rPr lang="en-US" altLang="en-US" sz="3200" dirty="0">
                <a:latin typeface="+mj-lt"/>
              </a:rPr>
              <a:t>”.</a:t>
            </a:r>
          </a:p>
          <a:p>
            <a:pPr marL="0" indent="0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endParaRPr lang="en-US" altLang="en-US" sz="3200" dirty="0">
              <a:latin typeface="+mj-lt"/>
            </a:endParaRPr>
          </a:p>
          <a:p>
            <a:pPr marL="0" indent="0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en-US" altLang="en-US" sz="3200" dirty="0">
                <a:latin typeface="+mj-lt"/>
              </a:rPr>
              <a:t>The desert is the place where GOD speaks to us.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>
            <a:extLst>
              <a:ext uri="{FF2B5EF4-FFF2-40B4-BE49-F238E27FC236}">
                <a16:creationId xmlns:a16="http://schemas.microsoft.com/office/drawing/2014/main" id="{634DCC81-A988-4FC9-876F-C506CF4BB7C1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981200" y="2133600"/>
            <a:ext cx="8229600" cy="2971800"/>
          </a:xfrm>
        </p:spPr>
        <p:txBody>
          <a:bodyPr>
            <a:noAutofit/>
          </a:bodyPr>
          <a:lstStyle/>
          <a:p>
            <a:pPr marL="274320" indent="-274320" eaLnBrk="1" fontAlgn="auto" hangingPunct="1">
              <a:spcBef>
                <a:spcPts val="0"/>
              </a:spcBef>
              <a:spcAft>
                <a:spcPts val="1800"/>
              </a:spcAft>
              <a:buClr>
                <a:schemeClr val="accent3"/>
              </a:buClr>
              <a:buNone/>
              <a:defRPr/>
            </a:pPr>
            <a:r>
              <a:rPr lang="en-US" altLang="en-US" sz="3200" dirty="0">
                <a:latin typeface="+mj-lt"/>
              </a:rPr>
              <a:t>When thru’ fiery trials, thy pathway shall lie,</a:t>
            </a:r>
          </a:p>
          <a:p>
            <a:pPr marL="274320" indent="-274320" eaLnBrk="1" fontAlgn="auto" hangingPunct="1">
              <a:spcBef>
                <a:spcPts val="0"/>
              </a:spcBef>
              <a:spcAft>
                <a:spcPts val="1800"/>
              </a:spcAft>
              <a:buClr>
                <a:schemeClr val="accent3"/>
              </a:buClr>
              <a:buNone/>
              <a:defRPr/>
            </a:pPr>
            <a:r>
              <a:rPr lang="en-US" altLang="en-US" sz="3200" dirty="0">
                <a:latin typeface="+mj-lt"/>
              </a:rPr>
              <a:t>My grace all sufficient, shall be thy supply;</a:t>
            </a:r>
          </a:p>
          <a:p>
            <a:pPr marL="274320" indent="-274320" eaLnBrk="1" fontAlgn="auto" hangingPunct="1">
              <a:spcBef>
                <a:spcPts val="0"/>
              </a:spcBef>
              <a:spcAft>
                <a:spcPts val="1800"/>
              </a:spcAft>
              <a:buClr>
                <a:schemeClr val="accent3"/>
              </a:buClr>
              <a:buNone/>
              <a:defRPr/>
            </a:pPr>
            <a:r>
              <a:rPr lang="en-US" altLang="en-US" sz="3200" dirty="0">
                <a:latin typeface="+mj-lt"/>
              </a:rPr>
              <a:t>The flames shall not hurt thee, I only design,</a:t>
            </a:r>
          </a:p>
          <a:p>
            <a:pPr marL="274320" indent="-274320" eaLnBrk="1" fontAlgn="auto" hangingPunct="1">
              <a:spcBef>
                <a:spcPts val="0"/>
              </a:spcBef>
              <a:spcAft>
                <a:spcPts val="1800"/>
              </a:spcAft>
              <a:buClr>
                <a:schemeClr val="accent3"/>
              </a:buClr>
              <a:buNone/>
              <a:defRPr/>
            </a:pPr>
            <a:r>
              <a:rPr lang="en-US" altLang="en-US" sz="3200" dirty="0">
                <a:latin typeface="+mj-lt"/>
              </a:rPr>
              <a:t>Thy dross to consume, thy gold to refine.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96AC813F-D630-429B-97E6-745BE0F6C53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704850"/>
            <a:ext cx="12192000" cy="742950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altLang="en-US" sz="4000" dirty="0">
                <a:solidFill>
                  <a:srgbClr val="FF66CC"/>
                </a:solidFill>
              </a:rPr>
              <a:t>WHY THE DESERT?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>
            <a:extLst>
              <a:ext uri="{FF2B5EF4-FFF2-40B4-BE49-F238E27FC236}">
                <a16:creationId xmlns:a16="http://schemas.microsoft.com/office/drawing/2014/main" id="{658DA7CD-E50D-44A2-8748-3808C0D0F37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38200" y="1676401"/>
            <a:ext cx="9372600" cy="4449763"/>
          </a:xfrm>
        </p:spPr>
        <p:txBody>
          <a:bodyPr>
            <a:noAutofit/>
          </a:bodyPr>
          <a:lstStyle/>
          <a:p>
            <a:pPr marL="0" indent="0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en-US" altLang="en-US" sz="3200" i="1" dirty="0">
                <a:latin typeface="+mj-lt"/>
              </a:rPr>
              <a:t>“But </a:t>
            </a:r>
            <a:r>
              <a:rPr lang="en-US" altLang="en-US" sz="3200" i="1" u="sng" dirty="0">
                <a:latin typeface="+mj-lt"/>
              </a:rPr>
              <a:t>He knows the way </a:t>
            </a:r>
            <a:r>
              <a:rPr lang="en-US" altLang="en-US" sz="3200" i="1" dirty="0">
                <a:latin typeface="+mj-lt"/>
              </a:rPr>
              <a:t>that I take: when </a:t>
            </a:r>
            <a:r>
              <a:rPr lang="en-US" altLang="en-US" sz="3200" i="1" u="sng" dirty="0">
                <a:latin typeface="+mj-lt"/>
              </a:rPr>
              <a:t>He has tried </a:t>
            </a:r>
            <a:r>
              <a:rPr lang="en-US" altLang="en-US" sz="3200" i="1" dirty="0">
                <a:latin typeface="+mj-lt"/>
              </a:rPr>
              <a:t>me, I shall come </a:t>
            </a:r>
            <a:r>
              <a:rPr lang="en-US" altLang="en-US" sz="3200" i="1" u="sng" dirty="0">
                <a:latin typeface="+mj-lt"/>
              </a:rPr>
              <a:t>forth as gold</a:t>
            </a:r>
            <a:r>
              <a:rPr lang="en-US" altLang="en-US" sz="3200" i="1" dirty="0">
                <a:latin typeface="+mj-lt"/>
              </a:rPr>
              <a:t>” </a:t>
            </a:r>
            <a:r>
              <a:rPr lang="en-US" altLang="en-US" sz="3200" dirty="0">
                <a:latin typeface="+mj-lt"/>
              </a:rPr>
              <a:t>(Job. 23:10).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endParaRPr lang="en-US" altLang="en-US" sz="3200" i="1" dirty="0">
              <a:latin typeface="+mj-lt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en-US" altLang="en-US" sz="3200" b="1" dirty="0">
                <a:latin typeface="+mj-lt"/>
              </a:rPr>
              <a:t>Highest test of faith</a:t>
            </a:r>
            <a:r>
              <a:rPr lang="en-US" altLang="en-US" sz="3200" dirty="0">
                <a:latin typeface="+mj-lt"/>
              </a:rPr>
              <a:t>:</a:t>
            </a:r>
          </a:p>
          <a:p>
            <a:pPr marL="0" indent="0">
              <a:buNone/>
              <a:defRPr/>
            </a:pPr>
            <a:r>
              <a:rPr lang="en-SG" sz="3200" dirty="0">
                <a:latin typeface="+mj-lt"/>
              </a:rPr>
              <a:t>(Job 13:15)  </a:t>
            </a:r>
            <a:r>
              <a:rPr lang="en-SG" sz="3200" i="1" u="sng" dirty="0">
                <a:latin typeface="+mj-lt"/>
              </a:rPr>
              <a:t>Though He slay me, yet will I trust in Him:</a:t>
            </a:r>
            <a:r>
              <a:rPr lang="en-SG" sz="3200" i="1" dirty="0">
                <a:latin typeface="+mj-lt"/>
              </a:rPr>
              <a:t> but I will maintain mine own ways before Him.</a:t>
            </a:r>
          </a:p>
          <a:p>
            <a:pPr>
              <a:defRPr/>
            </a:pPr>
            <a:endParaRPr lang="en-SG" sz="2800" dirty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endParaRPr lang="en-US" altLang="en-US" sz="28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CBAB2E89-F6A7-4BD6-815F-682C78E937B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704850"/>
            <a:ext cx="12192000" cy="742950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altLang="en-US" sz="4000" dirty="0">
                <a:solidFill>
                  <a:srgbClr val="FF66CC"/>
                </a:solidFill>
              </a:rPr>
              <a:t>WHY THE DESERT?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>
            <a:extLst>
              <a:ext uri="{FF2B5EF4-FFF2-40B4-BE49-F238E27FC236}">
                <a16:creationId xmlns:a16="http://schemas.microsoft.com/office/drawing/2014/main" id="{07B3F4B8-85A2-4064-AEB2-0F84759EE2F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38200" y="1935164"/>
            <a:ext cx="10744200" cy="4389437"/>
          </a:xfrm>
        </p:spPr>
        <p:txBody>
          <a:bodyPr>
            <a:noAutofit/>
          </a:bodyPr>
          <a:lstStyle/>
          <a:p>
            <a:pPr marL="0" indent="0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en-US" altLang="en-US" sz="3200" dirty="0">
                <a:latin typeface="+mj-lt"/>
              </a:rPr>
              <a:t>Not that GOD might come to know me – </a:t>
            </a:r>
            <a:r>
              <a:rPr lang="en-US" altLang="en-US" sz="3200" u="sng" dirty="0">
                <a:latin typeface="+mj-lt"/>
              </a:rPr>
              <a:t>He already does</a:t>
            </a:r>
            <a:r>
              <a:rPr lang="en-US" altLang="en-US" sz="3200" dirty="0">
                <a:latin typeface="+mj-lt"/>
              </a:rPr>
              <a:t>.</a:t>
            </a:r>
          </a:p>
          <a:p>
            <a:pPr marL="0" indent="0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endParaRPr lang="en-US" altLang="en-US" sz="3200" dirty="0">
              <a:latin typeface="+mj-lt"/>
            </a:endParaRPr>
          </a:p>
          <a:p>
            <a:pPr marL="0" indent="0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en-US" altLang="en-US" sz="3200" dirty="0">
                <a:latin typeface="+mj-lt"/>
              </a:rPr>
              <a:t>But that I may come to know myself – to discover </a:t>
            </a:r>
            <a:r>
              <a:rPr lang="en-US" altLang="en-US" sz="3200" u="sng" dirty="0">
                <a:latin typeface="+mj-lt"/>
              </a:rPr>
              <a:t>the real me</a:t>
            </a:r>
            <a:r>
              <a:rPr lang="en-US" altLang="en-US" sz="3200" dirty="0">
                <a:latin typeface="+mj-lt"/>
              </a:rPr>
              <a:t>.</a:t>
            </a: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2E904F87-CC84-4A5A-9ED0-F179950949F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704850"/>
            <a:ext cx="12192000" cy="742950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altLang="en-US" sz="4000" dirty="0">
                <a:solidFill>
                  <a:srgbClr val="FF66CC"/>
                </a:solidFill>
              </a:rPr>
              <a:t>WHY THE DESERT?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9B2DECE8-EAAD-4E2E-8EFD-4F09F887415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540469"/>
            <a:ext cx="12192000" cy="666750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altLang="en-US" sz="4000" dirty="0">
                <a:solidFill>
                  <a:srgbClr val="00B0F0"/>
                </a:solidFill>
              </a:rPr>
              <a:t>LESSONS FROM MOSES</a:t>
            </a: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DE125E03-323B-4E39-BF28-57E3EEB6B46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143000" y="1752600"/>
            <a:ext cx="10287000" cy="3886200"/>
          </a:xfrm>
        </p:spPr>
        <p:txBody>
          <a:bodyPr>
            <a:noAutofit/>
          </a:bodyPr>
          <a:lstStyle/>
          <a:p>
            <a:pPr marL="274320" indent="-274320" eaLnBrk="1" fontAlgn="auto" hangingPunct="1">
              <a:spcBef>
                <a:spcPts val="0"/>
              </a:spcBef>
              <a:spcAft>
                <a:spcPts val="1800"/>
              </a:spcAft>
              <a:buClr>
                <a:schemeClr val="accent3"/>
              </a:buClr>
              <a:buNone/>
              <a:defRPr/>
            </a:pPr>
            <a:r>
              <a:rPr lang="en-US" altLang="en-US" sz="3200" b="1" dirty="0">
                <a:latin typeface="+mj-lt"/>
              </a:rPr>
              <a:t>What did Moses give up?</a:t>
            </a:r>
          </a:p>
          <a:p>
            <a:pPr marL="274320" indent="-274320" eaLnBrk="1" fontAlgn="auto" hangingPunct="1">
              <a:spcBef>
                <a:spcPts val="0"/>
              </a:spcBef>
              <a:spcAft>
                <a:spcPts val="1800"/>
              </a:spcAft>
              <a:buClr>
                <a:schemeClr val="accent3"/>
              </a:buClr>
              <a:buNone/>
              <a:defRPr/>
            </a:pPr>
            <a:r>
              <a:rPr lang="en-US" altLang="en-US" sz="3200" dirty="0">
                <a:latin typeface="+mj-lt"/>
              </a:rPr>
              <a:t>Pride      		Position    		Possessions    	Pleasure  </a:t>
            </a:r>
          </a:p>
          <a:p>
            <a:pPr marL="274320" indent="-274320" eaLnBrk="1" fontAlgn="auto" hangingPunct="1">
              <a:spcBef>
                <a:spcPts val="0"/>
              </a:spcBef>
              <a:spcAft>
                <a:spcPts val="1800"/>
              </a:spcAft>
              <a:buClr>
                <a:schemeClr val="accent3"/>
              </a:buClr>
              <a:buNone/>
              <a:defRPr/>
            </a:pPr>
            <a:r>
              <a:rPr lang="en-US" altLang="en-US" sz="3200" dirty="0">
                <a:latin typeface="+mj-lt"/>
              </a:rPr>
              <a:t>Prestige    		Power    		Popularity    	Perks </a:t>
            </a:r>
          </a:p>
          <a:p>
            <a:pPr marL="274320" indent="-274320" eaLnBrk="1" fontAlgn="auto" hangingPunct="1">
              <a:spcBef>
                <a:spcPts val="0"/>
              </a:spcBef>
              <a:spcAft>
                <a:spcPts val="1800"/>
              </a:spcAft>
              <a:buClr>
                <a:schemeClr val="accent3"/>
              </a:buClr>
              <a:buNone/>
              <a:defRPr/>
            </a:pPr>
            <a:r>
              <a:rPr lang="en-US" altLang="en-US" sz="3200" dirty="0">
                <a:latin typeface="+mj-lt"/>
              </a:rPr>
              <a:t>Control     		Comfort     		Identity    		Impatience</a:t>
            </a:r>
          </a:p>
          <a:p>
            <a:pPr marL="274320" indent="-274320" eaLnBrk="1" fontAlgn="auto" hangingPunct="1">
              <a:spcBef>
                <a:spcPts val="0"/>
              </a:spcBef>
              <a:spcAft>
                <a:spcPts val="1800"/>
              </a:spcAft>
              <a:buClr>
                <a:schemeClr val="accent3"/>
              </a:buClr>
              <a:buNone/>
              <a:defRPr/>
            </a:pPr>
            <a:r>
              <a:rPr lang="en-US" altLang="en-US" sz="3200" dirty="0">
                <a:latin typeface="+mj-lt"/>
              </a:rPr>
              <a:t>Self-sufficiency   Self-satisfaction  Time   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461EFB49-C48C-4711-94A7-55F65853BA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457200"/>
            <a:ext cx="12192000" cy="895350"/>
          </a:xfrm>
        </p:spPr>
        <p:txBody>
          <a:bodyPr/>
          <a:lstStyle/>
          <a:p>
            <a:pPr algn="ctr" eaLnBrk="1" hangingPunct="1"/>
            <a:r>
              <a:rPr lang="en-US" altLang="en-US" sz="4000" dirty="0">
                <a:solidFill>
                  <a:srgbClr val="00B0F0"/>
                </a:solidFill>
              </a:rPr>
              <a:t>THREE TRUTHS OF LIFE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A0EE490E-7BF7-4ED8-A014-5C96353BF35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828800" y="1905000"/>
            <a:ext cx="9448800" cy="3962400"/>
          </a:xfrm>
        </p:spPr>
        <p:txBody>
          <a:bodyPr>
            <a:noAutofit/>
          </a:bodyPr>
          <a:lstStyle/>
          <a:p>
            <a:pPr marL="609600" indent="-609600" eaLnBrk="1" fontAlgn="auto" hangingPunct="1">
              <a:spcBef>
                <a:spcPts val="0"/>
              </a:spcBef>
              <a:spcAft>
                <a:spcPts val="1200"/>
              </a:spcAft>
              <a:buClrTx/>
              <a:buFontTx/>
              <a:buAutoNum type="arabicPeriod"/>
              <a:defRPr/>
            </a:pPr>
            <a:r>
              <a:rPr lang="en-US" altLang="en-US" sz="3200" dirty="0">
                <a:latin typeface="+mj-lt"/>
              </a:rPr>
              <a:t>Life is a </a:t>
            </a:r>
            <a:r>
              <a:rPr lang="en-US" altLang="en-US" sz="3200" u="sng" dirty="0">
                <a:latin typeface="+mj-lt"/>
              </a:rPr>
              <a:t>trust</a:t>
            </a:r>
            <a:r>
              <a:rPr lang="en-US" altLang="en-US" sz="3200" dirty="0">
                <a:latin typeface="+mj-lt"/>
              </a:rPr>
              <a:t>.</a:t>
            </a:r>
            <a:br>
              <a:rPr lang="en-US" altLang="en-US" sz="3200" dirty="0">
                <a:latin typeface="+mj-lt"/>
              </a:rPr>
            </a:br>
            <a:r>
              <a:rPr lang="en-US" altLang="en-US" sz="3200" dirty="0">
                <a:latin typeface="+mj-lt"/>
              </a:rPr>
              <a:t>(Matt. 25:5,21).</a:t>
            </a:r>
          </a:p>
          <a:p>
            <a:pPr marL="609600" indent="-609600" eaLnBrk="1" fontAlgn="auto" hangingPunct="1">
              <a:spcBef>
                <a:spcPts val="0"/>
              </a:spcBef>
              <a:spcAft>
                <a:spcPts val="1200"/>
              </a:spcAft>
              <a:buClrTx/>
              <a:buFontTx/>
              <a:buAutoNum type="arabicPeriod"/>
              <a:defRPr/>
            </a:pPr>
            <a:r>
              <a:rPr lang="en-US" altLang="en-US" sz="3200" dirty="0">
                <a:latin typeface="+mj-lt"/>
              </a:rPr>
              <a:t>Life is a </a:t>
            </a:r>
            <a:r>
              <a:rPr lang="en-US" altLang="en-US" sz="3200" u="sng" dirty="0">
                <a:latin typeface="+mj-lt"/>
              </a:rPr>
              <a:t>test</a:t>
            </a:r>
            <a:r>
              <a:rPr lang="en-US" altLang="en-US" sz="3200" dirty="0">
                <a:latin typeface="+mj-lt"/>
              </a:rPr>
              <a:t>.</a:t>
            </a:r>
            <a:br>
              <a:rPr lang="en-US" altLang="en-US" sz="3200" dirty="0">
                <a:latin typeface="+mj-lt"/>
              </a:rPr>
            </a:br>
            <a:r>
              <a:rPr lang="en-US" altLang="en-US" sz="3200" dirty="0">
                <a:latin typeface="+mj-lt"/>
              </a:rPr>
              <a:t>(Heb. 12:11; Jam. 1:2,3; Ps. 7:9)</a:t>
            </a:r>
          </a:p>
          <a:p>
            <a:pPr marL="609600" indent="-609600" eaLnBrk="1" fontAlgn="auto" hangingPunct="1">
              <a:spcBef>
                <a:spcPts val="0"/>
              </a:spcBef>
              <a:spcAft>
                <a:spcPts val="1200"/>
              </a:spcAft>
              <a:buClrTx/>
              <a:buFontTx/>
              <a:buAutoNum type="arabicPeriod"/>
              <a:defRPr/>
            </a:pPr>
            <a:r>
              <a:rPr lang="en-US" altLang="en-US" sz="3200" dirty="0">
                <a:latin typeface="+mj-lt"/>
              </a:rPr>
              <a:t>Life is a </a:t>
            </a:r>
            <a:r>
              <a:rPr lang="en-US" altLang="en-US" sz="3200" u="sng" dirty="0">
                <a:latin typeface="+mj-lt"/>
              </a:rPr>
              <a:t>temporary assignment</a:t>
            </a:r>
            <a:r>
              <a:rPr lang="en-US" altLang="en-US" sz="3200" dirty="0">
                <a:latin typeface="+mj-lt"/>
              </a:rPr>
              <a:t>.</a:t>
            </a:r>
          </a:p>
          <a:p>
            <a:pPr marL="0" indent="0" eaLnBrk="1" fontAlgn="auto" hangingPunct="1">
              <a:spcBef>
                <a:spcPts val="0"/>
              </a:spcBef>
              <a:spcAft>
                <a:spcPts val="1200"/>
              </a:spcAft>
              <a:buClr>
                <a:schemeClr val="accent3"/>
              </a:buClr>
              <a:buNone/>
              <a:defRPr/>
            </a:pPr>
            <a:r>
              <a:rPr lang="en-US" altLang="en-US" sz="3200" dirty="0">
                <a:latin typeface="+mj-lt"/>
              </a:rPr>
              <a:t>      (Psa. 39:4; Heb. 9:27)</a:t>
            </a:r>
          </a:p>
          <a:p>
            <a:pPr marL="609600" indent="-609600" eaLnBrk="1" fontAlgn="auto" hangingPunct="1">
              <a:spcAft>
                <a:spcPts val="0"/>
              </a:spcAft>
              <a:buClrTx/>
              <a:buFontTx/>
              <a:buAutoNum type="arabicPeriod"/>
              <a:defRPr/>
            </a:pPr>
            <a:endParaRPr lang="en-US" altLang="en-US" sz="3200" dirty="0">
              <a:latin typeface="+mj-lt"/>
            </a:endParaRPr>
          </a:p>
          <a:p>
            <a:pPr marL="0" indent="0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endParaRPr lang="en-US" altLang="en-US" sz="3200" dirty="0">
              <a:latin typeface="+mj-lt"/>
            </a:endParaRPr>
          </a:p>
          <a:p>
            <a:pPr marL="0" indent="0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endParaRPr lang="en-US" altLang="en-US" sz="3200" dirty="0">
              <a:latin typeface="+mj-lt"/>
            </a:endParaRPr>
          </a:p>
          <a:p>
            <a:pPr marL="0" indent="0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endParaRPr lang="en-US" altLang="en-US" sz="3200" dirty="0">
              <a:latin typeface="+mj-lt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AC027D74-8782-4324-8B86-8E3A30FAA80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549897"/>
            <a:ext cx="12192000" cy="742950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altLang="en-US" sz="4000" dirty="0">
                <a:solidFill>
                  <a:srgbClr val="FF6699"/>
                </a:solidFill>
              </a:rPr>
              <a:t>WHAT MOSES GAINED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1F0CBFFF-2D93-42FE-8086-1D8EBC4750B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762000" y="1676400"/>
            <a:ext cx="10287000" cy="4419600"/>
          </a:xfrm>
        </p:spPr>
        <p:txBody>
          <a:bodyPr>
            <a:noAutofit/>
          </a:bodyPr>
          <a:lstStyle/>
          <a:p>
            <a:pPr marL="274320" indent="-274320" eaLnBrk="1" fontAlgn="auto" hangingPunct="1">
              <a:spcBef>
                <a:spcPts val="0"/>
              </a:spcBef>
              <a:spcAft>
                <a:spcPts val="1800"/>
              </a:spcAft>
              <a:buClr>
                <a:schemeClr val="accent3"/>
              </a:buClr>
              <a:buNone/>
              <a:defRPr/>
            </a:pPr>
            <a:r>
              <a:rPr lang="en-US" altLang="en-US" sz="3200" b="1" dirty="0">
                <a:latin typeface="+mj-lt"/>
              </a:rPr>
              <a:t>What he lost, he could not have kept anyway …</a:t>
            </a:r>
          </a:p>
          <a:p>
            <a:pPr marL="0" indent="0" eaLnBrk="1" fontAlgn="auto" hangingPunct="1">
              <a:spcBef>
                <a:spcPts val="0"/>
              </a:spcBef>
              <a:spcAft>
                <a:spcPts val="1800"/>
              </a:spcAft>
              <a:buClr>
                <a:schemeClr val="accent3"/>
              </a:buClr>
              <a:buNone/>
              <a:defRPr/>
            </a:pPr>
            <a:r>
              <a:rPr lang="en-US" altLang="en-US" sz="3200" u="sng" dirty="0">
                <a:latin typeface="+mj-lt"/>
              </a:rPr>
              <a:t>What he gained, he could never lose</a:t>
            </a:r>
            <a:r>
              <a:rPr lang="en-US" altLang="en-US" sz="3200" dirty="0">
                <a:latin typeface="+mj-lt"/>
              </a:rPr>
              <a:t> – the great relationship with the Living and Eternal GOD.</a:t>
            </a:r>
          </a:p>
          <a:p>
            <a:pPr marL="0" indent="0">
              <a:spcBef>
                <a:spcPts val="0"/>
              </a:spcBef>
              <a:spcAft>
                <a:spcPts val="1800"/>
              </a:spcAft>
              <a:buNone/>
              <a:defRPr/>
            </a:pPr>
            <a:r>
              <a:rPr lang="en-SG" sz="3200" dirty="0">
                <a:latin typeface="+mj-lt"/>
              </a:rPr>
              <a:t>(</a:t>
            </a:r>
            <a:r>
              <a:rPr lang="en-SG" sz="3200" dirty="0" err="1">
                <a:latin typeface="+mj-lt"/>
              </a:rPr>
              <a:t>Psa</a:t>
            </a:r>
            <a:r>
              <a:rPr lang="en-SG" sz="3200" dirty="0">
                <a:latin typeface="+mj-lt"/>
              </a:rPr>
              <a:t> 90:1)  </a:t>
            </a:r>
            <a:r>
              <a:rPr lang="en-SG" sz="3200" i="1" dirty="0">
                <a:latin typeface="+mj-lt"/>
              </a:rPr>
              <a:t>A Prayer of Moses the man of GOD. </a:t>
            </a:r>
          </a:p>
          <a:p>
            <a:pPr marL="0" indent="0">
              <a:spcBef>
                <a:spcPts val="0"/>
              </a:spcBef>
              <a:spcAft>
                <a:spcPts val="1800"/>
              </a:spcAft>
              <a:buNone/>
              <a:defRPr/>
            </a:pPr>
            <a:r>
              <a:rPr lang="en-SG" sz="3200" i="1" dirty="0">
                <a:latin typeface="+mj-lt"/>
              </a:rPr>
              <a:t>Lord, Thou hast been our dwelling place in all generations.</a:t>
            </a:r>
          </a:p>
          <a:p>
            <a:pPr marL="0" indent="0">
              <a:buNone/>
              <a:defRPr/>
            </a:pPr>
            <a:endParaRPr lang="en-SG" sz="28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Content Placeholder 2">
            <a:extLst>
              <a:ext uri="{FF2B5EF4-FFF2-40B4-BE49-F238E27FC236}">
                <a16:creationId xmlns:a16="http://schemas.microsoft.com/office/drawing/2014/main" id="{5A70E34D-5A9C-486D-92AC-A516552953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38200"/>
            <a:ext cx="10287000" cy="5638800"/>
          </a:xfrm>
        </p:spPr>
        <p:txBody>
          <a:bodyPr/>
          <a:lstStyle/>
          <a:p>
            <a:pPr marL="0" indent="0">
              <a:spcBef>
                <a:spcPts val="0"/>
              </a:spcBef>
              <a:spcAft>
                <a:spcPts val="1800"/>
              </a:spcAft>
              <a:buNone/>
              <a:defRPr/>
            </a:pPr>
            <a:r>
              <a:rPr lang="en-SG" sz="3200" dirty="0">
                <a:latin typeface="+mj-lt"/>
              </a:rPr>
              <a:t>(</a:t>
            </a:r>
            <a:r>
              <a:rPr lang="en-SG" sz="3200" dirty="0" err="1">
                <a:latin typeface="+mj-lt"/>
              </a:rPr>
              <a:t>Heb</a:t>
            </a:r>
            <a:r>
              <a:rPr lang="en-SG" sz="3200" dirty="0">
                <a:latin typeface="+mj-lt"/>
              </a:rPr>
              <a:t> 11:24-27)  </a:t>
            </a:r>
            <a:r>
              <a:rPr lang="en-SG" sz="3200" i="1" u="sng" dirty="0">
                <a:latin typeface="+mj-lt"/>
              </a:rPr>
              <a:t>By faith Moses</a:t>
            </a:r>
            <a:r>
              <a:rPr lang="en-SG" sz="3200" i="1" dirty="0">
                <a:latin typeface="+mj-lt"/>
              </a:rPr>
              <a:t>, when he was come to years, refused to be called the son of Pharaoh's daughter;</a:t>
            </a:r>
          </a:p>
          <a:p>
            <a:pPr marL="0" indent="0">
              <a:spcBef>
                <a:spcPts val="0"/>
              </a:spcBef>
              <a:spcAft>
                <a:spcPts val="1800"/>
              </a:spcAft>
              <a:buNone/>
              <a:defRPr/>
            </a:pPr>
            <a:r>
              <a:rPr lang="en-SG" sz="3200" i="1" u="sng" dirty="0">
                <a:latin typeface="+mj-lt"/>
              </a:rPr>
              <a:t>Choosing rather to suffer affliction</a:t>
            </a:r>
            <a:r>
              <a:rPr lang="en-SG" sz="3200" i="1" dirty="0">
                <a:latin typeface="+mj-lt"/>
              </a:rPr>
              <a:t> with the people of GOD, than to enjoy the pleasures of sin for a season;</a:t>
            </a:r>
          </a:p>
          <a:p>
            <a:pPr marL="0" indent="0">
              <a:spcBef>
                <a:spcPts val="0"/>
              </a:spcBef>
              <a:spcAft>
                <a:spcPts val="1800"/>
              </a:spcAft>
              <a:buNone/>
              <a:defRPr/>
            </a:pPr>
            <a:r>
              <a:rPr lang="en-SG" sz="3200" i="1" dirty="0">
                <a:latin typeface="+mj-lt"/>
              </a:rPr>
              <a:t>Esteeming the reproach of Christ greater riches than the treasures in Egypt: </a:t>
            </a:r>
            <a:r>
              <a:rPr lang="en-SG" sz="3200" i="1" u="sng" dirty="0">
                <a:latin typeface="+mj-lt"/>
              </a:rPr>
              <a:t>for he had respect unto the </a:t>
            </a:r>
            <a:r>
              <a:rPr lang="en-SG" sz="3200" i="1" u="sng" dirty="0" err="1">
                <a:latin typeface="+mj-lt"/>
              </a:rPr>
              <a:t>recompence</a:t>
            </a:r>
            <a:r>
              <a:rPr lang="en-SG" sz="3200" i="1" u="sng" dirty="0">
                <a:latin typeface="+mj-lt"/>
              </a:rPr>
              <a:t> of the reward</a:t>
            </a:r>
            <a:r>
              <a:rPr lang="en-SG" sz="3200" i="1" dirty="0">
                <a:latin typeface="+mj-lt"/>
              </a:rPr>
              <a:t>.</a:t>
            </a:r>
          </a:p>
          <a:p>
            <a:pPr marL="0" indent="0">
              <a:spcBef>
                <a:spcPts val="0"/>
              </a:spcBef>
              <a:spcAft>
                <a:spcPts val="1800"/>
              </a:spcAft>
              <a:buNone/>
              <a:defRPr/>
            </a:pPr>
            <a:r>
              <a:rPr lang="en-SG" sz="3200" i="1" dirty="0">
                <a:latin typeface="+mj-lt"/>
              </a:rPr>
              <a:t>By faith he forsook Egypt, not fearing the wrath of the king: for </a:t>
            </a:r>
            <a:r>
              <a:rPr lang="en-SG" sz="3200" i="1" u="sng" dirty="0">
                <a:latin typeface="+mj-lt"/>
              </a:rPr>
              <a:t>he endured, as seeing Him who is invisible</a:t>
            </a:r>
            <a:r>
              <a:rPr lang="en-SG" sz="3200" i="1" dirty="0">
                <a:latin typeface="+mj-lt"/>
              </a:rPr>
              <a:t>.</a:t>
            </a:r>
            <a:endParaRPr lang="en-SG" sz="28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4587DF43-A6DA-47C5-ABCF-0A40441233D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704850"/>
            <a:ext cx="12192000" cy="59055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altLang="en-US" sz="4000" dirty="0">
                <a:solidFill>
                  <a:srgbClr val="FF66CC"/>
                </a:solidFill>
              </a:rPr>
              <a:t>SCHOOL OF SELF-DISCOVERY</a:t>
            </a:r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ED8B2319-77DA-4C91-B53E-C99092DF226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85800" y="1763713"/>
            <a:ext cx="10820400" cy="4389437"/>
          </a:xfrm>
        </p:spPr>
        <p:txBody>
          <a:bodyPr/>
          <a:lstStyle/>
          <a:p>
            <a:pPr marL="536575" indent="-536575" eaLnBrk="1" hangingPunct="1">
              <a:spcBef>
                <a:spcPts val="0"/>
              </a:spcBef>
              <a:spcAft>
                <a:spcPts val="1800"/>
              </a:spcAft>
              <a:buNone/>
              <a:defRPr/>
            </a:pPr>
            <a:r>
              <a:rPr lang="en-US" altLang="en-US" sz="3200" b="1" dirty="0">
                <a:latin typeface="+mj-lt"/>
              </a:rPr>
              <a:t>1.	Beginner’s course on self-worth</a:t>
            </a:r>
          </a:p>
          <a:p>
            <a:pPr marL="536575" lvl="1" indent="0" eaLnBrk="1" hangingPunct="1">
              <a:spcBef>
                <a:spcPts val="0"/>
              </a:spcBef>
              <a:spcAft>
                <a:spcPts val="1800"/>
              </a:spcAft>
              <a:buNone/>
              <a:defRPr/>
            </a:pPr>
            <a:r>
              <a:rPr lang="en-US" altLang="en-US" sz="3200" dirty="0">
                <a:latin typeface="+mj-lt"/>
              </a:rPr>
              <a:t>a.  Self-worth – hurt and humiliated</a:t>
            </a:r>
          </a:p>
          <a:p>
            <a:pPr marL="990600" indent="-454025" eaLnBrk="1" hangingPunct="1">
              <a:spcBef>
                <a:spcPts val="0"/>
              </a:spcBef>
              <a:spcAft>
                <a:spcPts val="1800"/>
              </a:spcAft>
              <a:buNone/>
              <a:defRPr/>
            </a:pPr>
            <a:r>
              <a:rPr lang="en-US" altLang="en-US" sz="3200" dirty="0">
                <a:latin typeface="+mj-lt"/>
              </a:rPr>
              <a:t>b.	Sustenance – unemployment</a:t>
            </a:r>
          </a:p>
          <a:p>
            <a:pPr marL="990600" indent="-454025" eaLnBrk="1" hangingPunct="1">
              <a:spcBef>
                <a:spcPts val="0"/>
              </a:spcBef>
              <a:spcAft>
                <a:spcPts val="1800"/>
              </a:spcAft>
              <a:buNone/>
              <a:defRPr/>
            </a:pPr>
            <a:r>
              <a:rPr lang="en-US" altLang="en-US" sz="3200" dirty="0">
                <a:latin typeface="+mj-lt"/>
              </a:rPr>
              <a:t>c.  How long will it take? </a:t>
            </a:r>
          </a:p>
          <a:p>
            <a:pPr marL="0" indent="0" eaLnBrk="1" hangingPunct="1">
              <a:spcBef>
                <a:spcPts val="0"/>
              </a:spcBef>
              <a:spcAft>
                <a:spcPts val="1800"/>
              </a:spcAft>
              <a:buNone/>
              <a:defRPr/>
            </a:pPr>
            <a:r>
              <a:rPr lang="en-US" altLang="en-US" sz="3200" dirty="0">
                <a:latin typeface="+mj-lt"/>
              </a:rPr>
              <a:t>     </a:t>
            </a:r>
            <a:r>
              <a:rPr lang="en-US" altLang="en-US" sz="3200" u="sng" dirty="0">
                <a:latin typeface="+mj-lt"/>
              </a:rPr>
              <a:t>GOD is my self-worth and sustenance</a:t>
            </a:r>
            <a:r>
              <a:rPr lang="en-US" altLang="en-US" sz="3200" dirty="0">
                <a:latin typeface="+mj-lt"/>
              </a:rPr>
              <a:t>.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Content Placeholder 2">
            <a:extLst>
              <a:ext uri="{FF2B5EF4-FFF2-40B4-BE49-F238E27FC236}">
                <a16:creationId xmlns:a16="http://schemas.microsoft.com/office/drawing/2014/main" id="{9F220283-2E88-4598-BBAE-4D27485987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62000"/>
            <a:ext cx="10515600" cy="5562600"/>
          </a:xfrm>
        </p:spPr>
        <p:txBody>
          <a:bodyPr/>
          <a:lstStyle/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SG" altLang="en-US" sz="3200" b="1" dirty="0">
                <a:latin typeface="+mj-lt"/>
              </a:rPr>
              <a:t>Self-worth – GOD-worth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SG" altLang="en-US" sz="3200" dirty="0">
                <a:solidFill>
                  <a:srgbClr val="000000"/>
                </a:solidFill>
                <a:latin typeface="+mj-lt"/>
              </a:rPr>
              <a:t>(Mar 8:36)  </a:t>
            </a:r>
            <a:r>
              <a:rPr lang="en-SG" altLang="en-US" sz="3200" i="1" dirty="0">
                <a:solidFill>
                  <a:srgbClr val="000000"/>
                </a:solidFill>
                <a:latin typeface="+mj-lt"/>
              </a:rPr>
              <a:t>For </a:t>
            </a:r>
            <a:r>
              <a:rPr lang="en-SG" altLang="en-US" sz="3200" i="1" u="sng" dirty="0">
                <a:solidFill>
                  <a:srgbClr val="000000"/>
                </a:solidFill>
                <a:latin typeface="+mj-lt"/>
              </a:rPr>
              <a:t>what shall it profit</a:t>
            </a:r>
            <a:r>
              <a:rPr lang="en-SG" altLang="en-US" sz="3200" i="1" dirty="0">
                <a:solidFill>
                  <a:srgbClr val="000000"/>
                </a:solidFill>
                <a:latin typeface="+mj-lt"/>
              </a:rPr>
              <a:t> a man, if he shall gain the whole world, and lose his own soul?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SG" altLang="en-US" sz="3200" i="1" dirty="0">
                <a:latin typeface="+mj-lt"/>
              </a:rPr>
              <a:t>(Rom 8:32)  </a:t>
            </a:r>
            <a:r>
              <a:rPr lang="en-SG" altLang="en-US" sz="3200" i="1" u="sng" dirty="0">
                <a:latin typeface="+mj-lt"/>
              </a:rPr>
              <a:t>He that spared not His Own Son</a:t>
            </a:r>
            <a:r>
              <a:rPr lang="en-SG" altLang="en-US" sz="3200" i="1" dirty="0">
                <a:latin typeface="+mj-lt"/>
              </a:rPr>
              <a:t>, but delivered Him up for us all, how shall He not with Him also freely give us all things?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SG" altLang="en-US" sz="3200" b="1" dirty="0">
                <a:latin typeface="+mj-lt"/>
              </a:rPr>
              <a:t>Sustenance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SG" altLang="en-US" sz="3200" dirty="0">
                <a:latin typeface="+mj-lt"/>
              </a:rPr>
              <a:t>“</a:t>
            </a:r>
            <a:r>
              <a:rPr lang="en-SG" altLang="en-US" sz="3200" i="1" u="sng" dirty="0">
                <a:latin typeface="+mj-lt"/>
              </a:rPr>
              <a:t>How much more</a:t>
            </a:r>
            <a:r>
              <a:rPr lang="en-SG" altLang="en-US" sz="3200" i="1" dirty="0">
                <a:latin typeface="+mj-lt"/>
              </a:rPr>
              <a:t>” (Luke 12:24-28)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SG" altLang="en-US" sz="3200" i="1" dirty="0">
                <a:latin typeface="+mj-lt"/>
              </a:rPr>
              <a:t>(Php 4:19)  But </a:t>
            </a:r>
            <a:r>
              <a:rPr lang="en-SG" altLang="en-US" sz="3200" i="1" u="sng" dirty="0">
                <a:latin typeface="+mj-lt"/>
              </a:rPr>
              <a:t>my GOD shall supply all your need</a:t>
            </a:r>
            <a:r>
              <a:rPr lang="en-SG" altLang="en-US" sz="3200" i="1" dirty="0">
                <a:latin typeface="+mj-lt"/>
              </a:rPr>
              <a:t> according to His riches in glory by Christ Jesus.</a:t>
            </a:r>
          </a:p>
          <a:p>
            <a:endParaRPr lang="en-SG" altLang="en-US" sz="2800" dirty="0"/>
          </a:p>
          <a:p>
            <a:endParaRPr lang="en-SG" altLang="en-US" sz="2800" dirty="0"/>
          </a:p>
          <a:p>
            <a:endParaRPr lang="en-SG" alt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AF381F-0830-4F94-9122-485D8B92F7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476251"/>
            <a:ext cx="12192000" cy="819149"/>
          </a:xfrm>
        </p:spPr>
        <p:txBody>
          <a:bodyPr/>
          <a:lstStyle/>
          <a:p>
            <a:pPr algn="ctr">
              <a:defRPr/>
            </a:pPr>
            <a:r>
              <a:rPr lang="en-SG" sz="4000" dirty="0">
                <a:solidFill>
                  <a:srgbClr val="00B0F0"/>
                </a:solidFill>
              </a:rPr>
              <a:t>GOD IS THE SOURCE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D20273-4F48-4D59-9FD0-C8E9202E58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935164"/>
            <a:ext cx="10591800" cy="4389437"/>
          </a:xfrm>
        </p:spPr>
        <p:txBody>
          <a:bodyPr>
            <a:noAutofit/>
          </a:bodyPr>
          <a:lstStyle/>
          <a:p>
            <a:pPr marL="536575" indent="-536575">
              <a:spcBef>
                <a:spcPts val="0"/>
              </a:spcBef>
              <a:spcAft>
                <a:spcPts val="1200"/>
              </a:spcAft>
              <a:buClrTx/>
              <a:buNone/>
              <a:defRPr/>
            </a:pPr>
            <a:r>
              <a:rPr lang="en-SG" sz="3200" b="1" dirty="0">
                <a:latin typeface="+mj-lt"/>
              </a:rPr>
              <a:t>1. 	All things are created through Him and for Him.</a:t>
            </a:r>
          </a:p>
          <a:p>
            <a:pPr marL="536575" indent="0">
              <a:spcBef>
                <a:spcPts val="0"/>
              </a:spcBef>
              <a:spcAft>
                <a:spcPts val="1200"/>
              </a:spcAft>
              <a:buNone/>
              <a:defRPr/>
            </a:pPr>
            <a:r>
              <a:rPr lang="en-SG" sz="3200" i="1" dirty="0">
                <a:latin typeface="+mj-lt"/>
              </a:rPr>
              <a:t>(Col 1:16)  For </a:t>
            </a:r>
            <a:r>
              <a:rPr lang="en-SG" sz="3200" i="1" u="sng" dirty="0">
                <a:latin typeface="+mj-lt"/>
              </a:rPr>
              <a:t>by Him were all things </a:t>
            </a:r>
            <a:r>
              <a:rPr lang="en-SG" sz="3200" i="1" dirty="0">
                <a:latin typeface="+mj-lt"/>
              </a:rPr>
              <a:t>created, that are in heaven, and that are in earth, visible and invisible, whether they be thrones, or dominions, or principalities, or powers: all things were created by Him, and for Him:</a:t>
            </a:r>
          </a:p>
          <a:p>
            <a:pPr marL="536575" indent="-536575">
              <a:buNone/>
              <a:defRPr/>
            </a:pPr>
            <a:r>
              <a:rPr lang="en-SG" sz="3200" i="1" dirty="0">
                <a:latin typeface="+mj-lt"/>
              </a:rPr>
              <a:t>     (Col 1:17)  And He is before all things, and </a:t>
            </a:r>
            <a:r>
              <a:rPr lang="en-SG" sz="3200" i="1" u="sng" dirty="0">
                <a:latin typeface="+mj-lt"/>
              </a:rPr>
              <a:t>by Him all things consist.</a:t>
            </a:r>
          </a:p>
          <a:p>
            <a:pPr marL="0" indent="0">
              <a:buNone/>
              <a:defRPr/>
            </a:pPr>
            <a:endParaRPr lang="en-SG" u="sng" dirty="0"/>
          </a:p>
          <a:p>
            <a:pPr marL="0" indent="0">
              <a:buNone/>
              <a:defRPr/>
            </a:pPr>
            <a:endParaRPr lang="en-SG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0ED1C7-02B5-494F-A404-A433AD0F82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1935164"/>
            <a:ext cx="10439400" cy="4389437"/>
          </a:xfrm>
        </p:spPr>
        <p:txBody>
          <a:bodyPr>
            <a:noAutofit/>
          </a:bodyPr>
          <a:lstStyle/>
          <a:p>
            <a:pPr marL="449263" indent="-449263">
              <a:spcBef>
                <a:spcPts val="0"/>
              </a:spcBef>
              <a:spcAft>
                <a:spcPts val="1200"/>
              </a:spcAft>
              <a:buNone/>
              <a:defRPr/>
            </a:pPr>
            <a:r>
              <a:rPr lang="en-SG" sz="3200" dirty="0">
                <a:latin typeface="+mj-lt"/>
              </a:rPr>
              <a:t>a.  He is the </a:t>
            </a:r>
            <a:r>
              <a:rPr lang="en-SG" sz="3200" u="sng" dirty="0">
                <a:latin typeface="+mj-lt"/>
              </a:rPr>
              <a:t>worship of Heaven</a:t>
            </a:r>
            <a:r>
              <a:rPr lang="en-SG" sz="3200" dirty="0">
                <a:latin typeface="+mj-lt"/>
              </a:rPr>
              <a:t>.</a:t>
            </a:r>
          </a:p>
          <a:p>
            <a:pPr marL="536575" indent="0">
              <a:spcBef>
                <a:spcPts val="0"/>
              </a:spcBef>
              <a:spcAft>
                <a:spcPts val="1200"/>
              </a:spcAft>
              <a:buNone/>
              <a:defRPr/>
            </a:pPr>
            <a:r>
              <a:rPr lang="en-SG" sz="3200" dirty="0">
                <a:latin typeface="+mj-lt"/>
              </a:rPr>
              <a:t>(Rev 4:11)  </a:t>
            </a:r>
            <a:r>
              <a:rPr lang="en-SG" sz="3200" i="1" dirty="0">
                <a:latin typeface="+mj-lt"/>
              </a:rPr>
              <a:t>Thou art </a:t>
            </a:r>
            <a:r>
              <a:rPr lang="en-SG" sz="3200" i="1" u="sng" dirty="0">
                <a:latin typeface="+mj-lt"/>
              </a:rPr>
              <a:t>worthy, O Lord, to receive glory and honour and power</a:t>
            </a:r>
            <a:r>
              <a:rPr lang="en-SG" sz="3200" i="1" dirty="0">
                <a:latin typeface="+mj-lt"/>
              </a:rPr>
              <a:t>: for Thou hast created all things, and for Thy pleasure they are and were created.</a:t>
            </a:r>
          </a:p>
          <a:p>
            <a:pPr marL="536575" indent="-536575">
              <a:spcBef>
                <a:spcPts val="0"/>
              </a:spcBef>
              <a:spcAft>
                <a:spcPts val="1200"/>
              </a:spcAft>
              <a:buNone/>
              <a:defRPr/>
            </a:pPr>
            <a:r>
              <a:rPr lang="en-SG" sz="3200" dirty="0">
                <a:latin typeface="+mj-lt"/>
              </a:rPr>
              <a:t>b.  	Through </a:t>
            </a:r>
            <a:r>
              <a:rPr lang="en-SG" sz="3200" u="sng" dirty="0">
                <a:latin typeface="+mj-lt"/>
              </a:rPr>
              <a:t>repentance and faith</a:t>
            </a:r>
            <a:r>
              <a:rPr lang="en-SG" sz="3200" dirty="0">
                <a:latin typeface="+mj-lt"/>
              </a:rPr>
              <a:t> in Jesus, we have self-worth, significance, security, sufficiency, sustenance and satisfaction (Psalm 23).</a:t>
            </a:r>
          </a:p>
          <a:p>
            <a:pPr marL="536575" indent="0">
              <a:spcBef>
                <a:spcPts val="0"/>
              </a:spcBef>
              <a:spcAft>
                <a:spcPts val="1200"/>
              </a:spcAft>
              <a:buNone/>
              <a:defRPr/>
            </a:pPr>
            <a:endParaRPr lang="en-SG" sz="2800" i="1" dirty="0">
              <a:latin typeface="+mj-lt"/>
            </a:endParaRPr>
          </a:p>
          <a:p>
            <a:pPr>
              <a:defRPr/>
            </a:pPr>
            <a:endParaRPr lang="en-SG" dirty="0"/>
          </a:p>
          <a:p>
            <a:pPr marL="0" indent="0">
              <a:buNone/>
              <a:defRPr/>
            </a:pPr>
            <a:endParaRPr lang="en-SG" dirty="0"/>
          </a:p>
          <a:p>
            <a:pPr marL="0" indent="0">
              <a:buNone/>
              <a:defRPr/>
            </a:pPr>
            <a:endParaRPr lang="en-SG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D30C3493-E803-43A0-8703-2725A7D535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476251"/>
            <a:ext cx="12192000" cy="819149"/>
          </a:xfrm>
        </p:spPr>
        <p:txBody>
          <a:bodyPr/>
          <a:lstStyle/>
          <a:p>
            <a:pPr algn="ctr">
              <a:defRPr/>
            </a:pPr>
            <a:r>
              <a:rPr lang="en-SG" sz="4000" dirty="0">
                <a:solidFill>
                  <a:srgbClr val="00B0F0"/>
                </a:solidFill>
              </a:rPr>
              <a:t>GOD IS THE SOURCE 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EF5A64-7AE9-4983-BF92-5D0F60E317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1935164"/>
            <a:ext cx="10820400" cy="4389437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spcAft>
                <a:spcPts val="1200"/>
              </a:spcAft>
              <a:buNone/>
              <a:defRPr/>
            </a:pPr>
            <a:r>
              <a:rPr lang="en-SG" sz="3200" b="1" dirty="0">
                <a:latin typeface="+mj-lt"/>
              </a:rPr>
              <a:t>2.   Decide to re-order our private world.</a:t>
            </a:r>
          </a:p>
          <a:p>
            <a:pPr marL="1160463" indent="-528638">
              <a:spcBef>
                <a:spcPts val="0"/>
              </a:spcBef>
              <a:spcAft>
                <a:spcPts val="1800"/>
              </a:spcAft>
              <a:buNone/>
              <a:defRPr/>
            </a:pPr>
            <a:r>
              <a:rPr lang="en-SG" sz="3200" dirty="0">
                <a:latin typeface="+mj-lt"/>
              </a:rPr>
              <a:t>a.  	</a:t>
            </a:r>
            <a:r>
              <a:rPr lang="en-SG" sz="3200" u="sng" dirty="0">
                <a:latin typeface="+mj-lt"/>
              </a:rPr>
              <a:t>Keep away from idols</a:t>
            </a:r>
            <a:r>
              <a:rPr lang="en-SG" sz="3200" dirty="0">
                <a:latin typeface="+mj-lt"/>
              </a:rPr>
              <a:t> (1 John 5:21).</a:t>
            </a:r>
          </a:p>
          <a:p>
            <a:pPr marL="1160463" indent="0">
              <a:spcBef>
                <a:spcPts val="0"/>
              </a:spcBef>
              <a:spcAft>
                <a:spcPts val="3000"/>
              </a:spcAft>
              <a:buNone/>
              <a:defRPr/>
            </a:pPr>
            <a:r>
              <a:rPr lang="en-US" sz="3200" dirty="0">
                <a:latin typeface="+mj-lt"/>
              </a:rPr>
              <a:t>“… </a:t>
            </a:r>
            <a:r>
              <a:rPr lang="en-SG" sz="3200" i="1" u="sng" dirty="0">
                <a:latin typeface="+mj-lt"/>
              </a:rPr>
              <a:t>keep yourselves from idols</a:t>
            </a:r>
            <a:r>
              <a:rPr lang="en-SG" sz="3200" dirty="0">
                <a:latin typeface="+mj-lt"/>
              </a:rPr>
              <a:t>. </a:t>
            </a:r>
            <a:r>
              <a:rPr lang="en-SG" sz="3200" i="1" dirty="0">
                <a:latin typeface="+mj-lt"/>
              </a:rPr>
              <a:t>Amen</a:t>
            </a:r>
            <a:r>
              <a:rPr lang="en-SG" sz="3200" dirty="0">
                <a:latin typeface="+mj-lt"/>
              </a:rPr>
              <a:t>.”</a:t>
            </a:r>
          </a:p>
          <a:p>
            <a:pPr marL="1160463" indent="0">
              <a:spcBef>
                <a:spcPts val="0"/>
              </a:spcBef>
              <a:spcAft>
                <a:spcPts val="1800"/>
              </a:spcAft>
              <a:buNone/>
              <a:defRPr/>
            </a:pPr>
            <a:r>
              <a:rPr lang="en-US" sz="3200" u="sng" dirty="0">
                <a:latin typeface="+mj-lt"/>
              </a:rPr>
              <a:t>Personal Idols</a:t>
            </a:r>
            <a:r>
              <a:rPr lang="en-US" sz="3200" dirty="0">
                <a:latin typeface="+mj-lt"/>
              </a:rPr>
              <a:t> – busyness and envy.</a:t>
            </a:r>
          </a:p>
          <a:p>
            <a:pPr marL="1160463" indent="0">
              <a:spcBef>
                <a:spcPts val="0"/>
              </a:spcBef>
              <a:spcAft>
                <a:spcPts val="1800"/>
              </a:spcAft>
              <a:buNone/>
              <a:defRPr/>
            </a:pPr>
            <a:r>
              <a:rPr lang="en-US" sz="3200" u="sng" dirty="0">
                <a:latin typeface="+mj-lt"/>
              </a:rPr>
              <a:t>Church Idols</a:t>
            </a:r>
            <a:r>
              <a:rPr lang="en-US" sz="3200" dirty="0">
                <a:latin typeface="+mj-lt"/>
              </a:rPr>
              <a:t> – celebrities and comfort</a:t>
            </a:r>
            <a:endParaRPr lang="en-SG" sz="3200" dirty="0">
              <a:latin typeface="+mj-lt"/>
            </a:endParaRPr>
          </a:p>
          <a:p>
            <a:pPr>
              <a:defRPr/>
            </a:pPr>
            <a:endParaRPr lang="en-SG" dirty="0"/>
          </a:p>
          <a:p>
            <a:pPr marL="0" indent="0">
              <a:buNone/>
              <a:defRPr/>
            </a:pPr>
            <a:endParaRPr lang="en-SG" dirty="0"/>
          </a:p>
          <a:p>
            <a:pPr>
              <a:defRPr/>
            </a:pPr>
            <a:endParaRPr lang="en-SG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9CAC80BC-49C4-4BDB-9903-C438F99166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476251"/>
            <a:ext cx="12192000" cy="819149"/>
          </a:xfrm>
        </p:spPr>
        <p:txBody>
          <a:bodyPr/>
          <a:lstStyle/>
          <a:p>
            <a:pPr algn="ctr">
              <a:defRPr/>
            </a:pPr>
            <a:r>
              <a:rPr lang="en-SG" sz="4000" dirty="0">
                <a:solidFill>
                  <a:srgbClr val="00B0F0"/>
                </a:solidFill>
              </a:rPr>
              <a:t>GOD IS THE SOURCE 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E92B65-2E10-4B89-A912-DADC6CA8D7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1524000"/>
            <a:ext cx="10591800" cy="4800600"/>
          </a:xfrm>
        </p:spPr>
        <p:txBody>
          <a:bodyPr>
            <a:noAutofit/>
          </a:bodyPr>
          <a:lstStyle/>
          <a:p>
            <a:pPr marL="442913" indent="-442913">
              <a:spcBef>
                <a:spcPts val="0"/>
              </a:spcBef>
              <a:spcAft>
                <a:spcPts val="1200"/>
              </a:spcAft>
              <a:buNone/>
              <a:defRPr/>
            </a:pPr>
            <a:r>
              <a:rPr lang="en-SG" sz="3200" b="1" dirty="0">
                <a:latin typeface="+mj-lt"/>
              </a:rPr>
              <a:t>b.	Discipline of Simplicity </a:t>
            </a:r>
            <a:br>
              <a:rPr lang="en-SG" sz="3200" dirty="0">
                <a:latin typeface="+mj-lt"/>
              </a:rPr>
            </a:br>
            <a:r>
              <a:rPr lang="en-SG" sz="3200" dirty="0">
                <a:latin typeface="+mj-lt"/>
              </a:rPr>
              <a:t>– live simple and simply for Him </a:t>
            </a:r>
            <a:br>
              <a:rPr lang="en-SG" sz="3200" dirty="0">
                <a:latin typeface="+mj-lt"/>
              </a:rPr>
            </a:br>
            <a:r>
              <a:rPr lang="en-SG" sz="3200" dirty="0">
                <a:latin typeface="+mj-lt"/>
              </a:rPr>
              <a:t>– to be content with GOD.</a:t>
            </a:r>
          </a:p>
          <a:p>
            <a:pPr marL="442913" indent="0">
              <a:spcBef>
                <a:spcPts val="0"/>
              </a:spcBef>
              <a:spcAft>
                <a:spcPts val="2400"/>
              </a:spcAft>
              <a:buNone/>
              <a:defRPr/>
            </a:pPr>
            <a:r>
              <a:rPr lang="en-SG" sz="3200" dirty="0">
                <a:latin typeface="+mj-lt"/>
              </a:rPr>
              <a:t>(Mat 6:33)  “</a:t>
            </a:r>
            <a:r>
              <a:rPr lang="en-SG" sz="3200" i="1" dirty="0">
                <a:latin typeface="+mj-lt"/>
              </a:rPr>
              <a:t>But </a:t>
            </a:r>
            <a:r>
              <a:rPr lang="en-SG" sz="3200" i="1" u="sng" dirty="0">
                <a:latin typeface="+mj-lt"/>
              </a:rPr>
              <a:t>seek ye first</a:t>
            </a:r>
            <a:r>
              <a:rPr lang="en-SG" sz="3200" i="1" dirty="0">
                <a:latin typeface="+mj-lt"/>
              </a:rPr>
              <a:t> the kingdom of GOD, and His righteousness; and all these things shall be added unto you.” (cf. Psalm 42:1-2; Phil 3:10).</a:t>
            </a:r>
          </a:p>
          <a:p>
            <a:pPr marL="442913" indent="-442913">
              <a:spcBef>
                <a:spcPts val="0"/>
              </a:spcBef>
              <a:spcAft>
                <a:spcPts val="1200"/>
              </a:spcAft>
              <a:buNone/>
              <a:defRPr/>
            </a:pPr>
            <a:r>
              <a:rPr lang="en-SG" sz="3200" dirty="0">
                <a:latin typeface="+mj-lt"/>
              </a:rPr>
              <a:t> 	(Php 1:21)  </a:t>
            </a:r>
            <a:r>
              <a:rPr lang="en-SG" sz="3200" i="1" u="sng" dirty="0">
                <a:latin typeface="+mj-lt"/>
              </a:rPr>
              <a:t>For to me to live is Christ</a:t>
            </a:r>
            <a:r>
              <a:rPr lang="en-SG" sz="3200" i="1" dirty="0">
                <a:latin typeface="+mj-lt"/>
              </a:rPr>
              <a:t>, and to die is gain.</a:t>
            </a:r>
          </a:p>
          <a:p>
            <a:pPr>
              <a:defRPr/>
            </a:pPr>
            <a:endParaRPr lang="en-SG" dirty="0"/>
          </a:p>
          <a:p>
            <a:pPr>
              <a:defRPr/>
            </a:pPr>
            <a:endParaRPr lang="en-SG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03804F73-A83E-4E17-9552-72E2A9D8DB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476251"/>
            <a:ext cx="12192000" cy="819149"/>
          </a:xfrm>
        </p:spPr>
        <p:txBody>
          <a:bodyPr/>
          <a:lstStyle/>
          <a:p>
            <a:pPr algn="ctr">
              <a:defRPr/>
            </a:pPr>
            <a:r>
              <a:rPr lang="en-SG" sz="4000" dirty="0">
                <a:solidFill>
                  <a:srgbClr val="00B0F0"/>
                </a:solidFill>
              </a:rPr>
              <a:t>GOD IS THE SOURCE 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4DC58CFD-A6A0-4CF5-A152-70F3E82D57A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304800"/>
            <a:ext cx="12192000" cy="762000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altLang="en-US" sz="4000" dirty="0">
                <a:solidFill>
                  <a:srgbClr val="FF66CC"/>
                </a:solidFill>
              </a:rPr>
              <a:t>SCHOOL OF SELF-DISCOVERY</a:t>
            </a:r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033E1BA6-6D72-492C-9A00-EE92F917C11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600200" y="1447800"/>
            <a:ext cx="8305800" cy="4800600"/>
          </a:xfrm>
        </p:spPr>
        <p:txBody>
          <a:bodyPr>
            <a:noAutofit/>
          </a:bodyPr>
          <a:lstStyle/>
          <a:p>
            <a:pPr marL="0" indent="0" algn="ctr" eaLnBrk="1" fontAlgn="auto" hangingPunct="1">
              <a:spcBef>
                <a:spcPts val="0"/>
              </a:spcBef>
              <a:spcAft>
                <a:spcPts val="1800"/>
              </a:spcAft>
              <a:buClr>
                <a:schemeClr val="accent3"/>
              </a:buClr>
              <a:buNone/>
              <a:defRPr/>
            </a:pPr>
            <a:r>
              <a:rPr lang="en-US" altLang="en-US" sz="3200" b="1" dirty="0">
                <a:latin typeface="+mj-lt"/>
              </a:rPr>
              <a:t>2.   SECOND YEAR ON SECURITY</a:t>
            </a:r>
          </a:p>
          <a:p>
            <a:pPr marL="449263" indent="-449263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en-US" altLang="en-US" sz="3200" dirty="0">
                <a:latin typeface="+mj-lt"/>
              </a:rPr>
              <a:t>a.  Significance – somebody to a nobody</a:t>
            </a:r>
          </a:p>
          <a:p>
            <a:pPr marL="449263" indent="-449263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en-US" altLang="en-US" sz="3200" dirty="0">
                <a:latin typeface="+mj-lt"/>
              </a:rPr>
              <a:t>	(40 years recorded in 6 verses)</a:t>
            </a:r>
          </a:p>
          <a:p>
            <a:pPr marL="449263" indent="-449263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en-US" altLang="en-US" sz="3200" dirty="0">
                <a:latin typeface="+mj-lt"/>
              </a:rPr>
              <a:t>b.  Can we still love Him without service?</a:t>
            </a:r>
          </a:p>
          <a:p>
            <a:pPr marL="449263" indent="-449263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en-US" altLang="en-US" sz="3200" dirty="0">
                <a:latin typeface="+mj-lt"/>
              </a:rPr>
              <a:t>	(Doing menial task can be tiresome.)</a:t>
            </a:r>
          </a:p>
          <a:p>
            <a:pPr marL="449263" indent="-449263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en-US" altLang="en-US" sz="3200" dirty="0">
                <a:latin typeface="+mj-lt"/>
              </a:rPr>
              <a:t>c.  Pride is taken care of (cf. John 13 washing)</a:t>
            </a:r>
          </a:p>
          <a:p>
            <a:pPr marL="449263" indent="-449263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en-US" altLang="en-US" sz="3200" dirty="0">
                <a:latin typeface="+mj-lt"/>
              </a:rPr>
              <a:t>	(Character is built by choice &amp; courage.)</a:t>
            </a:r>
          </a:p>
          <a:p>
            <a:pPr marL="449263" indent="-449263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en-US" altLang="en-US" sz="3200" dirty="0">
                <a:latin typeface="+mj-lt"/>
              </a:rPr>
              <a:t>	</a:t>
            </a:r>
            <a:r>
              <a:rPr lang="en-US" altLang="en-US" sz="3200" u="sng" dirty="0">
                <a:latin typeface="+mj-lt"/>
              </a:rPr>
              <a:t>GOD is my significance and security</a:t>
            </a:r>
            <a:r>
              <a:rPr lang="en-US" altLang="en-US" sz="3200" dirty="0">
                <a:latin typeface="+mj-lt"/>
              </a:rPr>
              <a:t>!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Content Placeholder 2">
            <a:extLst>
              <a:ext uri="{FF2B5EF4-FFF2-40B4-BE49-F238E27FC236}">
                <a16:creationId xmlns:a16="http://schemas.microsoft.com/office/drawing/2014/main" id="{D16E618C-93CA-4F4E-9382-4B3E4D4F9E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09650" y="800100"/>
            <a:ext cx="10172700" cy="5257800"/>
          </a:xfrm>
        </p:spPr>
        <p:txBody>
          <a:bodyPr/>
          <a:lstStyle/>
          <a:p>
            <a:pPr marL="0" indent="0">
              <a:spcBef>
                <a:spcPts val="0"/>
              </a:spcBef>
              <a:spcAft>
                <a:spcPts val="1200"/>
              </a:spcAft>
              <a:buNone/>
              <a:defRPr/>
            </a:pPr>
            <a:r>
              <a:rPr lang="en-SG" altLang="en-US" sz="3200" b="1" dirty="0">
                <a:latin typeface="+mj-lt"/>
              </a:rPr>
              <a:t>Significance and security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  <a:defRPr/>
            </a:pPr>
            <a:r>
              <a:rPr lang="en-SG" altLang="en-US" sz="3200" dirty="0">
                <a:latin typeface="+mj-lt"/>
              </a:rPr>
              <a:t>(</a:t>
            </a:r>
            <a:r>
              <a:rPr lang="en-SG" altLang="en-US" sz="3200" dirty="0" err="1">
                <a:latin typeface="+mj-lt"/>
              </a:rPr>
              <a:t>Jer</a:t>
            </a:r>
            <a:r>
              <a:rPr lang="en-SG" altLang="en-US" sz="3200" dirty="0">
                <a:latin typeface="+mj-lt"/>
              </a:rPr>
              <a:t> 31:3)  </a:t>
            </a:r>
            <a:r>
              <a:rPr lang="en-SG" altLang="en-US" sz="3200" i="1" dirty="0">
                <a:latin typeface="+mj-lt"/>
              </a:rPr>
              <a:t>The LORD hath appeared of old unto me, saying, Yea, </a:t>
            </a:r>
            <a:r>
              <a:rPr lang="en-SG" altLang="en-US" sz="3200" i="1" u="sng" dirty="0">
                <a:latin typeface="+mj-lt"/>
              </a:rPr>
              <a:t>I have loved thee with an everlasting love:</a:t>
            </a:r>
            <a:r>
              <a:rPr lang="en-SG" altLang="en-US" sz="3200" i="1" dirty="0">
                <a:latin typeface="+mj-lt"/>
              </a:rPr>
              <a:t> therefore with lovingkindness have I drawn thee.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  <a:defRPr/>
            </a:pPr>
            <a:r>
              <a:rPr lang="en-SG" altLang="en-US" sz="3200" dirty="0">
                <a:latin typeface="+mj-lt"/>
              </a:rPr>
              <a:t>(Rom 5:1)  </a:t>
            </a:r>
            <a:r>
              <a:rPr lang="en-SG" altLang="en-US" sz="3200" i="1" dirty="0">
                <a:latin typeface="+mj-lt"/>
              </a:rPr>
              <a:t>Therefore being justified by faith, we have </a:t>
            </a:r>
            <a:r>
              <a:rPr lang="en-SG" altLang="en-US" sz="3200" i="1" u="sng" dirty="0">
                <a:latin typeface="+mj-lt"/>
              </a:rPr>
              <a:t>peace with GOD through our Lord Jesus Christ</a:t>
            </a:r>
            <a:r>
              <a:rPr lang="en-SG" altLang="en-US" sz="3200" i="1" dirty="0">
                <a:latin typeface="+mj-lt"/>
              </a:rPr>
              <a:t>: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  <a:defRPr/>
            </a:pPr>
            <a:r>
              <a:rPr lang="en-SG" altLang="en-US" sz="3200" i="1" dirty="0">
                <a:latin typeface="+mj-lt"/>
              </a:rPr>
              <a:t>(</a:t>
            </a:r>
            <a:r>
              <a:rPr lang="en-SG" altLang="en-US" sz="3200" i="1" dirty="0" err="1">
                <a:latin typeface="+mj-lt"/>
              </a:rPr>
              <a:t>Php</a:t>
            </a:r>
            <a:r>
              <a:rPr lang="en-SG" altLang="en-US" sz="3200" i="1" dirty="0">
                <a:latin typeface="+mj-lt"/>
              </a:rPr>
              <a:t> 1:6)  Being confident of this very thing, that He which hath begun a good work in you </a:t>
            </a:r>
            <a:r>
              <a:rPr lang="en-SG" altLang="en-US" sz="3200" i="1" u="sng" dirty="0">
                <a:latin typeface="+mj-lt"/>
              </a:rPr>
              <a:t>will perform it until the day of Jesus Christ:</a:t>
            </a:r>
          </a:p>
          <a:p>
            <a:pPr marL="0" indent="0">
              <a:buNone/>
              <a:defRPr/>
            </a:pPr>
            <a:endParaRPr lang="en-SG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E54D5D37-5C92-4C59-A9F1-DFEBB26BC99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457200"/>
            <a:ext cx="12192000" cy="819150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altLang="en-US" sz="4000" dirty="0">
                <a:solidFill>
                  <a:srgbClr val="FF66CC"/>
                </a:solidFill>
              </a:rPr>
              <a:t>LIFE IS A TEST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41F1BBDB-B166-4B8A-8496-A8A9445C094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76300" y="1752600"/>
            <a:ext cx="10439400" cy="4008438"/>
          </a:xfrm>
        </p:spPr>
        <p:txBody>
          <a:bodyPr>
            <a:noAutofit/>
          </a:bodyPr>
          <a:lstStyle/>
          <a:p>
            <a:pPr marL="0" indent="0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en-US" altLang="en-US" sz="3200" dirty="0">
                <a:latin typeface="+mj-lt"/>
              </a:rPr>
              <a:t>Tests are opportunities for us to </a:t>
            </a:r>
            <a:r>
              <a:rPr lang="en-US" altLang="en-US" sz="3200" u="sng" dirty="0">
                <a:latin typeface="+mj-lt"/>
              </a:rPr>
              <a:t>demonstrate our maturity and potential</a:t>
            </a:r>
            <a:r>
              <a:rPr lang="en-US" altLang="en-US" sz="3200" dirty="0">
                <a:latin typeface="+mj-lt"/>
              </a:rPr>
              <a:t>.</a:t>
            </a:r>
          </a:p>
          <a:p>
            <a:pPr marL="0" indent="0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endParaRPr lang="en-US" altLang="en-US" sz="3200" dirty="0">
              <a:latin typeface="+mj-lt"/>
            </a:endParaRPr>
          </a:p>
          <a:p>
            <a:pPr marL="358775" indent="-358775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en-US" altLang="en-US" sz="3200" dirty="0">
                <a:latin typeface="+mj-lt"/>
              </a:rPr>
              <a:t>Tests reveal either our </a:t>
            </a:r>
          </a:p>
          <a:p>
            <a:pPr marL="811213" indent="-430213" eaLnBrk="1" fontAlgn="auto" hangingPunct="1">
              <a:spcAft>
                <a:spcPts val="0"/>
              </a:spcAft>
              <a:buClrTx/>
              <a:buFont typeface="+mj-lt"/>
              <a:buAutoNum type="alphaLcPeriod"/>
              <a:defRPr/>
            </a:pPr>
            <a:r>
              <a:rPr lang="en-US" altLang="en-US" sz="3200" u="sng" dirty="0">
                <a:latin typeface="+mj-lt"/>
              </a:rPr>
              <a:t>inward poverty</a:t>
            </a:r>
            <a:r>
              <a:rPr lang="en-US" altLang="en-US" sz="3200" dirty="0">
                <a:latin typeface="+mj-lt"/>
              </a:rPr>
              <a:t>, </a:t>
            </a:r>
          </a:p>
          <a:p>
            <a:pPr marL="811213" indent="-430213" eaLnBrk="1" fontAlgn="auto" hangingPunct="1">
              <a:spcAft>
                <a:spcPts val="0"/>
              </a:spcAft>
              <a:buClrTx/>
              <a:buFont typeface="+mj-lt"/>
              <a:buAutoNum type="alphaLcPeriod"/>
              <a:defRPr/>
            </a:pPr>
            <a:r>
              <a:rPr lang="en-US" altLang="en-US" sz="3200" u="sng" dirty="0">
                <a:latin typeface="+mj-lt"/>
              </a:rPr>
              <a:t>inward plateau</a:t>
            </a:r>
            <a:r>
              <a:rPr lang="en-US" altLang="en-US" sz="3200" dirty="0">
                <a:latin typeface="+mj-lt"/>
              </a:rPr>
              <a:t> or </a:t>
            </a:r>
          </a:p>
          <a:p>
            <a:pPr marL="811213" indent="-430213" eaLnBrk="1" fontAlgn="auto" hangingPunct="1">
              <a:spcAft>
                <a:spcPts val="0"/>
              </a:spcAft>
              <a:buClrTx/>
              <a:buFont typeface="+mj-lt"/>
              <a:buAutoNum type="alphaLcPeriod"/>
              <a:defRPr/>
            </a:pPr>
            <a:r>
              <a:rPr lang="en-US" altLang="en-US" sz="3200" u="sng" dirty="0">
                <a:latin typeface="+mj-lt"/>
              </a:rPr>
              <a:t>inward progress</a:t>
            </a:r>
            <a:r>
              <a:rPr lang="en-US" altLang="en-US" sz="3200" dirty="0">
                <a:latin typeface="+mj-lt"/>
              </a:rPr>
              <a:t>.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9B814A-01B8-4497-B690-F4ED21E8D9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81000"/>
            <a:ext cx="12192000" cy="742949"/>
          </a:xfrm>
        </p:spPr>
        <p:txBody>
          <a:bodyPr/>
          <a:lstStyle/>
          <a:p>
            <a:pPr algn="ctr">
              <a:defRPr/>
            </a:pPr>
            <a:r>
              <a:rPr lang="en-SG" sz="4000" dirty="0">
                <a:solidFill>
                  <a:srgbClr val="00B0F0"/>
                </a:solidFill>
              </a:rPr>
              <a:t>GOD IS IN CONTROL</a:t>
            </a:r>
            <a:endParaRPr lang="en-SG" sz="4000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9657BD-E244-4B99-A367-E943F992BA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295400"/>
            <a:ext cx="11049000" cy="5181600"/>
          </a:xfrm>
        </p:spPr>
        <p:txBody>
          <a:bodyPr>
            <a:noAutofit/>
          </a:bodyPr>
          <a:lstStyle/>
          <a:p>
            <a:pPr marL="536575" indent="-536575">
              <a:spcBef>
                <a:spcPts val="0"/>
              </a:spcBef>
              <a:spcAft>
                <a:spcPts val="1200"/>
              </a:spcAft>
              <a:buNone/>
              <a:defRPr/>
            </a:pPr>
            <a:r>
              <a:rPr lang="en-SG" sz="3200" b="1" dirty="0">
                <a:latin typeface="+mj-lt"/>
              </a:rPr>
              <a:t>1.  	GOD is Sovereign</a:t>
            </a:r>
          </a:p>
          <a:p>
            <a:pPr marL="990600" lvl="1" indent="-454025">
              <a:spcBef>
                <a:spcPts val="0"/>
              </a:spcBef>
              <a:spcAft>
                <a:spcPts val="1200"/>
              </a:spcAft>
              <a:buClrTx/>
              <a:buFont typeface="+mj-lt"/>
              <a:buAutoNum type="alphaLcPeriod"/>
              <a:defRPr/>
            </a:pPr>
            <a:r>
              <a:rPr lang="en-SG" sz="3100" dirty="0">
                <a:latin typeface="+mj-lt"/>
              </a:rPr>
              <a:t>Rules over </a:t>
            </a:r>
            <a:r>
              <a:rPr lang="en-SG" sz="3100" u="sng" dirty="0">
                <a:latin typeface="+mj-lt"/>
              </a:rPr>
              <a:t>nature and physical world</a:t>
            </a:r>
            <a:r>
              <a:rPr lang="en-SG" sz="3100" dirty="0">
                <a:latin typeface="+mj-lt"/>
              </a:rPr>
              <a:t> (Nah. 1:3; Mt. 5:45).</a:t>
            </a:r>
          </a:p>
          <a:p>
            <a:pPr marL="990600" lvl="1" indent="-454025">
              <a:spcBef>
                <a:spcPts val="0"/>
              </a:spcBef>
              <a:spcAft>
                <a:spcPts val="1200"/>
              </a:spcAft>
              <a:buClrTx/>
              <a:buFont typeface="+mj-lt"/>
              <a:buAutoNum type="alphaLcPeriod"/>
              <a:defRPr/>
            </a:pPr>
            <a:r>
              <a:rPr lang="en-SG" sz="3100" dirty="0">
                <a:latin typeface="+mj-lt"/>
              </a:rPr>
              <a:t>Rules over </a:t>
            </a:r>
            <a:r>
              <a:rPr lang="en-SG" sz="3100" u="sng" dirty="0">
                <a:latin typeface="+mj-lt"/>
              </a:rPr>
              <a:t>animal creation</a:t>
            </a:r>
            <a:r>
              <a:rPr lang="en-SG" sz="3100" dirty="0">
                <a:latin typeface="+mj-lt"/>
              </a:rPr>
              <a:t> (Mt. 6:26; Dan. 6:22).</a:t>
            </a:r>
          </a:p>
          <a:p>
            <a:pPr marL="990600" lvl="1" indent="-454025">
              <a:spcBef>
                <a:spcPts val="0"/>
              </a:spcBef>
              <a:spcAft>
                <a:spcPts val="1200"/>
              </a:spcAft>
              <a:buClrTx/>
              <a:buFont typeface="+mj-lt"/>
              <a:buAutoNum type="alphaLcPeriod"/>
              <a:defRPr/>
            </a:pPr>
            <a:r>
              <a:rPr lang="en-SG" sz="3100" dirty="0">
                <a:latin typeface="+mj-lt"/>
              </a:rPr>
              <a:t>Rules over </a:t>
            </a:r>
            <a:r>
              <a:rPr lang="en-SG" sz="3100" u="sng" dirty="0">
                <a:latin typeface="+mj-lt"/>
              </a:rPr>
              <a:t>nations and kings</a:t>
            </a:r>
            <a:r>
              <a:rPr lang="en-SG" sz="3100" dirty="0">
                <a:latin typeface="+mj-lt"/>
              </a:rPr>
              <a:t> (Isa. 40:15; Prov. 21:1).</a:t>
            </a:r>
          </a:p>
          <a:p>
            <a:pPr marL="990600" lvl="1" indent="-454025">
              <a:spcBef>
                <a:spcPts val="0"/>
              </a:spcBef>
              <a:spcAft>
                <a:spcPts val="1200"/>
              </a:spcAft>
              <a:buClrTx/>
              <a:buFont typeface="+mj-lt"/>
              <a:buAutoNum type="alphaLcPeriod"/>
              <a:defRPr/>
            </a:pPr>
            <a:r>
              <a:rPr lang="en-SG" sz="3100" dirty="0">
                <a:latin typeface="+mj-lt"/>
              </a:rPr>
              <a:t>Controls </a:t>
            </a:r>
            <a:r>
              <a:rPr lang="en-SG" sz="3100" u="sng" dirty="0">
                <a:latin typeface="+mj-lt"/>
              </a:rPr>
              <a:t>free and sinful acts</a:t>
            </a:r>
            <a:r>
              <a:rPr lang="en-SG" sz="3100" dirty="0">
                <a:latin typeface="+mj-lt"/>
              </a:rPr>
              <a:t> (2 Sam. 16:10,11; John 19:11).</a:t>
            </a:r>
          </a:p>
          <a:p>
            <a:pPr marL="990600" lvl="1" indent="-454025">
              <a:spcBef>
                <a:spcPts val="0"/>
              </a:spcBef>
              <a:spcAft>
                <a:spcPts val="1200"/>
              </a:spcAft>
              <a:buClrTx/>
              <a:buFont typeface="+mj-lt"/>
              <a:buAutoNum type="alphaLcPeriod"/>
              <a:defRPr/>
            </a:pPr>
            <a:r>
              <a:rPr lang="en-SG" sz="3100" dirty="0">
                <a:latin typeface="+mj-lt"/>
              </a:rPr>
              <a:t>Controls </a:t>
            </a:r>
            <a:r>
              <a:rPr lang="en-SG" sz="3100" u="sng" dirty="0">
                <a:latin typeface="+mj-lt"/>
              </a:rPr>
              <a:t>chance events</a:t>
            </a:r>
            <a:r>
              <a:rPr lang="en-SG" sz="3100" dirty="0">
                <a:latin typeface="+mj-lt"/>
              </a:rPr>
              <a:t> (Prov. 16:33; Jonah 1:7).</a:t>
            </a:r>
          </a:p>
          <a:p>
            <a:pPr marL="990600" lvl="1" indent="-454025">
              <a:spcBef>
                <a:spcPts val="0"/>
              </a:spcBef>
              <a:spcAft>
                <a:spcPts val="1800"/>
              </a:spcAft>
              <a:buClrTx/>
              <a:buFont typeface="+mj-lt"/>
              <a:buAutoNum type="alphaLcPeriod"/>
              <a:defRPr/>
            </a:pPr>
            <a:r>
              <a:rPr lang="en-SG" sz="3100" dirty="0">
                <a:latin typeface="+mj-lt"/>
              </a:rPr>
              <a:t>He is </a:t>
            </a:r>
            <a:r>
              <a:rPr lang="en-SG" sz="3100" u="sng" dirty="0">
                <a:latin typeface="+mj-lt"/>
              </a:rPr>
              <a:t>with us and for us</a:t>
            </a:r>
            <a:r>
              <a:rPr lang="en-SG" sz="3100" dirty="0">
                <a:latin typeface="+mj-lt"/>
              </a:rPr>
              <a:t> (Jer. 29:11; Ps. 139:17,18; Rom. 8:28).</a:t>
            </a:r>
          </a:p>
          <a:p>
            <a:pPr marL="536575" lvl="1" indent="-536575">
              <a:spcBef>
                <a:spcPts val="0"/>
              </a:spcBef>
              <a:spcAft>
                <a:spcPts val="1200"/>
              </a:spcAft>
              <a:buNone/>
              <a:defRPr/>
            </a:pPr>
            <a:r>
              <a:rPr lang="en-SG" sz="3200" dirty="0">
                <a:latin typeface="+mj-lt"/>
              </a:rPr>
              <a:t>GOD IS GOD AND WE ARE NOT (Ps. 46:10)!</a:t>
            </a:r>
          </a:p>
          <a:p>
            <a:pPr marL="366713" lvl="1" indent="0">
              <a:buNone/>
              <a:defRPr/>
            </a:pPr>
            <a:endParaRPr lang="en-SG" sz="3200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99B5AD-7E80-4013-A1A9-56727018E7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1935164"/>
            <a:ext cx="10820400" cy="4389437"/>
          </a:xfrm>
        </p:spPr>
        <p:txBody>
          <a:bodyPr>
            <a:noAutofit/>
          </a:bodyPr>
          <a:lstStyle/>
          <a:p>
            <a:pPr marL="536575" indent="-536575">
              <a:spcBef>
                <a:spcPts val="0"/>
              </a:spcBef>
              <a:spcAft>
                <a:spcPts val="1200"/>
              </a:spcAft>
              <a:buNone/>
              <a:defRPr/>
            </a:pPr>
            <a:r>
              <a:rPr lang="en-SG" sz="3200" b="1" dirty="0">
                <a:latin typeface="+mj-lt"/>
              </a:rPr>
              <a:t>2.	Decide to be still before GOD.</a:t>
            </a:r>
          </a:p>
          <a:p>
            <a:pPr marL="536575" indent="0">
              <a:spcBef>
                <a:spcPts val="0"/>
              </a:spcBef>
              <a:spcAft>
                <a:spcPts val="1200"/>
              </a:spcAft>
              <a:buNone/>
              <a:defRPr/>
            </a:pPr>
            <a:r>
              <a:rPr lang="en-SG" sz="3200" dirty="0">
                <a:latin typeface="+mj-lt"/>
              </a:rPr>
              <a:t>(</a:t>
            </a:r>
            <a:r>
              <a:rPr lang="en-SG" sz="3200" dirty="0" err="1">
                <a:latin typeface="+mj-lt"/>
              </a:rPr>
              <a:t>Psa</a:t>
            </a:r>
            <a:r>
              <a:rPr lang="en-SG" sz="3200" dirty="0">
                <a:latin typeface="+mj-lt"/>
              </a:rPr>
              <a:t> 46:10)  </a:t>
            </a:r>
            <a:r>
              <a:rPr lang="en-SG" sz="3200" i="1" u="sng" dirty="0">
                <a:latin typeface="+mj-lt"/>
              </a:rPr>
              <a:t>Be still, and know that I am GOD</a:t>
            </a:r>
            <a:r>
              <a:rPr lang="en-SG" sz="3200" i="1" dirty="0">
                <a:latin typeface="+mj-lt"/>
              </a:rPr>
              <a:t>: I will be exalted among the heathen, I will be exalted in the earth.</a:t>
            </a:r>
          </a:p>
          <a:p>
            <a:pPr marL="536575" indent="0">
              <a:buNone/>
              <a:defRPr/>
            </a:pPr>
            <a:r>
              <a:rPr lang="en-SG" sz="3200" dirty="0">
                <a:latin typeface="+mj-lt"/>
              </a:rPr>
              <a:t>a.  Give up </a:t>
            </a:r>
            <a:r>
              <a:rPr lang="en-SG" sz="3200" u="sng" dirty="0">
                <a:latin typeface="+mj-lt"/>
              </a:rPr>
              <a:t>playing GOD</a:t>
            </a:r>
            <a:r>
              <a:rPr lang="en-SG" sz="3200" dirty="0">
                <a:latin typeface="+mj-lt"/>
              </a:rPr>
              <a:t> (cf. Isaiah 55:8,9)</a:t>
            </a:r>
          </a:p>
          <a:p>
            <a:pPr marL="536575" indent="0">
              <a:buNone/>
              <a:defRPr/>
            </a:pPr>
            <a:r>
              <a:rPr lang="en-SG" sz="3200" dirty="0">
                <a:latin typeface="+mj-lt"/>
              </a:rPr>
              <a:t>b.  </a:t>
            </a:r>
            <a:r>
              <a:rPr lang="en-SG" sz="3200" u="sng" dirty="0">
                <a:latin typeface="+mj-lt"/>
              </a:rPr>
              <a:t>Discipline of Silence</a:t>
            </a:r>
            <a:r>
              <a:rPr lang="en-SG" sz="3200" dirty="0">
                <a:latin typeface="+mj-lt"/>
              </a:rPr>
              <a:t> – meek &amp; quiet spirit (Isa. 30:15)</a:t>
            </a:r>
          </a:p>
          <a:p>
            <a:pPr marL="0" indent="0">
              <a:buNone/>
              <a:defRPr/>
            </a:pPr>
            <a:endParaRPr lang="en-SG" sz="2800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0D6176DF-F436-4976-A639-E677F2B62F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476251"/>
            <a:ext cx="12192000" cy="742949"/>
          </a:xfrm>
        </p:spPr>
        <p:txBody>
          <a:bodyPr/>
          <a:lstStyle/>
          <a:p>
            <a:pPr algn="ctr">
              <a:defRPr/>
            </a:pPr>
            <a:r>
              <a:rPr lang="en-SG" sz="4000" dirty="0">
                <a:solidFill>
                  <a:srgbClr val="00B0F0"/>
                </a:solidFill>
              </a:rPr>
              <a:t>GOD IS IN CONTROL</a:t>
            </a:r>
            <a:endParaRPr lang="en-SG" sz="4000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F4F1CE03-569D-41B3-A3D6-69CD52F351D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533400"/>
            <a:ext cx="12192000" cy="762000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altLang="en-US" sz="4000" dirty="0">
                <a:solidFill>
                  <a:srgbClr val="FF6699"/>
                </a:solidFill>
              </a:rPr>
              <a:t>SCHOOL OF SELF-DISCOVERY</a:t>
            </a:r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11775D4F-E7A7-4F23-9A1E-A34F0FEF890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762000" y="1600200"/>
            <a:ext cx="10058400" cy="4724400"/>
          </a:xfrm>
        </p:spPr>
        <p:txBody>
          <a:bodyPr>
            <a:noAutofit/>
          </a:bodyPr>
          <a:lstStyle/>
          <a:p>
            <a:pPr marL="449263" indent="-449263" eaLnBrk="1" fontAlgn="auto" hangingPunct="1">
              <a:spcBef>
                <a:spcPts val="0"/>
              </a:spcBef>
              <a:spcAft>
                <a:spcPts val="1200"/>
              </a:spcAft>
              <a:buClr>
                <a:schemeClr val="accent3"/>
              </a:buClr>
              <a:buNone/>
              <a:defRPr/>
            </a:pPr>
            <a:r>
              <a:rPr lang="en-US" altLang="en-US" sz="3200" b="1" dirty="0">
                <a:latin typeface="+mj-lt"/>
              </a:rPr>
              <a:t>3.	Course on remedial waiting</a:t>
            </a:r>
          </a:p>
          <a:p>
            <a:pPr marL="987425" indent="-538163" eaLnBrk="1" fontAlgn="auto" hangingPunct="1">
              <a:spcBef>
                <a:spcPts val="0"/>
              </a:spcBef>
              <a:spcAft>
                <a:spcPts val="1200"/>
              </a:spcAft>
              <a:buClr>
                <a:schemeClr val="accent3"/>
              </a:buClr>
              <a:buNone/>
              <a:defRPr/>
            </a:pPr>
            <a:r>
              <a:rPr lang="en-US" altLang="en-US" sz="3200" dirty="0">
                <a:latin typeface="+mj-lt"/>
              </a:rPr>
              <a:t>a.  	Schedule – GOD is always on time.</a:t>
            </a:r>
          </a:p>
          <a:p>
            <a:pPr marL="987425" indent="-538163" eaLnBrk="1" fontAlgn="auto" hangingPunct="1">
              <a:spcBef>
                <a:spcPts val="0"/>
              </a:spcBef>
              <a:spcAft>
                <a:spcPts val="1200"/>
              </a:spcAft>
              <a:buClr>
                <a:schemeClr val="accent3"/>
              </a:buClr>
              <a:buNone/>
              <a:defRPr/>
            </a:pPr>
            <a:r>
              <a:rPr lang="en-US" altLang="en-US" sz="3200" dirty="0">
                <a:latin typeface="+mj-lt"/>
              </a:rPr>
              <a:t>	(The flesh – Get on with it.  Do big cf. Psalm 131)</a:t>
            </a:r>
          </a:p>
          <a:p>
            <a:pPr marL="987425" indent="-538163" eaLnBrk="1" fontAlgn="auto" hangingPunct="1">
              <a:spcBef>
                <a:spcPts val="0"/>
              </a:spcBef>
              <a:spcAft>
                <a:spcPts val="1200"/>
              </a:spcAft>
              <a:buClr>
                <a:schemeClr val="accent3"/>
              </a:buClr>
              <a:buNone/>
              <a:defRPr/>
            </a:pPr>
            <a:r>
              <a:rPr lang="en-US" altLang="en-US" sz="3200" dirty="0">
                <a:latin typeface="+mj-lt"/>
              </a:rPr>
              <a:t>b.  	Supply – Character before Ministry</a:t>
            </a:r>
          </a:p>
          <a:p>
            <a:pPr marL="987425" indent="-538163" eaLnBrk="1" fontAlgn="auto" hangingPunct="1">
              <a:spcBef>
                <a:spcPts val="0"/>
              </a:spcBef>
              <a:spcAft>
                <a:spcPts val="1200"/>
              </a:spcAft>
              <a:buClr>
                <a:schemeClr val="accent3"/>
              </a:buClr>
              <a:buNone/>
              <a:defRPr/>
            </a:pPr>
            <a:r>
              <a:rPr lang="en-US" altLang="en-US" sz="3200" dirty="0">
                <a:latin typeface="+mj-lt"/>
              </a:rPr>
              <a:t>	(What is GOD’s will?  I am GOD’s will.)</a:t>
            </a:r>
          </a:p>
          <a:p>
            <a:pPr marL="987425" indent="-538163" eaLnBrk="1" fontAlgn="auto" hangingPunct="1">
              <a:spcBef>
                <a:spcPts val="0"/>
              </a:spcBef>
              <a:spcAft>
                <a:spcPts val="1200"/>
              </a:spcAft>
              <a:buClr>
                <a:schemeClr val="accent3"/>
              </a:buClr>
              <a:buNone/>
              <a:defRPr/>
            </a:pPr>
            <a:r>
              <a:rPr lang="en-US" altLang="en-US" sz="3200" dirty="0">
                <a:latin typeface="+mj-lt"/>
              </a:rPr>
              <a:t>	</a:t>
            </a:r>
            <a:r>
              <a:rPr lang="en-US" altLang="en-US" sz="3200" u="sng" dirty="0">
                <a:latin typeface="+mj-lt"/>
              </a:rPr>
              <a:t>GOD is my supply and schedule! 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Content Placeholder 2">
            <a:extLst>
              <a:ext uri="{FF2B5EF4-FFF2-40B4-BE49-F238E27FC236}">
                <a16:creationId xmlns:a16="http://schemas.microsoft.com/office/drawing/2014/main" id="{0427530C-5BAF-4371-83B4-79CFF609C3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457200"/>
            <a:ext cx="10767374" cy="5486400"/>
          </a:xfrm>
        </p:spPr>
        <p:txBody>
          <a:bodyPr/>
          <a:lstStyle/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SG" altLang="en-US" sz="3200" b="1" u="sng" dirty="0">
                <a:latin typeface="+mj-lt"/>
              </a:rPr>
              <a:t>Schedule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SG" altLang="en-US" sz="3200" dirty="0">
                <a:latin typeface="+mj-lt"/>
              </a:rPr>
              <a:t>(Ecclesiastes 3:1)  </a:t>
            </a:r>
            <a:r>
              <a:rPr lang="en-SG" altLang="en-US" sz="3200" i="1" u="sng" dirty="0">
                <a:latin typeface="+mj-lt"/>
              </a:rPr>
              <a:t>To every thing there is a season</a:t>
            </a:r>
            <a:r>
              <a:rPr lang="en-SG" altLang="en-US" sz="3200" i="1" dirty="0">
                <a:latin typeface="+mj-lt"/>
              </a:rPr>
              <a:t>, and a time to every purpose under the heaven: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SG" altLang="en-US" sz="3200" i="1" dirty="0">
                <a:latin typeface="+mj-lt"/>
              </a:rPr>
              <a:t>(</a:t>
            </a:r>
            <a:r>
              <a:rPr lang="en-SG" altLang="en-US" sz="3200" i="1" dirty="0" err="1">
                <a:latin typeface="+mj-lt"/>
              </a:rPr>
              <a:t>Ecc</a:t>
            </a:r>
            <a:r>
              <a:rPr lang="en-SG" altLang="en-US" sz="3200" i="1" dirty="0">
                <a:latin typeface="+mj-lt"/>
              </a:rPr>
              <a:t> 3:11)  He hath made every </a:t>
            </a:r>
            <a:r>
              <a:rPr lang="en-SG" altLang="en-US" sz="3200" i="1" u="sng" dirty="0">
                <a:latin typeface="+mj-lt"/>
              </a:rPr>
              <a:t>thing beautiful in His time:</a:t>
            </a:r>
            <a:r>
              <a:rPr lang="en-SG" altLang="en-US" sz="3200" i="1" dirty="0">
                <a:latin typeface="+mj-lt"/>
              </a:rPr>
              <a:t>  (Ps. 60:22 – He makes it happen in His time)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SG" altLang="en-US" sz="3200" i="1" dirty="0">
                <a:latin typeface="+mj-lt"/>
              </a:rPr>
              <a:t>(Galatians 4:4)  But when </a:t>
            </a:r>
            <a:r>
              <a:rPr lang="en-SG" altLang="en-US" sz="3200" i="1" u="sng" dirty="0">
                <a:latin typeface="+mj-lt"/>
              </a:rPr>
              <a:t>the fulness of the time </a:t>
            </a:r>
            <a:r>
              <a:rPr lang="en-SG" altLang="en-US" sz="3200" i="1" dirty="0">
                <a:latin typeface="+mj-lt"/>
              </a:rPr>
              <a:t>was come, GOD sent forth His Son, made of a woman, made under the law,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SG" altLang="en-US" sz="3200" i="1" dirty="0">
                <a:latin typeface="+mj-lt"/>
              </a:rPr>
              <a:t>(John 13:1)  Now before the feast of the </a:t>
            </a:r>
            <a:r>
              <a:rPr lang="en-SG" altLang="en-US" sz="3200" i="1" dirty="0" err="1">
                <a:latin typeface="+mj-lt"/>
              </a:rPr>
              <a:t>passover</a:t>
            </a:r>
            <a:r>
              <a:rPr lang="en-SG" altLang="en-US" sz="3200" i="1" dirty="0">
                <a:latin typeface="+mj-lt"/>
              </a:rPr>
              <a:t>, when Jesus knew that </a:t>
            </a:r>
            <a:r>
              <a:rPr lang="en-SG" altLang="en-US" sz="3200" i="1" u="sng" dirty="0">
                <a:latin typeface="+mj-lt"/>
              </a:rPr>
              <a:t>His hour was come </a:t>
            </a:r>
            <a:r>
              <a:rPr lang="en-SG" altLang="en-US" sz="3200" i="1" dirty="0">
                <a:latin typeface="+mj-lt"/>
              </a:rPr>
              <a:t>that He should depart out of this world unto the Father, having loved His own which were in the world, He loved them unto the end.</a:t>
            </a:r>
          </a:p>
          <a:p>
            <a:endParaRPr lang="en-SG" altLang="en-US" sz="3200" dirty="0">
              <a:latin typeface="+mj-lt"/>
            </a:endParaRPr>
          </a:p>
          <a:p>
            <a:endParaRPr lang="en-SG" altLang="en-US" sz="3200" dirty="0">
              <a:latin typeface="+mj-lt"/>
            </a:endParaRPr>
          </a:p>
          <a:p>
            <a:endParaRPr lang="en-SG" altLang="en-US" sz="3200" dirty="0">
              <a:latin typeface="+mj-lt"/>
            </a:endParaRPr>
          </a:p>
          <a:p>
            <a:endParaRPr lang="en-SG" altLang="en-US" sz="3200" dirty="0">
              <a:latin typeface="+mj-lt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8E414B-4966-4F48-AADB-9922802684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476251"/>
            <a:ext cx="12192000" cy="742949"/>
          </a:xfrm>
        </p:spPr>
        <p:txBody>
          <a:bodyPr/>
          <a:lstStyle/>
          <a:p>
            <a:pPr algn="ctr">
              <a:defRPr/>
            </a:pPr>
            <a:r>
              <a:rPr lang="en-SG" sz="4000" dirty="0">
                <a:solidFill>
                  <a:srgbClr val="00B0F0"/>
                </a:solidFill>
              </a:rPr>
              <a:t>GOD IS THE JUDGE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87B683-F553-4641-9593-9EA91ACF3B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76400"/>
            <a:ext cx="10820400" cy="4389437"/>
          </a:xfrm>
        </p:spPr>
        <p:txBody>
          <a:bodyPr>
            <a:noAutofit/>
          </a:bodyPr>
          <a:lstStyle/>
          <a:p>
            <a:pPr marL="536575" indent="-536575">
              <a:spcBef>
                <a:spcPts val="0"/>
              </a:spcBef>
              <a:spcAft>
                <a:spcPts val="1200"/>
              </a:spcAft>
              <a:buNone/>
              <a:defRPr/>
            </a:pPr>
            <a:r>
              <a:rPr lang="en-US" sz="3200" b="1" dirty="0">
                <a:latin typeface="+mj-lt"/>
              </a:rPr>
              <a:t>1.  Discernment needed </a:t>
            </a:r>
            <a:r>
              <a:rPr lang="en-US" sz="3200" dirty="0">
                <a:latin typeface="+mj-lt"/>
              </a:rPr>
              <a:t>(John 7:24; Phil. 1:9).</a:t>
            </a:r>
          </a:p>
          <a:p>
            <a:pPr marL="536575" indent="-536575">
              <a:spcBef>
                <a:spcPts val="0"/>
              </a:spcBef>
              <a:spcAft>
                <a:spcPts val="1200"/>
              </a:spcAft>
              <a:buNone/>
              <a:defRPr/>
            </a:pPr>
            <a:r>
              <a:rPr lang="en-US" sz="3200" dirty="0">
                <a:latin typeface="+mj-lt"/>
              </a:rPr>
              <a:t>      </a:t>
            </a:r>
            <a:r>
              <a:rPr lang="en-SG" sz="3200" i="1" dirty="0">
                <a:latin typeface="+mj-lt"/>
              </a:rPr>
              <a:t>(Joh 7:24)  Judge not according to the appearance, but </a:t>
            </a:r>
            <a:r>
              <a:rPr lang="en-SG" sz="3200" i="1" u="sng" dirty="0">
                <a:latin typeface="+mj-lt"/>
              </a:rPr>
              <a:t>judge righteous judgment</a:t>
            </a:r>
            <a:r>
              <a:rPr lang="en-SG" sz="3200" i="1" dirty="0">
                <a:latin typeface="+mj-lt"/>
              </a:rPr>
              <a:t>.</a:t>
            </a:r>
          </a:p>
          <a:p>
            <a:pPr marL="536575" indent="-536575">
              <a:spcBef>
                <a:spcPts val="0"/>
              </a:spcBef>
              <a:spcAft>
                <a:spcPts val="1200"/>
              </a:spcAft>
              <a:buNone/>
              <a:defRPr/>
            </a:pPr>
            <a:r>
              <a:rPr lang="en-US" sz="3200" dirty="0">
                <a:latin typeface="+mj-lt"/>
              </a:rPr>
              <a:t>	</a:t>
            </a:r>
            <a:r>
              <a:rPr lang="en-SG" sz="3200" i="1" dirty="0">
                <a:latin typeface="+mj-lt"/>
              </a:rPr>
              <a:t>(</a:t>
            </a:r>
            <a:r>
              <a:rPr lang="en-SG" sz="3200" i="1" dirty="0" err="1">
                <a:latin typeface="+mj-lt"/>
              </a:rPr>
              <a:t>Psa</a:t>
            </a:r>
            <a:r>
              <a:rPr lang="en-SG" sz="3200" i="1" dirty="0">
                <a:latin typeface="+mj-lt"/>
              </a:rPr>
              <a:t> 75:6)  For promotion cometh neither from the east, nor from the west, nor from the south.</a:t>
            </a:r>
          </a:p>
          <a:p>
            <a:pPr marL="536575" indent="-536575">
              <a:spcBef>
                <a:spcPts val="0"/>
              </a:spcBef>
              <a:spcAft>
                <a:spcPts val="1200"/>
              </a:spcAft>
              <a:buNone/>
              <a:defRPr/>
            </a:pPr>
            <a:r>
              <a:rPr lang="en-SG" sz="3200" i="1" dirty="0">
                <a:latin typeface="+mj-lt"/>
              </a:rPr>
              <a:t>	(</a:t>
            </a:r>
            <a:r>
              <a:rPr lang="en-SG" sz="3200" i="1" dirty="0" err="1">
                <a:latin typeface="+mj-lt"/>
              </a:rPr>
              <a:t>Psa</a:t>
            </a:r>
            <a:r>
              <a:rPr lang="en-SG" sz="3200" i="1" dirty="0">
                <a:latin typeface="+mj-lt"/>
              </a:rPr>
              <a:t> 75:7)  But </a:t>
            </a:r>
            <a:r>
              <a:rPr lang="en-SG" sz="3200" i="1" u="sng" dirty="0">
                <a:latin typeface="+mj-lt"/>
              </a:rPr>
              <a:t>GOD is the judge</a:t>
            </a:r>
            <a:r>
              <a:rPr lang="en-SG" sz="3200" i="1" dirty="0">
                <a:latin typeface="+mj-lt"/>
              </a:rPr>
              <a:t>: He puts down one, and sets up another.</a:t>
            </a:r>
            <a:endParaRPr lang="en-US" sz="3200" i="1" dirty="0">
              <a:latin typeface="+mj-lt"/>
            </a:endParaRPr>
          </a:p>
          <a:p>
            <a:pPr marL="0" indent="0">
              <a:buNone/>
              <a:defRPr/>
            </a:pPr>
            <a:r>
              <a:rPr lang="en-US" dirty="0"/>
              <a:t>       </a:t>
            </a:r>
            <a:endParaRPr lang="en-SG" dirty="0"/>
          </a:p>
          <a:p>
            <a:pPr>
              <a:defRPr/>
            </a:pPr>
            <a:endParaRPr lang="en-SG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9CB636-11F7-478F-AA45-C0C740675A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52600"/>
            <a:ext cx="10515600" cy="4389437"/>
          </a:xfrm>
        </p:spPr>
        <p:txBody>
          <a:bodyPr>
            <a:noAutofit/>
          </a:bodyPr>
          <a:lstStyle/>
          <a:p>
            <a:pPr marL="536575" indent="-536575">
              <a:buNone/>
              <a:defRPr/>
            </a:pPr>
            <a:r>
              <a:rPr lang="en-SG" sz="3200" b="1" dirty="0">
                <a:latin typeface="+mj-lt"/>
              </a:rPr>
              <a:t>2.  Decide to rest and reflect </a:t>
            </a:r>
            <a:r>
              <a:rPr lang="en-SG" sz="3200" dirty="0">
                <a:latin typeface="+mj-lt"/>
              </a:rPr>
              <a:t>– cultivate serenity.</a:t>
            </a:r>
          </a:p>
          <a:p>
            <a:pPr marL="536575" indent="0">
              <a:spcBef>
                <a:spcPts val="0"/>
              </a:spcBef>
              <a:spcAft>
                <a:spcPts val="1200"/>
              </a:spcAft>
              <a:buNone/>
              <a:defRPr/>
            </a:pPr>
            <a:r>
              <a:rPr lang="en-SG" sz="3200" dirty="0">
                <a:latin typeface="+mj-lt"/>
              </a:rPr>
              <a:t>a.   </a:t>
            </a:r>
            <a:r>
              <a:rPr lang="en-SG" sz="3200" u="sng" dirty="0">
                <a:latin typeface="+mj-lt"/>
              </a:rPr>
              <a:t>Discipline of Solitude </a:t>
            </a:r>
            <a:r>
              <a:rPr lang="en-SG" sz="3200" dirty="0">
                <a:latin typeface="+mj-lt"/>
              </a:rPr>
              <a:t>– self-examination</a:t>
            </a:r>
          </a:p>
          <a:p>
            <a:pPr marL="1074738" indent="0">
              <a:spcBef>
                <a:spcPts val="0"/>
              </a:spcBef>
              <a:spcAft>
                <a:spcPts val="1200"/>
              </a:spcAft>
              <a:buNone/>
              <a:defRPr/>
            </a:pPr>
            <a:r>
              <a:rPr lang="en-SG" sz="3200" i="1" dirty="0">
                <a:latin typeface="+mj-lt"/>
              </a:rPr>
              <a:t>(</a:t>
            </a:r>
            <a:r>
              <a:rPr lang="en-SG" sz="3200" i="1" dirty="0" err="1">
                <a:latin typeface="+mj-lt"/>
              </a:rPr>
              <a:t>Psa</a:t>
            </a:r>
            <a:r>
              <a:rPr lang="en-SG" sz="3200" i="1" dirty="0">
                <a:latin typeface="+mj-lt"/>
              </a:rPr>
              <a:t> 139:23)  </a:t>
            </a:r>
            <a:r>
              <a:rPr lang="en-SG" sz="3200" i="1" u="sng" dirty="0">
                <a:latin typeface="+mj-lt"/>
              </a:rPr>
              <a:t>Search me</a:t>
            </a:r>
            <a:r>
              <a:rPr lang="en-SG" sz="3200" i="1" dirty="0">
                <a:latin typeface="+mj-lt"/>
              </a:rPr>
              <a:t>, O GOD, and know my heart: </a:t>
            </a:r>
            <a:r>
              <a:rPr lang="en-SG" sz="3200" i="1" u="sng" dirty="0">
                <a:latin typeface="+mj-lt"/>
              </a:rPr>
              <a:t>try me</a:t>
            </a:r>
            <a:r>
              <a:rPr lang="en-SG" sz="3200" i="1" dirty="0">
                <a:latin typeface="+mj-lt"/>
              </a:rPr>
              <a:t>, and know my thoughts:</a:t>
            </a:r>
          </a:p>
          <a:p>
            <a:pPr marL="1074738" indent="0">
              <a:spcBef>
                <a:spcPts val="0"/>
              </a:spcBef>
              <a:spcAft>
                <a:spcPts val="1200"/>
              </a:spcAft>
              <a:buNone/>
              <a:defRPr/>
            </a:pPr>
            <a:r>
              <a:rPr lang="en-SG" sz="3200" i="1" dirty="0">
                <a:latin typeface="+mj-lt"/>
              </a:rPr>
              <a:t>(</a:t>
            </a:r>
            <a:r>
              <a:rPr lang="en-SG" sz="3200" i="1" dirty="0" err="1">
                <a:latin typeface="+mj-lt"/>
              </a:rPr>
              <a:t>Psa</a:t>
            </a:r>
            <a:r>
              <a:rPr lang="en-SG" sz="3200" i="1" dirty="0">
                <a:latin typeface="+mj-lt"/>
              </a:rPr>
              <a:t> 139:24)  </a:t>
            </a:r>
            <a:r>
              <a:rPr lang="en-SG" sz="3200" i="1" u="sng" dirty="0">
                <a:latin typeface="+mj-lt"/>
              </a:rPr>
              <a:t>And see </a:t>
            </a:r>
            <a:r>
              <a:rPr lang="en-SG" sz="3200" i="1" dirty="0">
                <a:latin typeface="+mj-lt"/>
              </a:rPr>
              <a:t>if there be any wicked way in me, and </a:t>
            </a:r>
            <a:r>
              <a:rPr lang="en-SG" sz="3200" i="1" u="sng" dirty="0">
                <a:latin typeface="+mj-lt"/>
              </a:rPr>
              <a:t>lead me </a:t>
            </a:r>
            <a:r>
              <a:rPr lang="en-SG" sz="3200" i="1" dirty="0">
                <a:latin typeface="+mj-lt"/>
              </a:rPr>
              <a:t>in the way everlasting.</a:t>
            </a:r>
          </a:p>
          <a:p>
            <a:pPr marL="536575" indent="0">
              <a:buNone/>
              <a:defRPr/>
            </a:pPr>
            <a:endParaRPr lang="en-SG" sz="3200" i="1" dirty="0">
              <a:latin typeface="+mj-lt"/>
            </a:endParaRPr>
          </a:p>
          <a:p>
            <a:pPr>
              <a:defRPr/>
            </a:pPr>
            <a:endParaRPr lang="en-SG" dirty="0"/>
          </a:p>
          <a:p>
            <a:pPr marL="0" indent="0">
              <a:buNone/>
              <a:defRPr/>
            </a:pPr>
            <a:endParaRPr lang="en-SG" b="1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48CDD0B3-EA79-4735-9E48-036E135DDC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476251"/>
            <a:ext cx="12192000" cy="742949"/>
          </a:xfrm>
        </p:spPr>
        <p:txBody>
          <a:bodyPr/>
          <a:lstStyle/>
          <a:p>
            <a:pPr algn="ctr">
              <a:defRPr/>
            </a:pPr>
            <a:r>
              <a:rPr lang="en-SG" sz="4000" dirty="0">
                <a:solidFill>
                  <a:srgbClr val="00B0F0"/>
                </a:solidFill>
              </a:rPr>
              <a:t>GOD IS THE JUDGE 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>
            <a:extLst>
              <a:ext uri="{FF2B5EF4-FFF2-40B4-BE49-F238E27FC236}">
                <a16:creationId xmlns:a16="http://schemas.microsoft.com/office/drawing/2014/main" id="{97DAAC5C-8793-4919-B941-5E1620BB9B5A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38200" y="1600200"/>
            <a:ext cx="9372600" cy="4953000"/>
          </a:xfrm>
        </p:spPr>
        <p:txBody>
          <a:bodyPr>
            <a:noAutofit/>
          </a:bodyPr>
          <a:lstStyle/>
          <a:p>
            <a:pPr marL="536575" indent="-536575" eaLnBrk="1" fontAlgn="auto" hangingPunct="1">
              <a:spcBef>
                <a:spcPts val="0"/>
              </a:spcBef>
              <a:spcAft>
                <a:spcPts val="1800"/>
              </a:spcAft>
              <a:buClr>
                <a:schemeClr val="accent3"/>
              </a:buClr>
              <a:buNone/>
              <a:defRPr/>
            </a:pPr>
            <a:r>
              <a:rPr lang="en-US" altLang="en-US" sz="3200" b="1" dirty="0">
                <a:latin typeface="+mj-lt"/>
              </a:rPr>
              <a:t>3. 	Course on sufficiency</a:t>
            </a:r>
          </a:p>
          <a:p>
            <a:pPr marL="987425" indent="-450850" eaLnBrk="1" fontAlgn="auto" hangingPunct="1">
              <a:spcBef>
                <a:spcPts val="0"/>
              </a:spcBef>
              <a:spcAft>
                <a:spcPts val="1800"/>
              </a:spcAft>
              <a:buClr>
                <a:schemeClr val="accent3"/>
              </a:buClr>
              <a:buNone/>
              <a:defRPr/>
            </a:pPr>
            <a:r>
              <a:rPr lang="en-US" altLang="en-US" sz="3200" dirty="0">
                <a:latin typeface="+mj-lt"/>
              </a:rPr>
              <a:t>a.  Loneliness is a time to understand</a:t>
            </a:r>
            <a:br>
              <a:rPr lang="en-US" altLang="en-US" sz="3200" dirty="0">
                <a:latin typeface="+mj-lt"/>
              </a:rPr>
            </a:br>
            <a:r>
              <a:rPr lang="en-US" altLang="en-US" sz="3200" dirty="0">
                <a:latin typeface="+mj-lt"/>
              </a:rPr>
              <a:t>and know GOD (Jer. 9:23,24)</a:t>
            </a:r>
            <a:br>
              <a:rPr lang="en-US" altLang="en-US" sz="3200" dirty="0">
                <a:latin typeface="+mj-lt"/>
              </a:rPr>
            </a:br>
            <a:r>
              <a:rPr lang="en-US" altLang="en-US" sz="3200" dirty="0">
                <a:latin typeface="+mj-lt"/>
              </a:rPr>
              <a:t>(Most like to be with people.)</a:t>
            </a:r>
          </a:p>
          <a:p>
            <a:pPr marL="987425" indent="-450850" eaLnBrk="1" fontAlgn="auto" hangingPunct="1">
              <a:spcBef>
                <a:spcPts val="0"/>
              </a:spcBef>
              <a:spcAft>
                <a:spcPts val="1800"/>
              </a:spcAft>
              <a:buClr>
                <a:schemeClr val="accent3"/>
              </a:buClr>
              <a:buNone/>
              <a:defRPr/>
            </a:pPr>
            <a:r>
              <a:rPr lang="en-US" altLang="en-US" sz="3200" dirty="0">
                <a:latin typeface="+mj-lt"/>
              </a:rPr>
              <a:t>b.	Sufficiency – anything less than GOD </a:t>
            </a:r>
            <a:br>
              <a:rPr lang="en-US" altLang="en-US" sz="3200" dirty="0">
                <a:latin typeface="+mj-lt"/>
              </a:rPr>
            </a:br>
            <a:r>
              <a:rPr lang="en-US" altLang="en-US" sz="3200" dirty="0">
                <a:latin typeface="+mj-lt"/>
              </a:rPr>
              <a:t>will not be sufficient &amp; satisfying.</a:t>
            </a:r>
          </a:p>
          <a:p>
            <a:pPr marL="536575" indent="0" eaLnBrk="1" fontAlgn="auto" hangingPunct="1">
              <a:spcBef>
                <a:spcPts val="0"/>
              </a:spcBef>
              <a:spcAft>
                <a:spcPts val="1800"/>
              </a:spcAft>
              <a:buClr>
                <a:schemeClr val="accent3"/>
              </a:buClr>
              <a:buNone/>
              <a:defRPr/>
            </a:pPr>
            <a:r>
              <a:rPr lang="en-US" altLang="en-US" sz="3200" u="sng" dirty="0">
                <a:latin typeface="+mj-lt"/>
              </a:rPr>
              <a:t>GOD is my satisfaction and sufficiency!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3B70FBE9-357D-419D-A003-4A7B385FF4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33400"/>
            <a:ext cx="12192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5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9pPr>
          </a:lstStyle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altLang="en-US" sz="4000" dirty="0">
                <a:solidFill>
                  <a:srgbClr val="FF6699"/>
                </a:solidFill>
              </a:rPr>
              <a:t>SCHOOL OF SELF-DISCOVERY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Content Placeholder 2">
            <a:extLst>
              <a:ext uri="{FF2B5EF4-FFF2-40B4-BE49-F238E27FC236}">
                <a16:creationId xmlns:a16="http://schemas.microsoft.com/office/drawing/2014/main" id="{1D00770E-37AF-4902-A7B7-854EBFAC18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09600"/>
            <a:ext cx="10668000" cy="6096000"/>
          </a:xfrm>
        </p:spPr>
        <p:txBody>
          <a:bodyPr/>
          <a:lstStyle/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SG" altLang="en-US" sz="3200" b="1" dirty="0">
                <a:latin typeface="+mj-lt"/>
              </a:rPr>
              <a:t>Sufficiency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SG" altLang="en-US" sz="3200" dirty="0">
                <a:latin typeface="+mj-lt"/>
              </a:rPr>
              <a:t>(2Co 3:5)  </a:t>
            </a:r>
            <a:r>
              <a:rPr lang="en-SG" altLang="en-US" sz="3200" i="1" dirty="0">
                <a:latin typeface="+mj-lt"/>
              </a:rPr>
              <a:t>Not that we are sufficient of ourselves to think any thing as of ourselves; but </a:t>
            </a:r>
            <a:r>
              <a:rPr lang="en-SG" altLang="en-US" sz="3200" i="1" u="sng" dirty="0">
                <a:latin typeface="+mj-lt"/>
              </a:rPr>
              <a:t>our sufficiency is of GOD;</a:t>
            </a:r>
          </a:p>
          <a:p>
            <a:pPr marL="0" indent="0">
              <a:spcBef>
                <a:spcPts val="0"/>
              </a:spcBef>
              <a:spcAft>
                <a:spcPts val="1800"/>
              </a:spcAft>
              <a:buNone/>
            </a:pPr>
            <a:r>
              <a:rPr lang="en-SG" altLang="en-US" sz="3200" i="1" dirty="0">
                <a:latin typeface="+mj-lt"/>
              </a:rPr>
              <a:t>(Philippians 4:13) which </a:t>
            </a:r>
            <a:r>
              <a:rPr lang="en-SG" altLang="en-US" sz="3200" i="1" dirty="0" err="1">
                <a:latin typeface="+mj-lt"/>
              </a:rPr>
              <a:t>strengtheneth</a:t>
            </a:r>
            <a:r>
              <a:rPr lang="en-SG" altLang="en-US" sz="3200" i="1" dirty="0">
                <a:latin typeface="+mj-lt"/>
              </a:rPr>
              <a:t> me.</a:t>
            </a:r>
            <a:r>
              <a:rPr lang="en-SG" altLang="en-US" sz="3200" i="1" u="sng" dirty="0">
                <a:latin typeface="+mj-lt"/>
              </a:rPr>
              <a:t> I can do all things through Christ</a:t>
            </a:r>
            <a:endParaRPr lang="en-SG" altLang="en-US" sz="3200" i="1" dirty="0">
              <a:latin typeface="+mj-lt"/>
            </a:endParaRP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SG" altLang="en-US" sz="3200" b="1" i="1" dirty="0">
                <a:latin typeface="+mj-lt"/>
              </a:rPr>
              <a:t>Satisfaction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SG" altLang="en-US" sz="3200" i="1" dirty="0">
                <a:latin typeface="+mj-lt"/>
              </a:rPr>
              <a:t>(Psalms 23:1) </a:t>
            </a:r>
            <a:r>
              <a:rPr lang="en-SG" altLang="en-US" sz="3200" i="1" u="sng" dirty="0">
                <a:latin typeface="+mj-lt"/>
              </a:rPr>
              <a:t>The LORD is my shepherd</a:t>
            </a:r>
            <a:r>
              <a:rPr lang="en-SG" altLang="en-US" sz="3200" i="1" dirty="0">
                <a:latin typeface="+mj-lt"/>
              </a:rPr>
              <a:t>; I shall not want.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SG" altLang="en-US" sz="3200" i="1" dirty="0">
                <a:latin typeface="+mj-lt"/>
              </a:rPr>
              <a:t>(Psalms 16:11)  Thou wilt shew me the path of life: </a:t>
            </a:r>
            <a:r>
              <a:rPr lang="en-SG" altLang="en-US" sz="3200" i="1" u="sng" dirty="0">
                <a:latin typeface="+mj-lt"/>
              </a:rPr>
              <a:t>in Thy presence is fulness of joy</a:t>
            </a:r>
            <a:r>
              <a:rPr lang="en-SG" altLang="en-US" sz="3200" i="1" dirty="0">
                <a:latin typeface="+mj-lt"/>
              </a:rPr>
              <a:t>; at Thy right hand there are pleasures for evermore.</a:t>
            </a:r>
          </a:p>
          <a:p>
            <a:endParaRPr lang="en-SG" altLang="en-US" i="1" dirty="0"/>
          </a:p>
          <a:p>
            <a:endParaRPr lang="en-SG" altLang="en-US" dirty="0"/>
          </a:p>
          <a:p>
            <a:endParaRPr lang="en-SG" altLang="en-US" u="sng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3">
            <a:extLst>
              <a:ext uri="{FF2B5EF4-FFF2-40B4-BE49-F238E27FC236}">
                <a16:creationId xmlns:a16="http://schemas.microsoft.com/office/drawing/2014/main" id="{9B4C87D8-E5AD-4C30-90DF-1A8A614AB8D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790700" y="1066800"/>
            <a:ext cx="8610600" cy="5486400"/>
          </a:xfrm>
        </p:spPr>
        <p:txBody>
          <a:bodyPr rtlCol="0">
            <a:noAutofit/>
          </a:bodyPr>
          <a:lstStyle/>
          <a:p>
            <a:pPr marL="0" indent="0" eaLnBrk="1" fontAlgn="auto" hangingPunct="1">
              <a:spcBef>
                <a:spcPts val="0"/>
              </a:spcBef>
              <a:spcAft>
                <a:spcPts val="1200"/>
              </a:spcAft>
              <a:buNone/>
              <a:defRPr/>
            </a:pPr>
            <a:r>
              <a:rPr lang="en-US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       </a:t>
            </a:r>
            <a:r>
              <a:rPr lang="en-US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MY SELF-AWARENESS</a:t>
            </a:r>
          </a:p>
          <a:p>
            <a:pPr marL="449263" indent="-449263" eaLnBrk="1" fontAlgn="auto" hangingPunct="1">
              <a:spcBef>
                <a:spcPts val="0"/>
              </a:spcBef>
              <a:spcAft>
                <a:spcPts val="2400"/>
              </a:spcAft>
              <a:buNone/>
              <a:defRPr/>
            </a:pPr>
            <a:r>
              <a:rPr lang="en-US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1.  I am a new creation in Christ Jesus,</a:t>
            </a:r>
            <a:br>
              <a:rPr lang="en-US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</a:br>
            <a:r>
              <a:rPr lang="en-US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of infinite worth and deeply loved.</a:t>
            </a:r>
          </a:p>
          <a:p>
            <a:pPr marL="536575" indent="-536575" eaLnBrk="1" fontAlgn="auto" hangingPunct="1">
              <a:spcBef>
                <a:spcPts val="0"/>
              </a:spcBef>
              <a:spcAft>
                <a:spcPts val="2400"/>
              </a:spcAft>
              <a:buNone/>
              <a:defRPr/>
            </a:pPr>
            <a:r>
              <a:rPr lang="en-US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2.  I am completely forgiven, fully</a:t>
            </a:r>
            <a:br>
              <a:rPr lang="en-US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</a:br>
            <a:r>
              <a:rPr lang="en-US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pleasing and totally accepted in Him.</a:t>
            </a:r>
          </a:p>
          <a:p>
            <a:pPr marL="449263" indent="-449263" eaLnBrk="1" fontAlgn="auto" hangingPunct="1">
              <a:spcBef>
                <a:spcPts val="0"/>
              </a:spcBef>
              <a:spcAft>
                <a:spcPts val="2400"/>
              </a:spcAft>
              <a:buNone/>
              <a:defRPr/>
            </a:pPr>
            <a:r>
              <a:rPr lang="en-US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3.  I am absolutely complete in Him,</a:t>
            </a:r>
            <a:br>
              <a:rPr lang="en-US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</a:br>
            <a:r>
              <a:rPr lang="en-US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one of a kind, nobody just like me …</a:t>
            </a:r>
            <a:br>
              <a:rPr lang="en-US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</a:br>
            <a:r>
              <a:rPr lang="en-US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a designer original.</a:t>
            </a:r>
          </a:p>
          <a:p>
            <a:pPr marL="609600" indent="-609600" eaLnBrk="1" fontAlgn="auto" hangingPunct="1">
              <a:lnSpc>
                <a:spcPct val="90000"/>
              </a:lnSpc>
              <a:spcAft>
                <a:spcPts val="0"/>
              </a:spcAft>
              <a:buNone/>
              <a:defRPr/>
            </a:pP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  </a:t>
            </a:r>
          </a:p>
        </p:txBody>
      </p:sp>
      <p:sp>
        <p:nvSpPr>
          <p:cNvPr id="50179" name="Slide Number Placeholder 3">
            <a:extLst>
              <a:ext uri="{FF2B5EF4-FFF2-40B4-BE49-F238E27FC236}">
                <a16:creationId xmlns:a16="http://schemas.microsoft.com/office/drawing/2014/main" id="{CE4FC29B-BB99-4CB6-BB4A-CF01A897A2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16B134A-F5AF-43A2-9DF9-4B86C59F964C}" type="slidenum">
              <a:rPr lang="en-US" altLang="en-US"/>
              <a:pPr/>
              <a:t>38</a:t>
            </a:fld>
            <a:endParaRPr lang="en-US" altLang="en-US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E2598A-DBF2-4EA9-8581-9D810E3EA3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609600"/>
            <a:ext cx="9906000" cy="5867400"/>
          </a:xfrm>
        </p:spPr>
        <p:txBody>
          <a:bodyPr rtlCol="0">
            <a:noAutofit/>
          </a:bodyPr>
          <a:lstStyle/>
          <a:p>
            <a:pPr algn="ctr" eaLnBrk="1" fontAlgn="auto" hangingPunct="1">
              <a:spcAft>
                <a:spcPts val="0"/>
              </a:spcAft>
              <a:buNone/>
              <a:defRPr/>
            </a:pPr>
            <a:r>
              <a:rPr lang="en-US" sz="3200" b="1" u="sng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OUR SELF-AWARENESS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endParaRPr lang="en-US" sz="320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  <a:p>
            <a:pPr marL="536575" indent="-536575" eaLnBrk="1" fontAlgn="auto" hangingPunct="1">
              <a:spcBef>
                <a:spcPts val="0"/>
              </a:spcBef>
              <a:spcAft>
                <a:spcPts val="2400"/>
              </a:spcAft>
              <a:buNone/>
              <a:defRPr/>
            </a:pPr>
            <a:r>
              <a:rPr lang="en-US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1.  Of infinite worth and deeply loved </a:t>
            </a:r>
            <a:br>
              <a:rPr lang="en-US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</a:br>
            <a:r>
              <a:rPr lang="en-US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– Sense of value and security</a:t>
            </a:r>
          </a:p>
          <a:p>
            <a:pPr marL="536575" indent="-536575" eaLnBrk="1" fontAlgn="auto" hangingPunct="1">
              <a:spcBef>
                <a:spcPts val="0"/>
              </a:spcBef>
              <a:spcAft>
                <a:spcPts val="2400"/>
              </a:spcAft>
              <a:buNone/>
              <a:defRPr/>
            </a:pPr>
            <a:r>
              <a:rPr lang="en-US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2.   Fully pleasing and totally accepted </a:t>
            </a:r>
            <a:br>
              <a:rPr lang="en-US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</a:br>
            <a:r>
              <a:rPr lang="en-US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– Sense of satisfaction and stability</a:t>
            </a:r>
          </a:p>
          <a:p>
            <a:pPr marL="536575" indent="-536575" eaLnBrk="1" fontAlgn="auto" hangingPunct="1">
              <a:spcBef>
                <a:spcPts val="0"/>
              </a:spcBef>
              <a:spcAft>
                <a:spcPts val="2400"/>
              </a:spcAft>
              <a:buNone/>
              <a:defRPr/>
            </a:pPr>
            <a:r>
              <a:rPr lang="en-US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3.  Absolutely forgiven and complete </a:t>
            </a:r>
            <a:br>
              <a:rPr lang="en-US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</a:br>
            <a:r>
              <a:rPr lang="en-US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– Sense of significance and sufficiency</a:t>
            </a:r>
          </a:p>
        </p:txBody>
      </p:sp>
      <p:sp>
        <p:nvSpPr>
          <p:cNvPr id="51203" name="Slide Number Placeholder 3">
            <a:extLst>
              <a:ext uri="{FF2B5EF4-FFF2-40B4-BE49-F238E27FC236}">
                <a16:creationId xmlns:a16="http://schemas.microsoft.com/office/drawing/2014/main" id="{E9574927-37D8-4F2F-BE6D-6A327D1FEE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0C0CCC7-E8E1-4A06-8983-ADE874ABEC8B}" type="slidenum">
              <a:rPr lang="en-US" altLang="en-US"/>
              <a:pPr/>
              <a:t>39</a:t>
            </a:fld>
            <a:endParaRPr lang="en-US" alt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>
            <a:extLst>
              <a:ext uri="{FF2B5EF4-FFF2-40B4-BE49-F238E27FC236}">
                <a16:creationId xmlns:a16="http://schemas.microsoft.com/office/drawing/2014/main" id="{033FF9C9-7D56-4137-95DB-27097D27F087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38200" y="1905000"/>
            <a:ext cx="10744200" cy="4389437"/>
          </a:xfrm>
        </p:spPr>
        <p:txBody>
          <a:bodyPr>
            <a:noAutofit/>
          </a:bodyPr>
          <a:lstStyle/>
          <a:p>
            <a:pPr marL="0" indent="0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en-US" altLang="en-US" sz="3600" dirty="0">
                <a:latin typeface="+mj-lt"/>
              </a:rPr>
              <a:t>We experience tests at each stage of our growth.</a:t>
            </a:r>
          </a:p>
          <a:p>
            <a:pPr marL="0" indent="0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endParaRPr lang="en-US" altLang="en-US" sz="3600" dirty="0">
              <a:latin typeface="+mj-lt"/>
            </a:endParaRPr>
          </a:p>
          <a:p>
            <a:pPr marL="0" indent="0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en-US" altLang="en-US" sz="3600" dirty="0">
                <a:latin typeface="+mj-lt"/>
              </a:rPr>
              <a:t>If we do not pass, that tests get harder – </a:t>
            </a:r>
            <a:r>
              <a:rPr lang="en-US" altLang="en-US" sz="3600" u="sng" dirty="0">
                <a:latin typeface="+mj-lt"/>
              </a:rPr>
              <a:t>pain gets our attention</a:t>
            </a:r>
            <a:r>
              <a:rPr lang="en-US" altLang="en-US" sz="3600" dirty="0">
                <a:latin typeface="+mj-lt"/>
              </a:rPr>
              <a:t>.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6928C398-04B7-419F-AA64-B039040AC17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457200"/>
            <a:ext cx="12192000" cy="819150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altLang="en-US" sz="4000" dirty="0">
                <a:solidFill>
                  <a:srgbClr val="FF66CC"/>
                </a:solidFill>
              </a:rPr>
              <a:t>LIFE</a:t>
            </a:r>
            <a:r>
              <a:rPr lang="en-US" altLang="en-US" sz="4400" dirty="0">
                <a:solidFill>
                  <a:srgbClr val="0070C0"/>
                </a:solidFill>
              </a:rPr>
              <a:t> </a:t>
            </a:r>
            <a:r>
              <a:rPr lang="en-US" altLang="en-US" sz="4000" dirty="0">
                <a:solidFill>
                  <a:srgbClr val="FF66CC"/>
                </a:solidFill>
              </a:rPr>
              <a:t>IS A TEST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3">
            <a:extLst>
              <a:ext uri="{FF2B5EF4-FFF2-40B4-BE49-F238E27FC236}">
                <a16:creationId xmlns:a16="http://schemas.microsoft.com/office/drawing/2014/main" id="{B4821FD1-4F1C-4939-A618-AF20AA59DB6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763571" y="1935164"/>
            <a:ext cx="10818829" cy="4389437"/>
          </a:xfrm>
        </p:spPr>
        <p:txBody>
          <a:bodyPr>
            <a:noAutofit/>
          </a:bodyPr>
          <a:lstStyle/>
          <a:p>
            <a:pPr marL="536575" indent="-536575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en-US" altLang="en-US" sz="3200" b="1" dirty="0">
                <a:latin typeface="+mj-lt"/>
              </a:rPr>
              <a:t>4.  	Course on sanctity of life</a:t>
            </a:r>
          </a:p>
          <a:p>
            <a:pPr marL="987425" indent="-450850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en-US" altLang="en-US" sz="3200" dirty="0">
                <a:latin typeface="+mj-lt"/>
              </a:rPr>
              <a:t>a.  Knowing self</a:t>
            </a:r>
          </a:p>
          <a:p>
            <a:pPr marL="987425" indent="-450850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en-US" altLang="en-US" sz="3200" dirty="0">
                <a:latin typeface="+mj-lt"/>
              </a:rPr>
              <a:t>	Love, wisdom, patience and courage</a:t>
            </a:r>
          </a:p>
          <a:p>
            <a:pPr marL="987425" indent="-450850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en-US" altLang="en-US" sz="3200" dirty="0">
                <a:latin typeface="+mj-lt"/>
              </a:rPr>
              <a:t>	Answerable to the Chief Shepherd</a:t>
            </a:r>
          </a:p>
          <a:p>
            <a:pPr marL="987425" indent="-450850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en-US" altLang="en-US" sz="3200" dirty="0">
                <a:latin typeface="+mj-lt"/>
              </a:rPr>
              <a:t>	(1 Peter 5:4; cf. Amos 3:2; Ex. 22:13;</a:t>
            </a:r>
          </a:p>
          <a:p>
            <a:pPr marL="987425" indent="-450850" eaLnBrk="1" fontAlgn="auto" hangingPunct="1">
              <a:spcBef>
                <a:spcPts val="0"/>
              </a:spcBef>
              <a:spcAft>
                <a:spcPts val="1800"/>
              </a:spcAft>
              <a:buClr>
                <a:schemeClr val="accent3"/>
              </a:buClr>
              <a:buNone/>
              <a:defRPr/>
            </a:pPr>
            <a:r>
              <a:rPr lang="en-US" altLang="en-US" sz="3200" dirty="0">
                <a:latin typeface="+mj-lt"/>
              </a:rPr>
              <a:t>	Acts 20:26 – pure from the blood)</a:t>
            </a:r>
          </a:p>
          <a:p>
            <a:pPr marL="609600" indent="-609600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en-US" altLang="en-US" sz="3200" dirty="0">
                <a:latin typeface="+mj-lt"/>
              </a:rPr>
              <a:t>     </a:t>
            </a:r>
            <a:r>
              <a:rPr lang="en-US" altLang="en-US" sz="3200" u="sng" dirty="0">
                <a:latin typeface="+mj-lt"/>
              </a:rPr>
              <a:t>GOD is my Good and Chief Shepherd!</a:t>
            </a:r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F18BEA30-F946-42D8-88BA-3061A7D45C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762000"/>
            <a:ext cx="12192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5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9pPr>
          </a:lstStyle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altLang="en-US" sz="4000" dirty="0">
                <a:solidFill>
                  <a:srgbClr val="FF6699"/>
                </a:solidFill>
              </a:rPr>
              <a:t>SCHOOL OF SELF-DISCOVERY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itle 1">
            <a:extLst>
              <a:ext uri="{FF2B5EF4-FFF2-40B4-BE49-F238E27FC236}">
                <a16:creationId xmlns:a16="http://schemas.microsoft.com/office/drawing/2014/main" id="{24B8D0E2-B629-48AC-A064-89FFEB020A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533400"/>
            <a:ext cx="12192000" cy="609599"/>
          </a:xfrm>
        </p:spPr>
        <p:txBody>
          <a:bodyPr/>
          <a:lstStyle/>
          <a:p>
            <a:pPr algn="ctr"/>
            <a:r>
              <a:rPr lang="en-US" altLang="en-US" sz="4000" dirty="0">
                <a:solidFill>
                  <a:srgbClr val="00B0F0"/>
                </a:solidFill>
              </a:rPr>
              <a:t>SHEPHERD’S CROOK</a:t>
            </a:r>
            <a:endParaRPr lang="en-SG" altLang="en-US" sz="4000" dirty="0">
              <a:solidFill>
                <a:srgbClr val="00B0F0"/>
              </a:solidFill>
            </a:endParaRPr>
          </a:p>
        </p:txBody>
      </p:sp>
      <p:sp>
        <p:nvSpPr>
          <p:cNvPr id="53251" name="TextBox 4">
            <a:extLst>
              <a:ext uri="{FF2B5EF4-FFF2-40B4-BE49-F238E27FC236}">
                <a16:creationId xmlns:a16="http://schemas.microsoft.com/office/drawing/2014/main" id="{22FC09F0-0B4F-48A8-82EF-B13DB2C613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1828800"/>
            <a:ext cx="102108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eaLnBrk="1" hangingPunct="1">
              <a:spcBef>
                <a:spcPts val="450"/>
              </a:spcBef>
              <a:buClrTx/>
              <a:buSzTx/>
              <a:buNone/>
            </a:pPr>
            <a:r>
              <a:rPr lang="en-SG" altLang="en-US" sz="3200" dirty="0">
                <a:latin typeface="Calibri" panose="020F0502020204030204" pitchFamily="34" charset="0"/>
              </a:rPr>
              <a:t>(</a:t>
            </a:r>
            <a:r>
              <a:rPr lang="en-SG" altLang="en-US" sz="3200" dirty="0" err="1">
                <a:latin typeface="Calibri" panose="020F0502020204030204" pitchFamily="34" charset="0"/>
              </a:rPr>
              <a:t>Psa</a:t>
            </a:r>
            <a:r>
              <a:rPr lang="en-SG" altLang="en-US" sz="3200" dirty="0">
                <a:latin typeface="Calibri" panose="020F0502020204030204" pitchFamily="34" charset="0"/>
              </a:rPr>
              <a:t> 23:1-3)  </a:t>
            </a:r>
            <a:r>
              <a:rPr lang="en-SG" altLang="en-US" sz="3200" i="1" dirty="0">
                <a:latin typeface="Calibri" panose="020F0502020204030204" pitchFamily="34" charset="0"/>
              </a:rPr>
              <a:t>&lt;A Psalm of David.&gt; The LORD is my shepherd (Relationship), I shall not want (</a:t>
            </a:r>
            <a:r>
              <a:rPr lang="en-SG" altLang="en-US" sz="3200" i="1" u="sng" dirty="0">
                <a:latin typeface="Calibri" panose="020F0502020204030204" pitchFamily="34" charset="0"/>
              </a:rPr>
              <a:t>Supply</a:t>
            </a:r>
            <a:r>
              <a:rPr lang="en-SG" altLang="en-US" sz="3200" i="1" dirty="0">
                <a:latin typeface="Calibri" panose="020F0502020204030204" pitchFamily="34" charset="0"/>
              </a:rPr>
              <a:t>).</a:t>
            </a:r>
          </a:p>
          <a:p>
            <a:pPr eaLnBrk="1" hangingPunct="1">
              <a:spcBef>
                <a:spcPts val="1800"/>
              </a:spcBef>
              <a:buClrTx/>
              <a:buSzTx/>
              <a:buNone/>
            </a:pPr>
            <a:r>
              <a:rPr lang="en-SG" altLang="en-US" sz="3200" i="1" dirty="0">
                <a:latin typeface="Calibri" panose="020F0502020204030204" pitchFamily="34" charset="0"/>
              </a:rPr>
              <a:t>He </a:t>
            </a:r>
            <a:r>
              <a:rPr lang="en-SG" altLang="en-US" sz="3200" i="1" dirty="0" err="1">
                <a:latin typeface="Calibri" panose="020F0502020204030204" pitchFamily="34" charset="0"/>
              </a:rPr>
              <a:t>maketh</a:t>
            </a:r>
            <a:r>
              <a:rPr lang="en-SG" altLang="en-US" sz="3200" i="1" dirty="0">
                <a:latin typeface="Calibri" panose="020F0502020204030204" pitchFamily="34" charset="0"/>
              </a:rPr>
              <a:t> me to lie down in green pastures (</a:t>
            </a:r>
            <a:r>
              <a:rPr lang="en-SG" altLang="en-US" sz="3200" i="1" u="sng" dirty="0">
                <a:latin typeface="Calibri" panose="020F0502020204030204" pitchFamily="34" charset="0"/>
              </a:rPr>
              <a:t>Rest</a:t>
            </a:r>
            <a:r>
              <a:rPr lang="en-SG" altLang="en-US" sz="3200" i="1" dirty="0">
                <a:latin typeface="Calibri" panose="020F0502020204030204" pitchFamily="34" charset="0"/>
              </a:rPr>
              <a:t>). He leadeth me beside the still waters (</a:t>
            </a:r>
            <a:r>
              <a:rPr lang="en-SG" altLang="en-US" sz="3200" i="1" u="sng" dirty="0">
                <a:latin typeface="Calibri" panose="020F0502020204030204" pitchFamily="34" charset="0"/>
              </a:rPr>
              <a:t>Refreshment</a:t>
            </a:r>
            <a:r>
              <a:rPr lang="en-SG" altLang="en-US" sz="3200" i="1" dirty="0">
                <a:latin typeface="Calibri" panose="020F0502020204030204" pitchFamily="34" charset="0"/>
              </a:rPr>
              <a:t>).</a:t>
            </a:r>
          </a:p>
          <a:p>
            <a:pPr eaLnBrk="1" hangingPunct="1">
              <a:spcBef>
                <a:spcPts val="1800"/>
              </a:spcBef>
              <a:buClrTx/>
              <a:buSzTx/>
              <a:buNone/>
            </a:pPr>
            <a:r>
              <a:rPr lang="en-SG" altLang="en-US" sz="3200" i="1" dirty="0">
                <a:latin typeface="Calibri" panose="020F0502020204030204" pitchFamily="34" charset="0"/>
              </a:rPr>
              <a:t>He restoreth my soul (</a:t>
            </a:r>
            <a:r>
              <a:rPr lang="en-SG" altLang="en-US" sz="3200" i="1" u="sng" dirty="0">
                <a:latin typeface="Calibri" panose="020F0502020204030204" pitchFamily="34" charset="0"/>
              </a:rPr>
              <a:t>Healing</a:t>
            </a:r>
            <a:r>
              <a:rPr lang="en-SG" altLang="en-US" sz="3200" i="1" dirty="0">
                <a:latin typeface="Calibri" panose="020F0502020204030204" pitchFamily="34" charset="0"/>
              </a:rPr>
              <a:t>). He leadeth me in the paths of righteousness (Guidance) for His name's sake (</a:t>
            </a:r>
            <a:r>
              <a:rPr lang="en-SG" altLang="en-US" sz="3200" i="1" u="sng" dirty="0">
                <a:latin typeface="Calibri" panose="020F0502020204030204" pitchFamily="34" charset="0"/>
              </a:rPr>
              <a:t>Purpose</a:t>
            </a:r>
            <a:r>
              <a:rPr lang="en-SG" altLang="en-US" sz="3200" i="1" dirty="0">
                <a:latin typeface="Calibri" panose="020F0502020204030204" pitchFamily="34" charset="0"/>
              </a:rPr>
              <a:t>).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extBox 4">
            <a:extLst>
              <a:ext uri="{FF2B5EF4-FFF2-40B4-BE49-F238E27FC236}">
                <a16:creationId xmlns:a16="http://schemas.microsoft.com/office/drawing/2014/main" id="{D55D7503-D4AA-4AC6-9D63-23A8E6E66C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1905000"/>
            <a:ext cx="10210800" cy="426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eaLnBrk="1" hangingPunct="1">
              <a:spcBef>
                <a:spcPts val="0"/>
              </a:spcBef>
              <a:spcAft>
                <a:spcPts val="1800"/>
              </a:spcAft>
              <a:buClrTx/>
              <a:buSzTx/>
              <a:buNone/>
            </a:pPr>
            <a:r>
              <a:rPr lang="en-SG" altLang="en-US" sz="3200" dirty="0">
                <a:latin typeface="Calibri" panose="020F0502020204030204" pitchFamily="34" charset="0"/>
              </a:rPr>
              <a:t>(</a:t>
            </a:r>
            <a:r>
              <a:rPr lang="en-SG" altLang="en-US" sz="3200" dirty="0" err="1">
                <a:latin typeface="Calibri" panose="020F0502020204030204" pitchFamily="34" charset="0"/>
              </a:rPr>
              <a:t>Psa</a:t>
            </a:r>
            <a:r>
              <a:rPr lang="en-SG" altLang="en-US" sz="3200" dirty="0">
                <a:latin typeface="Calibri" panose="020F0502020204030204" pitchFamily="34" charset="0"/>
              </a:rPr>
              <a:t> 23:4)  </a:t>
            </a:r>
            <a:r>
              <a:rPr lang="en-SG" altLang="en-US" sz="3200" i="1" dirty="0">
                <a:latin typeface="Calibri" panose="020F0502020204030204" pitchFamily="34" charset="0"/>
              </a:rPr>
              <a:t>Yea, though I walk through the valley of the shadow of death (</a:t>
            </a:r>
            <a:r>
              <a:rPr lang="en-SG" altLang="en-US" sz="3200" i="1" u="sng" dirty="0">
                <a:latin typeface="Calibri" panose="020F0502020204030204" pitchFamily="34" charset="0"/>
              </a:rPr>
              <a:t>Challenge</a:t>
            </a:r>
            <a:r>
              <a:rPr lang="en-SG" altLang="en-US" sz="3200" i="1" dirty="0">
                <a:latin typeface="Calibri" panose="020F0502020204030204" pitchFamily="34" charset="0"/>
              </a:rPr>
              <a:t>), I will fear no evil (</a:t>
            </a:r>
            <a:r>
              <a:rPr lang="en-SG" altLang="en-US" sz="3200" i="1" u="sng" dirty="0">
                <a:latin typeface="Calibri" panose="020F0502020204030204" pitchFamily="34" charset="0"/>
              </a:rPr>
              <a:t>Assurance</a:t>
            </a:r>
            <a:r>
              <a:rPr lang="en-SG" altLang="en-US" sz="3200" i="1" dirty="0">
                <a:latin typeface="Calibri" panose="020F0502020204030204" pitchFamily="34" charset="0"/>
              </a:rPr>
              <a:t>) for Thou art with me (</a:t>
            </a:r>
            <a:r>
              <a:rPr lang="en-SG" altLang="en-US" sz="3200" i="1" u="sng" dirty="0">
                <a:latin typeface="Calibri" panose="020F0502020204030204" pitchFamily="34" charset="0"/>
              </a:rPr>
              <a:t>Faithfulness</a:t>
            </a:r>
            <a:r>
              <a:rPr lang="en-SG" altLang="en-US" sz="3200" i="1" dirty="0">
                <a:latin typeface="Calibri" panose="020F0502020204030204" pitchFamily="34" charset="0"/>
              </a:rPr>
              <a:t>); Thy rod and Thy staff they comfort me (</a:t>
            </a:r>
            <a:r>
              <a:rPr lang="en-SG" altLang="en-US" sz="3200" i="1" u="sng" dirty="0">
                <a:latin typeface="Calibri" panose="020F0502020204030204" pitchFamily="34" charset="0"/>
              </a:rPr>
              <a:t>Shelter</a:t>
            </a:r>
            <a:r>
              <a:rPr lang="en-SG" altLang="en-US" sz="3200" i="1" dirty="0">
                <a:latin typeface="Calibri" panose="020F0502020204030204" pitchFamily="34" charset="0"/>
              </a:rPr>
              <a:t>).</a:t>
            </a:r>
          </a:p>
          <a:p>
            <a:pPr eaLnBrk="1" hangingPunct="1">
              <a:spcBef>
                <a:spcPts val="0"/>
              </a:spcBef>
              <a:spcAft>
                <a:spcPts val="1800"/>
              </a:spcAft>
              <a:buClrTx/>
              <a:buSzTx/>
              <a:buNone/>
            </a:pPr>
            <a:r>
              <a:rPr lang="en-SG" altLang="en-US" sz="3200" i="1" dirty="0">
                <a:latin typeface="Calibri" panose="020F0502020204030204" pitchFamily="34" charset="0"/>
              </a:rPr>
              <a:t>(</a:t>
            </a:r>
            <a:r>
              <a:rPr lang="en-SG" altLang="en-US" sz="3200" i="1" dirty="0" err="1">
                <a:latin typeface="Calibri" panose="020F0502020204030204" pitchFamily="34" charset="0"/>
              </a:rPr>
              <a:t>Psa</a:t>
            </a:r>
            <a:r>
              <a:rPr lang="en-SG" altLang="en-US" sz="3200" i="1" dirty="0">
                <a:latin typeface="Calibri" panose="020F0502020204030204" pitchFamily="34" charset="0"/>
              </a:rPr>
              <a:t> 23:5)  Thou preparest a table before me in the presence of mine enemies (</a:t>
            </a:r>
            <a:r>
              <a:rPr lang="en-SG" altLang="en-US" sz="3200" i="1" u="sng" dirty="0">
                <a:latin typeface="Calibri" panose="020F0502020204030204" pitchFamily="34" charset="0"/>
              </a:rPr>
              <a:t>Hope</a:t>
            </a:r>
            <a:r>
              <a:rPr lang="en-SG" altLang="en-US" sz="3200" i="1" dirty="0">
                <a:latin typeface="Calibri" panose="020F0502020204030204" pitchFamily="34" charset="0"/>
              </a:rPr>
              <a:t>); Thou </a:t>
            </a:r>
            <a:r>
              <a:rPr lang="en-SG" altLang="en-US" sz="3200" i="1" dirty="0" err="1">
                <a:latin typeface="Calibri" panose="020F0502020204030204" pitchFamily="34" charset="0"/>
              </a:rPr>
              <a:t>anointest</a:t>
            </a:r>
            <a:r>
              <a:rPr lang="en-SG" altLang="en-US" sz="3200" i="1" dirty="0">
                <a:latin typeface="Calibri" panose="020F0502020204030204" pitchFamily="34" charset="0"/>
              </a:rPr>
              <a:t> my head with oil (</a:t>
            </a:r>
            <a:r>
              <a:rPr lang="en-SG" altLang="en-US" sz="3200" i="1" u="sng" dirty="0">
                <a:latin typeface="Calibri" panose="020F0502020204030204" pitchFamily="34" charset="0"/>
              </a:rPr>
              <a:t>Consecration</a:t>
            </a:r>
            <a:r>
              <a:rPr lang="en-SG" altLang="en-US" sz="3200" i="1" dirty="0">
                <a:latin typeface="Calibri" panose="020F0502020204030204" pitchFamily="34" charset="0"/>
              </a:rPr>
              <a:t>); my cup </a:t>
            </a:r>
            <a:r>
              <a:rPr lang="en-SG" altLang="en-US" sz="3200" i="1" dirty="0" err="1">
                <a:latin typeface="Calibri" panose="020F0502020204030204" pitchFamily="34" charset="0"/>
              </a:rPr>
              <a:t>runneth</a:t>
            </a:r>
            <a:r>
              <a:rPr lang="en-SG" altLang="en-US" sz="3200" i="1" dirty="0">
                <a:latin typeface="Calibri" panose="020F0502020204030204" pitchFamily="34" charset="0"/>
              </a:rPr>
              <a:t> over (</a:t>
            </a:r>
            <a:r>
              <a:rPr lang="en-SG" altLang="en-US" sz="3200" i="1" u="sng" dirty="0">
                <a:latin typeface="Calibri" panose="020F0502020204030204" pitchFamily="34" charset="0"/>
              </a:rPr>
              <a:t>Abundance</a:t>
            </a:r>
            <a:r>
              <a:rPr lang="en-SG" altLang="en-US" sz="3200" i="1" dirty="0">
                <a:latin typeface="Calibri" panose="020F0502020204030204" pitchFamily="34" charset="0"/>
              </a:rPr>
              <a:t>).</a:t>
            </a:r>
            <a:endParaRPr lang="en-SG" altLang="en-US" sz="3200" dirty="0">
              <a:latin typeface="Calibri" panose="020F0502020204030204" pitchFamily="34" charset="0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6624881A-912F-49CE-88BA-6B59544E9B7F}"/>
              </a:ext>
            </a:extLst>
          </p:cNvPr>
          <p:cNvSpPr txBox="1">
            <a:spLocks/>
          </p:cNvSpPr>
          <p:nvPr/>
        </p:nvSpPr>
        <p:spPr bwMode="auto">
          <a:xfrm>
            <a:off x="-152400" y="533400"/>
            <a:ext cx="12192000" cy="6095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5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US" altLang="en-US" sz="4000" dirty="0">
                <a:solidFill>
                  <a:srgbClr val="00B0F0"/>
                </a:solidFill>
              </a:rPr>
              <a:t>SHEPHERD’S CROOK</a:t>
            </a:r>
            <a:endParaRPr lang="en-SG" altLang="en-US" sz="4000" dirty="0">
              <a:solidFill>
                <a:srgbClr val="00B0F0"/>
              </a:solidFill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extBox 4">
            <a:extLst>
              <a:ext uri="{FF2B5EF4-FFF2-40B4-BE49-F238E27FC236}">
                <a16:creationId xmlns:a16="http://schemas.microsoft.com/office/drawing/2014/main" id="{1B051793-C7AE-4B0A-B418-65B72063D2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1676400"/>
            <a:ext cx="10363200" cy="233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ts val="1200"/>
              </a:spcAft>
              <a:buClrTx/>
              <a:buSzTx/>
              <a:buFontTx/>
              <a:buNone/>
            </a:pPr>
            <a:r>
              <a:rPr lang="en-SG" altLang="en-US" sz="3200" dirty="0">
                <a:latin typeface="Calibri" panose="020F0502020204030204" pitchFamily="34" charset="0"/>
              </a:rPr>
              <a:t>(</a:t>
            </a:r>
            <a:r>
              <a:rPr lang="en-SG" altLang="en-US" sz="3200" dirty="0" err="1">
                <a:latin typeface="Calibri" panose="020F0502020204030204" pitchFamily="34" charset="0"/>
              </a:rPr>
              <a:t>Psa</a:t>
            </a:r>
            <a:r>
              <a:rPr lang="en-SG" altLang="en-US" sz="3200" dirty="0">
                <a:latin typeface="Calibri" panose="020F0502020204030204" pitchFamily="34" charset="0"/>
              </a:rPr>
              <a:t> 23:6)  </a:t>
            </a:r>
            <a:r>
              <a:rPr lang="en-SG" altLang="en-US" sz="3200" i="1" dirty="0">
                <a:latin typeface="Calibri" panose="020F0502020204030204" pitchFamily="34" charset="0"/>
              </a:rPr>
              <a:t>Surely goodness and mercy shall follow me all the days of my life (</a:t>
            </a:r>
            <a:r>
              <a:rPr lang="en-SG" altLang="en-US" sz="3200" i="1" u="sng" dirty="0">
                <a:latin typeface="Calibri" panose="020F0502020204030204" pitchFamily="34" charset="0"/>
              </a:rPr>
              <a:t>Blessings</a:t>
            </a:r>
            <a:r>
              <a:rPr lang="en-SG" altLang="en-US" sz="3200" i="1" dirty="0">
                <a:latin typeface="Calibri" panose="020F0502020204030204" pitchFamily="34" charset="0"/>
              </a:rPr>
              <a:t>), and I will dwell in the house of the LORD (</a:t>
            </a:r>
            <a:r>
              <a:rPr lang="en-SG" altLang="en-US" sz="3200" i="1" u="sng" dirty="0">
                <a:latin typeface="Calibri" panose="020F0502020204030204" pitchFamily="34" charset="0"/>
              </a:rPr>
              <a:t>Security</a:t>
            </a:r>
            <a:r>
              <a:rPr lang="en-SG" altLang="en-US" sz="3200" i="1" dirty="0">
                <a:latin typeface="Calibri" panose="020F0502020204030204" pitchFamily="34" charset="0"/>
              </a:rPr>
              <a:t>) for ever (</a:t>
            </a:r>
            <a:r>
              <a:rPr lang="en-SG" altLang="en-US" sz="3200" i="1" u="sng" dirty="0">
                <a:latin typeface="Calibri" panose="020F0502020204030204" pitchFamily="34" charset="0"/>
              </a:rPr>
              <a:t>Eternity</a:t>
            </a:r>
            <a:r>
              <a:rPr lang="en-SG" altLang="en-US" sz="3200" i="1" dirty="0">
                <a:latin typeface="Calibri" panose="020F0502020204030204" pitchFamily="34" charset="0"/>
              </a:rPr>
              <a:t>).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SG" altLang="en-US" sz="2400" dirty="0">
              <a:latin typeface="Calibri" panose="020F0502020204030204" pitchFamily="34" charset="0"/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D57D9AFF-7422-40E1-9568-A41D0DF42CFD}"/>
              </a:ext>
            </a:extLst>
          </p:cNvPr>
          <p:cNvSpPr txBox="1">
            <a:spLocks/>
          </p:cNvSpPr>
          <p:nvPr/>
        </p:nvSpPr>
        <p:spPr bwMode="auto">
          <a:xfrm>
            <a:off x="-152400" y="533400"/>
            <a:ext cx="12192000" cy="6095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5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US" altLang="en-US" sz="4000" dirty="0">
                <a:solidFill>
                  <a:srgbClr val="00B0F0"/>
                </a:solidFill>
              </a:rPr>
              <a:t>SHEPHERD’S CROOK</a:t>
            </a:r>
            <a:endParaRPr lang="en-SG" altLang="en-US" sz="4000" dirty="0">
              <a:solidFill>
                <a:srgbClr val="00B0F0"/>
              </a:solidFill>
            </a:endParaRP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7" name="TextBox 4">
            <a:extLst>
              <a:ext uri="{FF2B5EF4-FFF2-40B4-BE49-F238E27FC236}">
                <a16:creationId xmlns:a16="http://schemas.microsoft.com/office/drawing/2014/main" id="{C36DD18F-56FE-4ADE-8569-B390D442BA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304800"/>
            <a:ext cx="10972800" cy="6248400"/>
          </a:xfrm>
          <a:prstGeom prst="rect">
            <a:avLst/>
          </a:prstGeom>
          <a:noFill/>
          <a:ln>
            <a:noFill/>
          </a:ln>
        </p:spPr>
        <p:txBody>
          <a:bodyPr wrap="square">
            <a:noAutofit/>
          </a:bodyPr>
          <a:lstStyle>
            <a:lvl1pPr marL="514350" indent="-51435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indent="0" eaLnBrk="1" hangingPunct="1">
              <a:spcBef>
                <a:spcPct val="0"/>
              </a:spcBef>
              <a:buNone/>
              <a:defRPr/>
            </a:pPr>
            <a:r>
              <a:rPr lang="en-US" altLang="en-US" dirty="0"/>
              <a:t>b.  Know the sheep (Isa. 53:6)</a:t>
            </a:r>
          </a:p>
          <a:p>
            <a:pPr marL="987425" lvl="1" indent="-530225" eaLnBrk="1" hangingPunct="1">
              <a:spcBef>
                <a:spcPct val="0"/>
              </a:spcBef>
              <a:spcAft>
                <a:spcPts val="1200"/>
              </a:spcAft>
              <a:buFont typeface="+mj-lt"/>
              <a:buAutoNum type="arabicParenR"/>
              <a:defRPr/>
            </a:pPr>
            <a:r>
              <a:rPr lang="en-US" altLang="en-US" sz="3200" dirty="0"/>
              <a:t>Inoffensive, weak and silent</a:t>
            </a:r>
          </a:p>
          <a:p>
            <a:pPr marL="987425" lvl="1" indent="-530225" eaLnBrk="1" hangingPunct="1">
              <a:spcBef>
                <a:spcPct val="0"/>
              </a:spcBef>
              <a:spcAft>
                <a:spcPts val="1200"/>
              </a:spcAft>
              <a:buFont typeface="+mj-lt"/>
              <a:buAutoNum type="arabicParenR"/>
              <a:defRPr/>
            </a:pPr>
            <a:r>
              <a:rPr lang="en-US" altLang="en-US" sz="3200" dirty="0" err="1"/>
              <a:t>Defenceless</a:t>
            </a:r>
            <a:r>
              <a:rPr lang="en-US" altLang="en-US" sz="3200" dirty="0"/>
              <a:t>, foolish</a:t>
            </a:r>
          </a:p>
          <a:p>
            <a:pPr marL="987425" lvl="1" indent="-530225" eaLnBrk="1" hangingPunct="1">
              <a:spcBef>
                <a:spcPct val="0"/>
              </a:spcBef>
              <a:spcAft>
                <a:spcPts val="1200"/>
              </a:spcAft>
              <a:buFont typeface="+mj-lt"/>
              <a:buAutoNum type="arabicParenR"/>
              <a:defRPr/>
            </a:pPr>
            <a:r>
              <a:rPr lang="en-US" altLang="en-US" sz="3200" dirty="0"/>
              <a:t>Dispositions: </a:t>
            </a:r>
            <a:r>
              <a:rPr lang="en-SG" sz="3200" dirty="0"/>
              <a:t>wanderers, fighters,  feeders, easily injured, followers</a:t>
            </a:r>
          </a:p>
          <a:p>
            <a:pPr marL="987425" lvl="1" indent="-530225" eaLnBrk="1" hangingPunct="1">
              <a:spcBef>
                <a:spcPct val="0"/>
              </a:spcBef>
              <a:spcAft>
                <a:spcPts val="1200"/>
              </a:spcAft>
              <a:buFont typeface="+mj-lt"/>
              <a:buAutoNum type="arabicParenR"/>
              <a:defRPr/>
            </a:pPr>
            <a:r>
              <a:rPr lang="en-US" altLang="en-US" sz="3200" dirty="0"/>
              <a:t>Valuable for meat, wool &amp; sacrifice</a:t>
            </a:r>
          </a:p>
          <a:p>
            <a:pPr marL="987425" lvl="1" indent="-530225" eaLnBrk="1" hangingPunct="1">
              <a:spcBef>
                <a:spcPct val="0"/>
              </a:spcBef>
              <a:spcAft>
                <a:spcPts val="1200"/>
              </a:spcAft>
              <a:buFont typeface="+mj-lt"/>
              <a:buAutoNum type="arabicParenR"/>
              <a:defRPr/>
            </a:pPr>
            <a:r>
              <a:rPr lang="en-US" altLang="en-US" sz="3200" dirty="0"/>
              <a:t>Knows shepherd’s voice</a:t>
            </a:r>
          </a:p>
          <a:p>
            <a:pPr marL="987425" lvl="1" indent="-530225" eaLnBrk="1" hangingPunct="1">
              <a:spcBef>
                <a:spcPct val="0"/>
              </a:spcBef>
              <a:spcAft>
                <a:spcPts val="1200"/>
              </a:spcAft>
              <a:buFont typeface="+mj-lt"/>
              <a:buAutoNum type="arabicParenR"/>
              <a:defRPr/>
            </a:pPr>
            <a:r>
              <a:rPr lang="en-US" altLang="en-US" sz="3200" dirty="0"/>
              <a:t>Needs to repent and confess to be His sheep </a:t>
            </a:r>
            <a:br>
              <a:rPr lang="en-US" altLang="en-US" sz="3200" dirty="0"/>
            </a:br>
            <a:r>
              <a:rPr lang="en-US" altLang="en-US" sz="3200" dirty="0"/>
              <a:t>(Mt. 5:3; 1 Pet. 2:25)</a:t>
            </a:r>
          </a:p>
          <a:p>
            <a:pPr marL="987425" lvl="1" indent="-530225" eaLnBrk="1" hangingPunct="1">
              <a:spcBef>
                <a:spcPct val="0"/>
              </a:spcBef>
              <a:spcAft>
                <a:spcPts val="1200"/>
              </a:spcAft>
              <a:buFont typeface="+mj-lt"/>
              <a:buAutoNum type="arabicParenR"/>
              <a:defRPr/>
            </a:pPr>
            <a:r>
              <a:rPr lang="en-US" altLang="en-US" sz="3200" dirty="0"/>
              <a:t>Other wise, would be called goat, wolf.  Needs the New birth (John 3:3)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en-US" altLang="en-US" b="1" u="sng" dirty="0">
              <a:solidFill>
                <a:srgbClr val="FF0000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en-US" altLang="en-US" b="1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A55D48-A9DD-41F2-B14A-FF29522993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609600"/>
            <a:ext cx="10972800" cy="5638800"/>
          </a:xfrm>
        </p:spPr>
        <p:txBody>
          <a:bodyPr/>
          <a:lstStyle/>
          <a:p>
            <a:pPr marL="536575" indent="-536575" eaLnBrk="1" hangingPunct="1">
              <a:spcBef>
                <a:spcPts val="600"/>
              </a:spcBef>
              <a:buNone/>
              <a:defRPr/>
            </a:pPr>
            <a:r>
              <a:rPr lang="en-US" altLang="en-US" sz="3200" dirty="0">
                <a:latin typeface="+mj-lt"/>
              </a:rPr>
              <a:t>c.  	Shepherd as provider, protector and preserver</a:t>
            </a:r>
          </a:p>
          <a:p>
            <a:pPr marL="536575" indent="0" eaLnBrk="1" hangingPunct="1">
              <a:spcBef>
                <a:spcPts val="600"/>
              </a:spcBef>
              <a:buNone/>
              <a:defRPr/>
            </a:pPr>
            <a:r>
              <a:rPr lang="en-US" altLang="en-US" sz="3200" dirty="0">
                <a:latin typeface="+mj-lt"/>
              </a:rPr>
              <a:t>With a shepherd’s heart, eyes, nearness, knowledge, strength, faithfulness and tenderness  (Luke 15).  Beware of these:</a:t>
            </a:r>
          </a:p>
          <a:p>
            <a:pPr marL="987425" indent="-450850" eaLnBrk="1" hangingPunct="1">
              <a:spcBef>
                <a:spcPts val="600"/>
              </a:spcBef>
              <a:buClrTx/>
              <a:buFont typeface="+mj-lt"/>
              <a:buAutoNum type="arabicParenR"/>
              <a:defRPr/>
            </a:pPr>
            <a:r>
              <a:rPr lang="en-US" altLang="en-US" sz="3200" dirty="0">
                <a:latin typeface="+mj-lt"/>
              </a:rPr>
              <a:t>False teachers (Matt. 19:16; Acts 20:29)</a:t>
            </a:r>
          </a:p>
          <a:p>
            <a:pPr marL="987425" indent="-450850" eaLnBrk="1" hangingPunct="1">
              <a:spcBef>
                <a:spcPts val="0"/>
              </a:spcBef>
              <a:spcAft>
                <a:spcPts val="1200"/>
              </a:spcAft>
              <a:buClrTx/>
              <a:buFont typeface="+mj-lt"/>
              <a:buAutoNum type="arabicParenR"/>
              <a:defRPr/>
            </a:pPr>
            <a:r>
              <a:rPr lang="en-US" altLang="en-US" sz="3200" dirty="0">
                <a:latin typeface="+mj-lt"/>
              </a:rPr>
              <a:t>Divisive people (Titus 3:10)</a:t>
            </a:r>
          </a:p>
          <a:p>
            <a:pPr marL="536575" indent="0">
              <a:buNone/>
              <a:defRPr/>
            </a:pPr>
            <a:r>
              <a:rPr lang="en-SG" sz="3200" dirty="0">
                <a:latin typeface="+mj-lt"/>
              </a:rPr>
              <a:t>(Act 20:29,30)  </a:t>
            </a:r>
            <a:r>
              <a:rPr lang="en-SG" sz="3200" i="1" dirty="0">
                <a:latin typeface="+mj-lt"/>
              </a:rPr>
              <a:t>For I know this, that after my departing shall </a:t>
            </a:r>
            <a:r>
              <a:rPr lang="en-SG" sz="3200" i="1" u="sng" dirty="0">
                <a:latin typeface="+mj-lt"/>
              </a:rPr>
              <a:t>grievous wolves </a:t>
            </a:r>
            <a:r>
              <a:rPr lang="en-SG" sz="3200" i="1" dirty="0">
                <a:latin typeface="+mj-lt"/>
              </a:rPr>
              <a:t>enter in among you, not sparing the flock.</a:t>
            </a:r>
          </a:p>
          <a:p>
            <a:pPr marL="536575" indent="0">
              <a:buNone/>
              <a:defRPr/>
            </a:pPr>
            <a:r>
              <a:rPr lang="en-SG" sz="3200" i="1" dirty="0">
                <a:latin typeface="+mj-lt"/>
              </a:rPr>
              <a:t>Also of your own selves shall </a:t>
            </a:r>
            <a:r>
              <a:rPr lang="en-SG" sz="3200" i="1" u="sng" dirty="0">
                <a:latin typeface="+mj-lt"/>
              </a:rPr>
              <a:t>men arise, speaking perverse things, to draw away disciples </a:t>
            </a:r>
            <a:r>
              <a:rPr lang="en-SG" sz="3200" i="1" dirty="0">
                <a:latin typeface="+mj-lt"/>
              </a:rPr>
              <a:t>after them.</a:t>
            </a:r>
          </a:p>
          <a:p>
            <a:pPr>
              <a:defRPr/>
            </a:pPr>
            <a:endParaRPr lang="en-SG" dirty="0"/>
          </a:p>
          <a:p>
            <a:pPr marL="990600" indent="0" eaLnBrk="1" hangingPunct="1">
              <a:spcBef>
                <a:spcPts val="600"/>
              </a:spcBef>
              <a:buNone/>
              <a:defRPr/>
            </a:pPr>
            <a:endParaRPr lang="en-US" altLang="en-US" b="1" dirty="0"/>
          </a:p>
          <a:p>
            <a:pPr marL="0" indent="0">
              <a:buNone/>
              <a:defRPr/>
            </a:pPr>
            <a:endParaRPr lang="en-SG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A95FB8-97BD-4CEF-89C1-26FE9C8B8D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228600"/>
            <a:ext cx="10896600" cy="5867401"/>
          </a:xfrm>
        </p:spPr>
        <p:txBody>
          <a:bodyPr/>
          <a:lstStyle/>
          <a:p>
            <a:pPr marL="449263" indent="-449263" eaLnBrk="1" hangingPunct="1">
              <a:spcBef>
                <a:spcPts val="600"/>
              </a:spcBef>
              <a:buClrTx/>
              <a:buFont typeface="+mj-lt"/>
              <a:buAutoNum type="alphaLcPeriod" startAt="3"/>
              <a:defRPr/>
            </a:pPr>
            <a:r>
              <a:rPr lang="en-US" altLang="en-US" sz="3100" dirty="0">
                <a:latin typeface="+mj-lt"/>
              </a:rPr>
              <a:t>19 qualities of last days sinners</a:t>
            </a:r>
          </a:p>
          <a:p>
            <a:pPr marL="449263" indent="0">
              <a:buNone/>
              <a:defRPr/>
            </a:pPr>
            <a:r>
              <a:rPr lang="en-SG" sz="3100" dirty="0">
                <a:latin typeface="+mj-lt"/>
              </a:rPr>
              <a:t>(2Ti 3:2-7)  </a:t>
            </a:r>
            <a:r>
              <a:rPr lang="en-SG" sz="3100" i="1" dirty="0">
                <a:latin typeface="+mj-lt"/>
              </a:rPr>
              <a:t>For men shall be </a:t>
            </a:r>
            <a:r>
              <a:rPr lang="en-SG" sz="3100" i="1" u="sng" dirty="0">
                <a:latin typeface="+mj-lt"/>
              </a:rPr>
              <a:t>lovers of their own selves</a:t>
            </a:r>
            <a:r>
              <a:rPr lang="en-SG" sz="3100" i="1" dirty="0">
                <a:latin typeface="+mj-lt"/>
              </a:rPr>
              <a:t>, covetous, boasters, proud, blasphemers, disobedient to parents, unthankful, unholy, </a:t>
            </a:r>
            <a:r>
              <a:rPr lang="en-SG" sz="3100" i="1" u="sng" dirty="0">
                <a:latin typeface="+mj-lt"/>
              </a:rPr>
              <a:t>Without natural affection</a:t>
            </a:r>
            <a:r>
              <a:rPr lang="en-SG" sz="3100" i="1" dirty="0">
                <a:latin typeface="+mj-lt"/>
              </a:rPr>
              <a:t>, trucebreakers, false accusers, incontinent, fierce, despisers of those that are good, Traitors, heady, </a:t>
            </a:r>
            <a:r>
              <a:rPr lang="en-SG" sz="3100" i="1" dirty="0" err="1">
                <a:latin typeface="+mj-lt"/>
              </a:rPr>
              <a:t>highminded</a:t>
            </a:r>
            <a:r>
              <a:rPr lang="en-SG" sz="3100" i="1" dirty="0">
                <a:latin typeface="+mj-lt"/>
              </a:rPr>
              <a:t>, </a:t>
            </a:r>
            <a:r>
              <a:rPr lang="en-SG" sz="3100" i="1" u="sng" dirty="0">
                <a:latin typeface="+mj-lt"/>
              </a:rPr>
              <a:t>lovers of pleasures </a:t>
            </a:r>
            <a:r>
              <a:rPr lang="en-SG" sz="3100" i="1" dirty="0">
                <a:latin typeface="+mj-lt"/>
              </a:rPr>
              <a:t>more than lovers of GOD; Having a form of </a:t>
            </a:r>
            <a:r>
              <a:rPr lang="en-SG" sz="3100" i="1" dirty="0" err="1">
                <a:latin typeface="+mj-lt"/>
              </a:rPr>
              <a:t>GODliness</a:t>
            </a:r>
            <a:r>
              <a:rPr lang="en-SG" sz="3100" i="1" dirty="0">
                <a:latin typeface="+mj-lt"/>
              </a:rPr>
              <a:t>, but denying the power thereof: from such turn away.</a:t>
            </a:r>
            <a:endParaRPr lang="en-US" altLang="en-US" sz="3100" i="1" dirty="0">
              <a:latin typeface="+mj-lt"/>
            </a:endParaRPr>
          </a:p>
          <a:p>
            <a:pPr marL="449263" indent="-449263" eaLnBrk="1" hangingPunct="1">
              <a:spcBef>
                <a:spcPts val="600"/>
              </a:spcBef>
              <a:buClrTx/>
              <a:buFont typeface="+mj-lt"/>
              <a:buAutoNum type="alphaLcPeriod" startAt="4"/>
              <a:defRPr/>
            </a:pPr>
            <a:r>
              <a:rPr lang="en-US" altLang="en-US" sz="3100" dirty="0">
                <a:latin typeface="+mj-lt"/>
              </a:rPr>
              <a:t>Wrestling with demonic forces (Eph. 6:12)</a:t>
            </a:r>
          </a:p>
          <a:p>
            <a:pPr marL="449263" indent="0">
              <a:buNone/>
              <a:defRPr/>
            </a:pPr>
            <a:r>
              <a:rPr lang="en-SG" sz="3100" dirty="0">
                <a:latin typeface="+mj-lt"/>
              </a:rPr>
              <a:t>(Ephesians 6:12)  </a:t>
            </a:r>
            <a:r>
              <a:rPr lang="en-SG" sz="3100" i="1" dirty="0">
                <a:latin typeface="+mj-lt"/>
              </a:rPr>
              <a:t>For we wrestle not against flesh and blood, but </a:t>
            </a:r>
            <a:r>
              <a:rPr lang="en-SG" sz="3100" i="1" u="sng" dirty="0">
                <a:latin typeface="+mj-lt"/>
              </a:rPr>
              <a:t>against principalities, against powers, against the rulers of the darkness of this world, against spiritual wickedness in high places.</a:t>
            </a:r>
            <a:r>
              <a:rPr lang="en-SG" sz="3100" i="1" dirty="0">
                <a:latin typeface="+mj-lt"/>
              </a:rPr>
              <a:t> (cf. Jude 9)</a:t>
            </a:r>
            <a:endParaRPr lang="en-SG" sz="3100" dirty="0">
              <a:latin typeface="+mj-lt"/>
            </a:endParaRPr>
          </a:p>
          <a:p>
            <a:pPr>
              <a:defRPr/>
            </a:pPr>
            <a:endParaRPr lang="en-SG" dirty="0"/>
          </a:p>
          <a:p>
            <a:pPr marL="990600" indent="0" eaLnBrk="1" hangingPunct="1">
              <a:spcBef>
                <a:spcPts val="600"/>
              </a:spcBef>
              <a:buNone/>
              <a:defRPr/>
            </a:pPr>
            <a:endParaRPr lang="en-US" altLang="en-US" b="1" dirty="0"/>
          </a:p>
          <a:p>
            <a:pPr marL="0" indent="0">
              <a:buNone/>
              <a:defRPr/>
            </a:pPr>
            <a:endParaRPr lang="en-SG" dirty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Title 1">
            <a:extLst>
              <a:ext uri="{FF2B5EF4-FFF2-40B4-BE49-F238E27FC236}">
                <a16:creationId xmlns:a16="http://schemas.microsoft.com/office/drawing/2014/main" id="{A2B1B250-51BD-469C-B6F1-E8EA6D7C0A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739775"/>
            <a:ext cx="12192000" cy="666750"/>
          </a:xfrm>
        </p:spPr>
        <p:txBody>
          <a:bodyPr/>
          <a:lstStyle/>
          <a:p>
            <a:pPr algn="ctr"/>
            <a:r>
              <a:rPr lang="en-SG" altLang="en-US" sz="4000" dirty="0">
                <a:solidFill>
                  <a:srgbClr val="00B0F0"/>
                </a:solidFill>
              </a:rPr>
              <a:t>REFLECTIONS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9D110A-D4AB-452C-BB74-D661CD4212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9200" y="1828800"/>
            <a:ext cx="9385300" cy="4419600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en-SG" sz="3200" dirty="0">
                <a:latin typeface="+mj-lt"/>
              </a:rPr>
              <a:t>Tasks of a leader:</a:t>
            </a:r>
          </a:p>
          <a:p>
            <a:pPr marL="407194" indent="-407194">
              <a:buClrTx/>
              <a:buFont typeface="Arial" panose="020B0604020202020204" pitchFamily="34" charset="0"/>
              <a:buAutoNum type="arabicPeriod"/>
              <a:defRPr/>
            </a:pPr>
            <a:r>
              <a:rPr lang="en-SG" sz="3200" dirty="0">
                <a:latin typeface="+mj-lt"/>
              </a:rPr>
              <a:t>Envisioning and setting directions.</a:t>
            </a:r>
          </a:p>
          <a:p>
            <a:pPr marL="407194" indent="-407194">
              <a:buClrTx/>
              <a:buFont typeface="Arial" panose="020B0604020202020204" pitchFamily="34" charset="0"/>
              <a:buAutoNum type="arabicPeriod"/>
              <a:defRPr/>
            </a:pPr>
            <a:r>
              <a:rPr lang="en-SG" sz="3200" dirty="0">
                <a:latin typeface="+mj-lt"/>
              </a:rPr>
              <a:t>Affirming values</a:t>
            </a:r>
          </a:p>
          <a:p>
            <a:pPr marL="407194" indent="-407194">
              <a:buClrTx/>
              <a:buFont typeface="Arial" panose="020B0604020202020204" pitchFamily="34" charset="0"/>
              <a:buAutoNum type="arabicPeriod"/>
              <a:defRPr/>
            </a:pPr>
            <a:r>
              <a:rPr lang="en-SG" sz="3200" dirty="0">
                <a:latin typeface="+mj-lt"/>
              </a:rPr>
              <a:t>Modelling vision and values</a:t>
            </a:r>
          </a:p>
          <a:p>
            <a:pPr marL="407194" indent="-407194">
              <a:buClrTx/>
              <a:buFont typeface="Arial" panose="020B0604020202020204" pitchFamily="34" charset="0"/>
              <a:buAutoNum type="arabicPeriod"/>
              <a:defRPr/>
            </a:pPr>
            <a:r>
              <a:rPr lang="en-SG" sz="3200" dirty="0">
                <a:latin typeface="+mj-lt"/>
              </a:rPr>
              <a:t>Motivating people</a:t>
            </a:r>
          </a:p>
          <a:p>
            <a:pPr marL="407194" indent="-407194">
              <a:buClrTx/>
              <a:buFont typeface="Arial" panose="020B0604020202020204" pitchFamily="34" charset="0"/>
              <a:buAutoNum type="arabicPeriod"/>
              <a:defRPr/>
            </a:pPr>
            <a:r>
              <a:rPr lang="en-SG" sz="3200" dirty="0">
                <a:latin typeface="+mj-lt"/>
              </a:rPr>
              <a:t>Managing decisions</a:t>
            </a:r>
          </a:p>
          <a:p>
            <a:pPr marL="407194" indent="-407194">
              <a:buClrTx/>
              <a:buFont typeface="Arial" panose="020B0604020202020204" pitchFamily="34" charset="0"/>
              <a:buAutoNum type="arabicPeriod"/>
              <a:defRPr/>
            </a:pPr>
            <a:r>
              <a:rPr lang="en-SG" sz="3200" dirty="0">
                <a:latin typeface="+mj-lt"/>
              </a:rPr>
              <a:t>Renewing and adapting to changes</a:t>
            </a:r>
          </a:p>
          <a:p>
            <a:pPr marL="407194" indent="-407194">
              <a:buFont typeface="Arial" panose="020B0604020202020204" pitchFamily="34" charset="0"/>
              <a:buAutoNum type="arabicPeriod"/>
              <a:defRPr/>
            </a:pPr>
            <a:endParaRPr lang="en-SG" dirty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56ADAC-F3A4-440E-8C57-CEA1211517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476251"/>
            <a:ext cx="12192000" cy="742949"/>
          </a:xfrm>
        </p:spPr>
        <p:txBody>
          <a:bodyPr/>
          <a:lstStyle/>
          <a:p>
            <a:pPr algn="ctr">
              <a:defRPr/>
            </a:pPr>
            <a:r>
              <a:rPr lang="en-SG" sz="4000" dirty="0">
                <a:solidFill>
                  <a:srgbClr val="FF66CC"/>
                </a:solidFill>
              </a:rPr>
              <a:t>GOD IS THE MASTER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807E58-0424-476D-8CBD-8E6E80A866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47800"/>
            <a:ext cx="10287000" cy="4551362"/>
          </a:xfrm>
        </p:spPr>
        <p:txBody>
          <a:bodyPr/>
          <a:lstStyle/>
          <a:p>
            <a:pPr marL="536575" indent="-536575">
              <a:buNone/>
              <a:defRPr/>
            </a:pPr>
            <a:r>
              <a:rPr lang="en-SG" sz="3200" b="1" dirty="0">
                <a:latin typeface="+mj-lt"/>
              </a:rPr>
              <a:t>1.	Know the Mind of Christ </a:t>
            </a:r>
            <a:r>
              <a:rPr lang="en-SG" sz="3200" dirty="0">
                <a:latin typeface="+mj-lt"/>
              </a:rPr>
              <a:t>(Ps. 139:14; Eph. 2:10; 1:11,12).  S.H.A.P.E.</a:t>
            </a:r>
          </a:p>
          <a:p>
            <a:pPr marL="536575" indent="0">
              <a:buNone/>
              <a:defRPr/>
            </a:pPr>
            <a:r>
              <a:rPr lang="en-SG" sz="3200" i="1" dirty="0">
                <a:latin typeface="+mj-lt"/>
              </a:rPr>
              <a:t>(</a:t>
            </a:r>
            <a:r>
              <a:rPr lang="en-SG" sz="3200" i="1" dirty="0" err="1">
                <a:latin typeface="+mj-lt"/>
              </a:rPr>
              <a:t>Psa</a:t>
            </a:r>
            <a:r>
              <a:rPr lang="en-SG" sz="3200" i="1" dirty="0">
                <a:latin typeface="+mj-lt"/>
              </a:rPr>
              <a:t> 139:14)  I will praise Thee; for I am </a:t>
            </a:r>
            <a:r>
              <a:rPr lang="en-SG" sz="3200" i="1" u="sng" dirty="0">
                <a:latin typeface="+mj-lt"/>
              </a:rPr>
              <a:t>fearfully and wonderfully made</a:t>
            </a:r>
            <a:r>
              <a:rPr lang="en-SG" sz="3200" i="1" dirty="0">
                <a:latin typeface="+mj-lt"/>
              </a:rPr>
              <a:t>: marvellous are Thy works; and that my soul </a:t>
            </a:r>
            <a:r>
              <a:rPr lang="en-SG" sz="3200" i="1" dirty="0" err="1">
                <a:latin typeface="+mj-lt"/>
              </a:rPr>
              <a:t>knoweth</a:t>
            </a:r>
            <a:r>
              <a:rPr lang="en-SG" sz="3200" i="1" dirty="0">
                <a:latin typeface="+mj-lt"/>
              </a:rPr>
              <a:t> right well.</a:t>
            </a:r>
          </a:p>
          <a:p>
            <a:pPr marL="536575" indent="0">
              <a:buNone/>
              <a:defRPr/>
            </a:pPr>
            <a:r>
              <a:rPr lang="en-SG" sz="3200" i="1" dirty="0">
                <a:latin typeface="+mj-lt"/>
              </a:rPr>
              <a:t>(</a:t>
            </a:r>
            <a:r>
              <a:rPr lang="en-SG" sz="3200" i="1" dirty="0" err="1">
                <a:latin typeface="+mj-lt"/>
              </a:rPr>
              <a:t>Eph</a:t>
            </a:r>
            <a:r>
              <a:rPr lang="en-SG" sz="3200" i="1" dirty="0">
                <a:latin typeface="+mj-lt"/>
              </a:rPr>
              <a:t> 2:10)  For we are </a:t>
            </a:r>
            <a:r>
              <a:rPr lang="en-SG" sz="3200" i="1" u="sng" dirty="0">
                <a:latin typeface="+mj-lt"/>
              </a:rPr>
              <a:t>His workmanship, created in Christ Jesus unto good works</a:t>
            </a:r>
            <a:r>
              <a:rPr lang="en-SG" sz="3200" i="1" dirty="0">
                <a:latin typeface="+mj-lt"/>
              </a:rPr>
              <a:t>, which GOD hath before ordained that we should walk in them.</a:t>
            </a:r>
          </a:p>
          <a:p>
            <a:pPr>
              <a:defRPr/>
            </a:pPr>
            <a:endParaRPr lang="en-S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  <a:defRPr/>
            </a:pPr>
            <a:endParaRPr lang="en-SG" dirty="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22D418-A020-40F3-9906-F156D22FFF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812244"/>
            <a:ext cx="9448800" cy="4551362"/>
          </a:xfrm>
        </p:spPr>
        <p:txBody>
          <a:bodyPr>
            <a:noAutofit/>
          </a:bodyPr>
          <a:lstStyle/>
          <a:p>
            <a:pPr marL="0" indent="0">
              <a:buNone/>
              <a:defRPr/>
            </a:pPr>
            <a:r>
              <a:rPr lang="en-US" sz="3000" dirty="0">
                <a:latin typeface="+mj-lt"/>
              </a:rPr>
              <a:t>We have been shaped and in the process of being shaped for His loving &amp; wise purposes.</a:t>
            </a:r>
          </a:p>
          <a:p>
            <a:pPr marL="0" indent="0">
              <a:buNone/>
              <a:defRPr/>
            </a:pPr>
            <a:r>
              <a:rPr lang="en-US" sz="3000" dirty="0">
                <a:latin typeface="+mj-lt"/>
              </a:rPr>
              <a:t>           </a:t>
            </a:r>
            <a:r>
              <a:rPr lang="en-US" sz="3000" dirty="0">
                <a:solidFill>
                  <a:srgbClr val="FF0000"/>
                </a:solidFill>
                <a:latin typeface="+mj-lt"/>
              </a:rPr>
              <a:t>S</a:t>
            </a:r>
            <a:r>
              <a:rPr lang="en-US" sz="3000" dirty="0">
                <a:latin typeface="+mj-lt"/>
              </a:rPr>
              <a:t> – Spiritual Gifts</a:t>
            </a:r>
          </a:p>
          <a:p>
            <a:pPr marL="0" indent="0">
              <a:buNone/>
              <a:defRPr/>
            </a:pPr>
            <a:r>
              <a:rPr lang="en-US" sz="3000" dirty="0">
                <a:latin typeface="+mj-lt"/>
              </a:rPr>
              <a:t>           </a:t>
            </a:r>
            <a:r>
              <a:rPr lang="en-US" sz="3000" dirty="0">
                <a:solidFill>
                  <a:srgbClr val="FF0000"/>
                </a:solidFill>
                <a:latin typeface="+mj-lt"/>
              </a:rPr>
              <a:t>H</a:t>
            </a:r>
            <a:r>
              <a:rPr lang="en-US" sz="3000" dirty="0">
                <a:latin typeface="+mj-lt"/>
              </a:rPr>
              <a:t> – Heart   </a:t>
            </a:r>
          </a:p>
          <a:p>
            <a:pPr marL="0" indent="0">
              <a:buNone/>
              <a:defRPr/>
            </a:pPr>
            <a:r>
              <a:rPr lang="en-US" sz="3000" dirty="0">
                <a:latin typeface="+mj-lt"/>
              </a:rPr>
              <a:t>           </a:t>
            </a:r>
            <a:r>
              <a:rPr lang="en-US" sz="3000" dirty="0">
                <a:solidFill>
                  <a:srgbClr val="FF0000"/>
                </a:solidFill>
                <a:latin typeface="+mj-lt"/>
              </a:rPr>
              <a:t>A</a:t>
            </a:r>
            <a:r>
              <a:rPr lang="en-US" sz="3000" dirty="0">
                <a:latin typeface="+mj-lt"/>
              </a:rPr>
              <a:t> – Abilities</a:t>
            </a:r>
          </a:p>
          <a:p>
            <a:pPr marL="0" indent="0">
              <a:buNone/>
              <a:defRPr/>
            </a:pPr>
            <a:r>
              <a:rPr lang="en-US" sz="3000" dirty="0">
                <a:latin typeface="+mj-lt"/>
              </a:rPr>
              <a:t>          </a:t>
            </a:r>
            <a:r>
              <a:rPr lang="en-US" sz="3000" dirty="0">
                <a:solidFill>
                  <a:srgbClr val="FF0000"/>
                </a:solidFill>
                <a:latin typeface="+mj-lt"/>
              </a:rPr>
              <a:t> P </a:t>
            </a:r>
            <a:r>
              <a:rPr lang="en-US" sz="3000" dirty="0">
                <a:latin typeface="+mj-lt"/>
              </a:rPr>
              <a:t>– Personality</a:t>
            </a:r>
          </a:p>
          <a:p>
            <a:pPr marL="0" indent="0">
              <a:buNone/>
              <a:defRPr/>
            </a:pPr>
            <a:r>
              <a:rPr lang="en-US" sz="3000" dirty="0">
                <a:latin typeface="+mj-lt"/>
              </a:rPr>
              <a:t>           </a:t>
            </a:r>
            <a:r>
              <a:rPr lang="en-US" sz="3000" dirty="0">
                <a:solidFill>
                  <a:srgbClr val="FF0000"/>
                </a:solidFill>
                <a:latin typeface="+mj-lt"/>
              </a:rPr>
              <a:t>E</a:t>
            </a:r>
            <a:r>
              <a:rPr lang="en-US" sz="3000" dirty="0">
                <a:latin typeface="+mj-lt"/>
              </a:rPr>
              <a:t> – Experiences</a:t>
            </a:r>
          </a:p>
          <a:p>
            <a:pPr marL="0" indent="0">
              <a:buNone/>
              <a:defRPr/>
            </a:pPr>
            <a:r>
              <a:rPr lang="en-US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</a:t>
            </a:r>
            <a:endParaRPr lang="en-SG" sz="3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  <a:defRPr/>
            </a:pPr>
            <a:endParaRPr lang="en-SG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158EBE34-4819-4587-892A-7BCFAE72DB53}"/>
              </a:ext>
            </a:extLst>
          </p:cNvPr>
          <p:cNvSpPr txBox="1">
            <a:spLocks/>
          </p:cNvSpPr>
          <p:nvPr/>
        </p:nvSpPr>
        <p:spPr bwMode="auto">
          <a:xfrm>
            <a:off x="0" y="476251"/>
            <a:ext cx="12192000" cy="7429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5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9pPr>
          </a:lstStyle>
          <a:p>
            <a:pPr algn="ctr">
              <a:defRPr/>
            </a:pPr>
            <a:r>
              <a:rPr lang="en-SG" sz="4000" dirty="0">
                <a:solidFill>
                  <a:srgbClr val="FF66CC"/>
                </a:solidFill>
              </a:rPr>
              <a:t>GOD IS THE MASTER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>
            <a:extLst>
              <a:ext uri="{FF2B5EF4-FFF2-40B4-BE49-F238E27FC236}">
                <a16:creationId xmlns:a16="http://schemas.microsoft.com/office/drawing/2014/main" id="{32BE06EF-2558-4732-8079-06B58D21F86A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762000" y="1935164"/>
            <a:ext cx="10820400" cy="4389437"/>
          </a:xfrm>
        </p:spPr>
        <p:txBody>
          <a:bodyPr>
            <a:noAutofit/>
          </a:bodyPr>
          <a:lstStyle/>
          <a:p>
            <a:pPr marL="0" indent="0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en-US" altLang="en-US" sz="3600" dirty="0">
                <a:latin typeface="+mj-lt"/>
              </a:rPr>
              <a:t>Tests precedes blessings and promotion – </a:t>
            </a:r>
            <a:r>
              <a:rPr lang="en-US" altLang="en-US" sz="3600" u="sng" dirty="0">
                <a:latin typeface="+mj-lt"/>
              </a:rPr>
              <a:t>GOD matches our character with our assignment</a:t>
            </a:r>
            <a:r>
              <a:rPr lang="en-US" altLang="en-US" sz="3600" dirty="0">
                <a:latin typeface="+mj-lt"/>
              </a:rPr>
              <a:t>.</a:t>
            </a:r>
          </a:p>
          <a:p>
            <a:pPr marL="0" indent="0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endParaRPr lang="en-US" altLang="en-US" sz="3600" dirty="0">
              <a:latin typeface="+mj-lt"/>
            </a:endParaRPr>
          </a:p>
          <a:p>
            <a:pPr marL="0" indent="0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en-US" altLang="en-US" sz="3600" dirty="0">
                <a:latin typeface="+mj-lt"/>
              </a:rPr>
              <a:t>Life is for the </a:t>
            </a:r>
            <a:r>
              <a:rPr lang="en-US" altLang="en-US" sz="3600" u="sng" dirty="0">
                <a:latin typeface="+mj-lt"/>
              </a:rPr>
              <a:t>purpose of salvation and soul enlargement</a:t>
            </a:r>
            <a:r>
              <a:rPr lang="en-US" altLang="en-US" sz="3600" dirty="0">
                <a:latin typeface="+mj-lt"/>
              </a:rPr>
              <a:t>.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02B7194E-5563-464F-99F3-278721E2E3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57200"/>
            <a:ext cx="12192000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  <a:norm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5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9pPr>
          </a:lstStyle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altLang="en-US" sz="4000" b="1" dirty="0">
                <a:solidFill>
                  <a:srgbClr val="FF66CC"/>
                </a:solidFill>
              </a:rPr>
              <a:t>LIFE IS A TEST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2366A0-1DBF-4745-A126-918290A5BD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00214"/>
            <a:ext cx="10515600" cy="4624387"/>
          </a:xfrm>
        </p:spPr>
        <p:txBody>
          <a:bodyPr>
            <a:noAutofit/>
          </a:bodyPr>
          <a:lstStyle/>
          <a:p>
            <a:pPr marL="442913" indent="-442913">
              <a:spcBef>
                <a:spcPts val="0"/>
              </a:spcBef>
              <a:spcAft>
                <a:spcPts val="1800"/>
              </a:spcAft>
              <a:buNone/>
              <a:defRPr/>
            </a:pPr>
            <a:r>
              <a:rPr lang="en-SG" sz="3200" b="1" dirty="0">
                <a:latin typeface="+mj-lt"/>
              </a:rPr>
              <a:t>2.	Know the Mission of Christ </a:t>
            </a:r>
            <a:r>
              <a:rPr lang="en-SG" sz="3200" dirty="0">
                <a:latin typeface="+mj-lt"/>
              </a:rPr>
              <a:t>(Mt. 28:18-20).</a:t>
            </a:r>
          </a:p>
          <a:p>
            <a:pPr marL="0" indent="0">
              <a:spcBef>
                <a:spcPts val="0"/>
              </a:spcBef>
              <a:spcAft>
                <a:spcPts val="1800"/>
              </a:spcAft>
              <a:buNone/>
              <a:defRPr/>
            </a:pPr>
            <a:r>
              <a:rPr lang="en-SG" sz="3200" i="1" dirty="0">
                <a:latin typeface="+mj-lt"/>
              </a:rPr>
              <a:t>And Jesus came and </a:t>
            </a:r>
            <a:r>
              <a:rPr lang="en-SG" sz="3200" i="1" dirty="0" err="1">
                <a:latin typeface="+mj-lt"/>
              </a:rPr>
              <a:t>spake</a:t>
            </a:r>
            <a:r>
              <a:rPr lang="en-SG" sz="3200" i="1" dirty="0">
                <a:latin typeface="+mj-lt"/>
              </a:rPr>
              <a:t> unto them, saying, All power is given unto Me in heaven and in earth.</a:t>
            </a:r>
          </a:p>
          <a:p>
            <a:pPr marL="0" indent="0">
              <a:spcBef>
                <a:spcPts val="0"/>
              </a:spcBef>
              <a:spcAft>
                <a:spcPts val="1800"/>
              </a:spcAft>
              <a:buNone/>
              <a:defRPr/>
            </a:pPr>
            <a:r>
              <a:rPr lang="en-SG" sz="3200" i="1" u="sng" dirty="0">
                <a:latin typeface="+mj-lt"/>
              </a:rPr>
              <a:t>Go ye </a:t>
            </a:r>
            <a:r>
              <a:rPr lang="en-SG" sz="3200" i="1" dirty="0">
                <a:latin typeface="+mj-lt"/>
              </a:rPr>
              <a:t>therefore, and </a:t>
            </a:r>
            <a:r>
              <a:rPr lang="en-SG" sz="3200" i="1" u="sng" dirty="0">
                <a:latin typeface="+mj-lt"/>
              </a:rPr>
              <a:t>teach all nations</a:t>
            </a:r>
            <a:r>
              <a:rPr lang="en-SG" sz="3200" i="1" dirty="0">
                <a:latin typeface="+mj-lt"/>
              </a:rPr>
              <a:t>, baptizing them in the Name of the Father, and of the Son, and of the Holy Ghost:</a:t>
            </a:r>
          </a:p>
          <a:p>
            <a:pPr marL="0" indent="0">
              <a:spcBef>
                <a:spcPts val="0"/>
              </a:spcBef>
              <a:spcAft>
                <a:spcPts val="1800"/>
              </a:spcAft>
              <a:buNone/>
              <a:defRPr/>
            </a:pPr>
            <a:r>
              <a:rPr lang="en-SG" sz="3200" i="1" u="sng" dirty="0">
                <a:latin typeface="+mj-lt"/>
              </a:rPr>
              <a:t>Teaching them to observe all things </a:t>
            </a:r>
            <a:r>
              <a:rPr lang="en-SG" sz="3200" i="1" dirty="0">
                <a:latin typeface="+mj-lt"/>
              </a:rPr>
              <a:t>whatsoever I have commanded you: and, lo, I am with you </a:t>
            </a:r>
            <a:r>
              <a:rPr lang="en-SG" sz="3200" i="1" dirty="0" err="1">
                <a:latin typeface="+mj-lt"/>
              </a:rPr>
              <a:t>alway</a:t>
            </a:r>
            <a:r>
              <a:rPr lang="en-SG" sz="3200" i="1" dirty="0">
                <a:latin typeface="+mj-lt"/>
              </a:rPr>
              <a:t>, even unto the end of the world. Amen.</a:t>
            </a:r>
          </a:p>
          <a:p>
            <a:pPr>
              <a:defRPr/>
            </a:pPr>
            <a:endParaRPr lang="en-SG" sz="3200" b="1" i="1" dirty="0"/>
          </a:p>
          <a:p>
            <a:pPr marL="0" indent="0">
              <a:buNone/>
              <a:defRPr/>
            </a:pPr>
            <a:endParaRPr lang="en-SG" sz="3200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0099EA1E-FF55-4692-A00B-D2ECB62E90C9}"/>
              </a:ext>
            </a:extLst>
          </p:cNvPr>
          <p:cNvSpPr txBox="1">
            <a:spLocks/>
          </p:cNvSpPr>
          <p:nvPr/>
        </p:nvSpPr>
        <p:spPr bwMode="auto">
          <a:xfrm>
            <a:off x="0" y="476251"/>
            <a:ext cx="12192000" cy="7429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5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9pPr>
          </a:lstStyle>
          <a:p>
            <a:pPr algn="ctr">
              <a:defRPr/>
            </a:pPr>
            <a:r>
              <a:rPr lang="en-SG" sz="4000" dirty="0">
                <a:solidFill>
                  <a:srgbClr val="FF66CC"/>
                </a:solidFill>
              </a:rPr>
              <a:t>GOD IS THE MASTER 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07A95E-EF8B-4934-8C34-529D5F0085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1700214"/>
            <a:ext cx="9448800" cy="4624387"/>
          </a:xfrm>
        </p:spPr>
        <p:txBody>
          <a:bodyPr>
            <a:noAutofit/>
          </a:bodyPr>
          <a:lstStyle/>
          <a:p>
            <a:pPr marL="0" indent="0" algn="ctr">
              <a:spcBef>
                <a:spcPts val="0"/>
              </a:spcBef>
              <a:spcAft>
                <a:spcPts val="2400"/>
              </a:spcAft>
              <a:buNone/>
              <a:defRPr/>
            </a:pPr>
            <a:r>
              <a:rPr lang="en-US" sz="3200" dirty="0">
                <a:solidFill>
                  <a:srgbClr val="FF0000"/>
                </a:solidFill>
                <a:latin typeface="+mj-lt"/>
              </a:rPr>
              <a:t>EVERYDAY COMMISSION:</a:t>
            </a:r>
          </a:p>
          <a:p>
            <a:pPr marL="0" indent="0" algn="ctr">
              <a:spcBef>
                <a:spcPts val="0"/>
              </a:spcBef>
              <a:spcAft>
                <a:spcPts val="2400"/>
              </a:spcAft>
              <a:buNone/>
              <a:defRPr/>
            </a:pPr>
            <a:r>
              <a:rPr lang="en-US" sz="3200" dirty="0">
                <a:latin typeface="+mj-lt"/>
              </a:rPr>
              <a:t>MAKE DISCIPLES !</a:t>
            </a:r>
          </a:p>
          <a:p>
            <a:pPr marL="0" indent="0" algn="ctr">
              <a:spcBef>
                <a:spcPts val="0"/>
              </a:spcBef>
              <a:spcAft>
                <a:spcPts val="2400"/>
              </a:spcAft>
              <a:buNone/>
              <a:defRPr/>
            </a:pPr>
            <a:r>
              <a:rPr lang="en-US" sz="3200" dirty="0">
                <a:latin typeface="+mj-lt"/>
              </a:rPr>
              <a:t>        WIN, BUILD AND EQUIP!</a:t>
            </a:r>
          </a:p>
          <a:p>
            <a:pPr marL="0" indent="0" algn="ctr">
              <a:spcBef>
                <a:spcPts val="0"/>
              </a:spcBef>
              <a:spcAft>
                <a:spcPts val="2400"/>
              </a:spcAft>
              <a:buNone/>
              <a:defRPr/>
            </a:pPr>
            <a:r>
              <a:rPr lang="en-US" sz="3200" dirty="0">
                <a:latin typeface="+mj-lt"/>
              </a:rPr>
              <a:t>BUILDING LIVES IN COMMUNITY.</a:t>
            </a:r>
            <a:endParaRPr lang="en-SG" sz="3200" dirty="0">
              <a:latin typeface="+mj-lt"/>
            </a:endParaRPr>
          </a:p>
          <a:p>
            <a:pPr marL="0" indent="0">
              <a:buNone/>
              <a:defRPr/>
            </a:pPr>
            <a:endParaRPr lang="en-SG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B46378CD-38E7-42F4-91AB-5A3C8AAA2E40}"/>
              </a:ext>
            </a:extLst>
          </p:cNvPr>
          <p:cNvSpPr txBox="1">
            <a:spLocks/>
          </p:cNvSpPr>
          <p:nvPr/>
        </p:nvSpPr>
        <p:spPr bwMode="auto">
          <a:xfrm>
            <a:off x="0" y="476251"/>
            <a:ext cx="12192000" cy="7429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5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9pPr>
          </a:lstStyle>
          <a:p>
            <a:pPr algn="ctr">
              <a:defRPr/>
            </a:pPr>
            <a:r>
              <a:rPr lang="en-SG" sz="4000" dirty="0">
                <a:solidFill>
                  <a:srgbClr val="FF66CC"/>
                </a:solidFill>
              </a:rPr>
              <a:t>GOD IS THE MASTER 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16F46E-0485-43B8-AE7F-429929B834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1773238"/>
            <a:ext cx="10591800" cy="4551362"/>
          </a:xfrm>
        </p:spPr>
        <p:txBody>
          <a:bodyPr>
            <a:noAutofit/>
          </a:bodyPr>
          <a:lstStyle/>
          <a:p>
            <a:pPr marL="536575" indent="-536575">
              <a:spcBef>
                <a:spcPts val="0"/>
              </a:spcBef>
              <a:spcAft>
                <a:spcPts val="1800"/>
              </a:spcAft>
              <a:buNone/>
              <a:defRPr/>
            </a:pPr>
            <a:r>
              <a:rPr lang="en-SG" sz="3200" b="1" dirty="0">
                <a:latin typeface="+mj-lt"/>
              </a:rPr>
              <a:t>3.  Cultivate the Heart of Christ </a:t>
            </a:r>
            <a:r>
              <a:rPr lang="en-SG" sz="3200" dirty="0">
                <a:latin typeface="+mj-lt"/>
              </a:rPr>
              <a:t>(Agape, Berith, Compassion).  Enter deeply into His love.</a:t>
            </a:r>
          </a:p>
          <a:p>
            <a:pPr marL="0" indent="0">
              <a:spcBef>
                <a:spcPts val="0"/>
              </a:spcBef>
              <a:spcAft>
                <a:spcPts val="1800"/>
              </a:spcAft>
              <a:buNone/>
              <a:defRPr/>
            </a:pPr>
            <a:r>
              <a:rPr lang="en-US" sz="3200" dirty="0">
                <a:latin typeface="+mj-lt"/>
              </a:rPr>
              <a:t> </a:t>
            </a:r>
            <a:r>
              <a:rPr lang="en-SG" sz="3200" i="1" dirty="0">
                <a:latin typeface="+mj-lt"/>
              </a:rPr>
              <a:t>(Joh 13:1)  Now before the feast of the </a:t>
            </a:r>
            <a:r>
              <a:rPr lang="en-SG" sz="3200" i="1" dirty="0" err="1">
                <a:latin typeface="+mj-lt"/>
              </a:rPr>
              <a:t>passover</a:t>
            </a:r>
            <a:r>
              <a:rPr lang="en-SG" sz="3200" i="1" dirty="0">
                <a:latin typeface="+mj-lt"/>
              </a:rPr>
              <a:t>, when Jesus knew that His hour was come that He should depart out of this world unto the Father, </a:t>
            </a:r>
            <a:r>
              <a:rPr lang="en-SG" sz="3200" i="1" u="sng" dirty="0">
                <a:latin typeface="+mj-lt"/>
              </a:rPr>
              <a:t>having loved His own which were in the world, He loved them unto the end.</a:t>
            </a:r>
          </a:p>
          <a:p>
            <a:pPr marL="0" indent="0">
              <a:spcBef>
                <a:spcPts val="0"/>
              </a:spcBef>
              <a:spcAft>
                <a:spcPts val="1800"/>
              </a:spcAft>
              <a:buNone/>
              <a:defRPr/>
            </a:pPr>
            <a:r>
              <a:rPr lang="en-SG" sz="3200" i="1" dirty="0">
                <a:latin typeface="+mj-lt"/>
              </a:rPr>
              <a:t>(Mat 9:36)  But when He saw the multitudes, He </a:t>
            </a:r>
            <a:r>
              <a:rPr lang="en-SG" sz="3200" i="1" u="sng" dirty="0">
                <a:latin typeface="+mj-lt"/>
              </a:rPr>
              <a:t>was moved with compassion on them</a:t>
            </a:r>
            <a:r>
              <a:rPr lang="en-SG" sz="3200" i="1" dirty="0">
                <a:latin typeface="+mj-lt"/>
              </a:rPr>
              <a:t>…</a:t>
            </a:r>
          </a:p>
          <a:p>
            <a:pPr>
              <a:defRPr/>
            </a:pPr>
            <a:endParaRPr lang="en-SG" b="1" dirty="0"/>
          </a:p>
          <a:p>
            <a:pPr>
              <a:defRPr/>
            </a:pPr>
            <a:endParaRPr lang="en-SG" dirty="0"/>
          </a:p>
          <a:p>
            <a:pPr marL="0" indent="0">
              <a:buNone/>
              <a:defRPr/>
            </a:pPr>
            <a:endParaRPr lang="en-SG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B04B41AC-5136-4A89-9065-104C36B65C9C}"/>
              </a:ext>
            </a:extLst>
          </p:cNvPr>
          <p:cNvSpPr txBox="1">
            <a:spLocks/>
          </p:cNvSpPr>
          <p:nvPr/>
        </p:nvSpPr>
        <p:spPr bwMode="auto">
          <a:xfrm>
            <a:off x="0" y="476251"/>
            <a:ext cx="12192000" cy="7429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5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9pPr>
          </a:lstStyle>
          <a:p>
            <a:pPr algn="ctr">
              <a:defRPr/>
            </a:pPr>
            <a:r>
              <a:rPr lang="en-SG" sz="4000" dirty="0">
                <a:solidFill>
                  <a:srgbClr val="FF66CC"/>
                </a:solidFill>
              </a:rPr>
              <a:t>GOD IS THE MASTER 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3CB995-7607-40A6-8CBD-0671AA0BFF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533400"/>
            <a:ext cx="12192000" cy="592139"/>
          </a:xfrm>
        </p:spPr>
        <p:txBody>
          <a:bodyPr/>
          <a:lstStyle/>
          <a:p>
            <a:pPr algn="ctr">
              <a:defRPr/>
            </a:pPr>
            <a:r>
              <a:rPr lang="en-US" sz="4000" dirty="0">
                <a:solidFill>
                  <a:srgbClr val="00B0F0"/>
                </a:solidFill>
              </a:rPr>
              <a:t>OUR HEARTS</a:t>
            </a:r>
            <a:endParaRPr lang="en-SG" sz="4000" dirty="0">
              <a:solidFill>
                <a:srgbClr val="00B0F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E970DC-DAB0-4F7B-BEA6-78D3F5F0B1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52600"/>
            <a:ext cx="10591800" cy="4700588"/>
          </a:xfrm>
        </p:spPr>
        <p:txBody>
          <a:bodyPr/>
          <a:lstStyle/>
          <a:p>
            <a:pPr marL="0" indent="0">
              <a:spcBef>
                <a:spcPts val="0"/>
              </a:spcBef>
              <a:spcAft>
                <a:spcPts val="1800"/>
              </a:spcAft>
              <a:buNone/>
              <a:defRPr/>
            </a:pPr>
            <a:r>
              <a:rPr lang="en-SG" sz="3200" i="1" dirty="0">
                <a:latin typeface="+mj-lt"/>
              </a:rPr>
              <a:t>(Mar 12:30)  And thou shalt </a:t>
            </a:r>
            <a:r>
              <a:rPr lang="en-SG" sz="3200" i="1" u="sng" dirty="0">
                <a:latin typeface="+mj-lt"/>
              </a:rPr>
              <a:t>love the Lord thy GOD </a:t>
            </a:r>
            <a:r>
              <a:rPr lang="en-SG" sz="3200" i="1" dirty="0">
                <a:latin typeface="+mj-lt"/>
              </a:rPr>
              <a:t>with </a:t>
            </a:r>
            <a:r>
              <a:rPr lang="en-SG" sz="3200" i="1" u="sng" dirty="0">
                <a:latin typeface="+mj-lt"/>
              </a:rPr>
              <a:t>all thy heart</a:t>
            </a:r>
            <a:r>
              <a:rPr lang="en-SG" sz="3200" i="1" dirty="0">
                <a:latin typeface="+mj-lt"/>
              </a:rPr>
              <a:t>, and with </a:t>
            </a:r>
            <a:r>
              <a:rPr lang="en-SG" sz="3200" i="1" u="sng" dirty="0">
                <a:latin typeface="+mj-lt"/>
              </a:rPr>
              <a:t>all thy soul</a:t>
            </a:r>
            <a:r>
              <a:rPr lang="en-SG" sz="3200" i="1" dirty="0">
                <a:latin typeface="+mj-lt"/>
              </a:rPr>
              <a:t>, and with </a:t>
            </a:r>
            <a:r>
              <a:rPr lang="en-SG" sz="3200" i="1" u="sng" dirty="0">
                <a:latin typeface="+mj-lt"/>
              </a:rPr>
              <a:t>all thy mind</a:t>
            </a:r>
            <a:r>
              <a:rPr lang="en-SG" sz="3200" i="1" dirty="0">
                <a:latin typeface="+mj-lt"/>
              </a:rPr>
              <a:t>, and with </a:t>
            </a:r>
            <a:r>
              <a:rPr lang="en-SG" sz="3200" i="1" u="sng" dirty="0">
                <a:latin typeface="+mj-lt"/>
              </a:rPr>
              <a:t>all thy strength</a:t>
            </a:r>
            <a:r>
              <a:rPr lang="en-SG" sz="3200" i="1" dirty="0">
                <a:latin typeface="+mj-lt"/>
              </a:rPr>
              <a:t>: this is the first commandment.</a:t>
            </a:r>
          </a:p>
          <a:p>
            <a:pPr marL="0" indent="0">
              <a:spcBef>
                <a:spcPts val="0"/>
              </a:spcBef>
              <a:spcAft>
                <a:spcPts val="1800"/>
              </a:spcAft>
              <a:buNone/>
              <a:defRPr/>
            </a:pPr>
            <a:r>
              <a:rPr lang="en-SG" sz="3200" i="1" dirty="0">
                <a:latin typeface="+mj-lt"/>
              </a:rPr>
              <a:t>(Mar 12:31)  And the second is like, namely this, Thou shalt </a:t>
            </a:r>
            <a:r>
              <a:rPr lang="en-SG" sz="3200" i="1" u="sng" dirty="0">
                <a:latin typeface="+mj-lt"/>
              </a:rPr>
              <a:t>love thy neighbour </a:t>
            </a:r>
            <a:r>
              <a:rPr lang="en-SG" sz="3200" i="1" dirty="0">
                <a:latin typeface="+mj-lt"/>
              </a:rPr>
              <a:t>as thyself. There is none other commandment greater than these.</a:t>
            </a:r>
          </a:p>
          <a:p>
            <a:pPr marL="0" indent="0" algn="ctr">
              <a:buNone/>
              <a:defRPr/>
            </a:pPr>
            <a:r>
              <a:rPr lang="en-US" sz="3200" u="sng" dirty="0">
                <a:solidFill>
                  <a:srgbClr val="FF0000"/>
                </a:solidFill>
                <a:latin typeface="+mj-lt"/>
              </a:rPr>
              <a:t>LOVE GOD!   LOVE PEOPLE!</a:t>
            </a:r>
            <a:endParaRPr lang="en-SG" sz="3200" u="sng" dirty="0">
              <a:solidFill>
                <a:srgbClr val="FF0000"/>
              </a:solidFill>
              <a:latin typeface="+mj-lt"/>
            </a:endParaRPr>
          </a:p>
          <a:p>
            <a:pPr marL="0" indent="0">
              <a:buNone/>
              <a:defRPr/>
            </a:pPr>
            <a:endParaRPr lang="en-SG" dirty="0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4CF5B8-EEB8-4E39-A8F2-CAC05A95CC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73238"/>
            <a:ext cx="10515600" cy="4551362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en-US" sz="3200" b="1" dirty="0">
                <a:latin typeface="+mj-lt"/>
              </a:rPr>
              <a:t>4.  Be Controlled by the Holy Spirit.</a:t>
            </a:r>
          </a:p>
          <a:p>
            <a:pPr marL="536575" indent="0">
              <a:buNone/>
              <a:defRPr/>
            </a:pPr>
            <a:r>
              <a:rPr lang="en-US" sz="3200" dirty="0">
                <a:latin typeface="+mj-lt"/>
              </a:rPr>
              <a:t>GOD’s presence, power and provision.</a:t>
            </a:r>
          </a:p>
          <a:p>
            <a:pPr marL="536575" indent="0">
              <a:buNone/>
              <a:defRPr/>
            </a:pPr>
            <a:r>
              <a:rPr lang="en-SG" sz="3200" dirty="0">
                <a:latin typeface="+mj-lt"/>
              </a:rPr>
              <a:t>(</a:t>
            </a:r>
            <a:r>
              <a:rPr lang="en-SG" sz="3200" dirty="0" err="1">
                <a:latin typeface="+mj-lt"/>
              </a:rPr>
              <a:t>Eph</a:t>
            </a:r>
            <a:r>
              <a:rPr lang="en-SG" sz="3200" dirty="0">
                <a:latin typeface="+mj-lt"/>
              </a:rPr>
              <a:t> 5:18)  … </a:t>
            </a:r>
            <a:r>
              <a:rPr lang="en-SG" sz="3200" i="1" dirty="0">
                <a:latin typeface="+mj-lt"/>
              </a:rPr>
              <a:t>be filled with the Spirit</a:t>
            </a:r>
            <a:r>
              <a:rPr lang="en-SG" sz="3200" dirty="0">
                <a:latin typeface="+mj-lt"/>
              </a:rPr>
              <a:t>;</a:t>
            </a:r>
          </a:p>
          <a:p>
            <a:pPr marL="0" indent="0">
              <a:buNone/>
              <a:defRPr/>
            </a:pPr>
            <a:endParaRPr lang="en-SG" sz="3200" dirty="0">
              <a:latin typeface="+mj-lt"/>
            </a:endParaRPr>
          </a:p>
          <a:p>
            <a:pPr marL="0" indent="0">
              <a:buNone/>
              <a:defRPr/>
            </a:pPr>
            <a:r>
              <a:rPr lang="en-SG" sz="3200" dirty="0">
                <a:latin typeface="+mj-lt"/>
              </a:rPr>
              <a:t>(Act 1:8)  </a:t>
            </a:r>
            <a:r>
              <a:rPr lang="en-SG" sz="3200" i="1" dirty="0">
                <a:latin typeface="+mj-lt"/>
              </a:rPr>
              <a:t>But ye shall receive power, after that the Holy Ghost is come upon you: and ye shall be witnesses unto Me both in Jerusalem, and in all Judaea, and in Samaria, and unto the uttermost part of the earth</a:t>
            </a:r>
            <a:r>
              <a:rPr lang="en-SG" sz="3200" dirty="0">
                <a:latin typeface="+mj-lt"/>
              </a:rPr>
              <a:t>.</a:t>
            </a:r>
          </a:p>
          <a:p>
            <a:pPr>
              <a:defRPr/>
            </a:pPr>
            <a:endParaRPr lang="en-SG" b="1" dirty="0">
              <a:latin typeface="Georgia" panose="02040502050405020303" pitchFamily="18" charset="0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82FD8819-BD1E-40F1-AA9C-45EB75F391A1}"/>
              </a:ext>
            </a:extLst>
          </p:cNvPr>
          <p:cNvSpPr txBox="1">
            <a:spLocks/>
          </p:cNvSpPr>
          <p:nvPr/>
        </p:nvSpPr>
        <p:spPr bwMode="auto">
          <a:xfrm>
            <a:off x="0" y="476251"/>
            <a:ext cx="12192000" cy="7429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5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9pPr>
          </a:lstStyle>
          <a:p>
            <a:pPr algn="ctr">
              <a:defRPr/>
            </a:pPr>
            <a:r>
              <a:rPr lang="en-SG" sz="4000" dirty="0">
                <a:solidFill>
                  <a:srgbClr val="FF66CC"/>
                </a:solidFill>
              </a:rPr>
              <a:t>GOD IS THE MASTER 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6A6DBD-A486-4DF6-87FF-6BB1553D77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52600"/>
            <a:ext cx="10820400" cy="4389437"/>
          </a:xfrm>
        </p:spPr>
        <p:txBody>
          <a:bodyPr/>
          <a:lstStyle/>
          <a:p>
            <a:pPr marL="449263" indent="-449263">
              <a:spcBef>
                <a:spcPts val="0"/>
              </a:spcBef>
              <a:spcAft>
                <a:spcPts val="1800"/>
              </a:spcAft>
              <a:buNone/>
              <a:defRPr/>
            </a:pPr>
            <a:r>
              <a:rPr lang="en-SG" sz="3200" b="1" dirty="0">
                <a:latin typeface="+mj-lt"/>
              </a:rPr>
              <a:t>5.	Decide to Trust and Obey completely </a:t>
            </a:r>
            <a:br>
              <a:rPr lang="en-SG" sz="3200" b="1" dirty="0">
                <a:latin typeface="+mj-lt"/>
              </a:rPr>
            </a:br>
            <a:r>
              <a:rPr lang="en-SG" sz="3200" dirty="0">
                <a:latin typeface="+mj-lt"/>
              </a:rPr>
              <a:t>(Prov. 3:5,6; Isa. 52:12).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  <a:defRPr/>
            </a:pPr>
            <a:r>
              <a:rPr lang="en-SG" sz="3200" i="1" dirty="0">
                <a:latin typeface="+mj-lt"/>
              </a:rPr>
              <a:t>(Pro 3:5,6)  </a:t>
            </a:r>
            <a:r>
              <a:rPr lang="en-SG" sz="3200" i="1" u="sng" dirty="0">
                <a:latin typeface="+mj-lt"/>
              </a:rPr>
              <a:t>Trust in the LORD with all thine heart</a:t>
            </a:r>
            <a:r>
              <a:rPr lang="en-SG" sz="3200" i="1" dirty="0">
                <a:latin typeface="+mj-lt"/>
              </a:rPr>
              <a:t>; and lean not unto thine own understanding.  In all thy ways acknowledge Him, and He shall direct thy paths.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  <a:defRPr/>
            </a:pPr>
            <a:r>
              <a:rPr lang="en-SG" sz="3200" i="1" dirty="0">
                <a:latin typeface="+mj-lt"/>
              </a:rPr>
              <a:t>(1Pe 5:7)  </a:t>
            </a:r>
            <a:r>
              <a:rPr lang="en-SG" sz="3200" i="1" u="sng" dirty="0">
                <a:latin typeface="+mj-lt"/>
              </a:rPr>
              <a:t>Casting all your care upon Him</a:t>
            </a:r>
            <a:r>
              <a:rPr lang="en-SG" sz="3200" i="1" dirty="0">
                <a:latin typeface="+mj-lt"/>
              </a:rPr>
              <a:t>; for He </a:t>
            </a:r>
            <a:r>
              <a:rPr lang="en-SG" sz="3200" i="1" dirty="0" err="1">
                <a:latin typeface="+mj-lt"/>
              </a:rPr>
              <a:t>careth</a:t>
            </a:r>
            <a:r>
              <a:rPr lang="en-SG" sz="3200" i="1" dirty="0">
                <a:latin typeface="+mj-lt"/>
              </a:rPr>
              <a:t> for you.</a:t>
            </a:r>
            <a:endParaRPr lang="en-SG" sz="3200" b="1" i="1" dirty="0"/>
          </a:p>
          <a:p>
            <a:pPr>
              <a:defRPr/>
            </a:pPr>
            <a:endParaRPr lang="en-SG" sz="3200" dirty="0"/>
          </a:p>
          <a:p>
            <a:pPr marL="0" indent="0">
              <a:buNone/>
              <a:defRPr/>
            </a:pPr>
            <a:endParaRPr lang="en-SG" sz="3200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61458473-8498-4FE2-B315-37F8B830DA77}"/>
              </a:ext>
            </a:extLst>
          </p:cNvPr>
          <p:cNvSpPr txBox="1">
            <a:spLocks/>
          </p:cNvSpPr>
          <p:nvPr/>
        </p:nvSpPr>
        <p:spPr bwMode="auto">
          <a:xfrm>
            <a:off x="0" y="476251"/>
            <a:ext cx="12192000" cy="7429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5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9pPr>
          </a:lstStyle>
          <a:p>
            <a:pPr algn="ctr">
              <a:defRPr/>
            </a:pPr>
            <a:r>
              <a:rPr lang="en-SG" sz="4000" dirty="0">
                <a:solidFill>
                  <a:srgbClr val="FF66CC"/>
                </a:solidFill>
              </a:rPr>
              <a:t>GOD IS THE MASTER </a:t>
            </a: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31878D-A0E3-40E2-AD79-011173A391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57338"/>
            <a:ext cx="10555514" cy="5111750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en-SG" sz="3200" dirty="0">
                <a:latin typeface="+mj-lt"/>
              </a:rPr>
              <a:t>Watch out the </a:t>
            </a:r>
            <a:r>
              <a:rPr lang="en-SG" sz="3200" u="sng" dirty="0">
                <a:latin typeface="+mj-lt"/>
              </a:rPr>
              <a:t>arms of flesh </a:t>
            </a:r>
            <a:r>
              <a:rPr lang="en-SG" sz="3200" dirty="0">
                <a:latin typeface="+mj-lt"/>
              </a:rPr>
              <a:t>– wood, hay and stubble </a:t>
            </a:r>
            <a:br>
              <a:rPr lang="en-SG" sz="3200" dirty="0">
                <a:latin typeface="+mj-lt"/>
              </a:rPr>
            </a:br>
            <a:r>
              <a:rPr lang="en-SG" sz="3200" dirty="0">
                <a:latin typeface="+mj-lt"/>
              </a:rPr>
              <a:t>(1 Cor. 3:12-15)</a:t>
            </a:r>
          </a:p>
          <a:p>
            <a:pPr marL="0" indent="0">
              <a:buNone/>
              <a:defRPr/>
            </a:pPr>
            <a:r>
              <a:rPr lang="en-SG" sz="3200" u="sng" dirty="0">
                <a:latin typeface="+mj-lt"/>
              </a:rPr>
              <a:t>Discipline of Surrender</a:t>
            </a:r>
            <a:r>
              <a:rPr lang="en-SG" sz="3200" dirty="0">
                <a:latin typeface="+mj-lt"/>
              </a:rPr>
              <a:t>.  GOD is trustworthy.</a:t>
            </a:r>
          </a:p>
          <a:p>
            <a:pPr marL="0" indent="0">
              <a:buNone/>
              <a:defRPr/>
            </a:pPr>
            <a:endParaRPr lang="en-US" sz="3200" dirty="0">
              <a:latin typeface="+mj-lt"/>
            </a:endParaRPr>
          </a:p>
          <a:p>
            <a:pPr marL="0" indent="0">
              <a:buNone/>
              <a:defRPr/>
            </a:pPr>
            <a:r>
              <a:rPr lang="en-SG" sz="3200" i="1" dirty="0">
                <a:latin typeface="+mj-lt"/>
              </a:rPr>
              <a:t>(2Ti 2:13)  If we believe not, yet </a:t>
            </a:r>
            <a:r>
              <a:rPr lang="en-SG" sz="3200" i="1" u="sng" dirty="0">
                <a:latin typeface="+mj-lt"/>
              </a:rPr>
              <a:t>He </a:t>
            </a:r>
            <a:r>
              <a:rPr lang="en-SG" sz="3200" i="1" u="sng" dirty="0" err="1">
                <a:latin typeface="+mj-lt"/>
              </a:rPr>
              <a:t>abideth</a:t>
            </a:r>
            <a:r>
              <a:rPr lang="en-SG" sz="3200" i="1" u="sng" dirty="0">
                <a:latin typeface="+mj-lt"/>
              </a:rPr>
              <a:t> faithful: He cannot deny Himself.</a:t>
            </a:r>
          </a:p>
          <a:p>
            <a:pPr>
              <a:defRPr/>
            </a:pPr>
            <a:endParaRPr lang="en-SG" sz="3200" dirty="0">
              <a:latin typeface="+mj-lt"/>
            </a:endParaRPr>
          </a:p>
          <a:p>
            <a:pPr marL="0" indent="0" algn="ctr">
              <a:buNone/>
              <a:defRPr/>
            </a:pPr>
            <a:r>
              <a:rPr lang="en-US" sz="3200" u="sng" dirty="0">
                <a:solidFill>
                  <a:srgbClr val="FF0000"/>
                </a:solidFill>
                <a:latin typeface="+mj-lt"/>
              </a:rPr>
              <a:t>INVEST IN ETERNITY!   INVEST IN GOD!</a:t>
            </a:r>
            <a:endParaRPr lang="en-SG" sz="3200" u="sng" dirty="0">
              <a:solidFill>
                <a:srgbClr val="FF0000"/>
              </a:solidFill>
              <a:latin typeface="+mj-lt"/>
            </a:endParaRPr>
          </a:p>
          <a:p>
            <a:pPr>
              <a:defRPr/>
            </a:pPr>
            <a:endParaRPr lang="en-SG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CF0A0934-2437-4A4D-8D4B-5DC9DDCD15CD}"/>
              </a:ext>
            </a:extLst>
          </p:cNvPr>
          <p:cNvSpPr txBox="1">
            <a:spLocks/>
          </p:cNvSpPr>
          <p:nvPr/>
        </p:nvSpPr>
        <p:spPr bwMode="auto">
          <a:xfrm>
            <a:off x="0" y="476251"/>
            <a:ext cx="12192000" cy="7429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5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9pPr>
          </a:lstStyle>
          <a:p>
            <a:pPr algn="ctr">
              <a:defRPr/>
            </a:pPr>
            <a:r>
              <a:rPr lang="en-SG" sz="4000" dirty="0">
                <a:solidFill>
                  <a:srgbClr val="FF66CC"/>
                </a:solidFill>
              </a:rPr>
              <a:t>GOD IS THE MASTER </a:t>
            </a: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Title 1">
            <a:extLst>
              <a:ext uri="{FF2B5EF4-FFF2-40B4-BE49-F238E27FC236}">
                <a16:creationId xmlns:a16="http://schemas.microsoft.com/office/drawing/2014/main" id="{35268987-A6C8-4E72-BE53-235118066B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81000"/>
            <a:ext cx="12192000" cy="590550"/>
          </a:xfrm>
        </p:spPr>
        <p:txBody>
          <a:bodyPr/>
          <a:lstStyle/>
          <a:p>
            <a:pPr algn="ctr"/>
            <a:r>
              <a:rPr lang="en-SG" altLang="en-US" sz="4000" dirty="0">
                <a:solidFill>
                  <a:srgbClr val="00B0F0"/>
                </a:solidFill>
              </a:rPr>
              <a:t>THOUGHTS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B68531-A62A-4D05-B69F-917CE37824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219200"/>
            <a:ext cx="10439399" cy="5410200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en-SG" sz="3200" dirty="0">
                <a:latin typeface="+mj-lt"/>
              </a:rPr>
              <a:t>As we seek to influence and nurture others:</a:t>
            </a:r>
          </a:p>
          <a:p>
            <a:pPr marL="385763" indent="-385763">
              <a:buClr>
                <a:schemeClr val="tx1"/>
              </a:buClr>
              <a:buFont typeface="Arial" panose="020B0604020202020204" pitchFamily="34" charset="0"/>
              <a:buAutoNum type="arabicPeriod"/>
              <a:defRPr/>
            </a:pPr>
            <a:r>
              <a:rPr lang="en-SG" sz="3200" dirty="0">
                <a:latin typeface="+mj-lt"/>
              </a:rPr>
              <a:t>Do we know ourselves?  The way GOD shapes us with Spiritual Gifts, Heart or Passion, Abilities, Personality, Experiences?</a:t>
            </a:r>
          </a:p>
          <a:p>
            <a:pPr marL="385763" indent="-385763">
              <a:buClr>
                <a:schemeClr val="tx1"/>
              </a:buClr>
              <a:buFont typeface="Arial" panose="020B0604020202020204" pitchFamily="34" charset="0"/>
              <a:buAutoNum type="arabicPeriod"/>
              <a:defRPr/>
            </a:pPr>
            <a:r>
              <a:rPr lang="en-SG" sz="3200" dirty="0">
                <a:latin typeface="+mj-lt"/>
              </a:rPr>
              <a:t>Do we know our “Sheep” character and dispositions: wanderers, fighters, feeders, easily injured, followers?</a:t>
            </a:r>
          </a:p>
          <a:p>
            <a:pPr marL="385763" indent="-385763">
              <a:buClr>
                <a:schemeClr val="tx1"/>
              </a:buClr>
              <a:buFont typeface="Arial" panose="020B0604020202020204" pitchFamily="34" charset="0"/>
              <a:buAutoNum type="arabicPeriod"/>
              <a:defRPr/>
            </a:pPr>
            <a:r>
              <a:rPr lang="en-SG" sz="3200" dirty="0">
                <a:latin typeface="+mj-lt"/>
              </a:rPr>
              <a:t>Do we know the landscape, taking them on the journey with eternal values to Heaven?</a:t>
            </a:r>
          </a:p>
          <a:p>
            <a:pPr marL="385763" indent="-385763">
              <a:buClr>
                <a:schemeClr val="tx1"/>
              </a:buClr>
              <a:buFont typeface="Arial" panose="020B0604020202020204" pitchFamily="34" charset="0"/>
              <a:buAutoNum type="arabicPeriod"/>
              <a:defRPr/>
            </a:pPr>
            <a:r>
              <a:rPr lang="en-SG" sz="3200" dirty="0">
                <a:latin typeface="+mj-lt"/>
              </a:rPr>
              <a:t>Do we know the enemies at hand and prepare them for the battle (</a:t>
            </a:r>
            <a:r>
              <a:rPr lang="en-SG" sz="3200" dirty="0" err="1">
                <a:latin typeface="+mj-lt"/>
              </a:rPr>
              <a:t>Eph</a:t>
            </a:r>
            <a:r>
              <a:rPr lang="en-SG" sz="3200" dirty="0">
                <a:latin typeface="+mj-lt"/>
              </a:rPr>
              <a:t>,  6:10-20)? </a:t>
            </a: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EC5A67D0-37AF-4884-8BA9-6947CFD17BB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704850"/>
            <a:ext cx="12192000" cy="895350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en-US" altLang="en-US" sz="4000" dirty="0">
                <a:solidFill>
                  <a:srgbClr val="FF66CC"/>
                </a:solidFill>
              </a:rPr>
              <a:t>THE RESPONES</a:t>
            </a:r>
          </a:p>
        </p:txBody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ACF3988A-238D-4C9E-998B-10C771F1B59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981200" y="2057401"/>
            <a:ext cx="8229600" cy="4068763"/>
          </a:xfrm>
        </p:spPr>
        <p:txBody>
          <a:bodyPr>
            <a:noAutofit/>
          </a:bodyPr>
          <a:lstStyle/>
          <a:p>
            <a:pPr marL="536575" indent="-536575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en-US" altLang="en-US" sz="3200" dirty="0">
                <a:latin typeface="+mj-lt"/>
              </a:rPr>
              <a:t>1. 	I DO NOT NEED THIS!  </a:t>
            </a:r>
          </a:p>
          <a:p>
            <a:pPr marL="536575" indent="-536575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endParaRPr lang="en-US" altLang="en-US" sz="3200" dirty="0">
              <a:latin typeface="+mj-lt"/>
            </a:endParaRPr>
          </a:p>
          <a:p>
            <a:pPr marL="536575" indent="-536575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en-US" altLang="en-US" sz="3200" dirty="0">
                <a:latin typeface="+mj-lt"/>
              </a:rPr>
              <a:t>2.	I AM TIRED OF THIS!</a:t>
            </a:r>
          </a:p>
          <a:p>
            <a:pPr marL="536575" indent="-536575" eaLnBrk="1" fontAlgn="auto" hangingPunct="1">
              <a:spcAft>
                <a:spcPts val="0"/>
              </a:spcAft>
              <a:buClr>
                <a:schemeClr val="accent3"/>
              </a:buClr>
              <a:buFontTx/>
              <a:buAutoNum type="arabicPeriod"/>
              <a:defRPr/>
            </a:pPr>
            <a:endParaRPr lang="en-US" altLang="en-US" sz="3200" dirty="0">
              <a:latin typeface="+mj-lt"/>
            </a:endParaRPr>
          </a:p>
          <a:p>
            <a:pPr marL="536575" indent="-536575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en-US" altLang="en-US" sz="3200" dirty="0">
                <a:latin typeface="+mj-lt"/>
              </a:rPr>
              <a:t>3.	I ACCEPT THIS AND LEARN!</a:t>
            </a: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145A73-6530-41DE-B316-B43773515B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723900"/>
            <a:ext cx="10363200" cy="5410200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en-SG" sz="3200" dirty="0">
                <a:latin typeface="+mj-lt"/>
              </a:rPr>
              <a:t>To receive His presence, freshness and blessings, we must let go, get up and go on in GOD’s presence, purpose, protection and provision.</a:t>
            </a:r>
          </a:p>
          <a:p>
            <a:pPr marL="0" indent="0">
              <a:buNone/>
              <a:defRPr/>
            </a:pPr>
            <a:endParaRPr lang="en-SG" sz="3200" dirty="0">
              <a:latin typeface="+mj-lt"/>
            </a:endParaRPr>
          </a:p>
          <a:p>
            <a:pPr marL="0" indent="0">
              <a:buNone/>
              <a:defRPr/>
            </a:pPr>
            <a:r>
              <a:rPr lang="en-SG" sz="3200" dirty="0">
                <a:latin typeface="+mj-lt"/>
              </a:rPr>
              <a:t>1.  Abram left home to follow GOD.</a:t>
            </a:r>
          </a:p>
          <a:p>
            <a:pPr marL="0" indent="0">
              <a:buNone/>
              <a:defRPr/>
            </a:pPr>
            <a:r>
              <a:rPr lang="en-SG" sz="3200" dirty="0">
                <a:latin typeface="+mj-lt"/>
              </a:rPr>
              <a:t>2.  Joshua left the wilderness for the promised land.</a:t>
            </a:r>
          </a:p>
          <a:p>
            <a:pPr marL="0" indent="0">
              <a:buNone/>
              <a:defRPr/>
            </a:pPr>
            <a:r>
              <a:rPr lang="en-SG" sz="3200" dirty="0">
                <a:latin typeface="+mj-lt"/>
              </a:rPr>
              <a:t>3.  Ruth left home and country to serve Naomi’s GOD.</a:t>
            </a:r>
          </a:p>
          <a:p>
            <a:pPr marL="0" indent="0">
              <a:buNone/>
              <a:defRPr/>
            </a:pPr>
            <a:r>
              <a:rPr lang="en-SG" sz="3200" dirty="0">
                <a:latin typeface="+mj-lt"/>
              </a:rPr>
              <a:t>4.  Samuel left Saul to anoint David.</a:t>
            </a:r>
          </a:p>
          <a:p>
            <a:pPr marL="0" indent="0">
              <a:buNone/>
              <a:defRPr/>
            </a:pPr>
            <a:r>
              <a:rPr lang="en-SG" sz="3200" dirty="0">
                <a:latin typeface="+mj-lt"/>
              </a:rPr>
              <a:t>5.  Esther left rejection and security behind.</a:t>
            </a:r>
          </a:p>
          <a:p>
            <a:pPr marL="0" indent="0">
              <a:buNone/>
              <a:defRPr/>
            </a:pPr>
            <a:r>
              <a:rPr lang="en-SG" sz="3200" dirty="0">
                <a:latin typeface="+mj-lt"/>
              </a:rPr>
              <a:t>6.  Nehemiah left power and security behind.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B172FFA4-54AE-491C-A520-2DDB62EC0DE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533400"/>
            <a:ext cx="12192000" cy="742950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altLang="en-US" sz="4000" dirty="0">
                <a:solidFill>
                  <a:srgbClr val="00B0F0"/>
                </a:solidFill>
              </a:rPr>
              <a:t>MOSES’ EARLY TESTS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584526CD-0D05-4B4E-8509-5D1106678EA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676400" y="1958182"/>
            <a:ext cx="9899468" cy="2941636"/>
          </a:xfrm>
        </p:spPr>
        <p:txBody>
          <a:bodyPr>
            <a:noAutofit/>
          </a:bodyPr>
          <a:lstStyle/>
          <a:p>
            <a:pPr marL="609600" indent="-609600" eaLnBrk="1" fontAlgn="auto" hangingPunct="1">
              <a:spcBef>
                <a:spcPts val="0"/>
              </a:spcBef>
              <a:spcAft>
                <a:spcPts val="1800"/>
              </a:spcAft>
              <a:buClrTx/>
              <a:buFontTx/>
              <a:buAutoNum type="arabicPeriod"/>
              <a:defRPr/>
            </a:pPr>
            <a:r>
              <a:rPr lang="en-US" altLang="en-US" sz="3200" dirty="0">
                <a:latin typeface="+mj-lt"/>
              </a:rPr>
              <a:t>Test of </a:t>
            </a:r>
            <a:r>
              <a:rPr lang="en-US" altLang="en-US" sz="3200" u="sng" dirty="0">
                <a:latin typeface="+mj-lt"/>
              </a:rPr>
              <a:t>lordship</a:t>
            </a:r>
            <a:r>
              <a:rPr lang="en-US" altLang="en-US" sz="3200" dirty="0">
                <a:latin typeface="+mj-lt"/>
              </a:rPr>
              <a:t> – GOD’s way</a:t>
            </a:r>
          </a:p>
          <a:p>
            <a:pPr marL="609600" indent="-609600" eaLnBrk="1" fontAlgn="auto" hangingPunct="1">
              <a:spcBef>
                <a:spcPts val="0"/>
              </a:spcBef>
              <a:spcAft>
                <a:spcPts val="1800"/>
              </a:spcAft>
              <a:buClrTx/>
              <a:buFontTx/>
              <a:buAutoNum type="arabicPeriod"/>
              <a:defRPr/>
            </a:pPr>
            <a:r>
              <a:rPr lang="en-US" altLang="en-US" sz="3200" dirty="0">
                <a:latin typeface="+mj-lt"/>
              </a:rPr>
              <a:t>Test of </a:t>
            </a:r>
            <a:r>
              <a:rPr lang="en-US" altLang="en-US" sz="3200" u="sng" dirty="0">
                <a:latin typeface="+mj-lt"/>
              </a:rPr>
              <a:t>timing</a:t>
            </a:r>
            <a:r>
              <a:rPr lang="en-US" altLang="en-US" sz="3200" dirty="0">
                <a:latin typeface="+mj-lt"/>
              </a:rPr>
              <a:t> – GOD’s hour</a:t>
            </a:r>
          </a:p>
          <a:p>
            <a:pPr marL="609600" indent="-609600" eaLnBrk="1" fontAlgn="auto" hangingPunct="1">
              <a:spcBef>
                <a:spcPts val="0"/>
              </a:spcBef>
              <a:spcAft>
                <a:spcPts val="1800"/>
              </a:spcAft>
              <a:buClr>
                <a:schemeClr val="accent3"/>
              </a:buClr>
              <a:buNone/>
              <a:defRPr/>
            </a:pPr>
            <a:r>
              <a:rPr lang="en-US" altLang="en-US" sz="3200" dirty="0">
                <a:latin typeface="+mj-lt"/>
              </a:rPr>
              <a:t>3.    Test of </a:t>
            </a:r>
            <a:r>
              <a:rPr lang="en-US" altLang="en-US" sz="3200" u="sng" dirty="0">
                <a:latin typeface="+mj-lt"/>
              </a:rPr>
              <a:t>offense</a:t>
            </a:r>
            <a:r>
              <a:rPr lang="en-US" altLang="en-US" sz="3200" dirty="0">
                <a:latin typeface="+mj-lt"/>
              </a:rPr>
              <a:t> – hiding</a:t>
            </a:r>
          </a:p>
          <a:p>
            <a:pPr marL="609600" indent="-609600" eaLnBrk="1" fontAlgn="auto" hangingPunct="1">
              <a:spcBef>
                <a:spcPts val="0"/>
              </a:spcBef>
              <a:spcAft>
                <a:spcPts val="1800"/>
              </a:spcAft>
              <a:buClr>
                <a:schemeClr val="accent3"/>
              </a:buClr>
              <a:buNone/>
              <a:defRPr/>
            </a:pPr>
            <a:r>
              <a:rPr lang="en-US" altLang="en-US" sz="3200" dirty="0">
                <a:latin typeface="+mj-lt"/>
              </a:rPr>
              <a:t>4.    Test of </a:t>
            </a:r>
            <a:r>
              <a:rPr lang="en-US" altLang="en-US" sz="3200" u="sng" dirty="0">
                <a:latin typeface="+mj-lt"/>
              </a:rPr>
              <a:t>small things</a:t>
            </a: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3D966D-8939-4F06-B88F-D50EECF0BB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476251"/>
            <a:ext cx="12192000" cy="792163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en-US" sz="4000" dirty="0">
                <a:solidFill>
                  <a:srgbClr val="00B0F0"/>
                </a:solidFill>
              </a:rPr>
              <a:t>CHALLENGE</a:t>
            </a:r>
            <a:endParaRPr lang="en-SG" sz="4000" dirty="0">
              <a:solidFill>
                <a:srgbClr val="00B0F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265FCC-D322-49FB-BF97-3630BEF918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00200"/>
            <a:ext cx="10363200" cy="4724400"/>
          </a:xfrm>
        </p:spPr>
        <p:txBody>
          <a:bodyPr/>
          <a:lstStyle/>
          <a:p>
            <a:pPr marL="514350" indent="-514350">
              <a:buClrTx/>
              <a:buFont typeface="Wingdings 2" panose="05020102010507070707" pitchFamily="18" charset="2"/>
              <a:buAutoNum type="arabicPeriod"/>
              <a:defRPr/>
            </a:pPr>
            <a:r>
              <a:rPr lang="en-US" sz="3200" u="sng" dirty="0">
                <a:latin typeface="+mj-lt"/>
              </a:rPr>
              <a:t>Simplify</a:t>
            </a:r>
            <a:r>
              <a:rPr lang="en-US" sz="3200" dirty="0">
                <a:latin typeface="+mj-lt"/>
              </a:rPr>
              <a:t> to grow in intimacy and contentment in Him.  Discipline of Simplicity.  GOD is our Source.</a:t>
            </a:r>
          </a:p>
          <a:p>
            <a:pPr marL="514350" indent="-514350">
              <a:buClrTx/>
              <a:buFont typeface="Wingdings 2" panose="05020102010507070707" pitchFamily="18" charset="2"/>
              <a:buAutoNum type="arabicPeriod"/>
              <a:defRPr/>
            </a:pPr>
            <a:r>
              <a:rPr lang="en-US" sz="3200" u="sng" dirty="0">
                <a:latin typeface="+mj-lt"/>
              </a:rPr>
              <a:t>Be silent</a:t>
            </a:r>
            <a:r>
              <a:rPr lang="en-US" sz="3200" dirty="0">
                <a:latin typeface="+mj-lt"/>
              </a:rPr>
              <a:t> and be controlled by Him.  </a:t>
            </a:r>
            <a:br>
              <a:rPr lang="en-US" sz="3200" dirty="0">
                <a:latin typeface="+mj-lt"/>
              </a:rPr>
            </a:br>
            <a:r>
              <a:rPr lang="en-US" sz="3200" dirty="0">
                <a:latin typeface="+mj-lt"/>
              </a:rPr>
              <a:t>Discipline of Silence.  GOD is Sovereign.</a:t>
            </a:r>
          </a:p>
          <a:p>
            <a:pPr marL="514350" indent="-514350">
              <a:buClrTx/>
              <a:buFont typeface="Wingdings 2" panose="05020102010507070707" pitchFamily="18" charset="2"/>
              <a:buAutoNum type="arabicPeriod"/>
              <a:defRPr/>
            </a:pPr>
            <a:r>
              <a:rPr lang="en-US" sz="3200" u="sng" dirty="0">
                <a:latin typeface="+mj-lt"/>
              </a:rPr>
              <a:t>In solitude</a:t>
            </a:r>
            <a:r>
              <a:rPr lang="en-US" sz="3200" dirty="0">
                <a:latin typeface="+mj-lt"/>
              </a:rPr>
              <a:t>, be transformed to be like Him.  </a:t>
            </a:r>
            <a:br>
              <a:rPr lang="en-US" sz="3200" dirty="0">
                <a:latin typeface="+mj-lt"/>
              </a:rPr>
            </a:br>
            <a:r>
              <a:rPr lang="en-US" sz="3200" dirty="0">
                <a:latin typeface="+mj-lt"/>
              </a:rPr>
              <a:t>Discipline of Solitude.  GOD is our Judge.</a:t>
            </a:r>
          </a:p>
          <a:p>
            <a:pPr marL="514350" indent="-514350">
              <a:buClrTx/>
              <a:buFont typeface="Wingdings 2" panose="05020102010507070707" pitchFamily="18" charset="2"/>
              <a:buAutoNum type="arabicPeriod"/>
              <a:defRPr/>
            </a:pPr>
            <a:r>
              <a:rPr lang="en-US" sz="3200" u="sng" dirty="0">
                <a:latin typeface="+mj-lt"/>
              </a:rPr>
              <a:t>Surrender</a:t>
            </a:r>
            <a:r>
              <a:rPr lang="en-US" sz="3200" dirty="0">
                <a:latin typeface="+mj-lt"/>
              </a:rPr>
              <a:t> to fulfil eternal purposes with Him.  </a:t>
            </a:r>
            <a:br>
              <a:rPr lang="en-US" sz="3200" dirty="0">
                <a:latin typeface="+mj-lt"/>
              </a:rPr>
            </a:br>
            <a:r>
              <a:rPr lang="en-US" sz="3200" dirty="0">
                <a:latin typeface="+mj-lt"/>
              </a:rPr>
              <a:t>Discipline of Surrender.  GOD is our Adonai, Master.</a:t>
            </a:r>
            <a:endParaRPr lang="en-SG" sz="3200" dirty="0">
              <a:latin typeface="+mj-lt"/>
            </a:endParaRP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id="{A1665C5A-1B87-4D02-AEC3-086054C01CB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183823"/>
            <a:ext cx="12192000" cy="819150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en-US" altLang="en-US" sz="4000" dirty="0">
                <a:solidFill>
                  <a:srgbClr val="FF66CC"/>
                </a:solidFill>
              </a:rPr>
              <a:t>JESUS HAD BEEN THERE!</a:t>
            </a:r>
          </a:p>
        </p:txBody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29E2AC58-A964-4C78-8D09-F60E8A64E5D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762000" y="1295400"/>
            <a:ext cx="10744200" cy="5410200"/>
          </a:xfrm>
        </p:spPr>
        <p:txBody>
          <a:bodyPr>
            <a:noAutofit/>
          </a:bodyPr>
          <a:lstStyle/>
          <a:p>
            <a:pPr marL="0" indent="0" eaLnBrk="1" fontAlgn="auto" hangingPunct="1">
              <a:spcBef>
                <a:spcPts val="0"/>
              </a:spcBef>
              <a:spcAft>
                <a:spcPts val="1200"/>
              </a:spcAft>
              <a:buClr>
                <a:schemeClr val="accent3"/>
              </a:buClr>
              <a:buNone/>
              <a:defRPr/>
            </a:pPr>
            <a:r>
              <a:rPr lang="en-SG" sz="3200" dirty="0">
                <a:latin typeface="+mj-lt"/>
              </a:rPr>
              <a:t>(Hebrews 4:15,16)  </a:t>
            </a:r>
            <a:r>
              <a:rPr lang="en-SG" sz="3200" i="1" dirty="0">
                <a:latin typeface="+mj-lt"/>
              </a:rPr>
              <a:t>For we have not an high priest which cannot be </a:t>
            </a:r>
            <a:r>
              <a:rPr lang="en-SG" sz="3200" i="1" u="sng" dirty="0">
                <a:latin typeface="+mj-lt"/>
              </a:rPr>
              <a:t>touched with the feeling of our infirmities; but was in all points tempted like as we are, yet without sin</a:t>
            </a:r>
            <a:r>
              <a:rPr lang="en-SG" sz="3200" i="1" dirty="0">
                <a:latin typeface="+mj-lt"/>
              </a:rPr>
              <a:t>.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  <a:defRPr/>
            </a:pPr>
            <a:r>
              <a:rPr lang="en-SG" sz="3200" i="1" dirty="0">
                <a:latin typeface="+mj-lt"/>
              </a:rPr>
              <a:t>Let us </a:t>
            </a:r>
            <a:r>
              <a:rPr lang="en-SG" sz="3200" i="1" u="sng" dirty="0">
                <a:latin typeface="+mj-lt"/>
              </a:rPr>
              <a:t>therefore come boldly unto the Throne of grace</a:t>
            </a:r>
            <a:r>
              <a:rPr lang="en-SG" sz="3200" i="1" dirty="0">
                <a:latin typeface="+mj-lt"/>
              </a:rPr>
              <a:t>, that we may obtain mercy, and find grace to help in time of need.</a:t>
            </a:r>
          </a:p>
          <a:p>
            <a:pPr marL="358775" indent="0" eaLnBrk="1" fontAlgn="auto" hangingPunct="1">
              <a:spcBef>
                <a:spcPts val="0"/>
              </a:spcBef>
              <a:spcAft>
                <a:spcPts val="1200"/>
              </a:spcAft>
              <a:buClr>
                <a:schemeClr val="accent3"/>
              </a:buClr>
              <a:buNone/>
              <a:defRPr/>
            </a:pPr>
            <a:r>
              <a:rPr lang="en-US" altLang="en-US" sz="3200" dirty="0">
                <a:latin typeface="+mj-lt"/>
              </a:rPr>
              <a:t>JESUS HAD ENTERED INTO OUR EXPERIENCES.</a:t>
            </a:r>
          </a:p>
          <a:p>
            <a:pPr marL="358775" indent="0" eaLnBrk="1" fontAlgn="auto" hangingPunct="1">
              <a:spcBef>
                <a:spcPts val="0"/>
              </a:spcBef>
              <a:spcAft>
                <a:spcPts val="1200"/>
              </a:spcAft>
              <a:buClr>
                <a:schemeClr val="accent3"/>
              </a:buClr>
              <a:buNone/>
              <a:defRPr/>
            </a:pPr>
            <a:r>
              <a:rPr lang="en-US" altLang="en-US" sz="3200" dirty="0">
                <a:latin typeface="+mj-lt"/>
              </a:rPr>
              <a:t>BEING THERE, DONE THAT AND VICTORIOUS!</a:t>
            </a:r>
          </a:p>
          <a:p>
            <a:pPr marL="0" indent="0" eaLnBrk="1" fontAlgn="auto" hangingPunct="1">
              <a:spcBef>
                <a:spcPts val="0"/>
              </a:spcBef>
              <a:spcAft>
                <a:spcPts val="1200"/>
              </a:spcAft>
              <a:buClr>
                <a:schemeClr val="accent3"/>
              </a:buClr>
              <a:buNone/>
              <a:defRPr/>
            </a:pPr>
            <a:r>
              <a:rPr lang="en-SG" sz="3200" dirty="0">
                <a:latin typeface="+mj-lt"/>
              </a:rPr>
              <a:t>(Romans 8:37)  </a:t>
            </a:r>
            <a:r>
              <a:rPr lang="en-SG" sz="3200" i="1" dirty="0">
                <a:latin typeface="+mj-lt"/>
              </a:rPr>
              <a:t>Nay, in all these things we are </a:t>
            </a:r>
            <a:r>
              <a:rPr lang="en-SG" sz="3200" u="sng" dirty="0">
                <a:latin typeface="+mj-lt"/>
              </a:rPr>
              <a:t>more than conquerors through Him that loved us.</a:t>
            </a:r>
          </a:p>
          <a:p>
            <a:pPr>
              <a:defRPr/>
            </a:pPr>
            <a:endParaRPr lang="en-SG" dirty="0"/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None/>
              <a:defRPr/>
            </a:pPr>
            <a:endParaRPr lang="en-US" altLang="en-US" dirty="0"/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None/>
              <a:defRPr/>
            </a:pPr>
            <a:endParaRPr lang="en-US" altLang="en-US" dirty="0"/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None/>
              <a:defRPr/>
            </a:pPr>
            <a:endParaRPr lang="en-US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id="{C5436DC7-E080-4995-9CA4-9ED41BC2318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533400"/>
            <a:ext cx="12192000" cy="819150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en-US" altLang="en-US" sz="4000" dirty="0">
                <a:solidFill>
                  <a:srgbClr val="FF66CC"/>
                </a:solidFill>
              </a:rPr>
              <a:t>JESUS HAD BEEN THERE!</a:t>
            </a:r>
          </a:p>
        </p:txBody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28A02EB8-2797-4E83-9B52-9D1214838C5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85800" y="1905000"/>
            <a:ext cx="10896600" cy="3733800"/>
          </a:xfrm>
        </p:spPr>
        <p:txBody>
          <a:bodyPr>
            <a:noAutofit/>
          </a:bodyPr>
          <a:lstStyle/>
          <a:p>
            <a:pPr marL="0" indent="0" eaLnBrk="1" fontAlgn="auto" hangingPunct="1">
              <a:spcBef>
                <a:spcPts val="0"/>
              </a:spcBef>
              <a:spcAft>
                <a:spcPts val="1800"/>
              </a:spcAft>
              <a:buClr>
                <a:schemeClr val="accent3"/>
              </a:buClr>
              <a:buNone/>
              <a:defRPr/>
            </a:pPr>
            <a:r>
              <a:rPr lang="en-US" altLang="en-US" sz="3200" i="1" dirty="0">
                <a:latin typeface="+mj-lt"/>
              </a:rPr>
              <a:t>“</a:t>
            </a:r>
            <a:r>
              <a:rPr lang="en-US" altLang="en-US" sz="3200" i="1" u="sng" dirty="0">
                <a:latin typeface="+mj-lt"/>
              </a:rPr>
              <a:t>Looking unto Jesus </a:t>
            </a:r>
            <a:r>
              <a:rPr lang="en-US" altLang="en-US" sz="3200" i="1" dirty="0">
                <a:latin typeface="+mj-lt"/>
              </a:rPr>
              <a:t>the Author and Finisher of our faith; who </a:t>
            </a:r>
            <a:r>
              <a:rPr lang="en-US" altLang="en-US" sz="3200" i="1" u="sng" dirty="0">
                <a:latin typeface="+mj-lt"/>
              </a:rPr>
              <a:t>for the joy that was set before Him </a:t>
            </a:r>
            <a:r>
              <a:rPr lang="en-US" altLang="en-US" sz="3200" i="1" dirty="0">
                <a:latin typeface="+mj-lt"/>
              </a:rPr>
              <a:t>endured the cross, despising the shame, and is </a:t>
            </a:r>
            <a:r>
              <a:rPr lang="en-US" altLang="en-US" sz="3200" i="1" u="sng" dirty="0">
                <a:latin typeface="+mj-lt"/>
              </a:rPr>
              <a:t>set down at the Right Hand of the Throne of GOD</a:t>
            </a:r>
            <a:r>
              <a:rPr lang="en-US" altLang="en-US" sz="3200" i="1" dirty="0">
                <a:latin typeface="+mj-lt"/>
              </a:rPr>
              <a:t>”  (Heb. 12:2).</a:t>
            </a:r>
          </a:p>
          <a:p>
            <a:pPr marL="358775" indent="0" eaLnBrk="1" fontAlgn="auto" hangingPunct="1">
              <a:spcBef>
                <a:spcPts val="0"/>
              </a:spcBef>
              <a:spcAft>
                <a:spcPts val="1800"/>
              </a:spcAft>
              <a:buClr>
                <a:schemeClr val="accent3"/>
              </a:buClr>
              <a:buNone/>
              <a:defRPr/>
            </a:pPr>
            <a:r>
              <a:rPr lang="en-US" altLang="en-US" sz="3200" dirty="0">
                <a:latin typeface="+mj-lt"/>
              </a:rPr>
              <a:t>JESUS WENT THROUGH THE WORST DESERT FOR ALL OF US.</a:t>
            </a:r>
          </a:p>
          <a:p>
            <a:pPr marL="358775" indent="0" eaLnBrk="1" fontAlgn="auto" hangingPunct="1">
              <a:spcBef>
                <a:spcPts val="0"/>
              </a:spcBef>
              <a:spcAft>
                <a:spcPts val="1800"/>
              </a:spcAft>
              <a:buClr>
                <a:schemeClr val="accent3"/>
              </a:buClr>
              <a:buNone/>
              <a:defRPr/>
            </a:pPr>
            <a:r>
              <a:rPr lang="en-US" altLang="en-US" sz="3200" dirty="0">
                <a:latin typeface="+mj-lt"/>
              </a:rPr>
              <a:t>REACH OUT FOR THE HAND OF YOUR GUIDE! </a:t>
            </a:r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Title 1">
            <a:extLst>
              <a:ext uri="{FF2B5EF4-FFF2-40B4-BE49-F238E27FC236}">
                <a16:creationId xmlns:a16="http://schemas.microsoft.com/office/drawing/2014/main" id="{9E0361CA-8B56-4175-A798-F09697230E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704850"/>
            <a:ext cx="12192000" cy="819150"/>
          </a:xfrm>
        </p:spPr>
        <p:txBody>
          <a:bodyPr/>
          <a:lstStyle/>
          <a:p>
            <a:pPr algn="ctr"/>
            <a:r>
              <a:rPr lang="en-SG" altLang="en-US" sz="4000" u="sng" dirty="0">
                <a:solidFill>
                  <a:srgbClr val="00B0F0"/>
                </a:solidFill>
              </a:rPr>
              <a:t>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BADD30-70A2-4997-A2E9-988CFA07E6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1189" y="1752600"/>
            <a:ext cx="10552611" cy="4389438"/>
          </a:xfrm>
        </p:spPr>
        <p:txBody>
          <a:bodyPr/>
          <a:lstStyle/>
          <a:p>
            <a:pPr marL="514350" indent="-514350">
              <a:spcBef>
                <a:spcPts val="0"/>
              </a:spcBef>
              <a:spcAft>
                <a:spcPts val="1200"/>
              </a:spcAft>
              <a:buClrTx/>
              <a:buFont typeface="Wingdings 2" panose="05020102010507070707" pitchFamily="18" charset="2"/>
              <a:buAutoNum type="arabicPeriod"/>
              <a:defRPr/>
            </a:pPr>
            <a:r>
              <a:rPr lang="en-SG" sz="3200" dirty="0">
                <a:latin typeface="+mj-lt"/>
              </a:rPr>
              <a:t>To receive His presence, protection, purpose and provision, what must you do to let go, get up and go forth?</a:t>
            </a:r>
          </a:p>
          <a:p>
            <a:pPr marL="514350" indent="-514350">
              <a:spcBef>
                <a:spcPts val="0"/>
              </a:spcBef>
              <a:spcAft>
                <a:spcPts val="1200"/>
              </a:spcAft>
              <a:buClrTx/>
              <a:buFont typeface="Wingdings 2" panose="05020102010507070707" pitchFamily="18" charset="2"/>
              <a:buAutoNum type="arabicPeriod"/>
              <a:defRPr/>
            </a:pPr>
            <a:r>
              <a:rPr lang="en-SG" sz="3200" dirty="0">
                <a:latin typeface="+mj-lt"/>
              </a:rPr>
              <a:t>Life is as a graduate school of self-discovery, five courses have to be learned. </a:t>
            </a:r>
          </a:p>
          <a:p>
            <a:pPr marL="990600" indent="-454025">
              <a:spcBef>
                <a:spcPts val="0"/>
              </a:spcBef>
              <a:spcAft>
                <a:spcPts val="1200"/>
              </a:spcAft>
              <a:buNone/>
              <a:defRPr/>
            </a:pPr>
            <a:r>
              <a:rPr lang="en-SG" sz="3200" dirty="0">
                <a:latin typeface="+mj-lt"/>
              </a:rPr>
              <a:t>a.  Which course are you doing well and why?</a:t>
            </a:r>
          </a:p>
          <a:p>
            <a:pPr marL="990600" indent="-454025">
              <a:spcBef>
                <a:spcPts val="0"/>
              </a:spcBef>
              <a:spcAft>
                <a:spcPts val="1200"/>
              </a:spcAft>
              <a:buNone/>
              <a:defRPr/>
            </a:pPr>
            <a:r>
              <a:rPr lang="en-SG" sz="3200" dirty="0">
                <a:latin typeface="+mj-lt"/>
              </a:rPr>
              <a:t>b.	Which course are you not doing well and why?  </a:t>
            </a:r>
            <a:br>
              <a:rPr lang="en-SG" sz="3200" dirty="0">
                <a:latin typeface="+mj-lt"/>
              </a:rPr>
            </a:br>
            <a:r>
              <a:rPr lang="en-SG" sz="3200" dirty="0">
                <a:latin typeface="+mj-lt"/>
              </a:rPr>
              <a:t>What steps should you take to pass that course?</a:t>
            </a: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5234" name="Picture 2">
            <a:extLst>
              <a:ext uri="{FF2B5EF4-FFF2-40B4-BE49-F238E27FC236}">
                <a16:creationId xmlns:a16="http://schemas.microsoft.com/office/drawing/2014/main" id="{7803FBD5-09FB-4F54-8E98-571528AFA95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356153"/>
            <a:ext cx="3581400" cy="38319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B6424FC7-7CC5-4668-8789-3B4320B50AA4}"/>
              </a:ext>
            </a:extLst>
          </p:cNvPr>
          <p:cNvSpPr/>
          <p:nvPr/>
        </p:nvSpPr>
        <p:spPr>
          <a:xfrm>
            <a:off x="1295400" y="4093315"/>
            <a:ext cx="9601200" cy="2436812"/>
          </a:xfrm>
          <a:prstGeom prst="roundRect">
            <a:avLst>
              <a:gd name="adj" fmla="val 18520"/>
            </a:avLst>
          </a:prstGeom>
          <a:solidFill>
            <a:srgbClr val="FFFF00"/>
          </a:solidFill>
          <a:ln>
            <a:solidFill>
              <a:srgbClr val="FFFF00"/>
            </a:solidFill>
          </a:ln>
          <a:effectLst>
            <a:outerShdw blurRad="50800" dist="635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135731" lvl="1" defTabSz="685800">
              <a:lnSpc>
                <a:spcPct val="120000"/>
              </a:lnSpc>
              <a:defRPr/>
            </a:pPr>
            <a:r>
              <a:rPr lang="en-SG" sz="4000" dirty="0">
                <a:solidFill>
                  <a:prstClr val="black"/>
                </a:solidFill>
              </a:rPr>
              <a:t>Email: </a:t>
            </a:r>
            <a:r>
              <a:rPr lang="en-SG" sz="4000" dirty="0">
                <a:solidFill>
                  <a:prstClr val="black"/>
                </a:solidFill>
                <a:hlinkClick r:id="rId3"/>
              </a:rPr>
              <a:t>gohsengfong@hotmail.com</a:t>
            </a:r>
            <a:endParaRPr lang="en-SG" sz="4000" dirty="0">
              <a:solidFill>
                <a:prstClr val="black"/>
              </a:solidFill>
            </a:endParaRPr>
          </a:p>
          <a:p>
            <a:pPr marL="135731" lvl="1" defTabSz="685800">
              <a:lnSpc>
                <a:spcPct val="120000"/>
              </a:lnSpc>
              <a:defRPr/>
            </a:pPr>
            <a:r>
              <a:rPr lang="en-SG" sz="4000" dirty="0">
                <a:solidFill>
                  <a:prstClr val="black"/>
                </a:solidFill>
              </a:rPr>
              <a:t>WhatsApp: </a:t>
            </a:r>
            <a:r>
              <a:rPr lang="en-SG" sz="4000" dirty="0">
                <a:solidFill>
                  <a:srgbClr val="5B9BD5">
                    <a:lumMod val="75000"/>
                  </a:srgbClr>
                </a:solidFill>
              </a:rPr>
              <a:t>+65-98207783</a:t>
            </a:r>
          </a:p>
          <a:p>
            <a:pPr marL="135731" lvl="1" defTabSz="685800">
              <a:lnSpc>
                <a:spcPct val="120000"/>
              </a:lnSpc>
              <a:defRPr/>
            </a:pPr>
            <a:r>
              <a:rPr lang="en-SG" sz="4000" dirty="0">
                <a:solidFill>
                  <a:prstClr val="black"/>
                </a:solidFill>
              </a:rPr>
              <a:t>Website: </a:t>
            </a:r>
            <a:r>
              <a:rPr lang="en-SG" sz="4000" dirty="0">
                <a:solidFill>
                  <a:prstClr val="black"/>
                </a:solidFill>
                <a:hlinkClick r:id="rId4"/>
              </a:rPr>
              <a:t>www.faithatworkfellowship.org</a:t>
            </a:r>
            <a:endParaRPr lang="en-SG" sz="3200" dirty="0">
              <a:solidFill>
                <a:prstClr val="black"/>
              </a:solidFill>
            </a:endParaRPr>
          </a:p>
        </p:txBody>
      </p:sp>
      <p:sp>
        <p:nvSpPr>
          <p:cNvPr id="95236" name="Slide Number Placeholder 1">
            <a:extLst>
              <a:ext uri="{FF2B5EF4-FFF2-40B4-BE49-F238E27FC236}">
                <a16:creationId xmlns:a16="http://schemas.microsoft.com/office/drawing/2014/main" id="{2D57D290-2950-4924-950E-B1047E4DFD4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E742BF3-5C06-4D18-B6A1-77EBDDAFEFF6}" type="slidenum">
              <a:rPr lang="en-SG" altLang="en-US" sz="1200" smtClean="0">
                <a:solidFill>
                  <a:srgbClr val="FEFFFF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64</a:t>
            </a:fld>
            <a:endParaRPr lang="en-SG" altLang="en-US" sz="1200">
              <a:solidFill>
                <a:srgbClr val="FEFFFF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9AB01A-E112-49AD-83B2-D132ECFF91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143000"/>
            <a:ext cx="9982200" cy="5257800"/>
          </a:xfrm>
        </p:spPr>
        <p:txBody>
          <a:bodyPr/>
          <a:lstStyle/>
          <a:p>
            <a:pPr marL="442913" indent="-442913">
              <a:buClrTx/>
              <a:buFont typeface="Arial" panose="020B0604020202020204" pitchFamily="34" charset="0"/>
              <a:buAutoNum type="arabicPeriod"/>
              <a:defRPr/>
            </a:pPr>
            <a:r>
              <a:rPr lang="en-SG" sz="3200" dirty="0">
                <a:latin typeface="+mj-lt"/>
              </a:rPr>
              <a:t>GOD never moves without purpose or plan</a:t>
            </a:r>
          </a:p>
          <a:p>
            <a:pPr marL="442913" indent="-442913">
              <a:buNone/>
              <a:defRPr/>
            </a:pPr>
            <a:r>
              <a:rPr lang="en-SG" sz="3200" dirty="0">
                <a:latin typeface="+mj-lt"/>
              </a:rPr>
              <a:t>	When trying His servant and </a:t>
            </a:r>
            <a:r>
              <a:rPr lang="en-SG" sz="3200" dirty="0" err="1">
                <a:latin typeface="+mj-lt"/>
              </a:rPr>
              <a:t>molding</a:t>
            </a:r>
            <a:r>
              <a:rPr lang="en-SG" sz="3200" dirty="0">
                <a:latin typeface="+mj-lt"/>
              </a:rPr>
              <a:t> a man.</a:t>
            </a:r>
          </a:p>
          <a:p>
            <a:pPr marL="442913" indent="-442913">
              <a:buNone/>
              <a:defRPr/>
            </a:pPr>
            <a:r>
              <a:rPr lang="en-SG" sz="3200" dirty="0">
                <a:latin typeface="+mj-lt"/>
              </a:rPr>
              <a:t>	Give thanks to the Lord though your testing seems long,</a:t>
            </a:r>
          </a:p>
          <a:p>
            <a:pPr marL="442913" indent="-442913">
              <a:buNone/>
              <a:defRPr/>
            </a:pPr>
            <a:r>
              <a:rPr lang="en-SG" sz="3200" dirty="0">
                <a:latin typeface="+mj-lt"/>
              </a:rPr>
              <a:t>	In darkness He giveth a song.</a:t>
            </a:r>
          </a:p>
          <a:p>
            <a:pPr marL="442913" indent="-442913">
              <a:buNone/>
              <a:defRPr/>
            </a:pPr>
            <a:endParaRPr lang="en-SG" sz="3200" dirty="0">
              <a:latin typeface="+mj-lt"/>
            </a:endParaRPr>
          </a:p>
          <a:p>
            <a:pPr marL="442913" indent="-442913">
              <a:buNone/>
              <a:defRPr/>
            </a:pPr>
            <a:r>
              <a:rPr lang="en-SG" sz="3200" dirty="0">
                <a:latin typeface="+mj-lt"/>
              </a:rPr>
              <a:t>	O rejoice in the Lord, He makes no mistake,</a:t>
            </a:r>
          </a:p>
          <a:p>
            <a:pPr marL="442913" indent="-442913">
              <a:buNone/>
              <a:defRPr/>
            </a:pPr>
            <a:r>
              <a:rPr lang="en-SG" sz="3200" dirty="0">
                <a:latin typeface="+mj-lt"/>
              </a:rPr>
              <a:t>	He </a:t>
            </a:r>
            <a:r>
              <a:rPr lang="en-SG" sz="3200" dirty="0" err="1">
                <a:latin typeface="+mj-lt"/>
              </a:rPr>
              <a:t>knoweth</a:t>
            </a:r>
            <a:r>
              <a:rPr lang="en-SG" sz="3200" dirty="0">
                <a:latin typeface="+mj-lt"/>
              </a:rPr>
              <a:t> the end of each path I take.</a:t>
            </a:r>
          </a:p>
          <a:p>
            <a:pPr marL="442913" indent="-442913">
              <a:buNone/>
              <a:defRPr/>
            </a:pPr>
            <a:r>
              <a:rPr lang="en-SG" sz="3200" dirty="0">
                <a:latin typeface="+mj-lt"/>
              </a:rPr>
              <a:t>	For when I am tried and purified, </a:t>
            </a:r>
          </a:p>
          <a:p>
            <a:pPr marL="442913" indent="-442913">
              <a:buNone/>
              <a:defRPr/>
            </a:pPr>
            <a:r>
              <a:rPr lang="en-SG" sz="3200" dirty="0">
                <a:latin typeface="+mj-lt"/>
              </a:rPr>
              <a:t>	I shall come forth as gold.</a:t>
            </a:r>
            <a:endParaRPr lang="en-SG" sz="2800" dirty="0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F11D19B5-97F8-46A4-89F6-DC58F4A6338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304800"/>
            <a:ext cx="12192000" cy="742950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altLang="en-US" sz="4000" dirty="0">
                <a:solidFill>
                  <a:schemeClr val="tx1"/>
                </a:solidFill>
              </a:rPr>
              <a:t>REJOICE IN THE LORD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Content Placeholder 2">
            <a:extLst>
              <a:ext uri="{FF2B5EF4-FFF2-40B4-BE49-F238E27FC236}">
                <a16:creationId xmlns:a16="http://schemas.microsoft.com/office/drawing/2014/main" id="{6A361500-3368-40A8-BC61-85EE64BEA9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549276"/>
            <a:ext cx="9448800" cy="5775325"/>
          </a:xfrm>
        </p:spPr>
        <p:txBody>
          <a:bodyPr/>
          <a:lstStyle/>
          <a:p>
            <a:pPr marL="442913" indent="-442913">
              <a:buNone/>
            </a:pPr>
            <a:r>
              <a:rPr lang="en-SG" altLang="en-US" sz="3200" dirty="0">
                <a:latin typeface="+mj-lt"/>
              </a:rPr>
              <a:t>2.	I could not see through the shadows ahead.</a:t>
            </a:r>
          </a:p>
          <a:p>
            <a:pPr marL="442913" indent="-442913">
              <a:buNone/>
            </a:pPr>
            <a:r>
              <a:rPr lang="en-SG" altLang="en-US" sz="3200" dirty="0">
                <a:latin typeface="+mj-lt"/>
              </a:rPr>
              <a:t>	So I looked at the Cross of my Saviour instead.</a:t>
            </a:r>
          </a:p>
          <a:p>
            <a:pPr marL="442913" indent="-442913">
              <a:buNone/>
            </a:pPr>
            <a:r>
              <a:rPr lang="en-SG" altLang="en-US" sz="3200" dirty="0">
                <a:latin typeface="+mj-lt"/>
              </a:rPr>
              <a:t>	I bowed to the will  of the Master that day.</a:t>
            </a:r>
          </a:p>
          <a:p>
            <a:pPr marL="442913" indent="-442913">
              <a:buNone/>
            </a:pPr>
            <a:r>
              <a:rPr lang="en-SG" altLang="en-US" sz="3200" dirty="0">
                <a:latin typeface="+mj-lt"/>
              </a:rPr>
              <a:t>	Then peace came and tears fled away.</a:t>
            </a:r>
          </a:p>
          <a:p>
            <a:pPr marL="442913" indent="-442913">
              <a:buNone/>
            </a:pPr>
            <a:endParaRPr lang="en-SG" altLang="en-US" sz="3200" dirty="0">
              <a:latin typeface="+mj-lt"/>
            </a:endParaRPr>
          </a:p>
          <a:p>
            <a:pPr marL="442913" indent="-442913">
              <a:buNone/>
            </a:pPr>
            <a:r>
              <a:rPr lang="en-SG" altLang="en-US" sz="3200" dirty="0">
                <a:latin typeface="+mj-lt"/>
              </a:rPr>
              <a:t>	O rejoice in the Lord, He makes no mistake,</a:t>
            </a:r>
          </a:p>
          <a:p>
            <a:pPr marL="442913" indent="-442913">
              <a:buNone/>
            </a:pPr>
            <a:r>
              <a:rPr lang="en-SG" altLang="en-US" sz="3200" dirty="0">
                <a:latin typeface="+mj-lt"/>
              </a:rPr>
              <a:t>	He </a:t>
            </a:r>
            <a:r>
              <a:rPr lang="en-SG" altLang="en-US" sz="3200" dirty="0" err="1">
                <a:latin typeface="+mj-lt"/>
              </a:rPr>
              <a:t>knoweth</a:t>
            </a:r>
            <a:r>
              <a:rPr lang="en-SG" altLang="en-US" sz="3200" dirty="0">
                <a:latin typeface="+mj-lt"/>
              </a:rPr>
              <a:t> the end of each path I take.</a:t>
            </a:r>
          </a:p>
          <a:p>
            <a:pPr marL="442913" indent="-442913">
              <a:buNone/>
            </a:pPr>
            <a:r>
              <a:rPr lang="en-SG" altLang="en-US" sz="3200" dirty="0">
                <a:latin typeface="+mj-lt"/>
              </a:rPr>
              <a:t>	For when I am tried and purified, </a:t>
            </a:r>
          </a:p>
          <a:p>
            <a:pPr marL="442913" indent="-442913">
              <a:buNone/>
            </a:pPr>
            <a:r>
              <a:rPr lang="en-SG" altLang="en-US" sz="3200" dirty="0">
                <a:latin typeface="+mj-lt"/>
              </a:rPr>
              <a:t>	I shall come forth as gold.</a:t>
            </a:r>
          </a:p>
          <a:p>
            <a:pPr marL="0" indent="0">
              <a:buNone/>
            </a:pPr>
            <a:endParaRPr lang="en-SG" alt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50E630-1C5E-4A19-BE9C-D5224B8294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549276"/>
            <a:ext cx="9448800" cy="5775325"/>
          </a:xfrm>
        </p:spPr>
        <p:txBody>
          <a:bodyPr/>
          <a:lstStyle/>
          <a:p>
            <a:pPr marL="442913" indent="-442913">
              <a:buClrTx/>
              <a:buFont typeface="Arial" panose="020B0604020202020204" pitchFamily="34" charset="0"/>
              <a:buAutoNum type="arabicPeriod" startAt="3"/>
              <a:defRPr/>
            </a:pPr>
            <a:r>
              <a:rPr lang="en-SG" sz="3200" dirty="0">
                <a:latin typeface="+mj-lt"/>
              </a:rPr>
              <a:t>Now I can see testing comes from above.</a:t>
            </a:r>
          </a:p>
          <a:p>
            <a:pPr marL="442913" indent="-442913">
              <a:buNone/>
              <a:defRPr/>
            </a:pPr>
            <a:r>
              <a:rPr lang="en-SG" sz="3200" dirty="0">
                <a:latin typeface="+mj-lt"/>
              </a:rPr>
              <a:t>	GOD strengthens His children and purges in love.</a:t>
            </a:r>
          </a:p>
          <a:p>
            <a:pPr marL="442913" indent="-442913">
              <a:buNone/>
              <a:defRPr/>
            </a:pPr>
            <a:r>
              <a:rPr lang="en-SG" sz="3200" dirty="0">
                <a:latin typeface="+mj-lt"/>
              </a:rPr>
              <a:t>	My Father knows best and I trust in His care.</a:t>
            </a:r>
          </a:p>
          <a:p>
            <a:pPr marL="442913" indent="-442913">
              <a:buNone/>
              <a:defRPr/>
            </a:pPr>
            <a:r>
              <a:rPr lang="en-SG" sz="3200" dirty="0">
                <a:latin typeface="+mj-lt"/>
              </a:rPr>
              <a:t>	Through purging more fruit I will bear.</a:t>
            </a:r>
          </a:p>
          <a:p>
            <a:pPr marL="442913" indent="-442913">
              <a:buNone/>
              <a:defRPr/>
            </a:pPr>
            <a:endParaRPr lang="en-SG" sz="3200" dirty="0">
              <a:latin typeface="+mj-lt"/>
            </a:endParaRPr>
          </a:p>
          <a:p>
            <a:pPr marL="442913" indent="-442913">
              <a:buNone/>
              <a:defRPr/>
            </a:pPr>
            <a:r>
              <a:rPr lang="en-SG" sz="3200" dirty="0">
                <a:latin typeface="+mj-lt"/>
              </a:rPr>
              <a:t>	O rejoice in the Lord, He makes no mistake,</a:t>
            </a:r>
          </a:p>
          <a:p>
            <a:pPr marL="442913" indent="-442913">
              <a:buNone/>
              <a:defRPr/>
            </a:pPr>
            <a:r>
              <a:rPr lang="en-SG" sz="3200" dirty="0">
                <a:latin typeface="+mj-lt"/>
              </a:rPr>
              <a:t>	He </a:t>
            </a:r>
            <a:r>
              <a:rPr lang="en-SG" sz="3200" dirty="0" err="1">
                <a:latin typeface="+mj-lt"/>
              </a:rPr>
              <a:t>knoweth</a:t>
            </a:r>
            <a:r>
              <a:rPr lang="en-SG" sz="3200" dirty="0">
                <a:latin typeface="+mj-lt"/>
              </a:rPr>
              <a:t> the end of each path I take.</a:t>
            </a:r>
          </a:p>
          <a:p>
            <a:pPr marL="442913" indent="-442913">
              <a:buNone/>
              <a:defRPr/>
            </a:pPr>
            <a:r>
              <a:rPr lang="en-SG" sz="3200" dirty="0">
                <a:latin typeface="+mj-lt"/>
              </a:rPr>
              <a:t>	For when I am tried and purified, </a:t>
            </a:r>
          </a:p>
          <a:p>
            <a:pPr marL="442913" indent="-442913">
              <a:buNone/>
              <a:defRPr/>
            </a:pPr>
            <a:r>
              <a:rPr lang="en-SG" sz="3200" dirty="0">
                <a:latin typeface="+mj-lt"/>
              </a:rPr>
              <a:t>	I shall come forth as gold.</a:t>
            </a:r>
          </a:p>
          <a:p>
            <a:pPr marL="0" indent="0">
              <a:buNone/>
              <a:defRPr/>
            </a:pPr>
            <a:endParaRPr lang="en-SG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cean">
  <a:themeElements>
    <a:clrScheme name="Ocean 1">
      <a:dk1>
        <a:srgbClr val="010199"/>
      </a:dk1>
      <a:lt1>
        <a:srgbClr val="FFFFFF"/>
      </a:lt1>
      <a:dk2>
        <a:srgbClr val="000099"/>
      </a:dk2>
      <a:lt2>
        <a:srgbClr val="FFFFFF"/>
      </a:lt2>
      <a:accent1>
        <a:srgbClr val="33CCCC"/>
      </a:accent1>
      <a:accent2>
        <a:srgbClr val="00C600"/>
      </a:accent2>
      <a:accent3>
        <a:srgbClr val="AAAACA"/>
      </a:accent3>
      <a:accent4>
        <a:srgbClr val="DADADA"/>
      </a:accent4>
      <a:accent5>
        <a:srgbClr val="ADE2E2"/>
      </a:accent5>
      <a:accent6>
        <a:srgbClr val="00B300"/>
      </a:accent6>
      <a:hlink>
        <a:srgbClr val="FFCC00"/>
      </a:hlink>
      <a:folHlink>
        <a:srgbClr val="6699FF"/>
      </a:folHlink>
    </a:clrScheme>
    <a:fontScheme name="Ocean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anose="020B060403050404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anose="020B0604030504040204" pitchFamily="34" charset="0"/>
          </a:defRPr>
        </a:defPPr>
      </a:lstStyle>
    </a:lnDef>
  </a:objectDefaults>
  <a:extraClrSchemeLst>
    <a:extraClrScheme>
      <a:clrScheme name="Ocean 1">
        <a:dk1>
          <a:srgbClr val="010199"/>
        </a:dk1>
        <a:lt1>
          <a:srgbClr val="FFFFFF"/>
        </a:lt1>
        <a:dk2>
          <a:srgbClr val="000099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AAAACA"/>
        </a:accent3>
        <a:accent4>
          <a:srgbClr val="DADADA"/>
        </a:accent4>
        <a:accent5>
          <a:srgbClr val="ADE2E2"/>
        </a:accent5>
        <a:accent6>
          <a:srgbClr val="00B300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2">
        <a:dk1>
          <a:srgbClr val="000066"/>
        </a:dk1>
        <a:lt1>
          <a:srgbClr val="FFFFFF"/>
        </a:lt1>
        <a:dk2>
          <a:srgbClr val="5D93FF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B6C8FF"/>
        </a:accent3>
        <a:accent4>
          <a:srgbClr val="DADADA"/>
        </a:accent4>
        <a:accent5>
          <a:srgbClr val="B8B8FF"/>
        </a:accent5>
        <a:accent6>
          <a:srgbClr val="8A8AE7"/>
        </a:accent6>
        <a:hlink>
          <a:srgbClr val="FF33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3">
        <a:dk1>
          <a:srgbClr val="000000"/>
        </a:dk1>
        <a:lt1>
          <a:srgbClr val="FFFFFF"/>
        </a:lt1>
        <a:dk2>
          <a:srgbClr val="572E88"/>
        </a:dk2>
        <a:lt2>
          <a:srgbClr val="FFFFFF"/>
        </a:lt2>
        <a:accent1>
          <a:srgbClr val="FF6600"/>
        </a:accent1>
        <a:accent2>
          <a:srgbClr val="FFCC00"/>
        </a:accent2>
        <a:accent3>
          <a:srgbClr val="B4ADC3"/>
        </a:accent3>
        <a:accent4>
          <a:srgbClr val="DADADA"/>
        </a:accent4>
        <a:accent5>
          <a:srgbClr val="FFB8AA"/>
        </a:accent5>
        <a:accent6>
          <a:srgbClr val="E7B900"/>
        </a:accent6>
        <a:hlink>
          <a:srgbClr val="33CCCC"/>
        </a:hlink>
        <a:folHlink>
          <a:srgbClr val="36CC6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4">
        <a:dk1>
          <a:srgbClr val="003366"/>
        </a:dk1>
        <a:lt1>
          <a:srgbClr val="FFFFFF"/>
        </a:lt1>
        <a:dk2>
          <a:srgbClr val="666699"/>
        </a:dk2>
        <a:lt2>
          <a:srgbClr val="FFFFFF"/>
        </a:lt2>
        <a:accent1>
          <a:srgbClr val="9966FF"/>
        </a:accent1>
        <a:accent2>
          <a:srgbClr val="00CC66"/>
        </a:accent2>
        <a:accent3>
          <a:srgbClr val="B8B8CA"/>
        </a:accent3>
        <a:accent4>
          <a:srgbClr val="DADADA"/>
        </a:accent4>
        <a:accent5>
          <a:srgbClr val="CAB8FF"/>
        </a:accent5>
        <a:accent6>
          <a:srgbClr val="00B95C"/>
        </a:accent6>
        <a:hlink>
          <a:srgbClr val="65C8FF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5">
        <a:dk1>
          <a:srgbClr val="000000"/>
        </a:dk1>
        <a:lt1>
          <a:srgbClr val="FFFFFF"/>
        </a:lt1>
        <a:dk2>
          <a:srgbClr val="336600"/>
        </a:dk2>
        <a:lt2>
          <a:srgbClr val="FFFFFF"/>
        </a:lt2>
        <a:accent1>
          <a:srgbClr val="B7C533"/>
        </a:accent1>
        <a:accent2>
          <a:srgbClr val="CCCCFF"/>
        </a:accent2>
        <a:accent3>
          <a:srgbClr val="ADB8AA"/>
        </a:accent3>
        <a:accent4>
          <a:srgbClr val="DADADA"/>
        </a:accent4>
        <a:accent5>
          <a:srgbClr val="D8DFAD"/>
        </a:accent5>
        <a:accent6>
          <a:srgbClr val="B9B9E7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6">
        <a:dk1>
          <a:srgbClr val="000000"/>
        </a:dk1>
        <a:lt1>
          <a:srgbClr val="FFFFFF"/>
        </a:lt1>
        <a:dk2>
          <a:srgbClr val="006B80"/>
        </a:dk2>
        <a:lt2>
          <a:srgbClr val="C1CB75"/>
        </a:lt2>
        <a:accent1>
          <a:srgbClr val="6F8406"/>
        </a:accent1>
        <a:accent2>
          <a:srgbClr val="D9E288"/>
        </a:accent2>
        <a:accent3>
          <a:srgbClr val="AABAC0"/>
        </a:accent3>
        <a:accent4>
          <a:srgbClr val="DADADA"/>
        </a:accent4>
        <a:accent5>
          <a:srgbClr val="BBC2AA"/>
        </a:accent5>
        <a:accent6>
          <a:srgbClr val="C4CD7B"/>
        </a:accent6>
        <a:hlink>
          <a:srgbClr val="00CC00"/>
        </a:hlink>
        <a:folHlink>
          <a:srgbClr val="C0FF7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7">
        <a:dk1>
          <a:srgbClr val="5F5F5F"/>
        </a:dk1>
        <a:lt1>
          <a:srgbClr val="FFFFFF"/>
        </a:lt1>
        <a:dk2>
          <a:srgbClr val="FF6600"/>
        </a:dk2>
        <a:lt2>
          <a:srgbClr val="FFFFFF"/>
        </a:lt2>
        <a:accent1>
          <a:srgbClr val="CC6600"/>
        </a:accent1>
        <a:accent2>
          <a:srgbClr val="FF6600"/>
        </a:accent2>
        <a:accent3>
          <a:srgbClr val="FFB8AA"/>
        </a:accent3>
        <a:accent4>
          <a:srgbClr val="DADADA"/>
        </a:accent4>
        <a:accent5>
          <a:srgbClr val="E2B8AA"/>
        </a:accent5>
        <a:accent6>
          <a:srgbClr val="E75C00"/>
        </a:accent6>
        <a:hlink>
          <a:srgbClr val="FFFF99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8">
        <a:dk1>
          <a:srgbClr val="000000"/>
        </a:dk1>
        <a:lt1>
          <a:srgbClr val="FFFFFF"/>
        </a:lt1>
        <a:dk2>
          <a:srgbClr val="FFBA2F"/>
        </a:dk2>
        <a:lt2>
          <a:srgbClr val="A50021"/>
        </a:lt2>
        <a:accent1>
          <a:srgbClr val="FF6600"/>
        </a:accent1>
        <a:accent2>
          <a:srgbClr val="CC6600"/>
        </a:accent2>
        <a:accent3>
          <a:srgbClr val="FFD9AD"/>
        </a:accent3>
        <a:accent4>
          <a:srgbClr val="DADADA"/>
        </a:accent4>
        <a:accent5>
          <a:srgbClr val="FFB8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</a:themeOverride>
</file>

<file path=ppt/theme/themeOverride3.xml><?xml version="1.0" encoding="utf-8"?>
<a:themeOverride xmlns:a="http://schemas.openxmlformats.org/drawingml/2006/main">
  <a:clrScheme name="Ocean 1">
    <a:dk1>
      <a:srgbClr val="010199"/>
    </a:dk1>
    <a:lt1>
      <a:srgbClr val="FFFFFF"/>
    </a:lt1>
    <a:dk2>
      <a:srgbClr val="000099"/>
    </a:dk2>
    <a:lt2>
      <a:srgbClr val="FFFFFF"/>
    </a:lt2>
    <a:accent1>
      <a:srgbClr val="33CCCC"/>
    </a:accent1>
    <a:accent2>
      <a:srgbClr val="00C600"/>
    </a:accent2>
    <a:accent3>
      <a:srgbClr val="AAAACA"/>
    </a:accent3>
    <a:accent4>
      <a:srgbClr val="DADADA"/>
    </a:accent4>
    <a:accent5>
      <a:srgbClr val="ADE2E2"/>
    </a:accent5>
    <a:accent6>
      <a:srgbClr val="00B300"/>
    </a:accent6>
    <a:hlink>
      <a:srgbClr val="FFCC00"/>
    </a:hlink>
    <a:folHlink>
      <a:srgbClr val="6699F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7224</TotalTime>
  <Words>4238</Words>
  <Application>Microsoft Office PowerPoint</Application>
  <PresentationFormat>Widescreen</PresentationFormat>
  <Paragraphs>374</Paragraphs>
  <Slides>64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64</vt:i4>
      </vt:variant>
    </vt:vector>
  </HeadingPairs>
  <TitlesOfParts>
    <vt:vector size="73" baseType="lpstr">
      <vt:lpstr>Arial</vt:lpstr>
      <vt:lpstr>Calibri</vt:lpstr>
      <vt:lpstr>Constantia</vt:lpstr>
      <vt:lpstr>Georgia</vt:lpstr>
      <vt:lpstr>Tahoma</vt:lpstr>
      <vt:lpstr>Wingdings</vt:lpstr>
      <vt:lpstr>Wingdings 2</vt:lpstr>
      <vt:lpstr>Flow</vt:lpstr>
      <vt:lpstr>Ocean</vt:lpstr>
      <vt:lpstr>TEST OF WILDERNESS</vt:lpstr>
      <vt:lpstr>THREE TRUTHS OF LIFE</vt:lpstr>
      <vt:lpstr>LIFE IS A TEST</vt:lpstr>
      <vt:lpstr>LIFE IS A TEST</vt:lpstr>
      <vt:lpstr>PowerPoint Presentation</vt:lpstr>
      <vt:lpstr>MOSES’ EARLY TESTS</vt:lpstr>
      <vt:lpstr>REJOICE IN THE LORD</vt:lpstr>
      <vt:lpstr>PowerPoint Presentation</vt:lpstr>
      <vt:lpstr>PowerPoint Presentation</vt:lpstr>
      <vt:lpstr>TEST OF WILDERNESS</vt:lpstr>
      <vt:lpstr>DESERT – MANY FACES</vt:lpstr>
      <vt:lpstr>DESERT – MANY CRIES</vt:lpstr>
      <vt:lpstr>GOD WITH US IN DESERT</vt:lpstr>
      <vt:lpstr>GOD WITH US IN DESERT</vt:lpstr>
      <vt:lpstr>WHY THE DESERT?</vt:lpstr>
      <vt:lpstr>WHY THE DESERT?</vt:lpstr>
      <vt:lpstr>WHY THE DESERT?</vt:lpstr>
      <vt:lpstr>WHY THE DESERT?</vt:lpstr>
      <vt:lpstr>LESSONS FROM MOSES</vt:lpstr>
      <vt:lpstr>WHAT MOSES GAINED</vt:lpstr>
      <vt:lpstr>PowerPoint Presentation</vt:lpstr>
      <vt:lpstr>SCHOOL OF SELF-DISCOVERY</vt:lpstr>
      <vt:lpstr>PowerPoint Presentation</vt:lpstr>
      <vt:lpstr>GOD IS THE SOURCE </vt:lpstr>
      <vt:lpstr>GOD IS THE SOURCE </vt:lpstr>
      <vt:lpstr>GOD IS THE SOURCE </vt:lpstr>
      <vt:lpstr>GOD IS THE SOURCE </vt:lpstr>
      <vt:lpstr>SCHOOL OF SELF-DISCOVERY</vt:lpstr>
      <vt:lpstr>PowerPoint Presentation</vt:lpstr>
      <vt:lpstr>GOD IS IN CONTROL</vt:lpstr>
      <vt:lpstr>GOD IS IN CONTROL</vt:lpstr>
      <vt:lpstr>SCHOOL OF SELF-DISCOVERY</vt:lpstr>
      <vt:lpstr>PowerPoint Presentation</vt:lpstr>
      <vt:lpstr>GOD IS THE JUDGE </vt:lpstr>
      <vt:lpstr>GOD IS THE JUDGE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SHEPHERD’S CROOK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REFLECTIONS</vt:lpstr>
      <vt:lpstr>GOD IS THE MASTER </vt:lpstr>
      <vt:lpstr>PowerPoint Presentation</vt:lpstr>
      <vt:lpstr>PowerPoint Presentation</vt:lpstr>
      <vt:lpstr>PowerPoint Presentation</vt:lpstr>
      <vt:lpstr>PowerPoint Presentation</vt:lpstr>
      <vt:lpstr>OUR HEARTS</vt:lpstr>
      <vt:lpstr>PowerPoint Presentation</vt:lpstr>
      <vt:lpstr>PowerPoint Presentation</vt:lpstr>
      <vt:lpstr>PowerPoint Presentation</vt:lpstr>
      <vt:lpstr>THOUGHTS</vt:lpstr>
      <vt:lpstr>THE RESPONES</vt:lpstr>
      <vt:lpstr>PowerPoint Presentation</vt:lpstr>
      <vt:lpstr>CHALLENGE</vt:lpstr>
      <vt:lpstr>JESUS HAD BEEN THERE!</vt:lpstr>
      <vt:lpstr>JESUS HAD BEEN THERE!</vt:lpstr>
      <vt:lpstr>QUESTIONS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 OF WILDERNESS</dc:title>
  <dc:creator>rev(dr)goh seng fong</dc:creator>
  <cp:lastModifiedBy>User</cp:lastModifiedBy>
  <cp:revision>138</cp:revision>
  <cp:lastPrinted>2021-02-27T03:55:24Z</cp:lastPrinted>
  <dcterms:created xsi:type="dcterms:W3CDTF">2007-06-02T12:47:22Z</dcterms:created>
  <dcterms:modified xsi:type="dcterms:W3CDTF">2021-05-13T07:50:51Z</dcterms:modified>
</cp:coreProperties>
</file>