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27" r:id="rId2"/>
    <p:sldId id="328" r:id="rId3"/>
    <p:sldId id="324" r:id="rId4"/>
    <p:sldId id="325" r:id="rId5"/>
    <p:sldId id="257" r:id="rId6"/>
    <p:sldId id="258" r:id="rId7"/>
    <p:sldId id="259" r:id="rId8"/>
    <p:sldId id="260" r:id="rId9"/>
    <p:sldId id="288" r:id="rId10"/>
    <p:sldId id="290" r:id="rId11"/>
    <p:sldId id="291" r:id="rId12"/>
    <p:sldId id="292" r:id="rId13"/>
    <p:sldId id="293" r:id="rId14"/>
    <p:sldId id="294" r:id="rId15"/>
    <p:sldId id="295" r:id="rId16"/>
    <p:sldId id="297" r:id="rId17"/>
    <p:sldId id="298" r:id="rId18"/>
    <p:sldId id="299" r:id="rId19"/>
    <p:sldId id="261" r:id="rId20"/>
    <p:sldId id="300" r:id="rId21"/>
    <p:sldId id="263" r:id="rId22"/>
    <p:sldId id="329" r:id="rId23"/>
    <p:sldId id="262" r:id="rId24"/>
    <p:sldId id="264" r:id="rId25"/>
    <p:sldId id="266" r:id="rId26"/>
    <p:sldId id="269" r:id="rId27"/>
    <p:sldId id="272" r:id="rId28"/>
    <p:sldId id="267" r:id="rId29"/>
    <p:sldId id="274" r:id="rId30"/>
    <p:sldId id="275" r:id="rId31"/>
    <p:sldId id="287" r:id="rId32"/>
    <p:sldId id="276" r:id="rId33"/>
    <p:sldId id="281" r:id="rId34"/>
    <p:sldId id="277" r:id="rId35"/>
    <p:sldId id="278" r:id="rId36"/>
    <p:sldId id="279" r:id="rId37"/>
    <p:sldId id="280" r:id="rId38"/>
    <p:sldId id="284" r:id="rId39"/>
    <p:sldId id="282" r:id="rId40"/>
    <p:sldId id="283" r:id="rId41"/>
    <p:sldId id="301" r:id="rId42"/>
    <p:sldId id="330" r:id="rId43"/>
    <p:sldId id="303" r:id="rId44"/>
    <p:sldId id="331" r:id="rId45"/>
    <p:sldId id="332" r:id="rId46"/>
    <p:sldId id="308" r:id="rId47"/>
    <p:sldId id="309" r:id="rId48"/>
    <p:sldId id="310" r:id="rId49"/>
    <p:sldId id="311" r:id="rId50"/>
    <p:sldId id="312" r:id="rId51"/>
    <p:sldId id="313" r:id="rId52"/>
    <p:sldId id="314" r:id="rId53"/>
    <p:sldId id="315" r:id="rId54"/>
    <p:sldId id="285" r:id="rId55"/>
    <p:sldId id="333" r:id="rId56"/>
    <p:sldId id="286" r:id="rId57"/>
    <p:sldId id="317" r:id="rId58"/>
    <p:sldId id="318" r:id="rId59"/>
    <p:sldId id="35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B3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16" d="100"/>
          <a:sy n="116" d="100"/>
        </p:scale>
        <p:origin x="136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521DC-ABE2-427E-8B2D-C9F5A1F32EB4}" type="datetimeFigureOut">
              <a:rPr lang="en-SG" smtClean="0"/>
              <a:t>7/1/2021</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14A18-7300-4B02-A1F0-3C908BB2291A}" type="slidenum">
              <a:rPr lang="en-SG" smtClean="0"/>
              <a:t>‹#›</a:t>
            </a:fld>
            <a:endParaRPr lang="en-SG"/>
          </a:p>
        </p:txBody>
      </p:sp>
    </p:spTree>
    <p:extLst>
      <p:ext uri="{BB962C8B-B14F-4D97-AF65-F5344CB8AC3E}">
        <p14:creationId xmlns:p14="http://schemas.microsoft.com/office/powerpoint/2010/main" val="108145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F814A18-7300-4B02-A1F0-3C908BB2291A}" type="slidenum">
              <a:rPr lang="en-SG" smtClean="0"/>
              <a:t>13</a:t>
            </a:fld>
            <a:endParaRPr lang="en-SG"/>
          </a:p>
        </p:txBody>
      </p:sp>
    </p:spTree>
    <p:extLst>
      <p:ext uri="{BB962C8B-B14F-4D97-AF65-F5344CB8AC3E}">
        <p14:creationId xmlns:p14="http://schemas.microsoft.com/office/powerpoint/2010/main" val="413591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E7BFCB2-EDE5-45D5-968C-38B2481C3A7A}" type="datetime1">
              <a:rPr lang="en-SG" smtClean="0"/>
              <a:t>7/1/2021</a:t>
            </a:fld>
            <a:endParaRPr lang="en-SG"/>
          </a:p>
        </p:txBody>
      </p:sp>
      <p:sp>
        <p:nvSpPr>
          <p:cNvPr id="19" name="Footer Placeholder 18"/>
          <p:cNvSpPr>
            <a:spLocks noGrp="1"/>
          </p:cNvSpPr>
          <p:nvPr>
            <p:ph type="ftr" sz="quarter" idx="11"/>
          </p:nvPr>
        </p:nvSpPr>
        <p:spPr/>
        <p:txBody>
          <a:bodyPr/>
          <a:lstStyle/>
          <a:p>
            <a:endParaRPr lang="en-SG"/>
          </a:p>
        </p:txBody>
      </p:sp>
      <p:sp>
        <p:nvSpPr>
          <p:cNvPr id="27" name="Slide Number Placeholder 26"/>
          <p:cNvSpPr>
            <a:spLocks noGrp="1"/>
          </p:cNvSpPr>
          <p:nvPr>
            <p:ph type="sldNum" sz="quarter" idx="12"/>
          </p:nvPr>
        </p:nvSpPr>
        <p:spPr/>
        <p:txBody>
          <a:bodyPr/>
          <a:lstStyle/>
          <a:p>
            <a:fld id="{0C15C494-E619-4AB6-988B-39170DE34651}"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6D903C3-255E-4C49-83F3-E1EA8CFC4903}" type="datetime1">
              <a:rPr lang="en-SG" smtClean="0"/>
              <a:t>7/1/2021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5F3866-1F75-4779-A979-07609EFB5538}" type="datetime1">
              <a:rPr lang="en-SG" smtClean="0"/>
              <a:t>7/1/2021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A27179-B414-426E-AF50-902A57439CCE}" type="datetime1">
              <a:rPr lang="en-SG" smtClean="0"/>
              <a:t>7/1/2021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B6568B7-40FF-4E09-BBF9-1319940EE9D5}" type="datetime1">
              <a:rPr lang="en-SG" smtClean="0"/>
              <a:t>7/1/2021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0C15C494-E619-4AB6-988B-39170DE34651}" type="slidenum">
              <a:rPr lang="en-SG" smtClean="0"/>
              <a:pPr/>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1A83B6B-01A2-41D1-A547-0C655E0364DD}" type="datetime1">
              <a:rPr lang="en-SG" smtClean="0"/>
              <a:t>7/1/2021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69A452F-645F-4319-8318-071A2741C61A}" type="datetime1">
              <a:rPr lang="en-SG" smtClean="0"/>
              <a:t>7/1/2021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D4F8BD0-3D6C-4AE6-B662-87B833D6E544}" type="datetime1">
              <a:rPr lang="en-SG" smtClean="0"/>
              <a:t>7/1/2021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D9040-C523-4790-BEFF-BEE1A104DBFD}" type="datetime1">
              <a:rPr lang="en-SG" smtClean="0"/>
              <a:t>7/1/2021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F69EF7-DB8F-42CF-B573-993100198686}" type="datetime1">
              <a:rPr lang="en-SG" smtClean="0"/>
              <a:t>7/1/2021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0C15C494-E619-4AB6-988B-39170DE34651}"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06450E9-65D7-483B-A0D0-DC8995839CAE}" type="datetime1">
              <a:rPr lang="en-SG" smtClean="0"/>
              <a:t>7/1/2021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a:xfrm>
            <a:off x="8077200" y="6356352"/>
            <a:ext cx="609600" cy="365125"/>
          </a:xfrm>
        </p:spPr>
        <p:txBody>
          <a:bodyPr/>
          <a:lstStyle/>
          <a:p>
            <a:fld id="{0C15C494-E619-4AB6-988B-39170DE34651}" type="slidenum">
              <a:rPr lang="en-SG" smtClean="0"/>
              <a:pPr/>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74AC98D-5CE2-4F26-A11A-F3D5730D5346}" type="datetime1">
              <a:rPr lang="en-SG" smtClean="0"/>
              <a:t>7/1/2021</a:t>
            </a:fld>
            <a:endParaRPr lang="en-SG"/>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SG"/>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15C494-E619-4AB6-988B-39170DE34651}" type="slidenum">
              <a:rPr lang="en-SG" smtClean="0"/>
              <a:pPr/>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www.faithatworkfellowship.org/" TargetMode="External"/><Relationship Id="rId4" Type="http://schemas.openxmlformats.org/officeDocument/2006/relationships/hyperlink" Target="mailto:gohsengfong@hot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4704"/>
            <a:ext cx="9144000" cy="1584176"/>
          </a:xfrm>
        </p:spPr>
        <p:txBody>
          <a:bodyPr/>
          <a:lstStyle/>
          <a:p>
            <a:pPr algn="ctr"/>
            <a:r>
              <a:rPr lang="en-US" u="sng" dirty="0">
                <a:solidFill>
                  <a:srgbClr val="FF0000"/>
                </a:solidFill>
              </a:rPr>
              <a:t>THE BLESSED MAN</a:t>
            </a:r>
            <a:endParaRPr lang="en-SG" u="sng" dirty="0">
              <a:solidFill>
                <a:srgbClr val="FF0000"/>
              </a:solidFill>
            </a:endParaRPr>
          </a:p>
        </p:txBody>
      </p:sp>
      <p:sp>
        <p:nvSpPr>
          <p:cNvPr id="3" name="Subtitle 2"/>
          <p:cNvSpPr>
            <a:spLocks noGrp="1"/>
          </p:cNvSpPr>
          <p:nvPr>
            <p:ph type="subTitle" idx="1"/>
          </p:nvPr>
        </p:nvSpPr>
        <p:spPr>
          <a:xfrm>
            <a:off x="0" y="3228536"/>
            <a:ext cx="9144000" cy="1752600"/>
          </a:xfrm>
          <a:solidFill>
            <a:schemeClr val="tx1"/>
          </a:solidFill>
        </p:spPr>
        <p:txBody>
          <a:bodyPr>
            <a:normAutofit/>
          </a:bodyPr>
          <a:lstStyle/>
          <a:p>
            <a:pPr algn="ctr"/>
            <a:r>
              <a:rPr lang="en-US" sz="4800" b="1" dirty="0">
                <a:solidFill>
                  <a:srgbClr val="92D050"/>
                </a:solidFill>
                <a:effectLst>
                  <a:outerShdw blurRad="50800" dist="38100" dir="2700000" algn="tl" rotWithShape="0">
                    <a:prstClr val="black">
                      <a:alpha val="40000"/>
                    </a:prstClr>
                  </a:outerShdw>
                </a:effectLst>
              </a:rPr>
              <a:t>PSALM   ONE  </a:t>
            </a:r>
            <a:endParaRPr lang="en-SG" sz="4800" b="1" dirty="0">
              <a:solidFill>
                <a:srgbClr val="92D050"/>
              </a:solidFill>
              <a:effectLst>
                <a:outerShdw blurRad="50800" dist="38100" dir="2700000" algn="tl" rotWithShape="0">
                  <a:prstClr val="black">
                    <a:alpha val="40000"/>
                  </a:prstClr>
                </a:outerShdw>
              </a:effectLst>
            </a:endParaRPr>
          </a:p>
        </p:txBody>
      </p:sp>
      <p:sp>
        <p:nvSpPr>
          <p:cNvPr id="4" name="Slide Number Placeholder 3">
            <a:extLst>
              <a:ext uri="{FF2B5EF4-FFF2-40B4-BE49-F238E27FC236}">
                <a16:creationId xmlns:a16="http://schemas.microsoft.com/office/drawing/2014/main" id="{05B067BF-391F-4A1C-A4FD-C88C1A4B8339}"/>
              </a:ext>
            </a:extLst>
          </p:cNvPr>
          <p:cNvSpPr>
            <a:spLocks noGrp="1"/>
          </p:cNvSpPr>
          <p:nvPr>
            <p:ph type="sldNum" sz="quarter" idx="12"/>
          </p:nvPr>
        </p:nvSpPr>
        <p:spPr/>
        <p:txBody>
          <a:bodyPr/>
          <a:lstStyle/>
          <a:p>
            <a:fld id="{0C15C494-E619-4AB6-988B-39170DE34651}" type="slidenum">
              <a:rPr lang="en-SG" smtClean="0">
                <a:solidFill>
                  <a:srgbClr val="92D050"/>
                </a:solidFill>
              </a:rPr>
              <a:pPr/>
              <a:t>1</a:t>
            </a:fld>
            <a:endParaRPr lang="en-SG" dirty="0">
              <a:solidFill>
                <a:srgbClr val="92D050"/>
              </a:solidFill>
            </a:endParaRPr>
          </a:p>
        </p:txBody>
      </p:sp>
    </p:spTree>
    <p:extLst>
      <p:ext uri="{BB962C8B-B14F-4D97-AF65-F5344CB8AC3E}">
        <p14:creationId xmlns:p14="http://schemas.microsoft.com/office/powerpoint/2010/main" val="28175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8195" name="Subtitle 2"/>
          <p:cNvSpPr>
            <a:spLocks noGrp="1"/>
          </p:cNvSpPr>
          <p:nvPr>
            <p:ph type="subTitle" idx="1"/>
          </p:nvPr>
        </p:nvSpPr>
        <p:spPr>
          <a:xfrm>
            <a:off x="609600" y="2286000"/>
            <a:ext cx="7854950" cy="3886200"/>
          </a:xfrm>
        </p:spPr>
        <p:txBody>
          <a:bodyPr/>
          <a:lstStyle/>
          <a:p>
            <a:pPr marL="630238" marR="0" indent="-630238" algn="l"/>
            <a:r>
              <a:rPr lang="en-US" altLang="en-US" sz="2800" dirty="0">
                <a:solidFill>
                  <a:schemeClr val="bg1"/>
                </a:solidFill>
                <a:latin typeface="+mj-lt"/>
              </a:rPr>
              <a:t>1a.  	</a:t>
            </a:r>
            <a:r>
              <a:rPr lang="en-US" altLang="en-US" sz="2800" u="sng" dirty="0">
                <a:solidFill>
                  <a:schemeClr val="bg1"/>
                </a:solidFill>
                <a:latin typeface="+mj-lt"/>
              </a:rPr>
              <a:t>Synonymous</a:t>
            </a:r>
            <a:r>
              <a:rPr lang="en-US" altLang="en-US" sz="2800" dirty="0">
                <a:solidFill>
                  <a:schemeClr val="bg1"/>
                </a:solidFill>
                <a:latin typeface="+mj-lt"/>
              </a:rPr>
              <a:t>:  The thought expressed in the first line is restated in the same or similar form in the second line.</a:t>
            </a:r>
          </a:p>
          <a:p>
            <a:pPr marR="0" algn="l"/>
            <a:endParaRPr lang="en-US" altLang="en-US" sz="2800" dirty="0">
              <a:solidFill>
                <a:schemeClr val="bg1"/>
              </a:solidFill>
              <a:latin typeface="+mj-lt"/>
            </a:endParaRPr>
          </a:p>
          <a:p>
            <a:pPr marL="630238" marR="0" indent="-630238" algn="l"/>
            <a:r>
              <a:rPr lang="en-US" altLang="en-US" sz="2800" dirty="0">
                <a:solidFill>
                  <a:schemeClr val="bg1"/>
                </a:solidFill>
                <a:latin typeface="+mj-lt"/>
              </a:rPr>
              <a:t>    	“</a:t>
            </a:r>
            <a:r>
              <a:rPr lang="en-US" altLang="en-US" sz="2800" i="1" dirty="0">
                <a:solidFill>
                  <a:schemeClr val="bg1"/>
                </a:solidFill>
                <a:latin typeface="+mj-lt"/>
              </a:rPr>
              <a:t>The heavens declare the glory of God; and the firmament </a:t>
            </a:r>
            <a:r>
              <a:rPr lang="en-US" altLang="en-US" sz="2800" i="1" dirty="0" err="1">
                <a:solidFill>
                  <a:schemeClr val="bg1"/>
                </a:solidFill>
                <a:latin typeface="+mj-lt"/>
              </a:rPr>
              <a:t>sheweth</a:t>
            </a:r>
            <a:r>
              <a:rPr lang="en-US" altLang="en-US" sz="2800" i="1" dirty="0">
                <a:solidFill>
                  <a:schemeClr val="bg1"/>
                </a:solidFill>
                <a:latin typeface="+mj-lt"/>
              </a:rPr>
              <a:t> his handywork</a:t>
            </a:r>
            <a:r>
              <a:rPr lang="en-US" altLang="en-US" sz="2800" dirty="0">
                <a:solidFill>
                  <a:schemeClr val="bg1"/>
                </a:solidFill>
                <a:latin typeface="+mj-lt"/>
              </a:rPr>
              <a:t>” (Ps. 19:1).</a:t>
            </a:r>
          </a:p>
          <a:p>
            <a:pPr marR="0" algn="l">
              <a:lnSpc>
                <a:spcPct val="90000"/>
              </a:lnSpc>
            </a:pPr>
            <a:r>
              <a:rPr lang="en-US" altLang="en-US" sz="2400" dirty="0"/>
              <a:t> </a:t>
            </a:r>
          </a:p>
        </p:txBody>
      </p:sp>
      <p:sp>
        <p:nvSpPr>
          <p:cNvPr id="3" name="Slide Number Placeholder 2">
            <a:extLst>
              <a:ext uri="{FF2B5EF4-FFF2-40B4-BE49-F238E27FC236}">
                <a16:creationId xmlns:a16="http://schemas.microsoft.com/office/drawing/2014/main" id="{1BCEC0EC-B288-4C7D-ABBF-A53E532676FA}"/>
              </a:ext>
            </a:extLst>
          </p:cNvPr>
          <p:cNvSpPr>
            <a:spLocks noGrp="1"/>
          </p:cNvSpPr>
          <p:nvPr>
            <p:ph type="sldNum" sz="quarter" idx="12"/>
          </p:nvPr>
        </p:nvSpPr>
        <p:spPr/>
        <p:txBody>
          <a:bodyPr/>
          <a:lstStyle/>
          <a:p>
            <a:fld id="{0C15C494-E619-4AB6-988B-39170DE34651}" type="slidenum">
              <a:rPr lang="en-SG" smtClean="0"/>
              <a:pPr/>
              <a:t>10</a:t>
            </a:fld>
            <a:endParaRPr lang="en-SG"/>
          </a:p>
        </p:txBody>
      </p:sp>
    </p:spTree>
    <p:extLst>
      <p:ext uri="{BB962C8B-B14F-4D97-AF65-F5344CB8AC3E}">
        <p14:creationId xmlns:p14="http://schemas.microsoft.com/office/powerpoint/2010/main" val="149028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9219" name="Subtitle 2"/>
          <p:cNvSpPr>
            <a:spLocks noGrp="1"/>
          </p:cNvSpPr>
          <p:nvPr>
            <p:ph type="subTitle" idx="1"/>
          </p:nvPr>
        </p:nvSpPr>
        <p:spPr>
          <a:xfrm>
            <a:off x="533400" y="2514600"/>
            <a:ext cx="7999040" cy="3352800"/>
          </a:xfrm>
        </p:spPr>
        <p:txBody>
          <a:bodyPr/>
          <a:lstStyle/>
          <a:p>
            <a:pPr marL="630238" marR="0" indent="-630238" algn="l"/>
            <a:r>
              <a:rPr lang="en-US" altLang="en-US" sz="3200" dirty="0">
                <a:solidFill>
                  <a:schemeClr val="bg1"/>
                </a:solidFill>
                <a:latin typeface="+mj-lt"/>
              </a:rPr>
              <a:t>“</a:t>
            </a:r>
            <a:r>
              <a:rPr lang="en-US" altLang="en-US" sz="3200" i="1" dirty="0">
                <a:solidFill>
                  <a:schemeClr val="bg1"/>
                </a:solidFill>
                <a:latin typeface="+mj-lt"/>
              </a:rPr>
              <a:t>LORD, how are they increased that trouble me! </a:t>
            </a:r>
            <a:endParaRPr lang="en-US" altLang="en-US" sz="3200" dirty="0">
              <a:solidFill>
                <a:schemeClr val="bg1"/>
              </a:solidFill>
              <a:latin typeface="+mj-lt"/>
            </a:endParaRPr>
          </a:p>
          <a:p>
            <a:pPr marR="0" algn="l"/>
            <a:r>
              <a:rPr lang="en-US" altLang="en-US" sz="3200" i="1" dirty="0">
                <a:solidFill>
                  <a:schemeClr val="bg1"/>
                </a:solidFill>
                <a:latin typeface="+mj-lt"/>
              </a:rPr>
              <a:t>	many are they that rise up against me</a:t>
            </a:r>
            <a:r>
              <a:rPr lang="en-US" altLang="en-US" sz="3200" dirty="0">
                <a:solidFill>
                  <a:schemeClr val="bg1"/>
                </a:solidFill>
                <a:latin typeface="+mj-lt"/>
              </a:rPr>
              <a:t>” 	(Ps. 3:1).</a:t>
            </a:r>
          </a:p>
          <a:p>
            <a:pPr marR="0"/>
            <a:r>
              <a:rPr lang="en-US" altLang="en-US" dirty="0"/>
              <a:t> </a:t>
            </a:r>
          </a:p>
        </p:txBody>
      </p:sp>
      <p:sp>
        <p:nvSpPr>
          <p:cNvPr id="3" name="Slide Number Placeholder 2">
            <a:extLst>
              <a:ext uri="{FF2B5EF4-FFF2-40B4-BE49-F238E27FC236}">
                <a16:creationId xmlns:a16="http://schemas.microsoft.com/office/drawing/2014/main" id="{E35FDFCD-22C6-45A3-BADA-169958F8B548}"/>
              </a:ext>
            </a:extLst>
          </p:cNvPr>
          <p:cNvSpPr>
            <a:spLocks noGrp="1"/>
          </p:cNvSpPr>
          <p:nvPr>
            <p:ph type="sldNum" sz="quarter" idx="12"/>
          </p:nvPr>
        </p:nvSpPr>
        <p:spPr/>
        <p:txBody>
          <a:bodyPr/>
          <a:lstStyle/>
          <a:p>
            <a:fld id="{0C15C494-E619-4AB6-988B-39170DE34651}" type="slidenum">
              <a:rPr lang="en-SG" smtClean="0"/>
              <a:pPr/>
              <a:t>11</a:t>
            </a:fld>
            <a:endParaRPr lang="en-SG"/>
          </a:p>
        </p:txBody>
      </p:sp>
    </p:spTree>
    <p:extLst>
      <p:ext uri="{BB962C8B-B14F-4D97-AF65-F5344CB8AC3E}">
        <p14:creationId xmlns:p14="http://schemas.microsoft.com/office/powerpoint/2010/main" val="269368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10243" name="Subtitle 2"/>
          <p:cNvSpPr>
            <a:spLocks noGrp="1"/>
          </p:cNvSpPr>
          <p:nvPr>
            <p:ph type="subTitle" idx="1"/>
          </p:nvPr>
        </p:nvSpPr>
        <p:spPr>
          <a:xfrm>
            <a:off x="533400" y="2057400"/>
            <a:ext cx="7927032" cy="3962400"/>
          </a:xfrm>
        </p:spPr>
        <p:txBody>
          <a:bodyPr/>
          <a:lstStyle/>
          <a:p>
            <a:pPr marL="630238" marR="0" indent="-630238" algn="l"/>
            <a:r>
              <a:rPr lang="en-US" altLang="en-US" sz="2800" dirty="0">
                <a:solidFill>
                  <a:schemeClr val="bg1"/>
                </a:solidFill>
                <a:latin typeface="+mj-lt"/>
              </a:rPr>
              <a:t>1b.  </a:t>
            </a:r>
            <a:r>
              <a:rPr lang="en-US" altLang="en-US" sz="2800" u="sng" dirty="0">
                <a:solidFill>
                  <a:schemeClr val="bg1"/>
                </a:solidFill>
                <a:latin typeface="+mj-lt"/>
              </a:rPr>
              <a:t>Antithetic</a:t>
            </a:r>
            <a:r>
              <a:rPr lang="en-US" altLang="en-US" sz="2800" dirty="0">
                <a:solidFill>
                  <a:schemeClr val="bg1"/>
                </a:solidFill>
                <a:latin typeface="+mj-lt"/>
              </a:rPr>
              <a:t>:  A contrast of thought is presented in the second line.</a:t>
            </a:r>
          </a:p>
          <a:p>
            <a:pPr marL="630238" marR="0" indent="-630238"/>
            <a:r>
              <a:rPr lang="en-US" altLang="en-US" sz="2800" dirty="0">
                <a:solidFill>
                  <a:schemeClr val="bg1"/>
                </a:solidFill>
                <a:latin typeface="+mj-lt"/>
              </a:rPr>
              <a:t> </a:t>
            </a:r>
          </a:p>
          <a:p>
            <a:pPr marL="630238" marR="0" indent="-630238" algn="l"/>
            <a:r>
              <a:rPr lang="en-US" altLang="en-US" sz="2800" dirty="0">
                <a:solidFill>
                  <a:schemeClr val="bg1"/>
                </a:solidFill>
                <a:latin typeface="+mj-lt"/>
              </a:rPr>
              <a:t> 	“</a:t>
            </a:r>
            <a:r>
              <a:rPr lang="en-US" altLang="en-US" sz="2800" i="1" dirty="0">
                <a:solidFill>
                  <a:schemeClr val="bg1"/>
                </a:solidFill>
                <a:latin typeface="+mj-lt"/>
              </a:rPr>
              <a:t>For the LORD </a:t>
            </a:r>
            <a:r>
              <a:rPr lang="en-US" altLang="en-US" sz="2800" i="1" dirty="0" err="1">
                <a:solidFill>
                  <a:schemeClr val="bg1"/>
                </a:solidFill>
                <a:latin typeface="+mj-lt"/>
              </a:rPr>
              <a:t>knoweth</a:t>
            </a:r>
            <a:r>
              <a:rPr lang="en-US" altLang="en-US" sz="2800" i="1" dirty="0">
                <a:solidFill>
                  <a:schemeClr val="bg1"/>
                </a:solidFill>
                <a:latin typeface="+mj-lt"/>
              </a:rPr>
              <a:t> the way of the righteous:</a:t>
            </a:r>
            <a:endParaRPr lang="en-US" altLang="en-US" sz="2800" dirty="0">
              <a:solidFill>
                <a:schemeClr val="bg1"/>
              </a:solidFill>
              <a:latin typeface="+mj-lt"/>
            </a:endParaRPr>
          </a:p>
          <a:p>
            <a:pPr marL="630238" marR="0" indent="-630238" algn="l"/>
            <a:r>
              <a:rPr lang="en-US" altLang="en-US" sz="2800" i="1" dirty="0">
                <a:solidFill>
                  <a:schemeClr val="bg1"/>
                </a:solidFill>
                <a:latin typeface="+mj-lt"/>
              </a:rPr>
              <a:t>   	but the way of the ungodly shall perish</a:t>
            </a:r>
            <a:r>
              <a:rPr lang="en-US" altLang="en-US" sz="2800" dirty="0">
                <a:solidFill>
                  <a:schemeClr val="bg1"/>
                </a:solidFill>
                <a:latin typeface="+mj-lt"/>
              </a:rPr>
              <a:t>” </a:t>
            </a:r>
            <a:br>
              <a:rPr lang="en-US" altLang="en-US" sz="2800" dirty="0">
                <a:solidFill>
                  <a:schemeClr val="bg1"/>
                </a:solidFill>
                <a:latin typeface="+mj-lt"/>
              </a:rPr>
            </a:br>
            <a:r>
              <a:rPr lang="en-US" altLang="en-US" sz="2800" dirty="0">
                <a:solidFill>
                  <a:schemeClr val="bg1"/>
                </a:solidFill>
                <a:latin typeface="+mj-lt"/>
              </a:rPr>
              <a:t>(Ps. 1:6).</a:t>
            </a:r>
          </a:p>
          <a:p>
            <a:pPr marR="0" algn="l"/>
            <a:endParaRPr lang="en-US" altLang="en-US" dirty="0"/>
          </a:p>
        </p:txBody>
      </p:sp>
      <p:sp>
        <p:nvSpPr>
          <p:cNvPr id="3" name="Slide Number Placeholder 2">
            <a:extLst>
              <a:ext uri="{FF2B5EF4-FFF2-40B4-BE49-F238E27FC236}">
                <a16:creationId xmlns:a16="http://schemas.microsoft.com/office/drawing/2014/main" id="{4C159647-19B3-4BBC-B525-DCB6C2F26EB2}"/>
              </a:ext>
            </a:extLst>
          </p:cNvPr>
          <p:cNvSpPr>
            <a:spLocks noGrp="1"/>
          </p:cNvSpPr>
          <p:nvPr>
            <p:ph type="sldNum" sz="quarter" idx="12"/>
          </p:nvPr>
        </p:nvSpPr>
        <p:spPr/>
        <p:txBody>
          <a:bodyPr/>
          <a:lstStyle/>
          <a:p>
            <a:fld id="{0C15C494-E619-4AB6-988B-39170DE34651}" type="slidenum">
              <a:rPr lang="en-SG" smtClean="0"/>
              <a:pPr/>
              <a:t>12</a:t>
            </a:fld>
            <a:endParaRPr lang="en-SG"/>
          </a:p>
        </p:txBody>
      </p:sp>
    </p:spTree>
    <p:extLst>
      <p:ext uri="{BB962C8B-B14F-4D97-AF65-F5344CB8AC3E}">
        <p14:creationId xmlns:p14="http://schemas.microsoft.com/office/powerpoint/2010/main" val="243655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11267" name="Subtitle 2"/>
          <p:cNvSpPr>
            <a:spLocks noGrp="1"/>
          </p:cNvSpPr>
          <p:nvPr>
            <p:ph type="subTitle" idx="1"/>
          </p:nvPr>
        </p:nvSpPr>
        <p:spPr>
          <a:xfrm>
            <a:off x="539552" y="2420888"/>
            <a:ext cx="7999040" cy="3048000"/>
          </a:xfrm>
        </p:spPr>
        <p:txBody>
          <a:bodyPr/>
          <a:lstStyle/>
          <a:p>
            <a:pPr marL="536575" marR="0" indent="-536575" algn="l"/>
            <a:r>
              <a:rPr lang="en-US" altLang="en-US" sz="2800" dirty="0">
                <a:solidFill>
                  <a:schemeClr val="bg1"/>
                </a:solidFill>
                <a:latin typeface="+mj-lt"/>
              </a:rPr>
              <a:t>“</a:t>
            </a:r>
            <a:r>
              <a:rPr lang="en-US" altLang="en-US" sz="2800" i="1" dirty="0">
                <a:solidFill>
                  <a:schemeClr val="bg1"/>
                </a:solidFill>
                <a:latin typeface="+mj-lt"/>
              </a:rPr>
              <a:t>For evildoers shall be cut off: </a:t>
            </a:r>
            <a:endParaRPr lang="en-US" altLang="en-US" sz="2800" dirty="0">
              <a:solidFill>
                <a:schemeClr val="bg1"/>
              </a:solidFill>
              <a:latin typeface="+mj-lt"/>
            </a:endParaRPr>
          </a:p>
          <a:p>
            <a:pPr marL="449263" marR="0" indent="-449263" algn="l"/>
            <a:r>
              <a:rPr lang="en-US" altLang="en-US" sz="2800" i="1" dirty="0">
                <a:solidFill>
                  <a:schemeClr val="bg1"/>
                </a:solidFill>
                <a:latin typeface="+mj-lt"/>
              </a:rPr>
              <a:t> 	but those that wait upon the LORD, they shall inherit the earth</a:t>
            </a:r>
            <a:r>
              <a:rPr lang="en-US" altLang="en-US" sz="2800" dirty="0">
                <a:solidFill>
                  <a:schemeClr val="bg1"/>
                </a:solidFill>
                <a:latin typeface="+mj-lt"/>
              </a:rPr>
              <a:t>” (Ps. 37:9).</a:t>
            </a:r>
          </a:p>
          <a:p>
            <a:pPr marR="0"/>
            <a:r>
              <a:rPr lang="en-US" altLang="en-US" dirty="0"/>
              <a:t> </a:t>
            </a:r>
          </a:p>
        </p:txBody>
      </p:sp>
      <p:sp>
        <p:nvSpPr>
          <p:cNvPr id="3" name="Slide Number Placeholder 2">
            <a:extLst>
              <a:ext uri="{FF2B5EF4-FFF2-40B4-BE49-F238E27FC236}">
                <a16:creationId xmlns:a16="http://schemas.microsoft.com/office/drawing/2014/main" id="{97151DD0-B900-4F72-8503-CF563C59638F}"/>
              </a:ext>
            </a:extLst>
          </p:cNvPr>
          <p:cNvSpPr>
            <a:spLocks noGrp="1"/>
          </p:cNvSpPr>
          <p:nvPr>
            <p:ph type="sldNum" sz="quarter" idx="12"/>
          </p:nvPr>
        </p:nvSpPr>
        <p:spPr/>
        <p:txBody>
          <a:bodyPr/>
          <a:lstStyle/>
          <a:p>
            <a:fld id="{0C15C494-E619-4AB6-988B-39170DE34651}" type="slidenum">
              <a:rPr lang="en-SG" smtClean="0"/>
              <a:pPr/>
              <a:t>13</a:t>
            </a:fld>
            <a:endParaRPr lang="en-SG"/>
          </a:p>
        </p:txBody>
      </p:sp>
    </p:spTree>
    <p:extLst>
      <p:ext uri="{BB962C8B-B14F-4D97-AF65-F5344CB8AC3E}">
        <p14:creationId xmlns:p14="http://schemas.microsoft.com/office/powerpoint/2010/main" val="175891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12291" name="Subtitle 2"/>
          <p:cNvSpPr>
            <a:spLocks noGrp="1"/>
          </p:cNvSpPr>
          <p:nvPr>
            <p:ph type="subTitle" idx="1"/>
          </p:nvPr>
        </p:nvSpPr>
        <p:spPr>
          <a:xfrm>
            <a:off x="533400" y="2438400"/>
            <a:ext cx="7854950" cy="3505200"/>
          </a:xfrm>
        </p:spPr>
        <p:txBody>
          <a:bodyPr>
            <a:normAutofit/>
          </a:bodyPr>
          <a:lstStyle/>
          <a:p>
            <a:pPr marL="630238" marR="0" indent="-630238" algn="l">
              <a:lnSpc>
                <a:spcPct val="90000"/>
              </a:lnSpc>
            </a:pPr>
            <a:r>
              <a:rPr lang="en-US" altLang="en-US" sz="2800" dirty="0">
                <a:solidFill>
                  <a:schemeClr val="bg1"/>
                </a:solidFill>
                <a:latin typeface="+mj-lt"/>
              </a:rPr>
              <a:t>1c.  </a:t>
            </a:r>
            <a:r>
              <a:rPr lang="en-US" altLang="en-US" sz="2800" u="sng" dirty="0">
                <a:solidFill>
                  <a:schemeClr val="bg1"/>
                </a:solidFill>
                <a:latin typeface="+mj-lt"/>
              </a:rPr>
              <a:t>Synthetic</a:t>
            </a:r>
            <a:r>
              <a:rPr lang="en-US" altLang="en-US" sz="2800" dirty="0">
                <a:solidFill>
                  <a:schemeClr val="bg1"/>
                </a:solidFill>
                <a:latin typeface="+mj-lt"/>
              </a:rPr>
              <a:t>:  The second line takes up and develops the thought begun in the first line.</a:t>
            </a:r>
          </a:p>
          <a:p>
            <a:pPr marL="630238" marR="0" indent="-630238" algn="l">
              <a:lnSpc>
                <a:spcPct val="90000"/>
              </a:lnSpc>
            </a:pPr>
            <a:endParaRPr lang="en-US" altLang="en-US" sz="2800" dirty="0">
              <a:solidFill>
                <a:schemeClr val="bg1"/>
              </a:solidFill>
              <a:latin typeface="+mj-lt"/>
            </a:endParaRPr>
          </a:p>
          <a:p>
            <a:pPr marL="630238" marR="0" indent="-630238" algn="l">
              <a:lnSpc>
                <a:spcPct val="90000"/>
              </a:lnSpc>
            </a:pPr>
            <a:r>
              <a:rPr lang="en-US" altLang="en-US" sz="2800" dirty="0">
                <a:solidFill>
                  <a:schemeClr val="bg1"/>
                </a:solidFill>
                <a:latin typeface="+mj-lt"/>
              </a:rPr>
              <a:t>	“</a:t>
            </a:r>
            <a:r>
              <a:rPr lang="en-US" altLang="en-US" sz="2800" i="1" dirty="0">
                <a:solidFill>
                  <a:schemeClr val="bg1"/>
                </a:solidFill>
                <a:latin typeface="+mj-lt"/>
              </a:rPr>
              <a:t>My soul shall make her boast in the LORD: </a:t>
            </a:r>
            <a:endParaRPr lang="en-US" altLang="en-US" sz="2800" dirty="0">
              <a:solidFill>
                <a:schemeClr val="bg1"/>
              </a:solidFill>
              <a:latin typeface="+mj-lt"/>
            </a:endParaRPr>
          </a:p>
          <a:p>
            <a:pPr marL="630238" marR="0" indent="-630238" algn="l">
              <a:lnSpc>
                <a:spcPct val="90000"/>
              </a:lnSpc>
            </a:pPr>
            <a:r>
              <a:rPr lang="en-US" altLang="en-US" sz="2800" i="1" dirty="0">
                <a:solidFill>
                  <a:schemeClr val="bg1"/>
                </a:solidFill>
                <a:latin typeface="+mj-lt"/>
              </a:rPr>
              <a:t>  	the humble shall hear thereof, and be glad</a:t>
            </a:r>
            <a:r>
              <a:rPr lang="en-US" altLang="en-US" sz="2800" dirty="0">
                <a:solidFill>
                  <a:schemeClr val="bg1"/>
                </a:solidFill>
                <a:latin typeface="+mj-lt"/>
              </a:rPr>
              <a:t>” </a:t>
            </a:r>
            <a:br>
              <a:rPr lang="en-US" altLang="en-US" sz="2800" dirty="0">
                <a:solidFill>
                  <a:schemeClr val="bg1"/>
                </a:solidFill>
                <a:latin typeface="+mj-lt"/>
              </a:rPr>
            </a:br>
            <a:r>
              <a:rPr lang="en-US" altLang="en-US" sz="2800" dirty="0">
                <a:solidFill>
                  <a:schemeClr val="bg1"/>
                </a:solidFill>
                <a:latin typeface="+mj-lt"/>
              </a:rPr>
              <a:t>(Ps. 34:2)</a:t>
            </a:r>
            <a:r>
              <a:rPr lang="en-US" altLang="en-US" sz="2800" dirty="0">
                <a:latin typeface="+mj-lt"/>
              </a:rPr>
              <a:t>).</a:t>
            </a:r>
          </a:p>
          <a:p>
            <a:pPr marR="0">
              <a:lnSpc>
                <a:spcPct val="90000"/>
              </a:lnSpc>
            </a:pPr>
            <a:r>
              <a:rPr lang="en-US" altLang="en-US" sz="3000" dirty="0"/>
              <a:t> </a:t>
            </a:r>
          </a:p>
          <a:p>
            <a:pPr marR="0" algn="l">
              <a:lnSpc>
                <a:spcPct val="90000"/>
              </a:lnSpc>
            </a:pPr>
            <a:endParaRPr lang="en-US" altLang="en-US" sz="3000" dirty="0"/>
          </a:p>
        </p:txBody>
      </p:sp>
      <p:sp>
        <p:nvSpPr>
          <p:cNvPr id="3" name="Slide Number Placeholder 2">
            <a:extLst>
              <a:ext uri="{FF2B5EF4-FFF2-40B4-BE49-F238E27FC236}">
                <a16:creationId xmlns:a16="http://schemas.microsoft.com/office/drawing/2014/main" id="{6C32F6A1-4D35-462A-9817-1182D27AA9C1}"/>
              </a:ext>
            </a:extLst>
          </p:cNvPr>
          <p:cNvSpPr>
            <a:spLocks noGrp="1"/>
          </p:cNvSpPr>
          <p:nvPr>
            <p:ph type="sldNum" sz="quarter" idx="12"/>
          </p:nvPr>
        </p:nvSpPr>
        <p:spPr/>
        <p:txBody>
          <a:bodyPr/>
          <a:lstStyle/>
          <a:p>
            <a:fld id="{0C15C494-E619-4AB6-988B-39170DE34651}" type="slidenum">
              <a:rPr lang="en-SG" smtClean="0"/>
              <a:pPr/>
              <a:t>14</a:t>
            </a:fld>
            <a:endParaRPr lang="en-SG"/>
          </a:p>
        </p:txBody>
      </p:sp>
    </p:spTree>
    <p:extLst>
      <p:ext uri="{BB962C8B-B14F-4D97-AF65-F5344CB8AC3E}">
        <p14:creationId xmlns:p14="http://schemas.microsoft.com/office/powerpoint/2010/main" val="417002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Autofit/>
          </a:bodyPr>
          <a:lstStyle/>
          <a:p>
            <a:pPr algn="ctr">
              <a:defRPr/>
            </a:pPr>
            <a:r>
              <a:rPr lang="en-US" sz="5000" dirty="0">
                <a:solidFill>
                  <a:srgbClr val="FF9933"/>
                </a:solidFill>
              </a:rPr>
              <a:t>STRUCTURE</a:t>
            </a:r>
          </a:p>
        </p:txBody>
      </p:sp>
      <p:sp>
        <p:nvSpPr>
          <p:cNvPr id="13315" name="Subtitle 2"/>
          <p:cNvSpPr>
            <a:spLocks noGrp="1"/>
          </p:cNvSpPr>
          <p:nvPr>
            <p:ph type="subTitle" idx="1"/>
          </p:nvPr>
        </p:nvSpPr>
        <p:spPr>
          <a:xfrm>
            <a:off x="533400" y="2438400"/>
            <a:ext cx="7854950" cy="3352800"/>
          </a:xfrm>
        </p:spPr>
        <p:txBody>
          <a:bodyPr>
            <a:normAutofit/>
          </a:bodyPr>
          <a:lstStyle/>
          <a:p>
            <a:pPr marL="630238" marR="0" indent="-630238" algn="l"/>
            <a:r>
              <a:rPr lang="en-US" altLang="en-US" sz="2800" dirty="0">
                <a:solidFill>
                  <a:schemeClr val="bg1"/>
                </a:solidFill>
                <a:latin typeface="+mj-lt"/>
              </a:rPr>
              <a:t>1d.	</a:t>
            </a:r>
            <a:r>
              <a:rPr lang="en-US" altLang="en-US" sz="2800" u="sng" dirty="0">
                <a:solidFill>
                  <a:schemeClr val="bg1"/>
                </a:solidFill>
                <a:latin typeface="+mj-lt"/>
              </a:rPr>
              <a:t>Emblematic</a:t>
            </a:r>
            <a:r>
              <a:rPr lang="en-US" altLang="en-US" sz="2800" dirty="0">
                <a:solidFill>
                  <a:schemeClr val="bg1"/>
                </a:solidFill>
                <a:latin typeface="+mj-lt"/>
              </a:rPr>
              <a:t>:  The second member reproduces the thought of the first by using a metaphor or simile.</a:t>
            </a:r>
          </a:p>
          <a:p>
            <a:pPr marL="630238" marR="0" indent="-630238" algn="l"/>
            <a:endParaRPr lang="en-US" altLang="en-US" sz="2800" dirty="0">
              <a:solidFill>
                <a:schemeClr val="bg1"/>
              </a:solidFill>
              <a:latin typeface="+mj-lt"/>
            </a:endParaRPr>
          </a:p>
          <a:p>
            <a:pPr marL="630238" marR="0" indent="-630238" algn="l"/>
            <a:r>
              <a:rPr lang="en-US" altLang="en-US" sz="2800" dirty="0">
                <a:solidFill>
                  <a:schemeClr val="bg1"/>
                </a:solidFill>
                <a:latin typeface="+mj-lt"/>
              </a:rPr>
              <a:t>	“</a:t>
            </a:r>
            <a:r>
              <a:rPr lang="en-US" altLang="en-US" sz="2800" i="1" dirty="0">
                <a:solidFill>
                  <a:schemeClr val="bg1"/>
                </a:solidFill>
                <a:latin typeface="+mj-lt"/>
              </a:rPr>
              <a:t>The ungodly are not so: but are like the chaff which the wind </a:t>
            </a:r>
            <a:r>
              <a:rPr lang="en-US" altLang="en-US" sz="2800" i="1" dirty="0" err="1">
                <a:solidFill>
                  <a:schemeClr val="bg1"/>
                </a:solidFill>
                <a:latin typeface="+mj-lt"/>
              </a:rPr>
              <a:t>driveth</a:t>
            </a:r>
            <a:r>
              <a:rPr lang="en-US" altLang="en-US" sz="2800" i="1" dirty="0">
                <a:solidFill>
                  <a:schemeClr val="bg1"/>
                </a:solidFill>
                <a:latin typeface="+mj-lt"/>
              </a:rPr>
              <a:t> away</a:t>
            </a:r>
            <a:r>
              <a:rPr lang="en-US" altLang="en-US" sz="2800" dirty="0">
                <a:solidFill>
                  <a:schemeClr val="bg1"/>
                </a:solidFill>
                <a:latin typeface="+mj-lt"/>
              </a:rPr>
              <a:t>” </a:t>
            </a:r>
            <a:br>
              <a:rPr lang="en-US" altLang="en-US" sz="2800" dirty="0">
                <a:solidFill>
                  <a:schemeClr val="bg1"/>
                </a:solidFill>
                <a:latin typeface="+mj-lt"/>
              </a:rPr>
            </a:br>
            <a:r>
              <a:rPr lang="en-US" altLang="en-US" sz="2800" dirty="0">
                <a:solidFill>
                  <a:schemeClr val="bg1"/>
                </a:solidFill>
                <a:latin typeface="+mj-lt"/>
              </a:rPr>
              <a:t>(Ps. 1:4).</a:t>
            </a:r>
          </a:p>
          <a:p>
            <a:pPr marR="0">
              <a:lnSpc>
                <a:spcPct val="90000"/>
              </a:lnSpc>
            </a:pPr>
            <a:r>
              <a:rPr lang="en-US" altLang="en-US" sz="3000" dirty="0"/>
              <a:t> </a:t>
            </a:r>
          </a:p>
          <a:p>
            <a:pPr marR="0" algn="l">
              <a:lnSpc>
                <a:spcPct val="90000"/>
              </a:lnSpc>
            </a:pPr>
            <a:endParaRPr lang="en-US" altLang="en-US" sz="3000" dirty="0"/>
          </a:p>
          <a:p>
            <a:pPr marR="0" algn="l">
              <a:lnSpc>
                <a:spcPct val="90000"/>
              </a:lnSpc>
            </a:pPr>
            <a:endParaRPr lang="en-US" altLang="en-US" sz="3000" dirty="0"/>
          </a:p>
          <a:p>
            <a:pPr marR="0" algn="l">
              <a:lnSpc>
                <a:spcPct val="90000"/>
              </a:lnSpc>
            </a:pPr>
            <a:endParaRPr lang="en-US" altLang="en-US" sz="3000" dirty="0"/>
          </a:p>
        </p:txBody>
      </p:sp>
      <p:sp>
        <p:nvSpPr>
          <p:cNvPr id="3" name="Slide Number Placeholder 2">
            <a:extLst>
              <a:ext uri="{FF2B5EF4-FFF2-40B4-BE49-F238E27FC236}">
                <a16:creationId xmlns:a16="http://schemas.microsoft.com/office/drawing/2014/main" id="{BA89F44C-3721-4943-84F7-9171A20C92D1}"/>
              </a:ext>
            </a:extLst>
          </p:cNvPr>
          <p:cNvSpPr>
            <a:spLocks noGrp="1"/>
          </p:cNvSpPr>
          <p:nvPr>
            <p:ph type="sldNum" sz="quarter" idx="12"/>
          </p:nvPr>
        </p:nvSpPr>
        <p:spPr/>
        <p:txBody>
          <a:bodyPr/>
          <a:lstStyle/>
          <a:p>
            <a:fld id="{0C15C494-E619-4AB6-988B-39170DE34651}" type="slidenum">
              <a:rPr lang="en-SG" smtClean="0"/>
              <a:pPr/>
              <a:t>15</a:t>
            </a:fld>
            <a:endParaRPr lang="en-SG" dirty="0"/>
          </a:p>
        </p:txBody>
      </p:sp>
    </p:spTree>
    <p:extLst>
      <p:ext uri="{BB962C8B-B14F-4D97-AF65-F5344CB8AC3E}">
        <p14:creationId xmlns:p14="http://schemas.microsoft.com/office/powerpoint/2010/main" val="137901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7851648" cy="609600"/>
          </a:xfrm>
        </p:spPr>
        <p:txBody>
          <a:bodyPr>
            <a:normAutofit fontScale="90000"/>
          </a:bodyPr>
          <a:lstStyle/>
          <a:p>
            <a:pPr algn="ctr">
              <a:defRPr/>
            </a:pPr>
            <a:r>
              <a:rPr lang="en-US" dirty="0">
                <a:solidFill>
                  <a:srgbClr val="FF9933"/>
                </a:solidFill>
              </a:rPr>
              <a:t>STRUCTURE</a:t>
            </a:r>
          </a:p>
        </p:txBody>
      </p:sp>
      <p:sp>
        <p:nvSpPr>
          <p:cNvPr id="15363" name="Subtitle 2"/>
          <p:cNvSpPr>
            <a:spLocks noGrp="1"/>
          </p:cNvSpPr>
          <p:nvPr>
            <p:ph type="subTitle" idx="1"/>
          </p:nvPr>
        </p:nvSpPr>
        <p:spPr>
          <a:xfrm>
            <a:off x="533400" y="2362200"/>
            <a:ext cx="7854950" cy="3200400"/>
          </a:xfrm>
        </p:spPr>
        <p:txBody>
          <a:bodyPr>
            <a:normAutofit lnSpcReduction="10000"/>
          </a:bodyPr>
          <a:lstStyle/>
          <a:p>
            <a:pPr marL="717550" marR="0" indent="-717550" algn="l"/>
            <a:r>
              <a:rPr lang="en-US" altLang="en-US" sz="3200" dirty="0">
                <a:solidFill>
                  <a:schemeClr val="bg1"/>
                </a:solidFill>
                <a:latin typeface="+mj-lt"/>
              </a:rPr>
              <a:t>1e.  </a:t>
            </a:r>
            <a:r>
              <a:rPr lang="en-US" altLang="en-US" sz="3200" u="sng" dirty="0">
                <a:solidFill>
                  <a:schemeClr val="bg1"/>
                </a:solidFill>
                <a:latin typeface="+mj-lt"/>
              </a:rPr>
              <a:t>Climactic</a:t>
            </a:r>
            <a:r>
              <a:rPr lang="en-US" altLang="en-US" sz="3200" dirty="0">
                <a:solidFill>
                  <a:schemeClr val="bg1"/>
                </a:solidFill>
                <a:latin typeface="+mj-lt"/>
              </a:rPr>
              <a:t>:  The second line represents the first but omits the last term.</a:t>
            </a:r>
          </a:p>
          <a:p>
            <a:pPr marL="717550" marR="0" indent="-717550" algn="l">
              <a:lnSpc>
                <a:spcPct val="90000"/>
              </a:lnSpc>
            </a:pPr>
            <a:r>
              <a:rPr lang="en-US" altLang="en-US" sz="3200" dirty="0">
                <a:solidFill>
                  <a:schemeClr val="bg1"/>
                </a:solidFill>
                <a:latin typeface="+mj-lt"/>
              </a:rPr>
              <a:t> </a:t>
            </a:r>
          </a:p>
          <a:p>
            <a:pPr marL="717550" marR="0" indent="-717550" algn="l">
              <a:lnSpc>
                <a:spcPct val="110000"/>
              </a:lnSpc>
            </a:pPr>
            <a:r>
              <a:rPr lang="en-US" altLang="en-US" sz="3200" dirty="0">
                <a:solidFill>
                  <a:schemeClr val="bg1"/>
                </a:solidFill>
                <a:latin typeface="+mj-lt"/>
              </a:rPr>
              <a:t>   	“</a:t>
            </a:r>
            <a:r>
              <a:rPr lang="en-US" altLang="en-US" sz="3200" i="1" dirty="0">
                <a:solidFill>
                  <a:schemeClr val="bg1"/>
                </a:solidFill>
                <a:latin typeface="+mj-lt"/>
              </a:rPr>
              <a:t>Give unto the LORD, O ye mighty, </a:t>
            </a:r>
            <a:endParaRPr lang="en-US" altLang="en-US" sz="3200" dirty="0">
              <a:solidFill>
                <a:schemeClr val="bg1"/>
              </a:solidFill>
              <a:latin typeface="+mj-lt"/>
            </a:endParaRPr>
          </a:p>
          <a:p>
            <a:pPr marL="717550" marR="0" indent="-717550" algn="l">
              <a:lnSpc>
                <a:spcPct val="110000"/>
              </a:lnSpc>
            </a:pPr>
            <a:r>
              <a:rPr lang="en-US" altLang="en-US" sz="3200" i="1" dirty="0">
                <a:solidFill>
                  <a:schemeClr val="bg1"/>
                </a:solidFill>
                <a:latin typeface="+mj-lt"/>
              </a:rPr>
              <a:t>     	give unto the LORD glory and strength</a:t>
            </a:r>
            <a:r>
              <a:rPr lang="en-US" altLang="en-US" sz="3200" dirty="0">
                <a:solidFill>
                  <a:schemeClr val="bg1"/>
                </a:solidFill>
                <a:latin typeface="+mj-lt"/>
              </a:rPr>
              <a:t>” (Ps. 29:1).</a:t>
            </a:r>
          </a:p>
        </p:txBody>
      </p:sp>
      <p:sp>
        <p:nvSpPr>
          <p:cNvPr id="3" name="Slide Number Placeholder 2">
            <a:extLst>
              <a:ext uri="{FF2B5EF4-FFF2-40B4-BE49-F238E27FC236}">
                <a16:creationId xmlns:a16="http://schemas.microsoft.com/office/drawing/2014/main" id="{B2B1427F-8C30-4DA0-B0A7-CEE7EAD8D5F4}"/>
              </a:ext>
            </a:extLst>
          </p:cNvPr>
          <p:cNvSpPr>
            <a:spLocks noGrp="1"/>
          </p:cNvSpPr>
          <p:nvPr>
            <p:ph type="sldNum" sz="quarter" idx="12"/>
          </p:nvPr>
        </p:nvSpPr>
        <p:spPr/>
        <p:txBody>
          <a:bodyPr/>
          <a:lstStyle/>
          <a:p>
            <a:fld id="{0C15C494-E619-4AB6-988B-39170DE34651}" type="slidenum">
              <a:rPr lang="en-SG" smtClean="0"/>
              <a:pPr/>
              <a:t>16</a:t>
            </a:fld>
            <a:endParaRPr lang="en-SG"/>
          </a:p>
        </p:txBody>
      </p:sp>
    </p:spTree>
    <p:extLst>
      <p:ext uri="{BB962C8B-B14F-4D97-AF65-F5344CB8AC3E}">
        <p14:creationId xmlns:p14="http://schemas.microsoft.com/office/powerpoint/2010/main" val="4701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16387" name="Subtitle 2"/>
          <p:cNvSpPr>
            <a:spLocks noGrp="1"/>
          </p:cNvSpPr>
          <p:nvPr>
            <p:ph type="subTitle" idx="1"/>
          </p:nvPr>
        </p:nvSpPr>
        <p:spPr>
          <a:xfrm>
            <a:off x="533400" y="2209800"/>
            <a:ext cx="8071048" cy="3733800"/>
          </a:xfrm>
        </p:spPr>
        <p:txBody>
          <a:bodyPr>
            <a:normAutofit/>
          </a:bodyPr>
          <a:lstStyle/>
          <a:p>
            <a:pPr marR="0" algn="ctr">
              <a:lnSpc>
                <a:spcPct val="80000"/>
              </a:lnSpc>
            </a:pPr>
            <a:r>
              <a:rPr lang="en-US" altLang="en-US" sz="3600" b="1" dirty="0">
                <a:solidFill>
                  <a:srgbClr val="00B050"/>
                </a:solidFill>
                <a:latin typeface="+mj-lt"/>
              </a:rPr>
              <a:t>2. </a:t>
            </a:r>
            <a:r>
              <a:rPr lang="en-US" altLang="en-US" sz="3600" b="1" u="sng" dirty="0">
                <a:solidFill>
                  <a:srgbClr val="00B050"/>
                </a:solidFill>
                <a:latin typeface="+mj-lt"/>
              </a:rPr>
              <a:t>Imagery</a:t>
            </a:r>
          </a:p>
          <a:p>
            <a:pPr marR="0" algn="ctr">
              <a:lnSpc>
                <a:spcPct val="80000"/>
              </a:lnSpc>
            </a:pPr>
            <a:endParaRPr lang="en-US" altLang="en-US" sz="2000" b="1" u="sng" dirty="0">
              <a:solidFill>
                <a:schemeClr val="bg1"/>
              </a:solidFill>
              <a:latin typeface="+mj-lt"/>
            </a:endParaRPr>
          </a:p>
          <a:p>
            <a:pPr marR="0" algn="l"/>
            <a:r>
              <a:rPr lang="en-US" altLang="en-US" sz="2900" u="sng" dirty="0">
                <a:solidFill>
                  <a:schemeClr val="bg1"/>
                </a:solidFill>
                <a:latin typeface="+mj-lt"/>
              </a:rPr>
              <a:t>Simile</a:t>
            </a:r>
            <a:r>
              <a:rPr lang="en-US" altLang="en-US" sz="2900" dirty="0">
                <a:solidFill>
                  <a:schemeClr val="bg1"/>
                </a:solidFill>
                <a:latin typeface="+mj-lt"/>
              </a:rPr>
              <a:t> is a comparison which is made explicit by the presence of the word "like" or "as." </a:t>
            </a:r>
            <a:br>
              <a:rPr lang="en-US" altLang="en-US" sz="2900" dirty="0">
                <a:solidFill>
                  <a:schemeClr val="bg1"/>
                </a:solidFill>
                <a:latin typeface="+mj-lt"/>
              </a:rPr>
            </a:br>
            <a:br>
              <a:rPr lang="en-US" altLang="en-US" sz="2900" dirty="0">
                <a:solidFill>
                  <a:schemeClr val="bg1"/>
                </a:solidFill>
                <a:latin typeface="+mj-lt"/>
              </a:rPr>
            </a:br>
            <a:r>
              <a:rPr lang="en-US" altLang="en-US" sz="2900" dirty="0">
                <a:solidFill>
                  <a:schemeClr val="bg1"/>
                </a:solidFill>
                <a:latin typeface="+mj-lt"/>
              </a:rPr>
              <a:t>"</a:t>
            </a:r>
            <a:r>
              <a:rPr lang="en-US" altLang="en-US" sz="2900" i="1" dirty="0">
                <a:solidFill>
                  <a:schemeClr val="bg1"/>
                </a:solidFill>
                <a:latin typeface="+mj-lt"/>
              </a:rPr>
              <a:t>As the deer pants for streams of water,</a:t>
            </a:r>
            <a:br>
              <a:rPr lang="en-US" altLang="en-US" sz="2900" i="1" dirty="0">
                <a:solidFill>
                  <a:schemeClr val="bg1"/>
                </a:solidFill>
                <a:latin typeface="+mj-lt"/>
              </a:rPr>
            </a:br>
            <a:r>
              <a:rPr lang="en-US" altLang="en-US" sz="2900" i="1" dirty="0">
                <a:solidFill>
                  <a:schemeClr val="bg1"/>
                </a:solidFill>
                <a:latin typeface="+mj-lt"/>
              </a:rPr>
              <a:t>  So my soul pants for you, O God</a:t>
            </a:r>
            <a:r>
              <a:rPr lang="en-US" altLang="en-US" sz="2900" dirty="0">
                <a:solidFill>
                  <a:schemeClr val="bg1"/>
                </a:solidFill>
                <a:latin typeface="+mj-lt"/>
              </a:rPr>
              <a:t>." (Psalm 42:1)</a:t>
            </a:r>
            <a:endParaRPr lang="en-US" altLang="en-US" sz="2000" dirty="0">
              <a:solidFill>
                <a:schemeClr val="bg1"/>
              </a:solidFill>
              <a:latin typeface="+mj-lt"/>
            </a:endParaRPr>
          </a:p>
        </p:txBody>
      </p:sp>
      <p:sp>
        <p:nvSpPr>
          <p:cNvPr id="3" name="Slide Number Placeholder 2">
            <a:extLst>
              <a:ext uri="{FF2B5EF4-FFF2-40B4-BE49-F238E27FC236}">
                <a16:creationId xmlns:a16="http://schemas.microsoft.com/office/drawing/2014/main" id="{B5F92DB7-A3D7-4B36-AE99-3E7C2F5B3E74}"/>
              </a:ext>
            </a:extLst>
          </p:cNvPr>
          <p:cNvSpPr>
            <a:spLocks noGrp="1"/>
          </p:cNvSpPr>
          <p:nvPr>
            <p:ph type="sldNum" sz="quarter" idx="12"/>
          </p:nvPr>
        </p:nvSpPr>
        <p:spPr/>
        <p:txBody>
          <a:bodyPr/>
          <a:lstStyle/>
          <a:p>
            <a:fld id="{0C15C494-E619-4AB6-988B-39170DE34651}" type="slidenum">
              <a:rPr lang="en-SG" smtClean="0"/>
              <a:pPr/>
              <a:t>17</a:t>
            </a:fld>
            <a:endParaRPr lang="en-SG"/>
          </a:p>
        </p:txBody>
      </p:sp>
    </p:spTree>
    <p:extLst>
      <p:ext uri="{BB962C8B-B14F-4D97-AF65-F5344CB8AC3E}">
        <p14:creationId xmlns:p14="http://schemas.microsoft.com/office/powerpoint/2010/main" val="36723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80512" cy="609600"/>
          </a:xfrm>
        </p:spPr>
        <p:txBody>
          <a:bodyPr>
            <a:noAutofit/>
          </a:bodyPr>
          <a:lstStyle/>
          <a:p>
            <a:pPr algn="ctr">
              <a:defRPr/>
            </a:pPr>
            <a:r>
              <a:rPr lang="en-US" sz="5000" dirty="0">
                <a:solidFill>
                  <a:srgbClr val="FF9933"/>
                </a:solidFill>
              </a:rPr>
              <a:t>STRUCTURE</a:t>
            </a:r>
          </a:p>
        </p:txBody>
      </p:sp>
      <p:sp>
        <p:nvSpPr>
          <p:cNvPr id="17411" name="Subtitle 2"/>
          <p:cNvSpPr>
            <a:spLocks noGrp="1"/>
          </p:cNvSpPr>
          <p:nvPr>
            <p:ph type="subTitle" idx="1"/>
          </p:nvPr>
        </p:nvSpPr>
        <p:spPr>
          <a:xfrm>
            <a:off x="533400" y="2204864"/>
            <a:ext cx="7854950" cy="3586336"/>
          </a:xfrm>
        </p:spPr>
        <p:txBody>
          <a:bodyPr>
            <a:normAutofit lnSpcReduction="10000"/>
          </a:bodyPr>
          <a:lstStyle/>
          <a:p>
            <a:pPr marR="0" algn="ctr">
              <a:lnSpc>
                <a:spcPct val="80000"/>
              </a:lnSpc>
            </a:pPr>
            <a:r>
              <a:rPr lang="en-US" altLang="en-US" sz="3600" b="1" dirty="0">
                <a:solidFill>
                  <a:srgbClr val="00B050"/>
                </a:solidFill>
                <a:latin typeface="+mj-lt"/>
              </a:rPr>
              <a:t>2. </a:t>
            </a:r>
            <a:r>
              <a:rPr lang="en-US" altLang="en-US" sz="3600" b="1" u="sng" dirty="0">
                <a:solidFill>
                  <a:srgbClr val="00B050"/>
                </a:solidFill>
                <a:latin typeface="+mj-lt"/>
              </a:rPr>
              <a:t>Imagery</a:t>
            </a:r>
          </a:p>
          <a:p>
            <a:pPr marR="0" algn="ctr"/>
            <a:endParaRPr lang="en-US" altLang="en-US" sz="3600" b="1" u="sng" dirty="0">
              <a:solidFill>
                <a:srgbClr val="00B050"/>
              </a:solidFill>
              <a:latin typeface="+mj-lt"/>
            </a:endParaRPr>
          </a:p>
          <a:p>
            <a:pPr marR="0" algn="l">
              <a:lnSpc>
                <a:spcPct val="80000"/>
              </a:lnSpc>
            </a:pPr>
            <a:r>
              <a:rPr lang="en-US" altLang="en-US" sz="2900" u="sng" dirty="0">
                <a:solidFill>
                  <a:schemeClr val="bg1"/>
                </a:solidFill>
                <a:latin typeface="+mj-lt"/>
              </a:rPr>
              <a:t>Metaphor</a:t>
            </a:r>
            <a:r>
              <a:rPr lang="en-US" altLang="en-US" sz="2900" dirty="0">
                <a:solidFill>
                  <a:schemeClr val="bg1"/>
                </a:solidFill>
                <a:latin typeface="+mj-lt"/>
              </a:rPr>
              <a:t> is a comparison that is implicit, that is, a comparison without the mention of "like" or "as.”</a:t>
            </a:r>
          </a:p>
          <a:p>
            <a:pPr marR="0" algn="l">
              <a:lnSpc>
                <a:spcPct val="80000"/>
              </a:lnSpc>
            </a:pPr>
            <a:endParaRPr lang="en-US" altLang="en-US" sz="2900" u="sng" dirty="0">
              <a:solidFill>
                <a:schemeClr val="bg1"/>
              </a:solidFill>
              <a:latin typeface="+mj-lt"/>
            </a:endParaRPr>
          </a:p>
          <a:p>
            <a:pPr marR="0" algn="l">
              <a:lnSpc>
                <a:spcPct val="80000"/>
              </a:lnSpc>
            </a:pPr>
            <a:r>
              <a:rPr lang="en-US" altLang="en-US" sz="2900" dirty="0">
                <a:solidFill>
                  <a:schemeClr val="bg1"/>
                </a:solidFill>
                <a:latin typeface="+mj-lt"/>
              </a:rPr>
              <a:t>"</a:t>
            </a:r>
            <a:r>
              <a:rPr lang="en-US" altLang="en-US" sz="2900" i="1" dirty="0">
                <a:solidFill>
                  <a:schemeClr val="bg1"/>
                </a:solidFill>
                <a:latin typeface="+mj-lt"/>
              </a:rPr>
              <a:t>The LORD is my shepherd, I shall not want.</a:t>
            </a:r>
            <a:r>
              <a:rPr lang="en-US" altLang="en-US" sz="2900" dirty="0">
                <a:solidFill>
                  <a:schemeClr val="bg1"/>
                </a:solidFill>
                <a:latin typeface="+mj-lt"/>
              </a:rPr>
              <a:t>“</a:t>
            </a:r>
          </a:p>
          <a:p>
            <a:pPr marR="0" algn="l">
              <a:lnSpc>
                <a:spcPct val="80000"/>
              </a:lnSpc>
            </a:pPr>
            <a:r>
              <a:rPr lang="en-US" altLang="en-US" sz="2900" dirty="0">
                <a:solidFill>
                  <a:schemeClr val="bg1"/>
                </a:solidFill>
                <a:latin typeface="+mj-lt"/>
              </a:rPr>
              <a:t> (Psalm 23:1)</a:t>
            </a:r>
            <a:br>
              <a:rPr lang="en-US" altLang="en-US" sz="2900" dirty="0">
                <a:solidFill>
                  <a:schemeClr val="bg1"/>
                </a:solidFill>
              </a:rPr>
            </a:br>
            <a:endParaRPr lang="en-US" altLang="en-US" sz="2900" u="sng" dirty="0">
              <a:solidFill>
                <a:schemeClr val="bg1"/>
              </a:solidFill>
            </a:endParaRPr>
          </a:p>
          <a:p>
            <a:pPr marR="0" algn="ctr">
              <a:lnSpc>
                <a:spcPct val="80000"/>
              </a:lnSpc>
            </a:pPr>
            <a:endParaRPr lang="en-US" altLang="en-US" sz="2800" dirty="0"/>
          </a:p>
        </p:txBody>
      </p:sp>
      <p:sp>
        <p:nvSpPr>
          <p:cNvPr id="3" name="Slide Number Placeholder 2">
            <a:extLst>
              <a:ext uri="{FF2B5EF4-FFF2-40B4-BE49-F238E27FC236}">
                <a16:creationId xmlns:a16="http://schemas.microsoft.com/office/drawing/2014/main" id="{6C0A3887-7188-45A7-919D-DCC7E2855CCD}"/>
              </a:ext>
            </a:extLst>
          </p:cNvPr>
          <p:cNvSpPr>
            <a:spLocks noGrp="1"/>
          </p:cNvSpPr>
          <p:nvPr>
            <p:ph type="sldNum" sz="quarter" idx="12"/>
          </p:nvPr>
        </p:nvSpPr>
        <p:spPr/>
        <p:txBody>
          <a:bodyPr/>
          <a:lstStyle/>
          <a:p>
            <a:fld id="{0C15C494-E619-4AB6-988B-39170DE34651}" type="slidenum">
              <a:rPr lang="en-SG" smtClean="0"/>
              <a:pPr/>
              <a:t>18</a:t>
            </a:fld>
            <a:endParaRPr lang="en-SG"/>
          </a:p>
        </p:txBody>
      </p:sp>
    </p:spTree>
    <p:extLst>
      <p:ext uri="{BB962C8B-B14F-4D97-AF65-F5344CB8AC3E}">
        <p14:creationId xmlns:p14="http://schemas.microsoft.com/office/powerpoint/2010/main" val="398430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720080"/>
          </a:xfrm>
        </p:spPr>
        <p:txBody>
          <a:bodyPr>
            <a:normAutofit/>
          </a:bodyPr>
          <a:lstStyle/>
          <a:p>
            <a:pPr algn="ctr"/>
            <a:r>
              <a:rPr lang="en-US" sz="4400" b="1" u="sng" dirty="0">
                <a:solidFill>
                  <a:srgbClr val="FF0000"/>
                </a:solidFill>
              </a:rPr>
              <a:t>INTRODUCTION</a:t>
            </a:r>
            <a:endParaRPr lang="en-SG" sz="4400" b="1" u="sng" dirty="0">
              <a:solidFill>
                <a:srgbClr val="FF0000"/>
              </a:solidFill>
            </a:endParaRPr>
          </a:p>
        </p:txBody>
      </p:sp>
      <p:sp>
        <p:nvSpPr>
          <p:cNvPr id="3" name="Content Placeholder 2"/>
          <p:cNvSpPr>
            <a:spLocks noGrp="1"/>
          </p:cNvSpPr>
          <p:nvPr>
            <p:ph idx="1"/>
          </p:nvPr>
        </p:nvSpPr>
        <p:spPr>
          <a:xfrm>
            <a:off x="457200" y="1844824"/>
            <a:ext cx="8229600" cy="3672408"/>
          </a:xfrm>
        </p:spPr>
        <p:txBody>
          <a:bodyPr>
            <a:normAutofit/>
          </a:bodyPr>
          <a:lstStyle/>
          <a:p>
            <a:pPr marL="514350" indent="-514350">
              <a:buAutoNum type="arabicPeriod"/>
            </a:pPr>
            <a:r>
              <a:rPr lang="en-US" sz="3000" b="1" dirty="0">
                <a:latin typeface="+mj-lt"/>
              </a:rPr>
              <a:t>Psalm One is introductory and </a:t>
            </a:r>
            <a:r>
              <a:rPr lang="en-US" sz="3000" b="1" dirty="0" err="1">
                <a:latin typeface="+mj-lt"/>
              </a:rPr>
              <a:t>prefactory</a:t>
            </a:r>
            <a:r>
              <a:rPr lang="en-US" sz="3000" b="1" dirty="0">
                <a:latin typeface="+mj-lt"/>
              </a:rPr>
              <a:t>.</a:t>
            </a:r>
          </a:p>
          <a:p>
            <a:pPr marL="514350" indent="-514350">
              <a:spcBef>
                <a:spcPts val="0"/>
              </a:spcBef>
              <a:buAutoNum type="arabicPeriod"/>
            </a:pPr>
            <a:endParaRPr lang="en-US" sz="3000" b="1" dirty="0">
              <a:latin typeface="+mj-lt"/>
            </a:endParaRPr>
          </a:p>
          <a:p>
            <a:pPr marL="514350" indent="-514350">
              <a:buAutoNum type="arabicPeriod"/>
            </a:pPr>
            <a:r>
              <a:rPr lang="en-US" sz="3000" b="1" dirty="0">
                <a:latin typeface="+mj-lt"/>
              </a:rPr>
              <a:t>Jerome:   The Preface of the Holy Ghost</a:t>
            </a:r>
          </a:p>
          <a:p>
            <a:pPr marL="514350" indent="-514350">
              <a:spcBef>
                <a:spcPts val="0"/>
              </a:spcBef>
              <a:buAutoNum type="arabicPeriod"/>
            </a:pPr>
            <a:endParaRPr lang="en-US" sz="3000" b="1" dirty="0">
              <a:latin typeface="+mj-lt"/>
            </a:endParaRPr>
          </a:p>
          <a:p>
            <a:pPr marL="514350" indent="-514350">
              <a:buAutoNum type="arabicPeriod"/>
            </a:pPr>
            <a:r>
              <a:rPr lang="en-US" sz="3000" b="1" dirty="0" err="1">
                <a:latin typeface="+mj-lt"/>
              </a:rPr>
              <a:t>Hengstenberg</a:t>
            </a:r>
            <a:r>
              <a:rPr lang="en-US" sz="3000" b="1" dirty="0">
                <a:latin typeface="+mj-lt"/>
              </a:rPr>
              <a:t>:  A Short Compendium of the main subjects of the Psalms – the righteous and the ungodly</a:t>
            </a:r>
            <a:endParaRPr lang="en-SG" sz="3000" b="1" dirty="0">
              <a:latin typeface="+mj-lt"/>
            </a:endParaRPr>
          </a:p>
        </p:txBody>
      </p:sp>
      <p:sp>
        <p:nvSpPr>
          <p:cNvPr id="4" name="Slide Number Placeholder 3">
            <a:extLst>
              <a:ext uri="{FF2B5EF4-FFF2-40B4-BE49-F238E27FC236}">
                <a16:creationId xmlns:a16="http://schemas.microsoft.com/office/drawing/2014/main" id="{4F68A0B9-F32D-4C8E-9738-7DB21D048503}"/>
              </a:ext>
            </a:extLst>
          </p:cNvPr>
          <p:cNvSpPr>
            <a:spLocks noGrp="1"/>
          </p:cNvSpPr>
          <p:nvPr>
            <p:ph type="sldNum" sz="quarter" idx="12"/>
          </p:nvPr>
        </p:nvSpPr>
        <p:spPr/>
        <p:txBody>
          <a:bodyPr/>
          <a:lstStyle/>
          <a:p>
            <a:fld id="{0C15C494-E619-4AB6-988B-39170DE34651}" type="slidenum">
              <a:rPr lang="en-SG" smtClean="0"/>
              <a:pPr/>
              <a:t>19</a:t>
            </a:fld>
            <a:endParaRPr lang="en-S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754701"/>
            <a:ext cx="8712968" cy="5338597"/>
          </a:xfrm>
        </p:spPr>
        <p:txBody>
          <a:bodyPr>
            <a:normAutofit/>
          </a:bodyPr>
          <a:lstStyle/>
          <a:p>
            <a:pPr marL="536575" indent="-536575">
              <a:buNone/>
            </a:pPr>
            <a:r>
              <a:rPr lang="en-SG" dirty="0"/>
              <a:t>	</a:t>
            </a:r>
            <a:r>
              <a:rPr lang="en-SG" b="1" u="sng" dirty="0">
                <a:latin typeface="+mj-lt"/>
              </a:rPr>
              <a:t>REJOICE IN THE LORD</a:t>
            </a:r>
            <a:r>
              <a:rPr lang="en-SG" b="1" dirty="0">
                <a:latin typeface="+mj-lt"/>
              </a:rPr>
              <a:t> </a:t>
            </a:r>
            <a:r>
              <a:rPr lang="en-SG" dirty="0">
                <a:latin typeface="+mj-lt"/>
              </a:rPr>
              <a:t>(Ron Hamilton)</a:t>
            </a:r>
          </a:p>
          <a:p>
            <a:pPr marL="0" indent="0">
              <a:buNone/>
            </a:pPr>
            <a:endParaRPr lang="en-SG" dirty="0">
              <a:latin typeface="+mj-lt"/>
            </a:endParaRPr>
          </a:p>
          <a:p>
            <a:pPr marL="536575" indent="-536575">
              <a:buClr>
                <a:srgbClr val="00B0F0"/>
              </a:buClr>
              <a:buFont typeface="+mj-lt"/>
              <a:buAutoNum type="arabicPeriod"/>
            </a:pPr>
            <a:r>
              <a:rPr lang="en-SG" sz="2700" dirty="0">
                <a:latin typeface="+mj-lt"/>
              </a:rPr>
              <a:t>God never moves without purpose or plan</a:t>
            </a:r>
          </a:p>
          <a:p>
            <a:pPr marL="536575" indent="-536575">
              <a:buClr>
                <a:srgbClr val="00B0F0"/>
              </a:buClr>
              <a:buNone/>
            </a:pPr>
            <a:r>
              <a:rPr lang="en-SG" sz="2700" dirty="0">
                <a:latin typeface="+mj-lt"/>
              </a:rPr>
              <a:t>	When trying His servant and moulding a man.</a:t>
            </a:r>
          </a:p>
          <a:p>
            <a:pPr marL="536575" indent="-536575">
              <a:buClr>
                <a:srgbClr val="00B0F0"/>
              </a:buClr>
              <a:buNone/>
            </a:pPr>
            <a:r>
              <a:rPr lang="en-SG" sz="2700" dirty="0">
                <a:latin typeface="+mj-lt"/>
              </a:rPr>
              <a:t>	Give thanks to the Lord though your testing seems long.  </a:t>
            </a:r>
            <a:br>
              <a:rPr lang="en-SG" sz="2700" dirty="0">
                <a:latin typeface="+mj-lt"/>
              </a:rPr>
            </a:br>
            <a:r>
              <a:rPr lang="en-SG" sz="2700" dirty="0">
                <a:latin typeface="+mj-lt"/>
              </a:rPr>
              <a:t>In darkness He giveth a song.</a:t>
            </a:r>
          </a:p>
          <a:p>
            <a:pPr marL="0" indent="0">
              <a:buNone/>
            </a:pPr>
            <a:endParaRPr lang="en-SG" sz="2700" dirty="0">
              <a:latin typeface="+mj-lt"/>
            </a:endParaRPr>
          </a:p>
          <a:p>
            <a:pPr marL="536575" indent="-536575">
              <a:buNone/>
            </a:pPr>
            <a:r>
              <a:rPr lang="en-SG" sz="2700" dirty="0">
                <a:latin typeface="+mj-lt"/>
              </a:rPr>
              <a:t>	O rejoice in the Lord, He makes no mistake,</a:t>
            </a:r>
          </a:p>
          <a:p>
            <a:pPr marL="536575" indent="-536575">
              <a:buNone/>
            </a:pPr>
            <a:r>
              <a:rPr lang="en-SG" sz="2700" dirty="0">
                <a:latin typeface="+mj-lt"/>
              </a:rPr>
              <a:t>	He </a:t>
            </a:r>
            <a:r>
              <a:rPr lang="en-SG" sz="2700" dirty="0" err="1">
                <a:latin typeface="+mj-lt"/>
              </a:rPr>
              <a:t>knoweth</a:t>
            </a:r>
            <a:r>
              <a:rPr lang="en-SG" sz="2700" dirty="0">
                <a:latin typeface="+mj-lt"/>
              </a:rPr>
              <a:t> the end of each path I take.</a:t>
            </a:r>
          </a:p>
          <a:p>
            <a:pPr marL="536575" indent="-536575">
              <a:buNone/>
            </a:pPr>
            <a:r>
              <a:rPr lang="en-SG" sz="2700" dirty="0">
                <a:latin typeface="+mj-lt"/>
              </a:rPr>
              <a:t>	For when I am tried and purified, </a:t>
            </a:r>
          </a:p>
          <a:p>
            <a:pPr marL="536575" indent="-536575">
              <a:buNone/>
            </a:pPr>
            <a:r>
              <a:rPr lang="en-SG" sz="2700" dirty="0">
                <a:latin typeface="+mj-lt"/>
              </a:rPr>
              <a:t>	I shall come forth as gold.</a:t>
            </a:r>
          </a:p>
          <a:p>
            <a:pPr marL="0" indent="0">
              <a:buNone/>
            </a:pPr>
            <a:endParaRPr lang="en-SG" dirty="0"/>
          </a:p>
          <a:p>
            <a:pPr marL="0" indent="0">
              <a:buNone/>
            </a:pPr>
            <a:endParaRPr lang="en-SG" dirty="0"/>
          </a:p>
          <a:p>
            <a:pPr marL="0" indent="0">
              <a:buNone/>
            </a:pPr>
            <a:endParaRPr lang="en-SG" dirty="0"/>
          </a:p>
          <a:p>
            <a:pPr marL="0" indent="0">
              <a:buNone/>
            </a:pPr>
            <a:endParaRPr lang="en-SG" dirty="0"/>
          </a:p>
        </p:txBody>
      </p:sp>
      <p:sp>
        <p:nvSpPr>
          <p:cNvPr id="2" name="Slide Number Placeholder 1">
            <a:extLst>
              <a:ext uri="{FF2B5EF4-FFF2-40B4-BE49-F238E27FC236}">
                <a16:creationId xmlns:a16="http://schemas.microsoft.com/office/drawing/2014/main" id="{937E8149-DE6C-4AEE-A0FF-39F99571AE13}"/>
              </a:ext>
            </a:extLst>
          </p:cNvPr>
          <p:cNvSpPr>
            <a:spLocks noGrp="1"/>
          </p:cNvSpPr>
          <p:nvPr>
            <p:ph type="sldNum" sz="quarter" idx="12"/>
          </p:nvPr>
        </p:nvSpPr>
        <p:spPr/>
        <p:txBody>
          <a:bodyPr/>
          <a:lstStyle/>
          <a:p>
            <a:fld id="{0C15C494-E619-4AB6-988B-39170DE34651}" type="slidenum">
              <a:rPr lang="en-SG" smtClean="0"/>
              <a:pPr/>
              <a:t>2</a:t>
            </a:fld>
            <a:endParaRPr lang="en-SG"/>
          </a:p>
        </p:txBody>
      </p:sp>
    </p:spTree>
    <p:extLst>
      <p:ext uri="{BB962C8B-B14F-4D97-AF65-F5344CB8AC3E}">
        <p14:creationId xmlns:p14="http://schemas.microsoft.com/office/powerpoint/2010/main" val="6425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a:br>
            <a:endParaRPr/>
          </a:p>
        </p:txBody>
      </p:sp>
      <p:sp>
        <p:nvSpPr>
          <p:cNvPr id="22531" name="Text Placeholder 2"/>
          <p:cNvSpPr>
            <a:spLocks noGrp="1"/>
          </p:cNvSpPr>
          <p:nvPr>
            <p:ph type="body" idx="1"/>
          </p:nvPr>
        </p:nvSpPr>
        <p:spPr>
          <a:xfrm>
            <a:off x="548378" y="1181100"/>
            <a:ext cx="8083423" cy="5128220"/>
          </a:xfrm>
        </p:spPr>
        <p:txBody>
          <a:bodyPr>
            <a:normAutofit/>
          </a:bodyPr>
          <a:lstStyle/>
          <a:p>
            <a:pPr marL="534988" indent="-534988"/>
            <a:r>
              <a:rPr lang="en-US" altLang="en-US" sz="2800" b="1" dirty="0">
                <a:solidFill>
                  <a:schemeClr val="bg1"/>
                </a:solidFill>
                <a:latin typeface="+mj-lt"/>
              </a:rPr>
              <a:t>I.  	THE BLESSEDNESS OF THE MAN </a:t>
            </a:r>
            <a:r>
              <a:rPr lang="en-US" altLang="en-US" sz="2800" dirty="0">
                <a:solidFill>
                  <a:schemeClr val="bg1"/>
                </a:solidFill>
                <a:latin typeface="+mj-lt"/>
              </a:rPr>
              <a:t>(verse 1a)</a:t>
            </a:r>
          </a:p>
          <a:p>
            <a:pPr marL="534988" indent="-534988"/>
            <a:r>
              <a:rPr lang="en-US" altLang="en-US" sz="2800" dirty="0">
                <a:solidFill>
                  <a:schemeClr val="bg1"/>
                </a:solidFill>
                <a:latin typeface="+mj-lt"/>
              </a:rPr>
              <a:t> </a:t>
            </a:r>
          </a:p>
          <a:p>
            <a:pPr marL="534988" indent="-534988"/>
            <a:r>
              <a:rPr lang="en-US" altLang="en-US" sz="2800" b="1" dirty="0">
                <a:solidFill>
                  <a:schemeClr val="bg1"/>
                </a:solidFill>
                <a:latin typeface="+mj-lt"/>
              </a:rPr>
              <a:t>II.  	HIS CHARACTER, DESCRIBED NEGATIVELY, IN SHARP CONTRAST WITH THE UNGODLY </a:t>
            </a:r>
            <a:r>
              <a:rPr lang="en-US" altLang="en-US" sz="2800" dirty="0">
                <a:solidFill>
                  <a:schemeClr val="bg1"/>
                </a:solidFill>
                <a:latin typeface="+mj-lt"/>
              </a:rPr>
              <a:t>(verse 1b)</a:t>
            </a:r>
          </a:p>
          <a:p>
            <a:pPr marL="534988" indent="-534988"/>
            <a:endParaRPr lang="en-US" altLang="en-US" sz="2800" dirty="0">
              <a:solidFill>
                <a:schemeClr val="bg1"/>
              </a:solidFill>
              <a:latin typeface="+mj-lt"/>
            </a:endParaRPr>
          </a:p>
          <a:p>
            <a:pPr marL="534988" indent="-534988"/>
            <a:r>
              <a:rPr lang="en-US" altLang="en-US" sz="2800" b="1" dirty="0">
                <a:solidFill>
                  <a:schemeClr val="bg1"/>
                </a:solidFill>
                <a:latin typeface="+mj-lt"/>
              </a:rPr>
              <a:t>III.  HIS CHARACTER, DESCRIBED POSITIVELY, WITH ONE DISTINGUISHING MARK </a:t>
            </a:r>
            <a:r>
              <a:rPr lang="en-US" altLang="en-US" sz="2800" dirty="0">
                <a:solidFill>
                  <a:schemeClr val="bg1"/>
                </a:solidFill>
                <a:latin typeface="+mj-lt"/>
              </a:rPr>
              <a:t>(verses 2,3)</a:t>
            </a:r>
          </a:p>
          <a:p>
            <a:pPr marL="534988" indent="-534988"/>
            <a:endParaRPr lang="en-US" altLang="en-US" sz="2800" dirty="0">
              <a:solidFill>
                <a:schemeClr val="bg1"/>
              </a:solidFill>
              <a:latin typeface="+mj-lt"/>
            </a:endParaRPr>
          </a:p>
          <a:p>
            <a:pPr marL="534988" indent="-534988"/>
            <a:r>
              <a:rPr lang="en-US" altLang="en-US" sz="2800" b="1" dirty="0">
                <a:solidFill>
                  <a:schemeClr val="bg1"/>
                </a:solidFill>
                <a:latin typeface="+mj-lt"/>
              </a:rPr>
              <a:t>IV.  CHARACTER OF THE UNGODLY MAN</a:t>
            </a:r>
            <a:r>
              <a:rPr lang="en-US" altLang="en-US" sz="2800" dirty="0">
                <a:solidFill>
                  <a:schemeClr val="bg1"/>
                </a:solidFill>
                <a:latin typeface="+mj-lt"/>
              </a:rPr>
              <a:t> (verses 4-6)</a:t>
            </a:r>
          </a:p>
        </p:txBody>
      </p:sp>
      <p:sp>
        <p:nvSpPr>
          <p:cNvPr id="3" name="Slide Number Placeholder 2">
            <a:extLst>
              <a:ext uri="{FF2B5EF4-FFF2-40B4-BE49-F238E27FC236}">
                <a16:creationId xmlns:a16="http://schemas.microsoft.com/office/drawing/2014/main" id="{56C0D3F1-0BB2-4B2A-85AC-B7F147E1C741}"/>
              </a:ext>
            </a:extLst>
          </p:cNvPr>
          <p:cNvSpPr>
            <a:spLocks noGrp="1"/>
          </p:cNvSpPr>
          <p:nvPr>
            <p:ph type="sldNum" sz="quarter" idx="12"/>
          </p:nvPr>
        </p:nvSpPr>
        <p:spPr/>
        <p:txBody>
          <a:bodyPr/>
          <a:lstStyle/>
          <a:p>
            <a:fld id="{0C15C494-E619-4AB6-988B-39170DE34651}" type="slidenum">
              <a:rPr lang="en-SG" smtClean="0"/>
              <a:pPr/>
              <a:t>20</a:t>
            </a:fld>
            <a:endParaRPr lang="en-SG"/>
          </a:p>
        </p:txBody>
      </p:sp>
    </p:spTree>
    <p:extLst>
      <p:ext uri="{BB962C8B-B14F-4D97-AF65-F5344CB8AC3E}">
        <p14:creationId xmlns:p14="http://schemas.microsoft.com/office/powerpoint/2010/main" val="23766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92088"/>
          </a:xfrm>
        </p:spPr>
        <p:txBody>
          <a:bodyPr>
            <a:normAutofit fontScale="90000"/>
          </a:bodyPr>
          <a:lstStyle/>
          <a:p>
            <a:pPr algn="ctr"/>
            <a:r>
              <a:rPr lang="en-US" b="1" dirty="0">
                <a:solidFill>
                  <a:srgbClr val="FF0000"/>
                </a:solidFill>
              </a:rPr>
              <a:t>BLESSEDNESS</a:t>
            </a:r>
            <a:endParaRPr lang="en-SG" b="1" dirty="0">
              <a:solidFill>
                <a:srgbClr val="FF0000"/>
              </a:solidFill>
            </a:endParaRPr>
          </a:p>
        </p:txBody>
      </p:sp>
      <p:sp>
        <p:nvSpPr>
          <p:cNvPr id="3" name="Content Placeholder 2"/>
          <p:cNvSpPr>
            <a:spLocks noGrp="1"/>
          </p:cNvSpPr>
          <p:nvPr>
            <p:ph idx="1"/>
          </p:nvPr>
        </p:nvSpPr>
        <p:spPr>
          <a:xfrm>
            <a:off x="457200" y="1484784"/>
            <a:ext cx="8147248" cy="4839816"/>
          </a:xfrm>
        </p:spPr>
        <p:txBody>
          <a:bodyPr>
            <a:normAutofit/>
          </a:bodyPr>
          <a:lstStyle/>
          <a:p>
            <a:pPr marL="514350" indent="-514350">
              <a:buAutoNum type="alphaUcPeriod"/>
            </a:pPr>
            <a:r>
              <a:rPr lang="en-US" sz="2800" b="1" u="sng" dirty="0">
                <a:solidFill>
                  <a:srgbClr val="0070C0"/>
                </a:solidFill>
                <a:latin typeface="+mj-lt"/>
              </a:rPr>
              <a:t>THE BLESSEDNESS</a:t>
            </a:r>
          </a:p>
          <a:p>
            <a:pPr marL="514350" indent="-514350">
              <a:spcBef>
                <a:spcPts val="0"/>
              </a:spcBef>
              <a:buAutoNum type="alphaUcPeriod"/>
            </a:pPr>
            <a:endParaRPr lang="en-US" sz="2800" b="1" u="sng" dirty="0">
              <a:solidFill>
                <a:srgbClr val="0070C0"/>
              </a:solidFill>
              <a:latin typeface="+mj-lt"/>
            </a:endParaRPr>
          </a:p>
          <a:p>
            <a:pPr marL="514350" indent="-514350">
              <a:buNone/>
              <a:tabLst>
                <a:tab pos="989013" algn="l"/>
              </a:tabLst>
            </a:pPr>
            <a:r>
              <a:rPr lang="en-US" sz="2800" b="1" dirty="0">
                <a:latin typeface="+mj-lt"/>
              </a:rPr>
              <a:t>       1.	Blessedness (plural) – fullness of blessings</a:t>
            </a:r>
          </a:p>
          <a:p>
            <a:pPr marL="514350" indent="-514350">
              <a:buNone/>
              <a:tabLst>
                <a:tab pos="989013" algn="l"/>
              </a:tabLst>
            </a:pPr>
            <a:r>
              <a:rPr lang="en-US" sz="2800" b="1" dirty="0">
                <a:latin typeface="+mj-lt"/>
              </a:rPr>
              <a:t>       2.	“Oh, how completely happy is the man, even 	of the poor, forgotten and obscure!”</a:t>
            </a:r>
          </a:p>
          <a:p>
            <a:pPr marL="514350" indent="-514350">
              <a:buNone/>
              <a:tabLst>
                <a:tab pos="989013" algn="l"/>
              </a:tabLst>
            </a:pPr>
            <a:r>
              <a:rPr lang="en-US" sz="2800" b="1" dirty="0">
                <a:latin typeface="+mj-lt"/>
              </a:rPr>
              <a:t>       3.	He finds joy within.</a:t>
            </a:r>
          </a:p>
          <a:p>
            <a:pPr marL="514350" indent="-514350">
              <a:buNone/>
              <a:tabLst>
                <a:tab pos="989013" algn="l"/>
              </a:tabLst>
            </a:pPr>
            <a:r>
              <a:rPr lang="en-US" sz="2800" b="1" dirty="0">
                <a:latin typeface="+mj-lt"/>
              </a:rPr>
              <a:t>       4.	A Psalm of congratulations.</a:t>
            </a:r>
            <a:endParaRPr lang="en-SG" sz="2800" b="1" dirty="0">
              <a:latin typeface="+mj-lt"/>
            </a:endParaRPr>
          </a:p>
        </p:txBody>
      </p:sp>
      <p:sp>
        <p:nvSpPr>
          <p:cNvPr id="4" name="Slide Number Placeholder 3">
            <a:extLst>
              <a:ext uri="{FF2B5EF4-FFF2-40B4-BE49-F238E27FC236}">
                <a16:creationId xmlns:a16="http://schemas.microsoft.com/office/drawing/2014/main" id="{6A8B5F44-34AB-4060-8625-A215DDA5ADEE}"/>
              </a:ext>
            </a:extLst>
          </p:cNvPr>
          <p:cNvSpPr>
            <a:spLocks noGrp="1"/>
          </p:cNvSpPr>
          <p:nvPr>
            <p:ph type="sldNum" sz="quarter" idx="12"/>
          </p:nvPr>
        </p:nvSpPr>
        <p:spPr/>
        <p:txBody>
          <a:bodyPr/>
          <a:lstStyle/>
          <a:p>
            <a:fld id="{0C15C494-E619-4AB6-988B-39170DE34651}" type="slidenum">
              <a:rPr lang="en-SG" smtClean="0"/>
              <a:pPr/>
              <a:t>21</a:t>
            </a:fld>
            <a:endParaRPr lang="en-SG"/>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92088"/>
          </a:xfrm>
        </p:spPr>
        <p:txBody>
          <a:bodyPr>
            <a:normAutofit fontScale="90000"/>
          </a:bodyPr>
          <a:lstStyle/>
          <a:p>
            <a:pPr algn="ctr"/>
            <a:r>
              <a:rPr lang="en-US" b="1" dirty="0">
                <a:solidFill>
                  <a:srgbClr val="FF0000"/>
                </a:solidFill>
              </a:rPr>
              <a:t>BLESSEDNESS</a:t>
            </a:r>
            <a:endParaRPr lang="en-SG" b="1" dirty="0">
              <a:solidFill>
                <a:srgbClr val="FF0000"/>
              </a:solidFill>
            </a:endParaRPr>
          </a:p>
        </p:txBody>
      </p:sp>
      <p:sp>
        <p:nvSpPr>
          <p:cNvPr id="3" name="Content Placeholder 2"/>
          <p:cNvSpPr>
            <a:spLocks noGrp="1"/>
          </p:cNvSpPr>
          <p:nvPr>
            <p:ph idx="1"/>
          </p:nvPr>
        </p:nvSpPr>
        <p:spPr>
          <a:xfrm>
            <a:off x="457200" y="1484784"/>
            <a:ext cx="8229600" cy="4839816"/>
          </a:xfrm>
        </p:spPr>
        <p:txBody>
          <a:bodyPr>
            <a:normAutofit/>
          </a:bodyPr>
          <a:lstStyle/>
          <a:p>
            <a:pPr marL="514350" indent="-514350">
              <a:buAutoNum type="alphaUcPeriod" startAt="2"/>
            </a:pPr>
            <a:r>
              <a:rPr lang="en-US" sz="2800" b="1" u="sng" dirty="0">
                <a:solidFill>
                  <a:srgbClr val="0070C0"/>
                </a:solidFill>
                <a:latin typeface="+mj-lt"/>
              </a:rPr>
              <a:t>SOME BLESSINGS</a:t>
            </a:r>
          </a:p>
          <a:p>
            <a:pPr marL="514350" indent="-514350">
              <a:spcBef>
                <a:spcPts val="0"/>
              </a:spcBef>
              <a:buAutoNum type="alphaUcPeriod" startAt="2"/>
            </a:pPr>
            <a:endParaRPr lang="en-US" sz="2800" b="1" u="sng" dirty="0">
              <a:solidFill>
                <a:srgbClr val="0070C0"/>
              </a:solidFill>
              <a:latin typeface="+mj-lt"/>
            </a:endParaRPr>
          </a:p>
          <a:p>
            <a:pPr marL="514350" indent="-514350">
              <a:buNone/>
              <a:tabLst>
                <a:tab pos="989013" algn="l"/>
              </a:tabLst>
            </a:pPr>
            <a:r>
              <a:rPr lang="en-US" sz="2800" b="1" dirty="0">
                <a:latin typeface="+mj-lt"/>
              </a:rPr>
              <a:t>       1.	Of Peace (Roman 5:1)</a:t>
            </a:r>
          </a:p>
          <a:p>
            <a:pPr marL="514350" indent="-514350">
              <a:buNone/>
              <a:tabLst>
                <a:tab pos="989013" algn="l"/>
              </a:tabLst>
            </a:pPr>
            <a:r>
              <a:rPr lang="en-US" sz="2800" b="1" dirty="0">
                <a:latin typeface="+mj-lt"/>
              </a:rPr>
              <a:t>       2.	Of Purpose (Eccl. 12:13)</a:t>
            </a:r>
          </a:p>
          <a:p>
            <a:pPr marL="514350" indent="-514350">
              <a:buNone/>
              <a:tabLst>
                <a:tab pos="989013" algn="l"/>
              </a:tabLst>
            </a:pPr>
            <a:r>
              <a:rPr lang="en-US" sz="2800" b="1" dirty="0">
                <a:latin typeface="+mj-lt"/>
              </a:rPr>
              <a:t>       3.	Of Wisdom (Psalm 119:165)</a:t>
            </a:r>
          </a:p>
          <a:p>
            <a:pPr marL="514350" indent="-514350">
              <a:buNone/>
              <a:tabLst>
                <a:tab pos="989013" algn="l"/>
              </a:tabLst>
            </a:pPr>
            <a:r>
              <a:rPr lang="en-US" sz="2800" b="1" dirty="0">
                <a:latin typeface="+mj-lt"/>
              </a:rPr>
              <a:t>       4.	Of usefulness (Luke 12:37, watch and serve)</a:t>
            </a:r>
          </a:p>
          <a:p>
            <a:pPr marL="514350" indent="-514350">
              <a:buNone/>
              <a:tabLst>
                <a:tab pos="989013" algn="l"/>
              </a:tabLst>
            </a:pPr>
            <a:r>
              <a:rPr lang="en-US" sz="2800" b="1" dirty="0">
                <a:latin typeface="+mj-lt"/>
              </a:rPr>
              <a:t>       5.	Of eternity (1 John 2:16,17, abides forever)</a:t>
            </a:r>
            <a:endParaRPr lang="en-SG" sz="2800" b="1" dirty="0">
              <a:latin typeface="+mj-lt"/>
            </a:endParaRPr>
          </a:p>
        </p:txBody>
      </p:sp>
      <p:sp>
        <p:nvSpPr>
          <p:cNvPr id="4" name="Slide Number Placeholder 3">
            <a:extLst>
              <a:ext uri="{FF2B5EF4-FFF2-40B4-BE49-F238E27FC236}">
                <a16:creationId xmlns:a16="http://schemas.microsoft.com/office/drawing/2014/main" id="{111F4763-3E4F-42FF-888F-58E4C3852E6C}"/>
              </a:ext>
            </a:extLst>
          </p:cNvPr>
          <p:cNvSpPr>
            <a:spLocks noGrp="1"/>
          </p:cNvSpPr>
          <p:nvPr>
            <p:ph type="sldNum" sz="quarter" idx="12"/>
          </p:nvPr>
        </p:nvSpPr>
        <p:spPr/>
        <p:txBody>
          <a:bodyPr/>
          <a:lstStyle/>
          <a:p>
            <a:fld id="{0C15C494-E619-4AB6-988B-39170DE34651}" type="slidenum">
              <a:rPr lang="en-SG" smtClean="0"/>
              <a:pPr/>
              <a:t>22</a:t>
            </a:fld>
            <a:endParaRPr lang="en-SG"/>
          </a:p>
        </p:txBody>
      </p:sp>
    </p:spTree>
    <p:extLst>
      <p:ext uri="{BB962C8B-B14F-4D97-AF65-F5344CB8AC3E}">
        <p14:creationId xmlns:p14="http://schemas.microsoft.com/office/powerpoint/2010/main" val="97238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4096"/>
          </a:xfrm>
        </p:spPr>
        <p:txBody>
          <a:bodyPr/>
          <a:lstStyle/>
          <a:p>
            <a:pPr algn="ctr"/>
            <a:r>
              <a:rPr lang="en-US" b="1" dirty="0">
                <a:solidFill>
                  <a:srgbClr val="FF0000"/>
                </a:solidFill>
                <a:effectLst>
                  <a:outerShdw blurRad="38100" dist="38100" dir="2700000" algn="tl">
                    <a:srgbClr val="000000">
                      <a:alpha val="43137"/>
                    </a:srgbClr>
                  </a:outerShdw>
                </a:effectLst>
              </a:rPr>
              <a:t>BLESSEDNESS</a:t>
            </a:r>
            <a:endParaRPr lang="en-SG"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4767808"/>
          </a:xfrm>
        </p:spPr>
        <p:txBody>
          <a:bodyPr>
            <a:noAutofit/>
          </a:bodyPr>
          <a:lstStyle/>
          <a:p>
            <a:pPr marL="514350" indent="-514350">
              <a:buAutoNum type="alphaUcPeriod" startAt="3"/>
            </a:pPr>
            <a:r>
              <a:rPr lang="en-US" sz="2800" b="1" u="sng" dirty="0">
                <a:solidFill>
                  <a:srgbClr val="0070C0"/>
                </a:solidFill>
                <a:latin typeface="+mj-lt"/>
              </a:rPr>
              <a:t>BY WHOM?</a:t>
            </a:r>
          </a:p>
          <a:p>
            <a:pPr marL="514350" indent="-514350">
              <a:spcBef>
                <a:spcPts val="0"/>
              </a:spcBef>
              <a:buAutoNum type="alphaUcPeriod" startAt="3"/>
            </a:pPr>
            <a:endParaRPr lang="en-US" sz="2800" b="1" u="sng" dirty="0">
              <a:solidFill>
                <a:srgbClr val="0070C0"/>
              </a:solidFill>
              <a:latin typeface="+mj-lt"/>
            </a:endParaRPr>
          </a:p>
          <a:p>
            <a:pPr marL="514350" indent="-514350">
              <a:buNone/>
              <a:tabLst>
                <a:tab pos="989013" algn="l"/>
              </a:tabLst>
            </a:pPr>
            <a:r>
              <a:rPr lang="en-US" sz="2800" b="1" dirty="0">
                <a:latin typeface="+mj-lt"/>
              </a:rPr>
              <a:t>       1.	Intrinsically blessed (John 13:17)</a:t>
            </a:r>
          </a:p>
          <a:p>
            <a:pPr marL="514350" indent="-514350">
              <a:buNone/>
              <a:tabLst>
                <a:tab pos="989013" algn="l"/>
              </a:tabLst>
            </a:pPr>
            <a:r>
              <a:rPr lang="en-US" sz="2800" b="1" dirty="0">
                <a:latin typeface="+mj-lt"/>
              </a:rPr>
              <a:t>       2.	In judgment of men (Acts 2:43; 5:13, magnified)</a:t>
            </a:r>
          </a:p>
          <a:p>
            <a:pPr marL="514350" indent="-514350">
              <a:buNone/>
              <a:tabLst>
                <a:tab pos="989013" algn="l"/>
              </a:tabLst>
            </a:pPr>
            <a:r>
              <a:rPr lang="en-US" sz="2800" b="1" dirty="0">
                <a:latin typeface="+mj-lt"/>
              </a:rPr>
              <a:t>       3.	Jesus declares him to be so (Matt. 5:1-11).</a:t>
            </a:r>
          </a:p>
          <a:p>
            <a:pPr marL="514350" indent="-514350">
              <a:buNone/>
              <a:tabLst>
                <a:tab pos="989013" algn="l"/>
              </a:tabLst>
            </a:pPr>
            <a:r>
              <a:rPr lang="en-US" sz="2800" b="1" dirty="0">
                <a:latin typeface="+mj-lt"/>
              </a:rPr>
              <a:t>       4.	At Last Judgment, King confirms (Mt. 25:34).</a:t>
            </a:r>
          </a:p>
          <a:p>
            <a:pPr marL="514350" indent="-514350">
              <a:buNone/>
              <a:tabLst>
                <a:tab pos="989013" algn="l"/>
              </a:tabLst>
            </a:pPr>
            <a:r>
              <a:rPr lang="en-US" sz="2800" b="1" dirty="0">
                <a:latin typeface="+mj-lt"/>
              </a:rPr>
              <a:t>		When God blesses, it will be forever </a:t>
            </a:r>
            <a:br>
              <a:rPr lang="en-US" sz="2800" b="1" dirty="0">
                <a:latin typeface="+mj-lt"/>
              </a:rPr>
            </a:br>
            <a:r>
              <a:rPr lang="en-US" sz="2800" b="1" dirty="0">
                <a:latin typeface="+mj-lt"/>
              </a:rPr>
              <a:t>	(1 Chron. 17:27;  Num. 22:6).</a:t>
            </a:r>
            <a:endParaRPr lang="en-SG" sz="2800" b="1" dirty="0">
              <a:latin typeface="+mj-lt"/>
            </a:endParaRPr>
          </a:p>
        </p:txBody>
      </p:sp>
      <p:sp>
        <p:nvSpPr>
          <p:cNvPr id="4" name="Slide Number Placeholder 3">
            <a:extLst>
              <a:ext uri="{FF2B5EF4-FFF2-40B4-BE49-F238E27FC236}">
                <a16:creationId xmlns:a16="http://schemas.microsoft.com/office/drawing/2014/main" id="{46F002C0-40BE-4E9B-AC63-6922D5343220}"/>
              </a:ext>
            </a:extLst>
          </p:cNvPr>
          <p:cNvSpPr>
            <a:spLocks noGrp="1"/>
          </p:cNvSpPr>
          <p:nvPr>
            <p:ph type="sldNum" sz="quarter" idx="12"/>
          </p:nvPr>
        </p:nvSpPr>
        <p:spPr/>
        <p:txBody>
          <a:bodyPr/>
          <a:lstStyle/>
          <a:p>
            <a:fld id="{0C15C494-E619-4AB6-988B-39170DE34651}" type="slidenum">
              <a:rPr lang="en-SG" smtClean="0"/>
              <a:pPr/>
              <a:t>23</a:t>
            </a:fld>
            <a:endParaRPr lang="en-SG"/>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NEGATIVELY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96752"/>
            <a:ext cx="8229600" cy="5832648"/>
          </a:xfrm>
        </p:spPr>
        <p:txBody>
          <a:bodyPr>
            <a:noAutofit/>
          </a:bodyPr>
          <a:lstStyle/>
          <a:p>
            <a:pPr marL="514350" indent="-514350">
              <a:buAutoNum type="alphaUcPeriod"/>
            </a:pPr>
            <a:r>
              <a:rPr lang="en-US" sz="2800" b="1" u="sng" dirty="0">
                <a:solidFill>
                  <a:srgbClr val="0070C0"/>
                </a:solidFill>
                <a:latin typeface="+mj-lt"/>
              </a:rPr>
              <a:t>IMPLICATIONS</a:t>
            </a:r>
            <a:r>
              <a:rPr lang="en-US" sz="2800" b="1" dirty="0">
                <a:solidFill>
                  <a:srgbClr val="0070C0"/>
                </a:solidFill>
                <a:latin typeface="+mj-lt"/>
              </a:rPr>
              <a:t> – “</a:t>
            </a:r>
            <a:r>
              <a:rPr lang="en-US" sz="2800" b="1" u="sng" dirty="0">
                <a:solidFill>
                  <a:srgbClr val="FF0000"/>
                </a:solidFill>
                <a:latin typeface="+mj-lt"/>
              </a:rPr>
              <a:t>WALK</a:t>
            </a:r>
            <a:r>
              <a:rPr lang="en-US" sz="2800" b="1" dirty="0">
                <a:solidFill>
                  <a:srgbClr val="0070C0"/>
                </a:solidFill>
                <a:latin typeface="+mj-lt"/>
              </a:rPr>
              <a:t>”, “</a:t>
            </a:r>
            <a:r>
              <a:rPr lang="en-US" sz="2800" b="1" u="sng" dirty="0">
                <a:solidFill>
                  <a:srgbClr val="FF0000"/>
                </a:solidFill>
                <a:latin typeface="+mj-lt"/>
              </a:rPr>
              <a:t>STAND</a:t>
            </a:r>
            <a:r>
              <a:rPr lang="en-US" sz="2800" b="1" dirty="0">
                <a:solidFill>
                  <a:srgbClr val="0070C0"/>
                </a:solidFill>
                <a:latin typeface="+mj-lt"/>
              </a:rPr>
              <a:t>”, “</a:t>
            </a:r>
            <a:r>
              <a:rPr lang="en-US" sz="2800" b="1" u="sng" dirty="0">
                <a:solidFill>
                  <a:srgbClr val="FF0000"/>
                </a:solidFill>
                <a:latin typeface="+mj-lt"/>
              </a:rPr>
              <a:t>SIT</a:t>
            </a:r>
            <a:r>
              <a:rPr lang="en-US" sz="2800" b="1" dirty="0">
                <a:solidFill>
                  <a:srgbClr val="0070C0"/>
                </a:solidFill>
                <a:latin typeface="+mj-lt"/>
              </a:rPr>
              <a:t>”</a:t>
            </a:r>
          </a:p>
          <a:p>
            <a:pPr marL="514350" indent="-514350">
              <a:buAutoNum type="arabicPeriod"/>
            </a:pPr>
            <a:r>
              <a:rPr lang="en-US" sz="2800" b="1" dirty="0">
                <a:latin typeface="+mj-lt"/>
              </a:rPr>
              <a:t>They form a climatic process – a gradation</a:t>
            </a:r>
          </a:p>
          <a:p>
            <a:pPr marL="514350" indent="-514350">
              <a:buAutoNum type="arabicPeriod"/>
            </a:pPr>
            <a:r>
              <a:rPr lang="en-US" sz="2800" b="1" dirty="0">
                <a:latin typeface="+mj-lt"/>
              </a:rPr>
              <a:t>They represents three stages of deterioration: thinking, behaving, belonging</a:t>
            </a:r>
          </a:p>
          <a:p>
            <a:pPr marL="514350" indent="-514350">
              <a:buNone/>
              <a:tabLst>
                <a:tab pos="989013" algn="l"/>
              </a:tabLst>
            </a:pPr>
            <a:r>
              <a:rPr lang="en-US" sz="2800" b="1" dirty="0">
                <a:latin typeface="+mj-lt"/>
              </a:rPr>
              <a:t>       	a.   “</a:t>
            </a:r>
            <a:r>
              <a:rPr lang="en-US" sz="2800" b="1" i="1" dirty="0">
                <a:solidFill>
                  <a:srgbClr val="FF0000"/>
                </a:solidFill>
                <a:latin typeface="+mj-lt"/>
              </a:rPr>
              <a:t>Walk</a:t>
            </a:r>
            <a:r>
              <a:rPr lang="en-US" sz="2800" b="1" i="1" dirty="0">
                <a:latin typeface="+mj-lt"/>
              </a:rPr>
              <a:t>”</a:t>
            </a:r>
            <a:r>
              <a:rPr lang="en-US" sz="2800" b="1" dirty="0">
                <a:latin typeface="+mj-lt"/>
              </a:rPr>
              <a:t> – occasional conformity</a:t>
            </a:r>
          </a:p>
          <a:p>
            <a:pPr marL="514350" indent="-514350">
              <a:buNone/>
              <a:tabLst>
                <a:tab pos="989013" algn="l"/>
              </a:tabLst>
            </a:pPr>
            <a:r>
              <a:rPr lang="en-US" sz="2800" b="1" dirty="0">
                <a:latin typeface="+mj-lt"/>
              </a:rPr>
              <a:t>       	b.   “</a:t>
            </a:r>
            <a:r>
              <a:rPr lang="en-US" sz="2800" b="1" i="1" dirty="0">
                <a:solidFill>
                  <a:srgbClr val="FF0000"/>
                </a:solidFill>
                <a:latin typeface="+mj-lt"/>
              </a:rPr>
              <a:t>Stand</a:t>
            </a:r>
            <a:r>
              <a:rPr lang="en-US" sz="2800" b="1" dirty="0">
                <a:latin typeface="+mj-lt"/>
              </a:rPr>
              <a:t>” – fixed association</a:t>
            </a:r>
          </a:p>
          <a:p>
            <a:pPr marL="514350" indent="-514350">
              <a:buNone/>
              <a:tabLst>
                <a:tab pos="989013" algn="l"/>
              </a:tabLst>
            </a:pPr>
            <a:r>
              <a:rPr lang="en-US" sz="2800" b="1" dirty="0">
                <a:latin typeface="+mj-lt"/>
              </a:rPr>
              <a:t>       	c.   “</a:t>
            </a:r>
            <a:r>
              <a:rPr lang="en-US" sz="2800" b="1" i="1" dirty="0">
                <a:solidFill>
                  <a:srgbClr val="FF0000"/>
                </a:solidFill>
                <a:latin typeface="+mj-lt"/>
              </a:rPr>
              <a:t>Sit</a:t>
            </a:r>
            <a:r>
              <a:rPr lang="en-US" sz="2800" b="1" dirty="0">
                <a:latin typeface="+mj-lt"/>
              </a:rPr>
              <a:t>” -  established residence</a:t>
            </a:r>
          </a:p>
          <a:p>
            <a:pPr marL="514350" indent="-514350">
              <a:buAutoNum type="arabicPeriod" startAt="3"/>
            </a:pPr>
            <a:r>
              <a:rPr lang="en-US" sz="2800" b="1" dirty="0">
                <a:latin typeface="+mj-lt"/>
              </a:rPr>
              <a:t>The verbs convey the idea of fixed mental attitude – a characteristic, distinctive.</a:t>
            </a:r>
          </a:p>
          <a:p>
            <a:pPr marL="514350" indent="-514350">
              <a:buAutoNum type="arabicPeriod" startAt="3"/>
            </a:pPr>
            <a:r>
              <a:rPr lang="en-US" sz="2800" b="1" dirty="0">
                <a:latin typeface="+mj-lt"/>
              </a:rPr>
              <a:t>Warning against wrong company (Prov. 13:20; </a:t>
            </a:r>
          </a:p>
          <a:p>
            <a:pPr marL="444500" indent="-444500">
              <a:buNone/>
            </a:pPr>
            <a:r>
              <a:rPr lang="en-US" sz="2800" b="1" dirty="0">
                <a:latin typeface="+mj-lt"/>
              </a:rPr>
              <a:t>	1 Cor. 15:33).</a:t>
            </a:r>
            <a:endParaRPr lang="en-SG" sz="2800" b="1" dirty="0">
              <a:latin typeface="+mj-lt"/>
            </a:endParaRPr>
          </a:p>
        </p:txBody>
      </p:sp>
      <p:sp>
        <p:nvSpPr>
          <p:cNvPr id="4" name="Slide Number Placeholder 3">
            <a:extLst>
              <a:ext uri="{FF2B5EF4-FFF2-40B4-BE49-F238E27FC236}">
                <a16:creationId xmlns:a16="http://schemas.microsoft.com/office/drawing/2014/main" id="{38B53132-E4FD-47F3-94D8-824BB0F95FAF}"/>
              </a:ext>
            </a:extLst>
          </p:cNvPr>
          <p:cNvSpPr>
            <a:spLocks noGrp="1"/>
          </p:cNvSpPr>
          <p:nvPr>
            <p:ph type="sldNum" sz="quarter" idx="12"/>
          </p:nvPr>
        </p:nvSpPr>
        <p:spPr/>
        <p:txBody>
          <a:bodyPr/>
          <a:lstStyle/>
          <a:p>
            <a:fld id="{0C15C494-E619-4AB6-988B-39170DE34651}" type="slidenum">
              <a:rPr lang="en-SG" smtClean="0"/>
              <a:pPr/>
              <a:t>24</a:t>
            </a:fld>
            <a:endParaRPr lang="en-SG"/>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NEGATIVELY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147248" cy="5184576"/>
          </a:xfrm>
        </p:spPr>
        <p:txBody>
          <a:bodyPr>
            <a:normAutofit/>
          </a:bodyPr>
          <a:lstStyle/>
          <a:p>
            <a:pPr marL="514350" indent="-514350">
              <a:lnSpc>
                <a:spcPct val="110000"/>
              </a:lnSpc>
              <a:buAutoNum type="alphaUcPeriod" startAt="2"/>
            </a:pPr>
            <a:r>
              <a:rPr lang="en-US" sz="2800" b="1" u="sng" dirty="0">
                <a:solidFill>
                  <a:srgbClr val="0070C0"/>
                </a:solidFill>
                <a:latin typeface="+mj-lt"/>
              </a:rPr>
              <a:t>THE UNGODLY</a:t>
            </a:r>
          </a:p>
          <a:p>
            <a:pPr marL="534988" indent="0">
              <a:lnSpc>
                <a:spcPct val="110000"/>
              </a:lnSpc>
              <a:spcBef>
                <a:spcPts val="0"/>
              </a:spcBef>
              <a:buNone/>
              <a:tabLst>
                <a:tab pos="989013" algn="l"/>
              </a:tabLst>
            </a:pPr>
            <a:r>
              <a:rPr lang="en-US" sz="2800" b="1" dirty="0">
                <a:latin typeface="+mj-lt"/>
              </a:rPr>
              <a:t>1.	“</a:t>
            </a:r>
            <a:r>
              <a:rPr lang="en-US" sz="2800" b="1" i="1" u="sng" dirty="0">
                <a:solidFill>
                  <a:srgbClr val="FF0000"/>
                </a:solidFill>
                <a:latin typeface="+mj-lt"/>
              </a:rPr>
              <a:t>Counsel of the Ungodly</a:t>
            </a:r>
            <a:r>
              <a:rPr lang="en-US" sz="2800" b="1" dirty="0">
                <a:latin typeface="+mj-lt"/>
              </a:rPr>
              <a:t>”</a:t>
            </a:r>
          </a:p>
          <a:p>
            <a:pPr marL="514350" indent="-514350">
              <a:lnSpc>
                <a:spcPct val="110000"/>
              </a:lnSpc>
              <a:buNone/>
            </a:pPr>
            <a:r>
              <a:rPr lang="en-US" sz="2800" b="1" dirty="0">
                <a:latin typeface="+mj-lt"/>
              </a:rPr>
              <a:t>            a.  “Counsel” – ruling principle</a:t>
            </a:r>
          </a:p>
          <a:p>
            <a:pPr marL="514350" indent="-514350">
              <a:lnSpc>
                <a:spcPct val="110000"/>
              </a:lnSpc>
              <a:buNone/>
            </a:pPr>
            <a:r>
              <a:rPr lang="en-US" sz="2800" b="1" dirty="0">
                <a:latin typeface="+mj-lt"/>
              </a:rPr>
              <a:t>            b.  “Ungodly” – no fear of God and restless</a:t>
            </a:r>
          </a:p>
          <a:p>
            <a:pPr marL="514350" indent="-514350">
              <a:lnSpc>
                <a:spcPct val="110000"/>
              </a:lnSpc>
              <a:buNone/>
            </a:pPr>
            <a:r>
              <a:rPr lang="en-US" sz="2800" b="1" dirty="0">
                <a:latin typeface="+mj-lt"/>
              </a:rPr>
              <a:t>            c.   No participating in projects (cf. Ps. 119:24)</a:t>
            </a:r>
          </a:p>
          <a:p>
            <a:pPr marL="514350" indent="-514350">
              <a:lnSpc>
                <a:spcPct val="110000"/>
              </a:lnSpc>
              <a:buNone/>
            </a:pPr>
            <a:r>
              <a:rPr lang="en-US" sz="2800" b="1" dirty="0">
                <a:latin typeface="+mj-lt"/>
              </a:rPr>
              <a:t>       2.   “</a:t>
            </a:r>
            <a:r>
              <a:rPr lang="en-US" sz="2800" b="1" i="1" u="sng" dirty="0">
                <a:solidFill>
                  <a:srgbClr val="FF0000"/>
                </a:solidFill>
                <a:latin typeface="+mj-lt"/>
              </a:rPr>
              <a:t>Way of Sinners</a:t>
            </a:r>
            <a:r>
              <a:rPr lang="en-US" sz="2800" b="1" dirty="0">
                <a:latin typeface="+mj-lt"/>
              </a:rPr>
              <a:t>”</a:t>
            </a:r>
          </a:p>
          <a:p>
            <a:pPr marL="514350" indent="-514350">
              <a:lnSpc>
                <a:spcPct val="110000"/>
              </a:lnSpc>
              <a:buNone/>
            </a:pPr>
            <a:r>
              <a:rPr lang="en-US" sz="2800" b="1" dirty="0">
                <a:latin typeface="+mj-lt"/>
              </a:rPr>
              <a:t>             a.   “Way” – line of conduct</a:t>
            </a:r>
          </a:p>
          <a:p>
            <a:pPr marL="514350" indent="-514350">
              <a:lnSpc>
                <a:spcPct val="110000"/>
              </a:lnSpc>
              <a:buNone/>
            </a:pPr>
            <a:r>
              <a:rPr lang="en-US" sz="2800" b="1" dirty="0">
                <a:latin typeface="+mj-lt"/>
              </a:rPr>
              <a:t>             b.   “Sinners” – “to miss the mark” – rebellion</a:t>
            </a:r>
          </a:p>
          <a:p>
            <a:pPr marL="514350" indent="-514350">
              <a:lnSpc>
                <a:spcPct val="110000"/>
              </a:lnSpc>
              <a:buNone/>
            </a:pPr>
            <a:r>
              <a:rPr lang="en-US" sz="2800" b="1" dirty="0">
                <a:latin typeface="+mj-lt"/>
              </a:rPr>
              <a:t>             c.    No indulging in open sin (cf. Matt. 7:13)</a:t>
            </a:r>
            <a:endParaRPr lang="en-SG" sz="2800" b="1" dirty="0">
              <a:latin typeface="+mj-lt"/>
            </a:endParaRPr>
          </a:p>
        </p:txBody>
      </p:sp>
      <p:sp>
        <p:nvSpPr>
          <p:cNvPr id="4" name="Slide Number Placeholder 3">
            <a:extLst>
              <a:ext uri="{FF2B5EF4-FFF2-40B4-BE49-F238E27FC236}">
                <a16:creationId xmlns:a16="http://schemas.microsoft.com/office/drawing/2014/main" id="{8F79602A-C283-4FA5-879B-B5FADA5DAEDF}"/>
              </a:ext>
            </a:extLst>
          </p:cNvPr>
          <p:cNvSpPr>
            <a:spLocks noGrp="1"/>
          </p:cNvSpPr>
          <p:nvPr>
            <p:ph type="sldNum" sz="quarter" idx="12"/>
          </p:nvPr>
        </p:nvSpPr>
        <p:spPr/>
        <p:txBody>
          <a:bodyPr/>
          <a:lstStyle/>
          <a:p>
            <a:fld id="{0C15C494-E619-4AB6-988B-39170DE34651}" type="slidenum">
              <a:rPr lang="en-SG" smtClean="0"/>
              <a:pPr/>
              <a:t>25</a:t>
            </a:fld>
            <a:endParaRPr lang="en-S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NEGATIVELY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7458"/>
            <a:ext cx="8229600" cy="5760640"/>
          </a:xfrm>
        </p:spPr>
        <p:txBody>
          <a:bodyPr>
            <a:normAutofit/>
          </a:bodyPr>
          <a:lstStyle/>
          <a:p>
            <a:pPr marL="514350" indent="-514350">
              <a:lnSpc>
                <a:spcPct val="110000"/>
              </a:lnSpc>
              <a:spcBef>
                <a:spcPts val="600"/>
              </a:spcBef>
              <a:buAutoNum type="alphaUcPeriod" startAt="2"/>
            </a:pPr>
            <a:r>
              <a:rPr lang="en-US" sz="2800" b="1" u="sng" dirty="0">
                <a:solidFill>
                  <a:srgbClr val="0070C0"/>
                </a:solidFill>
                <a:latin typeface="+mj-lt"/>
              </a:rPr>
              <a:t>THE UNGODLY</a:t>
            </a:r>
          </a:p>
          <a:p>
            <a:pPr marL="514350" indent="20638">
              <a:lnSpc>
                <a:spcPct val="110000"/>
              </a:lnSpc>
              <a:spcBef>
                <a:spcPts val="600"/>
              </a:spcBef>
              <a:buNone/>
            </a:pPr>
            <a:r>
              <a:rPr lang="en-US" sz="2800" b="1" dirty="0">
                <a:latin typeface="+mj-lt"/>
              </a:rPr>
              <a:t>3.  </a:t>
            </a:r>
            <a:r>
              <a:rPr lang="en-US" sz="3000" b="1" dirty="0">
                <a:latin typeface="+mj-lt"/>
              </a:rPr>
              <a:t>“</a:t>
            </a:r>
            <a:r>
              <a:rPr lang="en-US" sz="3000" b="1" i="1" u="sng" dirty="0">
                <a:solidFill>
                  <a:srgbClr val="FF0000"/>
                </a:solidFill>
                <a:latin typeface="+mj-lt"/>
              </a:rPr>
              <a:t>Seat of the Scornful</a:t>
            </a:r>
            <a:r>
              <a:rPr lang="en-US" sz="3000" b="1" dirty="0">
                <a:latin typeface="+mj-lt"/>
              </a:rPr>
              <a:t>”</a:t>
            </a:r>
          </a:p>
          <a:p>
            <a:pPr marL="514350" indent="-514350">
              <a:lnSpc>
                <a:spcPct val="110000"/>
              </a:lnSpc>
              <a:spcBef>
                <a:spcPts val="600"/>
              </a:spcBef>
              <a:buNone/>
              <a:tabLst>
                <a:tab pos="989013" algn="l"/>
              </a:tabLst>
            </a:pPr>
            <a:r>
              <a:rPr lang="en-US" sz="3000" b="1" dirty="0">
                <a:latin typeface="+mj-lt"/>
              </a:rPr>
              <a:t>		a.  “Seat” – fellowship</a:t>
            </a:r>
          </a:p>
          <a:p>
            <a:pPr marL="1609725" indent="-1609725">
              <a:lnSpc>
                <a:spcPct val="110000"/>
              </a:lnSpc>
              <a:spcBef>
                <a:spcPts val="600"/>
              </a:spcBef>
              <a:buNone/>
              <a:tabLst>
                <a:tab pos="989013" algn="l"/>
              </a:tabLst>
            </a:pPr>
            <a:r>
              <a:rPr lang="en-US" sz="3000" b="1" dirty="0">
                <a:latin typeface="+mj-lt"/>
              </a:rPr>
              <a:t>	b.  “Scornful” – “to talk loosely” – against God and His Word.</a:t>
            </a:r>
          </a:p>
          <a:p>
            <a:pPr marL="1609725" indent="-1609725">
              <a:lnSpc>
                <a:spcPct val="110000"/>
              </a:lnSpc>
              <a:spcBef>
                <a:spcPts val="600"/>
              </a:spcBef>
              <a:buNone/>
              <a:tabLst>
                <a:tab pos="989013" algn="l"/>
              </a:tabLst>
            </a:pPr>
            <a:r>
              <a:rPr lang="en-US" sz="3000" b="1" dirty="0">
                <a:latin typeface="+mj-lt"/>
              </a:rPr>
              <a:t>                   Despise knowledge, counsel and correction (Prov.  1:22; 9:7-8; 24:9).</a:t>
            </a:r>
          </a:p>
          <a:p>
            <a:pPr marL="1609725" indent="-1609725">
              <a:lnSpc>
                <a:spcPct val="110000"/>
              </a:lnSpc>
              <a:spcBef>
                <a:spcPts val="600"/>
              </a:spcBef>
              <a:buNone/>
              <a:tabLst>
                <a:tab pos="989013" algn="l"/>
              </a:tabLst>
            </a:pPr>
            <a:r>
              <a:rPr lang="en-US" sz="3000" b="1" dirty="0">
                <a:latin typeface="+mj-lt"/>
              </a:rPr>
              <a:t>	c.   He has no fellowship with scorners.</a:t>
            </a:r>
          </a:p>
          <a:p>
            <a:pPr marL="1609725" indent="-1609725">
              <a:lnSpc>
                <a:spcPct val="110000"/>
              </a:lnSpc>
              <a:spcBef>
                <a:spcPts val="600"/>
              </a:spcBef>
              <a:buNone/>
              <a:tabLst>
                <a:tab pos="989013" algn="l"/>
              </a:tabLst>
            </a:pPr>
            <a:r>
              <a:rPr lang="en-US" sz="3000" b="1" dirty="0">
                <a:latin typeface="+mj-lt"/>
              </a:rPr>
              <a:t>	d.   Inner holiness and concern </a:t>
            </a:r>
          </a:p>
          <a:p>
            <a:pPr marL="1524000" indent="-1524000">
              <a:lnSpc>
                <a:spcPct val="110000"/>
              </a:lnSpc>
              <a:spcBef>
                <a:spcPts val="600"/>
              </a:spcBef>
              <a:buNone/>
              <a:tabLst>
                <a:tab pos="989013" algn="l"/>
              </a:tabLst>
            </a:pPr>
            <a:r>
              <a:rPr lang="en-US" sz="3000" b="1" dirty="0">
                <a:latin typeface="+mj-lt"/>
              </a:rPr>
              <a:t>		(Jer. 9:1; 2 Peter 2:7; Luke 19:41)</a:t>
            </a:r>
            <a:endParaRPr lang="en-SG" sz="2800" b="1" dirty="0">
              <a:latin typeface="+mj-lt"/>
            </a:endParaRPr>
          </a:p>
        </p:txBody>
      </p:sp>
      <p:sp>
        <p:nvSpPr>
          <p:cNvPr id="4" name="Slide Number Placeholder 3">
            <a:extLst>
              <a:ext uri="{FF2B5EF4-FFF2-40B4-BE49-F238E27FC236}">
                <a16:creationId xmlns:a16="http://schemas.microsoft.com/office/drawing/2014/main" id="{9348B4A5-8AC7-45F5-951B-586B1DCE399B}"/>
              </a:ext>
            </a:extLst>
          </p:cNvPr>
          <p:cNvSpPr>
            <a:spLocks noGrp="1"/>
          </p:cNvSpPr>
          <p:nvPr>
            <p:ph type="sldNum" sz="quarter" idx="12"/>
          </p:nvPr>
        </p:nvSpPr>
        <p:spPr/>
        <p:txBody>
          <a:bodyPr/>
          <a:lstStyle/>
          <a:p>
            <a:fld id="{0C15C494-E619-4AB6-988B-39170DE34651}" type="slidenum">
              <a:rPr lang="en-SG" smtClean="0"/>
              <a:pPr/>
              <a:t>26</a:t>
            </a:fld>
            <a:endParaRPr lang="en-S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080120"/>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ETERNITY – HARVEST OF TIME</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0" y="1556792"/>
            <a:ext cx="8075240" cy="5760640"/>
          </a:xfrm>
        </p:spPr>
        <p:txBody>
          <a:bodyPr>
            <a:normAutofit/>
          </a:bodyPr>
          <a:lstStyle/>
          <a:p>
            <a:pPr marL="0" indent="0">
              <a:buNone/>
            </a:pPr>
            <a:r>
              <a:rPr lang="en-SG" sz="2800" b="1" dirty="0">
                <a:latin typeface="+mj-lt"/>
              </a:rPr>
              <a:t>(Gal 6:7)  </a:t>
            </a:r>
            <a:r>
              <a:rPr lang="en-SG" sz="2800" b="1" i="1" dirty="0">
                <a:latin typeface="+mj-lt"/>
              </a:rPr>
              <a:t>Be not deceived; God is not mocked: for </a:t>
            </a:r>
            <a:r>
              <a:rPr lang="en-SG" sz="2800" b="1" i="1" u="sng" dirty="0">
                <a:latin typeface="+mj-lt"/>
              </a:rPr>
              <a:t>whatsoever a man </a:t>
            </a:r>
            <a:r>
              <a:rPr lang="en-SG" sz="2800" b="1" i="1" u="sng" dirty="0" err="1">
                <a:latin typeface="+mj-lt"/>
              </a:rPr>
              <a:t>soweth</a:t>
            </a:r>
            <a:r>
              <a:rPr lang="en-SG" sz="2800" b="1" i="1" u="sng" dirty="0">
                <a:latin typeface="+mj-lt"/>
              </a:rPr>
              <a:t>, that shall he also reap</a:t>
            </a:r>
            <a:r>
              <a:rPr lang="en-SG" sz="2800" b="1" i="1" dirty="0">
                <a:latin typeface="+mj-lt"/>
              </a:rPr>
              <a:t>.</a:t>
            </a:r>
          </a:p>
          <a:p>
            <a:endParaRPr lang="en-SG" sz="2800" dirty="0">
              <a:latin typeface="+mj-lt"/>
            </a:endParaRPr>
          </a:p>
          <a:p>
            <a:pPr marL="898525" indent="-273050">
              <a:buNone/>
            </a:pPr>
            <a:r>
              <a:rPr lang="en-US" sz="2800" b="1" dirty="0">
                <a:latin typeface="+mj-lt"/>
              </a:rPr>
              <a:t>Sow a thought … reap an act.</a:t>
            </a:r>
          </a:p>
          <a:p>
            <a:pPr marL="898525" indent="-273050">
              <a:buNone/>
            </a:pPr>
            <a:r>
              <a:rPr lang="en-US" sz="2800" b="1" dirty="0">
                <a:latin typeface="+mj-lt"/>
              </a:rPr>
              <a:t>Sow an act … reap a habit.</a:t>
            </a:r>
          </a:p>
          <a:p>
            <a:pPr marL="898525" indent="-273050">
              <a:buNone/>
            </a:pPr>
            <a:r>
              <a:rPr lang="en-US" sz="2800" b="1" dirty="0">
                <a:latin typeface="+mj-lt"/>
              </a:rPr>
              <a:t>Sow a habit … reap a character.</a:t>
            </a:r>
          </a:p>
          <a:p>
            <a:pPr marL="898525" indent="-273050">
              <a:buNone/>
            </a:pPr>
            <a:r>
              <a:rPr lang="en-US" sz="2800" b="1" dirty="0">
                <a:latin typeface="+mj-lt"/>
              </a:rPr>
              <a:t>Sow a character … reap a destiny.</a:t>
            </a:r>
          </a:p>
          <a:p>
            <a:pPr marL="898525" indent="-273050">
              <a:buNone/>
            </a:pPr>
            <a:r>
              <a:rPr lang="en-US" sz="2800" b="1" dirty="0">
                <a:latin typeface="+mj-lt"/>
              </a:rPr>
              <a:t>(by Samuel Smiles)</a:t>
            </a:r>
            <a:endParaRPr lang="en-SG" sz="2800" b="1" dirty="0">
              <a:latin typeface="+mj-lt"/>
            </a:endParaRPr>
          </a:p>
        </p:txBody>
      </p:sp>
      <p:sp>
        <p:nvSpPr>
          <p:cNvPr id="4" name="Slide Number Placeholder 3">
            <a:extLst>
              <a:ext uri="{FF2B5EF4-FFF2-40B4-BE49-F238E27FC236}">
                <a16:creationId xmlns:a16="http://schemas.microsoft.com/office/drawing/2014/main" id="{A541C537-35E1-4CB8-8FAD-81C21C0117B9}"/>
              </a:ext>
            </a:extLst>
          </p:cNvPr>
          <p:cNvSpPr>
            <a:spLocks noGrp="1"/>
          </p:cNvSpPr>
          <p:nvPr>
            <p:ph type="sldNum" sz="quarter" idx="12"/>
          </p:nvPr>
        </p:nvSpPr>
        <p:spPr/>
        <p:txBody>
          <a:bodyPr/>
          <a:lstStyle/>
          <a:p>
            <a:fld id="{0C15C494-E619-4AB6-988B-39170DE34651}" type="slidenum">
              <a:rPr lang="en-SG" smtClean="0"/>
              <a:pPr/>
              <a:t>27</a:t>
            </a:fld>
            <a:endParaRPr lang="en-SG"/>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41512"/>
            <a:ext cx="8229600" cy="4983832"/>
          </a:xfrm>
        </p:spPr>
        <p:txBody>
          <a:bodyPr/>
          <a:lstStyle/>
          <a:p>
            <a:pPr marL="514350" indent="-514350">
              <a:spcBef>
                <a:spcPts val="0"/>
              </a:spcBef>
              <a:buAutoNum type="alphaUcPeriod"/>
            </a:pPr>
            <a:r>
              <a:rPr lang="en-US" sz="2800" b="1" u="sng" dirty="0">
                <a:solidFill>
                  <a:srgbClr val="0070C0"/>
                </a:solidFill>
                <a:latin typeface="+mj-lt"/>
              </a:rPr>
              <a:t>HIS DELIGHT</a:t>
            </a:r>
            <a:br>
              <a:rPr lang="en-US" sz="2800" b="1" u="sng" dirty="0">
                <a:solidFill>
                  <a:srgbClr val="0070C0"/>
                </a:solidFill>
                <a:latin typeface="+mj-lt"/>
              </a:rPr>
            </a:br>
            <a:endParaRPr lang="en-US" sz="2800" b="1" u="sng" dirty="0">
              <a:solidFill>
                <a:srgbClr val="0070C0"/>
              </a:solidFill>
              <a:latin typeface="+mj-lt"/>
            </a:endParaRPr>
          </a:p>
          <a:p>
            <a:pPr marL="514350" indent="-514350">
              <a:spcBef>
                <a:spcPts val="0"/>
              </a:spcBef>
              <a:buNone/>
            </a:pPr>
            <a:r>
              <a:rPr lang="en-US" sz="2800" b="1" dirty="0">
                <a:latin typeface="+mj-lt"/>
              </a:rPr>
              <a:t>       1.  “</a:t>
            </a:r>
            <a:r>
              <a:rPr lang="en-US" sz="2800" b="1" i="1" dirty="0">
                <a:solidFill>
                  <a:srgbClr val="FF0000"/>
                </a:solidFill>
                <a:latin typeface="+mj-lt"/>
              </a:rPr>
              <a:t>But</a:t>
            </a:r>
            <a:r>
              <a:rPr lang="en-US" sz="2800" b="1" dirty="0">
                <a:latin typeface="+mj-lt"/>
              </a:rPr>
              <a:t>” – strong adversative</a:t>
            </a:r>
          </a:p>
          <a:p>
            <a:pPr marL="514350" indent="-514350">
              <a:spcBef>
                <a:spcPts val="0"/>
              </a:spcBef>
              <a:buNone/>
            </a:pPr>
            <a:r>
              <a:rPr lang="en-US" sz="2800" b="1" dirty="0">
                <a:latin typeface="+mj-lt"/>
              </a:rPr>
              <a:t>            a.  He does not enter into a vacuum.</a:t>
            </a:r>
          </a:p>
          <a:p>
            <a:pPr marL="514350" indent="-514350">
              <a:spcBef>
                <a:spcPts val="0"/>
              </a:spcBef>
              <a:buNone/>
            </a:pPr>
            <a:r>
              <a:rPr lang="en-US" sz="2800" b="1" dirty="0">
                <a:latin typeface="+mj-lt"/>
              </a:rPr>
              <a:t>            b.  An emphasized contrast (Ps. 49:14,15; 73:26)</a:t>
            </a:r>
          </a:p>
          <a:p>
            <a:pPr marL="514350" indent="-514350">
              <a:spcBef>
                <a:spcPts val="0"/>
              </a:spcBef>
              <a:buNone/>
            </a:pPr>
            <a:endParaRPr lang="en-US" sz="2800" b="1" dirty="0">
              <a:latin typeface="+mj-lt"/>
            </a:endParaRPr>
          </a:p>
          <a:p>
            <a:pPr marL="0" indent="0">
              <a:spcBef>
                <a:spcPts val="0"/>
              </a:spcBef>
              <a:buNone/>
            </a:pPr>
            <a:r>
              <a:rPr lang="en-SG" sz="2800" b="1" dirty="0">
                <a:latin typeface="+mj-lt"/>
              </a:rPr>
              <a:t>(Gen 50:20)  </a:t>
            </a:r>
            <a:r>
              <a:rPr lang="en-SG" sz="2800" b="1" i="1" dirty="0">
                <a:latin typeface="+mj-lt"/>
              </a:rPr>
              <a:t>But as for you, ye thought evil against me; </a:t>
            </a:r>
            <a:r>
              <a:rPr lang="en-SG" sz="2800" b="1" i="1" u="sng" dirty="0">
                <a:latin typeface="+mj-lt"/>
              </a:rPr>
              <a:t>but God meant it unto good, to bring to pass, </a:t>
            </a:r>
            <a:r>
              <a:rPr lang="en-SG" sz="2800" b="1" i="1" dirty="0">
                <a:latin typeface="+mj-lt"/>
              </a:rPr>
              <a:t>as it is this day, to save much people alive.</a:t>
            </a:r>
            <a:endParaRPr lang="en-SG" dirty="0"/>
          </a:p>
        </p:txBody>
      </p:sp>
      <p:sp>
        <p:nvSpPr>
          <p:cNvPr id="4" name="Slide Number Placeholder 3">
            <a:extLst>
              <a:ext uri="{FF2B5EF4-FFF2-40B4-BE49-F238E27FC236}">
                <a16:creationId xmlns:a16="http://schemas.microsoft.com/office/drawing/2014/main" id="{933CBE52-3348-436D-9F35-8852F5D15FAD}"/>
              </a:ext>
            </a:extLst>
          </p:cNvPr>
          <p:cNvSpPr>
            <a:spLocks noGrp="1"/>
          </p:cNvSpPr>
          <p:nvPr>
            <p:ph type="sldNum" sz="quarter" idx="12"/>
          </p:nvPr>
        </p:nvSpPr>
        <p:spPr/>
        <p:txBody>
          <a:bodyPr/>
          <a:lstStyle/>
          <a:p>
            <a:fld id="{0C15C494-E619-4AB6-988B-39170DE34651}" type="slidenum">
              <a:rPr lang="en-SG" smtClean="0"/>
              <a:pPr/>
              <a:t>28</a:t>
            </a:fld>
            <a:endParaRPr lang="en-SG"/>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196752"/>
            <a:ext cx="8352928" cy="5832648"/>
          </a:xfrm>
        </p:spPr>
        <p:txBody>
          <a:bodyPr>
            <a:noAutofit/>
          </a:bodyPr>
          <a:lstStyle/>
          <a:p>
            <a:pPr marL="514350" indent="-514350">
              <a:buAutoNum type="alphaUcPeriod"/>
            </a:pPr>
            <a:r>
              <a:rPr lang="en-US" sz="2800" b="1" u="sng" dirty="0">
                <a:solidFill>
                  <a:srgbClr val="0070C0"/>
                </a:solidFill>
                <a:latin typeface="+mj-lt"/>
              </a:rPr>
              <a:t>HIS DELIGHT</a:t>
            </a:r>
          </a:p>
          <a:p>
            <a:pPr marL="514350" indent="-514350">
              <a:buNone/>
            </a:pPr>
            <a:r>
              <a:rPr lang="en-US" sz="2800" b="1" dirty="0">
                <a:latin typeface="+mj-lt"/>
              </a:rPr>
              <a:t>       2.   “</a:t>
            </a:r>
            <a:r>
              <a:rPr lang="en-US" sz="2800" b="1" dirty="0">
                <a:solidFill>
                  <a:srgbClr val="FF0000"/>
                </a:solidFill>
                <a:latin typeface="+mj-lt"/>
              </a:rPr>
              <a:t>Delight</a:t>
            </a:r>
            <a:r>
              <a:rPr lang="en-US" sz="2800" b="1" dirty="0">
                <a:latin typeface="+mj-lt"/>
              </a:rPr>
              <a:t>”- Joy and rejoicing (Jer. 15:16)</a:t>
            </a:r>
          </a:p>
          <a:p>
            <a:pPr marL="514350" indent="-514350">
              <a:buNone/>
            </a:pPr>
            <a:r>
              <a:rPr lang="en-US" sz="2800" b="1" dirty="0">
                <a:latin typeface="+mj-lt"/>
              </a:rPr>
              <a:t>              a.  Not under law as a curse (Gal. 3:13).</a:t>
            </a:r>
          </a:p>
          <a:p>
            <a:pPr marL="514350" indent="-514350">
              <a:buNone/>
            </a:pPr>
            <a:r>
              <a:rPr lang="en-US" sz="2800" b="1" dirty="0">
                <a:latin typeface="+mj-lt"/>
              </a:rPr>
              <a:t>              b.  The Word as rule of life (Ps. 119:32).</a:t>
            </a:r>
          </a:p>
          <a:p>
            <a:pPr marL="514350" indent="-514350">
              <a:buNone/>
            </a:pPr>
            <a:r>
              <a:rPr lang="en-US" sz="2800" b="1" dirty="0">
                <a:latin typeface="+mj-lt"/>
              </a:rPr>
              <a:t>              c.   Word dwells richly (Col. 3:16).</a:t>
            </a:r>
          </a:p>
          <a:p>
            <a:pPr marL="514350" indent="-514350">
              <a:buNone/>
            </a:pPr>
            <a:r>
              <a:rPr lang="en-US" sz="2800" b="1" dirty="0">
                <a:latin typeface="+mj-lt"/>
              </a:rPr>
              <a:t>              d.   Not just the good but God’ Law.</a:t>
            </a:r>
          </a:p>
          <a:p>
            <a:pPr marL="0" indent="0">
              <a:buNone/>
            </a:pPr>
            <a:r>
              <a:rPr lang="en-SG" sz="2800" b="1" dirty="0">
                <a:latin typeface="+mj-lt"/>
              </a:rPr>
              <a:t>(</a:t>
            </a:r>
            <a:r>
              <a:rPr lang="en-SG" sz="2800" b="1" dirty="0" err="1">
                <a:latin typeface="+mj-lt"/>
              </a:rPr>
              <a:t>Psa</a:t>
            </a:r>
            <a:r>
              <a:rPr lang="en-SG" sz="2800" b="1" dirty="0">
                <a:latin typeface="+mj-lt"/>
              </a:rPr>
              <a:t> 138:2)  I will worship … and praise Thy name for Thy lovingkindness and for Thy truth: for </a:t>
            </a:r>
            <a:r>
              <a:rPr lang="en-SG" sz="2800" b="1" i="1" u="sng" dirty="0">
                <a:latin typeface="+mj-lt"/>
              </a:rPr>
              <a:t>Thou hast magnified Thy word above all Thy name.</a:t>
            </a:r>
          </a:p>
          <a:p>
            <a:pPr marL="0" indent="0">
              <a:buNone/>
            </a:pPr>
            <a:r>
              <a:rPr lang="en-SG" sz="2800" b="1" dirty="0">
                <a:latin typeface="+mj-lt"/>
              </a:rPr>
              <a:t>(</a:t>
            </a:r>
            <a:r>
              <a:rPr lang="en-SG" sz="2800" b="1" dirty="0" err="1">
                <a:latin typeface="+mj-lt"/>
              </a:rPr>
              <a:t>Psa</a:t>
            </a:r>
            <a:r>
              <a:rPr lang="en-SG" sz="2800" b="1" dirty="0">
                <a:latin typeface="+mj-lt"/>
              </a:rPr>
              <a:t> 119:32)  </a:t>
            </a:r>
            <a:r>
              <a:rPr lang="en-SG" sz="2800" b="1" i="1" u="sng" dirty="0">
                <a:latin typeface="+mj-lt"/>
              </a:rPr>
              <a:t>I will run the way of Thy commandments</a:t>
            </a:r>
            <a:r>
              <a:rPr lang="en-SG" sz="2800" b="1" dirty="0">
                <a:latin typeface="+mj-lt"/>
              </a:rPr>
              <a:t>, when Thou shalt enlarge my heart.</a:t>
            </a:r>
            <a:endParaRPr lang="en-SG" dirty="0"/>
          </a:p>
        </p:txBody>
      </p:sp>
      <p:sp>
        <p:nvSpPr>
          <p:cNvPr id="4" name="Slide Number Placeholder 3">
            <a:extLst>
              <a:ext uri="{FF2B5EF4-FFF2-40B4-BE49-F238E27FC236}">
                <a16:creationId xmlns:a16="http://schemas.microsoft.com/office/drawing/2014/main" id="{30CF0D95-AA30-417C-BEC5-1D94C89C1569}"/>
              </a:ext>
            </a:extLst>
          </p:cNvPr>
          <p:cNvSpPr>
            <a:spLocks noGrp="1"/>
          </p:cNvSpPr>
          <p:nvPr>
            <p:ph type="sldNum" sz="quarter" idx="12"/>
          </p:nvPr>
        </p:nvSpPr>
        <p:spPr/>
        <p:txBody>
          <a:bodyPr/>
          <a:lstStyle/>
          <a:p>
            <a:fld id="{0C15C494-E619-4AB6-988B-39170DE34651}" type="slidenum">
              <a:rPr lang="en-SG" smtClean="0"/>
              <a:pPr/>
              <a:t>29</a:t>
            </a:fld>
            <a:endParaRPr lang="en-S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lstStyle/>
          <a:p>
            <a:pPr marL="0" indent="0">
              <a:buNone/>
            </a:pPr>
            <a:r>
              <a:rPr lang="en-SG" dirty="0"/>
              <a:t>  </a:t>
            </a:r>
          </a:p>
          <a:p>
            <a:pPr marL="536575" indent="-536575">
              <a:buFont typeface="+mj-lt"/>
              <a:buAutoNum type="arabicPeriod" startAt="2"/>
            </a:pPr>
            <a:r>
              <a:rPr lang="en-SG" sz="2700" dirty="0">
                <a:latin typeface="+mj-lt"/>
              </a:rPr>
              <a:t>I could not see through the shadows ahead.</a:t>
            </a:r>
          </a:p>
          <a:p>
            <a:pPr marL="536575" indent="-536575">
              <a:buNone/>
            </a:pPr>
            <a:r>
              <a:rPr lang="en-SG" sz="2700" dirty="0">
                <a:latin typeface="+mj-lt"/>
              </a:rPr>
              <a:t>      	So I looked at the Cross of my Saviour instead.</a:t>
            </a:r>
          </a:p>
          <a:p>
            <a:pPr marL="536575" indent="-536575">
              <a:buNone/>
            </a:pPr>
            <a:r>
              <a:rPr lang="en-SG" sz="2700" dirty="0">
                <a:latin typeface="+mj-lt"/>
              </a:rPr>
              <a:t>      	I bowed to the will  of the Master that day.</a:t>
            </a:r>
          </a:p>
          <a:p>
            <a:pPr marL="536575" indent="-536575">
              <a:buNone/>
            </a:pPr>
            <a:r>
              <a:rPr lang="en-SG" sz="2700" dirty="0">
                <a:latin typeface="+mj-lt"/>
              </a:rPr>
              <a:t>      	Then peace came and tears fled away.</a:t>
            </a:r>
          </a:p>
          <a:p>
            <a:pPr marL="536575" indent="-536575">
              <a:buNone/>
            </a:pPr>
            <a:endParaRPr lang="en-SG" sz="2700" dirty="0">
              <a:latin typeface="+mj-lt"/>
            </a:endParaRPr>
          </a:p>
          <a:p>
            <a:pPr marL="536575" indent="-536575">
              <a:buNone/>
            </a:pPr>
            <a:r>
              <a:rPr lang="en-SG" sz="2700" dirty="0">
                <a:latin typeface="+mj-lt"/>
              </a:rPr>
              <a:t>	O rejoice in the Lord, He makes no mistake,</a:t>
            </a:r>
          </a:p>
          <a:p>
            <a:pPr marL="536575" indent="-536575">
              <a:buNone/>
            </a:pPr>
            <a:r>
              <a:rPr lang="en-SG" sz="2700" dirty="0">
                <a:latin typeface="+mj-lt"/>
              </a:rPr>
              <a:t>	He </a:t>
            </a:r>
            <a:r>
              <a:rPr lang="en-SG" sz="2700" dirty="0" err="1">
                <a:latin typeface="+mj-lt"/>
              </a:rPr>
              <a:t>knoweth</a:t>
            </a:r>
            <a:r>
              <a:rPr lang="en-SG" sz="2700" dirty="0">
                <a:latin typeface="+mj-lt"/>
              </a:rPr>
              <a:t> the end of each path I take.</a:t>
            </a:r>
          </a:p>
          <a:p>
            <a:pPr marL="536575" indent="-536575">
              <a:buNone/>
            </a:pPr>
            <a:r>
              <a:rPr lang="en-SG" sz="2700" dirty="0">
                <a:latin typeface="+mj-lt"/>
              </a:rPr>
              <a:t>	For when I am tried and purified, </a:t>
            </a:r>
          </a:p>
          <a:p>
            <a:pPr marL="536575" indent="-536575">
              <a:buNone/>
            </a:pPr>
            <a:r>
              <a:rPr lang="en-SG" sz="2700" dirty="0">
                <a:latin typeface="+mj-lt"/>
              </a:rPr>
              <a:t>	I shall come forth as gold.</a:t>
            </a:r>
          </a:p>
          <a:p>
            <a:pPr marL="0" indent="0">
              <a:buNone/>
            </a:pPr>
            <a:endParaRPr lang="en-SG" dirty="0"/>
          </a:p>
        </p:txBody>
      </p:sp>
      <p:sp>
        <p:nvSpPr>
          <p:cNvPr id="2" name="Slide Number Placeholder 1">
            <a:extLst>
              <a:ext uri="{FF2B5EF4-FFF2-40B4-BE49-F238E27FC236}">
                <a16:creationId xmlns:a16="http://schemas.microsoft.com/office/drawing/2014/main" id="{FE18B993-EC31-41AC-9279-F0475E41447A}"/>
              </a:ext>
            </a:extLst>
          </p:cNvPr>
          <p:cNvSpPr>
            <a:spLocks noGrp="1"/>
          </p:cNvSpPr>
          <p:nvPr>
            <p:ph type="sldNum" sz="quarter" idx="12"/>
          </p:nvPr>
        </p:nvSpPr>
        <p:spPr/>
        <p:txBody>
          <a:bodyPr/>
          <a:lstStyle/>
          <a:p>
            <a:fld id="{0C15C494-E619-4AB6-988B-39170DE34651}" type="slidenum">
              <a:rPr lang="en-SG" smtClean="0"/>
              <a:pPr/>
              <a:t>3</a:t>
            </a:fld>
            <a:endParaRPr lang="en-SG"/>
          </a:p>
        </p:txBody>
      </p:sp>
    </p:spTree>
    <p:extLst>
      <p:ext uri="{BB962C8B-B14F-4D97-AF65-F5344CB8AC3E}">
        <p14:creationId xmlns:p14="http://schemas.microsoft.com/office/powerpoint/2010/main" val="388442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229600" cy="4983832"/>
          </a:xfrm>
        </p:spPr>
        <p:txBody>
          <a:bodyPr>
            <a:noAutofit/>
          </a:bodyPr>
          <a:lstStyle/>
          <a:p>
            <a:pPr marL="514350" indent="-514350">
              <a:spcBef>
                <a:spcPts val="600"/>
              </a:spcBef>
              <a:buAutoNum type="alphaUcPeriod"/>
            </a:pPr>
            <a:r>
              <a:rPr lang="en-US" sz="2800" b="1" u="sng" dirty="0">
                <a:solidFill>
                  <a:srgbClr val="0070C0"/>
                </a:solidFill>
                <a:latin typeface="+mj-lt"/>
              </a:rPr>
              <a:t>HIS DELIGHT</a:t>
            </a:r>
          </a:p>
          <a:p>
            <a:pPr marL="514350" indent="-514350">
              <a:spcBef>
                <a:spcPts val="600"/>
              </a:spcBef>
              <a:buNone/>
              <a:tabLst>
                <a:tab pos="989013" algn="l"/>
              </a:tabLst>
            </a:pPr>
            <a:r>
              <a:rPr lang="en-US" sz="2800" b="1" dirty="0">
                <a:latin typeface="+mj-lt"/>
              </a:rPr>
              <a:t>       3.	“</a:t>
            </a:r>
            <a:r>
              <a:rPr lang="en-US" sz="2800" b="1" dirty="0">
                <a:solidFill>
                  <a:srgbClr val="FF0000"/>
                </a:solidFill>
                <a:latin typeface="+mj-lt"/>
              </a:rPr>
              <a:t>Law of the LORD</a:t>
            </a:r>
            <a:r>
              <a:rPr lang="en-US" sz="2800" b="1" dirty="0">
                <a:latin typeface="+mj-lt"/>
              </a:rPr>
              <a:t>” – total revelation</a:t>
            </a:r>
          </a:p>
          <a:p>
            <a:pPr marL="514350" indent="-514350">
              <a:spcBef>
                <a:spcPts val="600"/>
              </a:spcBef>
              <a:buNone/>
              <a:tabLst>
                <a:tab pos="989013" algn="l"/>
              </a:tabLst>
            </a:pPr>
            <a:r>
              <a:rPr lang="en-US" sz="2800" b="1" dirty="0">
                <a:latin typeface="+mj-lt"/>
              </a:rPr>
              <a:t>		a.   God-breathed – authoritative (2 Tim 3:16)</a:t>
            </a:r>
          </a:p>
          <a:p>
            <a:pPr marL="514350" indent="-514350">
              <a:spcBef>
                <a:spcPts val="600"/>
              </a:spcBef>
              <a:buNone/>
              <a:tabLst>
                <a:tab pos="989013" algn="l"/>
              </a:tabLst>
            </a:pPr>
            <a:r>
              <a:rPr lang="en-US" sz="2800" b="1" dirty="0">
                <a:latin typeface="+mj-lt"/>
              </a:rPr>
              <a:t>		b.   Love Law as guide and guard (</a:t>
            </a:r>
            <a:r>
              <a:rPr lang="en-US" sz="2800" b="1" dirty="0" err="1">
                <a:latin typeface="+mj-lt"/>
              </a:rPr>
              <a:t>Jn</a:t>
            </a:r>
            <a:r>
              <a:rPr lang="en-US" sz="2800" b="1" dirty="0">
                <a:latin typeface="+mj-lt"/>
              </a:rPr>
              <a:t> 8:32).</a:t>
            </a:r>
          </a:p>
          <a:p>
            <a:pPr marL="1609725" indent="-1609725">
              <a:spcBef>
                <a:spcPts val="600"/>
              </a:spcBef>
              <a:buNone/>
              <a:tabLst>
                <a:tab pos="989013" algn="l"/>
              </a:tabLst>
            </a:pPr>
            <a:r>
              <a:rPr lang="en-US" sz="2800" b="1" dirty="0">
                <a:latin typeface="+mj-lt"/>
              </a:rPr>
              <a:t>	c.   </a:t>
            </a:r>
            <a:r>
              <a:rPr lang="en-US" sz="2800" b="1" dirty="0">
                <a:solidFill>
                  <a:srgbClr val="FF0000"/>
                </a:solidFill>
                <a:latin typeface="+mj-lt"/>
              </a:rPr>
              <a:t>LORD</a:t>
            </a:r>
            <a:r>
              <a:rPr lang="en-US" sz="2800" b="1" dirty="0">
                <a:latin typeface="+mj-lt"/>
              </a:rPr>
              <a:t> – I AM that I AM!  His Word is eternal (Ps. 119:160) and forever settled in Heaven (Ps. 119:89).</a:t>
            </a:r>
            <a:endParaRPr lang="en-SG" sz="2800" dirty="0">
              <a:latin typeface="+mj-lt"/>
            </a:endParaRPr>
          </a:p>
          <a:p>
            <a:pPr>
              <a:spcBef>
                <a:spcPts val="0"/>
              </a:spcBef>
              <a:buNone/>
            </a:pPr>
            <a:endParaRPr lang="en-US" sz="2800" dirty="0">
              <a:latin typeface="+mj-lt"/>
            </a:endParaRPr>
          </a:p>
          <a:p>
            <a:pPr marL="0" indent="0">
              <a:spcBef>
                <a:spcPts val="600"/>
              </a:spcBef>
              <a:buNone/>
            </a:pPr>
            <a:r>
              <a:rPr lang="en-SG" sz="2800" b="1" dirty="0">
                <a:latin typeface="+mj-lt"/>
              </a:rPr>
              <a:t>(Joh 8:32)  </a:t>
            </a:r>
            <a:r>
              <a:rPr lang="en-SG" sz="2800" b="1" i="1" dirty="0">
                <a:solidFill>
                  <a:srgbClr val="0070C0"/>
                </a:solidFill>
                <a:latin typeface="+mj-lt"/>
              </a:rPr>
              <a:t>And ye shall know the truth, and the truth shall make you free</a:t>
            </a:r>
            <a:r>
              <a:rPr lang="en-SG" sz="2800" b="1" dirty="0">
                <a:latin typeface="+mj-lt"/>
              </a:rPr>
              <a:t>.</a:t>
            </a:r>
            <a:endParaRPr lang="en-SG" dirty="0"/>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8DE4018B-347B-4C73-852D-C2D097C0BB73}"/>
              </a:ext>
            </a:extLst>
          </p:cNvPr>
          <p:cNvSpPr>
            <a:spLocks noGrp="1"/>
          </p:cNvSpPr>
          <p:nvPr>
            <p:ph type="sldNum" sz="quarter" idx="12"/>
          </p:nvPr>
        </p:nvSpPr>
        <p:spPr/>
        <p:txBody>
          <a:bodyPr/>
          <a:lstStyle/>
          <a:p>
            <a:fld id="{0C15C494-E619-4AB6-988B-39170DE34651}" type="slidenum">
              <a:rPr lang="en-SG" smtClean="0"/>
              <a:pPr/>
              <a:t>30</a:t>
            </a:fld>
            <a:endParaRPr lang="en-SG"/>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229600" cy="4983832"/>
          </a:xfrm>
        </p:spPr>
        <p:txBody>
          <a:bodyPr>
            <a:noAutofit/>
          </a:bodyPr>
          <a:lstStyle/>
          <a:p>
            <a:pPr marL="514350" indent="-514350">
              <a:buAutoNum type="alphaUcPeriod"/>
            </a:pPr>
            <a:r>
              <a:rPr lang="en-US" sz="2800" b="1" u="sng" dirty="0">
                <a:solidFill>
                  <a:srgbClr val="0070C0"/>
                </a:solidFill>
                <a:latin typeface="+mj-lt"/>
              </a:rPr>
              <a:t>HIS DELIGHT</a:t>
            </a:r>
          </a:p>
          <a:p>
            <a:pPr marL="514350" indent="-514350">
              <a:buNone/>
              <a:tabLst>
                <a:tab pos="989013" algn="l"/>
              </a:tabLst>
            </a:pPr>
            <a:r>
              <a:rPr lang="en-US" sz="2800" b="1" dirty="0">
                <a:latin typeface="+mj-lt"/>
              </a:rPr>
              <a:t>       3. 	“</a:t>
            </a:r>
            <a:r>
              <a:rPr lang="en-US" sz="2800" b="1" dirty="0">
                <a:solidFill>
                  <a:srgbClr val="FF0000"/>
                </a:solidFill>
                <a:latin typeface="+mj-lt"/>
              </a:rPr>
              <a:t>Law of the LORD</a:t>
            </a:r>
            <a:r>
              <a:rPr lang="en-US" sz="2800" b="1" dirty="0">
                <a:latin typeface="+mj-lt"/>
              </a:rPr>
              <a:t>” – total revelation</a:t>
            </a:r>
          </a:p>
          <a:p>
            <a:pPr marL="514350" indent="-514350">
              <a:buNone/>
              <a:tabLst>
                <a:tab pos="1433513" algn="l"/>
              </a:tabLst>
            </a:pPr>
            <a:r>
              <a:rPr lang="en-US" sz="2800" b="1" dirty="0">
                <a:latin typeface="+mj-lt"/>
              </a:rPr>
              <a:t>             d.	The Word gives peace (Ps. 119:165),</a:t>
            </a:r>
          </a:p>
          <a:p>
            <a:pPr marL="514350" indent="-514350">
              <a:buNone/>
              <a:tabLst>
                <a:tab pos="1433513" algn="l"/>
              </a:tabLst>
            </a:pPr>
            <a:r>
              <a:rPr lang="en-US" sz="2800" b="1" dirty="0">
                <a:latin typeface="+mj-lt"/>
              </a:rPr>
              <a:t>		faith (Rom. 10:17), joy (Ps. 63:5), </a:t>
            </a:r>
          </a:p>
          <a:p>
            <a:pPr marL="514350" indent="-514350">
              <a:buNone/>
              <a:tabLst>
                <a:tab pos="1433513" algn="l"/>
              </a:tabLst>
            </a:pPr>
            <a:r>
              <a:rPr lang="en-US" sz="2800" b="1" dirty="0">
                <a:latin typeface="+mj-lt"/>
              </a:rPr>
              <a:t>		understanding, wisdom (Ps. 119:98,99)</a:t>
            </a:r>
          </a:p>
          <a:p>
            <a:pPr marL="514350" indent="-514350">
              <a:buNone/>
              <a:tabLst>
                <a:tab pos="1433513" algn="l"/>
              </a:tabLst>
            </a:pPr>
            <a:r>
              <a:rPr lang="en-US" sz="2800" b="1" dirty="0">
                <a:latin typeface="+mj-lt"/>
              </a:rPr>
              <a:t>		life (Prov. 16:22) and success (Jos. 1:8).</a:t>
            </a:r>
          </a:p>
          <a:p>
            <a:pPr marL="514350" indent="-514350">
              <a:spcBef>
                <a:spcPts val="0"/>
              </a:spcBef>
              <a:buNone/>
            </a:pPr>
            <a:endParaRPr lang="en-US" sz="2800" b="1" dirty="0">
              <a:latin typeface="+mj-lt"/>
            </a:endParaRPr>
          </a:p>
          <a:p>
            <a:pPr marL="0" indent="0">
              <a:buNone/>
            </a:pPr>
            <a:r>
              <a:rPr lang="en-SG" sz="2800" b="1" dirty="0">
                <a:latin typeface="+mj-lt"/>
              </a:rPr>
              <a:t>(Rom 10:17)  </a:t>
            </a:r>
            <a:r>
              <a:rPr lang="en-SG" sz="2800" b="1" i="1" dirty="0">
                <a:latin typeface="+mj-lt"/>
              </a:rPr>
              <a:t>So then faith cometh by hearing, and hearing by the Word of God.</a:t>
            </a:r>
            <a:endParaRPr lang="en-SG" dirty="0"/>
          </a:p>
        </p:txBody>
      </p:sp>
      <p:sp>
        <p:nvSpPr>
          <p:cNvPr id="4" name="Slide Number Placeholder 3">
            <a:extLst>
              <a:ext uri="{FF2B5EF4-FFF2-40B4-BE49-F238E27FC236}">
                <a16:creationId xmlns:a16="http://schemas.microsoft.com/office/drawing/2014/main" id="{F79B11E4-3445-42E6-87BD-6C2817254561}"/>
              </a:ext>
            </a:extLst>
          </p:cNvPr>
          <p:cNvSpPr>
            <a:spLocks noGrp="1"/>
          </p:cNvSpPr>
          <p:nvPr>
            <p:ph type="sldNum" sz="quarter" idx="12"/>
          </p:nvPr>
        </p:nvSpPr>
        <p:spPr/>
        <p:txBody>
          <a:bodyPr/>
          <a:lstStyle/>
          <a:p>
            <a:fld id="{0C15C494-E619-4AB6-988B-39170DE34651}" type="slidenum">
              <a:rPr lang="en-SG" smtClean="0"/>
              <a:pPr/>
              <a:t>31</a:t>
            </a:fld>
            <a:endParaRPr lang="en-SG"/>
          </a:p>
        </p:txBody>
      </p:sp>
    </p:spTree>
    <p:extLst>
      <p:ext uri="{BB962C8B-B14F-4D97-AF65-F5344CB8AC3E}">
        <p14:creationId xmlns:p14="http://schemas.microsoft.com/office/powerpoint/2010/main" val="119562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78"/>
            <a:ext cx="82296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4744"/>
            <a:ext cx="8579296" cy="5517232"/>
          </a:xfrm>
        </p:spPr>
        <p:txBody>
          <a:bodyPr>
            <a:noAutofit/>
          </a:bodyPr>
          <a:lstStyle/>
          <a:p>
            <a:pPr marL="514350" indent="-514350">
              <a:buAutoNum type="alphaUcPeriod"/>
            </a:pPr>
            <a:r>
              <a:rPr lang="en-US" sz="2800" b="1" u="sng" dirty="0">
                <a:solidFill>
                  <a:srgbClr val="0070C0"/>
                </a:solidFill>
                <a:latin typeface="+mj-lt"/>
              </a:rPr>
              <a:t>HIS DELIGHT</a:t>
            </a:r>
          </a:p>
          <a:p>
            <a:pPr marL="514350" indent="-514350">
              <a:buNone/>
            </a:pPr>
            <a:r>
              <a:rPr lang="en-US" sz="2800" b="1" dirty="0">
                <a:latin typeface="+mj-lt"/>
              </a:rPr>
              <a:t>       4.   “</a:t>
            </a:r>
            <a:r>
              <a:rPr lang="en-US" sz="2800" b="1" dirty="0">
                <a:solidFill>
                  <a:srgbClr val="FF0000"/>
                </a:solidFill>
                <a:latin typeface="+mj-lt"/>
              </a:rPr>
              <a:t>Meditate day and night</a:t>
            </a:r>
            <a:r>
              <a:rPr lang="en-US" sz="2800" b="1" dirty="0">
                <a:latin typeface="+mj-lt"/>
              </a:rPr>
              <a:t>”</a:t>
            </a:r>
          </a:p>
          <a:p>
            <a:pPr marL="514350" indent="-514350">
              <a:buNone/>
            </a:pPr>
            <a:r>
              <a:rPr lang="en-US" sz="2800" b="1" dirty="0">
                <a:latin typeface="+mj-lt"/>
              </a:rPr>
              <a:t>              a.  “</a:t>
            </a:r>
            <a:r>
              <a:rPr lang="en-US" sz="2800" b="1" dirty="0">
                <a:solidFill>
                  <a:srgbClr val="FF0000"/>
                </a:solidFill>
                <a:latin typeface="+mj-lt"/>
              </a:rPr>
              <a:t>Meditate</a:t>
            </a:r>
            <a:r>
              <a:rPr lang="en-US" sz="2800" b="1" dirty="0">
                <a:latin typeface="+mj-lt"/>
              </a:rPr>
              <a:t>” – groaning, intensifying.</a:t>
            </a:r>
          </a:p>
          <a:p>
            <a:pPr marL="514350" indent="-514350">
              <a:buNone/>
            </a:pPr>
            <a:r>
              <a:rPr lang="en-US" sz="2800" b="1" dirty="0">
                <a:latin typeface="+mj-lt"/>
              </a:rPr>
              <a:t>              b.  Verb refers to a habit of life.  Chew cud.</a:t>
            </a:r>
          </a:p>
          <a:p>
            <a:pPr marL="514350" indent="-514350">
              <a:buNone/>
            </a:pPr>
            <a:r>
              <a:rPr lang="en-US" sz="2800" b="1" dirty="0">
                <a:latin typeface="+mj-lt"/>
              </a:rPr>
              <a:t>              c.  Not entertaining but practical (</a:t>
            </a:r>
            <a:r>
              <a:rPr lang="en-US" sz="2800" b="1" dirty="0" err="1">
                <a:latin typeface="+mj-lt"/>
              </a:rPr>
              <a:t>Jn</a:t>
            </a:r>
            <a:r>
              <a:rPr lang="en-US" sz="2800" b="1" dirty="0">
                <a:latin typeface="+mj-lt"/>
              </a:rPr>
              <a:t> 13:17).</a:t>
            </a:r>
          </a:p>
          <a:p>
            <a:pPr marL="514350" indent="-514350">
              <a:buNone/>
            </a:pPr>
            <a:r>
              <a:rPr lang="en-US" sz="2800" b="1" dirty="0">
                <a:latin typeface="+mj-lt"/>
              </a:rPr>
              <a:t>              d.  “</a:t>
            </a:r>
            <a:r>
              <a:rPr lang="en-US" sz="2800" b="1" dirty="0">
                <a:solidFill>
                  <a:srgbClr val="FF0000"/>
                </a:solidFill>
                <a:latin typeface="+mj-lt"/>
              </a:rPr>
              <a:t>Night and day</a:t>
            </a:r>
            <a:r>
              <a:rPr lang="en-US" sz="2800" b="1" dirty="0">
                <a:latin typeface="+mj-lt"/>
              </a:rPr>
              <a:t>” – continuous process.</a:t>
            </a:r>
            <a:endParaRPr lang="en-SG" sz="2800" dirty="0">
              <a:latin typeface="+mj-lt"/>
            </a:endParaRPr>
          </a:p>
          <a:p>
            <a:pPr marL="0" indent="0">
              <a:buNone/>
            </a:pPr>
            <a:r>
              <a:rPr lang="en-SG" sz="2800" b="1" dirty="0">
                <a:latin typeface="+mj-lt"/>
              </a:rPr>
              <a:t>(Jos 1:8)  </a:t>
            </a:r>
            <a:r>
              <a:rPr lang="en-SG" sz="2800" b="1" i="1" dirty="0">
                <a:latin typeface="+mj-lt"/>
              </a:rPr>
              <a:t>This book of the law shall not depart out of thy mouth; but </a:t>
            </a:r>
            <a:r>
              <a:rPr lang="en-SG" sz="2800" b="1" i="1" u="sng" dirty="0">
                <a:latin typeface="+mj-lt"/>
              </a:rPr>
              <a:t>thou shalt meditate </a:t>
            </a:r>
            <a:r>
              <a:rPr lang="en-SG" sz="2800" b="1" i="1" dirty="0">
                <a:latin typeface="+mj-lt"/>
              </a:rPr>
              <a:t>therein day and night, that </a:t>
            </a:r>
            <a:r>
              <a:rPr lang="en-SG" sz="2800" b="1" i="1" u="sng" dirty="0">
                <a:latin typeface="+mj-lt"/>
              </a:rPr>
              <a:t>thou mayest observe to do </a:t>
            </a:r>
            <a:r>
              <a:rPr lang="en-SG" sz="2800" b="1" i="1" dirty="0">
                <a:latin typeface="+mj-lt"/>
              </a:rPr>
              <a:t>according to all that is written therein: for </a:t>
            </a:r>
            <a:r>
              <a:rPr lang="en-SG" sz="2800" b="1" i="1" u="sng" dirty="0">
                <a:latin typeface="+mj-lt"/>
              </a:rPr>
              <a:t>then thou shalt make thy way prosperous, and then thou shalt have good success.</a:t>
            </a:r>
            <a:endParaRPr lang="en-SG" sz="2800" dirty="0"/>
          </a:p>
        </p:txBody>
      </p:sp>
      <p:sp>
        <p:nvSpPr>
          <p:cNvPr id="4" name="Slide Number Placeholder 3">
            <a:extLst>
              <a:ext uri="{FF2B5EF4-FFF2-40B4-BE49-F238E27FC236}">
                <a16:creationId xmlns:a16="http://schemas.microsoft.com/office/drawing/2014/main" id="{A6D6F517-5D78-4B83-9100-05CD1F1EF85D}"/>
              </a:ext>
            </a:extLst>
          </p:cNvPr>
          <p:cNvSpPr>
            <a:spLocks noGrp="1"/>
          </p:cNvSpPr>
          <p:nvPr>
            <p:ph type="sldNum" sz="quarter" idx="12"/>
          </p:nvPr>
        </p:nvSpPr>
        <p:spPr/>
        <p:txBody>
          <a:bodyPr/>
          <a:lstStyle/>
          <a:p>
            <a:fld id="{0C15C494-E619-4AB6-988B-39170DE34651}" type="slidenum">
              <a:rPr lang="en-SG" smtClean="0"/>
              <a:pPr/>
              <a:t>32</a:t>
            </a:fld>
            <a:endParaRPr lang="en-SG"/>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4380" y="1387425"/>
            <a:ext cx="8075240" cy="5458499"/>
          </a:xfrm>
        </p:spPr>
        <p:txBody>
          <a:bodyPr>
            <a:noAutofit/>
          </a:bodyPr>
          <a:lstStyle/>
          <a:p>
            <a:pPr marL="514350" indent="-514350">
              <a:spcBef>
                <a:spcPts val="600"/>
              </a:spcBef>
              <a:buAutoNum type="alphaUcPeriod"/>
            </a:pPr>
            <a:r>
              <a:rPr lang="en-US" b="1" u="sng" dirty="0">
                <a:solidFill>
                  <a:srgbClr val="0070C0"/>
                </a:solidFill>
                <a:latin typeface="+mj-lt"/>
              </a:rPr>
              <a:t>HIS DELIGHT</a:t>
            </a:r>
          </a:p>
          <a:p>
            <a:pPr marL="534988" indent="0">
              <a:spcBef>
                <a:spcPts val="600"/>
              </a:spcBef>
              <a:buNone/>
            </a:pPr>
            <a:r>
              <a:rPr lang="en-US" b="1" dirty="0">
                <a:latin typeface="+mj-lt"/>
              </a:rPr>
              <a:t>“</a:t>
            </a:r>
            <a:r>
              <a:rPr lang="en-US" b="1" dirty="0">
                <a:solidFill>
                  <a:srgbClr val="FF0000"/>
                </a:solidFill>
                <a:latin typeface="+mj-lt"/>
              </a:rPr>
              <a:t>Meditate day and night</a:t>
            </a:r>
            <a:r>
              <a:rPr lang="en-US" b="1" dirty="0">
                <a:latin typeface="+mj-lt"/>
              </a:rPr>
              <a:t>”</a:t>
            </a:r>
          </a:p>
          <a:p>
            <a:pPr marL="534988" indent="-534988">
              <a:spcBef>
                <a:spcPts val="600"/>
              </a:spcBef>
              <a:buNone/>
            </a:pPr>
            <a:r>
              <a:rPr lang="en-US" b="1" dirty="0">
                <a:latin typeface="+mj-lt"/>
              </a:rPr>
              <a:t>   	</a:t>
            </a:r>
            <a:r>
              <a:rPr lang="en-SG" b="1" dirty="0">
                <a:latin typeface="+mj-lt"/>
              </a:rPr>
              <a:t>(2Ti 3:16,17)  </a:t>
            </a:r>
            <a:r>
              <a:rPr lang="en-SG" b="1" i="1" dirty="0">
                <a:latin typeface="+mj-lt"/>
              </a:rPr>
              <a:t>All scripture is given by inspiration of God, and is </a:t>
            </a:r>
            <a:r>
              <a:rPr lang="en-SG" b="1" i="1" u="sng" dirty="0">
                <a:latin typeface="+mj-lt"/>
              </a:rPr>
              <a:t>profitable</a:t>
            </a:r>
            <a:r>
              <a:rPr lang="en-SG" b="1" i="1" dirty="0">
                <a:latin typeface="+mj-lt"/>
              </a:rPr>
              <a:t> for </a:t>
            </a:r>
            <a:r>
              <a:rPr lang="en-SG" b="1" i="1" u="sng" dirty="0">
                <a:latin typeface="+mj-lt"/>
              </a:rPr>
              <a:t>doctrine</a:t>
            </a:r>
            <a:r>
              <a:rPr lang="en-SG" b="1" i="1" dirty="0">
                <a:latin typeface="+mj-lt"/>
              </a:rPr>
              <a:t>, for </a:t>
            </a:r>
            <a:r>
              <a:rPr lang="en-SG" b="1" i="1" u="sng" dirty="0">
                <a:latin typeface="+mj-lt"/>
              </a:rPr>
              <a:t>reproof</a:t>
            </a:r>
            <a:r>
              <a:rPr lang="en-SG" b="1" i="1" dirty="0">
                <a:latin typeface="+mj-lt"/>
              </a:rPr>
              <a:t>, for </a:t>
            </a:r>
            <a:r>
              <a:rPr lang="en-SG" b="1" i="1" u="sng" dirty="0">
                <a:latin typeface="+mj-lt"/>
              </a:rPr>
              <a:t>correction</a:t>
            </a:r>
            <a:r>
              <a:rPr lang="en-SG" b="1" i="1" dirty="0">
                <a:latin typeface="+mj-lt"/>
              </a:rPr>
              <a:t>, for </a:t>
            </a:r>
            <a:r>
              <a:rPr lang="en-SG" b="1" i="1" u="sng" dirty="0">
                <a:latin typeface="+mj-lt"/>
              </a:rPr>
              <a:t>instruction in righteousness</a:t>
            </a:r>
            <a:r>
              <a:rPr lang="en-SG" b="1" i="1" dirty="0">
                <a:latin typeface="+mj-lt"/>
              </a:rPr>
              <a:t>:  That the man of God may be </a:t>
            </a:r>
            <a:r>
              <a:rPr lang="en-SG" b="1" i="1" u="sng" dirty="0">
                <a:latin typeface="+mj-lt"/>
              </a:rPr>
              <a:t>perfect</a:t>
            </a:r>
            <a:r>
              <a:rPr lang="en-SG" b="1" i="1" dirty="0">
                <a:latin typeface="+mj-lt"/>
              </a:rPr>
              <a:t>, </a:t>
            </a:r>
            <a:r>
              <a:rPr lang="en-SG" b="1" i="1" u="sng" dirty="0">
                <a:latin typeface="+mj-lt"/>
              </a:rPr>
              <a:t>thoroughly furnished unto all good works.</a:t>
            </a:r>
          </a:p>
          <a:p>
            <a:pPr marL="534988" indent="-534988">
              <a:spcBef>
                <a:spcPts val="600"/>
              </a:spcBef>
              <a:buNone/>
            </a:pPr>
            <a:endParaRPr lang="en-SG" sz="1600" b="1" i="1" dirty="0">
              <a:solidFill>
                <a:srgbClr val="0070C0"/>
              </a:solidFill>
              <a:latin typeface="+mj-lt"/>
            </a:endParaRPr>
          </a:p>
          <a:p>
            <a:pPr marL="898525" indent="-898525">
              <a:spcBef>
                <a:spcPts val="600"/>
              </a:spcBef>
              <a:buNone/>
            </a:pPr>
            <a:r>
              <a:rPr lang="en-US" b="1" dirty="0">
                <a:latin typeface="+mj-lt"/>
              </a:rPr>
              <a:t>	a.  Doctrine – defining right</a:t>
            </a:r>
          </a:p>
          <a:p>
            <a:pPr marL="898525" indent="-898525">
              <a:spcBef>
                <a:spcPts val="600"/>
              </a:spcBef>
              <a:buNone/>
            </a:pPr>
            <a:r>
              <a:rPr lang="en-US" b="1" dirty="0">
                <a:latin typeface="+mj-lt"/>
              </a:rPr>
              <a:t>    	b.  Reproof – rebuking wrong</a:t>
            </a:r>
          </a:p>
          <a:p>
            <a:pPr marL="898525" indent="-898525">
              <a:spcBef>
                <a:spcPts val="600"/>
              </a:spcBef>
              <a:buNone/>
            </a:pPr>
            <a:r>
              <a:rPr lang="en-US" b="1" dirty="0">
                <a:latin typeface="+mj-lt"/>
              </a:rPr>
              <a:t>    	c.  Correction – restoring right  		</a:t>
            </a:r>
          </a:p>
          <a:p>
            <a:pPr marL="898525" indent="-898525">
              <a:spcBef>
                <a:spcPts val="600"/>
              </a:spcBef>
              <a:buNone/>
            </a:pPr>
            <a:r>
              <a:rPr lang="en-US" b="1" dirty="0">
                <a:latin typeface="+mj-lt"/>
              </a:rPr>
              <a:t>    	d.  Instruction – nurturing right</a:t>
            </a:r>
            <a:endParaRPr lang="en-SG" dirty="0">
              <a:latin typeface="+mj-lt"/>
            </a:endParaRPr>
          </a:p>
        </p:txBody>
      </p:sp>
      <p:sp>
        <p:nvSpPr>
          <p:cNvPr id="4" name="TextBox 3">
            <a:extLst>
              <a:ext uri="{FF2B5EF4-FFF2-40B4-BE49-F238E27FC236}">
                <a16:creationId xmlns:a16="http://schemas.microsoft.com/office/drawing/2014/main" id="{460F404E-BF76-485A-B435-73DB201408E5}"/>
              </a:ext>
            </a:extLst>
          </p:cNvPr>
          <p:cNvSpPr txBox="1"/>
          <p:nvPr/>
        </p:nvSpPr>
        <p:spPr>
          <a:xfrm>
            <a:off x="6805369" y="4932748"/>
            <a:ext cx="1857400" cy="1384995"/>
          </a:xfrm>
          <a:prstGeom prst="rect">
            <a:avLst/>
          </a:prstGeom>
          <a:noFill/>
        </p:spPr>
        <p:txBody>
          <a:bodyPr wrap="square" rtlCol="0">
            <a:spAutoFit/>
          </a:bodyPr>
          <a:lstStyle/>
          <a:p>
            <a:pPr marL="898525" indent="-898525">
              <a:buClr>
                <a:schemeClr val="accent3"/>
              </a:buClr>
              <a:buSzPct val="95000"/>
            </a:pPr>
            <a:r>
              <a:rPr lang="en-SG" sz="2800" b="1" u="sng" dirty="0">
                <a:latin typeface="+mj-lt"/>
              </a:rPr>
              <a:t>Results:</a:t>
            </a:r>
          </a:p>
          <a:p>
            <a:pPr marL="898525" indent="-898525">
              <a:buClr>
                <a:schemeClr val="accent3"/>
              </a:buClr>
              <a:buSzPct val="95000"/>
            </a:pPr>
            <a:r>
              <a:rPr lang="en-SG" sz="2800" b="1" dirty="0">
                <a:latin typeface="+mj-lt"/>
              </a:rPr>
              <a:t>Perfect</a:t>
            </a:r>
          </a:p>
          <a:p>
            <a:pPr marL="898525" indent="-898525">
              <a:buClr>
                <a:schemeClr val="accent3"/>
              </a:buClr>
              <a:buSzPct val="95000"/>
            </a:pPr>
            <a:r>
              <a:rPr lang="en-SG" sz="2800" b="1" dirty="0">
                <a:latin typeface="+mj-lt"/>
              </a:rPr>
              <a:t>Furnished</a:t>
            </a:r>
          </a:p>
        </p:txBody>
      </p:sp>
      <p:sp>
        <p:nvSpPr>
          <p:cNvPr id="5" name="Right Brace 4">
            <a:extLst>
              <a:ext uri="{FF2B5EF4-FFF2-40B4-BE49-F238E27FC236}">
                <a16:creationId xmlns:a16="http://schemas.microsoft.com/office/drawing/2014/main" id="{6135205B-D0C0-44A1-8F08-A0191E2D159A}"/>
              </a:ext>
            </a:extLst>
          </p:cNvPr>
          <p:cNvSpPr/>
          <p:nvPr/>
        </p:nvSpPr>
        <p:spPr>
          <a:xfrm>
            <a:off x="6084168" y="4797152"/>
            <a:ext cx="576064" cy="165618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6" name="Slide Number Placeholder 5">
            <a:extLst>
              <a:ext uri="{FF2B5EF4-FFF2-40B4-BE49-F238E27FC236}">
                <a16:creationId xmlns:a16="http://schemas.microsoft.com/office/drawing/2014/main" id="{743772AD-EC68-47E7-958C-8A21F9289728}"/>
              </a:ext>
            </a:extLst>
          </p:cNvPr>
          <p:cNvSpPr>
            <a:spLocks noGrp="1"/>
          </p:cNvSpPr>
          <p:nvPr>
            <p:ph type="sldNum" sz="quarter" idx="12"/>
          </p:nvPr>
        </p:nvSpPr>
        <p:spPr/>
        <p:txBody>
          <a:bodyPr/>
          <a:lstStyle/>
          <a:p>
            <a:fld id="{0C15C494-E619-4AB6-988B-39170DE34651}" type="slidenum">
              <a:rPr lang="en-SG" smtClean="0"/>
              <a:pPr/>
              <a:t>33</a:t>
            </a:fld>
            <a:endParaRPr lang="en-SG"/>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4896544"/>
          </a:xfrm>
        </p:spPr>
        <p:txBody>
          <a:bodyPr>
            <a:normAutofit/>
          </a:bodyPr>
          <a:lstStyle/>
          <a:p>
            <a:pPr marL="514350" indent="-514350">
              <a:buFont typeface="+mj-lt"/>
              <a:buAutoNum type="alphaUcPeriod" startAt="2"/>
            </a:pPr>
            <a:r>
              <a:rPr lang="en-US" sz="2800" b="1" u="sng" dirty="0">
                <a:solidFill>
                  <a:srgbClr val="0070C0"/>
                </a:solidFill>
                <a:latin typeface="+mj-lt"/>
              </a:rPr>
              <a:t>HIS SUCCESS</a:t>
            </a:r>
            <a:r>
              <a:rPr lang="en-US" sz="2800" b="1" dirty="0">
                <a:solidFill>
                  <a:srgbClr val="0070C0"/>
                </a:solidFill>
                <a:latin typeface="+mj-lt"/>
              </a:rPr>
              <a:t> – strong, secure and stable</a:t>
            </a:r>
            <a:endParaRPr lang="en-US" sz="2800" dirty="0">
              <a:solidFill>
                <a:srgbClr val="0070C0"/>
              </a:solidFill>
              <a:latin typeface="+mj-lt"/>
            </a:endParaRPr>
          </a:p>
          <a:p>
            <a:pPr marL="514350" indent="-514350">
              <a:buNone/>
            </a:pPr>
            <a:r>
              <a:rPr lang="en-US" sz="2800" b="1" dirty="0">
                <a:latin typeface="+mj-lt"/>
              </a:rPr>
              <a:t>       1.   “</a:t>
            </a:r>
            <a:r>
              <a:rPr lang="en-US" sz="2800" b="1" dirty="0">
                <a:solidFill>
                  <a:srgbClr val="FF0000"/>
                </a:solidFill>
                <a:latin typeface="+mj-lt"/>
              </a:rPr>
              <a:t>As a tree</a:t>
            </a:r>
            <a:r>
              <a:rPr lang="en-US" sz="2800" b="1" dirty="0">
                <a:latin typeface="+mj-lt"/>
              </a:rPr>
              <a:t>” – evergreen and fruitful</a:t>
            </a:r>
          </a:p>
          <a:p>
            <a:pPr marL="514350" indent="-514350">
              <a:buNone/>
            </a:pPr>
            <a:r>
              <a:rPr lang="en-US" sz="2800" b="1" dirty="0">
                <a:latin typeface="+mj-lt"/>
              </a:rPr>
              <a:t>             a.  Simile used in Jer. 17:7-8, Ps. 92:12-14</a:t>
            </a:r>
          </a:p>
          <a:p>
            <a:pPr marL="514350" indent="-514350">
              <a:buNone/>
            </a:pPr>
            <a:r>
              <a:rPr lang="en-US" sz="2800" b="1" dirty="0">
                <a:latin typeface="+mj-lt"/>
              </a:rPr>
              <a:t>             b.  Life tree in contrast to chaff.</a:t>
            </a:r>
          </a:p>
          <a:p>
            <a:pPr marL="514350" indent="-514350">
              <a:buNone/>
            </a:pPr>
            <a:r>
              <a:rPr lang="en-US" sz="2800" b="1" dirty="0">
                <a:latin typeface="+mj-lt"/>
              </a:rPr>
              <a:t>             c.  Blessedness because of what he is.</a:t>
            </a:r>
            <a:endParaRPr lang="en-SG" sz="2800" dirty="0">
              <a:latin typeface="+mj-lt"/>
            </a:endParaRPr>
          </a:p>
          <a:p>
            <a:pPr marL="0" indent="0">
              <a:spcBef>
                <a:spcPts val="1200"/>
              </a:spcBef>
              <a:buNone/>
            </a:pPr>
            <a:r>
              <a:rPr lang="en-SG" sz="2800" b="1" dirty="0">
                <a:latin typeface="+mj-lt"/>
              </a:rPr>
              <a:t>(</a:t>
            </a:r>
            <a:r>
              <a:rPr lang="en-SG" sz="2800" b="1" dirty="0" err="1">
                <a:latin typeface="+mj-lt"/>
              </a:rPr>
              <a:t>Psa</a:t>
            </a:r>
            <a:r>
              <a:rPr lang="en-SG" sz="2800" b="1" dirty="0">
                <a:latin typeface="+mj-lt"/>
              </a:rPr>
              <a:t> 92:12-14)  </a:t>
            </a:r>
            <a:r>
              <a:rPr lang="en-SG" sz="2800" b="1" i="1" dirty="0">
                <a:latin typeface="+mj-lt"/>
              </a:rPr>
              <a:t>The righteous shall flourish like the </a:t>
            </a:r>
            <a:r>
              <a:rPr lang="en-SG" sz="2800" b="1" i="1" u="sng" dirty="0">
                <a:latin typeface="+mj-lt"/>
              </a:rPr>
              <a:t>palm tree</a:t>
            </a:r>
            <a:r>
              <a:rPr lang="en-SG" sz="2800" b="1" i="1" dirty="0">
                <a:latin typeface="+mj-lt"/>
              </a:rPr>
              <a:t>: he shall grow like a </a:t>
            </a:r>
            <a:r>
              <a:rPr lang="en-SG" sz="2800" b="1" i="1" u="sng" dirty="0">
                <a:latin typeface="+mj-lt"/>
              </a:rPr>
              <a:t>cedar in Lebanon</a:t>
            </a:r>
            <a:r>
              <a:rPr lang="en-SG" sz="2800" b="1" i="1" dirty="0">
                <a:latin typeface="+mj-lt"/>
              </a:rPr>
              <a:t>. Those that be planted in the House of the LORD shall flourish in the courts of our God. They shall still </a:t>
            </a:r>
            <a:r>
              <a:rPr lang="en-SG" sz="2800" b="1" i="1" u="sng" dirty="0">
                <a:latin typeface="+mj-lt"/>
              </a:rPr>
              <a:t>bring forth fruit in old age</a:t>
            </a:r>
            <a:r>
              <a:rPr lang="en-SG" sz="2800" b="1" i="1" dirty="0">
                <a:latin typeface="+mj-lt"/>
              </a:rPr>
              <a:t>; they shall be </a:t>
            </a:r>
            <a:r>
              <a:rPr lang="en-SG" sz="2800" b="1" i="1" u="sng" dirty="0">
                <a:latin typeface="+mj-lt"/>
              </a:rPr>
              <a:t>fat and flourishing;</a:t>
            </a:r>
            <a:endParaRPr lang="en-SG" sz="2800" dirty="0">
              <a:latin typeface="+mj-lt"/>
            </a:endParaRPr>
          </a:p>
          <a:p>
            <a:endParaRPr lang="en-SG" dirty="0"/>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EFDE76A4-9566-4775-936D-B173256FF5B5}"/>
              </a:ext>
            </a:extLst>
          </p:cNvPr>
          <p:cNvSpPr>
            <a:spLocks noGrp="1"/>
          </p:cNvSpPr>
          <p:nvPr>
            <p:ph type="sldNum" sz="quarter" idx="12"/>
          </p:nvPr>
        </p:nvSpPr>
        <p:spPr/>
        <p:txBody>
          <a:bodyPr/>
          <a:lstStyle/>
          <a:p>
            <a:fld id="{0C15C494-E619-4AB6-988B-39170DE34651}" type="slidenum">
              <a:rPr lang="en-SG" smtClean="0"/>
              <a:pPr/>
              <a:t>34</a:t>
            </a:fld>
            <a:endParaRPr lang="en-SG"/>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34" y="47667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1766" y="1556792"/>
            <a:ext cx="8229600" cy="4248472"/>
          </a:xfrm>
        </p:spPr>
        <p:txBody>
          <a:bodyPr>
            <a:normAutofit/>
          </a:bodyPr>
          <a:lstStyle/>
          <a:p>
            <a:pPr marL="514350" indent="-514350">
              <a:spcBef>
                <a:spcPts val="0"/>
              </a:spcBef>
              <a:spcAft>
                <a:spcPts val="1200"/>
              </a:spcAft>
              <a:buFont typeface="+mj-lt"/>
              <a:buAutoNum type="alphaUcPeriod" startAt="2"/>
            </a:pPr>
            <a:r>
              <a:rPr lang="en-US" sz="2800" b="1" u="sng" dirty="0">
                <a:solidFill>
                  <a:srgbClr val="0070C0"/>
                </a:solidFill>
                <a:latin typeface="+mj-lt"/>
              </a:rPr>
              <a:t>HIS SUCCESS</a:t>
            </a:r>
          </a:p>
          <a:p>
            <a:pPr marL="514350" indent="-514350">
              <a:buNone/>
              <a:tabLst>
                <a:tab pos="1433513" algn="l"/>
              </a:tabLst>
            </a:pPr>
            <a:r>
              <a:rPr lang="en-US" sz="2800" b="1" dirty="0">
                <a:latin typeface="+mj-lt"/>
              </a:rPr>
              <a:t>       2.  “</a:t>
            </a:r>
            <a:r>
              <a:rPr lang="en-US" sz="2800" b="1" dirty="0">
                <a:solidFill>
                  <a:srgbClr val="FF0000"/>
                </a:solidFill>
                <a:latin typeface="+mj-lt"/>
              </a:rPr>
              <a:t>Planted</a:t>
            </a:r>
            <a:r>
              <a:rPr lang="en-US" sz="2800" b="1" dirty="0">
                <a:latin typeface="+mj-lt"/>
              </a:rPr>
              <a:t>” or “</a:t>
            </a:r>
            <a:r>
              <a:rPr lang="en-US" sz="2800" b="1" dirty="0">
                <a:solidFill>
                  <a:srgbClr val="FF0000"/>
                </a:solidFill>
                <a:latin typeface="+mj-lt"/>
              </a:rPr>
              <a:t>Transplanted</a:t>
            </a:r>
            <a:r>
              <a:rPr lang="en-US" sz="2800" b="1" dirty="0">
                <a:latin typeface="+mj-lt"/>
              </a:rPr>
              <a:t>”</a:t>
            </a:r>
          </a:p>
          <a:p>
            <a:pPr marL="514350" indent="-514350">
              <a:buNone/>
              <a:tabLst>
                <a:tab pos="1433513" algn="l"/>
              </a:tabLst>
            </a:pPr>
            <a:r>
              <a:rPr lang="en-US" sz="2800" b="1" dirty="0">
                <a:latin typeface="+mj-lt"/>
              </a:rPr>
              <a:t>             a.	Planted by God (Matt. 15:13)</a:t>
            </a:r>
          </a:p>
          <a:p>
            <a:pPr marL="1433513" indent="-1433513">
              <a:buNone/>
              <a:tabLst>
                <a:tab pos="1433513" algn="l"/>
              </a:tabLst>
            </a:pPr>
            <a:r>
              <a:rPr lang="en-US" sz="2800" b="1" dirty="0">
                <a:latin typeface="+mj-lt"/>
              </a:rPr>
              <a:t>             b.	Cultivated and secured – trees of righteousness (Isa. 61:3).</a:t>
            </a:r>
          </a:p>
          <a:p>
            <a:pPr marL="1612900" indent="-1612900">
              <a:buNone/>
              <a:tabLst>
                <a:tab pos="1433513" algn="l"/>
              </a:tabLst>
            </a:pPr>
            <a:r>
              <a:rPr lang="en-US" sz="2800" b="1" dirty="0">
                <a:latin typeface="+mj-lt"/>
              </a:rPr>
              <a:t>             c.	Intended for fruitfulness (Eph. 2:10).</a:t>
            </a:r>
          </a:p>
          <a:p>
            <a:pPr marL="1433513" indent="-1433513">
              <a:buNone/>
            </a:pPr>
            <a:r>
              <a:rPr lang="en-US" sz="2800" b="1" dirty="0">
                <a:latin typeface="+mj-lt"/>
              </a:rPr>
              <a:t>             d.	Disconnecting times for growth and more fruitfulness (John 15:5)</a:t>
            </a:r>
            <a:endParaRPr lang="en-SG" sz="2800" dirty="0">
              <a:latin typeface="+mj-lt"/>
            </a:endParaRPr>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67FD0BC8-9536-4225-8F81-0BDCD20B2F68}"/>
              </a:ext>
            </a:extLst>
          </p:cNvPr>
          <p:cNvSpPr>
            <a:spLocks noGrp="1"/>
          </p:cNvSpPr>
          <p:nvPr>
            <p:ph type="sldNum" sz="quarter" idx="12"/>
          </p:nvPr>
        </p:nvSpPr>
        <p:spPr/>
        <p:txBody>
          <a:bodyPr/>
          <a:lstStyle/>
          <a:p>
            <a:fld id="{0C15C494-E619-4AB6-988B-39170DE34651}" type="slidenum">
              <a:rPr lang="en-SG" smtClean="0"/>
              <a:pPr/>
              <a:t>35</a:t>
            </a:fld>
            <a:endParaRPr lang="en-SG"/>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1" y="47667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4983832"/>
          </a:xfrm>
        </p:spPr>
        <p:txBody>
          <a:bodyPr>
            <a:normAutofit/>
          </a:bodyPr>
          <a:lstStyle/>
          <a:p>
            <a:pPr marL="514350" indent="-514350">
              <a:buFont typeface="+mj-lt"/>
              <a:buAutoNum type="alphaUcPeriod" startAt="2"/>
            </a:pPr>
            <a:r>
              <a:rPr lang="en-US" sz="2800" b="1" u="sng" dirty="0">
                <a:solidFill>
                  <a:srgbClr val="0070C0"/>
                </a:solidFill>
                <a:latin typeface="+mj-lt"/>
              </a:rPr>
              <a:t>HIS SUCCESS</a:t>
            </a:r>
          </a:p>
          <a:p>
            <a:pPr marL="514350" indent="-514350">
              <a:buNone/>
            </a:pPr>
            <a:r>
              <a:rPr lang="en-US" sz="2800" b="1" dirty="0">
                <a:latin typeface="+mj-lt"/>
              </a:rPr>
              <a:t>       3.  “</a:t>
            </a:r>
            <a:r>
              <a:rPr lang="en-US" sz="2800" b="1" dirty="0">
                <a:solidFill>
                  <a:srgbClr val="FF0000"/>
                </a:solidFill>
                <a:latin typeface="+mj-lt"/>
              </a:rPr>
              <a:t>By the rivers of water</a:t>
            </a:r>
            <a:r>
              <a:rPr lang="en-US" sz="2800" b="1" dirty="0">
                <a:latin typeface="+mj-lt"/>
              </a:rPr>
              <a:t>”</a:t>
            </a:r>
          </a:p>
          <a:p>
            <a:pPr marL="514350" indent="-514350">
              <a:buNone/>
            </a:pPr>
            <a:r>
              <a:rPr lang="en-US" sz="2800" b="1" dirty="0">
                <a:latin typeface="+mj-lt"/>
              </a:rPr>
              <a:t>            a.  Streams of irrigation (cf. Prov. 21:1)</a:t>
            </a:r>
          </a:p>
          <a:p>
            <a:pPr marL="514350" indent="-514350">
              <a:buNone/>
            </a:pPr>
            <a:r>
              <a:rPr lang="en-US" sz="2800" b="1" dirty="0">
                <a:latin typeface="+mj-lt"/>
              </a:rPr>
              <a:t>            b.  Wells of water (John 4:14; 7:37-39)</a:t>
            </a:r>
          </a:p>
          <a:p>
            <a:pPr marL="514350" indent="-514350">
              <a:buNone/>
            </a:pPr>
            <a:r>
              <a:rPr lang="en-US" sz="2800" b="1" dirty="0">
                <a:latin typeface="+mj-lt"/>
              </a:rPr>
              <a:t>            c.   Rooted in Christ (Col. 2:7)</a:t>
            </a:r>
          </a:p>
          <a:p>
            <a:pPr marL="514350" indent="-514350">
              <a:spcBef>
                <a:spcPts val="0"/>
              </a:spcBef>
              <a:buNone/>
            </a:pPr>
            <a:endParaRPr lang="en-SG" sz="2800" dirty="0">
              <a:latin typeface="+mj-lt"/>
            </a:endParaRPr>
          </a:p>
          <a:p>
            <a:pPr marL="0" indent="0">
              <a:buNone/>
            </a:pPr>
            <a:r>
              <a:rPr lang="en-SG" sz="2800" b="1" dirty="0">
                <a:latin typeface="+mj-lt"/>
              </a:rPr>
              <a:t>(</a:t>
            </a:r>
            <a:r>
              <a:rPr lang="en-SG" sz="2800" b="1" dirty="0" err="1">
                <a:latin typeface="+mj-lt"/>
              </a:rPr>
              <a:t>Joh</a:t>
            </a:r>
            <a:r>
              <a:rPr lang="en-SG" sz="2800" b="1" dirty="0">
                <a:latin typeface="+mj-lt"/>
              </a:rPr>
              <a:t> 4:14)  </a:t>
            </a:r>
            <a:r>
              <a:rPr lang="en-SG" sz="2800" b="1" i="1" dirty="0">
                <a:latin typeface="+mj-lt"/>
              </a:rPr>
              <a:t>But whosoever </a:t>
            </a:r>
            <a:r>
              <a:rPr lang="en-SG" sz="2800" b="1" i="1" dirty="0" err="1">
                <a:latin typeface="+mj-lt"/>
              </a:rPr>
              <a:t>drinketh</a:t>
            </a:r>
            <a:r>
              <a:rPr lang="en-SG" sz="2800" b="1" i="1" dirty="0">
                <a:latin typeface="+mj-lt"/>
              </a:rPr>
              <a:t> of the water that I shall give him shall never thirst; but the water that I shall give him shall be in him </a:t>
            </a:r>
            <a:r>
              <a:rPr lang="en-SG" sz="2800" b="1" i="1" u="sng" dirty="0">
                <a:latin typeface="+mj-lt"/>
              </a:rPr>
              <a:t>a well of water springing up into everlasting life</a:t>
            </a:r>
            <a:r>
              <a:rPr lang="en-SG" sz="2800" i="1" u="sng" dirty="0">
                <a:latin typeface="+mj-lt"/>
              </a:rPr>
              <a:t>.</a:t>
            </a:r>
          </a:p>
          <a:p>
            <a:endParaRPr lang="en-SG" dirty="0"/>
          </a:p>
          <a:p>
            <a:endParaRPr lang="en-SG" dirty="0"/>
          </a:p>
          <a:p>
            <a:endParaRPr lang="en-SG" dirty="0"/>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A462D464-FAA9-47B4-9BD5-2DBF285C649C}"/>
              </a:ext>
            </a:extLst>
          </p:cNvPr>
          <p:cNvSpPr>
            <a:spLocks noGrp="1"/>
          </p:cNvSpPr>
          <p:nvPr>
            <p:ph type="sldNum" sz="quarter" idx="12"/>
          </p:nvPr>
        </p:nvSpPr>
        <p:spPr/>
        <p:txBody>
          <a:bodyPr/>
          <a:lstStyle/>
          <a:p>
            <a:fld id="{0C15C494-E619-4AB6-988B-39170DE34651}" type="slidenum">
              <a:rPr lang="en-SG" smtClean="0"/>
              <a:pPr/>
              <a:t>36</a:t>
            </a:fld>
            <a:endParaRPr lang="en-SG"/>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363272" cy="5184576"/>
          </a:xfrm>
        </p:spPr>
        <p:txBody>
          <a:bodyPr>
            <a:normAutofit/>
          </a:bodyPr>
          <a:lstStyle/>
          <a:p>
            <a:pPr marL="514350" indent="-514350">
              <a:buFont typeface="+mj-lt"/>
              <a:buAutoNum type="alphaUcPeriod" startAt="2"/>
            </a:pPr>
            <a:r>
              <a:rPr lang="en-US" sz="2800" b="1" u="sng" dirty="0">
                <a:solidFill>
                  <a:srgbClr val="0070C0"/>
                </a:solidFill>
                <a:latin typeface="+mj-lt"/>
              </a:rPr>
              <a:t>HIS SUCCESS</a:t>
            </a:r>
          </a:p>
          <a:p>
            <a:pPr marL="514350" indent="-514350">
              <a:buNone/>
            </a:pPr>
            <a:r>
              <a:rPr lang="en-US" sz="2800" b="1" dirty="0">
                <a:latin typeface="+mj-lt"/>
              </a:rPr>
              <a:t>       4.  “</a:t>
            </a:r>
            <a:r>
              <a:rPr lang="en-US" sz="2800" b="1" dirty="0">
                <a:solidFill>
                  <a:srgbClr val="FF0000"/>
                </a:solidFill>
                <a:latin typeface="+mj-lt"/>
              </a:rPr>
              <a:t>His fruit he gives in his season</a:t>
            </a:r>
            <a:r>
              <a:rPr lang="en-US" sz="2800" b="1" dirty="0">
                <a:latin typeface="+mj-lt"/>
              </a:rPr>
              <a:t>”</a:t>
            </a:r>
          </a:p>
          <a:p>
            <a:pPr marL="514350" indent="-514350">
              <a:buNone/>
            </a:pPr>
            <a:r>
              <a:rPr lang="en-US" sz="2800" b="1" dirty="0">
                <a:latin typeface="+mj-lt"/>
              </a:rPr>
              <a:t>              a.  Fruit - product of tree (2 Peter 1:8)</a:t>
            </a:r>
            <a:endParaRPr lang="en-SG" sz="2800" dirty="0">
              <a:latin typeface="+mj-lt"/>
            </a:endParaRPr>
          </a:p>
          <a:p>
            <a:pPr>
              <a:buNone/>
              <a:tabLst>
                <a:tab pos="1795463" algn="l"/>
              </a:tabLst>
            </a:pPr>
            <a:r>
              <a:rPr lang="en-US" sz="2800" b="1" dirty="0">
                <a:latin typeface="+mj-lt"/>
              </a:rPr>
              <a:t>                    </a:t>
            </a:r>
            <a:r>
              <a:rPr lang="en-US" sz="2800" b="1" dirty="0" err="1">
                <a:latin typeface="+mj-lt"/>
              </a:rPr>
              <a:t>i</a:t>
            </a:r>
            <a:r>
              <a:rPr lang="en-US" sz="2800" b="1" dirty="0">
                <a:latin typeface="+mj-lt"/>
              </a:rPr>
              <a:t>.  Of Holy Spirit (Gal. 5:22,23)</a:t>
            </a:r>
          </a:p>
          <a:p>
            <a:pPr>
              <a:buNone/>
              <a:tabLst>
                <a:tab pos="1795463" algn="l"/>
              </a:tabLst>
            </a:pPr>
            <a:r>
              <a:rPr lang="en-US" sz="2800" b="1" dirty="0">
                <a:latin typeface="+mj-lt"/>
              </a:rPr>
              <a:t>                   ii.  Of righteousness (Heb. 12:11)</a:t>
            </a:r>
          </a:p>
          <a:p>
            <a:pPr>
              <a:buNone/>
              <a:tabLst>
                <a:tab pos="1795463" algn="l"/>
              </a:tabLst>
            </a:pPr>
            <a:r>
              <a:rPr lang="en-US" sz="2800" b="1" dirty="0">
                <a:latin typeface="+mj-lt"/>
              </a:rPr>
              <a:t>                  iii.  Of holiness (Rom. 6:22)</a:t>
            </a:r>
          </a:p>
          <a:p>
            <a:pPr marL="2057400" indent="-2057400">
              <a:buNone/>
              <a:tabLst>
                <a:tab pos="1795463" algn="l"/>
              </a:tabLst>
            </a:pPr>
            <a:r>
              <a:rPr lang="en-US" sz="2800" b="1" dirty="0">
                <a:latin typeface="+mj-lt"/>
              </a:rPr>
              <a:t>                   iv.  Of souls saved (Prov. 11:30; 1 Thess. 2:19)</a:t>
            </a:r>
          </a:p>
          <a:p>
            <a:pPr marL="2057400" indent="-2057400">
              <a:spcBef>
                <a:spcPts val="0"/>
              </a:spcBef>
              <a:buNone/>
              <a:tabLst>
                <a:tab pos="1795463" algn="l"/>
              </a:tabLst>
            </a:pPr>
            <a:endParaRPr lang="en-SG" sz="2800" b="1" dirty="0">
              <a:latin typeface="+mj-lt"/>
            </a:endParaRPr>
          </a:p>
          <a:p>
            <a:pPr marL="0" indent="0">
              <a:buNone/>
            </a:pPr>
            <a:r>
              <a:rPr lang="en-SG" sz="2800" b="1" dirty="0">
                <a:latin typeface="+mj-lt"/>
              </a:rPr>
              <a:t>(Pro 11:30)  The fruit of the righteous </a:t>
            </a:r>
            <a:r>
              <a:rPr lang="en-SG" sz="2800" b="1" i="1" dirty="0">
                <a:latin typeface="+mj-lt"/>
              </a:rPr>
              <a:t>is a tree of life; and </a:t>
            </a:r>
            <a:r>
              <a:rPr lang="en-SG" sz="2800" b="1" i="1" u="sng" dirty="0">
                <a:latin typeface="+mj-lt"/>
              </a:rPr>
              <a:t>he that </a:t>
            </a:r>
            <a:r>
              <a:rPr lang="en-SG" sz="2800" b="1" i="1" u="sng" dirty="0" err="1">
                <a:latin typeface="+mj-lt"/>
              </a:rPr>
              <a:t>winneth</a:t>
            </a:r>
            <a:r>
              <a:rPr lang="en-SG" sz="2800" b="1" i="1" u="sng" dirty="0">
                <a:latin typeface="+mj-lt"/>
              </a:rPr>
              <a:t> souls is wise</a:t>
            </a:r>
            <a:r>
              <a:rPr lang="en-SG" sz="2800" b="1" i="1" dirty="0">
                <a:latin typeface="+mj-lt"/>
              </a:rPr>
              <a:t>.</a:t>
            </a:r>
            <a:endParaRPr lang="en-SG" dirty="0"/>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26F1E5DF-5CA9-4DE6-8B4E-CAD23C346435}"/>
              </a:ext>
            </a:extLst>
          </p:cNvPr>
          <p:cNvSpPr>
            <a:spLocks noGrp="1"/>
          </p:cNvSpPr>
          <p:nvPr>
            <p:ph type="sldNum" sz="quarter" idx="12"/>
          </p:nvPr>
        </p:nvSpPr>
        <p:spPr/>
        <p:txBody>
          <a:bodyPr/>
          <a:lstStyle/>
          <a:p>
            <a:fld id="{0C15C494-E619-4AB6-988B-39170DE34651}" type="slidenum">
              <a:rPr lang="en-SG" smtClean="0"/>
              <a:pPr/>
              <a:t>37</a:t>
            </a:fld>
            <a:endParaRPr lang="en-SG"/>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3958"/>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0210"/>
            <a:ext cx="8229600" cy="4983832"/>
          </a:xfrm>
        </p:spPr>
        <p:txBody>
          <a:bodyPr>
            <a:normAutofit/>
          </a:bodyPr>
          <a:lstStyle/>
          <a:p>
            <a:pPr marL="514350" indent="-514350">
              <a:buFont typeface="+mj-lt"/>
              <a:buAutoNum type="alphaUcPeriod" startAt="2"/>
            </a:pPr>
            <a:r>
              <a:rPr lang="en-US" sz="3000" b="1" u="sng" dirty="0">
                <a:solidFill>
                  <a:srgbClr val="0070C0"/>
                </a:solidFill>
                <a:latin typeface="+mj-lt"/>
              </a:rPr>
              <a:t>HIS SUCCESS</a:t>
            </a:r>
          </a:p>
          <a:p>
            <a:pPr marL="514350" indent="-514350">
              <a:buNone/>
            </a:pPr>
            <a:r>
              <a:rPr lang="en-US" sz="3000" b="1" dirty="0">
                <a:latin typeface="+mj-lt"/>
              </a:rPr>
              <a:t>       4.  “</a:t>
            </a:r>
            <a:r>
              <a:rPr lang="en-US" sz="3000" b="1" dirty="0">
                <a:solidFill>
                  <a:srgbClr val="FF0000"/>
                </a:solidFill>
                <a:latin typeface="+mj-lt"/>
              </a:rPr>
              <a:t>His fruit he gives in his season</a:t>
            </a:r>
            <a:r>
              <a:rPr lang="en-US" sz="3000" b="1" dirty="0">
                <a:latin typeface="+mj-lt"/>
              </a:rPr>
              <a:t>”</a:t>
            </a:r>
          </a:p>
          <a:p>
            <a:pPr marL="514350" indent="-514350">
              <a:buNone/>
            </a:pPr>
            <a:r>
              <a:rPr lang="en-US" sz="3000" b="1" dirty="0">
                <a:latin typeface="+mj-lt"/>
              </a:rPr>
              <a:t>              b.  Season – time of growth progress</a:t>
            </a:r>
          </a:p>
          <a:p>
            <a:pPr marL="514350" indent="-514350">
              <a:buNone/>
              <a:tabLst>
                <a:tab pos="1976438" algn="l"/>
              </a:tabLst>
            </a:pPr>
            <a:r>
              <a:rPr lang="en-US" sz="3000" b="1" dirty="0">
                <a:latin typeface="+mj-lt"/>
              </a:rPr>
              <a:t>                   </a:t>
            </a:r>
            <a:r>
              <a:rPr lang="en-US" sz="3000" b="1" dirty="0" err="1">
                <a:latin typeface="+mj-lt"/>
              </a:rPr>
              <a:t>i</a:t>
            </a:r>
            <a:r>
              <a:rPr lang="en-US" sz="3000" b="1" dirty="0">
                <a:latin typeface="+mj-lt"/>
              </a:rPr>
              <a:t>.  Fruitful according to time</a:t>
            </a:r>
          </a:p>
          <a:p>
            <a:pPr marL="514350" indent="-514350">
              <a:buNone/>
              <a:tabLst>
                <a:tab pos="1976438" algn="l"/>
              </a:tabLst>
            </a:pPr>
            <a:r>
              <a:rPr lang="en-US" sz="3000" b="1" dirty="0">
                <a:latin typeface="+mj-lt"/>
              </a:rPr>
              <a:t>                  ii.  Season and patience needed</a:t>
            </a:r>
          </a:p>
          <a:p>
            <a:pPr marL="514350" indent="-514350">
              <a:buNone/>
              <a:tabLst>
                <a:tab pos="1976438" algn="l"/>
              </a:tabLst>
            </a:pPr>
            <a:r>
              <a:rPr lang="en-US" sz="3000" dirty="0">
                <a:latin typeface="+mj-lt"/>
              </a:rPr>
              <a:t>                  </a:t>
            </a:r>
            <a:r>
              <a:rPr lang="en-US" sz="3000" b="1" dirty="0">
                <a:latin typeface="+mj-lt"/>
              </a:rPr>
              <a:t>iii. May tarry but it will come (Jam. 5:7).</a:t>
            </a:r>
          </a:p>
          <a:p>
            <a:pPr marL="514350" indent="-514350">
              <a:buNone/>
              <a:tabLst>
                <a:tab pos="1976438" algn="l"/>
              </a:tabLst>
            </a:pPr>
            <a:r>
              <a:rPr lang="en-US" sz="3000" b="1" dirty="0">
                <a:latin typeface="+mj-lt"/>
              </a:rPr>
              <a:t>                   iv.  Lessons learned in affliction, trials</a:t>
            </a:r>
          </a:p>
          <a:p>
            <a:pPr marL="0" indent="0">
              <a:spcBef>
                <a:spcPts val="1200"/>
              </a:spcBef>
              <a:buNone/>
            </a:pPr>
            <a:r>
              <a:rPr lang="en-SG" sz="3000" b="1" dirty="0">
                <a:latin typeface="+mj-lt"/>
              </a:rPr>
              <a:t>(Gal 6:9)  </a:t>
            </a:r>
            <a:r>
              <a:rPr lang="en-SG" sz="3000" b="1" i="1" dirty="0">
                <a:latin typeface="+mj-lt"/>
              </a:rPr>
              <a:t>And let us not be weary in well doing: for in </a:t>
            </a:r>
            <a:r>
              <a:rPr lang="en-SG" sz="3000" b="1" i="1" u="sng" dirty="0">
                <a:solidFill>
                  <a:srgbClr val="002060"/>
                </a:solidFill>
                <a:latin typeface="+mj-lt"/>
              </a:rPr>
              <a:t>due season we shall reap</a:t>
            </a:r>
            <a:r>
              <a:rPr lang="en-SG" sz="3000" b="1" i="1" dirty="0">
                <a:latin typeface="+mj-lt"/>
              </a:rPr>
              <a:t>, if we faint not.</a:t>
            </a:r>
            <a:endParaRPr lang="en-SG" sz="3000" dirty="0">
              <a:latin typeface="+mj-lt"/>
            </a:endParaRPr>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F4A9DEC7-362C-48B2-B611-63564BD90001}"/>
              </a:ext>
            </a:extLst>
          </p:cNvPr>
          <p:cNvSpPr>
            <a:spLocks noGrp="1"/>
          </p:cNvSpPr>
          <p:nvPr>
            <p:ph type="sldNum" sz="quarter" idx="12"/>
          </p:nvPr>
        </p:nvSpPr>
        <p:spPr/>
        <p:txBody>
          <a:bodyPr/>
          <a:lstStyle/>
          <a:p>
            <a:fld id="{0C15C494-E619-4AB6-988B-39170DE34651}" type="slidenum">
              <a:rPr lang="en-SG" smtClean="0"/>
              <a:pPr/>
              <a:t>38</a:t>
            </a:fld>
            <a:endParaRPr lang="en-SG"/>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26150"/>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67504"/>
            <a:ext cx="8229600" cy="4983832"/>
          </a:xfrm>
        </p:spPr>
        <p:txBody>
          <a:bodyPr>
            <a:normAutofit/>
          </a:bodyPr>
          <a:lstStyle/>
          <a:p>
            <a:pPr marL="514350" indent="-514350">
              <a:buFont typeface="+mj-lt"/>
              <a:buAutoNum type="alphaUcPeriod" startAt="2"/>
            </a:pPr>
            <a:r>
              <a:rPr lang="en-US" sz="2800" b="1" u="sng" dirty="0">
                <a:solidFill>
                  <a:srgbClr val="0070C0"/>
                </a:solidFill>
                <a:latin typeface="+mj-lt"/>
              </a:rPr>
              <a:t>HIS SUCCESS</a:t>
            </a:r>
          </a:p>
          <a:p>
            <a:pPr marL="514350" indent="-514350">
              <a:buNone/>
            </a:pPr>
            <a:r>
              <a:rPr lang="en-US" sz="2800" b="1" dirty="0">
                <a:latin typeface="+mj-lt"/>
              </a:rPr>
              <a:t>      5.  “</a:t>
            </a:r>
            <a:r>
              <a:rPr lang="en-US" sz="2800" b="1" dirty="0">
                <a:solidFill>
                  <a:srgbClr val="FF0000"/>
                </a:solidFill>
                <a:latin typeface="+mj-lt"/>
              </a:rPr>
              <a:t>His leaf also shall not wither</a:t>
            </a:r>
            <a:r>
              <a:rPr lang="en-US" sz="2800" b="1" dirty="0">
                <a:latin typeface="+mj-lt"/>
              </a:rPr>
              <a:t>”</a:t>
            </a:r>
          </a:p>
          <a:p>
            <a:pPr marL="514350" indent="-514350">
              <a:buNone/>
              <a:tabLst>
                <a:tab pos="1343025" algn="l"/>
              </a:tabLst>
            </a:pPr>
            <a:r>
              <a:rPr lang="en-US" sz="2800" b="1" dirty="0">
                <a:latin typeface="+mj-lt"/>
              </a:rPr>
              <a:t>           a.	Beauty and protective qualities</a:t>
            </a:r>
          </a:p>
          <a:p>
            <a:pPr marL="514350" indent="-514350">
              <a:buNone/>
              <a:tabLst>
                <a:tab pos="1343025" algn="l"/>
              </a:tabLst>
            </a:pPr>
            <a:r>
              <a:rPr lang="en-US" sz="2800" b="1" dirty="0">
                <a:latin typeface="+mj-lt"/>
              </a:rPr>
              <a:t>           b.	Vigor and security</a:t>
            </a:r>
          </a:p>
          <a:p>
            <a:pPr marL="514350" indent="-514350">
              <a:buNone/>
              <a:tabLst>
                <a:tab pos="1343025" algn="l"/>
              </a:tabLst>
            </a:pPr>
            <a:r>
              <a:rPr lang="en-US" sz="2800" b="1" dirty="0">
                <a:latin typeface="+mj-lt"/>
              </a:rPr>
              <a:t>           c.  	Enduring quality</a:t>
            </a:r>
          </a:p>
          <a:p>
            <a:pPr marL="514350" indent="-514350">
              <a:buNone/>
              <a:tabLst>
                <a:tab pos="1343025" algn="l"/>
                <a:tab pos="1704975" algn="l"/>
              </a:tabLst>
            </a:pPr>
            <a:r>
              <a:rPr lang="en-US" sz="2800" b="1" dirty="0">
                <a:latin typeface="+mj-lt"/>
              </a:rPr>
              <a:t>		</a:t>
            </a:r>
            <a:r>
              <a:rPr lang="en-US" sz="2800" b="1" dirty="0" err="1">
                <a:latin typeface="+mj-lt"/>
              </a:rPr>
              <a:t>i</a:t>
            </a:r>
            <a:r>
              <a:rPr lang="en-US" sz="2800" b="1" dirty="0">
                <a:latin typeface="+mj-lt"/>
              </a:rPr>
              <a:t>.  Freshness of heart and experience</a:t>
            </a:r>
          </a:p>
          <a:p>
            <a:pPr marL="514350" indent="-514350">
              <a:buNone/>
              <a:tabLst>
                <a:tab pos="1343025" algn="l"/>
                <a:tab pos="1704975" algn="l"/>
              </a:tabLst>
            </a:pPr>
            <a:r>
              <a:rPr lang="en-US" sz="2800" b="1" dirty="0">
                <a:latin typeface="+mj-lt"/>
              </a:rPr>
              <a:t>               	ii.	Life progression in love, hope, faith</a:t>
            </a:r>
            <a:endParaRPr lang="en-SG" dirty="0"/>
          </a:p>
        </p:txBody>
      </p:sp>
      <p:sp>
        <p:nvSpPr>
          <p:cNvPr id="4" name="Slide Number Placeholder 3">
            <a:extLst>
              <a:ext uri="{FF2B5EF4-FFF2-40B4-BE49-F238E27FC236}">
                <a16:creationId xmlns:a16="http://schemas.microsoft.com/office/drawing/2014/main" id="{0CC77CEE-4173-4866-A9EA-7B898C786F4C}"/>
              </a:ext>
            </a:extLst>
          </p:cNvPr>
          <p:cNvSpPr>
            <a:spLocks noGrp="1"/>
          </p:cNvSpPr>
          <p:nvPr>
            <p:ph type="sldNum" sz="quarter" idx="12"/>
          </p:nvPr>
        </p:nvSpPr>
        <p:spPr/>
        <p:txBody>
          <a:bodyPr/>
          <a:lstStyle/>
          <a:p>
            <a:fld id="{0C15C494-E619-4AB6-988B-39170DE34651}" type="slidenum">
              <a:rPr lang="en-SG" smtClean="0"/>
              <a:pPr/>
              <a:t>39</a:t>
            </a:fld>
            <a:endParaRPr lang="en-SG"/>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lstStyle/>
          <a:p>
            <a:pPr marL="0" indent="0">
              <a:buNone/>
            </a:pPr>
            <a:endParaRPr lang="en-SG" dirty="0"/>
          </a:p>
          <a:p>
            <a:pPr marL="536575" indent="-536575">
              <a:buAutoNum type="arabicPeriod" startAt="3"/>
            </a:pPr>
            <a:r>
              <a:rPr lang="en-SG" sz="2700" dirty="0">
                <a:latin typeface="+mj-lt"/>
              </a:rPr>
              <a:t>Now I can see testing comes from above.</a:t>
            </a:r>
          </a:p>
          <a:p>
            <a:pPr marL="536575" indent="-536575">
              <a:buNone/>
            </a:pPr>
            <a:r>
              <a:rPr lang="en-SG" sz="2700" dirty="0">
                <a:latin typeface="+mj-lt"/>
              </a:rPr>
              <a:t>      	God strengthens His children and purges in love.</a:t>
            </a:r>
          </a:p>
          <a:p>
            <a:pPr marL="536575" indent="-536575">
              <a:buNone/>
            </a:pPr>
            <a:r>
              <a:rPr lang="en-SG" sz="2700" dirty="0">
                <a:latin typeface="+mj-lt"/>
              </a:rPr>
              <a:t>      	My Father knows best and I trust in His care.</a:t>
            </a:r>
          </a:p>
          <a:p>
            <a:pPr marL="536575" indent="-536575">
              <a:buNone/>
            </a:pPr>
            <a:r>
              <a:rPr lang="en-SG" sz="2700" dirty="0">
                <a:latin typeface="+mj-lt"/>
              </a:rPr>
              <a:t>      	Through purging more fruit I will bear.</a:t>
            </a:r>
          </a:p>
          <a:p>
            <a:pPr marL="536575" indent="-536575">
              <a:buNone/>
            </a:pPr>
            <a:endParaRPr lang="en-SG" sz="2700" dirty="0">
              <a:latin typeface="+mj-lt"/>
            </a:endParaRPr>
          </a:p>
          <a:p>
            <a:pPr marL="536575" indent="-536575">
              <a:buNone/>
            </a:pPr>
            <a:r>
              <a:rPr lang="en-SG" sz="2700" dirty="0">
                <a:latin typeface="+mj-lt"/>
              </a:rPr>
              <a:t>	O rejoice in the Lord, He makes no mistake,</a:t>
            </a:r>
          </a:p>
          <a:p>
            <a:pPr marL="536575" indent="-536575">
              <a:buNone/>
            </a:pPr>
            <a:r>
              <a:rPr lang="en-SG" sz="2700" dirty="0">
                <a:latin typeface="+mj-lt"/>
              </a:rPr>
              <a:t>	He </a:t>
            </a:r>
            <a:r>
              <a:rPr lang="en-SG" sz="2700" dirty="0" err="1">
                <a:latin typeface="+mj-lt"/>
              </a:rPr>
              <a:t>knoweth</a:t>
            </a:r>
            <a:r>
              <a:rPr lang="en-SG" sz="2700" dirty="0">
                <a:latin typeface="+mj-lt"/>
              </a:rPr>
              <a:t> the end of each path I take.</a:t>
            </a:r>
          </a:p>
          <a:p>
            <a:pPr marL="536575" indent="-536575">
              <a:buNone/>
            </a:pPr>
            <a:r>
              <a:rPr lang="en-SG" sz="2700" dirty="0">
                <a:latin typeface="+mj-lt"/>
              </a:rPr>
              <a:t>	For when I am tried and purified, </a:t>
            </a:r>
          </a:p>
          <a:p>
            <a:pPr marL="536575" indent="-536575">
              <a:buNone/>
            </a:pPr>
            <a:r>
              <a:rPr lang="en-SG" sz="2700" dirty="0">
                <a:latin typeface="+mj-lt"/>
              </a:rPr>
              <a:t>	I shall come forth as gold.</a:t>
            </a:r>
          </a:p>
          <a:p>
            <a:pPr marL="0" indent="0">
              <a:buNone/>
            </a:pPr>
            <a:endParaRPr lang="en-SG" dirty="0"/>
          </a:p>
        </p:txBody>
      </p:sp>
      <p:sp>
        <p:nvSpPr>
          <p:cNvPr id="2" name="Slide Number Placeholder 1">
            <a:extLst>
              <a:ext uri="{FF2B5EF4-FFF2-40B4-BE49-F238E27FC236}">
                <a16:creationId xmlns:a16="http://schemas.microsoft.com/office/drawing/2014/main" id="{EBBFF70C-F597-41F4-A2F9-0113E24B0C3C}"/>
              </a:ext>
            </a:extLst>
          </p:cNvPr>
          <p:cNvSpPr>
            <a:spLocks noGrp="1"/>
          </p:cNvSpPr>
          <p:nvPr>
            <p:ph type="sldNum" sz="quarter" idx="12"/>
          </p:nvPr>
        </p:nvSpPr>
        <p:spPr/>
        <p:txBody>
          <a:bodyPr/>
          <a:lstStyle/>
          <a:p>
            <a:fld id="{0C15C494-E619-4AB6-988B-39170DE34651}" type="slidenum">
              <a:rPr lang="en-SG" smtClean="0"/>
              <a:pPr/>
              <a:t>4</a:t>
            </a:fld>
            <a:endParaRPr lang="en-SG"/>
          </a:p>
        </p:txBody>
      </p:sp>
    </p:spTree>
    <p:extLst>
      <p:ext uri="{BB962C8B-B14F-4D97-AF65-F5344CB8AC3E}">
        <p14:creationId xmlns:p14="http://schemas.microsoft.com/office/powerpoint/2010/main" val="560614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864096"/>
          </a:xfrm>
        </p:spPr>
        <p:txBody>
          <a:bodyPr>
            <a:normAutofit/>
          </a:bodyPr>
          <a:lstStyle/>
          <a:p>
            <a:pPr algn="ctr"/>
            <a:r>
              <a:rPr lang="en-US" sz="4000" b="1" dirty="0">
                <a:solidFill>
                  <a:srgbClr val="FF0000"/>
                </a:solidFill>
                <a:effectLst>
                  <a:outerShdw blurRad="38100" dist="38100" dir="2700000" algn="tl">
                    <a:srgbClr val="000000">
                      <a:alpha val="43137"/>
                    </a:srgbClr>
                  </a:outerShdw>
                </a:effectLst>
              </a:rPr>
              <a:t>CHARACTER - POSITIVELY</a:t>
            </a:r>
            <a:endParaRPr lang="en-SG" sz="40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1972"/>
            <a:ext cx="8229600" cy="4983832"/>
          </a:xfrm>
        </p:spPr>
        <p:txBody>
          <a:bodyPr>
            <a:normAutofit lnSpcReduction="10000"/>
          </a:bodyPr>
          <a:lstStyle/>
          <a:p>
            <a:pPr marL="514350" indent="-514350">
              <a:buFont typeface="+mj-lt"/>
              <a:buAutoNum type="alphaUcPeriod" startAt="2"/>
            </a:pPr>
            <a:r>
              <a:rPr lang="en-US" sz="2800" b="1" u="sng" dirty="0">
                <a:solidFill>
                  <a:srgbClr val="0070C0"/>
                </a:solidFill>
                <a:latin typeface="+mj-lt"/>
              </a:rPr>
              <a:t>HIS SUCCESS</a:t>
            </a:r>
          </a:p>
          <a:p>
            <a:pPr marL="514350" indent="-514350">
              <a:buNone/>
            </a:pPr>
            <a:r>
              <a:rPr lang="en-US" sz="2800" b="1" dirty="0">
                <a:latin typeface="+mj-lt"/>
              </a:rPr>
              <a:t>       6.  “</a:t>
            </a:r>
            <a:r>
              <a:rPr lang="en-US" sz="2800" b="1" dirty="0">
                <a:solidFill>
                  <a:srgbClr val="FF0000"/>
                </a:solidFill>
                <a:latin typeface="+mj-lt"/>
              </a:rPr>
              <a:t>Whatever he does, he shall prosper</a:t>
            </a:r>
            <a:r>
              <a:rPr lang="en-US" sz="2800" b="1" dirty="0">
                <a:latin typeface="+mj-lt"/>
              </a:rPr>
              <a:t>”</a:t>
            </a:r>
            <a:endParaRPr lang="en-SG" sz="2800" dirty="0">
              <a:latin typeface="+mj-lt"/>
            </a:endParaRPr>
          </a:p>
          <a:p>
            <a:pPr>
              <a:buNone/>
            </a:pPr>
            <a:r>
              <a:rPr lang="en-US" sz="2800" b="1" dirty="0">
                <a:latin typeface="+mj-lt"/>
              </a:rPr>
              <a:t>             a.  God in the process (Gen. 39:3, with Joseph)</a:t>
            </a:r>
          </a:p>
          <a:p>
            <a:pPr>
              <a:buNone/>
            </a:pPr>
            <a:r>
              <a:rPr lang="en-US" sz="2800" b="1" dirty="0">
                <a:latin typeface="+mj-lt"/>
              </a:rPr>
              <a:t>             b.  Outward riches (Abraham, Prov. 10:22)</a:t>
            </a:r>
          </a:p>
          <a:p>
            <a:pPr>
              <a:buNone/>
            </a:pPr>
            <a:r>
              <a:rPr lang="en-US" sz="2800" b="1" dirty="0">
                <a:latin typeface="+mj-lt"/>
              </a:rPr>
              <a:t>             c.  Benefits of adversity (Heb. 12:11)</a:t>
            </a:r>
          </a:p>
          <a:p>
            <a:pPr>
              <a:buNone/>
            </a:pPr>
            <a:r>
              <a:rPr lang="en-US" sz="2800" b="1" dirty="0">
                <a:latin typeface="+mj-lt"/>
              </a:rPr>
              <a:t>             d.  Soul prosperity (1 Peter 1:7)</a:t>
            </a:r>
          </a:p>
          <a:p>
            <a:pPr>
              <a:buNone/>
            </a:pPr>
            <a:endParaRPr lang="en-US" sz="2800" b="1" dirty="0">
              <a:latin typeface="+mj-lt"/>
            </a:endParaRPr>
          </a:p>
          <a:p>
            <a:pPr marL="0" indent="0">
              <a:buNone/>
            </a:pPr>
            <a:r>
              <a:rPr lang="en-SG" sz="2800" b="1" dirty="0">
                <a:latin typeface="+mj-lt"/>
              </a:rPr>
              <a:t>(1Pe 1:7)  </a:t>
            </a:r>
            <a:r>
              <a:rPr lang="en-SG" sz="2800" b="1" i="1" dirty="0">
                <a:latin typeface="+mj-lt"/>
              </a:rPr>
              <a:t>That the </a:t>
            </a:r>
            <a:r>
              <a:rPr lang="en-SG" sz="2800" b="1" i="1" u="sng" dirty="0">
                <a:latin typeface="+mj-lt"/>
              </a:rPr>
              <a:t>trial of your faith</a:t>
            </a:r>
            <a:r>
              <a:rPr lang="en-SG" sz="2800" b="1" i="1" dirty="0">
                <a:latin typeface="+mj-lt"/>
              </a:rPr>
              <a:t>, being much more precious than of gold that </a:t>
            </a:r>
            <a:r>
              <a:rPr lang="en-SG" sz="2800" b="1" i="1" dirty="0" err="1">
                <a:latin typeface="+mj-lt"/>
              </a:rPr>
              <a:t>perisheth</a:t>
            </a:r>
            <a:r>
              <a:rPr lang="en-SG" sz="2800" b="1" i="1" dirty="0">
                <a:latin typeface="+mj-lt"/>
              </a:rPr>
              <a:t>, though it be tried with fire, might be found </a:t>
            </a:r>
            <a:r>
              <a:rPr lang="en-SG" sz="2800" b="1" i="1" u="sng" dirty="0">
                <a:latin typeface="+mj-lt"/>
              </a:rPr>
              <a:t>unto praise and honour and glory at the appearing of Jesus Christ:</a:t>
            </a:r>
          </a:p>
          <a:p>
            <a:endParaRPr lang="en-SG" dirty="0"/>
          </a:p>
          <a:p>
            <a:pPr>
              <a:buNone/>
            </a:pPr>
            <a:endParaRPr lang="en-SG" dirty="0"/>
          </a:p>
          <a:p>
            <a:endParaRPr lang="en-SG" dirty="0"/>
          </a:p>
          <a:p>
            <a:pPr marL="514350" indent="-514350">
              <a:buNone/>
            </a:pPr>
            <a:endParaRPr lang="en-SG" dirty="0"/>
          </a:p>
          <a:p>
            <a:pPr marL="514350" indent="-514350">
              <a:buNone/>
            </a:pPr>
            <a:endParaRPr lang="en-SG" dirty="0"/>
          </a:p>
        </p:txBody>
      </p:sp>
      <p:sp>
        <p:nvSpPr>
          <p:cNvPr id="4" name="Slide Number Placeholder 3">
            <a:extLst>
              <a:ext uri="{FF2B5EF4-FFF2-40B4-BE49-F238E27FC236}">
                <a16:creationId xmlns:a16="http://schemas.microsoft.com/office/drawing/2014/main" id="{012D3661-0A7A-4E71-96F4-B600642E3BAF}"/>
              </a:ext>
            </a:extLst>
          </p:cNvPr>
          <p:cNvSpPr>
            <a:spLocks noGrp="1"/>
          </p:cNvSpPr>
          <p:nvPr>
            <p:ph type="sldNum" sz="quarter" idx="12"/>
          </p:nvPr>
        </p:nvSpPr>
        <p:spPr/>
        <p:txBody>
          <a:bodyPr/>
          <a:lstStyle/>
          <a:p>
            <a:fld id="{0C15C494-E619-4AB6-988B-39170DE34651}" type="slidenum">
              <a:rPr lang="en-SG" smtClean="0"/>
              <a:pPr/>
              <a:t>40</a:t>
            </a:fld>
            <a:endParaRPr lang="en-SG"/>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a:br>
            <a:endParaRPr/>
          </a:p>
        </p:txBody>
      </p:sp>
      <p:sp>
        <p:nvSpPr>
          <p:cNvPr id="39939" name="Text Placeholder 2"/>
          <p:cNvSpPr>
            <a:spLocks noGrp="1"/>
          </p:cNvSpPr>
          <p:nvPr>
            <p:ph type="body" idx="1"/>
          </p:nvPr>
        </p:nvSpPr>
        <p:spPr>
          <a:xfrm>
            <a:off x="530352" y="1484784"/>
            <a:ext cx="7772400" cy="4724400"/>
          </a:xfrm>
        </p:spPr>
        <p:txBody>
          <a:bodyPr>
            <a:normAutofit/>
          </a:bodyPr>
          <a:lstStyle/>
          <a:p>
            <a:pPr marL="514350" indent="-514350">
              <a:spcBef>
                <a:spcPts val="600"/>
              </a:spcBef>
              <a:buFont typeface="+mj-lt"/>
              <a:buAutoNum type="alphaUcPeriod" startAt="2"/>
            </a:pPr>
            <a:r>
              <a:rPr lang="en-US" sz="2800" b="1" u="sng" dirty="0">
                <a:solidFill>
                  <a:srgbClr val="0070C0"/>
                </a:solidFill>
                <a:latin typeface="+mj-lt"/>
              </a:rPr>
              <a:t>HIS SUCCESS</a:t>
            </a:r>
          </a:p>
          <a:p>
            <a:pPr marL="514350" indent="-514350">
              <a:spcBef>
                <a:spcPts val="600"/>
              </a:spcBef>
            </a:pPr>
            <a:r>
              <a:rPr lang="en-US" sz="2800" b="1" dirty="0">
                <a:latin typeface="+mj-lt"/>
              </a:rPr>
              <a:t>       </a:t>
            </a:r>
            <a:r>
              <a:rPr lang="en-US" sz="2800" b="1" dirty="0">
                <a:solidFill>
                  <a:schemeClr val="bg1"/>
                </a:solidFill>
                <a:latin typeface="+mj-lt"/>
              </a:rPr>
              <a:t>7. </a:t>
            </a:r>
            <a:r>
              <a:rPr lang="en-US" altLang="en-US" sz="2800" b="1" dirty="0">
                <a:solidFill>
                  <a:srgbClr val="FF0000"/>
                </a:solidFill>
                <a:latin typeface="+mj-lt"/>
              </a:rPr>
              <a:t>Prosperity of Trials</a:t>
            </a:r>
          </a:p>
          <a:p>
            <a:pPr marL="1252538" indent="-354013">
              <a:spcBef>
                <a:spcPts val="600"/>
              </a:spcBef>
            </a:pPr>
            <a:r>
              <a:rPr lang="en-US" altLang="en-US" sz="2800" b="1" dirty="0">
                <a:solidFill>
                  <a:schemeClr val="bg1"/>
                </a:solidFill>
                <a:latin typeface="+mj-lt"/>
              </a:rPr>
              <a:t>a. 	To enter deeper into faith and obedience</a:t>
            </a:r>
          </a:p>
          <a:p>
            <a:pPr marL="898525">
              <a:spcBef>
                <a:spcPts val="600"/>
              </a:spcBef>
            </a:pPr>
            <a:r>
              <a:rPr lang="en-US" altLang="en-US" sz="2800" b="1" dirty="0">
                <a:solidFill>
                  <a:schemeClr val="bg1"/>
                </a:solidFill>
                <a:latin typeface="+mj-lt"/>
              </a:rPr>
              <a:t>     (Heb. 5:8,9; 12:2; Psa. 119:67.71)</a:t>
            </a:r>
          </a:p>
          <a:p>
            <a:pPr marL="1252538" indent="-354013">
              <a:spcBef>
                <a:spcPts val="600"/>
              </a:spcBef>
            </a:pPr>
            <a:r>
              <a:rPr lang="en-US" altLang="en-US" sz="2800" b="1" dirty="0">
                <a:solidFill>
                  <a:schemeClr val="bg1"/>
                </a:solidFill>
                <a:latin typeface="+mj-lt"/>
              </a:rPr>
              <a:t>b.	To forge bond of divine-human suffering</a:t>
            </a:r>
          </a:p>
          <a:p>
            <a:pPr marL="898525">
              <a:spcBef>
                <a:spcPts val="600"/>
              </a:spcBef>
            </a:pPr>
            <a:r>
              <a:rPr lang="en-US" altLang="en-US" sz="2800" b="1" dirty="0">
                <a:solidFill>
                  <a:schemeClr val="bg1"/>
                </a:solidFill>
                <a:latin typeface="+mj-lt"/>
              </a:rPr>
              <a:t>     (1 Peter 4:13; Phil. 1:28.29; Col. 1:23,24)</a:t>
            </a:r>
          </a:p>
          <a:p>
            <a:pPr marL="1252538" indent="-354013">
              <a:spcBef>
                <a:spcPts val="600"/>
              </a:spcBef>
            </a:pPr>
            <a:r>
              <a:rPr lang="en-US" altLang="en-US" sz="2800" b="1" dirty="0">
                <a:solidFill>
                  <a:schemeClr val="bg1"/>
                </a:solidFill>
                <a:latin typeface="+mj-lt"/>
              </a:rPr>
              <a:t>c.	To identify with and comfort others</a:t>
            </a:r>
          </a:p>
          <a:p>
            <a:pPr marL="898525">
              <a:spcBef>
                <a:spcPts val="600"/>
              </a:spcBef>
            </a:pPr>
            <a:r>
              <a:rPr lang="en-US" altLang="en-US" sz="2800" b="1" dirty="0">
                <a:solidFill>
                  <a:schemeClr val="bg1"/>
                </a:solidFill>
                <a:latin typeface="+mj-lt"/>
              </a:rPr>
              <a:t>     (Heb. 4:15,16; 7:26,27; 2 Cor. 1:3,4)</a:t>
            </a:r>
            <a:endParaRPr lang="en-US" altLang="en-US" sz="2800" dirty="0"/>
          </a:p>
        </p:txBody>
      </p:sp>
      <p:sp>
        <p:nvSpPr>
          <p:cNvPr id="4" name="Title 1">
            <a:extLst>
              <a:ext uri="{FF2B5EF4-FFF2-40B4-BE49-F238E27FC236}">
                <a16:creationId xmlns:a16="http://schemas.microsoft.com/office/drawing/2014/main" id="{1ABAEFCA-F359-4C10-B781-F8F4A3B2E8ED}"/>
              </a:ext>
            </a:extLst>
          </p:cNvPr>
          <p:cNvSpPr txBox="1">
            <a:spLocks/>
          </p:cNvSpPr>
          <p:nvPr/>
        </p:nvSpPr>
        <p:spPr>
          <a:xfrm>
            <a:off x="0" y="404664"/>
            <a:ext cx="9144000" cy="864096"/>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CHARACTER - POSITIVELY</a:t>
            </a:r>
          </a:p>
        </p:txBody>
      </p:sp>
      <p:sp>
        <p:nvSpPr>
          <p:cNvPr id="3" name="Slide Number Placeholder 2">
            <a:extLst>
              <a:ext uri="{FF2B5EF4-FFF2-40B4-BE49-F238E27FC236}">
                <a16:creationId xmlns:a16="http://schemas.microsoft.com/office/drawing/2014/main" id="{12C41748-1655-4861-955B-1B2CC7EDE4AF}"/>
              </a:ext>
            </a:extLst>
          </p:cNvPr>
          <p:cNvSpPr>
            <a:spLocks noGrp="1"/>
          </p:cNvSpPr>
          <p:nvPr>
            <p:ph type="sldNum" sz="quarter" idx="12"/>
          </p:nvPr>
        </p:nvSpPr>
        <p:spPr/>
        <p:txBody>
          <a:bodyPr/>
          <a:lstStyle/>
          <a:p>
            <a:fld id="{0C15C494-E619-4AB6-988B-39170DE34651}" type="slidenum">
              <a:rPr lang="en-SG" smtClean="0"/>
              <a:pPr/>
              <a:t>41</a:t>
            </a:fld>
            <a:endParaRPr lang="en-SG"/>
          </a:p>
        </p:txBody>
      </p:sp>
    </p:spTree>
    <p:extLst>
      <p:ext uri="{BB962C8B-B14F-4D97-AF65-F5344CB8AC3E}">
        <p14:creationId xmlns:p14="http://schemas.microsoft.com/office/powerpoint/2010/main" val="405757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a:br>
            <a:endParaRPr/>
          </a:p>
        </p:txBody>
      </p:sp>
      <p:sp>
        <p:nvSpPr>
          <p:cNvPr id="39939" name="Text Placeholder 2"/>
          <p:cNvSpPr>
            <a:spLocks noGrp="1"/>
          </p:cNvSpPr>
          <p:nvPr>
            <p:ph type="body" idx="1"/>
          </p:nvPr>
        </p:nvSpPr>
        <p:spPr>
          <a:xfrm>
            <a:off x="530352" y="1484784"/>
            <a:ext cx="7772400" cy="4724400"/>
          </a:xfrm>
        </p:spPr>
        <p:txBody>
          <a:bodyPr>
            <a:normAutofit/>
          </a:bodyPr>
          <a:lstStyle/>
          <a:p>
            <a:pPr marL="514350" indent="-514350">
              <a:spcBef>
                <a:spcPts val="600"/>
              </a:spcBef>
              <a:buFont typeface="+mj-lt"/>
              <a:buAutoNum type="alphaUcPeriod" startAt="2"/>
            </a:pPr>
            <a:r>
              <a:rPr lang="en-US" sz="2800" b="1" u="sng" dirty="0">
                <a:solidFill>
                  <a:srgbClr val="0070C0"/>
                </a:solidFill>
                <a:latin typeface="+mj-lt"/>
              </a:rPr>
              <a:t>HIS SUCCESS</a:t>
            </a:r>
          </a:p>
          <a:p>
            <a:pPr marL="514350" indent="-514350">
              <a:spcBef>
                <a:spcPts val="600"/>
              </a:spcBef>
            </a:pPr>
            <a:r>
              <a:rPr lang="en-US" sz="2800" b="1" dirty="0">
                <a:latin typeface="+mj-lt"/>
              </a:rPr>
              <a:t>       </a:t>
            </a:r>
            <a:r>
              <a:rPr lang="en-US" sz="2800" b="1" dirty="0">
                <a:solidFill>
                  <a:schemeClr val="bg1"/>
                </a:solidFill>
                <a:latin typeface="+mj-lt"/>
              </a:rPr>
              <a:t>7. </a:t>
            </a:r>
            <a:r>
              <a:rPr lang="en-US" altLang="en-US" sz="2800" b="1" dirty="0">
                <a:solidFill>
                  <a:srgbClr val="FF0000"/>
                </a:solidFill>
                <a:latin typeface="+mj-lt"/>
              </a:rPr>
              <a:t>Prosperity of Trials</a:t>
            </a:r>
          </a:p>
          <a:p>
            <a:pPr marL="1343025" indent="-444500">
              <a:spcBef>
                <a:spcPts val="600"/>
              </a:spcBef>
            </a:pPr>
            <a:r>
              <a:rPr lang="en-US" altLang="en-US" sz="2800" b="1" dirty="0">
                <a:solidFill>
                  <a:schemeClr val="bg1"/>
                </a:solidFill>
                <a:latin typeface="+mj-lt"/>
              </a:rPr>
              <a:t>d. 	To make us useful in saving others</a:t>
            </a:r>
          </a:p>
          <a:p>
            <a:pPr marL="1343025" indent="-444500"/>
            <a:r>
              <a:rPr lang="en-US" altLang="en-US" sz="2800" b="1" dirty="0">
                <a:solidFill>
                  <a:schemeClr val="bg1"/>
                </a:solidFill>
                <a:latin typeface="+mj-lt"/>
              </a:rPr>
              <a:t>	(Gen. 50:20; Rom. 11:14; 2 Cor. 4:9)</a:t>
            </a:r>
          </a:p>
          <a:p>
            <a:pPr marL="1343025" indent="-444500"/>
            <a:r>
              <a:rPr lang="en-US" altLang="en-US" sz="2800" b="1" dirty="0">
                <a:solidFill>
                  <a:schemeClr val="bg1"/>
                </a:solidFill>
                <a:latin typeface="+mj-lt"/>
              </a:rPr>
              <a:t>e.	Ultimately, to become like God –</a:t>
            </a:r>
          </a:p>
          <a:p>
            <a:pPr marL="1343025" indent="-444500"/>
            <a:r>
              <a:rPr lang="en-US" altLang="en-US" sz="2800" b="1" dirty="0">
                <a:solidFill>
                  <a:schemeClr val="bg1"/>
                </a:solidFill>
                <a:latin typeface="+mj-lt"/>
              </a:rPr>
              <a:t>	into His Image (Rom. 8:29) – in touch</a:t>
            </a:r>
          </a:p>
          <a:p>
            <a:pPr marL="1343025" indent="-444500"/>
            <a:r>
              <a:rPr lang="en-US" altLang="en-US" sz="2800" b="1" dirty="0">
                <a:solidFill>
                  <a:schemeClr val="bg1"/>
                </a:solidFill>
                <a:latin typeface="+mj-lt"/>
              </a:rPr>
              <a:t>	with His nature (Gen. 22:16,17)</a:t>
            </a:r>
          </a:p>
          <a:p>
            <a:pPr>
              <a:spcBef>
                <a:spcPts val="1800"/>
              </a:spcBef>
            </a:pPr>
            <a:r>
              <a:rPr lang="en-US" altLang="en-US" sz="2800" b="1" dirty="0">
                <a:solidFill>
                  <a:schemeClr val="bg1"/>
                </a:solidFill>
                <a:latin typeface="+mj-lt"/>
              </a:rPr>
              <a:t>My Goal is God Himself – at any cost, by any road.</a:t>
            </a:r>
            <a:r>
              <a:rPr lang="en-US" altLang="en-US" sz="2800" b="1" dirty="0">
                <a:latin typeface="+mj-lt"/>
              </a:rPr>
              <a:t>!                 </a:t>
            </a:r>
          </a:p>
        </p:txBody>
      </p:sp>
      <p:sp>
        <p:nvSpPr>
          <p:cNvPr id="4" name="Title 1">
            <a:extLst>
              <a:ext uri="{FF2B5EF4-FFF2-40B4-BE49-F238E27FC236}">
                <a16:creationId xmlns:a16="http://schemas.microsoft.com/office/drawing/2014/main" id="{1ABAEFCA-F359-4C10-B781-F8F4A3B2E8ED}"/>
              </a:ext>
            </a:extLst>
          </p:cNvPr>
          <p:cNvSpPr txBox="1">
            <a:spLocks/>
          </p:cNvSpPr>
          <p:nvPr/>
        </p:nvSpPr>
        <p:spPr>
          <a:xfrm>
            <a:off x="0" y="404664"/>
            <a:ext cx="9144000" cy="864096"/>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CHARACTER - POSITIVELY</a:t>
            </a:r>
          </a:p>
        </p:txBody>
      </p:sp>
      <p:sp>
        <p:nvSpPr>
          <p:cNvPr id="3" name="Slide Number Placeholder 2">
            <a:extLst>
              <a:ext uri="{FF2B5EF4-FFF2-40B4-BE49-F238E27FC236}">
                <a16:creationId xmlns:a16="http://schemas.microsoft.com/office/drawing/2014/main" id="{6FC42AB3-D83A-477E-BABF-0250DD09819D}"/>
              </a:ext>
            </a:extLst>
          </p:cNvPr>
          <p:cNvSpPr>
            <a:spLocks noGrp="1"/>
          </p:cNvSpPr>
          <p:nvPr>
            <p:ph type="sldNum" sz="quarter" idx="12"/>
          </p:nvPr>
        </p:nvSpPr>
        <p:spPr/>
        <p:txBody>
          <a:bodyPr/>
          <a:lstStyle/>
          <a:p>
            <a:fld id="{0C15C494-E619-4AB6-988B-39170DE34651}" type="slidenum">
              <a:rPr lang="en-SG" smtClean="0"/>
              <a:pPr/>
              <a:t>42</a:t>
            </a:fld>
            <a:endParaRPr lang="en-SG"/>
          </a:p>
        </p:txBody>
      </p:sp>
    </p:spTree>
    <p:extLst>
      <p:ext uri="{BB962C8B-B14F-4D97-AF65-F5344CB8AC3E}">
        <p14:creationId xmlns:p14="http://schemas.microsoft.com/office/powerpoint/2010/main" val="225113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a:br>
            <a:endParaRPr/>
          </a:p>
        </p:txBody>
      </p:sp>
      <p:sp>
        <p:nvSpPr>
          <p:cNvPr id="4" name="Title 1">
            <a:extLst>
              <a:ext uri="{FF2B5EF4-FFF2-40B4-BE49-F238E27FC236}">
                <a16:creationId xmlns:a16="http://schemas.microsoft.com/office/drawing/2014/main" id="{4BBD550E-924A-4115-ADF6-D32BD509457E}"/>
              </a:ext>
            </a:extLst>
          </p:cNvPr>
          <p:cNvSpPr txBox="1">
            <a:spLocks/>
          </p:cNvSpPr>
          <p:nvPr/>
        </p:nvSpPr>
        <p:spPr>
          <a:xfrm>
            <a:off x="0" y="342867"/>
            <a:ext cx="9144000" cy="864096"/>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CHARACTER OF THE UNGODLY</a:t>
            </a:r>
          </a:p>
        </p:txBody>
      </p:sp>
      <p:sp>
        <p:nvSpPr>
          <p:cNvPr id="5" name="Text Placeholder 2">
            <a:extLst>
              <a:ext uri="{FF2B5EF4-FFF2-40B4-BE49-F238E27FC236}">
                <a16:creationId xmlns:a16="http://schemas.microsoft.com/office/drawing/2014/main" id="{319D690B-6147-4CE2-B833-583983584D1A}"/>
              </a:ext>
            </a:extLst>
          </p:cNvPr>
          <p:cNvSpPr txBox="1">
            <a:spLocks/>
          </p:cNvSpPr>
          <p:nvPr/>
        </p:nvSpPr>
        <p:spPr>
          <a:xfrm>
            <a:off x="530352" y="1316736"/>
            <a:ext cx="7772400" cy="5472608"/>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lnSpc>
                <a:spcPct val="110000"/>
              </a:lnSpc>
              <a:spcBef>
                <a:spcPts val="600"/>
              </a:spcBef>
              <a:buFont typeface="+mj-lt"/>
              <a:buAutoNum type="alphaUcPeriod"/>
            </a:pPr>
            <a:r>
              <a:rPr lang="en-US" sz="2800" b="1" u="sng" dirty="0">
                <a:solidFill>
                  <a:srgbClr val="0070C0"/>
                </a:solidFill>
                <a:latin typeface="+mj-lt"/>
              </a:rPr>
              <a:t>THE DIVINE VIEW OF THE UNGODLY</a:t>
            </a:r>
          </a:p>
          <a:p>
            <a:pPr marL="514350" indent="-514350">
              <a:lnSpc>
                <a:spcPct val="110000"/>
              </a:lnSpc>
              <a:spcBef>
                <a:spcPts val="600"/>
              </a:spcBef>
            </a:pPr>
            <a:r>
              <a:rPr lang="en-US" sz="2800" b="1" dirty="0">
                <a:latin typeface="+mj-lt"/>
              </a:rPr>
              <a:t>       </a:t>
            </a:r>
            <a:r>
              <a:rPr lang="en-US" sz="2800" b="1" dirty="0">
                <a:solidFill>
                  <a:schemeClr val="bg1"/>
                </a:solidFill>
                <a:latin typeface="+mj-lt"/>
              </a:rPr>
              <a:t>1. </a:t>
            </a:r>
            <a:r>
              <a:rPr lang="en-US" altLang="en-US" sz="2800" b="1" dirty="0">
                <a:solidFill>
                  <a:srgbClr val="FF0000"/>
                </a:solidFill>
                <a:latin typeface="+mj-lt"/>
              </a:rPr>
              <a:t>“Not so are the ungodly”</a:t>
            </a:r>
          </a:p>
          <a:p>
            <a:pPr marL="1343025" indent="-444500">
              <a:lnSpc>
                <a:spcPct val="110000"/>
              </a:lnSpc>
              <a:spcBef>
                <a:spcPts val="600"/>
              </a:spcBef>
              <a:buClrTx/>
              <a:buAutoNum type="alphaLcPeriod"/>
            </a:pPr>
            <a:r>
              <a:rPr lang="en-US" altLang="en-US" sz="2800" b="1" dirty="0">
                <a:solidFill>
                  <a:schemeClr val="bg1"/>
                </a:solidFill>
                <a:latin typeface="+mj-lt"/>
              </a:rPr>
              <a:t>Emphatic – a clearly stated contrast </a:t>
            </a:r>
          </a:p>
          <a:p>
            <a:pPr marL="1343025" indent="-444500">
              <a:lnSpc>
                <a:spcPct val="110000"/>
              </a:lnSpc>
              <a:spcBef>
                <a:spcPts val="600"/>
              </a:spcBef>
              <a:buClrTx/>
              <a:buAutoNum type="alphaLcPeriod"/>
            </a:pPr>
            <a:r>
              <a:rPr lang="en-US" altLang="en-US" sz="2800" b="1" dirty="0">
                <a:solidFill>
                  <a:schemeClr val="bg1"/>
                </a:solidFill>
                <a:latin typeface="+mj-lt"/>
              </a:rPr>
              <a:t>Contrast throughout the Psalter</a:t>
            </a:r>
          </a:p>
          <a:p>
            <a:pPr marL="534988">
              <a:lnSpc>
                <a:spcPct val="110000"/>
              </a:lnSpc>
              <a:spcBef>
                <a:spcPts val="600"/>
              </a:spcBef>
              <a:defRPr/>
            </a:pPr>
            <a:r>
              <a:rPr lang="en-US" sz="2800" b="1" dirty="0">
                <a:solidFill>
                  <a:schemeClr val="bg1"/>
                </a:solidFill>
                <a:latin typeface="+mj-lt"/>
              </a:rPr>
              <a:t>2. </a:t>
            </a:r>
            <a:r>
              <a:rPr lang="en-US" sz="2800" b="1" dirty="0">
                <a:solidFill>
                  <a:srgbClr val="FF0000"/>
                </a:solidFill>
                <a:latin typeface="+mj-lt"/>
              </a:rPr>
              <a:t>“Like the chaff”</a:t>
            </a:r>
            <a:r>
              <a:rPr lang="en-US" sz="2800" b="1" dirty="0">
                <a:solidFill>
                  <a:schemeClr val="bg1"/>
                </a:solidFill>
                <a:latin typeface="+mj-lt"/>
              </a:rPr>
              <a:t>— threshed material</a:t>
            </a:r>
          </a:p>
          <a:p>
            <a:pPr>
              <a:lnSpc>
                <a:spcPct val="110000"/>
              </a:lnSpc>
              <a:spcBef>
                <a:spcPts val="600"/>
              </a:spcBef>
              <a:defRPr/>
            </a:pPr>
            <a:r>
              <a:rPr lang="en-US" sz="2800" b="1" dirty="0">
                <a:solidFill>
                  <a:schemeClr val="bg1"/>
                </a:solidFill>
                <a:latin typeface="+mj-lt"/>
              </a:rPr>
              <a:t>            a.   Isa. 17:13 provides background</a:t>
            </a:r>
          </a:p>
          <a:p>
            <a:pPr>
              <a:lnSpc>
                <a:spcPct val="110000"/>
              </a:lnSpc>
              <a:spcBef>
                <a:spcPts val="600"/>
              </a:spcBef>
              <a:defRPr/>
            </a:pPr>
            <a:r>
              <a:rPr lang="en-US" sz="2800" b="1" dirty="0">
                <a:solidFill>
                  <a:schemeClr val="bg1"/>
                </a:solidFill>
                <a:latin typeface="+mj-lt"/>
              </a:rPr>
              <a:t>            b.   Intrinsic worthlessness</a:t>
            </a:r>
          </a:p>
          <a:p>
            <a:pPr>
              <a:lnSpc>
                <a:spcPct val="110000"/>
              </a:lnSpc>
              <a:spcBef>
                <a:spcPts val="600"/>
              </a:spcBef>
              <a:defRPr/>
            </a:pPr>
            <a:r>
              <a:rPr lang="en-US" sz="2800" b="1" dirty="0">
                <a:solidFill>
                  <a:schemeClr val="bg1"/>
                </a:solidFill>
                <a:latin typeface="+mj-lt"/>
              </a:rPr>
              <a:t>            c.   The imagery of process </a:t>
            </a:r>
          </a:p>
          <a:p>
            <a:pPr>
              <a:lnSpc>
                <a:spcPct val="110000"/>
              </a:lnSpc>
              <a:spcBef>
                <a:spcPts val="600"/>
              </a:spcBef>
              <a:defRPr/>
            </a:pPr>
            <a:r>
              <a:rPr lang="en-US" sz="2800" b="1" dirty="0">
                <a:solidFill>
                  <a:schemeClr val="bg1"/>
                </a:solidFill>
                <a:latin typeface="+mj-lt"/>
              </a:rPr>
              <a:t>            d.  Quality as chaff, destiny as chaff </a:t>
            </a:r>
          </a:p>
          <a:p>
            <a:pPr marL="534988">
              <a:lnSpc>
                <a:spcPct val="110000"/>
              </a:lnSpc>
              <a:spcBef>
                <a:spcPts val="600"/>
              </a:spcBef>
              <a:defRPr/>
            </a:pPr>
            <a:r>
              <a:rPr lang="en-US" sz="2800" b="1" dirty="0">
                <a:solidFill>
                  <a:schemeClr val="bg1"/>
                </a:solidFill>
                <a:latin typeface="+mj-lt"/>
              </a:rPr>
              <a:t>3. </a:t>
            </a:r>
            <a:r>
              <a:rPr lang="en-US" sz="2800" b="1" dirty="0">
                <a:solidFill>
                  <a:srgbClr val="FF0000"/>
                </a:solidFill>
                <a:latin typeface="+mj-lt"/>
              </a:rPr>
              <a:t>“</a:t>
            </a:r>
            <a:r>
              <a:rPr lang="en-US" sz="2800" b="1" i="1" dirty="0">
                <a:solidFill>
                  <a:srgbClr val="FF0000"/>
                </a:solidFill>
                <a:latin typeface="+mj-lt"/>
              </a:rPr>
              <a:t>The wind</a:t>
            </a:r>
            <a:r>
              <a:rPr lang="en-US" sz="2800" b="1" dirty="0">
                <a:solidFill>
                  <a:srgbClr val="FF0000"/>
                </a:solidFill>
                <a:latin typeface="+mj-lt"/>
              </a:rPr>
              <a:t>” </a:t>
            </a:r>
            <a:r>
              <a:rPr lang="en-US" sz="2800" b="1" dirty="0">
                <a:solidFill>
                  <a:schemeClr val="bg1"/>
                </a:solidFill>
                <a:latin typeface="+mj-lt"/>
              </a:rPr>
              <a:t>– the various trials</a:t>
            </a:r>
            <a:endParaRPr lang="en-US" altLang="en-US" sz="2800" b="1" dirty="0">
              <a:solidFill>
                <a:schemeClr val="bg1"/>
              </a:solidFill>
              <a:latin typeface="+mj-lt"/>
            </a:endParaRPr>
          </a:p>
        </p:txBody>
      </p:sp>
      <p:sp>
        <p:nvSpPr>
          <p:cNvPr id="3" name="Slide Number Placeholder 2">
            <a:extLst>
              <a:ext uri="{FF2B5EF4-FFF2-40B4-BE49-F238E27FC236}">
                <a16:creationId xmlns:a16="http://schemas.microsoft.com/office/drawing/2014/main" id="{3E4EBDC1-D445-44BC-907C-92ACBFB13D15}"/>
              </a:ext>
            </a:extLst>
          </p:cNvPr>
          <p:cNvSpPr>
            <a:spLocks noGrp="1"/>
          </p:cNvSpPr>
          <p:nvPr>
            <p:ph type="sldNum" sz="quarter" idx="12"/>
          </p:nvPr>
        </p:nvSpPr>
        <p:spPr/>
        <p:txBody>
          <a:bodyPr/>
          <a:lstStyle/>
          <a:p>
            <a:fld id="{0C15C494-E619-4AB6-988B-39170DE34651}" type="slidenum">
              <a:rPr lang="en-SG" smtClean="0"/>
              <a:pPr/>
              <a:t>43</a:t>
            </a:fld>
            <a:endParaRPr lang="en-SG"/>
          </a:p>
        </p:txBody>
      </p:sp>
    </p:spTree>
    <p:extLst>
      <p:ext uri="{BB962C8B-B14F-4D97-AF65-F5344CB8AC3E}">
        <p14:creationId xmlns:p14="http://schemas.microsoft.com/office/powerpoint/2010/main" val="1639615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BD550E-924A-4115-ADF6-D32BD509457E}"/>
              </a:ext>
            </a:extLst>
          </p:cNvPr>
          <p:cNvSpPr txBox="1">
            <a:spLocks/>
          </p:cNvSpPr>
          <p:nvPr/>
        </p:nvSpPr>
        <p:spPr>
          <a:xfrm>
            <a:off x="-6690" y="476672"/>
            <a:ext cx="9144000" cy="864096"/>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CHARACTER OF THE UNGODLY</a:t>
            </a:r>
          </a:p>
        </p:txBody>
      </p:sp>
      <p:sp>
        <p:nvSpPr>
          <p:cNvPr id="5" name="Text Placeholder 2">
            <a:extLst>
              <a:ext uri="{FF2B5EF4-FFF2-40B4-BE49-F238E27FC236}">
                <a16:creationId xmlns:a16="http://schemas.microsoft.com/office/drawing/2014/main" id="{319D690B-6147-4CE2-B833-583983584D1A}"/>
              </a:ext>
            </a:extLst>
          </p:cNvPr>
          <p:cNvSpPr txBox="1">
            <a:spLocks/>
          </p:cNvSpPr>
          <p:nvPr/>
        </p:nvSpPr>
        <p:spPr>
          <a:xfrm>
            <a:off x="467544" y="1556792"/>
            <a:ext cx="7772400" cy="2976360"/>
          </a:xfrm>
          <a:prstGeom prst="rect">
            <a:avLst/>
          </a:prstGeom>
        </p:spPr>
        <p:txBody>
          <a:bodyPr vert="horz" lIns="45720" rIns="45720" anchor="t">
            <a:norm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lnSpc>
                <a:spcPct val="110000"/>
              </a:lnSpc>
              <a:spcBef>
                <a:spcPts val="600"/>
              </a:spcBef>
              <a:buFont typeface="+mj-lt"/>
              <a:buAutoNum type="alphaUcPeriod" startAt="2"/>
            </a:pPr>
            <a:r>
              <a:rPr lang="en-US" sz="2800" b="1" u="sng" dirty="0">
                <a:solidFill>
                  <a:srgbClr val="0070C0"/>
                </a:solidFill>
                <a:latin typeface="+mj-lt"/>
              </a:rPr>
              <a:t>THE CONCLUSION</a:t>
            </a:r>
          </a:p>
          <a:p>
            <a:pPr marL="514350" indent="-514350">
              <a:lnSpc>
                <a:spcPct val="110000"/>
              </a:lnSpc>
              <a:spcBef>
                <a:spcPts val="600"/>
              </a:spcBef>
            </a:pPr>
            <a:r>
              <a:rPr lang="en-US" sz="2800" b="1" dirty="0">
                <a:latin typeface="+mj-lt"/>
              </a:rPr>
              <a:t>       </a:t>
            </a:r>
            <a:r>
              <a:rPr lang="en-US" sz="2800" b="1" dirty="0">
                <a:solidFill>
                  <a:schemeClr val="bg1"/>
                </a:solidFill>
                <a:latin typeface="+mj-lt"/>
              </a:rPr>
              <a:t>1. </a:t>
            </a:r>
            <a:r>
              <a:rPr lang="en-US" altLang="en-US" sz="2800" b="1" dirty="0">
                <a:solidFill>
                  <a:srgbClr val="FF0000"/>
                </a:solidFill>
                <a:latin typeface="+mj-lt"/>
              </a:rPr>
              <a:t>“Therefore” – reasoned conclusion</a:t>
            </a:r>
          </a:p>
          <a:p>
            <a:pPr marL="534988">
              <a:lnSpc>
                <a:spcPct val="110000"/>
              </a:lnSpc>
              <a:spcBef>
                <a:spcPts val="600"/>
              </a:spcBef>
              <a:defRPr/>
            </a:pPr>
            <a:r>
              <a:rPr lang="en-US" sz="2800" b="1" dirty="0">
                <a:solidFill>
                  <a:schemeClr val="bg1"/>
                </a:solidFill>
                <a:latin typeface="+mj-lt"/>
              </a:rPr>
              <a:t>2. </a:t>
            </a:r>
            <a:r>
              <a:rPr lang="en-US" altLang="en-US" sz="2800" b="1" dirty="0">
                <a:solidFill>
                  <a:srgbClr val="FF0000"/>
                </a:solidFill>
                <a:latin typeface="+mj-lt"/>
              </a:rPr>
              <a:t>“Shall not stand” – permanent situation</a:t>
            </a:r>
            <a:r>
              <a:rPr lang="en-US" sz="2800" b="1" dirty="0">
                <a:solidFill>
                  <a:srgbClr val="FF0000"/>
                </a:solidFill>
                <a:latin typeface="+mj-lt"/>
              </a:rPr>
              <a:t> </a:t>
            </a:r>
          </a:p>
          <a:p>
            <a:pPr marL="898525">
              <a:lnSpc>
                <a:spcPct val="110000"/>
              </a:lnSpc>
              <a:spcBef>
                <a:spcPts val="600"/>
              </a:spcBef>
              <a:defRPr/>
            </a:pPr>
            <a:r>
              <a:rPr lang="en-US" altLang="en-US" sz="2800" dirty="0">
                <a:solidFill>
                  <a:schemeClr val="bg1"/>
                </a:solidFill>
                <a:latin typeface="+mj-lt"/>
              </a:rPr>
              <a:t>a. “Shall not rise up, stand accepted</a:t>
            </a:r>
          </a:p>
          <a:p>
            <a:pPr marL="1252538" indent="-354013">
              <a:lnSpc>
                <a:spcPct val="110000"/>
              </a:lnSpc>
              <a:spcBef>
                <a:spcPts val="600"/>
              </a:spcBef>
              <a:defRPr/>
            </a:pPr>
            <a:r>
              <a:rPr lang="en-US" altLang="en-US" sz="2800" dirty="0">
                <a:solidFill>
                  <a:schemeClr val="bg1"/>
                </a:solidFill>
                <a:latin typeface="+mj-lt"/>
              </a:rPr>
              <a:t>b. His inability to stand his ground (Ps 5:5)</a:t>
            </a:r>
          </a:p>
        </p:txBody>
      </p:sp>
      <p:sp>
        <p:nvSpPr>
          <p:cNvPr id="2" name="Slide Number Placeholder 1">
            <a:extLst>
              <a:ext uri="{FF2B5EF4-FFF2-40B4-BE49-F238E27FC236}">
                <a16:creationId xmlns:a16="http://schemas.microsoft.com/office/drawing/2014/main" id="{6ADB7A38-1C0B-4374-9FB6-B8D5DEDFD675}"/>
              </a:ext>
            </a:extLst>
          </p:cNvPr>
          <p:cNvSpPr>
            <a:spLocks noGrp="1"/>
          </p:cNvSpPr>
          <p:nvPr>
            <p:ph type="sldNum" sz="quarter" idx="12"/>
          </p:nvPr>
        </p:nvSpPr>
        <p:spPr/>
        <p:txBody>
          <a:bodyPr/>
          <a:lstStyle/>
          <a:p>
            <a:fld id="{0C15C494-E619-4AB6-988B-39170DE34651}" type="slidenum">
              <a:rPr lang="en-SG" smtClean="0"/>
              <a:pPr/>
              <a:t>44</a:t>
            </a:fld>
            <a:endParaRPr lang="en-SG"/>
          </a:p>
        </p:txBody>
      </p:sp>
    </p:spTree>
    <p:extLst>
      <p:ext uri="{BB962C8B-B14F-4D97-AF65-F5344CB8AC3E}">
        <p14:creationId xmlns:p14="http://schemas.microsoft.com/office/powerpoint/2010/main" val="423424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BD550E-924A-4115-ADF6-D32BD509457E}"/>
              </a:ext>
            </a:extLst>
          </p:cNvPr>
          <p:cNvSpPr txBox="1">
            <a:spLocks/>
          </p:cNvSpPr>
          <p:nvPr/>
        </p:nvSpPr>
        <p:spPr>
          <a:xfrm>
            <a:off x="0" y="456781"/>
            <a:ext cx="9144000" cy="864096"/>
          </a:xfrm>
          <a:prstGeom prst="rect">
            <a:avLst/>
          </a:prstGeom>
          <a:ln>
            <a:noFill/>
          </a:ln>
        </p:spPr>
        <p:txBody>
          <a:bodyPr vert="horz" lIns="0" tIns="0" rIns="0" bIns="0" anchor="b">
            <a:normAutofit/>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CHARACTER OF THE UNGODLY</a:t>
            </a:r>
          </a:p>
        </p:txBody>
      </p:sp>
      <p:sp>
        <p:nvSpPr>
          <p:cNvPr id="5" name="Text Placeholder 2">
            <a:extLst>
              <a:ext uri="{FF2B5EF4-FFF2-40B4-BE49-F238E27FC236}">
                <a16:creationId xmlns:a16="http://schemas.microsoft.com/office/drawing/2014/main" id="{319D690B-6147-4CE2-B833-583983584D1A}"/>
              </a:ext>
            </a:extLst>
          </p:cNvPr>
          <p:cNvSpPr txBox="1">
            <a:spLocks/>
          </p:cNvSpPr>
          <p:nvPr/>
        </p:nvSpPr>
        <p:spPr>
          <a:xfrm>
            <a:off x="457200" y="1457400"/>
            <a:ext cx="8424936" cy="5400600"/>
          </a:xfrm>
          <a:prstGeom prst="rect">
            <a:avLst/>
          </a:prstGeom>
        </p:spPr>
        <p:txBody>
          <a:bodyPr vert="horz" lIns="45720" rIns="45720" anchor="t">
            <a:noAutofit/>
          </a:bodyPr>
          <a:lstStyle>
            <a:lvl1pPr marL="0" indent="0" algn="l" rtl="0" eaLnBrk="1" latinLnBrk="0" hangingPunct="1">
              <a:spcBef>
                <a:spcPct val="20000"/>
              </a:spcBef>
              <a:buClr>
                <a:schemeClr val="accent3"/>
              </a:buClr>
              <a:buSzPct val="95000"/>
              <a:buFont typeface="Wingdings 2"/>
              <a:buNone/>
              <a:defRPr kumimoji="0" sz="22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1800" kern="1200">
                <a:solidFill>
                  <a:schemeClr val="tx1">
                    <a:tint val="75000"/>
                  </a:schemeClr>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600" kern="1200">
                <a:solidFill>
                  <a:schemeClr val="tx1">
                    <a:tint val="75000"/>
                  </a:schemeClr>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400" kern="1200">
                <a:solidFill>
                  <a:schemeClr val="tx1">
                    <a:tint val="75000"/>
                  </a:schemeClr>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514350" indent="-514350">
              <a:lnSpc>
                <a:spcPct val="110000"/>
              </a:lnSpc>
              <a:spcBef>
                <a:spcPts val="600"/>
              </a:spcBef>
              <a:buFont typeface="+mj-lt"/>
              <a:buAutoNum type="alphaUcPeriod" startAt="2"/>
            </a:pPr>
            <a:r>
              <a:rPr lang="en-US" sz="2800" b="1" u="sng" dirty="0">
                <a:solidFill>
                  <a:srgbClr val="0070C0"/>
                </a:solidFill>
                <a:latin typeface="+mj-lt"/>
              </a:rPr>
              <a:t>THE CONCLUSION</a:t>
            </a:r>
          </a:p>
          <a:p>
            <a:pPr marL="1049338" indent="-514350">
              <a:lnSpc>
                <a:spcPct val="110000"/>
              </a:lnSpc>
              <a:spcBef>
                <a:spcPts val="600"/>
              </a:spcBef>
              <a:buClr>
                <a:schemeClr val="bg1"/>
              </a:buClr>
              <a:buFont typeface="+mj-lt"/>
              <a:buAutoNum type="arabicPeriod" startAt="3"/>
            </a:pPr>
            <a:r>
              <a:rPr lang="en-US" sz="2800" b="1" dirty="0">
                <a:solidFill>
                  <a:srgbClr val="FF0000"/>
                </a:solidFill>
                <a:latin typeface="+mj-lt"/>
              </a:rPr>
              <a:t>“In the judgment” (</a:t>
            </a:r>
            <a:r>
              <a:rPr lang="en-US" sz="2800" b="1" dirty="0" err="1">
                <a:solidFill>
                  <a:srgbClr val="FF0000"/>
                </a:solidFill>
                <a:latin typeface="+mj-lt"/>
              </a:rPr>
              <a:t>cf</a:t>
            </a:r>
            <a:r>
              <a:rPr lang="en-US" sz="2800" b="1" dirty="0">
                <a:solidFill>
                  <a:srgbClr val="FF0000"/>
                </a:solidFill>
                <a:latin typeface="+mj-lt"/>
              </a:rPr>
              <a:t> Dan 5:27)</a:t>
            </a:r>
            <a:endParaRPr lang="en-US" altLang="en-US" sz="2800" b="1" dirty="0">
              <a:solidFill>
                <a:schemeClr val="bg1"/>
              </a:solidFill>
              <a:latin typeface="+mj-lt"/>
            </a:endParaRPr>
          </a:p>
          <a:p>
            <a:pPr marL="1524000" indent="-444500">
              <a:defRPr/>
            </a:pPr>
            <a:r>
              <a:rPr lang="en-US" sz="2800" dirty="0">
                <a:solidFill>
                  <a:schemeClr val="bg1"/>
                </a:solidFill>
                <a:latin typeface="+mj-lt"/>
              </a:rPr>
              <a:t>a.	A particular judgment is meant (Rev 20:11-15)</a:t>
            </a:r>
          </a:p>
          <a:p>
            <a:pPr marL="1079500">
              <a:defRPr/>
            </a:pPr>
            <a:r>
              <a:rPr lang="en-US" sz="2800" dirty="0">
                <a:solidFill>
                  <a:schemeClr val="bg1"/>
                </a:solidFill>
                <a:latin typeface="+mj-lt"/>
              </a:rPr>
              <a:t>b.  Swift and resistless judgment</a:t>
            </a:r>
          </a:p>
          <a:p>
            <a:pPr marL="534988">
              <a:defRPr/>
            </a:pPr>
            <a:r>
              <a:rPr lang="en-US" sz="2800" b="1" dirty="0">
                <a:solidFill>
                  <a:schemeClr val="bg1"/>
                </a:solidFill>
                <a:latin typeface="+mj-lt"/>
              </a:rPr>
              <a:t>4.   </a:t>
            </a:r>
            <a:r>
              <a:rPr lang="en-US" sz="2800" b="1" dirty="0">
                <a:solidFill>
                  <a:srgbClr val="FF0000"/>
                </a:solidFill>
                <a:latin typeface="+mj-lt"/>
              </a:rPr>
              <a:t>“For the Lord knows” – reason</a:t>
            </a:r>
          </a:p>
          <a:p>
            <a:pPr marL="1162050">
              <a:defRPr/>
            </a:pPr>
            <a:r>
              <a:rPr lang="en-US" sz="2800" dirty="0">
                <a:solidFill>
                  <a:schemeClr val="bg1"/>
                </a:solidFill>
                <a:latin typeface="+mj-lt"/>
              </a:rPr>
              <a:t>a.  Experiential knowledge (Job 23:10)</a:t>
            </a:r>
          </a:p>
          <a:p>
            <a:pPr marL="1614488" indent="-452438">
              <a:defRPr/>
            </a:pPr>
            <a:r>
              <a:rPr lang="en-US" sz="2800" dirty="0">
                <a:solidFill>
                  <a:schemeClr val="bg1"/>
                </a:solidFill>
                <a:latin typeface="+mj-lt"/>
              </a:rPr>
              <a:t>b.  The verb in other contexts </a:t>
            </a:r>
            <a:br>
              <a:rPr lang="en-US" sz="2800" dirty="0">
                <a:solidFill>
                  <a:schemeClr val="bg1"/>
                </a:solidFill>
                <a:latin typeface="+mj-lt"/>
              </a:rPr>
            </a:br>
            <a:r>
              <a:rPr lang="en-US" sz="2800" dirty="0">
                <a:solidFill>
                  <a:schemeClr val="bg1"/>
                </a:solidFill>
                <a:latin typeface="+mj-lt"/>
              </a:rPr>
              <a:t>(Gen 18:19, 2 Tim 2:19)</a:t>
            </a:r>
          </a:p>
          <a:p>
            <a:pPr>
              <a:defRPr/>
            </a:pPr>
            <a:r>
              <a:rPr lang="en-US" sz="2800" dirty="0">
                <a:solidFill>
                  <a:schemeClr val="bg1"/>
                </a:solidFill>
                <a:latin typeface="+mj-lt"/>
              </a:rPr>
              <a:t>              c.  The ungodly, He knows not (Mat 7:22-23)</a:t>
            </a:r>
          </a:p>
          <a:p>
            <a:pPr marL="534988">
              <a:defRPr/>
            </a:pPr>
            <a:r>
              <a:rPr lang="en-US" sz="2800" b="1" dirty="0">
                <a:solidFill>
                  <a:schemeClr val="bg1"/>
                </a:solidFill>
                <a:latin typeface="+mj-lt"/>
              </a:rPr>
              <a:t>5.   </a:t>
            </a:r>
            <a:r>
              <a:rPr lang="en-US" sz="2800" b="1" dirty="0">
                <a:solidFill>
                  <a:srgbClr val="FF0000"/>
                </a:solidFill>
                <a:latin typeface="+mj-lt"/>
              </a:rPr>
              <a:t>“Shall perish” – shall come to nothing (Ps 112:10)</a:t>
            </a:r>
            <a:endParaRPr lang="en-US" altLang="en-US" sz="2800" b="1" dirty="0">
              <a:solidFill>
                <a:schemeClr val="bg1"/>
              </a:solidFill>
              <a:latin typeface="+mj-lt"/>
            </a:endParaRPr>
          </a:p>
        </p:txBody>
      </p:sp>
      <p:sp>
        <p:nvSpPr>
          <p:cNvPr id="2" name="Slide Number Placeholder 1">
            <a:extLst>
              <a:ext uri="{FF2B5EF4-FFF2-40B4-BE49-F238E27FC236}">
                <a16:creationId xmlns:a16="http://schemas.microsoft.com/office/drawing/2014/main" id="{A9CBCEF6-B245-4016-84AE-42D3F3A44650}"/>
              </a:ext>
            </a:extLst>
          </p:cNvPr>
          <p:cNvSpPr>
            <a:spLocks noGrp="1"/>
          </p:cNvSpPr>
          <p:nvPr>
            <p:ph type="sldNum" sz="quarter" idx="12"/>
          </p:nvPr>
        </p:nvSpPr>
        <p:spPr/>
        <p:txBody>
          <a:bodyPr/>
          <a:lstStyle/>
          <a:p>
            <a:fld id="{0C15C494-E619-4AB6-988B-39170DE34651}" type="slidenum">
              <a:rPr lang="en-SG" smtClean="0"/>
              <a:pPr/>
              <a:t>45</a:t>
            </a:fld>
            <a:endParaRPr lang="en-SG"/>
          </a:p>
        </p:txBody>
      </p:sp>
    </p:spTree>
    <p:extLst>
      <p:ext uri="{BB962C8B-B14F-4D97-AF65-F5344CB8AC3E}">
        <p14:creationId xmlns:p14="http://schemas.microsoft.com/office/powerpoint/2010/main" val="1555528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MPj04009490000[1]"/>
          <p:cNvPicPr>
            <a:picLocks noChangeAspect="1" noChangeArrowheads="1"/>
          </p:cNvPicPr>
          <p:nvPr/>
        </p:nvPicPr>
        <p:blipFill>
          <a:blip r:embed="rId2">
            <a:extLst>
              <a:ext uri="{28A0092B-C50C-407E-A947-70E740481C1C}">
                <a14:useLocalDpi xmlns:a14="http://schemas.microsoft.com/office/drawing/2010/main" val="0"/>
              </a:ext>
            </a:extLst>
          </a:blip>
          <a:srcRect t="29297"/>
          <a:stretch>
            <a:fillRect/>
          </a:stretch>
        </p:blipFill>
        <p:spPr bwMode="auto">
          <a:xfrm>
            <a:off x="1501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MPj04065190000[1]"/>
          <p:cNvPicPr>
            <a:picLocks noChangeAspect="1" noChangeArrowheads="1"/>
          </p:cNvPicPr>
          <p:nvPr/>
        </p:nvPicPr>
        <p:blipFill>
          <a:blip r:embed="rId3">
            <a:extLst>
              <a:ext uri="{28A0092B-C50C-407E-A947-70E740481C1C}">
                <a14:useLocalDpi xmlns:a14="http://schemas.microsoft.com/office/drawing/2010/main" val="0"/>
              </a:ext>
            </a:extLst>
          </a:blip>
          <a:srcRect t="28699" b="33763"/>
          <a:stretch>
            <a:fillRect/>
          </a:stretch>
        </p:blipFill>
        <p:spPr bwMode="auto">
          <a:xfrm>
            <a:off x="0" y="9144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3923928" y="2238973"/>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dirty="0">
                <a:solidFill>
                  <a:srgbClr val="FFFF00"/>
                </a:solidFill>
                <a:effectLst>
                  <a:outerShdw blurRad="50800" dist="38100" dir="2700000" algn="tl" rotWithShape="0">
                    <a:prstClr val="black">
                      <a:alpha val="40000"/>
                    </a:prstClr>
                  </a:outerShdw>
                </a:effectLst>
                <a:latin typeface="+mj-lt"/>
              </a:rPr>
              <a:t>1.  HARD GROUND</a:t>
            </a:r>
          </a:p>
        </p:txBody>
      </p:sp>
      <p:sp>
        <p:nvSpPr>
          <p:cNvPr id="5" name="Text Box 7"/>
          <p:cNvSpPr txBox="1">
            <a:spLocks noChangeArrowheads="1"/>
          </p:cNvSpPr>
          <p:nvPr/>
        </p:nvSpPr>
        <p:spPr bwMode="auto">
          <a:xfrm>
            <a:off x="3442297" y="3113905"/>
            <a:ext cx="5105400" cy="1014413"/>
          </a:xfrm>
          <a:prstGeom prst="rect">
            <a:avLst/>
          </a:prstGeom>
          <a:solidFill>
            <a:schemeClr val="bg2"/>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a:latin typeface="+mj-lt"/>
              </a:rPr>
              <a:t>HEAR, UNDERSTAND NOT,</a:t>
            </a:r>
          </a:p>
          <a:p>
            <a:pPr eaLnBrk="1" hangingPunct="1">
              <a:spcBef>
                <a:spcPct val="50000"/>
              </a:spcBef>
            </a:pPr>
            <a:r>
              <a:rPr lang="en-US" altLang="en-US" sz="2400" b="1" dirty="0">
                <a:latin typeface="+mj-lt"/>
              </a:rPr>
              <a:t>UNRESPONSIVE</a:t>
            </a:r>
          </a:p>
        </p:txBody>
      </p:sp>
      <p:sp>
        <p:nvSpPr>
          <p:cNvPr id="6" name="Text Box 8"/>
          <p:cNvSpPr txBox="1">
            <a:spLocks noChangeArrowheads="1"/>
          </p:cNvSpPr>
          <p:nvPr/>
        </p:nvSpPr>
        <p:spPr bwMode="auto">
          <a:xfrm>
            <a:off x="3461709" y="4437112"/>
            <a:ext cx="5117976" cy="2123658"/>
          </a:xfrm>
          <a:prstGeom prst="rect">
            <a:avLst/>
          </a:prstGeom>
          <a:solidFill>
            <a:schemeClr val="bg2"/>
          </a:solidFill>
          <a:ln w="9525">
            <a:solidFill>
              <a:schemeClr val="tx1"/>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dirty="0">
                <a:latin typeface="+mj-lt"/>
              </a:rPr>
              <a:t>INPENETRABLE BECAUSE OF TRAFFIC</a:t>
            </a:r>
          </a:p>
          <a:p>
            <a:pPr eaLnBrk="1" hangingPunct="1">
              <a:spcBef>
                <a:spcPct val="50000"/>
              </a:spcBef>
              <a:buFontTx/>
              <a:buAutoNum type="arabicPeriod"/>
            </a:pPr>
            <a:r>
              <a:rPr lang="en-US" altLang="en-US" sz="2400" b="1" dirty="0">
                <a:latin typeface="+mj-lt"/>
              </a:rPr>
              <a:t>SERMON HARDENED</a:t>
            </a:r>
          </a:p>
          <a:p>
            <a:pPr eaLnBrk="1" hangingPunct="1">
              <a:spcBef>
                <a:spcPct val="50000"/>
              </a:spcBef>
              <a:buFontTx/>
              <a:buAutoNum type="arabicPeriod"/>
            </a:pPr>
            <a:r>
              <a:rPr lang="en-US" altLang="en-US" sz="2400" b="1" dirty="0">
                <a:latin typeface="+mj-lt"/>
              </a:rPr>
              <a:t> EVIL HABITS</a:t>
            </a:r>
          </a:p>
          <a:p>
            <a:pPr eaLnBrk="1" hangingPunct="1">
              <a:spcBef>
                <a:spcPct val="50000"/>
              </a:spcBef>
              <a:buFontTx/>
              <a:buAutoNum type="arabicPeriod"/>
            </a:pPr>
            <a:r>
              <a:rPr lang="en-US" altLang="en-US" sz="2400" b="1" dirty="0">
                <a:latin typeface="+mj-lt"/>
              </a:rPr>
              <a:t>DAILY LIVING</a:t>
            </a:r>
          </a:p>
        </p:txBody>
      </p:sp>
      <p:graphicFrame>
        <p:nvGraphicFramePr>
          <p:cNvPr id="7" name="Object 2"/>
          <p:cNvGraphicFramePr>
            <a:graphicFrameLocks noChangeAspect="1"/>
          </p:cNvGraphicFramePr>
          <p:nvPr/>
        </p:nvGraphicFramePr>
        <p:xfrm>
          <a:off x="838200" y="5105402"/>
          <a:ext cx="1981200" cy="1031875"/>
        </p:xfrm>
        <a:graphic>
          <a:graphicData uri="http://schemas.openxmlformats.org/presentationml/2006/ole">
            <mc:AlternateContent xmlns:mc="http://schemas.openxmlformats.org/markup-compatibility/2006">
              <mc:Choice xmlns:v="urn:schemas-microsoft-com:vml" Requires="v">
                <p:oleObj name="Acrobat Document" r:id="rId4" imgW="6552000" imgH="4353480" progId="AcroExch.Document.7">
                  <p:embed/>
                </p:oleObj>
              </mc:Choice>
              <mc:Fallback>
                <p:oleObj name="Acrobat Document" r:id="rId4" imgW="6552000" imgH="4353480" progId="AcroExch.Document.7">
                  <p:embed/>
                  <p:pic>
                    <p:nvPicPr>
                      <p:cNvPr id="0" name=""/>
                      <p:cNvPicPr>
                        <a:picLocks noChangeAspect="1" noChangeArrowheads="1"/>
                      </p:cNvPicPr>
                      <p:nvPr/>
                    </p:nvPicPr>
                    <p:blipFill>
                      <a:blip r:embed="rId5">
                        <a:grayscl/>
                        <a:extLst>
                          <a:ext uri="{28A0092B-C50C-407E-A947-70E740481C1C}">
                            <a14:useLocalDpi xmlns:a14="http://schemas.microsoft.com/office/drawing/2010/main" val="0"/>
                          </a:ext>
                        </a:extLst>
                      </a:blip>
                      <a:srcRect l="62637" t="51166" r="11539" b="30234"/>
                      <a:stretch>
                        <a:fillRect/>
                      </a:stretch>
                    </p:blipFill>
                    <p:spPr bwMode="auto">
                      <a:xfrm>
                        <a:off x="838200" y="5105402"/>
                        <a:ext cx="1981200" cy="1031875"/>
                      </a:xfrm>
                      <a:prstGeom prst="rect">
                        <a:avLst/>
                      </a:prstGeom>
                      <a:gradFill rotWithShape="0">
                        <a:gsLst>
                          <a:gs pos="0">
                            <a:schemeClr val="bg2"/>
                          </a:gs>
                          <a:gs pos="100000">
                            <a:srgbClr val="022D39"/>
                          </a:gs>
                        </a:gsLst>
                        <a:lin ang="5400000" scaled="1"/>
                      </a:gradFill>
                      <a:ln w="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11"/>
          <p:cNvSpPr txBox="1">
            <a:spLocks noChangeArrowheads="1"/>
          </p:cNvSpPr>
          <p:nvPr/>
        </p:nvSpPr>
        <p:spPr bwMode="auto">
          <a:xfrm>
            <a:off x="1371600" y="4648200"/>
            <a:ext cx="1295400" cy="406400"/>
          </a:xfrm>
          <a:prstGeom prst="rect">
            <a:avLst/>
          </a:prstGeom>
          <a:solidFill>
            <a:schemeClr val="bg2"/>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1">
                <a:latin typeface="Arial Unicode MS" panose="020B0604020202020204" pitchFamily="34" charset="-128"/>
              </a:rPr>
              <a:t>SATAN</a:t>
            </a:r>
          </a:p>
        </p:txBody>
      </p:sp>
      <p:sp>
        <p:nvSpPr>
          <p:cNvPr id="2" name="Slide Number Placeholder 1">
            <a:extLst>
              <a:ext uri="{FF2B5EF4-FFF2-40B4-BE49-F238E27FC236}">
                <a16:creationId xmlns:a16="http://schemas.microsoft.com/office/drawing/2014/main" id="{2B5580CD-46D6-4967-9125-8D703A4B821C}"/>
              </a:ext>
            </a:extLst>
          </p:cNvPr>
          <p:cNvSpPr>
            <a:spLocks noGrp="1"/>
          </p:cNvSpPr>
          <p:nvPr>
            <p:ph type="sldNum" sz="quarter" idx="12"/>
          </p:nvPr>
        </p:nvSpPr>
        <p:spPr/>
        <p:txBody>
          <a:bodyPr/>
          <a:lstStyle/>
          <a:p>
            <a:fld id="{0C15C494-E619-4AB6-988B-39170DE34651}" type="slidenum">
              <a:rPr lang="en-SG" smtClean="0"/>
              <a:pPr/>
              <a:t>46</a:t>
            </a:fld>
            <a:endParaRPr lang="en-SG"/>
          </a:p>
        </p:txBody>
      </p:sp>
    </p:spTree>
    <p:extLst>
      <p:ext uri="{BB962C8B-B14F-4D97-AF65-F5344CB8AC3E}">
        <p14:creationId xmlns:p14="http://schemas.microsoft.com/office/powerpoint/2010/main" val="2444173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MPPH02317J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381000" y="1235678"/>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u="sng" dirty="0">
                <a:latin typeface="+mj-lt"/>
              </a:rPr>
              <a:t>SUN</a:t>
            </a:r>
            <a:r>
              <a:rPr lang="en-US" altLang="en-US" sz="2800" b="1" dirty="0">
                <a:latin typeface="+mj-lt"/>
              </a:rPr>
              <a:t> </a:t>
            </a:r>
          </a:p>
          <a:p>
            <a:pPr eaLnBrk="1" hangingPunct="1"/>
            <a:r>
              <a:rPr lang="en-US" altLang="en-US" sz="2800" b="1" dirty="0">
                <a:latin typeface="+mj-lt"/>
              </a:rPr>
              <a:t>1. TRIBULATION      2. PERSECUTION     3. TEMPTATION</a:t>
            </a:r>
          </a:p>
        </p:txBody>
      </p:sp>
      <p:pic>
        <p:nvPicPr>
          <p:cNvPr id="6" name="Picture 6" descr="MPj04010840000[1]"/>
          <p:cNvPicPr>
            <a:picLocks noChangeAspect="1" noChangeArrowheads="1"/>
          </p:cNvPicPr>
          <p:nvPr/>
        </p:nvPicPr>
        <p:blipFill>
          <a:blip r:embed="rId3">
            <a:extLst>
              <a:ext uri="{28A0092B-C50C-407E-A947-70E740481C1C}">
                <a14:useLocalDpi xmlns:a14="http://schemas.microsoft.com/office/drawing/2010/main" val="0"/>
              </a:ext>
            </a:extLst>
          </a:blip>
          <a:srcRect r="60938"/>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4290195" y="2376774"/>
            <a:ext cx="4325116" cy="707886"/>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dirty="0">
                <a:solidFill>
                  <a:srgbClr val="FFFF00"/>
                </a:solidFill>
                <a:effectLst>
                  <a:outerShdw blurRad="50800" dist="38100" dir="2700000" algn="tl" rotWithShape="0">
                    <a:prstClr val="black">
                      <a:alpha val="40000"/>
                    </a:prstClr>
                  </a:outerShdw>
                </a:effectLst>
                <a:latin typeface="+mj-lt"/>
              </a:rPr>
              <a:t>2. ROCKY GROUND</a:t>
            </a:r>
          </a:p>
        </p:txBody>
      </p:sp>
      <p:sp>
        <p:nvSpPr>
          <p:cNvPr id="8" name="Text Box 8"/>
          <p:cNvSpPr txBox="1">
            <a:spLocks noChangeArrowheads="1"/>
          </p:cNvSpPr>
          <p:nvPr/>
        </p:nvSpPr>
        <p:spPr bwMode="auto">
          <a:xfrm>
            <a:off x="5052224" y="3586336"/>
            <a:ext cx="3733800" cy="1384995"/>
          </a:xfrm>
          <a:prstGeom prst="rect">
            <a:avLst/>
          </a:prstGeom>
          <a:solidFill>
            <a:schemeClr val="bg2"/>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mj-lt"/>
              </a:rPr>
              <a:t>HEAR, REJOICE, BUT NO OBEDIENCE, NON- PRODUCTIVE</a:t>
            </a:r>
          </a:p>
        </p:txBody>
      </p:sp>
      <p:sp>
        <p:nvSpPr>
          <p:cNvPr id="9" name="Text Box 9"/>
          <p:cNvSpPr txBox="1">
            <a:spLocks noChangeArrowheads="1"/>
          </p:cNvSpPr>
          <p:nvPr/>
        </p:nvSpPr>
        <p:spPr bwMode="auto">
          <a:xfrm>
            <a:off x="251522" y="3573018"/>
            <a:ext cx="4515183" cy="3108543"/>
          </a:xfrm>
          <a:prstGeom prst="rect">
            <a:avLst/>
          </a:prstGeom>
          <a:solidFill>
            <a:schemeClr val="bg2"/>
          </a:solidFill>
          <a:ln w="9525">
            <a:solidFill>
              <a:schemeClr val="tx1"/>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dirty="0">
                <a:latin typeface="+mj-lt"/>
              </a:rPr>
              <a:t>IMPULSIVENESS</a:t>
            </a:r>
          </a:p>
          <a:p>
            <a:pPr eaLnBrk="1" hangingPunct="1">
              <a:spcBef>
                <a:spcPct val="50000"/>
              </a:spcBef>
              <a:buFontTx/>
              <a:buAutoNum type="arabicPeriod"/>
            </a:pPr>
            <a:r>
              <a:rPr lang="en-US" altLang="en-US" sz="2800" b="1" dirty="0">
                <a:latin typeface="+mj-lt"/>
              </a:rPr>
              <a:t>MUCH FEELINGS</a:t>
            </a:r>
          </a:p>
          <a:p>
            <a:pPr eaLnBrk="1" hangingPunct="1">
              <a:spcBef>
                <a:spcPct val="50000"/>
              </a:spcBef>
              <a:buFontTx/>
              <a:buAutoNum type="arabicPeriod"/>
            </a:pPr>
            <a:r>
              <a:rPr lang="en-US" altLang="en-US" sz="2800" b="1" dirty="0">
                <a:latin typeface="+mj-lt"/>
              </a:rPr>
              <a:t>WEALTHY, HAPPY</a:t>
            </a:r>
          </a:p>
          <a:p>
            <a:pPr eaLnBrk="1" hangingPunct="1">
              <a:spcBef>
                <a:spcPct val="50000"/>
              </a:spcBef>
              <a:buFontTx/>
              <a:buAutoNum type="arabicPeriod"/>
            </a:pPr>
            <a:r>
              <a:rPr lang="en-US" altLang="en-US" sz="2800" b="1" dirty="0">
                <a:latin typeface="+mj-lt"/>
              </a:rPr>
              <a:t>CHARACTER – SHALLOW</a:t>
            </a:r>
          </a:p>
          <a:p>
            <a:pPr eaLnBrk="1" hangingPunct="1">
              <a:spcBef>
                <a:spcPct val="50000"/>
              </a:spcBef>
              <a:buFontTx/>
              <a:buAutoNum type="arabicPeriod"/>
            </a:pPr>
            <a:r>
              <a:rPr lang="en-US" altLang="en-US" sz="2800" b="1" dirty="0">
                <a:latin typeface="+mj-lt"/>
              </a:rPr>
              <a:t>CONVICTION &amp; COURAGE</a:t>
            </a:r>
          </a:p>
        </p:txBody>
      </p:sp>
      <p:sp>
        <p:nvSpPr>
          <p:cNvPr id="2" name="Slide Number Placeholder 1">
            <a:extLst>
              <a:ext uri="{FF2B5EF4-FFF2-40B4-BE49-F238E27FC236}">
                <a16:creationId xmlns:a16="http://schemas.microsoft.com/office/drawing/2014/main" id="{A1C7C3B5-8836-4C94-80B7-FA40373DE771}"/>
              </a:ext>
            </a:extLst>
          </p:cNvPr>
          <p:cNvSpPr>
            <a:spLocks noGrp="1"/>
          </p:cNvSpPr>
          <p:nvPr>
            <p:ph type="sldNum" sz="quarter" idx="12"/>
          </p:nvPr>
        </p:nvSpPr>
        <p:spPr/>
        <p:txBody>
          <a:bodyPr/>
          <a:lstStyle/>
          <a:p>
            <a:fld id="{0C15C494-E619-4AB6-988B-39170DE34651}" type="slidenum">
              <a:rPr lang="en-SG" smtClean="0"/>
              <a:pPr/>
              <a:t>47</a:t>
            </a:fld>
            <a:endParaRPr lang="en-SG"/>
          </a:p>
        </p:txBody>
      </p:sp>
    </p:spTree>
    <p:extLst>
      <p:ext uri="{BB962C8B-B14F-4D97-AF65-F5344CB8AC3E}">
        <p14:creationId xmlns:p14="http://schemas.microsoft.com/office/powerpoint/2010/main" val="3809931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MPj04018790000[1]">
            <a:extLst>
              <a:ext uri="{FF2B5EF4-FFF2-40B4-BE49-F238E27FC236}">
                <a16:creationId xmlns:a16="http://schemas.microsoft.com/office/drawing/2014/main" id="{FF373567-0DE1-48BB-90A4-D791D1706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015" y="0"/>
            <a:ext cx="2051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5" descr="MPj040187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2" y="0"/>
            <a:ext cx="2081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MPj040187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2081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MPj040187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684" y="0"/>
            <a:ext cx="1650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MPj040187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2" y="0"/>
            <a:ext cx="1761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2267744" y="883154"/>
            <a:ext cx="502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dirty="0">
                <a:solidFill>
                  <a:srgbClr val="FFFF00"/>
                </a:solidFill>
                <a:effectLst>
                  <a:outerShdw blurRad="50800" dist="38100" dir="2700000" algn="tl" rotWithShape="0">
                    <a:prstClr val="black">
                      <a:alpha val="40000"/>
                    </a:prstClr>
                  </a:outerShdw>
                </a:effectLst>
                <a:latin typeface="+mj-lt"/>
              </a:rPr>
              <a:t>3. THORNY GROUND</a:t>
            </a:r>
          </a:p>
        </p:txBody>
      </p:sp>
      <p:sp>
        <p:nvSpPr>
          <p:cNvPr id="8" name="Text Box 10"/>
          <p:cNvSpPr txBox="1">
            <a:spLocks noChangeArrowheads="1"/>
          </p:cNvSpPr>
          <p:nvPr/>
        </p:nvSpPr>
        <p:spPr bwMode="auto">
          <a:xfrm>
            <a:off x="762000" y="2971802"/>
            <a:ext cx="2514600" cy="3108543"/>
          </a:xfrm>
          <a:prstGeom prst="rect">
            <a:avLst/>
          </a:prstGeom>
          <a:solidFill>
            <a:schemeClr val="bg2"/>
          </a:solidFill>
          <a:ln w="9525">
            <a:solidFill>
              <a:schemeClr val="tx1"/>
            </a:solidFill>
            <a:miter lim="800000"/>
            <a:headEnd/>
            <a:tailEnd/>
          </a:ln>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u="sng" dirty="0">
                <a:latin typeface="+mj-lt"/>
              </a:rPr>
              <a:t>THORNS</a:t>
            </a:r>
          </a:p>
          <a:p>
            <a:pPr eaLnBrk="1" hangingPunct="1">
              <a:spcBef>
                <a:spcPct val="50000"/>
              </a:spcBef>
              <a:buFontTx/>
              <a:buAutoNum type="arabicPeriod"/>
            </a:pPr>
            <a:r>
              <a:rPr lang="en-US" altLang="en-US" sz="2800" b="1" dirty="0">
                <a:latin typeface="+mj-lt"/>
              </a:rPr>
              <a:t>CARES</a:t>
            </a:r>
          </a:p>
          <a:p>
            <a:pPr eaLnBrk="1" hangingPunct="1">
              <a:spcBef>
                <a:spcPct val="50000"/>
              </a:spcBef>
              <a:buFontTx/>
              <a:buAutoNum type="arabicPeriod"/>
            </a:pPr>
            <a:r>
              <a:rPr lang="en-US" altLang="en-US" sz="2800" b="1" dirty="0">
                <a:latin typeface="+mj-lt"/>
              </a:rPr>
              <a:t>RICHES</a:t>
            </a:r>
          </a:p>
          <a:p>
            <a:pPr eaLnBrk="1" hangingPunct="1">
              <a:spcBef>
                <a:spcPct val="50000"/>
              </a:spcBef>
              <a:buFontTx/>
              <a:buAutoNum type="arabicPeriod"/>
            </a:pPr>
            <a:r>
              <a:rPr lang="en-US" altLang="en-US" sz="2800" b="1" dirty="0">
                <a:latin typeface="+mj-lt"/>
              </a:rPr>
              <a:t>PLEASURES</a:t>
            </a:r>
          </a:p>
          <a:p>
            <a:pPr eaLnBrk="1" hangingPunct="1">
              <a:spcBef>
                <a:spcPct val="50000"/>
              </a:spcBef>
              <a:buFontTx/>
              <a:buAutoNum type="arabicPeriod"/>
            </a:pPr>
            <a:r>
              <a:rPr lang="en-US" altLang="en-US" sz="2800" b="1" dirty="0">
                <a:latin typeface="+mj-lt"/>
              </a:rPr>
              <a:t>DESIRES</a:t>
            </a:r>
          </a:p>
        </p:txBody>
      </p:sp>
      <p:sp>
        <p:nvSpPr>
          <p:cNvPr id="9" name="Text Box 11"/>
          <p:cNvSpPr txBox="1">
            <a:spLocks noChangeArrowheads="1"/>
          </p:cNvSpPr>
          <p:nvPr/>
        </p:nvSpPr>
        <p:spPr bwMode="auto">
          <a:xfrm>
            <a:off x="4138614" y="2839526"/>
            <a:ext cx="3889771" cy="1384995"/>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mj-lt"/>
              </a:rPr>
              <a:t>HEAR, BUT RESPOND TO WORLD, DESTRUCTIVE, UNFRUITFUL</a:t>
            </a:r>
          </a:p>
        </p:txBody>
      </p:sp>
      <p:sp>
        <p:nvSpPr>
          <p:cNvPr id="2" name="Slide Number Placeholder 1">
            <a:extLst>
              <a:ext uri="{FF2B5EF4-FFF2-40B4-BE49-F238E27FC236}">
                <a16:creationId xmlns:a16="http://schemas.microsoft.com/office/drawing/2014/main" id="{653CF80D-DB8F-4B7D-B75C-9E318488C0D3}"/>
              </a:ext>
            </a:extLst>
          </p:cNvPr>
          <p:cNvSpPr>
            <a:spLocks noGrp="1"/>
          </p:cNvSpPr>
          <p:nvPr>
            <p:ph type="sldNum" sz="quarter" idx="12"/>
          </p:nvPr>
        </p:nvSpPr>
        <p:spPr/>
        <p:txBody>
          <a:bodyPr/>
          <a:lstStyle/>
          <a:p>
            <a:fld id="{0C15C494-E619-4AB6-988B-39170DE34651}" type="slidenum">
              <a:rPr lang="en-SG" smtClean="0"/>
              <a:pPr/>
              <a:t>48</a:t>
            </a:fld>
            <a:endParaRPr lang="en-SG"/>
          </a:p>
        </p:txBody>
      </p:sp>
    </p:spTree>
    <p:extLst>
      <p:ext uri="{BB962C8B-B14F-4D97-AF65-F5344CB8AC3E}">
        <p14:creationId xmlns:p14="http://schemas.microsoft.com/office/powerpoint/2010/main" val="2438591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a:xfrm>
            <a:off x="457200" y="274638"/>
            <a:ext cx="8229600" cy="1143000"/>
          </a:xfrm>
        </p:spPr>
        <p:txBody>
          <a:bodyPr/>
          <a:lstStyle/>
          <a:p>
            <a:pPr>
              <a:defRPr/>
            </a:pPr>
            <a:endParaRPr>
              <a:effectLst>
                <a:outerShdw blurRad="38100" dist="38100" dir="2700000" algn="tl">
                  <a:srgbClr val="C0C0C0"/>
                </a:outerShdw>
              </a:effectLst>
            </a:endParaRPr>
          </a:p>
        </p:txBody>
      </p:sp>
      <p:sp>
        <p:nvSpPr>
          <p:cNvPr id="50179" name="Rectangle 5"/>
          <p:cNvSpPr>
            <a:spLocks noGrp="1" noChangeArrowheads="1"/>
          </p:cNvSpPr>
          <p:nvPr>
            <p:ph type="body" idx="1"/>
          </p:nvPr>
        </p:nvSpPr>
        <p:spPr>
          <a:xfrm>
            <a:off x="457200" y="1600202"/>
            <a:ext cx="8229600" cy="4525963"/>
          </a:xfrm>
        </p:spPr>
        <p:txBody>
          <a:bodyPr/>
          <a:lstStyle/>
          <a:p>
            <a:pPr eaLnBrk="1" hangingPunct="1"/>
            <a:endParaRPr lang="en-US" altLang="en-US"/>
          </a:p>
        </p:txBody>
      </p:sp>
      <p:pic>
        <p:nvPicPr>
          <p:cNvPr id="50180" name="Picture 6" descr="MPj040658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755576" y="731837"/>
            <a:ext cx="510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dirty="0">
                <a:solidFill>
                  <a:srgbClr val="FFFF00"/>
                </a:solidFill>
                <a:effectLst>
                  <a:outerShdw blurRad="50800" dist="38100" dir="2700000" algn="tl" rotWithShape="0">
                    <a:prstClr val="black">
                      <a:alpha val="40000"/>
                    </a:prstClr>
                  </a:outerShdw>
                </a:effectLst>
                <a:latin typeface="+mj-lt"/>
              </a:rPr>
              <a:t>4. GOOD GROUND</a:t>
            </a:r>
          </a:p>
        </p:txBody>
      </p:sp>
      <p:sp>
        <p:nvSpPr>
          <p:cNvPr id="6" name="Text Box 8"/>
          <p:cNvSpPr txBox="1">
            <a:spLocks noChangeArrowheads="1"/>
          </p:cNvSpPr>
          <p:nvPr/>
        </p:nvSpPr>
        <p:spPr bwMode="auto">
          <a:xfrm>
            <a:off x="1403648" y="3997653"/>
            <a:ext cx="6552728" cy="523220"/>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latin typeface="+mj-lt"/>
              </a:rPr>
              <a:t>HEAR, UNDERSTAND, OBEY, PRODUCTIVE</a:t>
            </a:r>
          </a:p>
        </p:txBody>
      </p:sp>
      <p:sp>
        <p:nvSpPr>
          <p:cNvPr id="3" name="Slide Number Placeholder 2">
            <a:extLst>
              <a:ext uri="{FF2B5EF4-FFF2-40B4-BE49-F238E27FC236}">
                <a16:creationId xmlns:a16="http://schemas.microsoft.com/office/drawing/2014/main" id="{551BBF89-4A1D-4F56-8866-4311E8B4B52A}"/>
              </a:ext>
            </a:extLst>
          </p:cNvPr>
          <p:cNvSpPr>
            <a:spLocks noGrp="1"/>
          </p:cNvSpPr>
          <p:nvPr>
            <p:ph type="sldNum" sz="quarter" idx="12"/>
          </p:nvPr>
        </p:nvSpPr>
        <p:spPr/>
        <p:txBody>
          <a:bodyPr/>
          <a:lstStyle/>
          <a:p>
            <a:fld id="{0C15C494-E619-4AB6-988B-39170DE34651}" type="slidenum">
              <a:rPr lang="en-SG" smtClean="0"/>
              <a:pPr/>
              <a:t>49</a:t>
            </a:fld>
            <a:endParaRPr lang="en-SG"/>
          </a:p>
        </p:txBody>
      </p:sp>
    </p:spTree>
    <p:extLst>
      <p:ext uri="{BB962C8B-B14F-4D97-AF65-F5344CB8AC3E}">
        <p14:creationId xmlns:p14="http://schemas.microsoft.com/office/powerpoint/2010/main" val="1724756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003232" cy="5559896"/>
          </a:xfrm>
        </p:spPr>
        <p:txBody>
          <a:bodyPr/>
          <a:lstStyle/>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1:1)  Blessed is the man that </a:t>
            </a:r>
            <a:r>
              <a:rPr lang="en-SG" sz="3600" b="1" dirty="0" err="1">
                <a:solidFill>
                  <a:srgbClr val="0070C0"/>
                </a:solidFill>
                <a:latin typeface="+mj-lt"/>
              </a:rPr>
              <a:t>walketh</a:t>
            </a:r>
            <a:r>
              <a:rPr lang="en-SG" sz="3600" b="1" dirty="0">
                <a:solidFill>
                  <a:srgbClr val="0070C0"/>
                </a:solidFill>
                <a:latin typeface="+mj-lt"/>
              </a:rPr>
              <a:t> not in the counsel of the ungodly, nor </a:t>
            </a:r>
            <a:r>
              <a:rPr lang="en-SG" sz="3600" b="1" dirty="0" err="1">
                <a:solidFill>
                  <a:srgbClr val="0070C0"/>
                </a:solidFill>
                <a:latin typeface="+mj-lt"/>
              </a:rPr>
              <a:t>standeth</a:t>
            </a:r>
            <a:r>
              <a:rPr lang="en-SG" sz="3600" b="1" dirty="0">
                <a:solidFill>
                  <a:srgbClr val="0070C0"/>
                </a:solidFill>
                <a:latin typeface="+mj-lt"/>
              </a:rPr>
              <a:t> in the way of sinners, nor </a:t>
            </a:r>
            <a:r>
              <a:rPr lang="en-SG" sz="3600" b="1" dirty="0" err="1">
                <a:solidFill>
                  <a:srgbClr val="0070C0"/>
                </a:solidFill>
                <a:latin typeface="+mj-lt"/>
              </a:rPr>
              <a:t>sitteth</a:t>
            </a:r>
            <a:r>
              <a:rPr lang="en-SG" sz="3600" b="1" dirty="0">
                <a:solidFill>
                  <a:srgbClr val="0070C0"/>
                </a:solidFill>
                <a:latin typeface="+mj-lt"/>
              </a:rPr>
              <a:t> in the seat of the scornful.</a:t>
            </a:r>
          </a:p>
          <a:p>
            <a:pPr marL="449263" indent="-449263">
              <a:spcBef>
                <a:spcPts val="0"/>
              </a:spcBef>
            </a:pPr>
            <a:endParaRPr lang="en-SG" sz="3600" b="1" dirty="0">
              <a:solidFill>
                <a:srgbClr val="0070C0"/>
              </a:solidFill>
              <a:latin typeface="+mj-lt"/>
            </a:endParaRPr>
          </a:p>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1:2)  But his delight </a:t>
            </a:r>
            <a:r>
              <a:rPr lang="en-SG" sz="3600" b="1" i="1" dirty="0">
                <a:solidFill>
                  <a:srgbClr val="0070C0"/>
                </a:solidFill>
                <a:latin typeface="+mj-lt"/>
              </a:rPr>
              <a:t>is in the Law of the LORD; and in His Law doth he meditate day and night.</a:t>
            </a:r>
          </a:p>
          <a:p>
            <a:endParaRPr lang="en-SG" dirty="0"/>
          </a:p>
          <a:p>
            <a:endParaRPr lang="en-SG" dirty="0"/>
          </a:p>
        </p:txBody>
      </p:sp>
      <p:sp>
        <p:nvSpPr>
          <p:cNvPr id="2" name="Slide Number Placeholder 1">
            <a:extLst>
              <a:ext uri="{FF2B5EF4-FFF2-40B4-BE49-F238E27FC236}">
                <a16:creationId xmlns:a16="http://schemas.microsoft.com/office/drawing/2014/main" id="{FB1AD6EE-9313-4CD3-840F-D21F292EDF54}"/>
              </a:ext>
            </a:extLst>
          </p:cNvPr>
          <p:cNvSpPr>
            <a:spLocks noGrp="1"/>
          </p:cNvSpPr>
          <p:nvPr>
            <p:ph type="sldNum" sz="quarter" idx="12"/>
          </p:nvPr>
        </p:nvSpPr>
        <p:spPr/>
        <p:txBody>
          <a:bodyPr/>
          <a:lstStyle/>
          <a:p>
            <a:fld id="{0C15C494-E619-4AB6-988B-39170DE34651}" type="slidenum">
              <a:rPr lang="en-SG" smtClean="0"/>
              <a:pPr/>
              <a:t>5</a:t>
            </a:fld>
            <a:endParaRPr lang="en-SG"/>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74638"/>
            <a:ext cx="8229600" cy="1143000"/>
          </a:xfrm>
        </p:spPr>
        <p:txBody>
          <a:bodyPr/>
          <a:lstStyle/>
          <a:p>
            <a:pPr>
              <a:defRPr/>
            </a:pPr>
            <a:endParaRPr>
              <a:effectLst>
                <a:outerShdw blurRad="38100" dist="38100" dir="2700000" algn="tl">
                  <a:srgbClr val="C0C0C0"/>
                </a:outerShdw>
              </a:effectLst>
            </a:endParaRPr>
          </a:p>
        </p:txBody>
      </p:sp>
      <p:sp>
        <p:nvSpPr>
          <p:cNvPr id="51203" name="Rectangle 3"/>
          <p:cNvSpPr>
            <a:spLocks noGrp="1" noChangeArrowheads="1"/>
          </p:cNvSpPr>
          <p:nvPr>
            <p:ph type="body" idx="1"/>
          </p:nvPr>
        </p:nvSpPr>
        <p:spPr>
          <a:xfrm>
            <a:off x="457200" y="1600202"/>
            <a:ext cx="8229600" cy="4525963"/>
          </a:xfrm>
        </p:spPr>
        <p:txBody>
          <a:bodyPr/>
          <a:lstStyle/>
          <a:p>
            <a:pPr eaLnBrk="1" hangingPunct="1"/>
            <a:endParaRPr lang="en-US" altLang="en-US"/>
          </a:p>
        </p:txBody>
      </p:sp>
      <p:pic>
        <p:nvPicPr>
          <p:cNvPr id="51204" name="Picture 4" descr="MPj042862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2267744" y="505619"/>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4000" b="1" dirty="0">
                <a:solidFill>
                  <a:srgbClr val="FFFF00"/>
                </a:solidFill>
                <a:effectLst>
                  <a:outerShdw blurRad="50800" dist="38100" dir="2700000" algn="tl" rotWithShape="0">
                    <a:prstClr val="black">
                      <a:alpha val="40000"/>
                    </a:prstClr>
                  </a:outerShdw>
                </a:effectLst>
                <a:latin typeface="+mj-lt"/>
              </a:rPr>
              <a:t>4.  GOOD GROUND</a:t>
            </a:r>
          </a:p>
        </p:txBody>
      </p:sp>
      <p:sp>
        <p:nvSpPr>
          <p:cNvPr id="51206" name="Text Box 6"/>
          <p:cNvSpPr txBox="1">
            <a:spLocks noChangeArrowheads="1"/>
          </p:cNvSpPr>
          <p:nvPr/>
        </p:nvSpPr>
        <p:spPr bwMode="auto">
          <a:xfrm>
            <a:off x="1547664" y="1521946"/>
            <a:ext cx="6264696" cy="523220"/>
          </a:xfrm>
          <a:prstGeom prst="rect">
            <a:avLst/>
          </a:prstGeom>
          <a:solidFill>
            <a:schemeClr val="bg2"/>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a:latin typeface="+mj-lt"/>
              </a:rPr>
              <a:t>HEAR, UNDERSTAND, OBEY, PRODUCTIVE</a:t>
            </a:r>
          </a:p>
        </p:txBody>
      </p:sp>
      <p:sp>
        <p:nvSpPr>
          <p:cNvPr id="7" name="Text Box 7"/>
          <p:cNvSpPr txBox="1">
            <a:spLocks noChangeArrowheads="1"/>
          </p:cNvSpPr>
          <p:nvPr/>
        </p:nvSpPr>
        <p:spPr bwMode="auto">
          <a:xfrm>
            <a:off x="896596" y="2737208"/>
            <a:ext cx="3315364" cy="3754874"/>
          </a:xfrm>
          <a:prstGeom prst="rect">
            <a:avLst/>
          </a:prstGeom>
          <a:solidFill>
            <a:schemeClr val="bg2"/>
          </a:solidFill>
          <a:ln w="9525">
            <a:solidFill>
              <a:schemeClr val="tx1"/>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US" altLang="en-US" sz="2800" b="1" dirty="0">
                <a:latin typeface="+mj-lt"/>
              </a:rPr>
              <a:t>WISDOM</a:t>
            </a:r>
          </a:p>
          <a:p>
            <a:pPr eaLnBrk="1" hangingPunct="1">
              <a:spcBef>
                <a:spcPct val="50000"/>
              </a:spcBef>
              <a:buFontTx/>
              <a:buAutoNum type="arabicPeriod"/>
            </a:pPr>
            <a:r>
              <a:rPr lang="en-US" altLang="en-US" sz="2800" b="1" dirty="0">
                <a:latin typeface="+mj-lt"/>
              </a:rPr>
              <a:t>PRUNING</a:t>
            </a:r>
          </a:p>
          <a:p>
            <a:pPr eaLnBrk="1" hangingPunct="1">
              <a:spcBef>
                <a:spcPct val="50000"/>
              </a:spcBef>
              <a:buFontTx/>
              <a:buAutoNum type="arabicPeriod"/>
            </a:pPr>
            <a:r>
              <a:rPr lang="en-US" altLang="en-US" sz="2800" b="1" dirty="0">
                <a:latin typeface="+mj-lt"/>
              </a:rPr>
              <a:t>OBEDIENCE</a:t>
            </a:r>
          </a:p>
          <a:p>
            <a:pPr eaLnBrk="1" hangingPunct="1">
              <a:spcBef>
                <a:spcPct val="50000"/>
              </a:spcBef>
              <a:buFontTx/>
              <a:buAutoNum type="arabicPeriod"/>
            </a:pPr>
            <a:r>
              <a:rPr lang="en-US" altLang="en-US" sz="2800" b="1" dirty="0">
                <a:latin typeface="+mj-lt"/>
              </a:rPr>
              <a:t>INFLUENCE</a:t>
            </a:r>
          </a:p>
          <a:p>
            <a:pPr eaLnBrk="1" hangingPunct="1">
              <a:spcBef>
                <a:spcPct val="50000"/>
              </a:spcBef>
              <a:buFontTx/>
              <a:buAutoNum type="arabicPeriod"/>
            </a:pPr>
            <a:r>
              <a:rPr lang="en-US" altLang="en-US" sz="2800" b="1" dirty="0">
                <a:latin typeface="+mj-lt"/>
              </a:rPr>
              <a:t>EXCHANGED LIFE</a:t>
            </a:r>
          </a:p>
          <a:p>
            <a:pPr eaLnBrk="1" hangingPunct="1">
              <a:spcBef>
                <a:spcPct val="50000"/>
              </a:spcBef>
              <a:buFontTx/>
              <a:buAutoNum type="arabicPeriod"/>
            </a:pPr>
            <a:r>
              <a:rPr lang="en-US" altLang="en-US" sz="2800" b="1" dirty="0">
                <a:latin typeface="+mj-lt"/>
              </a:rPr>
              <a:t>DREAM</a:t>
            </a:r>
          </a:p>
        </p:txBody>
      </p:sp>
      <p:sp>
        <p:nvSpPr>
          <p:cNvPr id="3" name="Slide Number Placeholder 2">
            <a:extLst>
              <a:ext uri="{FF2B5EF4-FFF2-40B4-BE49-F238E27FC236}">
                <a16:creationId xmlns:a16="http://schemas.microsoft.com/office/drawing/2014/main" id="{C817808A-C0D0-442D-9F37-4227ACB20D5B}"/>
              </a:ext>
            </a:extLst>
          </p:cNvPr>
          <p:cNvSpPr>
            <a:spLocks noGrp="1"/>
          </p:cNvSpPr>
          <p:nvPr>
            <p:ph type="sldNum" sz="quarter" idx="12"/>
          </p:nvPr>
        </p:nvSpPr>
        <p:spPr/>
        <p:txBody>
          <a:bodyPr/>
          <a:lstStyle/>
          <a:p>
            <a:fld id="{0C15C494-E619-4AB6-988B-39170DE34651}" type="slidenum">
              <a:rPr lang="en-SG" smtClean="0"/>
              <a:pPr/>
              <a:t>50</a:t>
            </a:fld>
            <a:endParaRPr lang="en-SG"/>
          </a:p>
        </p:txBody>
      </p:sp>
    </p:spTree>
    <p:extLst>
      <p:ext uri="{BB962C8B-B14F-4D97-AF65-F5344CB8AC3E}">
        <p14:creationId xmlns:p14="http://schemas.microsoft.com/office/powerpoint/2010/main" val="407093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76672"/>
            <a:ext cx="9144000" cy="1143000"/>
          </a:xfrm>
        </p:spPr>
        <p:txBody>
          <a:bodyPr/>
          <a:lstStyle/>
          <a:p>
            <a:pPr algn="ctr">
              <a:defRPr/>
            </a:pPr>
            <a:r>
              <a:rPr lang="en-GB" u="sng" dirty="0">
                <a:solidFill>
                  <a:srgbClr val="0070C0"/>
                </a:solidFill>
              </a:rPr>
              <a:t>A PRAYER</a:t>
            </a:r>
            <a:r>
              <a:rPr dirty="0">
                <a:solidFill>
                  <a:srgbClr val="0070C0"/>
                </a:solidFill>
              </a:rPr>
              <a:t> </a:t>
            </a:r>
          </a:p>
        </p:txBody>
      </p:sp>
      <p:sp>
        <p:nvSpPr>
          <p:cNvPr id="8" name="Rectangle 2"/>
          <p:cNvSpPr txBox="1">
            <a:spLocks noChangeArrowheads="1"/>
          </p:cNvSpPr>
          <p:nvPr/>
        </p:nvSpPr>
        <p:spPr>
          <a:xfrm>
            <a:off x="381000" y="304800"/>
            <a:ext cx="8229600" cy="1143000"/>
          </a:xfrm>
          <a:prstGeom prst="rect">
            <a:avLst/>
          </a:prstGeom>
          <a:ln>
            <a:noFill/>
          </a:ln>
        </p:spPr>
        <p:txBody>
          <a:bodyPr lIns="0" tIns="0" rIns="0" bIns="0" anchor="b">
            <a:scene3d>
              <a:camera prst="orthographicFront"/>
              <a:lightRig rig="freezing" dir="t">
                <a:rot lat="0" lon="0" rev="5640000"/>
              </a:lightRig>
            </a:scene3d>
            <a:sp3d prstMaterial="flat">
              <a:bevelT w="38100" h="38100"/>
            </a:sp3d>
          </a:bodyPr>
          <a:lstStyle/>
          <a:p>
            <a:pPr>
              <a:defRPr/>
            </a:pPr>
            <a:r>
              <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t>
            </a:r>
          </a:p>
        </p:txBody>
      </p:sp>
      <p:sp>
        <p:nvSpPr>
          <p:cNvPr id="9" name="Rectangle 3"/>
          <p:cNvSpPr txBox="1">
            <a:spLocks noChangeArrowheads="1"/>
          </p:cNvSpPr>
          <p:nvPr/>
        </p:nvSpPr>
        <p:spPr>
          <a:xfrm>
            <a:off x="535360" y="2062761"/>
            <a:ext cx="7920880" cy="4495800"/>
          </a:xfrm>
          <a:prstGeom prst="rect">
            <a:avLst/>
          </a:prstGeom>
        </p:spPr>
        <p:txBody>
          <a:bodyPr lIns="45720" rIns="45720">
            <a:noAutofit/>
          </a:bodyPr>
          <a:lstStyle/>
          <a:p>
            <a:pPr>
              <a:spcBef>
                <a:spcPct val="20000"/>
              </a:spcBef>
              <a:buClr>
                <a:schemeClr val="accent3"/>
              </a:buClr>
              <a:buSzPct val="95000"/>
              <a:defRPr/>
            </a:pPr>
            <a:r>
              <a:rPr lang="en-GB" sz="3200" b="1" dirty="0">
                <a:solidFill>
                  <a:schemeClr val="bg1"/>
                </a:solidFill>
                <a:latin typeface="+mj-lt"/>
              </a:rPr>
              <a:t>Dear God,</a:t>
            </a:r>
          </a:p>
          <a:p>
            <a:pPr>
              <a:spcBef>
                <a:spcPct val="20000"/>
              </a:spcBef>
              <a:buClr>
                <a:schemeClr val="accent3"/>
              </a:buClr>
              <a:buSzPct val="95000"/>
              <a:defRPr/>
            </a:pPr>
            <a:r>
              <a:rPr lang="en-GB" sz="3200" b="1" dirty="0">
                <a:solidFill>
                  <a:schemeClr val="bg1"/>
                </a:solidFill>
                <a:latin typeface="+mj-lt"/>
              </a:rPr>
              <a:t>Breaking through change is never easy, and yet growth demands it.</a:t>
            </a:r>
          </a:p>
          <a:p>
            <a:pPr>
              <a:spcBef>
                <a:spcPts val="2400"/>
              </a:spcBef>
              <a:buClr>
                <a:schemeClr val="accent3"/>
              </a:buClr>
              <a:buSzPct val="95000"/>
              <a:defRPr/>
            </a:pPr>
            <a:r>
              <a:rPr lang="en-GB" sz="3200" b="1" dirty="0">
                <a:solidFill>
                  <a:schemeClr val="bg1"/>
                </a:solidFill>
                <a:latin typeface="+mj-lt"/>
              </a:rPr>
              <a:t>Therefore I fearfully step out of my world of defeatism and cautiously open myself to a world of winners.</a:t>
            </a:r>
            <a:r>
              <a:rPr lang="en-GB" sz="3200" dirty="0">
                <a:solidFill>
                  <a:schemeClr val="bg1"/>
                </a:solidFill>
                <a:latin typeface="+mj-lt"/>
              </a:rPr>
              <a:t> </a:t>
            </a:r>
            <a:endParaRPr lang="en-US" sz="3200" dirty="0">
              <a:solidFill>
                <a:schemeClr val="bg1"/>
              </a:solidFill>
              <a:latin typeface="+mj-lt"/>
            </a:endParaRPr>
          </a:p>
        </p:txBody>
      </p:sp>
      <p:sp>
        <p:nvSpPr>
          <p:cNvPr id="2" name="Slide Number Placeholder 1">
            <a:extLst>
              <a:ext uri="{FF2B5EF4-FFF2-40B4-BE49-F238E27FC236}">
                <a16:creationId xmlns:a16="http://schemas.microsoft.com/office/drawing/2014/main" id="{DA80A4CB-7E0C-437C-910F-0768C495BB69}"/>
              </a:ext>
            </a:extLst>
          </p:cNvPr>
          <p:cNvSpPr>
            <a:spLocks noGrp="1"/>
          </p:cNvSpPr>
          <p:nvPr>
            <p:ph type="sldNum" sz="quarter" idx="12"/>
          </p:nvPr>
        </p:nvSpPr>
        <p:spPr/>
        <p:txBody>
          <a:bodyPr/>
          <a:lstStyle/>
          <a:p>
            <a:fld id="{0C15C494-E619-4AB6-988B-39170DE34651}" type="slidenum">
              <a:rPr lang="en-SG" smtClean="0"/>
              <a:pPr/>
              <a:t>51</a:t>
            </a:fld>
            <a:endParaRPr lang="en-SG"/>
          </a:p>
        </p:txBody>
      </p:sp>
    </p:spTree>
    <p:extLst>
      <p:ext uri="{BB962C8B-B14F-4D97-AF65-F5344CB8AC3E}">
        <p14:creationId xmlns:p14="http://schemas.microsoft.com/office/powerpoint/2010/main" val="3716502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334789"/>
            <a:ext cx="9144000" cy="1143000"/>
          </a:xfrm>
        </p:spPr>
        <p:txBody>
          <a:bodyPr/>
          <a:lstStyle/>
          <a:p>
            <a:pPr algn="ctr">
              <a:defRPr/>
            </a:pPr>
            <a:r>
              <a:rPr lang="en-GB" u="sng" dirty="0">
                <a:solidFill>
                  <a:srgbClr val="0070C0"/>
                </a:solidFill>
              </a:rPr>
              <a:t>A  PRAYER</a:t>
            </a:r>
            <a:r>
              <a:rPr dirty="0">
                <a:solidFill>
                  <a:srgbClr val="0070C0"/>
                </a:solidFill>
              </a:rPr>
              <a:t> </a:t>
            </a:r>
          </a:p>
        </p:txBody>
      </p:sp>
      <p:sp>
        <p:nvSpPr>
          <p:cNvPr id="53251" name="Text Placeholder 6"/>
          <p:cNvSpPr>
            <a:spLocks noGrp="1"/>
          </p:cNvSpPr>
          <p:nvPr>
            <p:ph type="body" idx="1"/>
          </p:nvPr>
        </p:nvSpPr>
        <p:spPr>
          <a:xfrm>
            <a:off x="467544" y="2060848"/>
            <a:ext cx="7772400" cy="4191000"/>
          </a:xfrm>
        </p:spPr>
        <p:txBody>
          <a:bodyPr/>
          <a:lstStyle/>
          <a:p>
            <a:pPr eaLnBrk="1" hangingPunct="1"/>
            <a:r>
              <a:rPr lang="en-GB" altLang="en-US" sz="3200" b="1" dirty="0">
                <a:solidFill>
                  <a:schemeClr val="bg1"/>
                </a:solidFill>
                <a:latin typeface="+mj-lt"/>
              </a:rPr>
              <a:t>It will take time, Lord.</a:t>
            </a:r>
          </a:p>
          <a:p>
            <a:pPr>
              <a:spcBef>
                <a:spcPts val="1200"/>
              </a:spcBef>
            </a:pPr>
            <a:r>
              <a:rPr lang="en-GB" altLang="en-US" sz="3200" b="1" dirty="0">
                <a:solidFill>
                  <a:schemeClr val="bg1"/>
                </a:solidFill>
                <a:latin typeface="+mj-lt"/>
              </a:rPr>
              <a:t>Therefore, please enable me to be patient in letting You and others help me become perfect and complete, lacking in nothing.</a:t>
            </a:r>
            <a:r>
              <a:rPr lang="en-GB" altLang="en-US" sz="3200" dirty="0">
                <a:solidFill>
                  <a:schemeClr val="bg1"/>
                </a:solidFill>
                <a:latin typeface="+mj-lt"/>
              </a:rPr>
              <a:t> </a:t>
            </a:r>
            <a:endParaRPr lang="en-US" altLang="en-US" sz="3200" dirty="0">
              <a:solidFill>
                <a:schemeClr val="bg1"/>
              </a:solidFill>
              <a:latin typeface="+mj-lt"/>
            </a:endParaRPr>
          </a:p>
          <a:p>
            <a:pPr eaLnBrk="1" hangingPunct="1"/>
            <a:endParaRPr lang="en-US" altLang="en-US" sz="3200" dirty="0"/>
          </a:p>
        </p:txBody>
      </p:sp>
      <p:sp>
        <p:nvSpPr>
          <p:cNvPr id="8" name="Rectangle 2"/>
          <p:cNvSpPr txBox="1">
            <a:spLocks noChangeArrowheads="1"/>
          </p:cNvSpPr>
          <p:nvPr/>
        </p:nvSpPr>
        <p:spPr>
          <a:xfrm>
            <a:off x="0" y="476672"/>
            <a:ext cx="9144000" cy="1143000"/>
          </a:xfrm>
          <a:prstGeom prst="rect">
            <a:avLst/>
          </a:prstGeom>
          <a:ln>
            <a:noFill/>
          </a:ln>
        </p:spPr>
        <p:txBody>
          <a:bodyPr lIns="0" tIns="0" rIns="0" bIns="0" anchor="b">
            <a:scene3d>
              <a:camera prst="orthographicFront"/>
              <a:lightRig rig="freezing" dir="t">
                <a:rot lat="0" lon="0" rev="5640000"/>
              </a:lightRig>
            </a:scene3d>
            <a:sp3d prstMaterial="flat">
              <a:bevelT w="38100" h="38100"/>
            </a:sp3d>
          </a:bodyPr>
          <a:lstStyle/>
          <a:p>
            <a:pPr>
              <a:defRPr/>
            </a:pPr>
            <a:r>
              <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t>
            </a:r>
          </a:p>
        </p:txBody>
      </p:sp>
      <p:sp>
        <p:nvSpPr>
          <p:cNvPr id="2" name="Slide Number Placeholder 1">
            <a:extLst>
              <a:ext uri="{FF2B5EF4-FFF2-40B4-BE49-F238E27FC236}">
                <a16:creationId xmlns:a16="http://schemas.microsoft.com/office/drawing/2014/main" id="{3700B404-1ABC-4739-A6D2-75BBF7B009DC}"/>
              </a:ext>
            </a:extLst>
          </p:cNvPr>
          <p:cNvSpPr>
            <a:spLocks noGrp="1"/>
          </p:cNvSpPr>
          <p:nvPr>
            <p:ph type="sldNum" sz="quarter" idx="12"/>
          </p:nvPr>
        </p:nvSpPr>
        <p:spPr/>
        <p:txBody>
          <a:bodyPr/>
          <a:lstStyle/>
          <a:p>
            <a:fld id="{0C15C494-E619-4AB6-988B-39170DE34651}" type="slidenum">
              <a:rPr lang="en-SG" smtClean="0"/>
              <a:pPr/>
              <a:t>52</a:t>
            </a:fld>
            <a:endParaRPr lang="en-SG"/>
          </a:p>
        </p:txBody>
      </p:sp>
    </p:spTree>
    <p:extLst>
      <p:ext uri="{BB962C8B-B14F-4D97-AF65-F5344CB8AC3E}">
        <p14:creationId xmlns:p14="http://schemas.microsoft.com/office/powerpoint/2010/main" val="31434269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404664"/>
            <a:ext cx="9144000" cy="1143000"/>
          </a:xfrm>
        </p:spPr>
        <p:txBody>
          <a:bodyPr/>
          <a:lstStyle/>
          <a:p>
            <a:pPr algn="ctr">
              <a:defRPr/>
            </a:pPr>
            <a:r>
              <a:rPr lang="en-GB" u="sng" dirty="0">
                <a:solidFill>
                  <a:srgbClr val="0070C0"/>
                </a:solidFill>
              </a:rPr>
              <a:t>A  PRAYER</a:t>
            </a:r>
            <a:r>
              <a:rPr dirty="0">
                <a:solidFill>
                  <a:srgbClr val="0070C0"/>
                </a:solidFill>
              </a:rPr>
              <a:t> </a:t>
            </a:r>
          </a:p>
        </p:txBody>
      </p:sp>
      <p:sp>
        <p:nvSpPr>
          <p:cNvPr id="7" name="Text Placeholder 6"/>
          <p:cNvSpPr>
            <a:spLocks noGrp="1"/>
          </p:cNvSpPr>
          <p:nvPr>
            <p:ph type="body" idx="1"/>
          </p:nvPr>
        </p:nvSpPr>
        <p:spPr>
          <a:xfrm>
            <a:off x="643372" y="1844824"/>
            <a:ext cx="7704856" cy="3816424"/>
          </a:xfrm>
        </p:spPr>
        <p:txBody>
          <a:bodyPr>
            <a:noAutofit/>
          </a:bodyPr>
          <a:lstStyle/>
          <a:p>
            <a:pPr>
              <a:spcBef>
                <a:spcPts val="600"/>
              </a:spcBef>
              <a:defRPr/>
            </a:pPr>
            <a:r>
              <a:rPr lang="en-GB" sz="3200" b="1" dirty="0">
                <a:solidFill>
                  <a:schemeClr val="bg1"/>
                </a:solidFill>
                <a:latin typeface="+mj-lt"/>
              </a:rPr>
              <a:t>Truthfully, Father, I am still intimidated and lack strength.</a:t>
            </a:r>
          </a:p>
          <a:p>
            <a:pPr>
              <a:spcBef>
                <a:spcPts val="1800"/>
              </a:spcBef>
              <a:defRPr/>
            </a:pPr>
            <a:r>
              <a:rPr lang="en-GB" sz="3200" b="1" dirty="0">
                <a:solidFill>
                  <a:schemeClr val="bg1"/>
                </a:solidFill>
                <a:latin typeface="+mj-lt"/>
              </a:rPr>
              <a:t>Therefore I ask that You will do something for me that I cannot do for myself.  And as my life changes and a “better me” becomes a reality, I’ll give You all the praise.</a:t>
            </a:r>
          </a:p>
          <a:p>
            <a:pPr>
              <a:spcBef>
                <a:spcPts val="1800"/>
              </a:spcBef>
              <a:defRPr/>
            </a:pPr>
            <a:r>
              <a:rPr lang="en-GB" sz="3200" b="1" dirty="0">
                <a:solidFill>
                  <a:schemeClr val="bg1"/>
                </a:solidFill>
                <a:latin typeface="+mj-lt"/>
              </a:rPr>
              <a:t>For Jesus’ sake,  Amen!</a:t>
            </a:r>
            <a:endParaRPr lang="en-US" sz="3200" b="1" dirty="0">
              <a:solidFill>
                <a:schemeClr val="bg1"/>
              </a:solidFill>
              <a:latin typeface="+mj-lt"/>
            </a:endParaRPr>
          </a:p>
          <a:p>
            <a:pPr>
              <a:defRPr/>
            </a:pPr>
            <a:endParaRPr lang="en-US" dirty="0"/>
          </a:p>
        </p:txBody>
      </p:sp>
      <p:sp>
        <p:nvSpPr>
          <p:cNvPr id="8" name="Rectangle 2"/>
          <p:cNvSpPr txBox="1">
            <a:spLocks noChangeArrowheads="1"/>
          </p:cNvSpPr>
          <p:nvPr/>
        </p:nvSpPr>
        <p:spPr>
          <a:xfrm>
            <a:off x="0" y="304800"/>
            <a:ext cx="9144000" cy="1143000"/>
          </a:xfrm>
          <a:prstGeom prst="rect">
            <a:avLst/>
          </a:prstGeom>
          <a:ln>
            <a:noFill/>
          </a:ln>
        </p:spPr>
        <p:txBody>
          <a:bodyPr lIns="0" tIns="0" rIns="0" bIns="0" anchor="b">
            <a:scene3d>
              <a:camera prst="orthographicFront"/>
              <a:lightRig rig="freezing" dir="t">
                <a:rot lat="0" lon="0" rev="5640000"/>
              </a:lightRig>
            </a:scene3d>
            <a:sp3d prstMaterial="flat">
              <a:bevelT w="38100" h="38100"/>
            </a:sp3d>
          </a:bodyPr>
          <a:lstStyle/>
          <a:p>
            <a:pPr>
              <a:defRPr/>
            </a:pPr>
            <a:r>
              <a:rPr lang="en-US" sz="5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t>
            </a:r>
          </a:p>
        </p:txBody>
      </p:sp>
      <p:sp>
        <p:nvSpPr>
          <p:cNvPr id="2" name="Slide Number Placeholder 1">
            <a:extLst>
              <a:ext uri="{FF2B5EF4-FFF2-40B4-BE49-F238E27FC236}">
                <a16:creationId xmlns:a16="http://schemas.microsoft.com/office/drawing/2014/main" id="{AE2733B8-833F-49DC-BBBA-BE31249FB724}"/>
              </a:ext>
            </a:extLst>
          </p:cNvPr>
          <p:cNvSpPr>
            <a:spLocks noGrp="1"/>
          </p:cNvSpPr>
          <p:nvPr>
            <p:ph type="sldNum" sz="quarter" idx="12"/>
          </p:nvPr>
        </p:nvSpPr>
        <p:spPr/>
        <p:txBody>
          <a:bodyPr/>
          <a:lstStyle/>
          <a:p>
            <a:fld id="{0C15C494-E619-4AB6-988B-39170DE34651}" type="slidenum">
              <a:rPr lang="en-SG" smtClean="0"/>
              <a:pPr/>
              <a:t>53</a:t>
            </a:fld>
            <a:endParaRPr lang="en-SG"/>
          </a:p>
        </p:txBody>
      </p:sp>
    </p:spTree>
    <p:extLst>
      <p:ext uri="{BB962C8B-B14F-4D97-AF65-F5344CB8AC3E}">
        <p14:creationId xmlns:p14="http://schemas.microsoft.com/office/powerpoint/2010/main" val="4272627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noAutofit/>
          </a:bodyPr>
          <a:lstStyle/>
          <a:p>
            <a:pPr algn="ctr"/>
            <a:r>
              <a:rPr lang="en-SG" sz="4000" b="1" dirty="0">
                <a:solidFill>
                  <a:srgbClr val="FF0000"/>
                </a:solidFill>
                <a:effectLst>
                  <a:outerShdw blurRad="38100" dist="38100" dir="2700000" algn="tl">
                    <a:srgbClr val="000000">
                      <a:alpha val="43137"/>
                    </a:srgbClr>
                  </a:outerShdw>
                </a:effectLst>
              </a:rPr>
              <a:t>REFLECTIONS</a:t>
            </a:r>
          </a:p>
        </p:txBody>
      </p:sp>
      <p:sp>
        <p:nvSpPr>
          <p:cNvPr id="3" name="Content Placeholder 2"/>
          <p:cNvSpPr>
            <a:spLocks noGrp="1"/>
          </p:cNvSpPr>
          <p:nvPr>
            <p:ph idx="1"/>
          </p:nvPr>
        </p:nvSpPr>
        <p:spPr>
          <a:xfrm>
            <a:off x="457200" y="1469504"/>
            <a:ext cx="8229600" cy="4695800"/>
          </a:xfrm>
        </p:spPr>
        <p:txBody>
          <a:bodyPr>
            <a:noAutofit/>
          </a:bodyPr>
          <a:lstStyle/>
          <a:p>
            <a:pPr marL="0" indent="0">
              <a:buNone/>
            </a:pPr>
            <a:r>
              <a:rPr lang="en-SG" sz="3600" b="1" dirty="0">
                <a:latin typeface="+mj-lt"/>
              </a:rPr>
              <a:t>1.  The progression of sin begins with how we think, then how we behave and ends up with to whom we belong.  We need to check on the starting point and consider the source of our counsel.  Is the advice godly or ungodly? Can we trust our own conscience?</a:t>
            </a:r>
          </a:p>
        </p:txBody>
      </p:sp>
      <p:sp>
        <p:nvSpPr>
          <p:cNvPr id="4" name="Slide Number Placeholder 3">
            <a:extLst>
              <a:ext uri="{FF2B5EF4-FFF2-40B4-BE49-F238E27FC236}">
                <a16:creationId xmlns:a16="http://schemas.microsoft.com/office/drawing/2014/main" id="{B46454E9-F4FB-4B39-B8AF-CB6DAE06C1B1}"/>
              </a:ext>
            </a:extLst>
          </p:cNvPr>
          <p:cNvSpPr>
            <a:spLocks noGrp="1"/>
          </p:cNvSpPr>
          <p:nvPr>
            <p:ph type="sldNum" sz="quarter" idx="12"/>
          </p:nvPr>
        </p:nvSpPr>
        <p:spPr/>
        <p:txBody>
          <a:bodyPr/>
          <a:lstStyle/>
          <a:p>
            <a:fld id="{0C15C494-E619-4AB6-988B-39170DE34651}" type="slidenum">
              <a:rPr lang="en-SG" smtClean="0"/>
              <a:pPr/>
              <a:t>54</a:t>
            </a:fld>
            <a:endParaRPr lang="en-SG"/>
          </a:p>
        </p:txBody>
      </p:sp>
    </p:spTree>
    <p:extLst>
      <p:ext uri="{BB962C8B-B14F-4D97-AF65-F5344CB8AC3E}">
        <p14:creationId xmlns:p14="http://schemas.microsoft.com/office/powerpoint/2010/main" val="667952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noAutofit/>
          </a:bodyPr>
          <a:lstStyle/>
          <a:p>
            <a:pPr algn="ctr"/>
            <a:r>
              <a:rPr lang="en-SG" sz="4000" b="1" dirty="0">
                <a:solidFill>
                  <a:srgbClr val="FF0000"/>
                </a:solidFill>
                <a:effectLst>
                  <a:outerShdw blurRad="38100" dist="38100" dir="2700000" algn="tl">
                    <a:srgbClr val="000000">
                      <a:alpha val="43137"/>
                    </a:srgbClr>
                  </a:outerShdw>
                </a:effectLst>
              </a:rPr>
              <a:t>REFLECTIONS</a:t>
            </a:r>
          </a:p>
        </p:txBody>
      </p:sp>
      <p:sp>
        <p:nvSpPr>
          <p:cNvPr id="3" name="Content Placeholder 2"/>
          <p:cNvSpPr>
            <a:spLocks noGrp="1"/>
          </p:cNvSpPr>
          <p:nvPr>
            <p:ph idx="1"/>
          </p:nvPr>
        </p:nvSpPr>
        <p:spPr>
          <a:xfrm>
            <a:off x="539552" y="1628800"/>
            <a:ext cx="8229600" cy="4695800"/>
          </a:xfrm>
        </p:spPr>
        <p:txBody>
          <a:bodyPr>
            <a:noAutofit/>
          </a:bodyPr>
          <a:lstStyle/>
          <a:p>
            <a:pPr marL="0" indent="0">
              <a:buNone/>
            </a:pPr>
            <a:r>
              <a:rPr lang="en-SG" sz="3600" b="1" dirty="0">
                <a:latin typeface="+mj-lt"/>
              </a:rPr>
              <a:t>2.  Our heart is never meant to be a vacuum.  We will have our delight. Personal pleasure could be selfishness.  Pleasure with other people will fall short.  God’s Presence and Promises should be our eternal delight.  How much do we hunger for God and His Word?</a:t>
            </a:r>
          </a:p>
        </p:txBody>
      </p:sp>
      <p:sp>
        <p:nvSpPr>
          <p:cNvPr id="4" name="Slide Number Placeholder 3">
            <a:extLst>
              <a:ext uri="{FF2B5EF4-FFF2-40B4-BE49-F238E27FC236}">
                <a16:creationId xmlns:a16="http://schemas.microsoft.com/office/drawing/2014/main" id="{5A7F968A-C0A9-4789-9F10-022AA7CF35B1}"/>
              </a:ext>
            </a:extLst>
          </p:cNvPr>
          <p:cNvSpPr>
            <a:spLocks noGrp="1"/>
          </p:cNvSpPr>
          <p:nvPr>
            <p:ph type="sldNum" sz="quarter" idx="12"/>
          </p:nvPr>
        </p:nvSpPr>
        <p:spPr/>
        <p:txBody>
          <a:bodyPr/>
          <a:lstStyle/>
          <a:p>
            <a:fld id="{0C15C494-E619-4AB6-988B-39170DE34651}" type="slidenum">
              <a:rPr lang="en-SG" smtClean="0"/>
              <a:pPr/>
              <a:t>55</a:t>
            </a:fld>
            <a:endParaRPr lang="en-SG"/>
          </a:p>
        </p:txBody>
      </p:sp>
    </p:spTree>
    <p:extLst>
      <p:ext uri="{BB962C8B-B14F-4D97-AF65-F5344CB8AC3E}">
        <p14:creationId xmlns:p14="http://schemas.microsoft.com/office/powerpoint/2010/main" val="1625486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648072"/>
          </a:xfrm>
        </p:spPr>
        <p:txBody>
          <a:bodyPr>
            <a:normAutofit fontScale="90000"/>
          </a:bodyPr>
          <a:lstStyle/>
          <a:p>
            <a:pPr algn="ctr"/>
            <a:r>
              <a:rPr lang="en-SG" sz="4000" b="1" dirty="0">
                <a:solidFill>
                  <a:srgbClr val="FF0000"/>
                </a:solidFill>
                <a:effectLst>
                  <a:outerShdw blurRad="38100" dist="38100" dir="2700000" algn="tl">
                    <a:srgbClr val="000000">
                      <a:alpha val="43137"/>
                    </a:srgbClr>
                  </a:outerShdw>
                </a:effectLst>
              </a:rPr>
              <a:t>REFLECTIONS</a:t>
            </a:r>
          </a:p>
        </p:txBody>
      </p:sp>
      <p:sp>
        <p:nvSpPr>
          <p:cNvPr id="3" name="Content Placeholder 2"/>
          <p:cNvSpPr>
            <a:spLocks noGrp="1"/>
          </p:cNvSpPr>
          <p:nvPr>
            <p:ph idx="1"/>
          </p:nvPr>
        </p:nvSpPr>
        <p:spPr>
          <a:xfrm>
            <a:off x="457200" y="1628800"/>
            <a:ext cx="8229600" cy="4695800"/>
          </a:xfrm>
        </p:spPr>
        <p:txBody>
          <a:bodyPr>
            <a:noAutofit/>
          </a:bodyPr>
          <a:lstStyle/>
          <a:p>
            <a:pPr marL="0" indent="0">
              <a:buNone/>
            </a:pPr>
            <a:r>
              <a:rPr lang="en-SG" sz="2800" b="1" dirty="0">
                <a:latin typeface="+mj-lt"/>
              </a:rPr>
              <a:t>3. (</a:t>
            </a:r>
            <a:r>
              <a:rPr lang="en-SG" sz="2800" b="1" dirty="0" err="1">
                <a:latin typeface="+mj-lt"/>
              </a:rPr>
              <a:t>Deu</a:t>
            </a:r>
            <a:r>
              <a:rPr lang="en-SG" sz="2800" b="1" dirty="0">
                <a:latin typeface="+mj-lt"/>
              </a:rPr>
              <a:t> 30:19)  </a:t>
            </a:r>
            <a:r>
              <a:rPr lang="en-SG" sz="2800" b="1" i="1" dirty="0">
                <a:latin typeface="+mj-lt"/>
              </a:rPr>
              <a:t>I call heaven and earth to record this day against you, that </a:t>
            </a:r>
            <a:r>
              <a:rPr lang="en-SG" sz="2800" b="1" i="1" u="sng" dirty="0">
                <a:solidFill>
                  <a:srgbClr val="FF0000"/>
                </a:solidFill>
                <a:latin typeface="+mj-lt"/>
              </a:rPr>
              <a:t>I have set before you life and death, blessing and cursing: therefore choose life</a:t>
            </a:r>
            <a:r>
              <a:rPr lang="en-SG" sz="2800" b="1" i="1" dirty="0">
                <a:latin typeface="+mj-lt"/>
              </a:rPr>
              <a:t>, that both thou and thy seed may live:</a:t>
            </a:r>
          </a:p>
          <a:p>
            <a:pPr marL="361950" indent="0">
              <a:buNone/>
            </a:pPr>
            <a:r>
              <a:rPr lang="en-SG" sz="2800" b="1" dirty="0">
                <a:latin typeface="+mj-lt"/>
              </a:rPr>
              <a:t>(1) (</a:t>
            </a:r>
            <a:r>
              <a:rPr lang="en-SG" sz="2800" b="1" dirty="0" err="1">
                <a:latin typeface="+mj-lt"/>
              </a:rPr>
              <a:t>Psa</a:t>
            </a:r>
            <a:r>
              <a:rPr lang="en-SG" sz="2800" b="1" dirty="0">
                <a:latin typeface="+mj-lt"/>
              </a:rPr>
              <a:t> 1:1)  </a:t>
            </a:r>
            <a:r>
              <a:rPr lang="en-SG" sz="2800" b="1" i="1" dirty="0">
                <a:latin typeface="+mj-lt"/>
              </a:rPr>
              <a:t>Blessed is the man that walks not in the counsel of the ungodly, nor stands in the way of sinners, nor sits in the seat of the scornful.</a:t>
            </a:r>
          </a:p>
          <a:p>
            <a:pPr marL="361950" indent="0">
              <a:buNone/>
            </a:pPr>
            <a:r>
              <a:rPr lang="en-SG" sz="2800" b="1" dirty="0">
                <a:latin typeface="+mj-lt"/>
              </a:rPr>
              <a:t>(2) OR “Cursed is the man that walks in the counsel of the ungodly, and stands in the way of sinners, and sits in the seat of the scornful.”</a:t>
            </a:r>
          </a:p>
          <a:p>
            <a:endParaRPr lang="en-SG" dirty="0"/>
          </a:p>
        </p:txBody>
      </p:sp>
      <p:sp>
        <p:nvSpPr>
          <p:cNvPr id="4" name="Slide Number Placeholder 3">
            <a:extLst>
              <a:ext uri="{FF2B5EF4-FFF2-40B4-BE49-F238E27FC236}">
                <a16:creationId xmlns:a16="http://schemas.microsoft.com/office/drawing/2014/main" id="{44244002-0B1C-4BDB-8AA8-ED234C875F93}"/>
              </a:ext>
            </a:extLst>
          </p:cNvPr>
          <p:cNvSpPr>
            <a:spLocks noGrp="1"/>
          </p:cNvSpPr>
          <p:nvPr>
            <p:ph type="sldNum" sz="quarter" idx="12"/>
          </p:nvPr>
        </p:nvSpPr>
        <p:spPr/>
        <p:txBody>
          <a:bodyPr/>
          <a:lstStyle/>
          <a:p>
            <a:fld id="{0C15C494-E619-4AB6-988B-39170DE34651}" type="slidenum">
              <a:rPr lang="en-SG" smtClean="0"/>
              <a:pPr/>
              <a:t>56</a:t>
            </a:fld>
            <a:endParaRPr lang="en-SG"/>
          </a:p>
        </p:txBody>
      </p:sp>
    </p:spTree>
    <p:extLst>
      <p:ext uri="{BB962C8B-B14F-4D97-AF65-F5344CB8AC3E}">
        <p14:creationId xmlns:p14="http://schemas.microsoft.com/office/powerpoint/2010/main" val="2312830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401384"/>
            <a:ext cx="7772400" cy="4958680"/>
          </a:xfrm>
        </p:spPr>
        <p:txBody>
          <a:bodyPr>
            <a:noAutofit/>
          </a:bodyPr>
          <a:lstStyle/>
          <a:p>
            <a:pPr>
              <a:defRPr/>
            </a:pPr>
            <a:r>
              <a:rPr lang="en-US" sz="2400" dirty="0">
                <a:solidFill>
                  <a:schemeClr val="bg1"/>
                </a:solidFill>
                <a:latin typeface="+mj-lt"/>
              </a:rPr>
              <a:t>Please read Mark chapter one and observe and write down the following:</a:t>
            </a:r>
          </a:p>
          <a:p>
            <a:pPr>
              <a:defRPr/>
            </a:pPr>
            <a:endParaRPr lang="en-US" sz="2400" dirty="0">
              <a:solidFill>
                <a:schemeClr val="bg1"/>
              </a:solidFill>
              <a:latin typeface="+mj-lt"/>
            </a:endParaRPr>
          </a:p>
          <a:p>
            <a:pPr marL="715963" indent="-354013">
              <a:defRPr/>
            </a:pPr>
            <a:r>
              <a:rPr lang="en-US" sz="2400" dirty="0">
                <a:solidFill>
                  <a:schemeClr val="bg1"/>
                </a:solidFill>
                <a:latin typeface="+mj-lt"/>
              </a:rPr>
              <a:t>1.  Truths about God to meditate</a:t>
            </a:r>
          </a:p>
          <a:p>
            <a:pPr marL="715963" indent="-354013">
              <a:defRPr/>
            </a:pPr>
            <a:r>
              <a:rPr lang="en-US" sz="2400" dirty="0">
                <a:solidFill>
                  <a:schemeClr val="bg1"/>
                </a:solidFill>
                <a:latin typeface="+mj-lt"/>
              </a:rPr>
              <a:t>2.  Something to praise God for</a:t>
            </a:r>
          </a:p>
          <a:p>
            <a:pPr marL="715963" indent="-354013">
              <a:defRPr/>
            </a:pPr>
            <a:r>
              <a:rPr lang="en-US" sz="2400" dirty="0">
                <a:solidFill>
                  <a:schemeClr val="bg1"/>
                </a:solidFill>
                <a:latin typeface="+mj-lt"/>
              </a:rPr>
              <a:t>3.	A promise to believe</a:t>
            </a:r>
          </a:p>
          <a:p>
            <a:pPr marL="715963" indent="-354013">
              <a:defRPr/>
            </a:pPr>
            <a:r>
              <a:rPr lang="en-US" sz="2400" dirty="0">
                <a:solidFill>
                  <a:schemeClr val="bg1"/>
                </a:solidFill>
                <a:latin typeface="+mj-lt"/>
              </a:rPr>
              <a:t>4.  An example to follow</a:t>
            </a:r>
          </a:p>
          <a:p>
            <a:pPr marL="715963" indent="-354013">
              <a:defRPr/>
            </a:pPr>
            <a:r>
              <a:rPr lang="en-US" sz="2400" dirty="0">
                <a:solidFill>
                  <a:schemeClr val="bg1"/>
                </a:solidFill>
                <a:latin typeface="+mj-lt"/>
              </a:rPr>
              <a:t>5.  An example to avoid</a:t>
            </a:r>
          </a:p>
          <a:p>
            <a:pPr marL="715963" indent="-354013">
              <a:defRPr/>
            </a:pPr>
            <a:r>
              <a:rPr lang="en-US" sz="2400" dirty="0">
                <a:solidFill>
                  <a:schemeClr val="bg1"/>
                </a:solidFill>
                <a:latin typeface="+mj-lt"/>
              </a:rPr>
              <a:t>6.  A needed change of attitude  </a:t>
            </a:r>
          </a:p>
          <a:p>
            <a:pPr marL="715963" indent="-354013">
              <a:defRPr/>
            </a:pPr>
            <a:r>
              <a:rPr lang="en-US" sz="2400" dirty="0">
                <a:solidFill>
                  <a:schemeClr val="bg1"/>
                </a:solidFill>
                <a:latin typeface="+mj-lt"/>
              </a:rPr>
              <a:t>7.  A verse to memorize </a:t>
            </a:r>
          </a:p>
          <a:p>
            <a:pPr marL="715963" indent="-354013">
              <a:defRPr/>
            </a:pPr>
            <a:r>
              <a:rPr lang="en-US" sz="2400" dirty="0">
                <a:solidFill>
                  <a:schemeClr val="bg1"/>
                </a:solidFill>
                <a:latin typeface="+mj-lt"/>
              </a:rPr>
              <a:t>8.  A prayer using the lessons learnt</a:t>
            </a:r>
            <a:br>
              <a:rPr lang="en-US" sz="2400" dirty="0">
                <a:solidFill>
                  <a:schemeClr val="bg1"/>
                </a:solidFill>
                <a:latin typeface="+mj-lt"/>
              </a:rPr>
            </a:br>
            <a:r>
              <a:rPr lang="en-US" sz="2400" dirty="0">
                <a:solidFill>
                  <a:schemeClr val="bg1"/>
                </a:solidFill>
                <a:latin typeface="+mj-lt"/>
              </a:rPr>
              <a:t> </a:t>
            </a:r>
          </a:p>
        </p:txBody>
      </p:sp>
      <p:sp>
        <p:nvSpPr>
          <p:cNvPr id="4" name="Title 1">
            <a:extLst>
              <a:ext uri="{FF2B5EF4-FFF2-40B4-BE49-F238E27FC236}">
                <a16:creationId xmlns:a16="http://schemas.microsoft.com/office/drawing/2014/main" id="{5F9245E3-1C85-4DDD-8500-F54D5F7C8E09}"/>
              </a:ext>
            </a:extLst>
          </p:cNvPr>
          <p:cNvSpPr txBox="1">
            <a:spLocks/>
          </p:cNvSpPr>
          <p:nvPr/>
        </p:nvSpPr>
        <p:spPr>
          <a:xfrm>
            <a:off x="0" y="497936"/>
            <a:ext cx="9144000" cy="780696"/>
          </a:xfrm>
          <a:prstGeom prst="rect">
            <a:avLst/>
          </a:prstGeom>
          <a:ln>
            <a:noFill/>
          </a:ln>
        </p:spPr>
        <p:txBody>
          <a:bodyPr vert="horz" lIns="0" tIns="0" rIns="0" bIns="0" anchor="b">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QUESTION ONE</a:t>
            </a:r>
          </a:p>
        </p:txBody>
      </p:sp>
      <p:sp>
        <p:nvSpPr>
          <p:cNvPr id="2" name="Slide Number Placeholder 1">
            <a:extLst>
              <a:ext uri="{FF2B5EF4-FFF2-40B4-BE49-F238E27FC236}">
                <a16:creationId xmlns:a16="http://schemas.microsoft.com/office/drawing/2014/main" id="{1C2F9E13-70EF-444E-89EE-986A94E5BBD7}"/>
              </a:ext>
            </a:extLst>
          </p:cNvPr>
          <p:cNvSpPr>
            <a:spLocks noGrp="1"/>
          </p:cNvSpPr>
          <p:nvPr>
            <p:ph type="sldNum" sz="quarter" idx="12"/>
          </p:nvPr>
        </p:nvSpPr>
        <p:spPr/>
        <p:txBody>
          <a:bodyPr/>
          <a:lstStyle/>
          <a:p>
            <a:fld id="{0C15C494-E619-4AB6-988B-39170DE34651}" type="slidenum">
              <a:rPr lang="en-SG" smtClean="0"/>
              <a:pPr/>
              <a:t>57</a:t>
            </a:fld>
            <a:endParaRPr lang="en-SG"/>
          </a:p>
        </p:txBody>
      </p:sp>
    </p:spTree>
    <p:extLst>
      <p:ext uri="{BB962C8B-B14F-4D97-AF65-F5344CB8AC3E}">
        <p14:creationId xmlns:p14="http://schemas.microsoft.com/office/powerpoint/2010/main" val="881707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br>
              <a:rPr/>
            </a:br>
            <a:endParaRPr/>
          </a:p>
        </p:txBody>
      </p:sp>
      <p:sp>
        <p:nvSpPr>
          <p:cNvPr id="3" name="Text Placeholder 2"/>
          <p:cNvSpPr>
            <a:spLocks noGrp="1"/>
          </p:cNvSpPr>
          <p:nvPr>
            <p:ph type="body" idx="1"/>
          </p:nvPr>
        </p:nvSpPr>
        <p:spPr>
          <a:xfrm>
            <a:off x="530352" y="1484784"/>
            <a:ext cx="8083296" cy="4958680"/>
          </a:xfrm>
        </p:spPr>
        <p:txBody>
          <a:bodyPr>
            <a:normAutofit/>
          </a:bodyPr>
          <a:lstStyle/>
          <a:p>
            <a:pPr marL="444500" indent="-444500">
              <a:defRPr/>
            </a:pPr>
            <a:r>
              <a:rPr lang="en-US" sz="2800" dirty="0">
                <a:solidFill>
                  <a:schemeClr val="bg1"/>
                </a:solidFill>
                <a:latin typeface="+mj-lt"/>
              </a:rPr>
              <a:t>1.  Please identify: </a:t>
            </a:r>
          </a:p>
          <a:p>
            <a:pPr marL="898525" indent="-454025">
              <a:defRPr/>
            </a:pPr>
            <a:r>
              <a:rPr lang="en-US" sz="2800" dirty="0">
                <a:solidFill>
                  <a:schemeClr val="bg1"/>
                </a:solidFill>
                <a:latin typeface="+mj-lt"/>
              </a:rPr>
              <a:t>A.  Three persons of positive influence in your life. </a:t>
            </a:r>
          </a:p>
          <a:p>
            <a:pPr marL="898525" indent="-454025">
              <a:defRPr/>
            </a:pPr>
            <a:r>
              <a:rPr lang="en-US" sz="2800" dirty="0">
                <a:solidFill>
                  <a:schemeClr val="bg1"/>
                </a:solidFill>
                <a:latin typeface="+mj-lt"/>
              </a:rPr>
              <a:t>B.  For each person, write down three good counsel or support in your life.</a:t>
            </a:r>
          </a:p>
          <a:p>
            <a:pPr marL="444500" indent="-444500">
              <a:spcBef>
                <a:spcPts val="2400"/>
              </a:spcBef>
              <a:defRPr/>
            </a:pPr>
            <a:r>
              <a:rPr lang="en-US" sz="2800" dirty="0">
                <a:solidFill>
                  <a:schemeClr val="bg1"/>
                </a:solidFill>
                <a:latin typeface="+mj-lt"/>
              </a:rPr>
              <a:t>2.  Please identify:</a:t>
            </a:r>
          </a:p>
          <a:p>
            <a:pPr marL="898525" indent="-454025">
              <a:defRPr/>
            </a:pPr>
            <a:r>
              <a:rPr lang="en-US" sz="2800" dirty="0">
                <a:solidFill>
                  <a:schemeClr val="bg1"/>
                </a:solidFill>
                <a:latin typeface="+mj-lt"/>
              </a:rPr>
              <a:t>A.  Three persons that you need to pray for and help.</a:t>
            </a:r>
          </a:p>
          <a:p>
            <a:pPr marL="898525" indent="-454025">
              <a:defRPr/>
            </a:pPr>
            <a:r>
              <a:rPr lang="en-US" sz="2800" dirty="0">
                <a:solidFill>
                  <a:schemeClr val="bg1"/>
                </a:solidFill>
                <a:latin typeface="+mj-lt"/>
              </a:rPr>
              <a:t>B.  For each, write down two advice or actions you will give.</a:t>
            </a:r>
            <a:endParaRPr lang="en-US" dirty="0">
              <a:solidFill>
                <a:schemeClr val="bg1"/>
              </a:solidFill>
              <a:latin typeface="+mj-lt"/>
            </a:endParaRPr>
          </a:p>
        </p:txBody>
      </p:sp>
      <p:sp>
        <p:nvSpPr>
          <p:cNvPr id="4" name="Title 1">
            <a:extLst>
              <a:ext uri="{FF2B5EF4-FFF2-40B4-BE49-F238E27FC236}">
                <a16:creationId xmlns:a16="http://schemas.microsoft.com/office/drawing/2014/main" id="{01BB9433-7247-4596-A5E7-4FFF9E9BBDEE}"/>
              </a:ext>
            </a:extLst>
          </p:cNvPr>
          <p:cNvSpPr txBox="1">
            <a:spLocks/>
          </p:cNvSpPr>
          <p:nvPr/>
        </p:nvSpPr>
        <p:spPr>
          <a:xfrm>
            <a:off x="0" y="527254"/>
            <a:ext cx="9144000" cy="780696"/>
          </a:xfrm>
          <a:prstGeom prst="rect">
            <a:avLst/>
          </a:prstGeom>
          <a:ln>
            <a:noFill/>
          </a:ln>
        </p:spPr>
        <p:txBody>
          <a:bodyPr vert="horz" lIns="0" tIns="0" rIns="0" bIns="0" anchor="b">
            <a:normAutofit fontScale="97500"/>
            <a:scene3d>
              <a:camera prst="orthographicFront"/>
              <a:lightRig rig="freezing" dir="t">
                <a:rot lat="0" lon="0" rev="5640000"/>
              </a:lightRig>
            </a:scene3d>
            <a:sp3d prstMaterial="flat">
              <a:bevelT w="38100" h="38100"/>
            </a:sp3d>
          </a:bodyPr>
          <a:lstStyle>
            <a:lvl1pPr algn="l" rtl="0" eaLnBrk="1" latinLnBrk="0" hangingPunct="1">
              <a:spcBef>
                <a:spcPct val="0"/>
              </a:spcBef>
              <a:buNone/>
              <a:defRPr kumimoji="0" lang="en-US" sz="5600" b="1" kern="1200"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SG" sz="4000" dirty="0">
                <a:solidFill>
                  <a:srgbClr val="FF0000"/>
                </a:solidFill>
                <a:effectLst>
                  <a:outerShdw blurRad="38100" dist="38100" dir="2700000" algn="tl">
                    <a:srgbClr val="000000">
                      <a:alpha val="43137"/>
                    </a:srgbClr>
                  </a:outerShdw>
                </a:effectLst>
              </a:rPr>
              <a:t>QUESTION TWO</a:t>
            </a:r>
          </a:p>
        </p:txBody>
      </p:sp>
      <p:sp>
        <p:nvSpPr>
          <p:cNvPr id="5" name="Slide Number Placeholder 4">
            <a:extLst>
              <a:ext uri="{FF2B5EF4-FFF2-40B4-BE49-F238E27FC236}">
                <a16:creationId xmlns:a16="http://schemas.microsoft.com/office/drawing/2014/main" id="{76185189-A2E4-4453-9538-72C88D0BFE0B}"/>
              </a:ext>
            </a:extLst>
          </p:cNvPr>
          <p:cNvSpPr>
            <a:spLocks noGrp="1"/>
          </p:cNvSpPr>
          <p:nvPr>
            <p:ph type="sldNum" sz="quarter" idx="12"/>
          </p:nvPr>
        </p:nvSpPr>
        <p:spPr/>
        <p:txBody>
          <a:bodyPr/>
          <a:lstStyle/>
          <a:p>
            <a:fld id="{0C15C494-E619-4AB6-988B-39170DE34651}" type="slidenum">
              <a:rPr lang="en-SG" smtClean="0"/>
              <a:pPr/>
              <a:t>58</a:t>
            </a:fld>
            <a:endParaRPr lang="en-SG"/>
          </a:p>
        </p:txBody>
      </p:sp>
    </p:spTree>
    <p:extLst>
      <p:ext uri="{BB962C8B-B14F-4D97-AF65-F5344CB8AC3E}">
        <p14:creationId xmlns:p14="http://schemas.microsoft.com/office/powerpoint/2010/main" val="3126418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7A4CD-A627-494F-9542-8D7D9B987B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2754" y1="34545" x2="72754" y2="34545"/>
                        <a14:foregroundMark x1="64970" y1="49231" x2="64970" y2="49231"/>
                        <a14:foregroundMark x1="74102" y1="37063" x2="74102" y2="37063"/>
                        <a14:foregroundMark x1="75150" y1="35245" x2="75150" y2="35245"/>
                      </a14:backgroundRemoval>
                    </a14:imgEffect>
                  </a14:imgLayer>
                </a14:imgProps>
              </a:ext>
            </a:extLst>
          </a:blip>
          <a:stretch>
            <a:fillRect/>
          </a:stretch>
        </p:blipFill>
        <p:spPr>
          <a:xfrm>
            <a:off x="3429000" y="1219200"/>
            <a:ext cx="2639660" cy="2825384"/>
          </a:xfrm>
          <a:prstGeom prst="rect">
            <a:avLst/>
          </a:prstGeom>
        </p:spPr>
      </p:pic>
      <p:sp>
        <p:nvSpPr>
          <p:cNvPr id="5" name="Rectangle: Rounded Corners 4">
            <a:extLst>
              <a:ext uri="{FF2B5EF4-FFF2-40B4-BE49-F238E27FC236}">
                <a16:creationId xmlns:a16="http://schemas.microsoft.com/office/drawing/2014/main" id="{BA217BD6-271A-48BD-AB03-C7041572BCA2}"/>
              </a:ext>
            </a:extLst>
          </p:cNvPr>
          <p:cNvSpPr/>
          <p:nvPr/>
        </p:nvSpPr>
        <p:spPr>
          <a:xfrm>
            <a:off x="860336" y="4114802"/>
            <a:ext cx="7563938" cy="1988847"/>
          </a:xfrm>
          <a:prstGeom prst="roundRect">
            <a:avLst/>
          </a:prstGeom>
          <a:solidFill>
            <a:srgbClr val="FFFF00"/>
          </a:solidFill>
          <a:ln>
            <a:solidFill>
              <a:srgbClr val="FFFF00"/>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5731" lvl="1" defTabSz="685800">
              <a:lnSpc>
                <a:spcPct val="120000"/>
              </a:lnSpc>
              <a:defRPr/>
            </a:pPr>
            <a:r>
              <a:rPr lang="en-SG" sz="3300" dirty="0">
                <a:solidFill>
                  <a:prstClr val="black"/>
                </a:solidFill>
                <a:latin typeface="Calibri" panose="020F0502020204030204"/>
              </a:rPr>
              <a:t>Email: </a:t>
            </a:r>
            <a:r>
              <a:rPr lang="en-SG" sz="3300" dirty="0">
                <a:solidFill>
                  <a:prstClr val="black"/>
                </a:solidFill>
                <a:latin typeface="Calibri" panose="020F0502020204030204"/>
                <a:hlinkClick r:id="rId4">
                  <a:extLst>
                    <a:ext uri="{A12FA001-AC4F-418D-AE19-62706E023703}">
                      <ahyp:hlinkClr xmlns:ahyp="http://schemas.microsoft.com/office/drawing/2018/hyperlinkcolor" val="tx"/>
                    </a:ext>
                  </a:extLst>
                </a:hlinkClick>
              </a:rPr>
              <a:t>gohsengfong@hotmail.com</a:t>
            </a:r>
            <a:endParaRPr lang="en-SG" sz="3300" dirty="0">
              <a:solidFill>
                <a:prstClr val="black"/>
              </a:solidFill>
              <a:latin typeface="Calibri" panose="020F0502020204030204"/>
            </a:endParaRPr>
          </a:p>
          <a:p>
            <a:pPr marL="135731" lvl="1" defTabSz="685800">
              <a:lnSpc>
                <a:spcPct val="120000"/>
              </a:lnSpc>
              <a:defRPr/>
            </a:pPr>
            <a:r>
              <a:rPr lang="en-SG" sz="3300" dirty="0">
                <a:solidFill>
                  <a:prstClr val="black"/>
                </a:solidFill>
                <a:latin typeface="Calibri" panose="020F0502020204030204"/>
              </a:rPr>
              <a:t>WhatsApp: </a:t>
            </a:r>
            <a:r>
              <a:rPr lang="en-SG" sz="3300" dirty="0">
                <a:solidFill>
                  <a:srgbClr val="5B9BD5">
                    <a:lumMod val="75000"/>
                  </a:srgbClr>
                </a:solidFill>
                <a:latin typeface="Calibri" panose="020F0502020204030204"/>
              </a:rPr>
              <a:t>+65-98207783</a:t>
            </a:r>
          </a:p>
          <a:p>
            <a:pPr marL="135731" lvl="1" defTabSz="685800">
              <a:lnSpc>
                <a:spcPct val="120000"/>
              </a:lnSpc>
              <a:defRPr/>
            </a:pPr>
            <a:r>
              <a:rPr lang="en-SG" sz="3300" dirty="0">
                <a:solidFill>
                  <a:prstClr val="black"/>
                </a:solidFill>
                <a:latin typeface="Calibri" panose="020F0502020204030204"/>
              </a:rPr>
              <a:t>Website: </a:t>
            </a:r>
            <a:r>
              <a:rPr lang="en-SG" sz="3300"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www.faithatworkfellowship.org</a:t>
            </a:r>
            <a:endParaRPr lang="en-SG" sz="2400" dirty="0">
              <a:solidFill>
                <a:prstClr val="black"/>
              </a:solidFill>
              <a:latin typeface="Calibri" panose="020F0502020204030204"/>
            </a:endParaRPr>
          </a:p>
        </p:txBody>
      </p:sp>
      <p:sp>
        <p:nvSpPr>
          <p:cNvPr id="2" name="Slide Number Placeholder 1">
            <a:extLst>
              <a:ext uri="{FF2B5EF4-FFF2-40B4-BE49-F238E27FC236}">
                <a16:creationId xmlns:a16="http://schemas.microsoft.com/office/drawing/2014/main" id="{8A7B6421-7467-48ED-981E-2039DAD75416}"/>
              </a:ext>
            </a:extLst>
          </p:cNvPr>
          <p:cNvSpPr>
            <a:spLocks noGrp="1"/>
          </p:cNvSpPr>
          <p:nvPr>
            <p:ph type="sldNum" sz="quarter" idx="12"/>
          </p:nvPr>
        </p:nvSpPr>
        <p:spPr/>
        <p:txBody>
          <a:bodyPr/>
          <a:lstStyle/>
          <a:p>
            <a:fld id="{0C15C494-E619-4AB6-988B-39170DE34651}" type="slidenum">
              <a:rPr lang="en-SG" smtClean="0"/>
              <a:pPr/>
              <a:t>59</a:t>
            </a:fld>
            <a:endParaRPr lang="en-SG"/>
          </a:p>
        </p:txBody>
      </p:sp>
    </p:spTree>
    <p:extLst>
      <p:ext uri="{BB962C8B-B14F-4D97-AF65-F5344CB8AC3E}">
        <p14:creationId xmlns:p14="http://schemas.microsoft.com/office/powerpoint/2010/main" val="51714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87888"/>
          </a:xfrm>
        </p:spPr>
        <p:txBody>
          <a:bodyPr>
            <a:normAutofit/>
          </a:bodyPr>
          <a:lstStyle/>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1:3)  And he shall be like a tree planted by the rivers of water, that </a:t>
            </a:r>
            <a:r>
              <a:rPr lang="en-SG" sz="3600" b="1" dirty="0" err="1">
                <a:solidFill>
                  <a:srgbClr val="0070C0"/>
                </a:solidFill>
                <a:latin typeface="+mj-lt"/>
              </a:rPr>
              <a:t>bringeth</a:t>
            </a:r>
            <a:r>
              <a:rPr lang="en-SG" sz="3600" b="1" dirty="0">
                <a:solidFill>
                  <a:srgbClr val="0070C0"/>
                </a:solidFill>
                <a:latin typeface="+mj-lt"/>
              </a:rPr>
              <a:t> forth his fruit in his season; his leaf also shall not wither; and whatsoever he doeth shall prosper.</a:t>
            </a:r>
          </a:p>
          <a:p>
            <a:pPr marL="449263" indent="-449263">
              <a:spcBef>
                <a:spcPts val="0"/>
              </a:spcBef>
            </a:pPr>
            <a:endParaRPr lang="en-SG" sz="3600" b="1" dirty="0">
              <a:solidFill>
                <a:srgbClr val="0070C0"/>
              </a:solidFill>
              <a:latin typeface="+mj-lt"/>
            </a:endParaRPr>
          </a:p>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1:4)  The ungodly </a:t>
            </a:r>
            <a:r>
              <a:rPr lang="en-SG" sz="3600" b="1" i="1" dirty="0">
                <a:solidFill>
                  <a:srgbClr val="0070C0"/>
                </a:solidFill>
                <a:latin typeface="+mj-lt"/>
              </a:rPr>
              <a:t>are not so: but are like the chaff which the wind </a:t>
            </a:r>
            <a:r>
              <a:rPr lang="en-SG" sz="3600" b="1" i="1" dirty="0" err="1">
                <a:solidFill>
                  <a:srgbClr val="0070C0"/>
                </a:solidFill>
                <a:latin typeface="+mj-lt"/>
              </a:rPr>
              <a:t>driveth</a:t>
            </a:r>
            <a:r>
              <a:rPr lang="en-SG" sz="3600" b="1" i="1" dirty="0">
                <a:solidFill>
                  <a:srgbClr val="0070C0"/>
                </a:solidFill>
                <a:latin typeface="+mj-lt"/>
              </a:rPr>
              <a:t> away.</a:t>
            </a:r>
          </a:p>
          <a:p>
            <a:endParaRPr lang="en-SG" dirty="0"/>
          </a:p>
          <a:p>
            <a:endParaRPr lang="en-SG" dirty="0"/>
          </a:p>
        </p:txBody>
      </p:sp>
      <p:sp>
        <p:nvSpPr>
          <p:cNvPr id="2" name="Slide Number Placeholder 1">
            <a:extLst>
              <a:ext uri="{FF2B5EF4-FFF2-40B4-BE49-F238E27FC236}">
                <a16:creationId xmlns:a16="http://schemas.microsoft.com/office/drawing/2014/main" id="{9E6A8AA4-4AA3-4457-AC49-3A1DD7FA961A}"/>
              </a:ext>
            </a:extLst>
          </p:cNvPr>
          <p:cNvSpPr>
            <a:spLocks noGrp="1"/>
          </p:cNvSpPr>
          <p:nvPr>
            <p:ph type="sldNum" sz="quarter" idx="12"/>
          </p:nvPr>
        </p:nvSpPr>
        <p:spPr/>
        <p:txBody>
          <a:bodyPr/>
          <a:lstStyle/>
          <a:p>
            <a:fld id="{0C15C494-E619-4AB6-988B-39170DE34651}" type="slidenum">
              <a:rPr lang="en-SG" smtClean="0"/>
              <a:pPr/>
              <a:t>6</a:t>
            </a:fld>
            <a:endParaRPr lang="en-SG"/>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87888"/>
          </a:xfrm>
        </p:spPr>
        <p:txBody>
          <a:bodyPr/>
          <a:lstStyle/>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1:5)  Therefore the ungodly shall not stand in the judgment, nor sinners in the congregation of the righteous.</a:t>
            </a:r>
          </a:p>
          <a:p>
            <a:pPr marL="449263" indent="-449263">
              <a:spcBef>
                <a:spcPts val="0"/>
              </a:spcBef>
            </a:pPr>
            <a:endParaRPr lang="en-SG" sz="3600" b="1" dirty="0">
              <a:solidFill>
                <a:srgbClr val="0070C0"/>
              </a:solidFill>
              <a:latin typeface="+mj-lt"/>
            </a:endParaRPr>
          </a:p>
          <a:p>
            <a:pPr marL="449263" indent="-449263"/>
            <a:r>
              <a:rPr lang="en-SG" sz="3600" b="1" dirty="0">
                <a:solidFill>
                  <a:srgbClr val="0070C0"/>
                </a:solidFill>
                <a:latin typeface="+mj-lt"/>
              </a:rPr>
              <a:t>(</a:t>
            </a:r>
            <a:r>
              <a:rPr lang="en-SG" sz="3600" b="1" dirty="0" err="1">
                <a:solidFill>
                  <a:srgbClr val="0070C0"/>
                </a:solidFill>
                <a:latin typeface="+mj-lt"/>
              </a:rPr>
              <a:t>Psa</a:t>
            </a:r>
            <a:r>
              <a:rPr lang="en-SG" sz="3600" b="1" dirty="0">
                <a:solidFill>
                  <a:srgbClr val="0070C0"/>
                </a:solidFill>
                <a:latin typeface="+mj-lt"/>
              </a:rPr>
              <a:t> 1:6)  For the LORD </a:t>
            </a:r>
            <a:r>
              <a:rPr lang="en-SG" sz="3600" b="1" dirty="0" err="1">
                <a:solidFill>
                  <a:srgbClr val="0070C0"/>
                </a:solidFill>
                <a:latin typeface="+mj-lt"/>
              </a:rPr>
              <a:t>knoweth</a:t>
            </a:r>
            <a:r>
              <a:rPr lang="en-SG" sz="3600" b="1" dirty="0">
                <a:solidFill>
                  <a:srgbClr val="0070C0"/>
                </a:solidFill>
                <a:latin typeface="+mj-lt"/>
              </a:rPr>
              <a:t> the way of the righteous: but the way of the ungodly shall perish.</a:t>
            </a:r>
          </a:p>
          <a:p>
            <a:endParaRPr lang="en-SG" dirty="0"/>
          </a:p>
          <a:p>
            <a:endParaRPr lang="en-SG" dirty="0"/>
          </a:p>
        </p:txBody>
      </p:sp>
      <p:sp>
        <p:nvSpPr>
          <p:cNvPr id="2" name="Slide Number Placeholder 1">
            <a:extLst>
              <a:ext uri="{FF2B5EF4-FFF2-40B4-BE49-F238E27FC236}">
                <a16:creationId xmlns:a16="http://schemas.microsoft.com/office/drawing/2014/main" id="{86D20764-72BC-48AD-A639-E477A14B1BC6}"/>
              </a:ext>
            </a:extLst>
          </p:cNvPr>
          <p:cNvSpPr>
            <a:spLocks noGrp="1"/>
          </p:cNvSpPr>
          <p:nvPr>
            <p:ph type="sldNum" sz="quarter" idx="12"/>
          </p:nvPr>
        </p:nvSpPr>
        <p:spPr/>
        <p:txBody>
          <a:bodyPr/>
          <a:lstStyle/>
          <a:p>
            <a:fld id="{0C15C494-E619-4AB6-988B-39170DE34651}" type="slidenum">
              <a:rPr lang="en-SG" smtClean="0"/>
              <a:pPr/>
              <a:t>7</a:t>
            </a:fld>
            <a:endParaRPr lang="en-SG"/>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08112"/>
          </a:xfrm>
        </p:spPr>
        <p:txBody>
          <a:bodyPr/>
          <a:lstStyle/>
          <a:p>
            <a:pPr algn="ctr"/>
            <a:r>
              <a:rPr lang="en-US" b="1" dirty="0">
                <a:solidFill>
                  <a:srgbClr val="FF0000"/>
                </a:solidFill>
                <a:effectLst>
                  <a:outerShdw blurRad="38100" dist="38100" dir="2700000" algn="tl">
                    <a:srgbClr val="000000">
                      <a:alpha val="43137"/>
                    </a:srgbClr>
                  </a:outerShdw>
                </a:effectLst>
              </a:rPr>
              <a:t>PSALMS</a:t>
            </a:r>
            <a:endParaRPr lang="en-SG"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72816"/>
            <a:ext cx="8229600" cy="4551784"/>
          </a:xfrm>
        </p:spPr>
        <p:txBody>
          <a:bodyPr>
            <a:noAutofit/>
          </a:bodyPr>
          <a:lstStyle/>
          <a:p>
            <a:pPr marL="514350" indent="-514350">
              <a:buAutoNum type="arabicPeriod"/>
            </a:pPr>
            <a:r>
              <a:rPr lang="en-US" sz="2800" b="1" dirty="0">
                <a:latin typeface="+mj-lt"/>
              </a:rPr>
              <a:t>Psalm (Greek </a:t>
            </a:r>
            <a:r>
              <a:rPr lang="en-US" sz="2800" b="1" dirty="0" err="1">
                <a:latin typeface="+mj-lt"/>
              </a:rPr>
              <a:t>psalmos</a:t>
            </a:r>
            <a:r>
              <a:rPr lang="en-US" sz="2800" b="1" dirty="0">
                <a:latin typeface="+mj-lt"/>
              </a:rPr>
              <a:t>) translates the Hebrew (</a:t>
            </a:r>
            <a:r>
              <a:rPr lang="en-US" sz="2800" b="1" dirty="0" err="1">
                <a:latin typeface="+mj-lt"/>
              </a:rPr>
              <a:t>mizmor</a:t>
            </a:r>
            <a:r>
              <a:rPr lang="en-US" sz="2800" b="1" dirty="0">
                <a:latin typeface="+mj-lt"/>
              </a:rPr>
              <a:t>), “song, instrument music”.</a:t>
            </a:r>
          </a:p>
          <a:p>
            <a:pPr marL="514350" indent="-514350">
              <a:buAutoNum type="arabicPeriod"/>
            </a:pPr>
            <a:r>
              <a:rPr lang="en-US" sz="2800" b="1" dirty="0">
                <a:latin typeface="+mj-lt"/>
              </a:rPr>
              <a:t>The Psalms are meant to be sung – and accompanied by musical instruments.</a:t>
            </a:r>
          </a:p>
          <a:p>
            <a:pPr marL="514350" indent="-514350">
              <a:buAutoNum type="arabicPeriod"/>
            </a:pPr>
            <a:r>
              <a:rPr lang="en-US" sz="2800" b="1" dirty="0">
                <a:latin typeface="+mj-lt"/>
              </a:rPr>
              <a:t>There are community as well as individual psalms.</a:t>
            </a:r>
          </a:p>
          <a:p>
            <a:pPr marL="514350" indent="-514350">
              <a:buAutoNum type="arabicPeriod"/>
            </a:pPr>
            <a:r>
              <a:rPr lang="en-US" sz="2800" b="1" dirty="0">
                <a:latin typeface="+mj-lt"/>
              </a:rPr>
              <a:t>They gave the examples of wide experiences of saints, through times of worship and praise as well as days of despair, lamentations and supplications.</a:t>
            </a:r>
            <a:endParaRPr lang="en-SG" sz="2800" b="1" dirty="0">
              <a:latin typeface="+mj-lt"/>
            </a:endParaRPr>
          </a:p>
        </p:txBody>
      </p:sp>
      <p:sp>
        <p:nvSpPr>
          <p:cNvPr id="4" name="Slide Number Placeholder 3">
            <a:extLst>
              <a:ext uri="{FF2B5EF4-FFF2-40B4-BE49-F238E27FC236}">
                <a16:creationId xmlns:a16="http://schemas.microsoft.com/office/drawing/2014/main" id="{B16C4C68-AA1A-4716-998E-5C74A0890E2A}"/>
              </a:ext>
            </a:extLst>
          </p:cNvPr>
          <p:cNvSpPr>
            <a:spLocks noGrp="1"/>
          </p:cNvSpPr>
          <p:nvPr>
            <p:ph type="sldNum" sz="quarter" idx="12"/>
          </p:nvPr>
        </p:nvSpPr>
        <p:spPr/>
        <p:txBody>
          <a:bodyPr/>
          <a:lstStyle/>
          <a:p>
            <a:fld id="{0C15C494-E619-4AB6-988B-39170DE34651}" type="slidenum">
              <a:rPr lang="en-SG" smtClean="0"/>
              <a:pPr/>
              <a:t>8</a:t>
            </a:fld>
            <a:endParaRPr lang="en-SG"/>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609600"/>
          </a:xfrm>
        </p:spPr>
        <p:txBody>
          <a:bodyPr>
            <a:normAutofit fontScale="90000"/>
          </a:bodyPr>
          <a:lstStyle/>
          <a:p>
            <a:pPr algn="ctr">
              <a:defRPr/>
            </a:pPr>
            <a:r>
              <a:rPr lang="en-US" dirty="0">
                <a:solidFill>
                  <a:srgbClr val="FF9933"/>
                </a:solidFill>
              </a:rPr>
              <a:t>STRUCTURE</a:t>
            </a:r>
          </a:p>
        </p:txBody>
      </p:sp>
      <p:sp>
        <p:nvSpPr>
          <p:cNvPr id="7171" name="Subtitle 2"/>
          <p:cNvSpPr>
            <a:spLocks noGrp="1"/>
          </p:cNvSpPr>
          <p:nvPr>
            <p:ph type="subTitle" idx="1"/>
          </p:nvPr>
        </p:nvSpPr>
        <p:spPr>
          <a:xfrm>
            <a:off x="2133600" y="2362200"/>
            <a:ext cx="6254750" cy="3505200"/>
          </a:xfrm>
        </p:spPr>
        <p:txBody>
          <a:bodyPr>
            <a:normAutofit/>
          </a:bodyPr>
          <a:lstStyle/>
          <a:p>
            <a:pPr marR="0" algn="l"/>
            <a:r>
              <a:rPr lang="en-US" altLang="en-US" sz="2800" b="1" dirty="0">
                <a:solidFill>
                  <a:schemeClr val="bg1"/>
                </a:solidFill>
                <a:latin typeface="+mj-lt"/>
              </a:rPr>
              <a:t>TWO PRIMARY ELEMENTS:</a:t>
            </a:r>
          </a:p>
          <a:p>
            <a:pPr marR="0" algn="l"/>
            <a:endParaRPr lang="en-US" altLang="en-US" sz="2800" b="1" dirty="0">
              <a:solidFill>
                <a:schemeClr val="bg1"/>
              </a:solidFill>
              <a:latin typeface="+mj-lt"/>
            </a:endParaRPr>
          </a:p>
          <a:p>
            <a:pPr marL="361950" marR="0" indent="-361950" algn="l">
              <a:buFont typeface="Wingdings 2" panose="05020102010507070707" pitchFamily="18" charset="2"/>
              <a:buAutoNum type="arabicPeriod"/>
            </a:pPr>
            <a:r>
              <a:rPr lang="en-US" altLang="en-US" sz="2800" b="1" dirty="0">
                <a:solidFill>
                  <a:schemeClr val="bg1"/>
                </a:solidFill>
                <a:latin typeface="+mj-lt"/>
              </a:rPr>
              <a:t>Thought Parallelism</a:t>
            </a:r>
          </a:p>
          <a:p>
            <a:pPr marR="0" algn="l">
              <a:buFont typeface="Wingdings 2" panose="05020102010507070707" pitchFamily="18" charset="2"/>
              <a:buAutoNum type="arabicPeriod"/>
            </a:pPr>
            <a:endParaRPr lang="en-US" altLang="en-US" sz="2800" b="1" dirty="0">
              <a:solidFill>
                <a:schemeClr val="bg1"/>
              </a:solidFill>
              <a:latin typeface="+mj-lt"/>
            </a:endParaRPr>
          </a:p>
          <a:p>
            <a:pPr marL="361950" marR="0" indent="-361950" algn="l">
              <a:buFont typeface="Wingdings 2" panose="05020102010507070707" pitchFamily="18" charset="2"/>
              <a:buAutoNum type="arabicPeriod"/>
            </a:pPr>
            <a:r>
              <a:rPr lang="en-US" altLang="en-US" sz="2800" b="1" dirty="0">
                <a:solidFill>
                  <a:schemeClr val="bg1"/>
                </a:solidFill>
                <a:latin typeface="+mj-lt"/>
              </a:rPr>
              <a:t>Imagery</a:t>
            </a:r>
          </a:p>
        </p:txBody>
      </p:sp>
      <p:sp>
        <p:nvSpPr>
          <p:cNvPr id="3" name="Slide Number Placeholder 2">
            <a:extLst>
              <a:ext uri="{FF2B5EF4-FFF2-40B4-BE49-F238E27FC236}">
                <a16:creationId xmlns:a16="http://schemas.microsoft.com/office/drawing/2014/main" id="{474780EA-A040-4221-ADE6-9364908762C6}"/>
              </a:ext>
            </a:extLst>
          </p:cNvPr>
          <p:cNvSpPr>
            <a:spLocks noGrp="1"/>
          </p:cNvSpPr>
          <p:nvPr>
            <p:ph type="sldNum" sz="quarter" idx="12"/>
          </p:nvPr>
        </p:nvSpPr>
        <p:spPr/>
        <p:txBody>
          <a:bodyPr/>
          <a:lstStyle/>
          <a:p>
            <a:fld id="{0C15C494-E619-4AB6-988B-39170DE34651}" type="slidenum">
              <a:rPr lang="en-SG" smtClean="0"/>
              <a:pPr/>
              <a:t>9</a:t>
            </a:fld>
            <a:endParaRPr lang="en-SG"/>
          </a:p>
        </p:txBody>
      </p:sp>
    </p:spTree>
    <p:extLst>
      <p:ext uri="{BB962C8B-B14F-4D97-AF65-F5344CB8AC3E}">
        <p14:creationId xmlns:p14="http://schemas.microsoft.com/office/powerpoint/2010/main" val="1853835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3323</TotalTime>
  <Words>3848</Words>
  <Application>Microsoft Office PowerPoint</Application>
  <PresentationFormat>On-screen Show (4:3)</PresentationFormat>
  <Paragraphs>478</Paragraphs>
  <Slides>59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5" baseType="lpstr">
      <vt:lpstr>Arial Unicode MS</vt:lpstr>
      <vt:lpstr>Calibri</vt:lpstr>
      <vt:lpstr>Constantia</vt:lpstr>
      <vt:lpstr>Wingdings 2</vt:lpstr>
      <vt:lpstr>Flow</vt:lpstr>
      <vt:lpstr>Acrobat Document</vt:lpstr>
      <vt:lpstr>THE BLESSED MAN</vt:lpstr>
      <vt:lpstr>PowerPoint Presentation</vt:lpstr>
      <vt:lpstr>PowerPoint Presentation</vt:lpstr>
      <vt:lpstr>PowerPoint Presentation</vt:lpstr>
      <vt:lpstr>PowerPoint Presentation</vt:lpstr>
      <vt:lpstr>PowerPoint Presentation</vt:lpstr>
      <vt:lpstr>PowerPoint Presentation</vt:lpstr>
      <vt:lpstr>PSALMS</vt:lpstr>
      <vt:lpstr>STRUCTURE</vt:lpstr>
      <vt:lpstr>STRUCTURE</vt:lpstr>
      <vt:lpstr>STRUCTURE</vt:lpstr>
      <vt:lpstr>STRUCTURE</vt:lpstr>
      <vt:lpstr>STRUCTURE</vt:lpstr>
      <vt:lpstr>STRUCTURE</vt:lpstr>
      <vt:lpstr>STRUCTURE</vt:lpstr>
      <vt:lpstr>STRUCTURE</vt:lpstr>
      <vt:lpstr>STRUCTURE</vt:lpstr>
      <vt:lpstr>STRUCTURE</vt:lpstr>
      <vt:lpstr>INTRODUCTION</vt:lpstr>
      <vt:lpstr> </vt:lpstr>
      <vt:lpstr>BLESSEDNESS</vt:lpstr>
      <vt:lpstr>BLESSEDNESS</vt:lpstr>
      <vt:lpstr>BLESSEDNESS</vt:lpstr>
      <vt:lpstr>CHARACTER - NEGATIVELY</vt:lpstr>
      <vt:lpstr>CHARACTER - NEGATIVELY</vt:lpstr>
      <vt:lpstr>CHARACTER - NEGATIVELY</vt:lpstr>
      <vt:lpstr>ETERNITY – HARVEST OF TIME</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CHARACTER - POSITIVELY</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PRAYER </vt:lpstr>
      <vt:lpstr>A  PRAYER </vt:lpstr>
      <vt:lpstr>A  PRAYER </vt:lpstr>
      <vt:lpstr>REFLECTIONS</vt:lpstr>
      <vt:lpstr>REFLECTIONS</vt:lpstr>
      <vt:lpstr>REFLECTIONS</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MAN</dc:title>
  <dc:creator>dg</dc:creator>
  <cp:lastModifiedBy>User</cp:lastModifiedBy>
  <cp:revision>107</cp:revision>
  <dcterms:created xsi:type="dcterms:W3CDTF">2012-11-02T06:47:04Z</dcterms:created>
  <dcterms:modified xsi:type="dcterms:W3CDTF">2021-01-07T11:13:43Z</dcterms:modified>
</cp:coreProperties>
</file>