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311" r:id="rId3"/>
    <p:sldId id="312" r:id="rId4"/>
    <p:sldId id="320" r:id="rId5"/>
    <p:sldId id="313" r:id="rId6"/>
    <p:sldId id="314" r:id="rId7"/>
    <p:sldId id="315" r:id="rId8"/>
    <p:sldId id="257" r:id="rId9"/>
    <p:sldId id="258" r:id="rId10"/>
    <p:sldId id="261" r:id="rId11"/>
    <p:sldId id="262" r:id="rId12"/>
    <p:sldId id="263" r:id="rId13"/>
    <p:sldId id="264" r:id="rId14"/>
    <p:sldId id="269" r:id="rId15"/>
    <p:sldId id="265" r:id="rId16"/>
    <p:sldId id="267" r:id="rId17"/>
    <p:sldId id="268" r:id="rId18"/>
    <p:sldId id="270" r:id="rId19"/>
    <p:sldId id="271" r:id="rId20"/>
    <p:sldId id="272" r:id="rId21"/>
    <p:sldId id="274" r:id="rId22"/>
    <p:sldId id="275" r:id="rId23"/>
    <p:sldId id="276" r:id="rId24"/>
    <p:sldId id="273" r:id="rId25"/>
    <p:sldId id="277" r:id="rId26"/>
    <p:sldId id="278" r:id="rId27"/>
    <p:sldId id="279" r:id="rId28"/>
    <p:sldId id="280" r:id="rId29"/>
    <p:sldId id="283" r:id="rId30"/>
    <p:sldId id="281" r:id="rId31"/>
    <p:sldId id="282"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6" r:id="rId59"/>
    <p:sldId id="319" r:id="rId60"/>
    <p:sldId id="318"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1" d="100"/>
          <a:sy n="121" d="100"/>
        </p:scale>
        <p:origin x="108"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456963-2321-43B3-B7FC-32BD019B2CD2}" type="datetimeFigureOut">
              <a:rPr lang="en-SG" smtClean="0"/>
              <a:t>21/1/2021</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CC7809-F530-4A1A-92D4-53DADAA5B5AD}" type="slidenum">
              <a:rPr lang="en-SG" smtClean="0"/>
              <a:t>‹#›</a:t>
            </a:fld>
            <a:endParaRPr lang="en-SG"/>
          </a:p>
        </p:txBody>
      </p:sp>
    </p:spTree>
    <p:extLst>
      <p:ext uri="{BB962C8B-B14F-4D97-AF65-F5344CB8AC3E}">
        <p14:creationId xmlns:p14="http://schemas.microsoft.com/office/powerpoint/2010/main" val="3360469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B55747A9-E97C-4F3A-B498-C98786A3EECA}" type="slidenum">
              <a:rPr lang="en-SG" smtClean="0"/>
              <a:t>32</a:t>
            </a:fld>
            <a:endParaRPr lang="en-SG"/>
          </a:p>
        </p:txBody>
      </p:sp>
    </p:spTree>
    <p:extLst>
      <p:ext uri="{BB962C8B-B14F-4D97-AF65-F5344CB8AC3E}">
        <p14:creationId xmlns:p14="http://schemas.microsoft.com/office/powerpoint/2010/main" val="2337721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B55747A9-E97C-4F3A-B498-C98786A3EECA}" type="slidenum">
              <a:rPr lang="en-SG" smtClean="0"/>
              <a:t>46</a:t>
            </a:fld>
            <a:endParaRPr lang="en-SG"/>
          </a:p>
        </p:txBody>
      </p:sp>
    </p:spTree>
    <p:extLst>
      <p:ext uri="{BB962C8B-B14F-4D97-AF65-F5344CB8AC3E}">
        <p14:creationId xmlns:p14="http://schemas.microsoft.com/office/powerpoint/2010/main" val="851294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p:cNvSpPr>
            <a:spLocks noGrp="1"/>
          </p:cNvSpPr>
          <p:nvPr>
            <p:ph type="dt" sz="half" idx="10"/>
          </p:nvPr>
        </p:nvSpPr>
        <p:spPr/>
        <p:txBody>
          <a:bodyPr/>
          <a:lstStyle/>
          <a:p>
            <a:fld id="{185ED209-7591-4400-A8F1-461D151ACC74}" type="datetimeFigureOut">
              <a:rPr lang="en-SG" smtClean="0"/>
              <a:t>21/1/2021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D6BD7BAF-EAEC-4476-985B-2C4E5F553668}" type="slidenum">
              <a:rPr lang="en-SG" smtClean="0"/>
              <a:t>‹#›</a:t>
            </a:fld>
            <a:endParaRPr lang="en-SG"/>
          </a:p>
        </p:txBody>
      </p:sp>
    </p:spTree>
    <p:extLst>
      <p:ext uri="{BB962C8B-B14F-4D97-AF65-F5344CB8AC3E}">
        <p14:creationId xmlns:p14="http://schemas.microsoft.com/office/powerpoint/2010/main" val="460793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185ED209-7591-4400-A8F1-461D151ACC74}" type="datetimeFigureOut">
              <a:rPr lang="en-SG" smtClean="0"/>
              <a:t>21/1/2021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D6BD7BAF-EAEC-4476-985B-2C4E5F553668}" type="slidenum">
              <a:rPr lang="en-SG" smtClean="0"/>
              <a:t>‹#›</a:t>
            </a:fld>
            <a:endParaRPr lang="en-SG"/>
          </a:p>
        </p:txBody>
      </p:sp>
    </p:spTree>
    <p:extLst>
      <p:ext uri="{BB962C8B-B14F-4D97-AF65-F5344CB8AC3E}">
        <p14:creationId xmlns:p14="http://schemas.microsoft.com/office/powerpoint/2010/main" val="1439257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185ED209-7591-4400-A8F1-461D151ACC74}" type="datetimeFigureOut">
              <a:rPr lang="en-SG" smtClean="0"/>
              <a:t>21/1/2021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D6BD7BAF-EAEC-4476-985B-2C4E5F553668}" type="slidenum">
              <a:rPr lang="en-SG" smtClean="0"/>
              <a:t>‹#›</a:t>
            </a:fld>
            <a:endParaRPr lang="en-SG"/>
          </a:p>
        </p:txBody>
      </p:sp>
    </p:spTree>
    <p:extLst>
      <p:ext uri="{BB962C8B-B14F-4D97-AF65-F5344CB8AC3E}">
        <p14:creationId xmlns:p14="http://schemas.microsoft.com/office/powerpoint/2010/main" val="2208272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185ED209-7591-4400-A8F1-461D151ACC74}" type="datetimeFigureOut">
              <a:rPr lang="en-SG" smtClean="0"/>
              <a:t>21/1/2021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D6BD7BAF-EAEC-4476-985B-2C4E5F553668}" type="slidenum">
              <a:rPr lang="en-SG" smtClean="0"/>
              <a:t>‹#›</a:t>
            </a:fld>
            <a:endParaRPr lang="en-SG"/>
          </a:p>
        </p:txBody>
      </p:sp>
    </p:spTree>
    <p:extLst>
      <p:ext uri="{BB962C8B-B14F-4D97-AF65-F5344CB8AC3E}">
        <p14:creationId xmlns:p14="http://schemas.microsoft.com/office/powerpoint/2010/main" val="1576270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5ED209-7591-4400-A8F1-461D151ACC74}" type="datetimeFigureOut">
              <a:rPr lang="en-SG" smtClean="0"/>
              <a:t>21/1/2021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D6BD7BAF-EAEC-4476-985B-2C4E5F553668}" type="slidenum">
              <a:rPr lang="en-SG" smtClean="0"/>
              <a:t>‹#›</a:t>
            </a:fld>
            <a:endParaRPr lang="en-SG"/>
          </a:p>
        </p:txBody>
      </p:sp>
    </p:spTree>
    <p:extLst>
      <p:ext uri="{BB962C8B-B14F-4D97-AF65-F5344CB8AC3E}">
        <p14:creationId xmlns:p14="http://schemas.microsoft.com/office/powerpoint/2010/main" val="4239858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p:cNvSpPr>
            <a:spLocks noGrp="1"/>
          </p:cNvSpPr>
          <p:nvPr>
            <p:ph type="dt" sz="half" idx="10"/>
          </p:nvPr>
        </p:nvSpPr>
        <p:spPr/>
        <p:txBody>
          <a:bodyPr/>
          <a:lstStyle/>
          <a:p>
            <a:fld id="{185ED209-7591-4400-A8F1-461D151ACC74}" type="datetimeFigureOut">
              <a:rPr lang="en-SG" smtClean="0"/>
              <a:t>21/1/2021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D6BD7BAF-EAEC-4476-985B-2C4E5F553668}" type="slidenum">
              <a:rPr lang="en-SG" smtClean="0"/>
              <a:t>‹#›</a:t>
            </a:fld>
            <a:endParaRPr lang="en-SG"/>
          </a:p>
        </p:txBody>
      </p:sp>
    </p:spTree>
    <p:extLst>
      <p:ext uri="{BB962C8B-B14F-4D97-AF65-F5344CB8AC3E}">
        <p14:creationId xmlns:p14="http://schemas.microsoft.com/office/powerpoint/2010/main" val="2140374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p:cNvSpPr>
            <a:spLocks noGrp="1"/>
          </p:cNvSpPr>
          <p:nvPr>
            <p:ph type="dt" sz="half" idx="10"/>
          </p:nvPr>
        </p:nvSpPr>
        <p:spPr/>
        <p:txBody>
          <a:bodyPr/>
          <a:lstStyle/>
          <a:p>
            <a:fld id="{185ED209-7591-4400-A8F1-461D151ACC74}" type="datetimeFigureOut">
              <a:rPr lang="en-SG" smtClean="0"/>
              <a:t>21/1/2021</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D6BD7BAF-EAEC-4476-985B-2C4E5F553668}" type="slidenum">
              <a:rPr lang="en-SG" smtClean="0"/>
              <a:t>‹#›</a:t>
            </a:fld>
            <a:endParaRPr lang="en-SG"/>
          </a:p>
        </p:txBody>
      </p:sp>
    </p:spTree>
    <p:extLst>
      <p:ext uri="{BB962C8B-B14F-4D97-AF65-F5344CB8AC3E}">
        <p14:creationId xmlns:p14="http://schemas.microsoft.com/office/powerpoint/2010/main" val="1224008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Date Placeholder 2"/>
          <p:cNvSpPr>
            <a:spLocks noGrp="1"/>
          </p:cNvSpPr>
          <p:nvPr>
            <p:ph type="dt" sz="half" idx="10"/>
          </p:nvPr>
        </p:nvSpPr>
        <p:spPr/>
        <p:txBody>
          <a:bodyPr/>
          <a:lstStyle/>
          <a:p>
            <a:fld id="{185ED209-7591-4400-A8F1-461D151ACC74}" type="datetimeFigureOut">
              <a:rPr lang="en-SG" smtClean="0"/>
              <a:t>21/1/2021</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D6BD7BAF-EAEC-4476-985B-2C4E5F553668}" type="slidenum">
              <a:rPr lang="en-SG" smtClean="0"/>
              <a:t>‹#›</a:t>
            </a:fld>
            <a:endParaRPr lang="en-SG"/>
          </a:p>
        </p:txBody>
      </p:sp>
    </p:spTree>
    <p:extLst>
      <p:ext uri="{BB962C8B-B14F-4D97-AF65-F5344CB8AC3E}">
        <p14:creationId xmlns:p14="http://schemas.microsoft.com/office/powerpoint/2010/main" val="3148295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ED209-7591-4400-A8F1-461D151ACC74}" type="datetimeFigureOut">
              <a:rPr lang="en-SG" smtClean="0"/>
              <a:t>21/1/2021</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D6BD7BAF-EAEC-4476-985B-2C4E5F553668}" type="slidenum">
              <a:rPr lang="en-SG" smtClean="0"/>
              <a:t>‹#›</a:t>
            </a:fld>
            <a:endParaRPr lang="en-SG"/>
          </a:p>
        </p:txBody>
      </p:sp>
    </p:spTree>
    <p:extLst>
      <p:ext uri="{BB962C8B-B14F-4D97-AF65-F5344CB8AC3E}">
        <p14:creationId xmlns:p14="http://schemas.microsoft.com/office/powerpoint/2010/main" val="670946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5ED209-7591-4400-A8F1-461D151ACC74}" type="datetimeFigureOut">
              <a:rPr lang="en-SG" smtClean="0"/>
              <a:t>21/1/2021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D6BD7BAF-EAEC-4476-985B-2C4E5F553668}" type="slidenum">
              <a:rPr lang="en-SG" smtClean="0"/>
              <a:t>‹#›</a:t>
            </a:fld>
            <a:endParaRPr lang="en-SG"/>
          </a:p>
        </p:txBody>
      </p:sp>
    </p:spTree>
    <p:extLst>
      <p:ext uri="{BB962C8B-B14F-4D97-AF65-F5344CB8AC3E}">
        <p14:creationId xmlns:p14="http://schemas.microsoft.com/office/powerpoint/2010/main" val="414809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5ED209-7591-4400-A8F1-461D151ACC74}" type="datetimeFigureOut">
              <a:rPr lang="en-SG" smtClean="0"/>
              <a:t>21/1/2021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D6BD7BAF-EAEC-4476-985B-2C4E5F553668}" type="slidenum">
              <a:rPr lang="en-SG" smtClean="0"/>
              <a:t>‹#›</a:t>
            </a:fld>
            <a:endParaRPr lang="en-SG"/>
          </a:p>
        </p:txBody>
      </p:sp>
    </p:spTree>
    <p:extLst>
      <p:ext uri="{BB962C8B-B14F-4D97-AF65-F5344CB8AC3E}">
        <p14:creationId xmlns:p14="http://schemas.microsoft.com/office/powerpoint/2010/main" val="1861479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ED209-7591-4400-A8F1-461D151ACC74}" type="datetimeFigureOut">
              <a:rPr lang="en-SG" smtClean="0"/>
              <a:t>21/1/2021</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BD7BAF-EAEC-4476-985B-2C4E5F553668}" type="slidenum">
              <a:rPr lang="en-SG" smtClean="0"/>
              <a:t>‹#›</a:t>
            </a:fld>
            <a:endParaRPr lang="en-SG"/>
          </a:p>
        </p:txBody>
      </p:sp>
    </p:spTree>
    <p:extLst>
      <p:ext uri="{BB962C8B-B14F-4D97-AF65-F5344CB8AC3E}">
        <p14:creationId xmlns:p14="http://schemas.microsoft.com/office/powerpoint/2010/main" val="1744748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mailto:gohsengfong@hotmail.com"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faithatworkfellowship.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68362"/>
            <a:ext cx="12192000" cy="2387600"/>
          </a:xfrm>
        </p:spPr>
        <p:txBody>
          <a:bodyPr/>
          <a:lstStyle/>
          <a:p>
            <a:r>
              <a:rPr lang="en-SG" dirty="0">
                <a:latin typeface="+mn-lt"/>
              </a:rPr>
              <a:t>CONTENTMENT</a:t>
            </a:r>
          </a:p>
        </p:txBody>
      </p:sp>
      <p:sp>
        <p:nvSpPr>
          <p:cNvPr id="3" name="Subtitle 2"/>
          <p:cNvSpPr>
            <a:spLocks noGrp="1"/>
          </p:cNvSpPr>
          <p:nvPr>
            <p:ph type="subTitle" idx="1"/>
          </p:nvPr>
        </p:nvSpPr>
        <p:spPr>
          <a:xfrm>
            <a:off x="0" y="3271346"/>
            <a:ext cx="12192000" cy="1655762"/>
          </a:xfrm>
        </p:spPr>
        <p:txBody>
          <a:bodyPr/>
          <a:lstStyle/>
          <a:p>
            <a:endParaRPr lang="en-SG" dirty="0"/>
          </a:p>
          <a:p>
            <a:r>
              <a:rPr lang="en-SG" sz="4000" dirty="0">
                <a:solidFill>
                  <a:srgbClr val="FF0000"/>
                </a:solidFill>
              </a:rPr>
              <a:t>PSALM 131</a:t>
            </a:r>
          </a:p>
        </p:txBody>
      </p:sp>
    </p:spTree>
    <p:extLst>
      <p:ext uri="{BB962C8B-B14F-4D97-AF65-F5344CB8AC3E}">
        <p14:creationId xmlns:p14="http://schemas.microsoft.com/office/powerpoint/2010/main" val="3101647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94942"/>
            <a:ext cx="12192000" cy="936901"/>
          </a:xfrm>
        </p:spPr>
        <p:txBody>
          <a:bodyPr/>
          <a:lstStyle/>
          <a:p>
            <a:pPr algn="ctr"/>
            <a:r>
              <a:rPr lang="en-SG" dirty="0">
                <a:solidFill>
                  <a:srgbClr val="00B0F0"/>
                </a:solidFill>
                <a:latin typeface="+mn-lt"/>
              </a:rPr>
              <a:t>I.  </a:t>
            </a:r>
            <a:r>
              <a:rPr lang="en-SG" u="sng" dirty="0">
                <a:solidFill>
                  <a:srgbClr val="00B0F0"/>
                </a:solidFill>
                <a:latin typeface="+mn-lt"/>
              </a:rPr>
              <a:t>YAHWEH EXALTED</a:t>
            </a:r>
            <a:r>
              <a:rPr lang="en-SG" dirty="0">
                <a:solidFill>
                  <a:srgbClr val="00B0F0"/>
                </a:solidFill>
                <a:latin typeface="+mn-lt"/>
              </a:rPr>
              <a:t> – “</a:t>
            </a:r>
            <a:r>
              <a:rPr lang="en-SG" u="sng" dirty="0">
                <a:solidFill>
                  <a:srgbClr val="00B0F0"/>
                </a:solidFill>
                <a:latin typeface="+mn-lt"/>
              </a:rPr>
              <a:t>LORD, my heart</a:t>
            </a:r>
            <a:r>
              <a:rPr lang="en-SG" dirty="0">
                <a:solidFill>
                  <a:srgbClr val="00B0F0"/>
                </a:solidFill>
                <a:latin typeface="+mn-lt"/>
              </a:rPr>
              <a:t>”</a:t>
            </a:r>
          </a:p>
        </p:txBody>
      </p:sp>
      <p:sp>
        <p:nvSpPr>
          <p:cNvPr id="3" name="Content Placeholder 2"/>
          <p:cNvSpPr>
            <a:spLocks noGrp="1"/>
          </p:cNvSpPr>
          <p:nvPr>
            <p:ph idx="1"/>
          </p:nvPr>
        </p:nvSpPr>
        <p:spPr>
          <a:xfrm>
            <a:off x="838200" y="1649896"/>
            <a:ext cx="10426831" cy="4527067"/>
          </a:xfrm>
        </p:spPr>
        <p:txBody>
          <a:bodyPr>
            <a:noAutofit/>
          </a:bodyPr>
          <a:lstStyle/>
          <a:p>
            <a:pPr marL="444500" lvl="0" indent="-444500">
              <a:lnSpc>
                <a:spcPct val="100000"/>
              </a:lnSpc>
              <a:buNone/>
            </a:pPr>
            <a:r>
              <a:rPr lang="en-SG" sz="3200" dirty="0"/>
              <a:t>1.  The audience is the LORD who searches the heart </a:t>
            </a:r>
            <a:br>
              <a:rPr lang="en-SG" sz="3200" dirty="0"/>
            </a:br>
            <a:r>
              <a:rPr lang="en-SG" sz="3200" dirty="0"/>
              <a:t>(Psalm 44:21; 139:23; Jer. 17:9).</a:t>
            </a:r>
          </a:p>
          <a:p>
            <a:pPr marL="444500" lvl="0" indent="-444500">
              <a:lnSpc>
                <a:spcPct val="100000"/>
              </a:lnSpc>
              <a:buNone/>
            </a:pPr>
            <a:r>
              <a:rPr lang="en-SG" sz="3200" dirty="0"/>
              <a:t>2.  The One that we have to appear before the Judgements </a:t>
            </a:r>
            <a:br>
              <a:rPr lang="en-SG" sz="3200" dirty="0"/>
            </a:br>
            <a:r>
              <a:rPr lang="en-SG" sz="3200" dirty="0"/>
              <a:t>(Rev. 7:9; 20:11; 2 Cor. 5:10)</a:t>
            </a:r>
          </a:p>
          <a:p>
            <a:pPr marL="444500" lvl="0" indent="-444500">
              <a:lnSpc>
                <a:spcPct val="100000"/>
              </a:lnSpc>
              <a:buNone/>
            </a:pPr>
            <a:r>
              <a:rPr lang="en-SG" sz="3200" dirty="0"/>
              <a:t>3.  An emphatic reference to Yahweh - ‘O Yahweh, my heart’ In the presence of the covenant God, the psalmist has experienced how wonderful complete submission to God is.” (Van </a:t>
            </a:r>
            <a:r>
              <a:rPr lang="en-SG" sz="3200" dirty="0" err="1"/>
              <a:t>Gemeren</a:t>
            </a:r>
            <a:r>
              <a:rPr lang="en-SG" sz="3200" dirty="0"/>
              <a:t>)</a:t>
            </a:r>
            <a:endParaRPr lang="en-SG" dirty="0"/>
          </a:p>
        </p:txBody>
      </p:sp>
    </p:spTree>
    <p:extLst>
      <p:ext uri="{BB962C8B-B14F-4D97-AF65-F5344CB8AC3E}">
        <p14:creationId xmlns:p14="http://schemas.microsoft.com/office/powerpoint/2010/main" val="780665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SG" dirty="0">
                <a:solidFill>
                  <a:srgbClr val="00B0F0"/>
                </a:solidFill>
                <a:latin typeface="+mn-lt"/>
              </a:rPr>
              <a:t>I.  </a:t>
            </a:r>
            <a:r>
              <a:rPr lang="en-SG" u="sng" dirty="0">
                <a:solidFill>
                  <a:srgbClr val="00B0F0"/>
                </a:solidFill>
                <a:latin typeface="+mn-lt"/>
              </a:rPr>
              <a:t>YAHWEH EXALTED</a:t>
            </a:r>
            <a:r>
              <a:rPr lang="en-SG" dirty="0">
                <a:solidFill>
                  <a:srgbClr val="00B0F0"/>
                </a:solidFill>
                <a:latin typeface="+mn-lt"/>
              </a:rPr>
              <a:t> – “</a:t>
            </a:r>
            <a:r>
              <a:rPr lang="en-SG" u="sng" dirty="0">
                <a:solidFill>
                  <a:srgbClr val="00B0F0"/>
                </a:solidFill>
                <a:latin typeface="+mn-lt"/>
              </a:rPr>
              <a:t>LORD, my heart</a:t>
            </a:r>
            <a:r>
              <a:rPr lang="en-SG" dirty="0">
                <a:solidFill>
                  <a:srgbClr val="00B0F0"/>
                </a:solidFill>
                <a:latin typeface="+mn-lt"/>
              </a:rPr>
              <a:t>”</a:t>
            </a:r>
          </a:p>
        </p:txBody>
      </p:sp>
      <p:sp>
        <p:nvSpPr>
          <p:cNvPr id="3" name="Content Placeholder 2"/>
          <p:cNvSpPr>
            <a:spLocks noGrp="1"/>
          </p:cNvSpPr>
          <p:nvPr>
            <p:ph idx="1"/>
          </p:nvPr>
        </p:nvSpPr>
        <p:spPr>
          <a:xfrm>
            <a:off x="838200" y="1825625"/>
            <a:ext cx="10417404" cy="4351338"/>
          </a:xfrm>
        </p:spPr>
        <p:txBody>
          <a:bodyPr>
            <a:normAutofit/>
          </a:bodyPr>
          <a:lstStyle/>
          <a:p>
            <a:pPr marL="444500" lvl="0" indent="-444500">
              <a:lnSpc>
                <a:spcPct val="100000"/>
              </a:lnSpc>
              <a:buNone/>
            </a:pPr>
            <a:r>
              <a:rPr lang="en-SG" sz="3200" dirty="0"/>
              <a:t>4.  Yahweh – the Eternal, yet ever present One who is revealing and relating (Jireh, Shalom, </a:t>
            </a:r>
            <a:r>
              <a:rPr lang="en-SG" sz="3200" dirty="0" err="1"/>
              <a:t>Shammah</a:t>
            </a:r>
            <a:r>
              <a:rPr lang="en-SG" sz="3200" dirty="0"/>
              <a:t>)</a:t>
            </a:r>
          </a:p>
          <a:p>
            <a:pPr marL="444500" lvl="0" indent="-444500">
              <a:lnSpc>
                <a:spcPct val="100000"/>
              </a:lnSpc>
              <a:buNone/>
            </a:pPr>
            <a:r>
              <a:rPr lang="en-SG" sz="3200" dirty="0"/>
              <a:t>5.  The I am that I am – unchanging and everlasting </a:t>
            </a:r>
            <a:br>
              <a:rPr lang="en-SG" sz="3200" dirty="0"/>
            </a:br>
            <a:r>
              <a:rPr lang="en-SG" sz="3200" dirty="0"/>
              <a:t>(Jesus the I AM … Way, Truth, Life, Light)</a:t>
            </a:r>
          </a:p>
          <a:p>
            <a:pPr marL="444500" lvl="0" indent="-444500">
              <a:lnSpc>
                <a:spcPct val="100000"/>
              </a:lnSpc>
              <a:buNone/>
            </a:pPr>
            <a:r>
              <a:rPr lang="en-SG" sz="3200" dirty="0"/>
              <a:t>6.  The Covenant God – unconditional Old Covenants and the New Covenant through Jesus’ Blood (Mark 14:24)</a:t>
            </a:r>
          </a:p>
          <a:p>
            <a:pPr marL="0" indent="0">
              <a:buNone/>
            </a:pPr>
            <a:endParaRPr lang="en-SG" dirty="0"/>
          </a:p>
        </p:txBody>
      </p:sp>
    </p:spTree>
    <p:extLst>
      <p:ext uri="{BB962C8B-B14F-4D97-AF65-F5344CB8AC3E}">
        <p14:creationId xmlns:p14="http://schemas.microsoft.com/office/powerpoint/2010/main" val="720886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5612"/>
            <a:ext cx="10515600" cy="1325563"/>
          </a:xfrm>
        </p:spPr>
        <p:txBody>
          <a:bodyPr/>
          <a:lstStyle/>
          <a:p>
            <a:pPr algn="ctr"/>
            <a:r>
              <a:rPr lang="en-SG" dirty="0">
                <a:solidFill>
                  <a:srgbClr val="FF66FF"/>
                </a:solidFill>
                <a:latin typeface="+mn-lt"/>
              </a:rPr>
              <a:t>II.  </a:t>
            </a:r>
            <a:r>
              <a:rPr lang="en-SG" u="sng" dirty="0">
                <a:solidFill>
                  <a:srgbClr val="FF66FF"/>
                </a:solidFill>
                <a:latin typeface="+mn-lt"/>
              </a:rPr>
              <a:t>PRIDE AND ARROGANCE RENOUNCED</a:t>
            </a:r>
            <a:br>
              <a:rPr lang="en-SG" dirty="0"/>
            </a:br>
            <a:endParaRPr lang="en-SG" dirty="0"/>
          </a:p>
        </p:txBody>
      </p:sp>
      <p:sp>
        <p:nvSpPr>
          <p:cNvPr id="3" name="Content Placeholder 2"/>
          <p:cNvSpPr>
            <a:spLocks noGrp="1"/>
          </p:cNvSpPr>
          <p:nvPr>
            <p:ph idx="1"/>
          </p:nvPr>
        </p:nvSpPr>
        <p:spPr>
          <a:xfrm>
            <a:off x="397566" y="1342342"/>
            <a:ext cx="11251096" cy="5734318"/>
          </a:xfrm>
        </p:spPr>
        <p:txBody>
          <a:bodyPr>
            <a:noAutofit/>
          </a:bodyPr>
          <a:lstStyle/>
          <a:p>
            <a:pPr marL="444500" lvl="0" indent="-444500">
              <a:lnSpc>
                <a:spcPct val="100000"/>
              </a:lnSpc>
              <a:buNone/>
            </a:pPr>
            <a:r>
              <a:rPr lang="en-SG" sz="3200" dirty="0">
                <a:solidFill>
                  <a:srgbClr val="C00000"/>
                </a:solidFill>
              </a:rPr>
              <a:t>1.  “</a:t>
            </a:r>
            <a:r>
              <a:rPr lang="en-SG" sz="3200" u="sng" dirty="0">
                <a:solidFill>
                  <a:srgbClr val="C00000"/>
                </a:solidFill>
              </a:rPr>
              <a:t>LORD, my heart is not haughty</a:t>
            </a:r>
            <a:r>
              <a:rPr lang="en-SG" sz="3200" dirty="0">
                <a:solidFill>
                  <a:srgbClr val="C00000"/>
                </a:solidFill>
              </a:rPr>
              <a:t>.” </a:t>
            </a:r>
            <a:r>
              <a:rPr lang="en-SG" sz="3200" dirty="0"/>
              <a:t>David learned to reject pride. David came before the Lord in conscious humility. </a:t>
            </a:r>
          </a:p>
          <a:p>
            <a:pPr marL="896938" lvl="0" indent="-452438">
              <a:lnSpc>
                <a:spcPct val="100000"/>
              </a:lnSpc>
              <a:buNone/>
            </a:pPr>
            <a:r>
              <a:rPr lang="en-SG" sz="3200" dirty="0">
                <a:solidFill>
                  <a:srgbClr val="00B050"/>
                </a:solidFill>
              </a:rPr>
              <a:t>a.</a:t>
            </a:r>
            <a:r>
              <a:rPr lang="en-SG" sz="3200" dirty="0"/>
              <a:t>	He understood the principle later explained in the New Testament: God resists the proud, but gives grace to the humble (Proverbs 3:34, James 4:6, 1 Peter 5:5).</a:t>
            </a:r>
          </a:p>
          <a:p>
            <a:pPr marL="896938" lvl="0" indent="-452438">
              <a:lnSpc>
                <a:spcPct val="100000"/>
              </a:lnSpc>
              <a:buNone/>
            </a:pPr>
            <a:r>
              <a:rPr lang="en-SG" sz="3200" dirty="0">
                <a:solidFill>
                  <a:srgbClr val="00B050"/>
                </a:solidFill>
              </a:rPr>
              <a:t>b.</a:t>
            </a:r>
            <a:r>
              <a:rPr lang="en-SG" sz="3200" dirty="0"/>
              <a:t>	“A man can solemnly protest unto the Omniscient One that his heart is not haughty, that is to say, neither proud in his opinion of himself, contemptuous to others, nor self-righteous before the Lord; neither boastful of the past, proud of the present, nor ambitious for the future”  (Spurgeon).</a:t>
            </a:r>
            <a:br>
              <a:rPr lang="en-SG" dirty="0"/>
            </a:br>
            <a:endParaRPr lang="en-SG" dirty="0"/>
          </a:p>
        </p:txBody>
      </p:sp>
    </p:spTree>
    <p:extLst>
      <p:ext uri="{BB962C8B-B14F-4D97-AF65-F5344CB8AC3E}">
        <p14:creationId xmlns:p14="http://schemas.microsoft.com/office/powerpoint/2010/main" val="3538459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5612"/>
            <a:ext cx="10515600" cy="1325563"/>
          </a:xfrm>
        </p:spPr>
        <p:txBody>
          <a:bodyPr/>
          <a:lstStyle/>
          <a:p>
            <a:pPr algn="ctr"/>
            <a:r>
              <a:rPr lang="en-SG" dirty="0">
                <a:solidFill>
                  <a:srgbClr val="FF66FF"/>
                </a:solidFill>
                <a:latin typeface="+mn-lt"/>
              </a:rPr>
              <a:t>II.  </a:t>
            </a:r>
            <a:r>
              <a:rPr lang="en-SG" u="sng" dirty="0">
                <a:solidFill>
                  <a:srgbClr val="FF66FF"/>
                </a:solidFill>
                <a:latin typeface="+mn-lt"/>
              </a:rPr>
              <a:t>PRIDE AND ARROGANCE RENOUNCED</a:t>
            </a:r>
            <a:br>
              <a:rPr lang="en-SG" dirty="0"/>
            </a:br>
            <a:endParaRPr lang="en-SG" dirty="0"/>
          </a:p>
        </p:txBody>
      </p:sp>
      <p:sp>
        <p:nvSpPr>
          <p:cNvPr id="3" name="Content Placeholder 2"/>
          <p:cNvSpPr>
            <a:spLocks noGrp="1"/>
          </p:cNvSpPr>
          <p:nvPr>
            <p:ph idx="1"/>
          </p:nvPr>
        </p:nvSpPr>
        <p:spPr>
          <a:xfrm>
            <a:off x="616226" y="1431795"/>
            <a:ext cx="11290852" cy="4824681"/>
          </a:xfrm>
        </p:spPr>
        <p:txBody>
          <a:bodyPr>
            <a:noAutofit/>
          </a:bodyPr>
          <a:lstStyle/>
          <a:p>
            <a:pPr marL="442913" indent="-442913">
              <a:lnSpc>
                <a:spcPct val="100000"/>
              </a:lnSpc>
              <a:buNone/>
            </a:pPr>
            <a:r>
              <a:rPr lang="en-SG" sz="3200" dirty="0">
                <a:solidFill>
                  <a:srgbClr val="C00000"/>
                </a:solidFill>
              </a:rPr>
              <a:t>2.	“</a:t>
            </a:r>
            <a:r>
              <a:rPr lang="en-SG" sz="3200" u="sng" dirty="0">
                <a:solidFill>
                  <a:srgbClr val="C00000"/>
                </a:solidFill>
              </a:rPr>
              <a:t>Nor my eyes lofty</a:t>
            </a:r>
            <a:r>
              <a:rPr lang="en-SG" sz="3200" dirty="0">
                <a:solidFill>
                  <a:srgbClr val="C00000"/>
                </a:solidFill>
              </a:rPr>
              <a:t>.”  </a:t>
            </a:r>
            <a:r>
              <a:rPr lang="en-SG" sz="3200" dirty="0"/>
              <a:t>David learned to reject arrogance. Under the influence of pride, we become arrogant and look down on other people. Though he had accomplished great things and had a great destiny in front of him, David didn’t go around thinking himself better than others.</a:t>
            </a:r>
          </a:p>
          <a:p>
            <a:pPr marL="0" indent="0">
              <a:lnSpc>
                <a:spcPct val="100000"/>
              </a:lnSpc>
              <a:buNone/>
            </a:pPr>
            <a:r>
              <a:rPr lang="en-SG" sz="3200" dirty="0"/>
              <a:t>(Pro 6:16-19)  </a:t>
            </a:r>
            <a:r>
              <a:rPr lang="en-SG" sz="3200" i="1" dirty="0"/>
              <a:t>These six things doth the LORD hate: yea, seven are an abomination unto him:  A proud look, a lying tongue, and hands that shed innocent blood,  An heart that devises wicked imaginations, feet that be swift in running to mischief,  A false witness that speaks lies, and he that sows discord among brethren.</a:t>
            </a:r>
            <a:endParaRPr lang="en-SG" sz="3600" dirty="0"/>
          </a:p>
        </p:txBody>
      </p:sp>
    </p:spTree>
    <p:extLst>
      <p:ext uri="{BB962C8B-B14F-4D97-AF65-F5344CB8AC3E}">
        <p14:creationId xmlns:p14="http://schemas.microsoft.com/office/powerpoint/2010/main" val="2662153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8625" y="323860"/>
            <a:ext cx="10969487" cy="5713324"/>
          </a:xfrm>
        </p:spPr>
        <p:txBody>
          <a:bodyPr>
            <a:noAutofit/>
          </a:bodyPr>
          <a:lstStyle/>
          <a:p>
            <a:pPr marL="0" indent="0">
              <a:lnSpc>
                <a:spcPct val="100000"/>
              </a:lnSpc>
              <a:spcBef>
                <a:spcPts val="1800"/>
              </a:spcBef>
              <a:buNone/>
            </a:pPr>
            <a:r>
              <a:rPr lang="en-SG" sz="3200" u="sng" dirty="0"/>
              <a:t>Pride is everywhere and takes all manner of shapes</a:t>
            </a:r>
            <a:r>
              <a:rPr lang="en-SG" sz="3200" dirty="0"/>
              <a:t>	</a:t>
            </a:r>
          </a:p>
          <a:p>
            <a:pPr marL="0" indent="0">
              <a:lnSpc>
                <a:spcPct val="114000"/>
              </a:lnSpc>
              <a:spcBef>
                <a:spcPts val="1800"/>
              </a:spcBef>
              <a:buNone/>
            </a:pPr>
            <a:r>
              <a:rPr lang="en-SG" sz="3200" dirty="0"/>
              <a:t>Here is the rich man, proud of what he has.</a:t>
            </a:r>
            <a:br>
              <a:rPr lang="en-SG" sz="3200" dirty="0"/>
            </a:br>
            <a:r>
              <a:rPr lang="en-SG" sz="3200" dirty="0"/>
              <a:t>There is the poor man, proud of his “honour” in having less.</a:t>
            </a:r>
            <a:br>
              <a:rPr lang="en-SG" sz="3200" dirty="0"/>
            </a:br>
            <a:r>
              <a:rPr lang="en-SG" sz="3200" dirty="0"/>
              <a:t>Here is the talented man, proud of what he can do.</a:t>
            </a:r>
            <a:br>
              <a:rPr lang="en-SG" sz="3200" dirty="0"/>
            </a:br>
            <a:r>
              <a:rPr lang="en-SG" sz="3200" dirty="0"/>
              <a:t>There is the man of few talents, proud of his hard work.</a:t>
            </a:r>
            <a:br>
              <a:rPr lang="en-SG" sz="3200" dirty="0"/>
            </a:br>
            <a:r>
              <a:rPr lang="en-SG" sz="3200" dirty="0"/>
              <a:t>Here is the religious man, proud of his religion.</a:t>
            </a:r>
            <a:br>
              <a:rPr lang="en-SG" sz="3200" dirty="0"/>
            </a:br>
            <a:r>
              <a:rPr lang="en-SG" sz="3200" dirty="0"/>
              <a:t>There is the unbeliever, proud of his unbelief.</a:t>
            </a:r>
            <a:br>
              <a:rPr lang="en-SG" sz="3200" dirty="0"/>
            </a:br>
            <a:r>
              <a:rPr lang="en-SG" sz="3200" dirty="0"/>
              <a:t>Here is the establishment man, proud of his place in society.</a:t>
            </a:r>
            <a:br>
              <a:rPr lang="en-SG" sz="3200" dirty="0"/>
            </a:br>
            <a:r>
              <a:rPr lang="en-SG" sz="3200" dirty="0"/>
              <a:t>There is the counter-cultural man, proud of his “outcast” status.</a:t>
            </a:r>
            <a:br>
              <a:rPr lang="en-SG" sz="3200" dirty="0"/>
            </a:br>
            <a:r>
              <a:rPr lang="en-SG" sz="3200" dirty="0"/>
              <a:t>Here is the learned man, proud of his intelligence and learning.</a:t>
            </a:r>
            <a:br>
              <a:rPr lang="en-SG" sz="3200" dirty="0"/>
            </a:br>
            <a:r>
              <a:rPr lang="en-SG" sz="3200" dirty="0"/>
              <a:t>Here is the simple man, proud of his simplicity.</a:t>
            </a:r>
            <a:endParaRPr lang="en-SG" sz="3600" dirty="0"/>
          </a:p>
        </p:txBody>
      </p:sp>
    </p:spTree>
    <p:extLst>
      <p:ext uri="{BB962C8B-B14F-4D97-AF65-F5344CB8AC3E}">
        <p14:creationId xmlns:p14="http://schemas.microsoft.com/office/powerpoint/2010/main" val="2441588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21789"/>
          </a:xfrm>
        </p:spPr>
        <p:txBody>
          <a:bodyPr/>
          <a:lstStyle/>
          <a:p>
            <a:pPr algn="ctr"/>
            <a:r>
              <a:rPr lang="en-SG" dirty="0">
                <a:solidFill>
                  <a:srgbClr val="FF66FF"/>
                </a:solidFill>
                <a:latin typeface="+mn-lt"/>
              </a:rPr>
              <a:t>II.  </a:t>
            </a:r>
            <a:r>
              <a:rPr lang="en-SG" u="sng" dirty="0">
                <a:solidFill>
                  <a:srgbClr val="FF66FF"/>
                </a:solidFill>
                <a:latin typeface="+mn-lt"/>
              </a:rPr>
              <a:t>PRIDE AND ARROGANCE RENOUNCED</a:t>
            </a:r>
            <a:endParaRPr lang="en-SG" dirty="0">
              <a:solidFill>
                <a:srgbClr val="FF66FF"/>
              </a:solidFill>
            </a:endParaRPr>
          </a:p>
        </p:txBody>
      </p:sp>
      <p:sp>
        <p:nvSpPr>
          <p:cNvPr id="3" name="Content Placeholder 2"/>
          <p:cNvSpPr>
            <a:spLocks noGrp="1"/>
          </p:cNvSpPr>
          <p:nvPr>
            <p:ph idx="1"/>
          </p:nvPr>
        </p:nvSpPr>
        <p:spPr>
          <a:xfrm>
            <a:off x="838200" y="1352282"/>
            <a:ext cx="10515600" cy="5174248"/>
          </a:xfrm>
        </p:spPr>
        <p:txBody>
          <a:bodyPr>
            <a:noAutofit/>
          </a:bodyPr>
          <a:lstStyle/>
          <a:p>
            <a:pPr marL="442913" indent="-442913">
              <a:lnSpc>
                <a:spcPct val="100000"/>
              </a:lnSpc>
              <a:buNone/>
            </a:pPr>
            <a:r>
              <a:rPr lang="en-SG" dirty="0">
                <a:solidFill>
                  <a:srgbClr val="C00000"/>
                </a:solidFill>
              </a:rPr>
              <a:t>3.	</a:t>
            </a:r>
            <a:r>
              <a:rPr lang="en-SG" u="sng" dirty="0">
                <a:solidFill>
                  <a:srgbClr val="C00000"/>
                </a:solidFill>
              </a:rPr>
              <a:t>Pride and haughty spirit go before destruction</a:t>
            </a:r>
            <a:r>
              <a:rPr lang="en-SG" dirty="0">
                <a:solidFill>
                  <a:srgbClr val="C00000"/>
                </a:solidFill>
              </a:rPr>
              <a:t> </a:t>
            </a:r>
            <a:r>
              <a:rPr lang="en-SG" dirty="0"/>
              <a:t>(Prov. 16:18).</a:t>
            </a:r>
          </a:p>
          <a:p>
            <a:pPr marL="895350" indent="-452438">
              <a:lnSpc>
                <a:spcPct val="100000"/>
              </a:lnSpc>
              <a:buNone/>
            </a:pPr>
            <a:r>
              <a:rPr lang="en-SG" dirty="0">
                <a:solidFill>
                  <a:srgbClr val="00B050"/>
                </a:solidFill>
              </a:rPr>
              <a:t>a.	</a:t>
            </a:r>
            <a:r>
              <a:rPr lang="en-SG" dirty="0"/>
              <a:t>Satan, pride of beauty and power (Isa. 14:12-15; Rev. 20:10)</a:t>
            </a:r>
          </a:p>
          <a:p>
            <a:pPr marL="895350" indent="-452438">
              <a:lnSpc>
                <a:spcPct val="100000"/>
              </a:lnSpc>
              <a:buNone/>
            </a:pPr>
            <a:r>
              <a:rPr lang="en-SG" dirty="0">
                <a:solidFill>
                  <a:srgbClr val="00B050"/>
                </a:solidFill>
              </a:rPr>
              <a:t>b.	</a:t>
            </a:r>
            <a:r>
              <a:rPr lang="en-SG" dirty="0"/>
              <a:t>Adam and Eve, desirous to be like God and with wisdom </a:t>
            </a:r>
            <a:br>
              <a:rPr lang="en-SG" dirty="0"/>
            </a:br>
            <a:r>
              <a:rPr lang="en-SG" dirty="0"/>
              <a:t>(Gen. 3:6,24; Rom. 5:12)</a:t>
            </a:r>
          </a:p>
          <a:p>
            <a:pPr marL="0" indent="0">
              <a:lnSpc>
                <a:spcPct val="100000"/>
              </a:lnSpc>
              <a:spcBef>
                <a:spcPts val="2400"/>
              </a:spcBef>
              <a:buNone/>
            </a:pPr>
            <a:r>
              <a:rPr lang="en-SG" dirty="0"/>
              <a:t>(Isa 14:14)  </a:t>
            </a:r>
            <a:r>
              <a:rPr lang="en-SG" i="1" dirty="0"/>
              <a:t>I will ascend above the heights of the clouds; I will be like the most High.</a:t>
            </a:r>
          </a:p>
          <a:p>
            <a:pPr marL="0" indent="0">
              <a:lnSpc>
                <a:spcPct val="100000"/>
              </a:lnSpc>
              <a:buNone/>
            </a:pPr>
            <a:r>
              <a:rPr lang="en-SG" dirty="0"/>
              <a:t>(Genesis 3:6)  </a:t>
            </a:r>
            <a:r>
              <a:rPr lang="en-SG" i="1" dirty="0"/>
              <a:t>And when the woman saw that the tree was good for food, and that it was pleasant to the eyes, and a tree to be desired to make one wise, she took of the fruit thereof, and did eat, and gave also unto her husband with her; and he did eat.</a:t>
            </a:r>
          </a:p>
          <a:p>
            <a:endParaRPr lang="en-SG" dirty="0"/>
          </a:p>
          <a:p>
            <a:pPr marL="0" indent="0">
              <a:buNone/>
            </a:pPr>
            <a:endParaRPr lang="en-SG" dirty="0"/>
          </a:p>
          <a:p>
            <a:pPr marL="0" indent="0">
              <a:buNone/>
            </a:pPr>
            <a:endParaRPr lang="en-SG" dirty="0"/>
          </a:p>
        </p:txBody>
      </p:sp>
    </p:spTree>
    <p:extLst>
      <p:ext uri="{BB962C8B-B14F-4D97-AF65-F5344CB8AC3E}">
        <p14:creationId xmlns:p14="http://schemas.microsoft.com/office/powerpoint/2010/main" val="585992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93927"/>
          </a:xfrm>
        </p:spPr>
        <p:txBody>
          <a:bodyPr/>
          <a:lstStyle/>
          <a:p>
            <a:pPr algn="ctr"/>
            <a:r>
              <a:rPr lang="en-SG" dirty="0">
                <a:solidFill>
                  <a:srgbClr val="FF66FF"/>
                </a:solidFill>
                <a:latin typeface="+mn-lt"/>
              </a:rPr>
              <a:t>II.  </a:t>
            </a:r>
            <a:r>
              <a:rPr lang="en-SG" u="sng" dirty="0">
                <a:solidFill>
                  <a:srgbClr val="FF66FF"/>
                </a:solidFill>
                <a:latin typeface="+mn-lt"/>
              </a:rPr>
              <a:t>PRIDE AND ARROGANCE RENOUNCED</a:t>
            </a:r>
            <a:endParaRPr lang="en-SG" dirty="0">
              <a:solidFill>
                <a:srgbClr val="FF66FF"/>
              </a:solidFill>
            </a:endParaRPr>
          </a:p>
        </p:txBody>
      </p:sp>
      <p:sp>
        <p:nvSpPr>
          <p:cNvPr id="3" name="Content Placeholder 2"/>
          <p:cNvSpPr>
            <a:spLocks noGrp="1"/>
          </p:cNvSpPr>
          <p:nvPr>
            <p:ph idx="1"/>
          </p:nvPr>
        </p:nvSpPr>
        <p:spPr>
          <a:xfrm>
            <a:off x="748748" y="1093927"/>
            <a:ext cx="10909852" cy="5685245"/>
          </a:xfrm>
        </p:spPr>
        <p:txBody>
          <a:bodyPr>
            <a:noAutofit/>
          </a:bodyPr>
          <a:lstStyle/>
          <a:p>
            <a:pPr marL="442913" indent="-442913">
              <a:lnSpc>
                <a:spcPct val="95000"/>
              </a:lnSpc>
              <a:buNone/>
            </a:pPr>
            <a:r>
              <a:rPr lang="en-SG" sz="3100" dirty="0">
                <a:solidFill>
                  <a:srgbClr val="C00000"/>
                </a:solidFill>
              </a:rPr>
              <a:t>3.	</a:t>
            </a:r>
            <a:r>
              <a:rPr lang="en-SG" sz="3100" u="sng" dirty="0">
                <a:solidFill>
                  <a:srgbClr val="C00000"/>
                </a:solidFill>
              </a:rPr>
              <a:t>Pride and haughty spirit go before destruction</a:t>
            </a:r>
            <a:r>
              <a:rPr lang="en-SG" sz="3100" dirty="0">
                <a:solidFill>
                  <a:srgbClr val="C00000"/>
                </a:solidFill>
              </a:rPr>
              <a:t> </a:t>
            </a:r>
            <a:r>
              <a:rPr lang="en-SG" sz="3100" dirty="0"/>
              <a:t>(Prov. 16:18).</a:t>
            </a:r>
          </a:p>
          <a:p>
            <a:pPr marL="895350" indent="-452438">
              <a:lnSpc>
                <a:spcPct val="95000"/>
              </a:lnSpc>
              <a:buNone/>
            </a:pPr>
            <a:r>
              <a:rPr lang="en-SG" sz="3100" dirty="0">
                <a:solidFill>
                  <a:srgbClr val="00B050"/>
                </a:solidFill>
              </a:rPr>
              <a:t>c.	</a:t>
            </a:r>
            <a:r>
              <a:rPr lang="en-SG" sz="3100" dirty="0" err="1"/>
              <a:t>Uzziah’s</a:t>
            </a:r>
            <a:r>
              <a:rPr lang="en-SG" sz="3100" dirty="0"/>
              <a:t> heart was lifted up after 52 years of reign, proud and ambitious (2 Chron. 26:16).</a:t>
            </a:r>
          </a:p>
          <a:p>
            <a:pPr marL="895350" indent="-452438">
              <a:lnSpc>
                <a:spcPct val="95000"/>
              </a:lnSpc>
              <a:buNone/>
            </a:pPr>
            <a:r>
              <a:rPr lang="en-SG" sz="3100" dirty="0">
                <a:solidFill>
                  <a:srgbClr val="00B050"/>
                </a:solidFill>
              </a:rPr>
              <a:t>d.	</a:t>
            </a:r>
            <a:r>
              <a:rPr lang="en-SG" sz="3100" dirty="0"/>
              <a:t>Evils of the last days (2 Tim. 3:1-5)</a:t>
            </a:r>
          </a:p>
          <a:p>
            <a:pPr marL="0" indent="0">
              <a:lnSpc>
                <a:spcPct val="95000"/>
              </a:lnSpc>
              <a:spcBef>
                <a:spcPts val="2400"/>
              </a:spcBef>
              <a:buNone/>
            </a:pPr>
            <a:r>
              <a:rPr lang="en-SG" sz="3100" dirty="0"/>
              <a:t>(2 Timothy 3:2-5)  </a:t>
            </a:r>
            <a:r>
              <a:rPr lang="en-SG" sz="3100" i="1" dirty="0"/>
              <a:t>For men shall be lovers of their own selves, covetous, boasters, proud, blasphemers, disobedient to parents, unthankful, unholy, Without natural affection, trucebreakers, false accusers, incontinent, fierce, despisers of those that are good, Traitors, heady, high-minded, lovers of pleasures more than lovers of God; Having a form of godliness, but denying the power thereof: from such turn away.</a:t>
            </a:r>
          </a:p>
          <a:p>
            <a:endParaRPr lang="en-SG" dirty="0"/>
          </a:p>
          <a:p>
            <a:endParaRPr lang="en-SG" dirty="0"/>
          </a:p>
        </p:txBody>
      </p:sp>
    </p:spTree>
    <p:extLst>
      <p:ext uri="{BB962C8B-B14F-4D97-AF65-F5344CB8AC3E}">
        <p14:creationId xmlns:p14="http://schemas.microsoft.com/office/powerpoint/2010/main" val="4138962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03852"/>
          </a:xfrm>
        </p:spPr>
        <p:txBody>
          <a:bodyPr/>
          <a:lstStyle/>
          <a:p>
            <a:pPr algn="ctr"/>
            <a:r>
              <a:rPr lang="en-SG" dirty="0">
                <a:solidFill>
                  <a:srgbClr val="FF66FF"/>
                </a:solidFill>
                <a:latin typeface="+mn-lt"/>
              </a:rPr>
              <a:t>II.  </a:t>
            </a:r>
            <a:r>
              <a:rPr lang="en-SG" u="sng" dirty="0">
                <a:solidFill>
                  <a:srgbClr val="FF66FF"/>
                </a:solidFill>
                <a:latin typeface="+mn-lt"/>
              </a:rPr>
              <a:t>PRIDE AND ARROGANCE RENOUNCED</a:t>
            </a:r>
            <a:endParaRPr lang="en-SG" dirty="0">
              <a:solidFill>
                <a:srgbClr val="FF66FF"/>
              </a:solidFill>
            </a:endParaRPr>
          </a:p>
        </p:txBody>
      </p:sp>
      <p:sp>
        <p:nvSpPr>
          <p:cNvPr id="3" name="Content Placeholder 2"/>
          <p:cNvSpPr>
            <a:spLocks noGrp="1"/>
          </p:cNvSpPr>
          <p:nvPr>
            <p:ph idx="1"/>
          </p:nvPr>
        </p:nvSpPr>
        <p:spPr>
          <a:xfrm>
            <a:off x="773595" y="983974"/>
            <a:ext cx="10644809" cy="5615048"/>
          </a:xfrm>
        </p:spPr>
        <p:txBody>
          <a:bodyPr>
            <a:noAutofit/>
          </a:bodyPr>
          <a:lstStyle/>
          <a:p>
            <a:pPr marL="442913" indent="-442913">
              <a:lnSpc>
                <a:spcPct val="100000"/>
              </a:lnSpc>
              <a:buNone/>
            </a:pPr>
            <a:r>
              <a:rPr lang="en-SG" sz="3100" dirty="0">
                <a:solidFill>
                  <a:srgbClr val="C00000"/>
                </a:solidFill>
              </a:rPr>
              <a:t>3.	</a:t>
            </a:r>
            <a:r>
              <a:rPr lang="en-SG" sz="3100" u="sng" dirty="0">
                <a:solidFill>
                  <a:srgbClr val="C00000"/>
                </a:solidFill>
              </a:rPr>
              <a:t>Pride and haughty spirit go before destruction</a:t>
            </a:r>
            <a:r>
              <a:rPr lang="en-SG" sz="3100" dirty="0">
                <a:solidFill>
                  <a:srgbClr val="C00000"/>
                </a:solidFill>
              </a:rPr>
              <a:t> </a:t>
            </a:r>
            <a:r>
              <a:rPr lang="en-SG" sz="3100" dirty="0"/>
              <a:t>(Prov. 16:18).</a:t>
            </a:r>
          </a:p>
          <a:p>
            <a:pPr marL="892175" indent="-446088">
              <a:lnSpc>
                <a:spcPct val="100000"/>
              </a:lnSpc>
              <a:buNone/>
            </a:pPr>
            <a:r>
              <a:rPr lang="en-SG" sz="3100" dirty="0">
                <a:solidFill>
                  <a:srgbClr val="00B050"/>
                </a:solidFill>
              </a:rPr>
              <a:t>e.</a:t>
            </a:r>
            <a:r>
              <a:rPr lang="en-SG" sz="3100" dirty="0"/>
              <a:t>	Humble ourselves before God and He will lift us up </a:t>
            </a:r>
            <a:br>
              <a:rPr lang="en-SG" sz="3100" dirty="0"/>
            </a:br>
            <a:r>
              <a:rPr lang="en-SG" sz="3100" dirty="0"/>
              <a:t>(James 4:10).</a:t>
            </a:r>
          </a:p>
          <a:p>
            <a:pPr marL="1349375" indent="-457200">
              <a:lnSpc>
                <a:spcPct val="100000"/>
              </a:lnSpc>
              <a:buNone/>
            </a:pPr>
            <a:r>
              <a:rPr lang="en-SG" sz="3100" dirty="0">
                <a:solidFill>
                  <a:srgbClr val="C00000"/>
                </a:solidFill>
              </a:rPr>
              <a:t>1)	</a:t>
            </a:r>
            <a:r>
              <a:rPr lang="en-SG" sz="3100" dirty="0"/>
              <a:t>Do not pretend (Rom. 3:10;23; 1 Tim. 1:15).</a:t>
            </a:r>
          </a:p>
          <a:p>
            <a:pPr marL="1349375" indent="-457200">
              <a:lnSpc>
                <a:spcPct val="100000"/>
              </a:lnSpc>
              <a:buNone/>
            </a:pPr>
            <a:r>
              <a:rPr lang="en-SG" sz="3100" dirty="0">
                <a:solidFill>
                  <a:srgbClr val="C00000"/>
                </a:solidFill>
              </a:rPr>
              <a:t>2)	</a:t>
            </a:r>
            <a:r>
              <a:rPr lang="en-SG" sz="3100" dirty="0"/>
              <a:t>Do not presume (Deut. 1:43; 18:22; Psa. 19:14,15; </a:t>
            </a:r>
            <a:br>
              <a:rPr lang="en-SG" sz="3100" dirty="0"/>
            </a:br>
            <a:r>
              <a:rPr lang="en-SG" sz="3100" dirty="0"/>
              <a:t>2 Peter 2:10).</a:t>
            </a:r>
          </a:p>
          <a:p>
            <a:pPr marL="1349375" indent="-457200">
              <a:lnSpc>
                <a:spcPct val="100000"/>
              </a:lnSpc>
              <a:buNone/>
            </a:pPr>
            <a:r>
              <a:rPr lang="en-SG" sz="3100" dirty="0">
                <a:solidFill>
                  <a:srgbClr val="C00000"/>
                </a:solidFill>
              </a:rPr>
              <a:t>3)	</a:t>
            </a:r>
            <a:r>
              <a:rPr lang="en-SG" sz="3100" dirty="0"/>
              <a:t>Do not push, threaten or manipulate (1 Peter 2:23).  </a:t>
            </a:r>
          </a:p>
          <a:p>
            <a:pPr marL="0" indent="0">
              <a:lnSpc>
                <a:spcPct val="100000"/>
              </a:lnSpc>
              <a:spcBef>
                <a:spcPts val="2400"/>
              </a:spcBef>
              <a:buNone/>
            </a:pPr>
            <a:r>
              <a:rPr lang="en-SG" sz="3100" dirty="0"/>
              <a:t>(1 Peter 2:23)  </a:t>
            </a:r>
            <a:r>
              <a:rPr lang="en-SG" sz="3100" i="1" dirty="0"/>
              <a:t>Who, when He was reviled, reviled not again; when He suffered, He threatened not; but committed Himself to Him that judges righteously:</a:t>
            </a:r>
            <a:endParaRPr lang="en-SG" sz="3100" dirty="0"/>
          </a:p>
        </p:txBody>
      </p:sp>
    </p:spTree>
    <p:extLst>
      <p:ext uri="{BB962C8B-B14F-4D97-AF65-F5344CB8AC3E}">
        <p14:creationId xmlns:p14="http://schemas.microsoft.com/office/powerpoint/2010/main" val="2843639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240355"/>
          </a:xfrm>
        </p:spPr>
        <p:txBody>
          <a:bodyPr/>
          <a:lstStyle/>
          <a:p>
            <a:pPr algn="ctr"/>
            <a:r>
              <a:rPr lang="en-SG" u="sng" dirty="0">
                <a:solidFill>
                  <a:srgbClr val="00B0F0"/>
                </a:solidFill>
                <a:latin typeface="+mn-lt"/>
              </a:rPr>
              <a:t>GREAT AND HIGH MATTERS EXCISED</a:t>
            </a:r>
            <a:endParaRPr lang="en-SG" dirty="0">
              <a:solidFill>
                <a:srgbClr val="00B0F0"/>
              </a:solidFill>
              <a:latin typeface="+mn-lt"/>
            </a:endParaRPr>
          </a:p>
        </p:txBody>
      </p:sp>
      <p:sp>
        <p:nvSpPr>
          <p:cNvPr id="3" name="Content Placeholder 2"/>
          <p:cNvSpPr>
            <a:spLocks noGrp="1"/>
          </p:cNvSpPr>
          <p:nvPr>
            <p:ph idx="1"/>
          </p:nvPr>
        </p:nvSpPr>
        <p:spPr>
          <a:xfrm>
            <a:off x="838200" y="1240355"/>
            <a:ext cx="10515600" cy="5411168"/>
          </a:xfrm>
        </p:spPr>
        <p:txBody>
          <a:bodyPr>
            <a:noAutofit/>
          </a:bodyPr>
          <a:lstStyle/>
          <a:p>
            <a:pPr marL="442913" indent="-442913">
              <a:lnSpc>
                <a:spcPct val="100000"/>
              </a:lnSpc>
              <a:buNone/>
            </a:pPr>
            <a:r>
              <a:rPr lang="en-SG" dirty="0">
                <a:solidFill>
                  <a:srgbClr val="C00000"/>
                </a:solidFill>
              </a:rPr>
              <a:t>1.  “</a:t>
            </a:r>
            <a:r>
              <a:rPr lang="en-SG" u="sng" dirty="0">
                <a:solidFill>
                  <a:srgbClr val="C00000"/>
                </a:solidFill>
              </a:rPr>
              <a:t>Neither do I concern myself with great matters</a:t>
            </a:r>
            <a:r>
              <a:rPr lang="en-SG" dirty="0">
                <a:solidFill>
                  <a:srgbClr val="C00000"/>
                </a:solidFill>
              </a:rPr>
              <a:t>.”</a:t>
            </a:r>
            <a:r>
              <a:rPr lang="en-SG" dirty="0"/>
              <a:t>  David learned to reject selfish ambition and he chose not to pursue (“walk to and fro”) things too profound for him. He did not set his focus on promotion or position above what God had appointed in the present season. </a:t>
            </a:r>
          </a:p>
          <a:p>
            <a:pPr marL="895350" lvl="0" indent="-452438">
              <a:lnSpc>
                <a:spcPct val="100000"/>
              </a:lnSpc>
              <a:buNone/>
            </a:pPr>
            <a:r>
              <a:rPr lang="en-SG" dirty="0">
                <a:solidFill>
                  <a:srgbClr val="00B050"/>
                </a:solidFill>
              </a:rPr>
              <a:t>a.  </a:t>
            </a:r>
            <a:r>
              <a:rPr lang="en-SG" dirty="0"/>
              <a:t>Determine where there be godly aspirations (Philippians 3:12-14) or selfish ambitions (2 Corinthians 12:20, Galatians 5:20, Philippians 1:16 and 2:3). </a:t>
            </a:r>
          </a:p>
          <a:p>
            <a:pPr marL="442913" indent="0">
              <a:lnSpc>
                <a:spcPct val="100000"/>
              </a:lnSpc>
              <a:spcBef>
                <a:spcPts val="2400"/>
              </a:spcBef>
              <a:buNone/>
            </a:pPr>
            <a:r>
              <a:rPr lang="en-SG" dirty="0"/>
              <a:t>(Philippians 1:21)  </a:t>
            </a:r>
            <a:r>
              <a:rPr lang="en-SG" i="1" dirty="0"/>
              <a:t>For to me to live is Christ, and to die is gain.</a:t>
            </a:r>
          </a:p>
          <a:p>
            <a:pPr marL="442913" indent="0">
              <a:lnSpc>
                <a:spcPct val="100000"/>
              </a:lnSpc>
              <a:buNone/>
            </a:pPr>
            <a:r>
              <a:rPr lang="en-SG" dirty="0"/>
              <a:t>(Philippians 2:3)  </a:t>
            </a:r>
            <a:r>
              <a:rPr lang="en-SG" i="1" dirty="0"/>
              <a:t>Let nothing be done through strife or vainglory; but in lowliness of mind let each esteem other better than themselves.</a:t>
            </a:r>
          </a:p>
          <a:p>
            <a:endParaRPr lang="en-SG" dirty="0"/>
          </a:p>
          <a:p>
            <a:pPr marL="0" indent="0">
              <a:buNone/>
            </a:pPr>
            <a:endParaRPr lang="en-SG" dirty="0"/>
          </a:p>
        </p:txBody>
      </p:sp>
    </p:spTree>
    <p:extLst>
      <p:ext uri="{BB962C8B-B14F-4D97-AF65-F5344CB8AC3E}">
        <p14:creationId xmlns:p14="http://schemas.microsoft.com/office/powerpoint/2010/main" val="3641706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31216"/>
          </a:xfrm>
        </p:spPr>
        <p:txBody>
          <a:bodyPr/>
          <a:lstStyle/>
          <a:p>
            <a:pPr algn="ctr"/>
            <a:r>
              <a:rPr lang="en-SG" u="sng" dirty="0">
                <a:solidFill>
                  <a:srgbClr val="00B0F0"/>
                </a:solidFill>
                <a:latin typeface="+mn-lt"/>
              </a:rPr>
              <a:t>GREAT AND HIGH MATTERS EXCISED</a:t>
            </a:r>
            <a:endParaRPr lang="en-SG" dirty="0">
              <a:solidFill>
                <a:srgbClr val="00B0F0"/>
              </a:solidFill>
              <a:latin typeface="+mn-lt"/>
            </a:endParaRPr>
          </a:p>
        </p:txBody>
      </p:sp>
      <p:sp>
        <p:nvSpPr>
          <p:cNvPr id="3" name="Content Placeholder 2"/>
          <p:cNvSpPr>
            <a:spLocks noGrp="1"/>
          </p:cNvSpPr>
          <p:nvPr>
            <p:ph idx="1"/>
          </p:nvPr>
        </p:nvSpPr>
        <p:spPr>
          <a:xfrm>
            <a:off x="838200" y="1131216"/>
            <a:ext cx="10515600" cy="5754829"/>
          </a:xfrm>
        </p:spPr>
        <p:txBody>
          <a:bodyPr>
            <a:noAutofit/>
          </a:bodyPr>
          <a:lstStyle/>
          <a:p>
            <a:pPr marL="442913" lvl="0" indent="-442913">
              <a:lnSpc>
                <a:spcPct val="95000"/>
              </a:lnSpc>
              <a:buNone/>
            </a:pPr>
            <a:r>
              <a:rPr lang="en-SG" dirty="0">
                <a:solidFill>
                  <a:srgbClr val="00B050"/>
                </a:solidFill>
              </a:rPr>
              <a:t>b.</a:t>
            </a:r>
            <a:r>
              <a:rPr lang="en-SG" dirty="0"/>
              <a:t>	“Frequently, too, we exercise ourselves in great matters by having a high ambition to do something very wonderful in the church. This is why so very little is done. The great destroyer of good works is the ambition to do great works.” (Spurgeon)</a:t>
            </a:r>
          </a:p>
          <a:p>
            <a:pPr marL="442913" lvl="0" indent="-442913">
              <a:lnSpc>
                <a:spcPct val="95000"/>
              </a:lnSpc>
              <a:buNone/>
            </a:pPr>
            <a:r>
              <a:rPr lang="en-SG" dirty="0">
                <a:solidFill>
                  <a:srgbClr val="00B050"/>
                </a:solidFill>
              </a:rPr>
              <a:t>c.  </a:t>
            </a:r>
            <a:r>
              <a:rPr lang="en-SG" dirty="0"/>
              <a:t>Elijah was shaped for a certain task (1 Kings 18), while King David was restrained from building the temple (1 Chron. 28:3) and Paul was given different ministries while in prison (Phil. 1).</a:t>
            </a:r>
          </a:p>
          <a:p>
            <a:pPr marL="0" indent="0">
              <a:lnSpc>
                <a:spcPct val="95000"/>
              </a:lnSpc>
              <a:spcBef>
                <a:spcPts val="2400"/>
              </a:spcBef>
              <a:buNone/>
            </a:pPr>
            <a:r>
              <a:rPr lang="en-SG" dirty="0"/>
              <a:t>(Daniel 2:20,21)  </a:t>
            </a:r>
            <a:r>
              <a:rPr lang="en-SG" i="1" dirty="0"/>
              <a:t>Daniel answered and said, Blessed be the Name of God for ever and ever: for wisdom and might are His:</a:t>
            </a:r>
          </a:p>
          <a:p>
            <a:pPr marL="0" indent="0">
              <a:lnSpc>
                <a:spcPct val="95000"/>
              </a:lnSpc>
              <a:buNone/>
            </a:pPr>
            <a:r>
              <a:rPr lang="en-SG" i="1" dirty="0"/>
              <a:t>And He changes the times and the seasons: He removes kings, and sets up kings: He gives wisdom unto the wise, and knowledge to them that know understanding:</a:t>
            </a:r>
          </a:p>
          <a:p>
            <a:endParaRPr lang="en-SG" dirty="0"/>
          </a:p>
        </p:txBody>
      </p:sp>
    </p:spTree>
    <p:extLst>
      <p:ext uri="{BB962C8B-B14F-4D97-AF65-F5344CB8AC3E}">
        <p14:creationId xmlns:p14="http://schemas.microsoft.com/office/powerpoint/2010/main" val="193185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3548" y="1295401"/>
            <a:ext cx="10084904" cy="4499609"/>
          </a:xfrm>
        </p:spPr>
        <p:txBody>
          <a:bodyPr rtlCol="0">
            <a:noAutofit/>
          </a:bodyPr>
          <a:lstStyle/>
          <a:p>
            <a:pPr marL="534988" indent="-534988">
              <a:buFont typeface="Wingdings 3" charset="2"/>
              <a:buAutoNum type="arabicPeriod"/>
              <a:defRPr/>
            </a:pPr>
            <a:r>
              <a:rPr lang="en-SG" sz="3200" dirty="0">
                <a:solidFill>
                  <a:schemeClr val="tx1">
                    <a:lumMod val="75000"/>
                    <a:lumOff val="25000"/>
                  </a:schemeClr>
                </a:solidFill>
                <a:latin typeface="Calibri" panose="020F0502020204030204" pitchFamily="34" charset="0"/>
                <a:cs typeface="Calibri" panose="020F0502020204030204" pitchFamily="34" charset="0"/>
              </a:rPr>
              <a:t>God never moves without purpose or plan</a:t>
            </a:r>
          </a:p>
          <a:p>
            <a:pPr marL="534988" indent="-534988">
              <a:buNone/>
              <a:defRPr/>
            </a:pPr>
            <a:r>
              <a:rPr lang="en-SG" sz="3200" dirty="0">
                <a:solidFill>
                  <a:schemeClr val="tx1">
                    <a:lumMod val="75000"/>
                    <a:lumOff val="25000"/>
                  </a:schemeClr>
                </a:solidFill>
                <a:latin typeface="Calibri" panose="020F0502020204030204" pitchFamily="34" charset="0"/>
                <a:cs typeface="Calibri" panose="020F0502020204030204" pitchFamily="34" charset="0"/>
              </a:rPr>
              <a:t>	When trying His servant and moulding a man.</a:t>
            </a:r>
          </a:p>
          <a:p>
            <a:pPr marL="534988" indent="-534988">
              <a:buNone/>
              <a:defRPr/>
            </a:pPr>
            <a:r>
              <a:rPr lang="en-SG" sz="3200" dirty="0">
                <a:solidFill>
                  <a:schemeClr val="tx1">
                    <a:lumMod val="75000"/>
                    <a:lumOff val="25000"/>
                  </a:schemeClr>
                </a:solidFill>
                <a:latin typeface="Calibri" panose="020F0502020204030204" pitchFamily="34" charset="0"/>
                <a:cs typeface="Calibri" panose="020F0502020204030204" pitchFamily="34" charset="0"/>
              </a:rPr>
              <a:t>	Give thanks to the Lord though your testing seems long.  </a:t>
            </a:r>
          </a:p>
          <a:p>
            <a:pPr marL="534988" indent="-534988">
              <a:buNone/>
              <a:defRPr/>
            </a:pPr>
            <a:r>
              <a:rPr lang="en-SG" sz="3200" dirty="0">
                <a:solidFill>
                  <a:schemeClr val="tx1">
                    <a:lumMod val="75000"/>
                    <a:lumOff val="25000"/>
                  </a:schemeClr>
                </a:solidFill>
                <a:latin typeface="Calibri" panose="020F0502020204030204" pitchFamily="34" charset="0"/>
                <a:cs typeface="Calibri" panose="020F0502020204030204" pitchFamily="34" charset="0"/>
              </a:rPr>
              <a:t>	In darkness He giveth a song.</a:t>
            </a:r>
          </a:p>
          <a:p>
            <a:pPr marL="534988" indent="-534988">
              <a:buNone/>
              <a:defRPr/>
            </a:pPr>
            <a:endParaRPr lang="en-SG" sz="3200" dirty="0">
              <a:solidFill>
                <a:schemeClr val="tx1">
                  <a:lumMod val="75000"/>
                  <a:lumOff val="25000"/>
                </a:schemeClr>
              </a:solidFill>
              <a:latin typeface="Calibri" panose="020F0502020204030204" pitchFamily="34" charset="0"/>
              <a:cs typeface="Calibri" panose="020F0502020204030204" pitchFamily="34" charset="0"/>
            </a:endParaRPr>
          </a:p>
          <a:p>
            <a:pPr marL="534988" indent="-534988">
              <a:buNone/>
              <a:defRPr/>
            </a:pPr>
            <a:r>
              <a:rPr lang="en-SG" sz="3200" dirty="0">
                <a:solidFill>
                  <a:schemeClr val="tx1">
                    <a:lumMod val="75000"/>
                    <a:lumOff val="25000"/>
                  </a:schemeClr>
                </a:solidFill>
                <a:latin typeface="Calibri" panose="020F0502020204030204" pitchFamily="34" charset="0"/>
                <a:cs typeface="Calibri" panose="020F0502020204030204" pitchFamily="34" charset="0"/>
              </a:rPr>
              <a:t>	O rejoice in the Lord, He makes no mistake,</a:t>
            </a:r>
          </a:p>
          <a:p>
            <a:pPr marL="534988" indent="-534988">
              <a:buNone/>
              <a:defRPr/>
            </a:pPr>
            <a:r>
              <a:rPr lang="en-SG" sz="3200" dirty="0">
                <a:solidFill>
                  <a:schemeClr val="tx1">
                    <a:lumMod val="75000"/>
                    <a:lumOff val="25000"/>
                  </a:schemeClr>
                </a:solidFill>
                <a:latin typeface="Calibri" panose="020F0502020204030204" pitchFamily="34" charset="0"/>
                <a:cs typeface="Calibri" panose="020F0502020204030204" pitchFamily="34" charset="0"/>
              </a:rPr>
              <a:t>	He </a:t>
            </a:r>
            <a:r>
              <a:rPr lang="en-SG" sz="3200" dirty="0" err="1">
                <a:solidFill>
                  <a:schemeClr val="tx1">
                    <a:lumMod val="75000"/>
                    <a:lumOff val="25000"/>
                  </a:schemeClr>
                </a:solidFill>
                <a:latin typeface="Calibri" panose="020F0502020204030204" pitchFamily="34" charset="0"/>
                <a:cs typeface="Calibri" panose="020F0502020204030204" pitchFamily="34" charset="0"/>
              </a:rPr>
              <a:t>knoweth</a:t>
            </a:r>
            <a:r>
              <a:rPr lang="en-SG" sz="3200" dirty="0">
                <a:solidFill>
                  <a:schemeClr val="tx1">
                    <a:lumMod val="75000"/>
                    <a:lumOff val="25000"/>
                  </a:schemeClr>
                </a:solidFill>
                <a:latin typeface="Calibri" panose="020F0502020204030204" pitchFamily="34" charset="0"/>
                <a:cs typeface="Calibri" panose="020F0502020204030204" pitchFamily="34" charset="0"/>
              </a:rPr>
              <a:t> the end of each path I take.</a:t>
            </a:r>
          </a:p>
          <a:p>
            <a:pPr marL="534988" indent="-534988">
              <a:buNone/>
              <a:defRPr/>
            </a:pPr>
            <a:r>
              <a:rPr lang="en-SG" sz="3200" dirty="0">
                <a:solidFill>
                  <a:schemeClr val="tx1">
                    <a:lumMod val="75000"/>
                    <a:lumOff val="25000"/>
                  </a:schemeClr>
                </a:solidFill>
                <a:latin typeface="Calibri" panose="020F0502020204030204" pitchFamily="34" charset="0"/>
                <a:cs typeface="Calibri" panose="020F0502020204030204" pitchFamily="34" charset="0"/>
              </a:rPr>
              <a:t>	For when I am tried and purified, </a:t>
            </a:r>
          </a:p>
          <a:p>
            <a:pPr marL="534988" indent="-534988">
              <a:buNone/>
              <a:defRPr/>
            </a:pPr>
            <a:r>
              <a:rPr lang="en-SG" sz="3200" dirty="0">
                <a:solidFill>
                  <a:schemeClr val="tx1">
                    <a:lumMod val="75000"/>
                    <a:lumOff val="25000"/>
                  </a:schemeClr>
                </a:solidFill>
                <a:latin typeface="Calibri" panose="020F0502020204030204" pitchFamily="34" charset="0"/>
                <a:cs typeface="Calibri" panose="020F0502020204030204" pitchFamily="34" charset="0"/>
              </a:rPr>
              <a:t>	I shall come forth as gold.</a:t>
            </a:r>
            <a:endParaRPr lang="en-SG" sz="3600" dirty="0">
              <a:solidFill>
                <a:schemeClr val="tx1">
                  <a:lumMod val="75000"/>
                  <a:lumOff val="25000"/>
                </a:schemeClr>
              </a:solidFill>
            </a:endParaRPr>
          </a:p>
        </p:txBody>
      </p:sp>
      <p:sp>
        <p:nvSpPr>
          <p:cNvPr id="20483" name="Title 1"/>
          <p:cNvSpPr>
            <a:spLocks noGrp="1"/>
          </p:cNvSpPr>
          <p:nvPr>
            <p:ph type="title"/>
          </p:nvPr>
        </p:nvSpPr>
        <p:spPr>
          <a:xfrm>
            <a:off x="0" y="381001"/>
            <a:ext cx="12192000" cy="747713"/>
          </a:xfrm>
        </p:spPr>
        <p:txBody>
          <a:bodyPr/>
          <a:lstStyle/>
          <a:p>
            <a:pPr algn="ctr" eaLnBrk="1" hangingPunct="1"/>
            <a:r>
              <a:rPr lang="en-SG" altLang="en-US" sz="4000" dirty="0">
                <a:solidFill>
                  <a:srgbClr val="00B0F0"/>
                </a:solidFill>
                <a:latin typeface="Calibri" panose="020F0502020204030204" pitchFamily="34" charset="0"/>
                <a:cs typeface="Calibri" panose="020F0502020204030204" pitchFamily="34" charset="0"/>
              </a:rPr>
              <a:t>REJOICE IN THE LORD</a:t>
            </a:r>
          </a:p>
        </p:txBody>
      </p:sp>
    </p:spTree>
    <p:extLst>
      <p:ext uri="{BB962C8B-B14F-4D97-AF65-F5344CB8AC3E}">
        <p14:creationId xmlns:p14="http://schemas.microsoft.com/office/powerpoint/2010/main" val="124156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56"/>
            <a:ext cx="10515600" cy="1282644"/>
          </a:xfrm>
        </p:spPr>
        <p:txBody>
          <a:bodyPr/>
          <a:lstStyle/>
          <a:p>
            <a:pPr algn="ctr"/>
            <a:r>
              <a:rPr lang="en-SG" u="sng" dirty="0">
                <a:solidFill>
                  <a:srgbClr val="00B0F0"/>
                </a:solidFill>
                <a:latin typeface="+mn-lt"/>
              </a:rPr>
              <a:t>GREAT AND HIGH MATTERS EXCISED</a:t>
            </a:r>
            <a:endParaRPr lang="en-SG" dirty="0">
              <a:solidFill>
                <a:srgbClr val="00B0F0"/>
              </a:solidFill>
              <a:latin typeface="+mn-lt"/>
            </a:endParaRPr>
          </a:p>
        </p:txBody>
      </p:sp>
      <p:sp>
        <p:nvSpPr>
          <p:cNvPr id="3" name="Content Placeholder 2"/>
          <p:cNvSpPr>
            <a:spLocks noGrp="1"/>
          </p:cNvSpPr>
          <p:nvPr>
            <p:ph idx="1"/>
          </p:nvPr>
        </p:nvSpPr>
        <p:spPr>
          <a:xfrm>
            <a:off x="838200" y="1253330"/>
            <a:ext cx="10643647" cy="5317151"/>
          </a:xfrm>
        </p:spPr>
        <p:txBody>
          <a:bodyPr>
            <a:noAutofit/>
          </a:bodyPr>
          <a:lstStyle/>
          <a:p>
            <a:pPr marL="358775" lvl="0" indent="-358775">
              <a:lnSpc>
                <a:spcPct val="100000"/>
              </a:lnSpc>
              <a:buNone/>
            </a:pPr>
            <a:r>
              <a:rPr lang="en-SG" sz="3200" dirty="0">
                <a:solidFill>
                  <a:srgbClr val="00B050"/>
                </a:solidFill>
              </a:rPr>
              <a:t>d.</a:t>
            </a:r>
            <a:r>
              <a:rPr lang="en-SG" sz="3200" dirty="0"/>
              <a:t>	Jesus taught us to accept a lower place (Luke 14:8-11) and wait patiently for God to lift one up in His wisdom and timing.</a:t>
            </a:r>
          </a:p>
          <a:p>
            <a:pPr marL="358775" indent="-358775">
              <a:lnSpc>
                <a:spcPct val="100000"/>
              </a:lnSpc>
              <a:buNone/>
            </a:pPr>
            <a:r>
              <a:rPr lang="en-SG" sz="3200" dirty="0">
                <a:solidFill>
                  <a:srgbClr val="00B050"/>
                </a:solidFill>
              </a:rPr>
              <a:t>e.</a:t>
            </a:r>
            <a:r>
              <a:rPr lang="en-SG" sz="3200" dirty="0"/>
              <a:t>	It is well so to exercise ourselves unto godliness that we know our true sphere, and diligently keep to it (1 Tim. 4:7,8).</a:t>
            </a:r>
          </a:p>
          <a:p>
            <a:pPr marL="0" indent="0">
              <a:lnSpc>
                <a:spcPct val="100000"/>
              </a:lnSpc>
              <a:buNone/>
            </a:pPr>
            <a:r>
              <a:rPr lang="en-SG" sz="3200" dirty="0"/>
              <a:t>(1 Timothy 4:7,8)  </a:t>
            </a:r>
            <a:r>
              <a:rPr lang="en-SG" sz="3200" i="1" dirty="0"/>
              <a:t>But refuse profane and old wives' fables, and exercise thyself rather unto godliness.</a:t>
            </a:r>
          </a:p>
          <a:p>
            <a:pPr marL="0" indent="0">
              <a:lnSpc>
                <a:spcPct val="100000"/>
              </a:lnSpc>
              <a:buNone/>
            </a:pPr>
            <a:r>
              <a:rPr lang="en-SG" sz="3200" i="1" dirty="0"/>
              <a:t>For bodily exercise profits little: but godliness is profitable unto all things, having promise of the life that now is, and of that which is to come.</a:t>
            </a:r>
          </a:p>
          <a:p>
            <a:endParaRPr lang="en-SG" dirty="0"/>
          </a:p>
        </p:txBody>
      </p:sp>
    </p:spTree>
    <p:extLst>
      <p:ext uri="{BB962C8B-B14F-4D97-AF65-F5344CB8AC3E}">
        <p14:creationId xmlns:p14="http://schemas.microsoft.com/office/powerpoint/2010/main" val="544173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07254"/>
            <a:ext cx="10389124" cy="4850439"/>
          </a:xfrm>
        </p:spPr>
        <p:txBody>
          <a:bodyPr>
            <a:noAutofit/>
          </a:bodyPr>
          <a:lstStyle/>
          <a:p>
            <a:pPr marL="442913" indent="-442913">
              <a:lnSpc>
                <a:spcPct val="100000"/>
              </a:lnSpc>
              <a:buNone/>
            </a:pPr>
            <a:r>
              <a:rPr lang="en-SG" dirty="0">
                <a:solidFill>
                  <a:srgbClr val="C00000"/>
                </a:solidFill>
              </a:rPr>
              <a:t>2.	</a:t>
            </a:r>
            <a:r>
              <a:rPr lang="en-SG" u="sng" dirty="0">
                <a:solidFill>
                  <a:srgbClr val="C00000"/>
                </a:solidFill>
              </a:rPr>
              <a:t>Great matters... things too profound</a:t>
            </a:r>
            <a:r>
              <a:rPr lang="en-SG" dirty="0">
                <a:solidFill>
                  <a:srgbClr val="C00000"/>
                </a:solidFill>
              </a:rPr>
              <a:t>.”  </a:t>
            </a:r>
            <a:r>
              <a:rPr lang="en-SG" dirty="0"/>
              <a:t>These can also apply to some intellectual or mental pursuits that may become expressions of pride. In pride, we can demand to know aspects of God’s will or mind. </a:t>
            </a:r>
          </a:p>
          <a:p>
            <a:pPr marL="811213" indent="-368300">
              <a:lnSpc>
                <a:spcPct val="100000"/>
              </a:lnSpc>
              <a:buNone/>
            </a:pPr>
            <a:r>
              <a:rPr lang="en-SG" dirty="0">
                <a:solidFill>
                  <a:srgbClr val="00B050"/>
                </a:solidFill>
              </a:rPr>
              <a:t>a.	</a:t>
            </a:r>
            <a:r>
              <a:rPr lang="en-SG" dirty="0"/>
              <a:t>Literally, </a:t>
            </a:r>
            <a:r>
              <a:rPr lang="en-SG" i="1" dirty="0"/>
              <a:t>too wonderful </a:t>
            </a:r>
            <a:r>
              <a:rPr lang="en-SG" dirty="0"/>
              <a:t>(comp. </a:t>
            </a:r>
            <a:r>
              <a:rPr lang="en-SG" u="sng" dirty="0"/>
              <a:t>Psa_139:6</a:t>
            </a:r>
            <a:r>
              <a:rPr lang="en-SG" dirty="0"/>
              <a:t>, "Such knowledge is too wonderful for me: it is high: I cannot attain unto it"). The speculative debates of so-called "wise men" concerning the deep things of God’s moral government are probably glanced at. This was Job’s sin, of which he repented (Job 40:1-5, 42:1-6).</a:t>
            </a:r>
          </a:p>
          <a:p>
            <a:pPr marL="0" indent="0">
              <a:lnSpc>
                <a:spcPct val="100000"/>
              </a:lnSpc>
              <a:buNone/>
            </a:pPr>
            <a:r>
              <a:rPr lang="en-SG" dirty="0"/>
              <a:t>(Job 42:3)  </a:t>
            </a:r>
            <a:r>
              <a:rPr lang="en-SG" i="1" dirty="0"/>
              <a:t>Who is he that hides counsel without knowledge? therefore have I uttered that I understood not; things too wonderful for me, which I knew not (cf. Deut. 29:29).</a:t>
            </a:r>
          </a:p>
          <a:p>
            <a:endParaRPr lang="en-SG" i="1" dirty="0"/>
          </a:p>
          <a:p>
            <a:endParaRPr lang="en-SG" dirty="0"/>
          </a:p>
        </p:txBody>
      </p:sp>
      <p:sp>
        <p:nvSpPr>
          <p:cNvPr id="6" name="Title 1">
            <a:extLst>
              <a:ext uri="{FF2B5EF4-FFF2-40B4-BE49-F238E27FC236}">
                <a16:creationId xmlns:a16="http://schemas.microsoft.com/office/drawing/2014/main" id="{4F68CB44-9AD0-4C69-950A-80279E44A433}"/>
              </a:ext>
            </a:extLst>
          </p:cNvPr>
          <p:cNvSpPr>
            <a:spLocks noGrp="1"/>
          </p:cNvSpPr>
          <p:nvPr>
            <p:ph type="title"/>
          </p:nvPr>
        </p:nvSpPr>
        <p:spPr>
          <a:xfrm>
            <a:off x="838200" y="18256"/>
            <a:ext cx="10515600" cy="1282644"/>
          </a:xfrm>
        </p:spPr>
        <p:txBody>
          <a:bodyPr/>
          <a:lstStyle/>
          <a:p>
            <a:pPr algn="ctr"/>
            <a:r>
              <a:rPr lang="en-SG" u="sng" dirty="0">
                <a:solidFill>
                  <a:srgbClr val="00B0F0"/>
                </a:solidFill>
                <a:latin typeface="+mn-lt"/>
              </a:rPr>
              <a:t>GREAT AND HIGH MATTERS EXCISED</a:t>
            </a:r>
            <a:endParaRPr lang="en-SG" dirty="0">
              <a:solidFill>
                <a:srgbClr val="00B0F0"/>
              </a:solidFill>
              <a:latin typeface="+mn-lt"/>
            </a:endParaRPr>
          </a:p>
        </p:txBody>
      </p:sp>
    </p:spTree>
    <p:extLst>
      <p:ext uri="{BB962C8B-B14F-4D97-AF65-F5344CB8AC3E}">
        <p14:creationId xmlns:p14="http://schemas.microsoft.com/office/powerpoint/2010/main" val="1375950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381488"/>
            <a:ext cx="10880035" cy="5228034"/>
          </a:xfrm>
        </p:spPr>
        <p:txBody>
          <a:bodyPr>
            <a:noAutofit/>
          </a:bodyPr>
          <a:lstStyle/>
          <a:p>
            <a:pPr marL="444500" indent="-444500">
              <a:lnSpc>
                <a:spcPct val="100000"/>
              </a:lnSpc>
              <a:buNone/>
            </a:pPr>
            <a:r>
              <a:rPr lang="en-SG" sz="3200" dirty="0">
                <a:solidFill>
                  <a:srgbClr val="00B050"/>
                </a:solidFill>
              </a:rPr>
              <a:t>b.  </a:t>
            </a:r>
            <a:r>
              <a:rPr lang="en-SG" sz="3200" dirty="0"/>
              <a:t>The wrestling with princes, powers, rulers of darkness of this world and spiritual wickedness in high place (Eph. 6:12) and the necessity to humble ourselves and to submit to God and to resist the devil (James 4:6,7).</a:t>
            </a:r>
          </a:p>
          <a:p>
            <a:pPr marL="444500" indent="-444500">
              <a:lnSpc>
                <a:spcPct val="100000"/>
              </a:lnSpc>
              <a:buNone/>
            </a:pPr>
            <a:r>
              <a:rPr lang="en-SG" sz="3200" dirty="0">
                <a:solidFill>
                  <a:srgbClr val="00B050"/>
                </a:solidFill>
              </a:rPr>
              <a:t>c.  </a:t>
            </a:r>
            <a:r>
              <a:rPr lang="en-SG" sz="3200" dirty="0"/>
              <a:t>The need to cast down imaginations and high things </a:t>
            </a:r>
            <a:br>
              <a:rPr lang="en-SG" sz="3200" dirty="0"/>
            </a:br>
            <a:r>
              <a:rPr lang="en-SG" sz="3200" dirty="0"/>
              <a:t>(2 Cor. 10:5; Phil. 4:8,9).</a:t>
            </a:r>
          </a:p>
          <a:p>
            <a:pPr marL="0" indent="0">
              <a:lnSpc>
                <a:spcPct val="100000"/>
              </a:lnSpc>
              <a:spcBef>
                <a:spcPts val="2400"/>
              </a:spcBef>
              <a:buNone/>
            </a:pPr>
            <a:r>
              <a:rPr lang="en-SG" sz="3200" dirty="0"/>
              <a:t>(2Co 10:5)  </a:t>
            </a:r>
            <a:r>
              <a:rPr lang="en-SG" sz="3200" i="1" dirty="0"/>
              <a:t>Casting down imaginations, and every high thing that exalts itself against the knowledge of God, and bringing into captivity every thought to the obedience of Christ;</a:t>
            </a:r>
          </a:p>
        </p:txBody>
      </p:sp>
      <p:sp>
        <p:nvSpPr>
          <p:cNvPr id="6" name="Title 1">
            <a:extLst>
              <a:ext uri="{FF2B5EF4-FFF2-40B4-BE49-F238E27FC236}">
                <a16:creationId xmlns:a16="http://schemas.microsoft.com/office/drawing/2014/main" id="{7C646AB3-B9E8-467D-8B46-7224D0EAF4D5}"/>
              </a:ext>
            </a:extLst>
          </p:cNvPr>
          <p:cNvSpPr>
            <a:spLocks noGrp="1"/>
          </p:cNvSpPr>
          <p:nvPr>
            <p:ph type="title"/>
          </p:nvPr>
        </p:nvSpPr>
        <p:spPr>
          <a:xfrm>
            <a:off x="838200" y="18256"/>
            <a:ext cx="10515600" cy="1282644"/>
          </a:xfrm>
        </p:spPr>
        <p:txBody>
          <a:bodyPr/>
          <a:lstStyle/>
          <a:p>
            <a:pPr algn="ctr"/>
            <a:r>
              <a:rPr lang="en-SG" u="sng" dirty="0">
                <a:solidFill>
                  <a:srgbClr val="00B0F0"/>
                </a:solidFill>
                <a:latin typeface="+mn-lt"/>
              </a:rPr>
              <a:t>GREAT AND HIGH MATTERS EXCISED</a:t>
            </a:r>
            <a:endParaRPr lang="en-SG" dirty="0">
              <a:solidFill>
                <a:srgbClr val="00B0F0"/>
              </a:solidFill>
              <a:latin typeface="+mn-lt"/>
            </a:endParaRPr>
          </a:p>
        </p:txBody>
      </p:sp>
    </p:spTree>
    <p:extLst>
      <p:ext uri="{BB962C8B-B14F-4D97-AF65-F5344CB8AC3E}">
        <p14:creationId xmlns:p14="http://schemas.microsoft.com/office/powerpoint/2010/main" val="2713049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52114"/>
            <a:ext cx="10989365" cy="4351338"/>
          </a:xfrm>
        </p:spPr>
        <p:txBody>
          <a:bodyPr>
            <a:noAutofit/>
          </a:bodyPr>
          <a:lstStyle/>
          <a:p>
            <a:pPr marL="446088" indent="-446088">
              <a:lnSpc>
                <a:spcPct val="100000"/>
              </a:lnSpc>
              <a:buNone/>
            </a:pPr>
            <a:r>
              <a:rPr lang="en-SG" sz="3200" dirty="0">
                <a:solidFill>
                  <a:srgbClr val="00B050"/>
                </a:solidFill>
              </a:rPr>
              <a:t>d.	</a:t>
            </a:r>
            <a:r>
              <a:rPr lang="en-SG" sz="3200" dirty="0"/>
              <a:t>Refuse profane and old wives’ fables</a:t>
            </a:r>
            <a:br>
              <a:rPr lang="en-SG" sz="3200" dirty="0"/>
            </a:br>
            <a:r>
              <a:rPr lang="en-SG" sz="3200" dirty="0"/>
              <a:t>(1 Tim. 1:4; 4:7; Titus 1:14).</a:t>
            </a:r>
          </a:p>
          <a:p>
            <a:pPr marL="446088" indent="-446088">
              <a:lnSpc>
                <a:spcPct val="100000"/>
              </a:lnSpc>
              <a:buNone/>
            </a:pPr>
            <a:r>
              <a:rPr lang="en-SG" sz="3200" dirty="0">
                <a:solidFill>
                  <a:srgbClr val="00B050"/>
                </a:solidFill>
              </a:rPr>
              <a:t>e.	</a:t>
            </a:r>
            <a:r>
              <a:rPr lang="en-SG" sz="3200" dirty="0"/>
              <a:t>Beware of false prophets &amp; dreamers of dreams </a:t>
            </a:r>
            <a:br>
              <a:rPr lang="en-SG" sz="3200" dirty="0"/>
            </a:br>
            <a:r>
              <a:rPr lang="en-SG" sz="3200" dirty="0"/>
              <a:t>(Deut. 13:1-4; 2 Cor. 11:13; Rev. 22:18,19).</a:t>
            </a:r>
          </a:p>
          <a:p>
            <a:pPr marL="0" indent="0">
              <a:lnSpc>
                <a:spcPct val="100000"/>
              </a:lnSpc>
              <a:spcBef>
                <a:spcPts val="2400"/>
              </a:spcBef>
              <a:buNone/>
            </a:pPr>
            <a:r>
              <a:rPr lang="en-SG" sz="3200" dirty="0"/>
              <a:t>(1Ti 1:4)  </a:t>
            </a:r>
            <a:r>
              <a:rPr lang="en-SG" sz="3200" i="1" dirty="0"/>
              <a:t>Neither give heed to fables and endless genealogies, which minister questions, rather than godly edifying which is in faith: so do.</a:t>
            </a:r>
          </a:p>
          <a:p>
            <a:pPr marL="0" indent="0">
              <a:lnSpc>
                <a:spcPct val="100000"/>
              </a:lnSpc>
              <a:buNone/>
            </a:pPr>
            <a:r>
              <a:rPr lang="en-SG" sz="3200" dirty="0"/>
              <a:t>(2Co 11:13 KJV)  </a:t>
            </a:r>
            <a:r>
              <a:rPr lang="en-SG" sz="3200" i="1" dirty="0"/>
              <a:t>For such are false apostles, deceitful workers, transforming themselves into the apostles of Christ.</a:t>
            </a:r>
          </a:p>
          <a:p>
            <a:endParaRPr lang="en-SG" dirty="0"/>
          </a:p>
          <a:p>
            <a:pPr marL="0" indent="0">
              <a:buNone/>
            </a:pPr>
            <a:endParaRPr lang="en-SG" dirty="0"/>
          </a:p>
          <a:p>
            <a:endParaRPr lang="en-SG" dirty="0"/>
          </a:p>
          <a:p>
            <a:endParaRPr lang="en-SG" dirty="0"/>
          </a:p>
        </p:txBody>
      </p:sp>
      <p:sp>
        <p:nvSpPr>
          <p:cNvPr id="6" name="Title 1">
            <a:extLst>
              <a:ext uri="{FF2B5EF4-FFF2-40B4-BE49-F238E27FC236}">
                <a16:creationId xmlns:a16="http://schemas.microsoft.com/office/drawing/2014/main" id="{2918591D-6DF0-4660-BC9D-DAF3AE45DB09}"/>
              </a:ext>
            </a:extLst>
          </p:cNvPr>
          <p:cNvSpPr>
            <a:spLocks noGrp="1"/>
          </p:cNvSpPr>
          <p:nvPr>
            <p:ph type="title"/>
          </p:nvPr>
        </p:nvSpPr>
        <p:spPr>
          <a:xfrm>
            <a:off x="838200" y="18256"/>
            <a:ext cx="10515600" cy="1282644"/>
          </a:xfrm>
        </p:spPr>
        <p:txBody>
          <a:bodyPr/>
          <a:lstStyle/>
          <a:p>
            <a:pPr algn="ctr"/>
            <a:r>
              <a:rPr lang="en-SG" u="sng" dirty="0">
                <a:solidFill>
                  <a:srgbClr val="00B0F0"/>
                </a:solidFill>
                <a:latin typeface="+mn-lt"/>
              </a:rPr>
              <a:t>GREAT AND HIGH MATTERS EXCISED</a:t>
            </a:r>
            <a:endParaRPr lang="en-SG" dirty="0">
              <a:solidFill>
                <a:srgbClr val="00B0F0"/>
              </a:solidFill>
              <a:latin typeface="+mn-lt"/>
            </a:endParaRPr>
          </a:p>
        </p:txBody>
      </p:sp>
    </p:spTree>
    <p:extLst>
      <p:ext uri="{BB962C8B-B14F-4D97-AF65-F5344CB8AC3E}">
        <p14:creationId xmlns:p14="http://schemas.microsoft.com/office/powerpoint/2010/main" val="906917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366"/>
            <a:ext cx="10515600" cy="858368"/>
          </a:xfrm>
        </p:spPr>
        <p:txBody>
          <a:bodyPr/>
          <a:lstStyle/>
          <a:p>
            <a:pPr lvl="0" algn="ctr"/>
            <a:r>
              <a:rPr lang="en-SG" u="sng" dirty="0">
                <a:solidFill>
                  <a:srgbClr val="FF66FF"/>
                </a:solidFill>
                <a:latin typeface="+mn-lt"/>
              </a:rPr>
              <a:t>CONTENTMENT EXERCISED</a:t>
            </a:r>
            <a:endParaRPr lang="en-SG" dirty="0">
              <a:solidFill>
                <a:srgbClr val="FF66FF"/>
              </a:solidFill>
              <a:latin typeface="+mn-lt"/>
            </a:endParaRPr>
          </a:p>
        </p:txBody>
      </p:sp>
      <p:sp>
        <p:nvSpPr>
          <p:cNvPr id="3" name="Content Placeholder 2"/>
          <p:cNvSpPr>
            <a:spLocks noGrp="1"/>
          </p:cNvSpPr>
          <p:nvPr>
            <p:ph idx="1"/>
          </p:nvPr>
        </p:nvSpPr>
        <p:spPr>
          <a:xfrm>
            <a:off x="838200" y="961734"/>
            <a:ext cx="10774018" cy="5603362"/>
          </a:xfrm>
        </p:spPr>
        <p:txBody>
          <a:bodyPr>
            <a:noAutofit/>
          </a:bodyPr>
          <a:lstStyle/>
          <a:p>
            <a:pPr marL="536575" lvl="0" indent="-536575">
              <a:lnSpc>
                <a:spcPct val="100000"/>
              </a:lnSpc>
              <a:buNone/>
            </a:pPr>
            <a:r>
              <a:rPr lang="en-SG" sz="3200" dirty="0">
                <a:solidFill>
                  <a:srgbClr val="C00000"/>
                </a:solidFill>
              </a:rPr>
              <a:t>1.  “</a:t>
            </a:r>
            <a:r>
              <a:rPr lang="en-SG" sz="3200" u="sng" dirty="0">
                <a:solidFill>
                  <a:srgbClr val="C00000"/>
                </a:solidFill>
              </a:rPr>
              <a:t>Surely I have calmed and quieted my soul</a:t>
            </a:r>
            <a:r>
              <a:rPr lang="en-SG" sz="3200" dirty="0">
                <a:solidFill>
                  <a:srgbClr val="C00000"/>
                </a:solidFill>
              </a:rPr>
              <a:t>”</a:t>
            </a:r>
          </a:p>
          <a:p>
            <a:pPr marL="0" lvl="0" indent="0">
              <a:lnSpc>
                <a:spcPct val="100000"/>
              </a:lnSpc>
              <a:buNone/>
            </a:pPr>
            <a:r>
              <a:rPr lang="en-SG" sz="3200" dirty="0"/>
              <a:t>“Surely” - the original bears somewhat of the form of an oath on what he did. </a:t>
            </a:r>
          </a:p>
          <a:p>
            <a:pPr marL="0" lvl="0" indent="0">
              <a:lnSpc>
                <a:spcPct val="100000"/>
              </a:lnSpc>
              <a:buNone/>
            </a:pPr>
            <a:r>
              <a:rPr lang="en-SG" sz="3200" dirty="0"/>
              <a:t>Oh the wonder of quiet contentment with God! He has enjoyed the walk with God in which he ‘stilled’ (‘composed’) himself and ‘quieted’ (i.e., ‘silenced’ or ‘found rest,’ Psalm 62:1, 5) his soul </a:t>
            </a:r>
            <a:br>
              <a:rPr lang="en-SG" sz="3200" dirty="0"/>
            </a:br>
            <a:r>
              <a:rPr lang="en-SG" sz="3200" dirty="0"/>
              <a:t>(v. 2).” </a:t>
            </a:r>
          </a:p>
          <a:p>
            <a:pPr marL="0" lvl="0" indent="0">
              <a:lnSpc>
                <a:spcPct val="100000"/>
              </a:lnSpc>
              <a:buNone/>
            </a:pPr>
            <a:r>
              <a:rPr lang="en-SG" sz="3200" dirty="0"/>
              <a:t>Mind, calm, even and gentle, of peacefulness and contentment</a:t>
            </a:r>
          </a:p>
          <a:p>
            <a:pPr marL="0" indent="0">
              <a:lnSpc>
                <a:spcPct val="100000"/>
              </a:lnSpc>
              <a:spcBef>
                <a:spcPts val="2400"/>
              </a:spcBef>
              <a:buNone/>
            </a:pPr>
            <a:r>
              <a:rPr lang="en-SG" sz="3200" dirty="0"/>
              <a:t>(</a:t>
            </a:r>
            <a:r>
              <a:rPr lang="en-SG" sz="3200" dirty="0" err="1"/>
              <a:t>Psa</a:t>
            </a:r>
            <a:r>
              <a:rPr lang="en-SG" sz="3200" dirty="0"/>
              <a:t> 62:1)  </a:t>
            </a:r>
            <a:r>
              <a:rPr lang="en-SG" sz="3200" i="1" dirty="0"/>
              <a:t>Truly my soul waits upon God: from Him cometh my salvation.</a:t>
            </a:r>
          </a:p>
          <a:p>
            <a:endParaRPr lang="en-SG" dirty="0"/>
          </a:p>
        </p:txBody>
      </p:sp>
    </p:spTree>
    <p:extLst>
      <p:ext uri="{BB962C8B-B14F-4D97-AF65-F5344CB8AC3E}">
        <p14:creationId xmlns:p14="http://schemas.microsoft.com/office/powerpoint/2010/main" val="3703604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10221"/>
          </a:xfrm>
        </p:spPr>
        <p:txBody>
          <a:bodyPr/>
          <a:lstStyle/>
          <a:p>
            <a:pPr lvl="0" algn="ctr"/>
            <a:r>
              <a:rPr lang="en-SG" u="sng" dirty="0">
                <a:solidFill>
                  <a:srgbClr val="FF66FF"/>
                </a:solidFill>
                <a:latin typeface="+mn-lt"/>
              </a:rPr>
              <a:t>CONTENTMENT EXERCISED</a:t>
            </a:r>
            <a:endParaRPr lang="en-SG" dirty="0">
              <a:solidFill>
                <a:srgbClr val="FF66FF"/>
              </a:solidFill>
              <a:latin typeface="+mn-lt"/>
            </a:endParaRPr>
          </a:p>
        </p:txBody>
      </p:sp>
      <p:sp>
        <p:nvSpPr>
          <p:cNvPr id="3" name="Content Placeholder 2"/>
          <p:cNvSpPr>
            <a:spLocks noGrp="1"/>
          </p:cNvSpPr>
          <p:nvPr>
            <p:ph idx="1"/>
          </p:nvPr>
        </p:nvSpPr>
        <p:spPr>
          <a:xfrm>
            <a:off x="728869" y="961134"/>
            <a:ext cx="11029123" cy="4786045"/>
          </a:xfrm>
        </p:spPr>
        <p:txBody>
          <a:bodyPr>
            <a:noAutofit/>
          </a:bodyPr>
          <a:lstStyle/>
          <a:p>
            <a:pPr marL="0" lvl="0" indent="0">
              <a:lnSpc>
                <a:spcPct val="95000"/>
              </a:lnSpc>
              <a:buNone/>
            </a:pPr>
            <a:r>
              <a:rPr lang="en-SG" sz="3200" dirty="0">
                <a:solidFill>
                  <a:srgbClr val="C00000"/>
                </a:solidFill>
              </a:rPr>
              <a:t>2.  “</a:t>
            </a:r>
            <a:r>
              <a:rPr lang="en-SG" sz="3200" u="sng" dirty="0">
                <a:solidFill>
                  <a:srgbClr val="C00000"/>
                </a:solidFill>
              </a:rPr>
              <a:t>Like a weaned child with his mother</a:t>
            </a:r>
            <a:r>
              <a:rPr lang="en-SG" sz="3200" dirty="0">
                <a:solidFill>
                  <a:srgbClr val="C00000"/>
                </a:solidFill>
              </a:rPr>
              <a:t>”</a:t>
            </a:r>
          </a:p>
          <a:p>
            <a:pPr marL="442913" indent="0">
              <a:lnSpc>
                <a:spcPct val="95000"/>
              </a:lnSpc>
              <a:buNone/>
            </a:pPr>
            <a:r>
              <a:rPr lang="en-SG" sz="3200" dirty="0"/>
              <a:t>A child not-yet weaned embraces the mother with the thought of food and immediate satisfaction. A weaned child embraces the mother out of a desire for love, closeness, and companionship. Such was David’s humble desire to draw near to God.</a:t>
            </a:r>
          </a:p>
          <a:p>
            <a:pPr marL="0" indent="0">
              <a:lnSpc>
                <a:spcPct val="95000"/>
              </a:lnSpc>
              <a:spcBef>
                <a:spcPts val="2400"/>
              </a:spcBef>
              <a:buNone/>
            </a:pPr>
            <a:r>
              <a:rPr lang="en-SG" sz="3200" dirty="0"/>
              <a:t>(</a:t>
            </a:r>
            <a:r>
              <a:rPr lang="en-SG" sz="3200" dirty="0" err="1"/>
              <a:t>Psa</a:t>
            </a:r>
            <a:r>
              <a:rPr lang="en-SG" sz="3200" dirty="0"/>
              <a:t> 91:1)  </a:t>
            </a:r>
            <a:r>
              <a:rPr lang="en-SG" sz="3200" i="1" dirty="0"/>
              <a:t>He that dwells in the secret place of the most High shall abide under the shadow of the Almighty. </a:t>
            </a:r>
            <a:br>
              <a:rPr lang="en-SG" sz="3200" i="1" dirty="0"/>
            </a:br>
            <a:r>
              <a:rPr lang="en-SG" sz="3200" i="1" dirty="0"/>
              <a:t>(El-Shaddai, cf. Gen. 17:1)</a:t>
            </a:r>
          </a:p>
          <a:p>
            <a:pPr marL="0" indent="0">
              <a:lnSpc>
                <a:spcPct val="95000"/>
              </a:lnSpc>
              <a:buNone/>
            </a:pPr>
            <a:r>
              <a:rPr lang="en-SG" sz="3200" dirty="0"/>
              <a:t>(</a:t>
            </a:r>
            <a:r>
              <a:rPr lang="en-SG" sz="3200" dirty="0" err="1"/>
              <a:t>Psa</a:t>
            </a:r>
            <a:r>
              <a:rPr lang="en-SG" sz="3200" dirty="0"/>
              <a:t> 91:2)  </a:t>
            </a:r>
            <a:r>
              <a:rPr lang="en-SG" sz="3200" i="1" dirty="0"/>
              <a:t>I will say of the LORD, He is my refuge and my fortress: my God; in Him will I trust</a:t>
            </a:r>
            <a:r>
              <a:rPr lang="en-SG" sz="3200" dirty="0"/>
              <a:t>.</a:t>
            </a:r>
          </a:p>
          <a:p>
            <a:endParaRPr lang="en-SG" dirty="0"/>
          </a:p>
        </p:txBody>
      </p:sp>
    </p:spTree>
    <p:extLst>
      <p:ext uri="{BB962C8B-B14F-4D97-AF65-F5344CB8AC3E}">
        <p14:creationId xmlns:p14="http://schemas.microsoft.com/office/powerpoint/2010/main" val="11528902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57536"/>
          </a:xfrm>
        </p:spPr>
        <p:txBody>
          <a:bodyPr/>
          <a:lstStyle/>
          <a:p>
            <a:pPr lvl="0" algn="ctr"/>
            <a:r>
              <a:rPr lang="en-SG" u="sng" dirty="0">
                <a:solidFill>
                  <a:srgbClr val="FF66FF"/>
                </a:solidFill>
                <a:latin typeface="+mn-lt"/>
              </a:rPr>
              <a:t>CONTENTMENT EXERCISED</a:t>
            </a:r>
            <a:endParaRPr lang="en-SG" dirty="0">
              <a:solidFill>
                <a:srgbClr val="FF66FF"/>
              </a:solidFill>
              <a:latin typeface="+mn-lt"/>
            </a:endParaRPr>
          </a:p>
        </p:txBody>
      </p:sp>
      <p:sp>
        <p:nvSpPr>
          <p:cNvPr id="3" name="Content Placeholder 2"/>
          <p:cNvSpPr>
            <a:spLocks noGrp="1"/>
          </p:cNvSpPr>
          <p:nvPr>
            <p:ph idx="1"/>
          </p:nvPr>
        </p:nvSpPr>
        <p:spPr>
          <a:xfrm>
            <a:off x="838200" y="957536"/>
            <a:ext cx="10515600" cy="5101956"/>
          </a:xfrm>
        </p:spPr>
        <p:txBody>
          <a:bodyPr>
            <a:noAutofit/>
          </a:bodyPr>
          <a:lstStyle/>
          <a:p>
            <a:pPr marL="0" indent="0">
              <a:lnSpc>
                <a:spcPct val="95000"/>
              </a:lnSpc>
              <a:buNone/>
            </a:pPr>
            <a:r>
              <a:rPr lang="en-SG" sz="3200" dirty="0">
                <a:solidFill>
                  <a:srgbClr val="C00000"/>
                </a:solidFill>
              </a:rPr>
              <a:t>3.  “</a:t>
            </a:r>
            <a:r>
              <a:rPr lang="en-SG" sz="3200" u="sng" dirty="0">
                <a:solidFill>
                  <a:srgbClr val="C00000"/>
                </a:solidFill>
              </a:rPr>
              <a:t>Like a weaned child is my soul</a:t>
            </a:r>
            <a:r>
              <a:rPr lang="en-SG" sz="3200" dirty="0">
                <a:solidFill>
                  <a:srgbClr val="C00000"/>
                </a:solidFill>
              </a:rPr>
              <a:t>”</a:t>
            </a:r>
          </a:p>
          <a:p>
            <a:pPr marL="900113" lvl="0" indent="-457200">
              <a:lnSpc>
                <a:spcPct val="95000"/>
              </a:lnSpc>
              <a:buNone/>
            </a:pPr>
            <a:r>
              <a:rPr lang="en-SG" sz="3200" dirty="0">
                <a:solidFill>
                  <a:srgbClr val="00B050"/>
                </a:solidFill>
              </a:rPr>
              <a:t>a.  </a:t>
            </a:r>
            <a:r>
              <a:rPr lang="en-SG" sz="3200" dirty="0"/>
              <a:t>The phrase is repeated for emphasis. The process of weaning may seem strange and terrible to the child, but it is necessary for the child’s development. </a:t>
            </a:r>
          </a:p>
          <a:p>
            <a:pPr marL="900113" indent="-457200">
              <a:lnSpc>
                <a:spcPct val="95000"/>
              </a:lnSpc>
              <a:buNone/>
            </a:pPr>
            <a:r>
              <a:rPr lang="en-SG" sz="3200" dirty="0">
                <a:solidFill>
                  <a:srgbClr val="00B050"/>
                </a:solidFill>
              </a:rPr>
              <a:t>b.  </a:t>
            </a:r>
            <a:r>
              <a:rPr lang="en-SG" sz="3200" dirty="0"/>
              <a:t>“Weaned from what? Self-sufficiency, self-will, self-seeking. From creatures and the things of the world</a:t>
            </a:r>
            <a:br>
              <a:rPr lang="en-SG" sz="3200" dirty="0"/>
            </a:br>
            <a:r>
              <a:rPr lang="en-SG" sz="3200" dirty="0"/>
              <a:t>—not, indeed, as to their use, but as to any dependence upon them for his happiness and portion.” </a:t>
            </a:r>
            <a:br>
              <a:rPr lang="en-SG" sz="3200" dirty="0"/>
            </a:br>
            <a:r>
              <a:rPr lang="en-SG" sz="3200" dirty="0"/>
              <a:t>(Jay, cited in Spurgeon)</a:t>
            </a:r>
          </a:p>
          <a:p>
            <a:pPr marL="0" indent="0">
              <a:lnSpc>
                <a:spcPct val="95000"/>
              </a:lnSpc>
              <a:spcBef>
                <a:spcPts val="2400"/>
              </a:spcBef>
              <a:buNone/>
            </a:pPr>
            <a:r>
              <a:rPr lang="en-SG" sz="3200" dirty="0"/>
              <a:t>(</a:t>
            </a:r>
            <a:r>
              <a:rPr lang="en-SG" sz="3200" dirty="0" err="1"/>
              <a:t>Psa</a:t>
            </a:r>
            <a:r>
              <a:rPr lang="en-SG" sz="3200" dirty="0"/>
              <a:t> 73:25)  </a:t>
            </a:r>
            <a:r>
              <a:rPr lang="en-SG" sz="3200" i="1" dirty="0"/>
              <a:t>Whom have I in Heaven but Thee? and there is none upon earth that I desire beside Thee.</a:t>
            </a:r>
          </a:p>
        </p:txBody>
      </p:sp>
    </p:spTree>
    <p:extLst>
      <p:ext uri="{BB962C8B-B14F-4D97-AF65-F5344CB8AC3E}">
        <p14:creationId xmlns:p14="http://schemas.microsoft.com/office/powerpoint/2010/main" val="6392381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2218"/>
            <a:ext cx="10515600" cy="858368"/>
          </a:xfrm>
        </p:spPr>
        <p:txBody>
          <a:bodyPr/>
          <a:lstStyle/>
          <a:p>
            <a:pPr lvl="0" algn="ctr"/>
            <a:r>
              <a:rPr lang="en-SG" u="sng" dirty="0">
                <a:solidFill>
                  <a:srgbClr val="FF66FF"/>
                </a:solidFill>
                <a:latin typeface="+mn-lt"/>
              </a:rPr>
              <a:t>CONTENTMENT EXERCISED</a:t>
            </a:r>
            <a:endParaRPr lang="en-SG" dirty="0">
              <a:solidFill>
                <a:srgbClr val="FF66FF"/>
              </a:solidFill>
              <a:latin typeface="+mn-lt"/>
            </a:endParaRPr>
          </a:p>
        </p:txBody>
      </p:sp>
      <p:sp>
        <p:nvSpPr>
          <p:cNvPr id="3" name="Content Placeholder 2"/>
          <p:cNvSpPr>
            <a:spLocks noGrp="1"/>
          </p:cNvSpPr>
          <p:nvPr>
            <p:ph idx="1"/>
          </p:nvPr>
        </p:nvSpPr>
        <p:spPr>
          <a:xfrm>
            <a:off x="838200" y="1281588"/>
            <a:ext cx="10515600" cy="4786045"/>
          </a:xfrm>
        </p:spPr>
        <p:txBody>
          <a:bodyPr>
            <a:noAutofit/>
          </a:bodyPr>
          <a:lstStyle/>
          <a:p>
            <a:pPr marL="446088" indent="-446088">
              <a:lnSpc>
                <a:spcPct val="100000"/>
              </a:lnSpc>
              <a:buNone/>
            </a:pPr>
            <a:r>
              <a:rPr lang="en-SG" sz="3200" dirty="0">
                <a:solidFill>
                  <a:srgbClr val="00B050"/>
                </a:solidFill>
              </a:rPr>
              <a:t>c.  </a:t>
            </a:r>
            <a:r>
              <a:rPr lang="en-SG" sz="3200" dirty="0"/>
              <a:t>When God allows things or circumstances in our life that wean us from things we used to rely on, we should never despise it.</a:t>
            </a:r>
          </a:p>
          <a:p>
            <a:pPr marL="0" indent="0">
              <a:lnSpc>
                <a:spcPct val="100000"/>
              </a:lnSpc>
              <a:spcBef>
                <a:spcPts val="2400"/>
              </a:spcBef>
              <a:buNone/>
            </a:pPr>
            <a:r>
              <a:rPr lang="en-SG" sz="3200" dirty="0"/>
              <a:t>(Rom 5:3)  </a:t>
            </a:r>
            <a:r>
              <a:rPr lang="en-SG" sz="3200" i="1" dirty="0"/>
              <a:t>And not only so, but we glory in tribulations also: knowing that tribulation works patience;</a:t>
            </a:r>
          </a:p>
          <a:p>
            <a:pPr marL="0" indent="0">
              <a:lnSpc>
                <a:spcPct val="100000"/>
              </a:lnSpc>
              <a:spcBef>
                <a:spcPts val="1800"/>
              </a:spcBef>
              <a:buNone/>
            </a:pPr>
            <a:r>
              <a:rPr lang="en-SG" sz="3200" dirty="0"/>
              <a:t>(Rom 5:4)  </a:t>
            </a:r>
            <a:r>
              <a:rPr lang="en-SG" sz="3200" i="1" dirty="0"/>
              <a:t>And patience, experience; and experience, hope:</a:t>
            </a:r>
          </a:p>
          <a:p>
            <a:pPr marL="0" indent="0">
              <a:lnSpc>
                <a:spcPct val="100000"/>
              </a:lnSpc>
              <a:spcBef>
                <a:spcPts val="1800"/>
              </a:spcBef>
              <a:buNone/>
            </a:pPr>
            <a:r>
              <a:rPr lang="en-SG" sz="3200" dirty="0"/>
              <a:t>(Rom 5:5)  </a:t>
            </a:r>
            <a:r>
              <a:rPr lang="en-SG" sz="3200" i="1" dirty="0"/>
              <a:t>And hope makes not ashamed; because the love of God is shed abroad in our hearts by the Holy Ghost which is given unto us.</a:t>
            </a:r>
          </a:p>
          <a:p>
            <a:endParaRPr lang="en-SG" dirty="0"/>
          </a:p>
        </p:txBody>
      </p:sp>
    </p:spTree>
    <p:extLst>
      <p:ext uri="{BB962C8B-B14F-4D97-AF65-F5344CB8AC3E}">
        <p14:creationId xmlns:p14="http://schemas.microsoft.com/office/powerpoint/2010/main" val="6472715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84826"/>
          </a:xfrm>
        </p:spPr>
        <p:txBody>
          <a:bodyPr/>
          <a:lstStyle/>
          <a:p>
            <a:pPr algn="ctr"/>
            <a:r>
              <a:rPr lang="en-SG" u="sng" dirty="0">
                <a:solidFill>
                  <a:srgbClr val="00B0F0"/>
                </a:solidFill>
                <a:latin typeface="+mn-lt"/>
              </a:rPr>
              <a:t>HOPE EXHORTED</a:t>
            </a:r>
            <a:endParaRPr lang="en-SG" dirty="0">
              <a:solidFill>
                <a:srgbClr val="00B0F0"/>
              </a:solidFill>
              <a:latin typeface="+mn-lt"/>
            </a:endParaRPr>
          </a:p>
        </p:txBody>
      </p:sp>
      <p:sp>
        <p:nvSpPr>
          <p:cNvPr id="3" name="Content Placeholder 2"/>
          <p:cNvSpPr>
            <a:spLocks noGrp="1"/>
          </p:cNvSpPr>
          <p:nvPr>
            <p:ph idx="1"/>
          </p:nvPr>
        </p:nvSpPr>
        <p:spPr>
          <a:xfrm>
            <a:off x="500269" y="884826"/>
            <a:ext cx="11191461" cy="4721650"/>
          </a:xfrm>
        </p:spPr>
        <p:txBody>
          <a:bodyPr>
            <a:noAutofit/>
          </a:bodyPr>
          <a:lstStyle/>
          <a:p>
            <a:pPr marL="0" lvl="0" indent="0">
              <a:lnSpc>
                <a:spcPct val="100000"/>
              </a:lnSpc>
              <a:buNone/>
            </a:pPr>
            <a:r>
              <a:rPr lang="en-SG" sz="3200" dirty="0">
                <a:solidFill>
                  <a:srgbClr val="C00000"/>
                </a:solidFill>
              </a:rPr>
              <a:t>1.  “</a:t>
            </a:r>
            <a:r>
              <a:rPr lang="en-SG" sz="3200" u="sng" dirty="0">
                <a:solidFill>
                  <a:srgbClr val="C00000"/>
                </a:solidFill>
              </a:rPr>
              <a:t>O Israel, hope in the LORD</a:t>
            </a:r>
            <a:r>
              <a:rPr lang="en-SG" sz="3200" dirty="0">
                <a:solidFill>
                  <a:srgbClr val="C00000"/>
                </a:solidFill>
              </a:rPr>
              <a:t>”</a:t>
            </a:r>
            <a:r>
              <a:rPr lang="en-SG" sz="3200" u="sng" dirty="0">
                <a:solidFill>
                  <a:srgbClr val="C00000"/>
                </a:solidFill>
              </a:rPr>
              <a:t> </a:t>
            </a:r>
          </a:p>
          <a:p>
            <a:pPr marL="900113" indent="-457200">
              <a:lnSpc>
                <a:spcPct val="100000"/>
              </a:lnSpc>
              <a:spcBef>
                <a:spcPts val="1800"/>
              </a:spcBef>
              <a:buNone/>
            </a:pPr>
            <a:r>
              <a:rPr lang="en-SG" sz="3200" dirty="0">
                <a:solidFill>
                  <a:srgbClr val="00B050"/>
                </a:solidFill>
              </a:rPr>
              <a:t>a.  </a:t>
            </a:r>
            <a:r>
              <a:rPr lang="en-SG" sz="3200" dirty="0"/>
              <a:t>God’s people could only learn and live the lesson David sang of in this short psalm if they set their hope in the LORD, and in nothing else. </a:t>
            </a:r>
          </a:p>
          <a:p>
            <a:pPr marL="900113" indent="-457200">
              <a:lnSpc>
                <a:spcPct val="100000"/>
              </a:lnSpc>
              <a:buNone/>
            </a:pPr>
            <a:r>
              <a:rPr lang="en-SG" sz="3200" dirty="0">
                <a:solidFill>
                  <a:srgbClr val="00B050"/>
                </a:solidFill>
              </a:rPr>
              <a:t>b.  </a:t>
            </a:r>
            <a:r>
              <a:rPr lang="en-SG" sz="3200" dirty="0"/>
              <a:t>David could himself wait patiently and quietly for the crown designed him, yet perhaps his people would be ready to attempt something in favour of him before the time; and therefore endeavours to quiet them too, (1 Sam. 24:6,7) and bids them </a:t>
            </a:r>
            <a:r>
              <a:rPr lang="en-SG" sz="3200" i="1" dirty="0"/>
              <a:t>hope in the Lord</a:t>
            </a:r>
            <a:r>
              <a:rPr lang="en-SG" sz="3200" dirty="0"/>
              <a:t> that they should see a happy change of the face of affairs in due time. </a:t>
            </a:r>
            <a:r>
              <a:rPr lang="en-SG" sz="3200" i="1" dirty="0"/>
              <a:t>Thus it is good to hope and quietly to wait for the salvation of the Lord.</a:t>
            </a:r>
            <a:endParaRPr lang="en-SG" sz="3200" dirty="0"/>
          </a:p>
          <a:p>
            <a:endParaRPr lang="en-SG" dirty="0"/>
          </a:p>
        </p:txBody>
      </p:sp>
    </p:spTree>
    <p:extLst>
      <p:ext uri="{BB962C8B-B14F-4D97-AF65-F5344CB8AC3E}">
        <p14:creationId xmlns:p14="http://schemas.microsoft.com/office/powerpoint/2010/main" val="39915503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831"/>
            <a:ext cx="10515600" cy="974278"/>
          </a:xfrm>
        </p:spPr>
        <p:txBody>
          <a:bodyPr/>
          <a:lstStyle/>
          <a:p>
            <a:pPr algn="ctr"/>
            <a:r>
              <a:rPr lang="en-SG" u="sng" dirty="0">
                <a:solidFill>
                  <a:srgbClr val="00B0F0"/>
                </a:solidFill>
                <a:latin typeface="+mn-lt"/>
              </a:rPr>
              <a:t>HOPE EXHORTED</a:t>
            </a:r>
            <a:endParaRPr lang="en-SG" dirty="0">
              <a:solidFill>
                <a:srgbClr val="00B0F0"/>
              </a:solidFill>
              <a:latin typeface="+mn-lt"/>
            </a:endParaRPr>
          </a:p>
        </p:txBody>
      </p:sp>
      <p:sp>
        <p:nvSpPr>
          <p:cNvPr id="3" name="Content Placeholder 2"/>
          <p:cNvSpPr>
            <a:spLocks noGrp="1"/>
          </p:cNvSpPr>
          <p:nvPr>
            <p:ph idx="1"/>
          </p:nvPr>
        </p:nvSpPr>
        <p:spPr>
          <a:xfrm>
            <a:off x="288235" y="1170439"/>
            <a:ext cx="11439938" cy="5037561"/>
          </a:xfrm>
        </p:spPr>
        <p:txBody>
          <a:bodyPr>
            <a:noAutofit/>
          </a:bodyPr>
          <a:lstStyle/>
          <a:p>
            <a:pPr marL="0" lvl="0" indent="0">
              <a:lnSpc>
                <a:spcPct val="100000"/>
              </a:lnSpc>
              <a:buNone/>
            </a:pPr>
            <a:r>
              <a:rPr lang="en-SG" sz="3200" dirty="0">
                <a:solidFill>
                  <a:srgbClr val="C00000"/>
                </a:solidFill>
              </a:rPr>
              <a:t>1.  “</a:t>
            </a:r>
            <a:r>
              <a:rPr lang="en-SG" sz="3200" u="sng" dirty="0">
                <a:solidFill>
                  <a:srgbClr val="C00000"/>
                </a:solidFill>
              </a:rPr>
              <a:t>O Israel, hope in the LORD</a:t>
            </a:r>
            <a:r>
              <a:rPr lang="en-SG" sz="3200" dirty="0">
                <a:solidFill>
                  <a:srgbClr val="C00000"/>
                </a:solidFill>
              </a:rPr>
              <a:t>” </a:t>
            </a:r>
          </a:p>
          <a:p>
            <a:pPr marL="442913" indent="0">
              <a:lnSpc>
                <a:spcPct val="100000"/>
              </a:lnSpc>
              <a:buNone/>
            </a:pPr>
            <a:r>
              <a:rPr lang="en-SG" sz="3200" dirty="0">
                <a:solidFill>
                  <a:srgbClr val="00B050"/>
                </a:solidFill>
              </a:rPr>
              <a:t>c.  </a:t>
            </a:r>
            <a:r>
              <a:rPr lang="en-SG" sz="3200" dirty="0"/>
              <a:t>“In the LORD”</a:t>
            </a:r>
          </a:p>
          <a:p>
            <a:pPr marL="1254125" indent="-442913">
              <a:lnSpc>
                <a:spcPct val="100000"/>
              </a:lnSpc>
              <a:buNone/>
            </a:pPr>
            <a:r>
              <a:rPr lang="en-SG" sz="3200" dirty="0">
                <a:solidFill>
                  <a:srgbClr val="C00000"/>
                </a:solidFill>
              </a:rPr>
              <a:t>1)  </a:t>
            </a:r>
            <a:r>
              <a:rPr lang="en-SG" sz="3200" dirty="0"/>
              <a:t>We are called to live by faith, and nothing else. </a:t>
            </a:r>
            <a:br>
              <a:rPr lang="en-SG" sz="3200" dirty="0"/>
            </a:br>
            <a:r>
              <a:rPr lang="en-SG" sz="3200" dirty="0"/>
              <a:t>Some Christians live by devotions.</a:t>
            </a:r>
            <a:br>
              <a:rPr lang="en-SG" sz="3200" dirty="0"/>
            </a:br>
            <a:r>
              <a:rPr lang="en-SG" sz="3200" dirty="0"/>
              <a:t>Some Christians live by works.</a:t>
            </a:r>
            <a:br>
              <a:rPr lang="en-SG" sz="3200" dirty="0"/>
            </a:br>
            <a:r>
              <a:rPr lang="en-SG" sz="3200" dirty="0"/>
              <a:t>Some Christians live by feelings.</a:t>
            </a:r>
            <a:br>
              <a:rPr lang="en-SG" sz="3200" dirty="0"/>
            </a:br>
            <a:r>
              <a:rPr lang="en-SG" sz="3200" dirty="0"/>
              <a:t>Some Christians live by circumstances.</a:t>
            </a:r>
            <a:br>
              <a:rPr lang="en-SG" sz="3200" dirty="0"/>
            </a:br>
            <a:r>
              <a:rPr lang="en-SG" sz="3200" dirty="0"/>
              <a:t>Each of these is meaningless and perhaps dangerous.</a:t>
            </a:r>
          </a:p>
          <a:p>
            <a:pPr marL="1254125" indent="-442913">
              <a:lnSpc>
                <a:spcPct val="100000"/>
              </a:lnSpc>
              <a:buNone/>
            </a:pPr>
            <a:r>
              <a:rPr lang="en-SG" sz="3200" dirty="0">
                <a:solidFill>
                  <a:srgbClr val="C00000"/>
                </a:solidFill>
              </a:rPr>
              <a:t>2)	</a:t>
            </a:r>
            <a:r>
              <a:rPr lang="en-SG" sz="3200" dirty="0"/>
              <a:t>Jesus, our Hope (1 Tim. 1:1), the Blessed Hope of His coming      (Titus 2:13) for a city of God (Heb. 11:10; Rev. 21:1).</a:t>
            </a:r>
            <a:br>
              <a:rPr lang="en-SG" dirty="0"/>
            </a:br>
            <a:endParaRPr lang="en-SG" dirty="0"/>
          </a:p>
        </p:txBody>
      </p:sp>
    </p:spTree>
    <p:extLst>
      <p:ext uri="{BB962C8B-B14F-4D97-AF65-F5344CB8AC3E}">
        <p14:creationId xmlns:p14="http://schemas.microsoft.com/office/powerpoint/2010/main" val="362761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524000" y="1342232"/>
            <a:ext cx="9372601" cy="4800600"/>
          </a:xfrm>
        </p:spPr>
        <p:txBody>
          <a:bodyPr>
            <a:noAutofit/>
          </a:bodyPr>
          <a:lstStyle/>
          <a:p>
            <a:pPr marL="449263" indent="-449263">
              <a:buFont typeface="Century Gothic" panose="020B0502020202020204" pitchFamily="34" charset="0"/>
              <a:buAutoNum type="arabicPeriod" startAt="2"/>
            </a:pPr>
            <a:r>
              <a:rPr lang="en-SG" altLang="en-US" sz="3200" dirty="0">
                <a:latin typeface="Calibri" panose="020F0502020204030204" pitchFamily="34" charset="0"/>
                <a:cs typeface="Calibri" panose="020F0502020204030204" pitchFamily="34" charset="0"/>
              </a:rPr>
              <a:t>I could not see through the shadows ahead.</a:t>
            </a:r>
          </a:p>
          <a:p>
            <a:pPr marL="449263" indent="-449263">
              <a:buNone/>
            </a:pPr>
            <a:r>
              <a:rPr lang="en-SG" altLang="en-US" sz="3200" dirty="0">
                <a:latin typeface="Calibri" panose="020F0502020204030204" pitchFamily="34" charset="0"/>
                <a:cs typeface="Calibri" panose="020F0502020204030204" pitchFamily="34" charset="0"/>
              </a:rPr>
              <a:t>	So I looked at the Cross of my Saviour instead.</a:t>
            </a:r>
          </a:p>
          <a:p>
            <a:pPr marL="449263" indent="-449263">
              <a:buNone/>
            </a:pPr>
            <a:r>
              <a:rPr lang="en-SG" altLang="en-US" sz="3200" dirty="0">
                <a:latin typeface="Calibri" panose="020F0502020204030204" pitchFamily="34" charset="0"/>
                <a:cs typeface="Calibri" panose="020F0502020204030204" pitchFamily="34" charset="0"/>
              </a:rPr>
              <a:t>	I bowed to the will  of the Master that day.</a:t>
            </a:r>
          </a:p>
          <a:p>
            <a:pPr marL="449263" indent="-449263">
              <a:buNone/>
            </a:pPr>
            <a:r>
              <a:rPr lang="en-SG" altLang="en-US" sz="3200" dirty="0">
                <a:latin typeface="Calibri" panose="020F0502020204030204" pitchFamily="34" charset="0"/>
                <a:cs typeface="Calibri" panose="020F0502020204030204" pitchFamily="34" charset="0"/>
              </a:rPr>
              <a:t>	Then peace came and tears fled away.</a:t>
            </a:r>
          </a:p>
          <a:p>
            <a:pPr marL="449263" indent="-449263">
              <a:buNone/>
            </a:pPr>
            <a:endParaRPr lang="en-SG" altLang="en-US" sz="3200" dirty="0">
              <a:latin typeface="Calibri" panose="020F0502020204030204" pitchFamily="34" charset="0"/>
              <a:cs typeface="Calibri" panose="020F0502020204030204" pitchFamily="34" charset="0"/>
            </a:endParaRPr>
          </a:p>
          <a:p>
            <a:pPr marL="449263" indent="-449263">
              <a:buNone/>
            </a:pPr>
            <a:r>
              <a:rPr lang="en-SG" altLang="en-US" sz="3200" dirty="0">
                <a:latin typeface="Calibri" panose="020F0502020204030204" pitchFamily="34" charset="0"/>
                <a:cs typeface="Calibri" panose="020F0502020204030204" pitchFamily="34" charset="0"/>
              </a:rPr>
              <a:t>	O rejoice in the Lord, He makes no mistake,</a:t>
            </a:r>
          </a:p>
          <a:p>
            <a:pPr marL="449263" indent="-449263">
              <a:buNone/>
            </a:pPr>
            <a:r>
              <a:rPr lang="en-SG" altLang="en-US" sz="3200" dirty="0">
                <a:latin typeface="Calibri" panose="020F0502020204030204" pitchFamily="34" charset="0"/>
                <a:cs typeface="Calibri" panose="020F0502020204030204" pitchFamily="34" charset="0"/>
              </a:rPr>
              <a:t>	He </a:t>
            </a:r>
            <a:r>
              <a:rPr lang="en-SG" altLang="en-US" sz="3200" dirty="0" err="1">
                <a:latin typeface="Calibri" panose="020F0502020204030204" pitchFamily="34" charset="0"/>
                <a:cs typeface="Calibri" panose="020F0502020204030204" pitchFamily="34" charset="0"/>
              </a:rPr>
              <a:t>knoweth</a:t>
            </a:r>
            <a:r>
              <a:rPr lang="en-SG" altLang="en-US" sz="3200" dirty="0">
                <a:latin typeface="Calibri" panose="020F0502020204030204" pitchFamily="34" charset="0"/>
                <a:cs typeface="Calibri" panose="020F0502020204030204" pitchFamily="34" charset="0"/>
              </a:rPr>
              <a:t> the end of each path I take.</a:t>
            </a:r>
          </a:p>
          <a:p>
            <a:pPr marL="449263" indent="-449263">
              <a:buNone/>
            </a:pPr>
            <a:r>
              <a:rPr lang="en-SG" altLang="en-US" sz="3200" dirty="0">
                <a:latin typeface="Calibri" panose="020F0502020204030204" pitchFamily="34" charset="0"/>
                <a:cs typeface="Calibri" panose="020F0502020204030204" pitchFamily="34" charset="0"/>
              </a:rPr>
              <a:t>	For when I am tried and purified, </a:t>
            </a:r>
          </a:p>
          <a:p>
            <a:pPr marL="449263" indent="-449263">
              <a:buNone/>
            </a:pPr>
            <a:r>
              <a:rPr lang="en-SG" altLang="en-US" sz="3200" dirty="0">
                <a:latin typeface="Calibri" panose="020F0502020204030204" pitchFamily="34" charset="0"/>
                <a:cs typeface="Calibri" panose="020F0502020204030204" pitchFamily="34" charset="0"/>
              </a:rPr>
              <a:t>	I shall come forth as gold.</a:t>
            </a:r>
            <a:endParaRPr lang="en-SG" altLang="en-US" sz="3600" dirty="0"/>
          </a:p>
        </p:txBody>
      </p:sp>
      <p:sp>
        <p:nvSpPr>
          <p:cNvPr id="21507" name="Title 1"/>
          <p:cNvSpPr>
            <a:spLocks noGrp="1"/>
          </p:cNvSpPr>
          <p:nvPr>
            <p:ph type="title"/>
          </p:nvPr>
        </p:nvSpPr>
        <p:spPr>
          <a:xfrm>
            <a:off x="1524000" y="381001"/>
            <a:ext cx="9144000" cy="747713"/>
          </a:xfrm>
        </p:spPr>
        <p:txBody>
          <a:bodyPr/>
          <a:lstStyle/>
          <a:p>
            <a:pPr algn="ctr" eaLnBrk="1" hangingPunct="1"/>
            <a:r>
              <a:rPr lang="en-SG" altLang="en-US" sz="4000" dirty="0">
                <a:solidFill>
                  <a:srgbClr val="00B0F0"/>
                </a:solidFill>
                <a:latin typeface="Calibri" panose="020F0502020204030204" pitchFamily="34" charset="0"/>
                <a:cs typeface="Calibri" panose="020F0502020204030204" pitchFamily="34" charset="0"/>
              </a:rPr>
              <a:t>REJOICE IN THE LORD</a:t>
            </a:r>
          </a:p>
        </p:txBody>
      </p:sp>
      <p:sp>
        <p:nvSpPr>
          <p:cNvPr id="21508" name="Slide Number Placeholder 1"/>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014AC6E3-B19B-4BE6-9B96-9EE22FCADEB5}" type="slidenum">
              <a:rPr lang="en-US" altLang="en-US">
                <a:solidFill>
                  <a:srgbClr val="FEFFFF"/>
                </a:solidFill>
                <a:latin typeface="Arial" panose="020B0604020202020204" pitchFamily="34" charset="0"/>
              </a:rPr>
              <a:pPr>
                <a:spcBef>
                  <a:spcPct val="0"/>
                </a:spcBef>
                <a:buClrTx/>
                <a:buFontTx/>
                <a:buNone/>
              </a:pPr>
              <a:t>3</a:t>
            </a:fld>
            <a:endParaRPr lang="en-US" altLang="en-US">
              <a:solidFill>
                <a:srgbClr val="FEFFFF"/>
              </a:solidFill>
              <a:latin typeface="Arial" panose="020B0604020202020204" pitchFamily="34" charset="0"/>
            </a:endParaRPr>
          </a:p>
        </p:txBody>
      </p:sp>
    </p:spTree>
    <p:extLst>
      <p:ext uri="{BB962C8B-B14F-4D97-AF65-F5344CB8AC3E}">
        <p14:creationId xmlns:p14="http://schemas.microsoft.com/office/powerpoint/2010/main" val="541194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898"/>
            <a:ext cx="10515600" cy="974278"/>
          </a:xfrm>
        </p:spPr>
        <p:txBody>
          <a:bodyPr/>
          <a:lstStyle/>
          <a:p>
            <a:pPr algn="ctr"/>
            <a:r>
              <a:rPr lang="en-SG" u="sng" dirty="0">
                <a:solidFill>
                  <a:srgbClr val="00B0F0"/>
                </a:solidFill>
                <a:latin typeface="+mn-lt"/>
              </a:rPr>
              <a:t>HOPE EXHORTED</a:t>
            </a:r>
            <a:endParaRPr lang="en-SG" dirty="0">
              <a:solidFill>
                <a:srgbClr val="00B0F0"/>
              </a:solidFill>
              <a:latin typeface="+mn-lt"/>
            </a:endParaRPr>
          </a:p>
        </p:txBody>
      </p:sp>
      <p:sp>
        <p:nvSpPr>
          <p:cNvPr id="3" name="Content Placeholder 2"/>
          <p:cNvSpPr>
            <a:spLocks noGrp="1"/>
          </p:cNvSpPr>
          <p:nvPr>
            <p:ph idx="1"/>
          </p:nvPr>
        </p:nvSpPr>
        <p:spPr>
          <a:xfrm>
            <a:off x="838200" y="1455313"/>
            <a:ext cx="10515600" cy="4721650"/>
          </a:xfrm>
        </p:spPr>
        <p:txBody>
          <a:bodyPr>
            <a:noAutofit/>
          </a:bodyPr>
          <a:lstStyle/>
          <a:p>
            <a:pPr marL="536575" lvl="0" indent="-536575">
              <a:lnSpc>
                <a:spcPct val="100000"/>
              </a:lnSpc>
              <a:buNone/>
            </a:pPr>
            <a:r>
              <a:rPr lang="en-SG" sz="3200" dirty="0">
                <a:solidFill>
                  <a:srgbClr val="C00000"/>
                </a:solidFill>
              </a:rPr>
              <a:t>2.   “</a:t>
            </a:r>
            <a:r>
              <a:rPr lang="en-SG" sz="3200" u="sng" dirty="0">
                <a:solidFill>
                  <a:srgbClr val="C00000"/>
                </a:solidFill>
              </a:rPr>
              <a:t>From this time forth and forever</a:t>
            </a:r>
            <a:r>
              <a:rPr lang="en-SG" sz="3200" dirty="0">
                <a:solidFill>
                  <a:srgbClr val="C00000"/>
                </a:solidFill>
              </a:rPr>
              <a:t>”</a:t>
            </a:r>
          </a:p>
          <a:p>
            <a:pPr marL="1163638" lvl="0" indent="-538163">
              <a:lnSpc>
                <a:spcPct val="100000"/>
              </a:lnSpc>
              <a:spcBef>
                <a:spcPts val="2400"/>
              </a:spcBef>
              <a:buNone/>
            </a:pPr>
            <a:r>
              <a:rPr lang="en-SG" sz="3200" dirty="0">
                <a:solidFill>
                  <a:srgbClr val="00B050"/>
                </a:solidFill>
              </a:rPr>
              <a:t>a.  </a:t>
            </a:r>
            <a:r>
              <a:rPr lang="en-SG" sz="3200" dirty="0"/>
              <a:t>	The decision to place one’s hope in the LORD must have a beginning point, and that point should be now. From there, it should go forth and forever, never ending.</a:t>
            </a:r>
          </a:p>
          <a:p>
            <a:pPr marL="1163638" lvl="0" indent="-538163">
              <a:lnSpc>
                <a:spcPct val="100000"/>
              </a:lnSpc>
              <a:buNone/>
            </a:pPr>
            <a:r>
              <a:rPr lang="en-SG" sz="3200" dirty="0">
                <a:solidFill>
                  <a:srgbClr val="00B050"/>
                </a:solidFill>
              </a:rPr>
              <a:t>b. </a:t>
            </a:r>
            <a:r>
              <a:rPr lang="en-SG" sz="3200" dirty="0"/>
              <a:t>	“If there is any unconverted person here who cannot understand all this, I pray the Lord to make him a child first, and then make him a weaned child.” (Spurgeon)</a:t>
            </a:r>
          </a:p>
        </p:txBody>
      </p:sp>
    </p:spTree>
    <p:extLst>
      <p:ext uri="{BB962C8B-B14F-4D97-AF65-F5344CB8AC3E}">
        <p14:creationId xmlns:p14="http://schemas.microsoft.com/office/powerpoint/2010/main" val="18768481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07583"/>
          </a:xfrm>
        </p:spPr>
        <p:txBody>
          <a:bodyPr/>
          <a:lstStyle/>
          <a:p>
            <a:pPr algn="ctr"/>
            <a:r>
              <a:rPr lang="en-SG" u="sng" dirty="0">
                <a:solidFill>
                  <a:srgbClr val="FF66FF"/>
                </a:solidFill>
                <a:latin typeface="+mn-lt"/>
              </a:rPr>
              <a:t>REFLECTION</a:t>
            </a:r>
            <a:endParaRPr lang="en-SG" dirty="0">
              <a:solidFill>
                <a:srgbClr val="FF66FF"/>
              </a:solidFill>
              <a:latin typeface="+mn-lt"/>
            </a:endParaRPr>
          </a:p>
        </p:txBody>
      </p:sp>
      <p:sp>
        <p:nvSpPr>
          <p:cNvPr id="3" name="Content Placeholder 2"/>
          <p:cNvSpPr>
            <a:spLocks noGrp="1"/>
          </p:cNvSpPr>
          <p:nvPr>
            <p:ph idx="1"/>
          </p:nvPr>
        </p:nvSpPr>
        <p:spPr>
          <a:xfrm>
            <a:off x="0" y="1101983"/>
            <a:ext cx="12192000" cy="5167956"/>
          </a:xfrm>
        </p:spPr>
        <p:txBody>
          <a:bodyPr>
            <a:noAutofit/>
          </a:bodyPr>
          <a:lstStyle/>
          <a:p>
            <a:pPr marL="0" indent="0" algn="ctr">
              <a:lnSpc>
                <a:spcPct val="100000"/>
              </a:lnSpc>
              <a:spcBef>
                <a:spcPts val="600"/>
              </a:spcBef>
              <a:buNone/>
            </a:pPr>
            <a:r>
              <a:rPr lang="en-SG" sz="3200" b="1" u="sng" dirty="0"/>
              <a:t>Eternal Goal</a:t>
            </a:r>
          </a:p>
          <a:p>
            <a:pPr marL="0" indent="0" algn="ctr">
              <a:lnSpc>
                <a:spcPct val="100000"/>
              </a:lnSpc>
              <a:spcBef>
                <a:spcPts val="600"/>
              </a:spcBef>
              <a:buNone/>
            </a:pPr>
            <a:r>
              <a:rPr lang="en-SG" sz="3200" dirty="0"/>
              <a:t>My goal is God Himself …</a:t>
            </a:r>
          </a:p>
          <a:p>
            <a:pPr marL="0" indent="0" algn="ctr">
              <a:lnSpc>
                <a:spcPct val="100000"/>
              </a:lnSpc>
              <a:spcBef>
                <a:spcPts val="600"/>
              </a:spcBef>
              <a:buNone/>
            </a:pPr>
            <a:r>
              <a:rPr lang="en-SG" sz="3200" dirty="0"/>
              <a:t>At any cost, dear Lord, by any road.</a:t>
            </a:r>
          </a:p>
          <a:p>
            <a:pPr marL="0" indent="0" algn="ctr">
              <a:lnSpc>
                <a:spcPct val="100000"/>
              </a:lnSpc>
              <a:spcBef>
                <a:spcPts val="2400"/>
              </a:spcBef>
              <a:buNone/>
            </a:pPr>
            <a:r>
              <a:rPr lang="en-SG" sz="3200" dirty="0"/>
              <a:t> In all the world, my God, there is none but Thee.</a:t>
            </a:r>
          </a:p>
          <a:p>
            <a:pPr marL="0" indent="0" algn="ctr">
              <a:lnSpc>
                <a:spcPct val="100000"/>
              </a:lnSpc>
              <a:spcBef>
                <a:spcPts val="600"/>
              </a:spcBef>
              <a:buNone/>
            </a:pPr>
            <a:r>
              <a:rPr lang="en-SG" sz="3200" dirty="0"/>
              <a:t>There is none but Thee.</a:t>
            </a:r>
          </a:p>
          <a:p>
            <a:pPr marL="0" indent="0" algn="ctr">
              <a:lnSpc>
                <a:spcPct val="100000"/>
              </a:lnSpc>
              <a:spcBef>
                <a:spcPts val="2400"/>
              </a:spcBef>
              <a:buNone/>
            </a:pPr>
            <a:r>
              <a:rPr lang="en-SG" sz="3200" dirty="0"/>
              <a:t> When You say, “Come”, I simply come.</a:t>
            </a:r>
          </a:p>
          <a:p>
            <a:pPr marL="0" indent="0" algn="ctr">
              <a:lnSpc>
                <a:spcPct val="100000"/>
              </a:lnSpc>
              <a:spcBef>
                <a:spcPts val="600"/>
              </a:spcBef>
              <a:buNone/>
            </a:pPr>
            <a:r>
              <a:rPr lang="en-SG" sz="3200" dirty="0"/>
              <a:t>When You say, “Let go”, I let go.</a:t>
            </a:r>
          </a:p>
          <a:p>
            <a:pPr marL="0" indent="0" algn="ctr">
              <a:lnSpc>
                <a:spcPct val="100000"/>
              </a:lnSpc>
              <a:spcBef>
                <a:spcPts val="600"/>
              </a:spcBef>
              <a:buNone/>
            </a:pPr>
            <a:r>
              <a:rPr lang="en-SG" sz="3200" dirty="0"/>
              <a:t>When You say, “Trust Me in this matter”, I trust.</a:t>
            </a:r>
          </a:p>
          <a:p>
            <a:pPr marL="0" indent="0" algn="ctr">
              <a:lnSpc>
                <a:spcPct val="100000"/>
              </a:lnSpc>
              <a:spcBef>
                <a:spcPts val="600"/>
              </a:spcBef>
              <a:buNone/>
            </a:pPr>
            <a:r>
              <a:rPr lang="en-SG" sz="3200" dirty="0"/>
              <a:t>So be it.  Amen.</a:t>
            </a:r>
          </a:p>
        </p:txBody>
      </p:sp>
    </p:spTree>
    <p:extLst>
      <p:ext uri="{BB962C8B-B14F-4D97-AF65-F5344CB8AC3E}">
        <p14:creationId xmlns:p14="http://schemas.microsoft.com/office/powerpoint/2010/main" val="18476737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73576"/>
          </a:xfrm>
        </p:spPr>
        <p:txBody>
          <a:bodyPr/>
          <a:lstStyle/>
          <a:p>
            <a:pPr algn="ctr"/>
            <a:r>
              <a:rPr lang="en-US" u="sng" dirty="0">
                <a:solidFill>
                  <a:srgbClr val="FF0000"/>
                </a:solidFill>
                <a:latin typeface="+mn-lt"/>
              </a:rPr>
              <a:t>FOUNDATIONAL TRUTHS</a:t>
            </a:r>
            <a:endParaRPr lang="en-SG" dirty="0"/>
          </a:p>
        </p:txBody>
      </p:sp>
      <p:sp>
        <p:nvSpPr>
          <p:cNvPr id="3" name="Subtitle 2"/>
          <p:cNvSpPr>
            <a:spLocks noGrp="1"/>
          </p:cNvSpPr>
          <p:nvPr>
            <p:ph type="subTitle" idx="1"/>
          </p:nvPr>
        </p:nvSpPr>
        <p:spPr>
          <a:xfrm>
            <a:off x="1524000" y="3322259"/>
            <a:ext cx="9144000" cy="2560636"/>
          </a:xfrm>
        </p:spPr>
        <p:txBody>
          <a:bodyPr>
            <a:normAutofit/>
          </a:bodyPr>
          <a:lstStyle/>
          <a:p>
            <a:pPr>
              <a:lnSpc>
                <a:spcPct val="110000"/>
              </a:lnSpc>
            </a:pPr>
            <a:r>
              <a:rPr lang="en-SG" sz="4000" dirty="0"/>
              <a:t>(</a:t>
            </a:r>
            <a:r>
              <a:rPr lang="en-SG" sz="4000" dirty="0" err="1"/>
              <a:t>Psa</a:t>
            </a:r>
            <a:r>
              <a:rPr lang="en-SG" sz="4000" dirty="0"/>
              <a:t> 48:14)  “</a:t>
            </a:r>
            <a:r>
              <a:rPr lang="en-SG" sz="4000" i="1" u="sng" dirty="0"/>
              <a:t>For this God is our God for ever and ever: He will be our guide even unto death</a:t>
            </a:r>
            <a:r>
              <a:rPr lang="en-SG" sz="4000" dirty="0"/>
              <a:t>.”</a:t>
            </a:r>
          </a:p>
        </p:txBody>
      </p:sp>
    </p:spTree>
    <p:extLst>
      <p:ext uri="{BB962C8B-B14F-4D97-AF65-F5344CB8AC3E}">
        <p14:creationId xmlns:p14="http://schemas.microsoft.com/office/powerpoint/2010/main" val="30750460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7706"/>
            <a:ext cx="8229600" cy="864096"/>
          </a:xfrm>
        </p:spPr>
        <p:txBody>
          <a:bodyPr/>
          <a:lstStyle/>
          <a:p>
            <a:pPr algn="ctr"/>
            <a:r>
              <a:rPr lang="en-US" b="1" u="sng" dirty="0">
                <a:solidFill>
                  <a:srgbClr val="00B0F0"/>
                </a:solidFill>
              </a:rPr>
              <a:t>INTRODUCTION</a:t>
            </a:r>
            <a:endParaRPr lang="en-SG" b="1" u="sng" dirty="0">
              <a:solidFill>
                <a:srgbClr val="00B0F0"/>
              </a:solidFill>
            </a:endParaRPr>
          </a:p>
        </p:txBody>
      </p:sp>
      <p:sp>
        <p:nvSpPr>
          <p:cNvPr id="3" name="Content Placeholder 2"/>
          <p:cNvSpPr>
            <a:spLocks noGrp="1"/>
          </p:cNvSpPr>
          <p:nvPr>
            <p:ph idx="1"/>
          </p:nvPr>
        </p:nvSpPr>
        <p:spPr>
          <a:xfrm>
            <a:off x="1838739" y="1440159"/>
            <a:ext cx="8514522" cy="4911824"/>
          </a:xfrm>
        </p:spPr>
        <p:txBody>
          <a:bodyPr>
            <a:normAutofit/>
          </a:bodyPr>
          <a:lstStyle/>
          <a:p>
            <a:pPr marL="530225" indent="-530225">
              <a:lnSpc>
                <a:spcPct val="100000"/>
              </a:lnSpc>
              <a:buNone/>
            </a:pPr>
            <a:r>
              <a:rPr lang="en-US" sz="3200" dirty="0"/>
              <a:t>1. 	Some </a:t>
            </a:r>
            <a:r>
              <a:rPr lang="en-US" sz="3200" u="sng" dirty="0"/>
              <a:t>foundational truths</a:t>
            </a:r>
            <a:r>
              <a:rPr lang="en-US" sz="3200" dirty="0"/>
              <a:t> for life </a:t>
            </a:r>
            <a:br>
              <a:rPr lang="en-US" sz="3200" dirty="0"/>
            </a:br>
            <a:r>
              <a:rPr lang="en-US" sz="3200" dirty="0"/>
              <a:t>– physical, spiritual, mental and emotional.</a:t>
            </a:r>
          </a:p>
          <a:p>
            <a:pPr marL="530225" indent="-530225">
              <a:lnSpc>
                <a:spcPct val="100000"/>
              </a:lnSpc>
              <a:spcBef>
                <a:spcPts val="1800"/>
              </a:spcBef>
              <a:buAutoNum type="arabicPeriod" startAt="2"/>
            </a:pPr>
            <a:r>
              <a:rPr lang="en-US" sz="3200" dirty="0"/>
              <a:t>May be more but not less than these four.</a:t>
            </a:r>
          </a:p>
          <a:p>
            <a:pPr marL="984250" indent="-447675">
              <a:lnSpc>
                <a:spcPct val="100000"/>
              </a:lnSpc>
              <a:spcBef>
                <a:spcPts val="1200"/>
              </a:spcBef>
              <a:buNone/>
            </a:pPr>
            <a:r>
              <a:rPr lang="en-US" sz="3200" dirty="0">
                <a:solidFill>
                  <a:srgbClr val="00B050"/>
                </a:solidFill>
              </a:rPr>
              <a:t>a.	</a:t>
            </a:r>
            <a:r>
              <a:rPr lang="en-US" sz="3200" dirty="0"/>
              <a:t>God is our </a:t>
            </a:r>
            <a:r>
              <a:rPr lang="en-US" sz="3200" u="sng" dirty="0"/>
              <a:t>Source</a:t>
            </a:r>
          </a:p>
          <a:p>
            <a:pPr marL="984250" indent="-447675">
              <a:lnSpc>
                <a:spcPct val="100000"/>
              </a:lnSpc>
              <a:buNone/>
            </a:pPr>
            <a:r>
              <a:rPr lang="en-US" sz="3200" dirty="0">
                <a:solidFill>
                  <a:srgbClr val="00B050"/>
                </a:solidFill>
              </a:rPr>
              <a:t>b.	</a:t>
            </a:r>
            <a:r>
              <a:rPr lang="en-US" sz="3200" dirty="0"/>
              <a:t>God is our </a:t>
            </a:r>
            <a:r>
              <a:rPr lang="en-US" sz="3200" u="sng" dirty="0"/>
              <a:t>Sovereign</a:t>
            </a:r>
          </a:p>
          <a:p>
            <a:pPr marL="984250" indent="-447675">
              <a:lnSpc>
                <a:spcPct val="100000"/>
              </a:lnSpc>
              <a:buNone/>
            </a:pPr>
            <a:r>
              <a:rPr lang="en-US" sz="3200" dirty="0">
                <a:solidFill>
                  <a:srgbClr val="00B050"/>
                </a:solidFill>
              </a:rPr>
              <a:t>c.	</a:t>
            </a:r>
            <a:r>
              <a:rPr lang="en-US" sz="3200" dirty="0"/>
              <a:t>God is our </a:t>
            </a:r>
            <a:r>
              <a:rPr lang="en-US" sz="3200" u="sng" dirty="0"/>
              <a:t>Judge</a:t>
            </a:r>
          </a:p>
          <a:p>
            <a:pPr marL="984250" indent="-447675">
              <a:lnSpc>
                <a:spcPct val="100000"/>
              </a:lnSpc>
              <a:buNone/>
            </a:pPr>
            <a:r>
              <a:rPr lang="en-US" sz="3200" dirty="0">
                <a:solidFill>
                  <a:srgbClr val="00B050"/>
                </a:solidFill>
              </a:rPr>
              <a:t>d.	</a:t>
            </a:r>
            <a:r>
              <a:rPr lang="en-US" sz="3200" dirty="0"/>
              <a:t>God is our </a:t>
            </a:r>
            <a:r>
              <a:rPr lang="en-US" sz="3200" u="sng" dirty="0"/>
              <a:t>Master</a:t>
            </a:r>
            <a:endParaRPr lang="en-SG" sz="3200" u="sng" dirty="0">
              <a:solidFill>
                <a:srgbClr val="0070C0"/>
              </a:solidFill>
            </a:endParaRPr>
          </a:p>
        </p:txBody>
      </p:sp>
    </p:spTree>
    <p:extLst>
      <p:ext uri="{BB962C8B-B14F-4D97-AF65-F5344CB8AC3E}">
        <p14:creationId xmlns:p14="http://schemas.microsoft.com/office/powerpoint/2010/main" val="28429514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98376"/>
            <a:ext cx="8229600" cy="1152128"/>
          </a:xfrm>
        </p:spPr>
        <p:txBody>
          <a:bodyPr/>
          <a:lstStyle/>
          <a:p>
            <a:pPr algn="ctr"/>
            <a:r>
              <a:rPr lang="en-SG" u="sng" dirty="0">
                <a:solidFill>
                  <a:srgbClr val="FF66FF"/>
                </a:solidFill>
                <a:latin typeface="+mn-lt"/>
              </a:rPr>
              <a:t>GOD IS THE SOURCE </a:t>
            </a:r>
            <a:endParaRPr lang="en-SG" dirty="0">
              <a:solidFill>
                <a:srgbClr val="FF66FF"/>
              </a:solidFill>
              <a:latin typeface="+mn-lt"/>
            </a:endParaRPr>
          </a:p>
        </p:txBody>
      </p:sp>
      <p:sp>
        <p:nvSpPr>
          <p:cNvPr id="3" name="Content Placeholder 2"/>
          <p:cNvSpPr>
            <a:spLocks noGrp="1"/>
          </p:cNvSpPr>
          <p:nvPr>
            <p:ph idx="1"/>
          </p:nvPr>
        </p:nvSpPr>
        <p:spPr>
          <a:xfrm>
            <a:off x="1152939" y="1815686"/>
            <a:ext cx="9760226" cy="4048401"/>
          </a:xfrm>
        </p:spPr>
        <p:txBody>
          <a:bodyPr>
            <a:noAutofit/>
          </a:bodyPr>
          <a:lstStyle/>
          <a:p>
            <a:pPr marL="446088" indent="-446088">
              <a:lnSpc>
                <a:spcPct val="100000"/>
              </a:lnSpc>
              <a:buNone/>
            </a:pPr>
            <a:r>
              <a:rPr lang="en-SG" sz="3200" dirty="0">
                <a:solidFill>
                  <a:schemeClr val="accent2">
                    <a:lumMod val="75000"/>
                  </a:schemeClr>
                </a:solidFill>
              </a:rPr>
              <a:t>1. 	</a:t>
            </a:r>
            <a:r>
              <a:rPr lang="en-SG" sz="3200" u="sng" dirty="0">
                <a:solidFill>
                  <a:schemeClr val="accent2">
                    <a:lumMod val="75000"/>
                  </a:schemeClr>
                </a:solidFill>
              </a:rPr>
              <a:t>All things are created through Him and for Him</a:t>
            </a:r>
            <a:endParaRPr lang="en-SG" sz="3200" dirty="0">
              <a:solidFill>
                <a:schemeClr val="accent2">
                  <a:lumMod val="75000"/>
                </a:schemeClr>
              </a:solidFill>
            </a:endParaRPr>
          </a:p>
          <a:p>
            <a:pPr marL="0" indent="0">
              <a:lnSpc>
                <a:spcPct val="100000"/>
              </a:lnSpc>
              <a:spcBef>
                <a:spcPts val="1800"/>
              </a:spcBef>
              <a:buNone/>
            </a:pPr>
            <a:r>
              <a:rPr lang="en-SG" sz="3200" i="1" dirty="0"/>
              <a:t>(Col 1:16)  For by Him were all things created, that are in heaven, and that are in earth, visible and invisible, whether they be thrones, or dominions, or principalities, or powers: all things were created by Him, and for Him:</a:t>
            </a:r>
          </a:p>
          <a:p>
            <a:pPr marL="0" indent="0">
              <a:lnSpc>
                <a:spcPct val="100000"/>
              </a:lnSpc>
              <a:spcBef>
                <a:spcPts val="1800"/>
              </a:spcBef>
              <a:buNone/>
            </a:pPr>
            <a:r>
              <a:rPr lang="en-SG" sz="3200" i="1" dirty="0"/>
              <a:t>(Col 1:17)  And He is before all things, and by Him all things consist.</a:t>
            </a:r>
            <a:endParaRPr lang="en-SG" sz="3200" dirty="0"/>
          </a:p>
        </p:txBody>
      </p:sp>
    </p:spTree>
    <p:extLst>
      <p:ext uri="{BB962C8B-B14F-4D97-AF65-F5344CB8AC3E}">
        <p14:creationId xmlns:p14="http://schemas.microsoft.com/office/powerpoint/2010/main" val="37126192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4452" y="287828"/>
            <a:ext cx="8229600" cy="1152128"/>
          </a:xfrm>
        </p:spPr>
        <p:txBody>
          <a:bodyPr/>
          <a:lstStyle/>
          <a:p>
            <a:pPr algn="ctr"/>
            <a:r>
              <a:rPr lang="en-SG" b="1" u="sng" dirty="0">
                <a:solidFill>
                  <a:srgbClr val="FF66FF"/>
                </a:solidFill>
              </a:rPr>
              <a:t>GOD IS THE SOURCE</a:t>
            </a:r>
            <a:endParaRPr lang="en-SG" u="sng" dirty="0">
              <a:solidFill>
                <a:srgbClr val="FF66FF"/>
              </a:solidFill>
            </a:endParaRPr>
          </a:p>
        </p:txBody>
      </p:sp>
      <p:sp>
        <p:nvSpPr>
          <p:cNvPr id="3" name="Content Placeholder 2"/>
          <p:cNvSpPr>
            <a:spLocks noGrp="1"/>
          </p:cNvSpPr>
          <p:nvPr>
            <p:ph idx="1"/>
          </p:nvPr>
        </p:nvSpPr>
        <p:spPr>
          <a:xfrm>
            <a:off x="1285461" y="1835564"/>
            <a:ext cx="9846365" cy="3501749"/>
          </a:xfrm>
        </p:spPr>
        <p:txBody>
          <a:bodyPr>
            <a:noAutofit/>
          </a:bodyPr>
          <a:lstStyle/>
          <a:p>
            <a:pPr marL="442913" indent="-442913">
              <a:lnSpc>
                <a:spcPct val="100000"/>
              </a:lnSpc>
              <a:buNone/>
            </a:pPr>
            <a:r>
              <a:rPr lang="en-SG" sz="3200" dirty="0">
                <a:solidFill>
                  <a:schemeClr val="accent2">
                    <a:lumMod val="75000"/>
                  </a:schemeClr>
                </a:solidFill>
              </a:rPr>
              <a:t>1. 	</a:t>
            </a:r>
            <a:r>
              <a:rPr lang="en-SG" sz="3200" u="sng" dirty="0">
                <a:solidFill>
                  <a:schemeClr val="accent2">
                    <a:lumMod val="75000"/>
                  </a:schemeClr>
                </a:solidFill>
              </a:rPr>
              <a:t>All things are created through Him and for Him</a:t>
            </a:r>
            <a:endParaRPr lang="en-SG" sz="3200" dirty="0">
              <a:solidFill>
                <a:schemeClr val="accent2">
                  <a:lumMod val="75000"/>
                </a:schemeClr>
              </a:solidFill>
            </a:endParaRPr>
          </a:p>
          <a:p>
            <a:pPr marL="893763" indent="-450850">
              <a:lnSpc>
                <a:spcPct val="100000"/>
              </a:lnSpc>
              <a:spcBef>
                <a:spcPts val="1800"/>
              </a:spcBef>
              <a:buNone/>
            </a:pPr>
            <a:r>
              <a:rPr lang="en-SG" sz="3200" dirty="0">
                <a:solidFill>
                  <a:srgbClr val="00B050"/>
                </a:solidFill>
              </a:rPr>
              <a:t>a.	</a:t>
            </a:r>
            <a:r>
              <a:rPr lang="en-SG" sz="3200" dirty="0"/>
              <a:t>He is the </a:t>
            </a:r>
            <a:r>
              <a:rPr lang="en-SG" sz="3200" u="sng" dirty="0"/>
              <a:t>worship of Heaven</a:t>
            </a:r>
            <a:r>
              <a:rPr lang="en-SG" sz="3200" dirty="0"/>
              <a:t>.</a:t>
            </a:r>
          </a:p>
          <a:p>
            <a:pPr marL="0" indent="0">
              <a:lnSpc>
                <a:spcPct val="100000"/>
              </a:lnSpc>
              <a:spcBef>
                <a:spcPts val="2400"/>
              </a:spcBef>
              <a:buNone/>
            </a:pPr>
            <a:r>
              <a:rPr lang="en-SG" sz="3200" dirty="0"/>
              <a:t>(Rev 4:11)  </a:t>
            </a:r>
            <a:r>
              <a:rPr lang="en-SG" sz="3200" i="1" dirty="0"/>
              <a:t>Thou art </a:t>
            </a:r>
            <a:r>
              <a:rPr lang="en-SG" sz="3200" i="1" u="sng" dirty="0"/>
              <a:t>worthy, O Lord, to receive glory and honour and power</a:t>
            </a:r>
            <a:r>
              <a:rPr lang="en-SG" sz="3200" i="1" dirty="0"/>
              <a:t>: for Thou hast created all things, and for Thy pleasure they are and were created.</a:t>
            </a:r>
            <a:endParaRPr lang="en-SG" sz="3200" dirty="0"/>
          </a:p>
        </p:txBody>
      </p:sp>
    </p:spTree>
    <p:extLst>
      <p:ext uri="{BB962C8B-B14F-4D97-AF65-F5344CB8AC3E}">
        <p14:creationId xmlns:p14="http://schemas.microsoft.com/office/powerpoint/2010/main" val="3944359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1311965"/>
          </a:xfrm>
        </p:spPr>
        <p:txBody>
          <a:bodyPr/>
          <a:lstStyle/>
          <a:p>
            <a:pPr algn="ctr"/>
            <a:r>
              <a:rPr lang="en-SG" u="sng" dirty="0">
                <a:solidFill>
                  <a:srgbClr val="FF66FF"/>
                </a:solidFill>
                <a:latin typeface="+mn-lt"/>
              </a:rPr>
              <a:t>GOD IS THE SOURCE</a:t>
            </a:r>
          </a:p>
        </p:txBody>
      </p:sp>
      <p:sp>
        <p:nvSpPr>
          <p:cNvPr id="3" name="Content Placeholder 2"/>
          <p:cNvSpPr>
            <a:spLocks noGrp="1"/>
          </p:cNvSpPr>
          <p:nvPr>
            <p:ph idx="1"/>
          </p:nvPr>
        </p:nvSpPr>
        <p:spPr>
          <a:xfrm>
            <a:off x="838200" y="1848677"/>
            <a:ext cx="10273748" cy="3011558"/>
          </a:xfrm>
        </p:spPr>
        <p:txBody>
          <a:bodyPr>
            <a:noAutofit/>
          </a:bodyPr>
          <a:lstStyle/>
          <a:p>
            <a:pPr marL="442913" indent="-442913">
              <a:lnSpc>
                <a:spcPct val="100000"/>
              </a:lnSpc>
              <a:buNone/>
            </a:pPr>
            <a:r>
              <a:rPr lang="en-SG" sz="3200" dirty="0">
                <a:solidFill>
                  <a:schemeClr val="accent2">
                    <a:lumMod val="75000"/>
                  </a:schemeClr>
                </a:solidFill>
              </a:rPr>
              <a:t>1. 	</a:t>
            </a:r>
            <a:r>
              <a:rPr lang="en-SG" sz="3200" u="sng" dirty="0">
                <a:solidFill>
                  <a:schemeClr val="accent2">
                    <a:lumMod val="75000"/>
                  </a:schemeClr>
                </a:solidFill>
              </a:rPr>
              <a:t>All things are created through Him and for Him</a:t>
            </a:r>
            <a:endParaRPr lang="en-SG" sz="3200" dirty="0">
              <a:solidFill>
                <a:schemeClr val="accent2">
                  <a:lumMod val="75000"/>
                </a:schemeClr>
              </a:solidFill>
            </a:endParaRPr>
          </a:p>
          <a:p>
            <a:pPr marL="893763" indent="-450850">
              <a:lnSpc>
                <a:spcPct val="100000"/>
              </a:lnSpc>
              <a:spcBef>
                <a:spcPts val="1800"/>
              </a:spcBef>
              <a:buNone/>
            </a:pPr>
            <a:r>
              <a:rPr lang="en-SG" sz="3200" dirty="0">
                <a:solidFill>
                  <a:srgbClr val="00B050"/>
                </a:solidFill>
              </a:rPr>
              <a:t>b.	</a:t>
            </a:r>
            <a:r>
              <a:rPr lang="en-SG" sz="3200" dirty="0"/>
              <a:t>Through </a:t>
            </a:r>
            <a:r>
              <a:rPr lang="en-SG" sz="3200" u="sng" dirty="0"/>
              <a:t>repentance and faith</a:t>
            </a:r>
            <a:r>
              <a:rPr lang="en-SG" sz="3200" dirty="0"/>
              <a:t> in Jesus, we have self-worth, significance, security, sufficiency, sustenance and satisfaction (Psalm 23).</a:t>
            </a:r>
          </a:p>
        </p:txBody>
      </p:sp>
    </p:spTree>
    <p:extLst>
      <p:ext uri="{BB962C8B-B14F-4D97-AF65-F5344CB8AC3E}">
        <p14:creationId xmlns:p14="http://schemas.microsoft.com/office/powerpoint/2010/main" val="27681277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82362"/>
            <a:ext cx="8229600" cy="1152128"/>
          </a:xfrm>
        </p:spPr>
        <p:txBody>
          <a:bodyPr/>
          <a:lstStyle/>
          <a:p>
            <a:pPr algn="ctr"/>
            <a:r>
              <a:rPr lang="en-SG" u="sng" dirty="0">
                <a:solidFill>
                  <a:srgbClr val="FF66FF"/>
                </a:solidFill>
                <a:latin typeface="+mn-lt"/>
              </a:rPr>
              <a:t>GOD IS THE SOURCE</a:t>
            </a:r>
            <a:endParaRPr lang="en-SG" dirty="0">
              <a:solidFill>
                <a:srgbClr val="FF66FF"/>
              </a:solidFill>
              <a:latin typeface="+mn-lt"/>
            </a:endParaRPr>
          </a:p>
        </p:txBody>
      </p:sp>
      <p:sp>
        <p:nvSpPr>
          <p:cNvPr id="3" name="Content Placeholder 2"/>
          <p:cNvSpPr>
            <a:spLocks noGrp="1"/>
          </p:cNvSpPr>
          <p:nvPr>
            <p:ph idx="1"/>
          </p:nvPr>
        </p:nvSpPr>
        <p:spPr>
          <a:xfrm>
            <a:off x="838200" y="1895199"/>
            <a:ext cx="10515600" cy="3521628"/>
          </a:xfrm>
        </p:spPr>
        <p:txBody>
          <a:bodyPr>
            <a:normAutofit/>
          </a:bodyPr>
          <a:lstStyle/>
          <a:p>
            <a:pPr marL="447675" indent="-447675">
              <a:lnSpc>
                <a:spcPct val="100000"/>
              </a:lnSpc>
              <a:spcBef>
                <a:spcPts val="1200"/>
              </a:spcBef>
              <a:buNone/>
            </a:pPr>
            <a:r>
              <a:rPr lang="en-SG" sz="3200" dirty="0">
                <a:solidFill>
                  <a:srgbClr val="C00000"/>
                </a:solidFill>
              </a:rPr>
              <a:t>2.	</a:t>
            </a:r>
            <a:r>
              <a:rPr lang="en-SG" sz="3200" u="sng" dirty="0">
                <a:solidFill>
                  <a:srgbClr val="C00000"/>
                </a:solidFill>
              </a:rPr>
              <a:t>Decide to re-order our private world</a:t>
            </a:r>
            <a:endParaRPr lang="en-SG" sz="3200" dirty="0">
              <a:solidFill>
                <a:srgbClr val="C00000"/>
              </a:solidFill>
            </a:endParaRPr>
          </a:p>
          <a:p>
            <a:pPr marL="984250" indent="-536575">
              <a:lnSpc>
                <a:spcPct val="100000"/>
              </a:lnSpc>
              <a:spcBef>
                <a:spcPts val="1200"/>
              </a:spcBef>
              <a:buNone/>
            </a:pPr>
            <a:r>
              <a:rPr lang="en-SG" sz="3200" dirty="0">
                <a:solidFill>
                  <a:srgbClr val="00B050"/>
                </a:solidFill>
              </a:rPr>
              <a:t>a.  </a:t>
            </a:r>
            <a:r>
              <a:rPr lang="en-SG" sz="3200" u="sng" dirty="0"/>
              <a:t>Keep away from idols</a:t>
            </a:r>
            <a:r>
              <a:rPr lang="en-SG" sz="3200" dirty="0"/>
              <a:t> (1 John 5:21).</a:t>
            </a:r>
          </a:p>
          <a:p>
            <a:pPr marL="984250" indent="-536575" defTabSz="720725">
              <a:lnSpc>
                <a:spcPct val="100000"/>
              </a:lnSpc>
              <a:spcBef>
                <a:spcPts val="1200"/>
              </a:spcBef>
              <a:buNone/>
            </a:pPr>
            <a:r>
              <a:rPr lang="en-US" sz="3200" dirty="0"/>
              <a:t>	“… </a:t>
            </a:r>
            <a:r>
              <a:rPr lang="en-SG" sz="3200" i="1" u="sng" dirty="0"/>
              <a:t>keep yourselves from idols</a:t>
            </a:r>
            <a:r>
              <a:rPr lang="en-SG" sz="3200" dirty="0"/>
              <a:t>. </a:t>
            </a:r>
            <a:r>
              <a:rPr lang="en-SG" sz="3200" i="1" dirty="0"/>
              <a:t>Amen</a:t>
            </a:r>
            <a:r>
              <a:rPr lang="en-SG" sz="3200" dirty="0"/>
              <a:t>.”</a:t>
            </a:r>
          </a:p>
          <a:p>
            <a:pPr marL="895350" indent="-447675" defTabSz="892175">
              <a:lnSpc>
                <a:spcPct val="100000"/>
              </a:lnSpc>
              <a:spcBef>
                <a:spcPts val="2400"/>
              </a:spcBef>
              <a:buNone/>
            </a:pPr>
            <a:r>
              <a:rPr lang="en-US" sz="3200" u="sng" dirty="0"/>
              <a:t>Personal Idols</a:t>
            </a:r>
            <a:r>
              <a:rPr lang="en-US" sz="3200" dirty="0"/>
              <a:t> – busyness and envy</a:t>
            </a:r>
          </a:p>
          <a:p>
            <a:pPr marL="895350" indent="-447675">
              <a:lnSpc>
                <a:spcPct val="100000"/>
              </a:lnSpc>
              <a:spcBef>
                <a:spcPts val="1200"/>
              </a:spcBef>
              <a:buNone/>
            </a:pPr>
            <a:r>
              <a:rPr lang="en-US" sz="3200" u="sng" dirty="0"/>
              <a:t>Church Idols</a:t>
            </a:r>
            <a:r>
              <a:rPr lang="en-US" sz="3200" dirty="0"/>
              <a:t> – celebrities and comfort</a:t>
            </a:r>
            <a:endParaRPr lang="en-SG" sz="3600" dirty="0"/>
          </a:p>
        </p:txBody>
      </p:sp>
    </p:spTree>
    <p:extLst>
      <p:ext uri="{BB962C8B-B14F-4D97-AF65-F5344CB8AC3E}">
        <p14:creationId xmlns:p14="http://schemas.microsoft.com/office/powerpoint/2010/main" val="24497864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76672"/>
            <a:ext cx="8229600" cy="1008112"/>
          </a:xfrm>
        </p:spPr>
        <p:txBody>
          <a:bodyPr>
            <a:normAutofit/>
          </a:bodyPr>
          <a:lstStyle/>
          <a:p>
            <a:pPr algn="ctr"/>
            <a:r>
              <a:rPr lang="en-SG" sz="5400" u="sng" dirty="0">
                <a:solidFill>
                  <a:srgbClr val="FF0000"/>
                </a:solidFill>
                <a:latin typeface="+mn-lt"/>
              </a:rPr>
              <a:t>Keep away from idols?</a:t>
            </a:r>
            <a:endParaRPr lang="en-SG" u="sng" dirty="0">
              <a:solidFill>
                <a:srgbClr val="FF0000"/>
              </a:solidFill>
              <a:latin typeface="+mn-lt"/>
            </a:endParaRPr>
          </a:p>
        </p:txBody>
      </p:sp>
      <p:pic>
        <p:nvPicPr>
          <p:cNvPr id="1026" name="Picture 2" descr="C:\Users\777\Pictures\stella 6 months 2.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803923" y="1935164"/>
            <a:ext cx="6584155" cy="4389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4815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41540"/>
            <a:ext cx="8229600" cy="1152128"/>
          </a:xfrm>
        </p:spPr>
        <p:txBody>
          <a:bodyPr/>
          <a:lstStyle/>
          <a:p>
            <a:pPr algn="ctr"/>
            <a:r>
              <a:rPr lang="en-SG" u="sng" dirty="0">
                <a:solidFill>
                  <a:srgbClr val="FF66FF"/>
                </a:solidFill>
                <a:latin typeface="+mn-lt"/>
              </a:rPr>
              <a:t>GOD IS THE SOURCE </a:t>
            </a:r>
            <a:endParaRPr lang="en-SG" dirty="0">
              <a:solidFill>
                <a:srgbClr val="FF66FF"/>
              </a:solidFill>
              <a:latin typeface="+mn-lt"/>
            </a:endParaRPr>
          </a:p>
        </p:txBody>
      </p:sp>
      <p:sp>
        <p:nvSpPr>
          <p:cNvPr id="3" name="Content Placeholder 2"/>
          <p:cNvSpPr>
            <a:spLocks noGrp="1"/>
          </p:cNvSpPr>
          <p:nvPr>
            <p:ph idx="1"/>
          </p:nvPr>
        </p:nvSpPr>
        <p:spPr>
          <a:xfrm>
            <a:off x="838200" y="1825625"/>
            <a:ext cx="10515600" cy="4068279"/>
          </a:xfrm>
        </p:spPr>
        <p:txBody>
          <a:bodyPr>
            <a:noAutofit/>
          </a:bodyPr>
          <a:lstStyle/>
          <a:p>
            <a:pPr marL="442913" indent="-442913">
              <a:lnSpc>
                <a:spcPct val="100000"/>
              </a:lnSpc>
              <a:buNone/>
            </a:pPr>
            <a:r>
              <a:rPr lang="en-SG" sz="3200" dirty="0">
                <a:solidFill>
                  <a:srgbClr val="C00000"/>
                </a:solidFill>
              </a:rPr>
              <a:t>2.	</a:t>
            </a:r>
            <a:r>
              <a:rPr lang="en-SG" sz="3200" u="sng" dirty="0">
                <a:solidFill>
                  <a:srgbClr val="C00000"/>
                </a:solidFill>
              </a:rPr>
              <a:t>Decide to re-order our private world</a:t>
            </a:r>
            <a:endParaRPr lang="en-SG" sz="3200" dirty="0">
              <a:solidFill>
                <a:srgbClr val="C00000"/>
              </a:solidFill>
            </a:endParaRPr>
          </a:p>
          <a:p>
            <a:pPr marL="984250" indent="-541338">
              <a:lnSpc>
                <a:spcPct val="100000"/>
              </a:lnSpc>
              <a:buNone/>
            </a:pPr>
            <a:r>
              <a:rPr lang="en-SG" sz="3200" dirty="0">
                <a:solidFill>
                  <a:srgbClr val="00B050"/>
                </a:solidFill>
              </a:rPr>
              <a:t>b.  </a:t>
            </a:r>
            <a:r>
              <a:rPr lang="en-SG" sz="3200" u="sng" dirty="0"/>
              <a:t>Discipline of Simplicity</a:t>
            </a:r>
            <a:r>
              <a:rPr lang="en-SG" sz="3200" dirty="0"/>
              <a:t> – live simple and simply for Him </a:t>
            </a:r>
            <a:br>
              <a:rPr lang="en-SG" sz="3200" dirty="0"/>
            </a:br>
            <a:r>
              <a:rPr lang="en-SG" sz="3200" dirty="0"/>
              <a:t>– to be content with God.</a:t>
            </a:r>
          </a:p>
          <a:p>
            <a:pPr marL="0" indent="0">
              <a:lnSpc>
                <a:spcPct val="100000"/>
              </a:lnSpc>
              <a:spcBef>
                <a:spcPts val="2400"/>
              </a:spcBef>
              <a:buNone/>
            </a:pPr>
            <a:r>
              <a:rPr lang="en-SG" sz="3200" dirty="0"/>
              <a:t>(Mat 6:33)  “</a:t>
            </a:r>
            <a:r>
              <a:rPr lang="en-SG" sz="3200" i="1" dirty="0"/>
              <a:t>But </a:t>
            </a:r>
            <a:r>
              <a:rPr lang="en-SG" sz="3200" i="1" u="sng" dirty="0"/>
              <a:t>seek ye first</a:t>
            </a:r>
            <a:r>
              <a:rPr lang="en-SG" sz="3200" i="1" dirty="0"/>
              <a:t> the kingdom of God, and His righteousness; and all these things shall be added unto you.” (cf. Psalm 42:1-2; Phil 3:10).</a:t>
            </a:r>
            <a:endParaRPr lang="en-SG" sz="3600" dirty="0"/>
          </a:p>
        </p:txBody>
      </p:sp>
    </p:spTree>
    <p:extLst>
      <p:ext uri="{BB962C8B-B14F-4D97-AF65-F5344CB8AC3E}">
        <p14:creationId xmlns:p14="http://schemas.microsoft.com/office/powerpoint/2010/main" val="3314504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CD665B-B3FF-49AC-A174-F54271249230}"/>
              </a:ext>
            </a:extLst>
          </p:cNvPr>
          <p:cNvSpPr>
            <a:spLocks noGrp="1"/>
          </p:cNvSpPr>
          <p:nvPr>
            <p:ph idx="1"/>
          </p:nvPr>
        </p:nvSpPr>
        <p:spPr>
          <a:xfrm>
            <a:off x="1426779" y="1295400"/>
            <a:ext cx="9046400" cy="5105400"/>
          </a:xfrm>
        </p:spPr>
        <p:txBody>
          <a:bodyPr rtlCol="0">
            <a:noAutofit/>
          </a:bodyPr>
          <a:lstStyle/>
          <a:p>
            <a:pPr marL="449263" indent="-449263">
              <a:buFont typeface="Wingdings 3" charset="2"/>
              <a:buAutoNum type="arabicPeriod" startAt="3"/>
              <a:defRPr/>
            </a:pPr>
            <a:r>
              <a:rPr lang="en-SG" sz="3200" dirty="0">
                <a:solidFill>
                  <a:schemeClr val="tx1">
                    <a:lumMod val="75000"/>
                    <a:lumOff val="25000"/>
                  </a:schemeClr>
                </a:solidFill>
                <a:latin typeface="Calibri" panose="020F0502020204030204" pitchFamily="34" charset="0"/>
                <a:cs typeface="Calibri" panose="020F0502020204030204" pitchFamily="34" charset="0"/>
              </a:rPr>
              <a:t>Now I can see testing comes from above.</a:t>
            </a:r>
          </a:p>
          <a:p>
            <a:pPr marL="449263" indent="-449263">
              <a:buNone/>
              <a:defRPr/>
            </a:pPr>
            <a:r>
              <a:rPr lang="en-SG" sz="3200" dirty="0">
                <a:solidFill>
                  <a:schemeClr val="tx1">
                    <a:lumMod val="75000"/>
                    <a:lumOff val="25000"/>
                  </a:schemeClr>
                </a:solidFill>
                <a:latin typeface="Calibri" panose="020F0502020204030204" pitchFamily="34" charset="0"/>
                <a:cs typeface="Calibri" panose="020F0502020204030204" pitchFamily="34" charset="0"/>
              </a:rPr>
              <a:t>	God strengthens His children and purges in love.</a:t>
            </a:r>
          </a:p>
          <a:p>
            <a:pPr marL="449263" indent="-449263">
              <a:buNone/>
              <a:defRPr/>
            </a:pPr>
            <a:r>
              <a:rPr lang="en-SG" sz="3200" dirty="0">
                <a:solidFill>
                  <a:schemeClr val="tx1">
                    <a:lumMod val="75000"/>
                    <a:lumOff val="25000"/>
                  </a:schemeClr>
                </a:solidFill>
                <a:latin typeface="Calibri" panose="020F0502020204030204" pitchFamily="34" charset="0"/>
                <a:cs typeface="Calibri" panose="020F0502020204030204" pitchFamily="34" charset="0"/>
              </a:rPr>
              <a:t>	My Father knows best and I trust in His care.</a:t>
            </a:r>
          </a:p>
          <a:p>
            <a:pPr marL="449263" indent="-449263">
              <a:buNone/>
              <a:defRPr/>
            </a:pPr>
            <a:r>
              <a:rPr lang="en-SG" sz="3200" dirty="0">
                <a:solidFill>
                  <a:schemeClr val="tx1">
                    <a:lumMod val="75000"/>
                    <a:lumOff val="25000"/>
                  </a:schemeClr>
                </a:solidFill>
                <a:latin typeface="Calibri" panose="020F0502020204030204" pitchFamily="34" charset="0"/>
                <a:cs typeface="Calibri" panose="020F0502020204030204" pitchFamily="34" charset="0"/>
              </a:rPr>
              <a:t>	Through purging more fruit I will bear.</a:t>
            </a:r>
          </a:p>
          <a:p>
            <a:pPr marL="449263" indent="-449263">
              <a:buNone/>
              <a:defRPr/>
            </a:pPr>
            <a:endParaRPr lang="en-SG" sz="3200" dirty="0">
              <a:solidFill>
                <a:schemeClr val="tx1">
                  <a:lumMod val="75000"/>
                  <a:lumOff val="25000"/>
                </a:schemeClr>
              </a:solidFill>
              <a:latin typeface="Calibri" panose="020F0502020204030204" pitchFamily="34" charset="0"/>
              <a:cs typeface="Calibri" panose="020F0502020204030204" pitchFamily="34" charset="0"/>
            </a:endParaRPr>
          </a:p>
          <a:p>
            <a:pPr marL="449263" indent="-449263">
              <a:buNone/>
              <a:defRPr/>
            </a:pPr>
            <a:r>
              <a:rPr lang="en-SG" sz="3200" dirty="0">
                <a:solidFill>
                  <a:schemeClr val="tx1">
                    <a:lumMod val="75000"/>
                    <a:lumOff val="25000"/>
                  </a:schemeClr>
                </a:solidFill>
                <a:latin typeface="Calibri" panose="020F0502020204030204" pitchFamily="34" charset="0"/>
                <a:cs typeface="Calibri" panose="020F0502020204030204" pitchFamily="34" charset="0"/>
              </a:rPr>
              <a:t>	O rejoice in the Lord, He makes no mistake,</a:t>
            </a:r>
          </a:p>
          <a:p>
            <a:pPr marL="449263" indent="-449263">
              <a:buNone/>
              <a:defRPr/>
            </a:pPr>
            <a:r>
              <a:rPr lang="en-SG" sz="3200" dirty="0">
                <a:solidFill>
                  <a:schemeClr val="tx1">
                    <a:lumMod val="75000"/>
                    <a:lumOff val="25000"/>
                  </a:schemeClr>
                </a:solidFill>
                <a:latin typeface="Calibri" panose="020F0502020204030204" pitchFamily="34" charset="0"/>
                <a:cs typeface="Calibri" panose="020F0502020204030204" pitchFamily="34" charset="0"/>
              </a:rPr>
              <a:t>	He </a:t>
            </a:r>
            <a:r>
              <a:rPr lang="en-SG" sz="3200" dirty="0" err="1">
                <a:solidFill>
                  <a:schemeClr val="tx1">
                    <a:lumMod val="75000"/>
                    <a:lumOff val="25000"/>
                  </a:schemeClr>
                </a:solidFill>
                <a:latin typeface="Calibri" panose="020F0502020204030204" pitchFamily="34" charset="0"/>
                <a:cs typeface="Calibri" panose="020F0502020204030204" pitchFamily="34" charset="0"/>
              </a:rPr>
              <a:t>knoweth</a:t>
            </a:r>
            <a:r>
              <a:rPr lang="en-SG" sz="3200" dirty="0">
                <a:solidFill>
                  <a:schemeClr val="tx1">
                    <a:lumMod val="75000"/>
                    <a:lumOff val="25000"/>
                  </a:schemeClr>
                </a:solidFill>
                <a:latin typeface="Calibri" panose="020F0502020204030204" pitchFamily="34" charset="0"/>
                <a:cs typeface="Calibri" panose="020F0502020204030204" pitchFamily="34" charset="0"/>
              </a:rPr>
              <a:t> the end of each path I take.</a:t>
            </a:r>
          </a:p>
          <a:p>
            <a:pPr marL="449263" indent="-449263">
              <a:buNone/>
              <a:defRPr/>
            </a:pPr>
            <a:r>
              <a:rPr lang="en-SG" sz="3200" dirty="0">
                <a:solidFill>
                  <a:schemeClr val="tx1">
                    <a:lumMod val="75000"/>
                    <a:lumOff val="25000"/>
                  </a:schemeClr>
                </a:solidFill>
                <a:latin typeface="Calibri" panose="020F0502020204030204" pitchFamily="34" charset="0"/>
                <a:cs typeface="Calibri" panose="020F0502020204030204" pitchFamily="34" charset="0"/>
              </a:rPr>
              <a:t>	For when I am tried and purified, </a:t>
            </a:r>
          </a:p>
          <a:p>
            <a:pPr marL="449263" indent="-449263">
              <a:buNone/>
              <a:defRPr/>
            </a:pPr>
            <a:r>
              <a:rPr lang="en-SG" sz="3200" dirty="0">
                <a:solidFill>
                  <a:schemeClr val="tx1">
                    <a:lumMod val="75000"/>
                    <a:lumOff val="25000"/>
                  </a:schemeClr>
                </a:solidFill>
                <a:latin typeface="Calibri" panose="020F0502020204030204" pitchFamily="34" charset="0"/>
                <a:cs typeface="Calibri" panose="020F0502020204030204" pitchFamily="34" charset="0"/>
              </a:rPr>
              <a:t>	I shall come forth as gold.</a:t>
            </a:r>
          </a:p>
        </p:txBody>
      </p:sp>
      <p:sp>
        <p:nvSpPr>
          <p:cNvPr id="22531" name="Title 1">
            <a:extLst>
              <a:ext uri="{FF2B5EF4-FFF2-40B4-BE49-F238E27FC236}">
                <a16:creationId xmlns:a16="http://schemas.microsoft.com/office/drawing/2014/main" id="{D865CB7F-F399-4DC8-B762-B1E5D7B989FA}"/>
              </a:ext>
            </a:extLst>
          </p:cNvPr>
          <p:cNvSpPr>
            <a:spLocks noGrp="1"/>
          </p:cNvSpPr>
          <p:nvPr>
            <p:ph type="title"/>
          </p:nvPr>
        </p:nvSpPr>
        <p:spPr>
          <a:xfrm>
            <a:off x="1524000" y="381001"/>
            <a:ext cx="9144000" cy="747713"/>
          </a:xfrm>
        </p:spPr>
        <p:txBody>
          <a:bodyPr/>
          <a:lstStyle/>
          <a:p>
            <a:pPr algn="ctr" eaLnBrk="1" hangingPunct="1"/>
            <a:r>
              <a:rPr lang="en-SG" altLang="en-US" sz="4000">
                <a:solidFill>
                  <a:srgbClr val="00B0F0"/>
                </a:solidFill>
                <a:latin typeface="Calibri" panose="020F0502020204030204" pitchFamily="34" charset="0"/>
                <a:cs typeface="Calibri" panose="020F0502020204030204" pitchFamily="34" charset="0"/>
              </a:rPr>
              <a:t>REJOICE IN THE LORD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4973"/>
            <a:ext cx="8229600" cy="1152128"/>
          </a:xfrm>
        </p:spPr>
        <p:txBody>
          <a:bodyPr/>
          <a:lstStyle/>
          <a:p>
            <a:pPr algn="ctr"/>
            <a:r>
              <a:rPr lang="en-SG" u="sng" dirty="0">
                <a:solidFill>
                  <a:srgbClr val="00B0F0"/>
                </a:solidFill>
                <a:latin typeface="+mn-lt"/>
              </a:rPr>
              <a:t>GOD IS IN CONTROL </a:t>
            </a:r>
            <a:endParaRPr lang="en-SG" dirty="0">
              <a:solidFill>
                <a:srgbClr val="00B0F0"/>
              </a:solidFill>
              <a:latin typeface="+mn-lt"/>
            </a:endParaRPr>
          </a:p>
        </p:txBody>
      </p:sp>
      <p:sp>
        <p:nvSpPr>
          <p:cNvPr id="3" name="Content Placeholder 2"/>
          <p:cNvSpPr>
            <a:spLocks noGrp="1"/>
          </p:cNvSpPr>
          <p:nvPr>
            <p:ph idx="1"/>
          </p:nvPr>
        </p:nvSpPr>
        <p:spPr>
          <a:xfrm>
            <a:off x="1350065" y="1696416"/>
            <a:ext cx="8860735" cy="4351338"/>
          </a:xfrm>
        </p:spPr>
        <p:txBody>
          <a:bodyPr>
            <a:noAutofit/>
          </a:bodyPr>
          <a:lstStyle/>
          <a:p>
            <a:pPr marL="442913" indent="-442913">
              <a:lnSpc>
                <a:spcPct val="100000"/>
              </a:lnSpc>
              <a:buNone/>
            </a:pPr>
            <a:r>
              <a:rPr lang="en-SG" sz="3200" dirty="0">
                <a:solidFill>
                  <a:schemeClr val="accent2">
                    <a:lumMod val="75000"/>
                  </a:schemeClr>
                </a:solidFill>
              </a:rPr>
              <a:t>1.  </a:t>
            </a:r>
            <a:r>
              <a:rPr lang="en-SG" sz="3200" u="sng" dirty="0">
                <a:solidFill>
                  <a:schemeClr val="accent2">
                    <a:lumMod val="75000"/>
                  </a:schemeClr>
                </a:solidFill>
              </a:rPr>
              <a:t>God is Sovereign</a:t>
            </a:r>
          </a:p>
          <a:p>
            <a:pPr marL="1073150" lvl="0" indent="-536575">
              <a:lnSpc>
                <a:spcPct val="100000"/>
              </a:lnSpc>
              <a:spcBef>
                <a:spcPts val="2400"/>
              </a:spcBef>
              <a:buNone/>
            </a:pPr>
            <a:r>
              <a:rPr lang="en-SG" sz="3200" dirty="0">
                <a:solidFill>
                  <a:srgbClr val="00B050"/>
                </a:solidFill>
              </a:rPr>
              <a:t>a. 	</a:t>
            </a:r>
            <a:r>
              <a:rPr lang="en-SG" sz="3200" dirty="0"/>
              <a:t>Rules over </a:t>
            </a:r>
            <a:r>
              <a:rPr lang="en-SG" sz="3200" u="sng" dirty="0"/>
              <a:t>nature and physical world</a:t>
            </a:r>
            <a:r>
              <a:rPr lang="en-SG" sz="3200" dirty="0"/>
              <a:t> </a:t>
            </a:r>
            <a:br>
              <a:rPr lang="en-SG" sz="3200" dirty="0"/>
            </a:br>
            <a:r>
              <a:rPr lang="en-SG" sz="3200" dirty="0"/>
              <a:t>(Nah. 1:3; Mt. 5:45).</a:t>
            </a:r>
          </a:p>
          <a:p>
            <a:pPr marL="1073150" lvl="0" indent="-536575">
              <a:lnSpc>
                <a:spcPct val="100000"/>
              </a:lnSpc>
              <a:buNone/>
            </a:pPr>
            <a:r>
              <a:rPr lang="en-SG" sz="3200" dirty="0">
                <a:solidFill>
                  <a:srgbClr val="00B050"/>
                </a:solidFill>
              </a:rPr>
              <a:t>b. 	</a:t>
            </a:r>
            <a:r>
              <a:rPr lang="en-SG" sz="3200" dirty="0"/>
              <a:t>Rules over </a:t>
            </a:r>
            <a:r>
              <a:rPr lang="en-SG" sz="3200" u="sng" dirty="0"/>
              <a:t>animal creation</a:t>
            </a:r>
            <a:r>
              <a:rPr lang="en-SG" sz="3200" dirty="0"/>
              <a:t> </a:t>
            </a:r>
            <a:br>
              <a:rPr lang="en-SG" sz="3200" dirty="0"/>
            </a:br>
            <a:r>
              <a:rPr lang="en-SG" sz="3200" dirty="0"/>
              <a:t>(Mt. 6:26; Dan. 6:22).</a:t>
            </a:r>
          </a:p>
          <a:p>
            <a:pPr marL="1073150" lvl="0" indent="-536575">
              <a:lnSpc>
                <a:spcPct val="100000"/>
              </a:lnSpc>
              <a:buNone/>
            </a:pPr>
            <a:r>
              <a:rPr lang="en-SG" sz="3200" dirty="0">
                <a:solidFill>
                  <a:srgbClr val="00B050"/>
                </a:solidFill>
              </a:rPr>
              <a:t>c. 	</a:t>
            </a:r>
            <a:r>
              <a:rPr lang="en-SG" sz="3200" dirty="0"/>
              <a:t>Rules over </a:t>
            </a:r>
            <a:r>
              <a:rPr lang="en-SG" sz="3200" u="sng" dirty="0"/>
              <a:t>nations and kings </a:t>
            </a:r>
            <a:br>
              <a:rPr lang="en-SG" sz="3200" u="sng" dirty="0"/>
            </a:br>
            <a:r>
              <a:rPr lang="en-SG" sz="3200" dirty="0"/>
              <a:t>(Isa. 40:15; Prov. 21:1).</a:t>
            </a:r>
            <a:endParaRPr lang="en-SG" sz="4400" dirty="0"/>
          </a:p>
        </p:txBody>
      </p:sp>
    </p:spTree>
    <p:extLst>
      <p:ext uri="{BB962C8B-B14F-4D97-AF65-F5344CB8AC3E}">
        <p14:creationId xmlns:p14="http://schemas.microsoft.com/office/powerpoint/2010/main" val="9270966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30979"/>
            <a:ext cx="8229600" cy="1152128"/>
          </a:xfrm>
        </p:spPr>
        <p:txBody>
          <a:bodyPr/>
          <a:lstStyle/>
          <a:p>
            <a:pPr algn="ctr"/>
            <a:r>
              <a:rPr lang="en-SG" u="sng" dirty="0">
                <a:solidFill>
                  <a:srgbClr val="00B0F0"/>
                </a:solidFill>
                <a:latin typeface="+mn-lt"/>
              </a:rPr>
              <a:t>GOD IS IN CONTROL </a:t>
            </a:r>
            <a:endParaRPr lang="en-SG" dirty="0">
              <a:solidFill>
                <a:srgbClr val="00B0F0"/>
              </a:solidFill>
              <a:latin typeface="+mn-lt"/>
            </a:endParaRPr>
          </a:p>
        </p:txBody>
      </p:sp>
      <p:sp>
        <p:nvSpPr>
          <p:cNvPr id="3" name="Content Placeholder 2"/>
          <p:cNvSpPr>
            <a:spLocks noGrp="1"/>
          </p:cNvSpPr>
          <p:nvPr>
            <p:ph idx="1"/>
          </p:nvPr>
        </p:nvSpPr>
        <p:spPr>
          <a:xfrm>
            <a:off x="1507435" y="1656660"/>
            <a:ext cx="8703365" cy="4351338"/>
          </a:xfrm>
        </p:spPr>
        <p:txBody>
          <a:bodyPr>
            <a:noAutofit/>
          </a:bodyPr>
          <a:lstStyle/>
          <a:p>
            <a:pPr marL="0" indent="0">
              <a:buNone/>
            </a:pPr>
            <a:r>
              <a:rPr lang="en-SG" sz="3200" dirty="0">
                <a:solidFill>
                  <a:schemeClr val="accent2">
                    <a:lumMod val="75000"/>
                  </a:schemeClr>
                </a:solidFill>
              </a:rPr>
              <a:t>1.  </a:t>
            </a:r>
            <a:r>
              <a:rPr lang="en-SG" sz="3200" u="sng" dirty="0">
                <a:solidFill>
                  <a:schemeClr val="accent2">
                    <a:lumMod val="75000"/>
                  </a:schemeClr>
                </a:solidFill>
              </a:rPr>
              <a:t>God is Sovereign</a:t>
            </a:r>
          </a:p>
          <a:p>
            <a:pPr marL="893763" lvl="0" indent="-446088">
              <a:lnSpc>
                <a:spcPct val="100000"/>
              </a:lnSpc>
              <a:spcBef>
                <a:spcPts val="1200"/>
              </a:spcBef>
              <a:buNone/>
            </a:pPr>
            <a:r>
              <a:rPr lang="en-SG" sz="3200" dirty="0">
                <a:solidFill>
                  <a:srgbClr val="00B050"/>
                </a:solidFill>
              </a:rPr>
              <a:t>d.</a:t>
            </a:r>
            <a:r>
              <a:rPr lang="en-SG" sz="3200" dirty="0"/>
              <a:t>	Controls </a:t>
            </a:r>
            <a:r>
              <a:rPr lang="en-SG" sz="3200" u="sng" dirty="0"/>
              <a:t>free and sinful acts </a:t>
            </a:r>
            <a:br>
              <a:rPr lang="en-SG" sz="3200" u="sng" dirty="0"/>
            </a:br>
            <a:r>
              <a:rPr lang="en-SG" sz="3200" dirty="0"/>
              <a:t>(2 Sam. 16:10,11; John 19:11).</a:t>
            </a:r>
          </a:p>
          <a:p>
            <a:pPr marL="893763" lvl="0" indent="-446088">
              <a:lnSpc>
                <a:spcPct val="100000"/>
              </a:lnSpc>
              <a:spcBef>
                <a:spcPts val="1200"/>
              </a:spcBef>
              <a:buNone/>
            </a:pPr>
            <a:r>
              <a:rPr lang="en-SG" sz="3200" dirty="0">
                <a:solidFill>
                  <a:srgbClr val="00B050"/>
                </a:solidFill>
              </a:rPr>
              <a:t>e.</a:t>
            </a:r>
            <a:r>
              <a:rPr lang="en-SG" sz="3200" dirty="0"/>
              <a:t>	Controls </a:t>
            </a:r>
            <a:r>
              <a:rPr lang="en-SG" sz="3200" u="sng" dirty="0"/>
              <a:t>chance events </a:t>
            </a:r>
            <a:br>
              <a:rPr lang="en-SG" sz="3200" u="sng" dirty="0"/>
            </a:br>
            <a:r>
              <a:rPr lang="en-SG" sz="3200" dirty="0"/>
              <a:t>(Prov. 16:33; Jonah 1:7).</a:t>
            </a:r>
          </a:p>
          <a:p>
            <a:pPr marL="893763" lvl="0" indent="-446088">
              <a:lnSpc>
                <a:spcPct val="100000"/>
              </a:lnSpc>
              <a:spcBef>
                <a:spcPts val="1200"/>
              </a:spcBef>
              <a:buNone/>
            </a:pPr>
            <a:r>
              <a:rPr lang="en-SG" sz="3200" dirty="0">
                <a:solidFill>
                  <a:srgbClr val="00B050"/>
                </a:solidFill>
              </a:rPr>
              <a:t>f.</a:t>
            </a:r>
            <a:r>
              <a:rPr lang="en-SG" sz="3200" dirty="0"/>
              <a:t>	He is </a:t>
            </a:r>
            <a:r>
              <a:rPr lang="en-SG" sz="3200" u="sng" dirty="0"/>
              <a:t>with us and for us </a:t>
            </a:r>
            <a:br>
              <a:rPr lang="en-SG" sz="3200" u="sng" dirty="0"/>
            </a:br>
            <a:r>
              <a:rPr lang="en-SG" sz="3200" dirty="0"/>
              <a:t>(Jer. 29:11; Ps. 139:17,18; Rom. 8:28).</a:t>
            </a:r>
          </a:p>
          <a:p>
            <a:endParaRPr lang="en-SG" sz="3200" dirty="0"/>
          </a:p>
        </p:txBody>
      </p:sp>
    </p:spTree>
    <p:extLst>
      <p:ext uri="{BB962C8B-B14F-4D97-AF65-F5344CB8AC3E}">
        <p14:creationId xmlns:p14="http://schemas.microsoft.com/office/powerpoint/2010/main" val="30536835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7989" y="226893"/>
            <a:ext cx="8229600" cy="1152128"/>
          </a:xfrm>
        </p:spPr>
        <p:txBody>
          <a:bodyPr/>
          <a:lstStyle/>
          <a:p>
            <a:pPr algn="ctr"/>
            <a:r>
              <a:rPr lang="en-SG" u="sng" dirty="0">
                <a:solidFill>
                  <a:srgbClr val="00B0F0"/>
                </a:solidFill>
                <a:latin typeface="+mn-lt"/>
              </a:rPr>
              <a:t>GOD IS IN CONTROL </a:t>
            </a:r>
            <a:endParaRPr lang="en-SG" dirty="0">
              <a:solidFill>
                <a:srgbClr val="00B0F0"/>
              </a:solidFill>
              <a:latin typeface="+mn-lt"/>
            </a:endParaRPr>
          </a:p>
        </p:txBody>
      </p:sp>
      <p:sp>
        <p:nvSpPr>
          <p:cNvPr id="3" name="Content Placeholder 2"/>
          <p:cNvSpPr>
            <a:spLocks noGrp="1"/>
          </p:cNvSpPr>
          <p:nvPr>
            <p:ph idx="1"/>
          </p:nvPr>
        </p:nvSpPr>
        <p:spPr>
          <a:xfrm>
            <a:off x="838200" y="1825625"/>
            <a:ext cx="10515600" cy="3700532"/>
          </a:xfrm>
        </p:spPr>
        <p:txBody>
          <a:bodyPr>
            <a:normAutofit/>
          </a:bodyPr>
          <a:lstStyle/>
          <a:p>
            <a:pPr marL="447675" indent="-447675">
              <a:lnSpc>
                <a:spcPct val="100000"/>
              </a:lnSpc>
              <a:buNone/>
            </a:pPr>
            <a:r>
              <a:rPr lang="en-SG" sz="3200" dirty="0">
                <a:solidFill>
                  <a:srgbClr val="C00000"/>
                </a:solidFill>
              </a:rPr>
              <a:t>2.	</a:t>
            </a:r>
            <a:r>
              <a:rPr lang="en-SG" sz="3200" u="sng" dirty="0">
                <a:solidFill>
                  <a:srgbClr val="C00000"/>
                </a:solidFill>
              </a:rPr>
              <a:t>Decide to be still before God</a:t>
            </a:r>
            <a:endParaRPr lang="en-SG" sz="3200" dirty="0"/>
          </a:p>
          <a:p>
            <a:pPr marL="0" indent="0">
              <a:lnSpc>
                <a:spcPct val="100000"/>
              </a:lnSpc>
              <a:spcBef>
                <a:spcPts val="2400"/>
              </a:spcBef>
              <a:buNone/>
            </a:pPr>
            <a:r>
              <a:rPr lang="en-SG" sz="3200" dirty="0"/>
              <a:t>(</a:t>
            </a:r>
            <a:r>
              <a:rPr lang="en-SG" sz="3200" dirty="0" err="1"/>
              <a:t>Psa</a:t>
            </a:r>
            <a:r>
              <a:rPr lang="en-SG" sz="3200" dirty="0"/>
              <a:t> 46:10)  </a:t>
            </a:r>
            <a:r>
              <a:rPr lang="en-SG" sz="3200" i="1" u="sng" dirty="0"/>
              <a:t>Be still, and know that I am God</a:t>
            </a:r>
            <a:r>
              <a:rPr lang="en-SG" sz="3200" i="1" dirty="0"/>
              <a:t>: I will be exalted among the heathen, I will be exalted in the earth.</a:t>
            </a:r>
          </a:p>
          <a:p>
            <a:pPr marL="893763" indent="-446088">
              <a:lnSpc>
                <a:spcPct val="100000"/>
              </a:lnSpc>
              <a:spcBef>
                <a:spcPts val="3000"/>
              </a:spcBef>
              <a:buNone/>
            </a:pPr>
            <a:r>
              <a:rPr lang="en-SG" sz="3200" dirty="0">
                <a:solidFill>
                  <a:srgbClr val="00B050"/>
                </a:solidFill>
              </a:rPr>
              <a:t>a.  </a:t>
            </a:r>
            <a:r>
              <a:rPr lang="en-SG" sz="3200" dirty="0"/>
              <a:t>Give up </a:t>
            </a:r>
            <a:r>
              <a:rPr lang="en-SG" sz="3200" u="sng" dirty="0"/>
              <a:t>playing God</a:t>
            </a:r>
            <a:r>
              <a:rPr lang="en-SG" sz="3200" dirty="0"/>
              <a:t> (cf. Isaiah 55:8,9)</a:t>
            </a:r>
          </a:p>
          <a:p>
            <a:pPr marL="893763" indent="-446088">
              <a:lnSpc>
                <a:spcPct val="100000"/>
              </a:lnSpc>
              <a:buNone/>
            </a:pPr>
            <a:r>
              <a:rPr lang="en-SG" sz="3200" dirty="0">
                <a:solidFill>
                  <a:srgbClr val="00B050"/>
                </a:solidFill>
              </a:rPr>
              <a:t>b.  </a:t>
            </a:r>
            <a:r>
              <a:rPr lang="en-SG" sz="3200" u="sng" dirty="0"/>
              <a:t>Discipline of Silence</a:t>
            </a:r>
            <a:r>
              <a:rPr lang="en-SG" sz="3200" dirty="0"/>
              <a:t> – meek &amp; quiet spirit</a:t>
            </a:r>
            <a:endParaRPr lang="en-SG" dirty="0"/>
          </a:p>
        </p:txBody>
      </p:sp>
    </p:spTree>
    <p:extLst>
      <p:ext uri="{BB962C8B-B14F-4D97-AF65-F5344CB8AC3E}">
        <p14:creationId xmlns:p14="http://schemas.microsoft.com/office/powerpoint/2010/main" val="4294093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76672"/>
            <a:ext cx="8229600" cy="1152128"/>
          </a:xfrm>
        </p:spPr>
        <p:txBody>
          <a:bodyPr/>
          <a:lstStyle/>
          <a:p>
            <a:pPr algn="ctr"/>
            <a:r>
              <a:rPr lang="en-SG" u="sng" dirty="0">
                <a:solidFill>
                  <a:srgbClr val="FF66FF"/>
                </a:solidFill>
                <a:latin typeface="+mn-lt"/>
              </a:rPr>
              <a:t>GOD IS THE JUDGE </a:t>
            </a:r>
            <a:endParaRPr lang="en-SG" dirty="0">
              <a:solidFill>
                <a:srgbClr val="FF66FF"/>
              </a:solidFill>
              <a:latin typeface="+mn-lt"/>
            </a:endParaRPr>
          </a:p>
        </p:txBody>
      </p:sp>
      <p:sp>
        <p:nvSpPr>
          <p:cNvPr id="3" name="Content Placeholder 2"/>
          <p:cNvSpPr>
            <a:spLocks noGrp="1"/>
          </p:cNvSpPr>
          <p:nvPr>
            <p:ph idx="1"/>
          </p:nvPr>
        </p:nvSpPr>
        <p:spPr>
          <a:xfrm>
            <a:off x="1182756" y="1775930"/>
            <a:ext cx="9826487" cy="4351338"/>
          </a:xfrm>
        </p:spPr>
        <p:txBody>
          <a:bodyPr>
            <a:noAutofit/>
          </a:bodyPr>
          <a:lstStyle/>
          <a:p>
            <a:pPr marL="536575" indent="-536575">
              <a:lnSpc>
                <a:spcPct val="100000"/>
              </a:lnSpc>
              <a:buNone/>
            </a:pPr>
            <a:r>
              <a:rPr lang="en-SG" sz="3200" dirty="0">
                <a:solidFill>
                  <a:srgbClr val="C00000"/>
                </a:solidFill>
              </a:rPr>
              <a:t>1.   </a:t>
            </a:r>
            <a:r>
              <a:rPr lang="en-SG" sz="3200" u="sng" dirty="0">
                <a:solidFill>
                  <a:srgbClr val="C00000"/>
                </a:solidFill>
              </a:rPr>
              <a:t>The final judgment belongs to the Lord </a:t>
            </a:r>
            <a:br>
              <a:rPr lang="en-SG" sz="3200" u="sng" dirty="0">
                <a:solidFill>
                  <a:srgbClr val="C00000"/>
                </a:solidFill>
              </a:rPr>
            </a:br>
            <a:r>
              <a:rPr lang="en-SG" sz="3200" dirty="0"/>
              <a:t>(2 Cor. 5:10; Rev. 20:11)</a:t>
            </a:r>
          </a:p>
          <a:p>
            <a:pPr lvl="0">
              <a:lnSpc>
                <a:spcPct val="100000"/>
              </a:lnSpc>
            </a:pPr>
            <a:endParaRPr lang="en-US" sz="3200" dirty="0"/>
          </a:p>
          <a:p>
            <a:pPr marL="0" indent="0">
              <a:lnSpc>
                <a:spcPct val="100000"/>
              </a:lnSpc>
              <a:buNone/>
            </a:pPr>
            <a:r>
              <a:rPr lang="en-SG" sz="3200" dirty="0"/>
              <a:t>(1Pe 2:23)  </a:t>
            </a:r>
            <a:r>
              <a:rPr lang="en-SG" sz="3200" i="1" dirty="0"/>
              <a:t>Who, when He was reviled, reviled not again; when He suffered, He threatened not; but </a:t>
            </a:r>
            <a:r>
              <a:rPr lang="en-SG" sz="3200" i="1" u="sng" dirty="0"/>
              <a:t>committed himself to Him that </a:t>
            </a:r>
            <a:r>
              <a:rPr lang="en-SG" sz="3200" i="1" u="sng" dirty="0" err="1"/>
              <a:t>judgeth</a:t>
            </a:r>
            <a:r>
              <a:rPr lang="en-SG" sz="3200" i="1" u="sng" dirty="0"/>
              <a:t> righteously</a:t>
            </a:r>
            <a:r>
              <a:rPr lang="en-SG" sz="3200" i="1" dirty="0"/>
              <a:t>:</a:t>
            </a:r>
          </a:p>
          <a:p>
            <a:endParaRPr lang="en-SG" dirty="0"/>
          </a:p>
          <a:p>
            <a:pPr lvl="0"/>
            <a:endParaRPr lang="en-SG" dirty="0"/>
          </a:p>
        </p:txBody>
      </p:sp>
    </p:spTree>
    <p:extLst>
      <p:ext uri="{BB962C8B-B14F-4D97-AF65-F5344CB8AC3E}">
        <p14:creationId xmlns:p14="http://schemas.microsoft.com/office/powerpoint/2010/main" val="22741632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36642"/>
            <a:ext cx="8229600" cy="1152128"/>
          </a:xfrm>
        </p:spPr>
        <p:txBody>
          <a:bodyPr/>
          <a:lstStyle/>
          <a:p>
            <a:pPr algn="ctr"/>
            <a:r>
              <a:rPr lang="en-SG" u="sng" dirty="0">
                <a:solidFill>
                  <a:srgbClr val="FF66FF"/>
                </a:solidFill>
                <a:latin typeface="+mn-lt"/>
              </a:rPr>
              <a:t>GOD IS THE JUDGE </a:t>
            </a:r>
            <a:endParaRPr lang="en-SG" dirty="0">
              <a:solidFill>
                <a:srgbClr val="FF66FF"/>
              </a:solidFill>
              <a:latin typeface="+mn-lt"/>
            </a:endParaRPr>
          </a:p>
        </p:txBody>
      </p:sp>
      <p:sp>
        <p:nvSpPr>
          <p:cNvPr id="3" name="Content Placeholder 2"/>
          <p:cNvSpPr>
            <a:spLocks noGrp="1"/>
          </p:cNvSpPr>
          <p:nvPr>
            <p:ph idx="1"/>
          </p:nvPr>
        </p:nvSpPr>
        <p:spPr/>
        <p:txBody>
          <a:bodyPr/>
          <a:lstStyle/>
          <a:p>
            <a:pPr marL="0" indent="0">
              <a:lnSpc>
                <a:spcPct val="100000"/>
              </a:lnSpc>
              <a:buNone/>
            </a:pPr>
            <a:r>
              <a:rPr lang="en-SG" sz="3200" dirty="0">
                <a:solidFill>
                  <a:srgbClr val="C00000"/>
                </a:solidFill>
              </a:rPr>
              <a:t>2.   </a:t>
            </a:r>
            <a:r>
              <a:rPr lang="en-SG" sz="3200" u="sng" dirty="0">
                <a:solidFill>
                  <a:srgbClr val="C00000"/>
                </a:solidFill>
              </a:rPr>
              <a:t>Harsh judging is not allowed</a:t>
            </a:r>
            <a:r>
              <a:rPr lang="en-SG" sz="3200" dirty="0">
                <a:solidFill>
                  <a:srgbClr val="C00000"/>
                </a:solidFill>
              </a:rPr>
              <a:t> </a:t>
            </a:r>
            <a:r>
              <a:rPr lang="en-SG" sz="3200" dirty="0"/>
              <a:t>(Matt. 7:1).</a:t>
            </a:r>
          </a:p>
          <a:p>
            <a:pPr marL="0" indent="0">
              <a:lnSpc>
                <a:spcPct val="100000"/>
              </a:lnSpc>
              <a:buNone/>
            </a:pPr>
            <a:r>
              <a:rPr lang="en-SG" sz="3200" dirty="0"/>
              <a:t>      </a:t>
            </a:r>
            <a:r>
              <a:rPr lang="en-SG" sz="3200" dirty="0">
                <a:solidFill>
                  <a:srgbClr val="00B050"/>
                </a:solidFill>
              </a:rPr>
              <a:t>a.  </a:t>
            </a:r>
            <a:r>
              <a:rPr lang="en-SG" sz="3200" dirty="0"/>
              <a:t>Place not ourselves above others (Gal. 6:1).</a:t>
            </a:r>
          </a:p>
          <a:p>
            <a:pPr marL="0" indent="0">
              <a:lnSpc>
                <a:spcPct val="100000"/>
              </a:lnSpc>
              <a:buNone/>
            </a:pPr>
            <a:r>
              <a:rPr lang="en-SG" sz="3200" dirty="0"/>
              <a:t>      </a:t>
            </a:r>
            <a:r>
              <a:rPr lang="en-SG" sz="3200" dirty="0">
                <a:solidFill>
                  <a:srgbClr val="00B050"/>
                </a:solidFill>
              </a:rPr>
              <a:t>b.  </a:t>
            </a:r>
            <a:r>
              <a:rPr lang="en-SG" sz="3200" dirty="0"/>
              <a:t>Do not condemn with guilt and shame.</a:t>
            </a:r>
          </a:p>
          <a:p>
            <a:pPr marL="0" indent="0">
              <a:lnSpc>
                <a:spcPct val="100000"/>
              </a:lnSpc>
              <a:buNone/>
            </a:pPr>
            <a:r>
              <a:rPr lang="en-SG" sz="3200" dirty="0"/>
              <a:t>      </a:t>
            </a:r>
            <a:r>
              <a:rPr lang="en-SG" sz="3200" dirty="0">
                <a:solidFill>
                  <a:srgbClr val="00B050"/>
                </a:solidFill>
              </a:rPr>
              <a:t>c.  </a:t>
            </a:r>
            <a:r>
              <a:rPr lang="en-SG" sz="3200" dirty="0"/>
              <a:t>Do not create standard for others.</a:t>
            </a:r>
          </a:p>
          <a:p>
            <a:pPr>
              <a:lnSpc>
                <a:spcPct val="100000"/>
              </a:lnSpc>
            </a:pPr>
            <a:endParaRPr lang="en-US" sz="3200" dirty="0"/>
          </a:p>
          <a:p>
            <a:pPr marL="0" indent="0">
              <a:lnSpc>
                <a:spcPct val="100000"/>
              </a:lnSpc>
              <a:buNone/>
            </a:pPr>
            <a:r>
              <a:rPr lang="en-SG" sz="3200" dirty="0"/>
              <a:t>(Mat 7:1)  </a:t>
            </a:r>
            <a:r>
              <a:rPr lang="en-SG" sz="3200" i="1" u="sng" dirty="0"/>
              <a:t>Judge not, that ye be not judged</a:t>
            </a:r>
            <a:r>
              <a:rPr lang="en-SG" sz="3200" i="1" dirty="0"/>
              <a:t>.</a:t>
            </a:r>
          </a:p>
          <a:p>
            <a:pPr marL="0" indent="0">
              <a:buNone/>
            </a:pPr>
            <a:endParaRPr lang="en-SG" dirty="0">
              <a:effectLst>
                <a:outerShdw blurRad="38100" dist="38100" dir="2700000" algn="tl">
                  <a:srgbClr val="000000">
                    <a:alpha val="43137"/>
                  </a:srgbClr>
                </a:outerShdw>
              </a:effectLst>
            </a:endParaRPr>
          </a:p>
          <a:p>
            <a:endParaRPr lang="en-SG" dirty="0"/>
          </a:p>
        </p:txBody>
      </p:sp>
    </p:spTree>
    <p:extLst>
      <p:ext uri="{BB962C8B-B14F-4D97-AF65-F5344CB8AC3E}">
        <p14:creationId xmlns:p14="http://schemas.microsoft.com/office/powerpoint/2010/main" val="288385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18255"/>
            <a:ext cx="8229600" cy="1152128"/>
          </a:xfrm>
        </p:spPr>
        <p:txBody>
          <a:bodyPr/>
          <a:lstStyle/>
          <a:p>
            <a:pPr algn="ctr"/>
            <a:r>
              <a:rPr lang="en-SG" u="sng" dirty="0">
                <a:solidFill>
                  <a:srgbClr val="FF66FF"/>
                </a:solidFill>
                <a:latin typeface="+mn-lt"/>
              </a:rPr>
              <a:t>GOD IS THE JUDGE </a:t>
            </a:r>
            <a:endParaRPr lang="en-SG" dirty="0">
              <a:solidFill>
                <a:srgbClr val="FF66FF"/>
              </a:solidFill>
              <a:latin typeface="+mn-lt"/>
            </a:endParaRPr>
          </a:p>
        </p:txBody>
      </p:sp>
      <p:sp>
        <p:nvSpPr>
          <p:cNvPr id="3" name="Content Placeholder 2"/>
          <p:cNvSpPr>
            <a:spLocks noGrp="1"/>
          </p:cNvSpPr>
          <p:nvPr>
            <p:ph idx="1"/>
          </p:nvPr>
        </p:nvSpPr>
        <p:spPr>
          <a:xfrm>
            <a:off x="1345096" y="1756051"/>
            <a:ext cx="9144000" cy="4351338"/>
          </a:xfrm>
        </p:spPr>
        <p:txBody>
          <a:bodyPr>
            <a:noAutofit/>
          </a:bodyPr>
          <a:lstStyle/>
          <a:p>
            <a:pPr marL="446088" indent="-446088">
              <a:lnSpc>
                <a:spcPct val="100000"/>
              </a:lnSpc>
              <a:buNone/>
            </a:pPr>
            <a:r>
              <a:rPr lang="en-US" sz="3200" dirty="0">
                <a:solidFill>
                  <a:srgbClr val="C00000"/>
                </a:solidFill>
              </a:rPr>
              <a:t>3.	</a:t>
            </a:r>
            <a:r>
              <a:rPr lang="en-US" sz="3200" u="sng" dirty="0">
                <a:solidFill>
                  <a:srgbClr val="C00000"/>
                </a:solidFill>
              </a:rPr>
              <a:t>Discernment needed</a:t>
            </a:r>
            <a:r>
              <a:rPr lang="en-US" sz="3200" dirty="0">
                <a:solidFill>
                  <a:srgbClr val="C00000"/>
                </a:solidFill>
              </a:rPr>
              <a:t>  </a:t>
            </a:r>
            <a:r>
              <a:rPr lang="en-US" sz="3200" dirty="0"/>
              <a:t>(John 7:24; Phil. 1:9).</a:t>
            </a:r>
          </a:p>
          <a:p>
            <a:pPr marL="0" indent="0">
              <a:lnSpc>
                <a:spcPct val="100000"/>
              </a:lnSpc>
              <a:spcBef>
                <a:spcPts val="2400"/>
              </a:spcBef>
              <a:buNone/>
            </a:pPr>
            <a:r>
              <a:rPr lang="en-SG" sz="3200" i="1" dirty="0"/>
              <a:t>(Joh 7:24)  Judge not according to the appearance, but </a:t>
            </a:r>
            <a:r>
              <a:rPr lang="en-SG" sz="3200" i="1" u="sng" dirty="0"/>
              <a:t>judge righteous judgment</a:t>
            </a:r>
            <a:r>
              <a:rPr lang="en-SG" sz="3200" i="1" dirty="0"/>
              <a:t>.</a:t>
            </a:r>
          </a:p>
          <a:p>
            <a:pPr marL="447675" indent="0">
              <a:lnSpc>
                <a:spcPct val="100000"/>
              </a:lnSpc>
              <a:spcBef>
                <a:spcPts val="3000"/>
              </a:spcBef>
              <a:buNone/>
            </a:pPr>
            <a:r>
              <a:rPr lang="en-US" sz="3200" u="sng" dirty="0"/>
              <a:t>Holiness and Love</a:t>
            </a:r>
            <a:r>
              <a:rPr lang="en-US" sz="3200" dirty="0"/>
              <a:t> (1 Thess. 4:7,9)</a:t>
            </a:r>
          </a:p>
          <a:p>
            <a:pPr marL="447675" indent="0">
              <a:lnSpc>
                <a:spcPct val="100000"/>
              </a:lnSpc>
              <a:buNone/>
            </a:pPr>
            <a:r>
              <a:rPr lang="en-US" sz="3200" u="sng" dirty="0"/>
              <a:t>Love and Truth</a:t>
            </a:r>
            <a:r>
              <a:rPr lang="en-US" sz="3200" dirty="0"/>
              <a:t> (Eph. 4:15; 1 John 3:18).</a:t>
            </a:r>
          </a:p>
          <a:p>
            <a:pPr marL="0" indent="0">
              <a:buNone/>
            </a:pPr>
            <a:r>
              <a:rPr lang="en-US" sz="2600" dirty="0"/>
              <a:t>       </a:t>
            </a:r>
          </a:p>
          <a:p>
            <a:pPr marL="0" indent="0">
              <a:buNone/>
            </a:pPr>
            <a:r>
              <a:rPr lang="en-US" dirty="0"/>
              <a:t>       </a:t>
            </a:r>
            <a:endParaRPr lang="en-SG" dirty="0"/>
          </a:p>
          <a:p>
            <a:endParaRPr lang="en-SG" dirty="0"/>
          </a:p>
        </p:txBody>
      </p:sp>
    </p:spTree>
    <p:extLst>
      <p:ext uri="{BB962C8B-B14F-4D97-AF65-F5344CB8AC3E}">
        <p14:creationId xmlns:p14="http://schemas.microsoft.com/office/powerpoint/2010/main" val="36451266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50" y="87555"/>
            <a:ext cx="8229600" cy="1152128"/>
          </a:xfrm>
        </p:spPr>
        <p:txBody>
          <a:bodyPr/>
          <a:lstStyle/>
          <a:p>
            <a:pPr algn="ctr"/>
            <a:r>
              <a:rPr lang="en-SG" u="sng" dirty="0">
                <a:solidFill>
                  <a:srgbClr val="FF66FF"/>
                </a:solidFill>
                <a:latin typeface="+mn-lt"/>
              </a:rPr>
              <a:t>GOD IS THE JUDGE </a:t>
            </a:r>
            <a:endParaRPr lang="en-SG" dirty="0">
              <a:solidFill>
                <a:srgbClr val="FF66FF"/>
              </a:solidFill>
              <a:latin typeface="+mn-lt"/>
            </a:endParaRPr>
          </a:p>
        </p:txBody>
      </p:sp>
      <p:sp>
        <p:nvSpPr>
          <p:cNvPr id="3" name="Content Placeholder 2"/>
          <p:cNvSpPr>
            <a:spLocks noGrp="1"/>
          </p:cNvSpPr>
          <p:nvPr>
            <p:ph idx="1"/>
          </p:nvPr>
        </p:nvSpPr>
        <p:spPr>
          <a:xfrm>
            <a:off x="838200" y="1636781"/>
            <a:ext cx="10515600" cy="4326698"/>
          </a:xfrm>
        </p:spPr>
        <p:txBody>
          <a:bodyPr>
            <a:noAutofit/>
          </a:bodyPr>
          <a:lstStyle/>
          <a:p>
            <a:pPr marL="0" indent="0">
              <a:lnSpc>
                <a:spcPct val="100000"/>
              </a:lnSpc>
              <a:buNone/>
            </a:pPr>
            <a:r>
              <a:rPr lang="en-SG" sz="3200" dirty="0">
                <a:solidFill>
                  <a:srgbClr val="C00000"/>
                </a:solidFill>
              </a:rPr>
              <a:t>4.  </a:t>
            </a:r>
            <a:r>
              <a:rPr lang="en-SG" sz="3200" u="sng" dirty="0">
                <a:solidFill>
                  <a:srgbClr val="C00000"/>
                </a:solidFill>
              </a:rPr>
              <a:t>Decide to rest and reflect</a:t>
            </a:r>
            <a:r>
              <a:rPr lang="en-SG" sz="3200" dirty="0">
                <a:solidFill>
                  <a:srgbClr val="C00000"/>
                </a:solidFill>
              </a:rPr>
              <a:t> </a:t>
            </a:r>
            <a:r>
              <a:rPr lang="en-SG" sz="3200" dirty="0"/>
              <a:t>– cultivate serenity.</a:t>
            </a:r>
          </a:p>
          <a:p>
            <a:pPr marL="0" indent="0">
              <a:lnSpc>
                <a:spcPct val="100000"/>
              </a:lnSpc>
              <a:buNone/>
            </a:pPr>
            <a:r>
              <a:rPr lang="en-SG" sz="3200" dirty="0"/>
              <a:t>      </a:t>
            </a:r>
            <a:r>
              <a:rPr lang="en-SG" sz="3200" dirty="0">
                <a:solidFill>
                  <a:srgbClr val="00B050"/>
                </a:solidFill>
              </a:rPr>
              <a:t>a.  </a:t>
            </a:r>
            <a:r>
              <a:rPr lang="en-SG" sz="3200" u="sng" dirty="0"/>
              <a:t>Extend grace</a:t>
            </a:r>
            <a:r>
              <a:rPr lang="en-SG" sz="3200" dirty="0"/>
              <a:t> (as against bitterness).</a:t>
            </a:r>
          </a:p>
          <a:p>
            <a:pPr marL="0" indent="0">
              <a:lnSpc>
                <a:spcPct val="100000"/>
              </a:lnSpc>
              <a:spcBef>
                <a:spcPts val="2400"/>
              </a:spcBef>
              <a:buNone/>
            </a:pPr>
            <a:r>
              <a:rPr lang="en-SG" sz="3200" dirty="0"/>
              <a:t>(1Pe 4:8)  </a:t>
            </a:r>
            <a:r>
              <a:rPr lang="en-SG" sz="3200" i="1" dirty="0"/>
              <a:t>And above all things have fervent charity among yourselves: for </a:t>
            </a:r>
            <a:r>
              <a:rPr lang="en-SG" sz="3200" i="1" u="sng" dirty="0"/>
              <a:t>charity shall cover the multitude of sins</a:t>
            </a:r>
            <a:r>
              <a:rPr lang="en-SG" sz="3200" i="1" dirty="0"/>
              <a:t>.</a:t>
            </a:r>
          </a:p>
          <a:p>
            <a:pPr marL="0" indent="0">
              <a:lnSpc>
                <a:spcPct val="100000"/>
              </a:lnSpc>
              <a:spcBef>
                <a:spcPts val="1800"/>
              </a:spcBef>
              <a:buNone/>
            </a:pPr>
            <a:r>
              <a:rPr lang="en-SG" sz="3200" dirty="0"/>
              <a:t>(Mat 5:44</a:t>
            </a:r>
            <a:r>
              <a:rPr lang="en-SG" sz="3200" i="1" dirty="0"/>
              <a:t>)  But I say unto you, </a:t>
            </a:r>
            <a:r>
              <a:rPr lang="en-SG" sz="3200" i="1" u="sng" dirty="0"/>
              <a:t>Love</a:t>
            </a:r>
            <a:r>
              <a:rPr lang="en-SG" sz="3200" i="1" dirty="0"/>
              <a:t> your enemies, </a:t>
            </a:r>
            <a:r>
              <a:rPr lang="en-SG" sz="3200" i="1" u="sng" dirty="0"/>
              <a:t>bless</a:t>
            </a:r>
            <a:r>
              <a:rPr lang="en-SG" sz="3200" i="1" dirty="0"/>
              <a:t> them that curse you, </a:t>
            </a:r>
            <a:r>
              <a:rPr lang="en-SG" sz="3200" i="1" u="sng" dirty="0"/>
              <a:t>do good</a:t>
            </a:r>
            <a:r>
              <a:rPr lang="en-SG" sz="3200" i="1" dirty="0"/>
              <a:t> to them that hate you, and </a:t>
            </a:r>
            <a:r>
              <a:rPr lang="en-SG" sz="3200" i="1" u="sng" dirty="0"/>
              <a:t>pray for them</a:t>
            </a:r>
            <a:r>
              <a:rPr lang="en-SG" sz="3200" i="1" dirty="0"/>
              <a:t> which despitefully use you, and persecute you;</a:t>
            </a:r>
            <a:endParaRPr lang="en-SG"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735307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1626" y="178498"/>
            <a:ext cx="8229600" cy="1152128"/>
          </a:xfrm>
        </p:spPr>
        <p:txBody>
          <a:bodyPr/>
          <a:lstStyle/>
          <a:p>
            <a:pPr algn="ctr"/>
            <a:r>
              <a:rPr lang="en-SG" u="sng" dirty="0">
                <a:solidFill>
                  <a:srgbClr val="FF66FF"/>
                </a:solidFill>
                <a:latin typeface="+mn-lt"/>
              </a:rPr>
              <a:t>GOD IS THE JUDGE </a:t>
            </a:r>
            <a:endParaRPr lang="en-SG" dirty="0">
              <a:solidFill>
                <a:srgbClr val="FF66FF"/>
              </a:solidFill>
              <a:latin typeface="+mn-lt"/>
            </a:endParaRPr>
          </a:p>
        </p:txBody>
      </p:sp>
      <p:sp>
        <p:nvSpPr>
          <p:cNvPr id="3" name="Content Placeholder 2"/>
          <p:cNvSpPr>
            <a:spLocks noGrp="1"/>
          </p:cNvSpPr>
          <p:nvPr>
            <p:ph idx="1"/>
          </p:nvPr>
        </p:nvSpPr>
        <p:spPr>
          <a:xfrm>
            <a:off x="1007166" y="1865382"/>
            <a:ext cx="10164417" cy="4336636"/>
          </a:xfrm>
        </p:spPr>
        <p:txBody>
          <a:bodyPr>
            <a:noAutofit/>
          </a:bodyPr>
          <a:lstStyle/>
          <a:p>
            <a:pPr marL="536575" indent="-536575">
              <a:lnSpc>
                <a:spcPct val="100000"/>
              </a:lnSpc>
              <a:spcBef>
                <a:spcPts val="1200"/>
              </a:spcBef>
              <a:buNone/>
            </a:pPr>
            <a:r>
              <a:rPr lang="en-SG" sz="3200" dirty="0">
                <a:solidFill>
                  <a:srgbClr val="C00000"/>
                </a:solidFill>
              </a:rPr>
              <a:t>4.	</a:t>
            </a:r>
            <a:r>
              <a:rPr lang="en-SG" sz="3200" u="sng" dirty="0">
                <a:solidFill>
                  <a:srgbClr val="C00000"/>
                </a:solidFill>
              </a:rPr>
              <a:t>Decide to rest and reflect</a:t>
            </a:r>
            <a:r>
              <a:rPr lang="en-SG" sz="3200" dirty="0">
                <a:solidFill>
                  <a:srgbClr val="C00000"/>
                </a:solidFill>
              </a:rPr>
              <a:t> </a:t>
            </a:r>
            <a:r>
              <a:rPr lang="en-SG" sz="3200" dirty="0"/>
              <a:t>– cultivate serenity.</a:t>
            </a:r>
          </a:p>
          <a:p>
            <a:pPr marL="0" indent="0">
              <a:lnSpc>
                <a:spcPct val="100000"/>
              </a:lnSpc>
              <a:spcBef>
                <a:spcPts val="1200"/>
              </a:spcBef>
              <a:buNone/>
            </a:pPr>
            <a:r>
              <a:rPr lang="en-US" sz="3200" dirty="0"/>
              <a:t> </a:t>
            </a:r>
            <a:r>
              <a:rPr lang="en-SG" sz="3200" dirty="0"/>
              <a:t>      </a:t>
            </a:r>
            <a:r>
              <a:rPr lang="en-SG" sz="3200" dirty="0">
                <a:solidFill>
                  <a:srgbClr val="00B050"/>
                </a:solidFill>
              </a:rPr>
              <a:t>b.   </a:t>
            </a:r>
            <a:r>
              <a:rPr lang="en-SG" sz="3200" u="sng" dirty="0"/>
              <a:t>Discipline of Solitude</a:t>
            </a:r>
            <a:r>
              <a:rPr lang="en-SG" sz="3200" dirty="0"/>
              <a:t> – self-examination</a:t>
            </a:r>
          </a:p>
          <a:p>
            <a:pPr marL="0" indent="0">
              <a:lnSpc>
                <a:spcPct val="100000"/>
              </a:lnSpc>
              <a:spcBef>
                <a:spcPts val="2400"/>
              </a:spcBef>
              <a:buNone/>
            </a:pPr>
            <a:r>
              <a:rPr lang="en-SG" sz="3200" i="1" dirty="0"/>
              <a:t>(</a:t>
            </a:r>
            <a:r>
              <a:rPr lang="en-SG" sz="3200" i="1" dirty="0" err="1"/>
              <a:t>Psa</a:t>
            </a:r>
            <a:r>
              <a:rPr lang="en-SG" sz="3200" i="1" dirty="0"/>
              <a:t> 139:23)  </a:t>
            </a:r>
            <a:r>
              <a:rPr lang="en-SG" sz="3200" i="1" u="sng" dirty="0"/>
              <a:t>Search me</a:t>
            </a:r>
            <a:r>
              <a:rPr lang="en-SG" sz="3200" i="1" dirty="0"/>
              <a:t>, O God, and know my heart: </a:t>
            </a:r>
            <a:r>
              <a:rPr lang="en-SG" sz="3200" i="1" u="sng" dirty="0"/>
              <a:t>try me</a:t>
            </a:r>
            <a:r>
              <a:rPr lang="en-SG" sz="3200" i="1" dirty="0"/>
              <a:t>, and know my thoughts:</a:t>
            </a:r>
          </a:p>
          <a:p>
            <a:pPr marL="0" indent="0">
              <a:lnSpc>
                <a:spcPct val="100000"/>
              </a:lnSpc>
              <a:spcBef>
                <a:spcPts val="1800"/>
              </a:spcBef>
              <a:buNone/>
            </a:pPr>
            <a:r>
              <a:rPr lang="en-SG" sz="3200" i="1" dirty="0"/>
              <a:t>(</a:t>
            </a:r>
            <a:r>
              <a:rPr lang="en-SG" sz="3200" i="1" dirty="0" err="1"/>
              <a:t>Psa</a:t>
            </a:r>
            <a:r>
              <a:rPr lang="en-SG" sz="3200" i="1" dirty="0"/>
              <a:t> 139:24)  </a:t>
            </a:r>
            <a:r>
              <a:rPr lang="en-SG" sz="3200" i="1" u="sng" dirty="0"/>
              <a:t>And see</a:t>
            </a:r>
            <a:r>
              <a:rPr lang="en-SG" sz="3200" i="1" dirty="0"/>
              <a:t> if there be any wicked way in me, and </a:t>
            </a:r>
            <a:r>
              <a:rPr lang="en-SG" sz="3200" i="1" u="sng" dirty="0"/>
              <a:t>lead me</a:t>
            </a:r>
            <a:r>
              <a:rPr lang="en-SG" sz="3200" i="1" dirty="0"/>
              <a:t> in the way everlasting.</a:t>
            </a:r>
          </a:p>
          <a:p>
            <a:endParaRPr lang="en-SG" dirty="0"/>
          </a:p>
          <a:p>
            <a:pPr marL="0" indent="0">
              <a:buNone/>
            </a:pPr>
            <a:endParaRPr lang="en-SG" b="1" dirty="0"/>
          </a:p>
        </p:txBody>
      </p:sp>
    </p:spTree>
    <p:extLst>
      <p:ext uri="{BB962C8B-B14F-4D97-AF65-F5344CB8AC3E}">
        <p14:creationId xmlns:p14="http://schemas.microsoft.com/office/powerpoint/2010/main" val="39529977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7122"/>
            <a:ext cx="8229600" cy="1152128"/>
          </a:xfrm>
        </p:spPr>
        <p:txBody>
          <a:bodyPr/>
          <a:lstStyle/>
          <a:p>
            <a:pPr algn="ctr"/>
            <a:r>
              <a:rPr lang="en-SG" u="sng" dirty="0">
                <a:solidFill>
                  <a:srgbClr val="00B0F0"/>
                </a:solidFill>
                <a:latin typeface="+mn-lt"/>
              </a:rPr>
              <a:t>GOD IS THE MASTER</a:t>
            </a:r>
            <a:r>
              <a:rPr lang="en-SG" dirty="0">
                <a:solidFill>
                  <a:srgbClr val="00B0F0"/>
                </a:solidFill>
                <a:latin typeface="+mn-lt"/>
              </a:rPr>
              <a:t> </a:t>
            </a:r>
            <a:r>
              <a:rPr lang="en-SG" u="sng" dirty="0">
                <a:solidFill>
                  <a:srgbClr val="00B0F0"/>
                </a:solidFill>
                <a:latin typeface="+mn-lt"/>
              </a:rPr>
              <a:t>(ADONIA) </a:t>
            </a:r>
            <a:endParaRPr lang="en-SG" dirty="0">
              <a:solidFill>
                <a:srgbClr val="00B0F0"/>
              </a:solidFill>
              <a:latin typeface="+mn-lt"/>
            </a:endParaRPr>
          </a:p>
        </p:txBody>
      </p:sp>
      <p:sp>
        <p:nvSpPr>
          <p:cNvPr id="3" name="Content Placeholder 2"/>
          <p:cNvSpPr>
            <a:spLocks noGrp="1"/>
          </p:cNvSpPr>
          <p:nvPr>
            <p:ph idx="1"/>
          </p:nvPr>
        </p:nvSpPr>
        <p:spPr>
          <a:xfrm>
            <a:off x="934279" y="1465022"/>
            <a:ext cx="10485782" cy="5094803"/>
          </a:xfrm>
        </p:spPr>
        <p:txBody>
          <a:bodyPr>
            <a:noAutofit/>
          </a:bodyPr>
          <a:lstStyle/>
          <a:p>
            <a:pPr marL="446088" indent="-446088">
              <a:buNone/>
            </a:pPr>
            <a:r>
              <a:rPr lang="en-SG" dirty="0">
                <a:solidFill>
                  <a:srgbClr val="C00000"/>
                </a:solidFill>
              </a:rPr>
              <a:t>1.</a:t>
            </a:r>
            <a:r>
              <a:rPr lang="en-SG" sz="3200" dirty="0">
                <a:solidFill>
                  <a:srgbClr val="C00000"/>
                </a:solidFill>
              </a:rPr>
              <a:t>	</a:t>
            </a:r>
            <a:r>
              <a:rPr lang="en-SG" sz="3200" u="sng" dirty="0">
                <a:solidFill>
                  <a:srgbClr val="C00000"/>
                </a:solidFill>
              </a:rPr>
              <a:t>Know the Mind of Christ</a:t>
            </a:r>
            <a:r>
              <a:rPr lang="en-SG" sz="3200" dirty="0">
                <a:solidFill>
                  <a:srgbClr val="C00000"/>
                </a:solidFill>
              </a:rPr>
              <a:t> </a:t>
            </a:r>
            <a:r>
              <a:rPr lang="en-SG" sz="3200" dirty="0"/>
              <a:t>(Ps. 139:14; Eph. 2:10; 1:11,12).  </a:t>
            </a:r>
            <a:r>
              <a:rPr lang="en-SG" sz="3200" dirty="0">
                <a:solidFill>
                  <a:srgbClr val="FF0000"/>
                </a:solidFill>
              </a:rPr>
              <a:t>S.H.A.P.E.</a:t>
            </a:r>
          </a:p>
          <a:p>
            <a:pPr marL="0" indent="0">
              <a:buNone/>
            </a:pPr>
            <a:endParaRPr lang="en-US" sz="3200" dirty="0"/>
          </a:p>
          <a:p>
            <a:pPr marL="0" indent="0">
              <a:buNone/>
            </a:pPr>
            <a:r>
              <a:rPr lang="en-SG" sz="3200" i="1" dirty="0"/>
              <a:t>(</a:t>
            </a:r>
            <a:r>
              <a:rPr lang="en-SG" sz="3200" i="1" dirty="0" err="1"/>
              <a:t>Psa</a:t>
            </a:r>
            <a:r>
              <a:rPr lang="en-SG" sz="3200" i="1" dirty="0"/>
              <a:t> 139:14)  I will praise Thee; for I am </a:t>
            </a:r>
            <a:r>
              <a:rPr lang="en-SG" sz="3200" i="1" u="sng" dirty="0"/>
              <a:t>fearfully and wonderfully made</a:t>
            </a:r>
            <a:r>
              <a:rPr lang="en-SG" sz="3200" i="1" dirty="0"/>
              <a:t>: marvellous are Thy works; and that my soul </a:t>
            </a:r>
            <a:r>
              <a:rPr lang="en-SG" sz="3200" i="1" dirty="0" err="1"/>
              <a:t>knoweth</a:t>
            </a:r>
            <a:r>
              <a:rPr lang="en-SG" sz="3200" i="1" dirty="0"/>
              <a:t> right well.</a:t>
            </a:r>
          </a:p>
          <a:p>
            <a:pPr marL="0" indent="0">
              <a:buNone/>
            </a:pPr>
            <a:endParaRPr lang="en-SG" sz="3200" i="1" dirty="0"/>
          </a:p>
          <a:p>
            <a:pPr marL="0" indent="0">
              <a:buNone/>
            </a:pPr>
            <a:r>
              <a:rPr lang="en-SG" sz="3200" i="1" dirty="0"/>
              <a:t>(</a:t>
            </a:r>
            <a:r>
              <a:rPr lang="en-SG" sz="3200" i="1" dirty="0" err="1"/>
              <a:t>Eph</a:t>
            </a:r>
            <a:r>
              <a:rPr lang="en-SG" sz="3200" i="1" dirty="0"/>
              <a:t> 2:10)  For we are </a:t>
            </a:r>
            <a:r>
              <a:rPr lang="en-SG" sz="3200" i="1" u="sng" dirty="0"/>
              <a:t>His workmanship, created in Christ Jesus unto good works</a:t>
            </a:r>
            <a:r>
              <a:rPr lang="en-SG" sz="3200" i="1" dirty="0"/>
              <a:t>, which God hath before ordained that we should walk in them</a:t>
            </a:r>
            <a:r>
              <a:rPr lang="en-SG" sz="3200" b="1" i="1" dirty="0"/>
              <a:t>.</a:t>
            </a:r>
          </a:p>
          <a:p>
            <a:endParaRPr lang="en-SG" dirty="0">
              <a:effectLst>
                <a:outerShdw blurRad="38100" dist="38100" dir="2700000" algn="tl">
                  <a:srgbClr val="000000">
                    <a:alpha val="43137"/>
                  </a:srgbClr>
                </a:outerShdw>
              </a:effectLst>
            </a:endParaRPr>
          </a:p>
          <a:p>
            <a:pPr marL="0" indent="0">
              <a:buNone/>
            </a:pPr>
            <a:endParaRPr lang="en-SG" dirty="0"/>
          </a:p>
        </p:txBody>
      </p:sp>
    </p:spTree>
    <p:extLst>
      <p:ext uri="{BB962C8B-B14F-4D97-AF65-F5344CB8AC3E}">
        <p14:creationId xmlns:p14="http://schemas.microsoft.com/office/powerpoint/2010/main" val="291870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9248"/>
            <a:ext cx="8229600" cy="1152128"/>
          </a:xfrm>
        </p:spPr>
        <p:txBody>
          <a:bodyPr/>
          <a:lstStyle/>
          <a:p>
            <a:pPr algn="ctr"/>
            <a:r>
              <a:rPr lang="en-SG" u="sng" dirty="0">
                <a:solidFill>
                  <a:srgbClr val="00B0F0"/>
                </a:solidFill>
                <a:latin typeface="+mn-lt"/>
              </a:rPr>
              <a:t>GOD IS THE MASTER </a:t>
            </a:r>
            <a:endParaRPr lang="en-SG" dirty="0">
              <a:solidFill>
                <a:srgbClr val="00B0F0"/>
              </a:solidFill>
              <a:latin typeface="+mn-lt"/>
            </a:endParaRPr>
          </a:p>
        </p:txBody>
      </p:sp>
      <p:sp>
        <p:nvSpPr>
          <p:cNvPr id="3" name="Content Placeholder 2"/>
          <p:cNvSpPr>
            <a:spLocks noGrp="1"/>
          </p:cNvSpPr>
          <p:nvPr>
            <p:ph idx="1"/>
          </p:nvPr>
        </p:nvSpPr>
        <p:spPr>
          <a:xfrm>
            <a:off x="1861931" y="1524338"/>
            <a:ext cx="9061173" cy="5085184"/>
          </a:xfrm>
        </p:spPr>
        <p:txBody>
          <a:bodyPr>
            <a:noAutofit/>
          </a:bodyPr>
          <a:lstStyle/>
          <a:p>
            <a:pPr marL="446088" indent="-446088">
              <a:buNone/>
            </a:pPr>
            <a:r>
              <a:rPr lang="en-SG" sz="3200" dirty="0">
                <a:solidFill>
                  <a:srgbClr val="C00000"/>
                </a:solidFill>
              </a:rPr>
              <a:t>1.	</a:t>
            </a:r>
            <a:r>
              <a:rPr lang="en-SG" sz="3200" u="sng" dirty="0">
                <a:solidFill>
                  <a:srgbClr val="C00000"/>
                </a:solidFill>
              </a:rPr>
              <a:t>Know the Mind of Christ</a:t>
            </a:r>
            <a:endParaRPr lang="en-SG" sz="3200" dirty="0">
              <a:solidFill>
                <a:srgbClr val="C00000"/>
              </a:solidFill>
            </a:endParaRPr>
          </a:p>
          <a:p>
            <a:pPr marL="0" indent="0">
              <a:buNone/>
            </a:pPr>
            <a:endParaRPr lang="en-US" sz="3200" dirty="0">
              <a:solidFill>
                <a:srgbClr val="0070C0"/>
              </a:solidFill>
            </a:endParaRPr>
          </a:p>
          <a:p>
            <a:pPr marL="0" indent="0">
              <a:buNone/>
            </a:pPr>
            <a:r>
              <a:rPr lang="en-US" sz="3200" dirty="0"/>
              <a:t>We have been shaped and in the process of being shaped for His loving &amp; wise purposes.</a:t>
            </a:r>
          </a:p>
          <a:p>
            <a:pPr marL="1519238" indent="-354013">
              <a:buNone/>
              <a:tabLst>
                <a:tab pos="1703388" algn="l"/>
              </a:tabLst>
            </a:pPr>
            <a:r>
              <a:rPr lang="en-US" sz="3200" dirty="0">
                <a:solidFill>
                  <a:srgbClr val="FF0000"/>
                </a:solidFill>
              </a:rPr>
              <a:t>S</a:t>
            </a:r>
            <a:r>
              <a:rPr lang="en-US" sz="3200" dirty="0"/>
              <a:t> 	– 	Spiritual Gifts</a:t>
            </a:r>
          </a:p>
          <a:p>
            <a:pPr marL="1519238" indent="-354013">
              <a:buNone/>
              <a:tabLst>
                <a:tab pos="1703388" algn="l"/>
              </a:tabLst>
            </a:pPr>
            <a:r>
              <a:rPr lang="en-US" sz="3200" dirty="0">
                <a:solidFill>
                  <a:srgbClr val="FF0000"/>
                </a:solidFill>
              </a:rPr>
              <a:t>H</a:t>
            </a:r>
            <a:r>
              <a:rPr lang="en-US" sz="3200" dirty="0"/>
              <a:t>	– 	Heart   </a:t>
            </a:r>
          </a:p>
          <a:p>
            <a:pPr marL="1519238" indent="-354013">
              <a:buNone/>
              <a:tabLst>
                <a:tab pos="1703388" algn="l"/>
              </a:tabLst>
            </a:pPr>
            <a:r>
              <a:rPr lang="en-US" sz="3200" dirty="0">
                <a:solidFill>
                  <a:srgbClr val="FF0000"/>
                </a:solidFill>
              </a:rPr>
              <a:t>A</a:t>
            </a:r>
            <a:r>
              <a:rPr lang="en-US" sz="3200" dirty="0"/>
              <a:t>	– 	Abilities</a:t>
            </a:r>
          </a:p>
          <a:p>
            <a:pPr marL="1519238" indent="-354013">
              <a:buNone/>
              <a:tabLst>
                <a:tab pos="1703388" algn="l"/>
              </a:tabLst>
            </a:pPr>
            <a:r>
              <a:rPr lang="en-US" sz="3200" dirty="0">
                <a:solidFill>
                  <a:srgbClr val="FF0000"/>
                </a:solidFill>
              </a:rPr>
              <a:t>P</a:t>
            </a:r>
            <a:r>
              <a:rPr lang="en-US" sz="3200" dirty="0"/>
              <a:t> 	– 	Personality</a:t>
            </a:r>
          </a:p>
          <a:p>
            <a:pPr marL="1519238" indent="-354013">
              <a:buNone/>
              <a:tabLst>
                <a:tab pos="1798638" algn="l"/>
              </a:tabLst>
            </a:pPr>
            <a:r>
              <a:rPr lang="en-US" sz="3200" dirty="0">
                <a:solidFill>
                  <a:srgbClr val="FF0000"/>
                </a:solidFill>
              </a:rPr>
              <a:t>E 	</a:t>
            </a:r>
            <a:r>
              <a:rPr lang="en-US" sz="3200" dirty="0"/>
              <a:t>– 	Experiences</a:t>
            </a:r>
          </a:p>
          <a:p>
            <a:pPr marL="0" indent="0">
              <a:buNone/>
            </a:pPr>
            <a:r>
              <a:rPr lang="en-US" sz="3000" dirty="0">
                <a:effectLst>
                  <a:outerShdw blurRad="38100" dist="38100" dir="2700000" algn="tl">
                    <a:srgbClr val="000000">
                      <a:alpha val="43137"/>
                    </a:srgbClr>
                  </a:outerShdw>
                </a:effectLst>
              </a:rPr>
              <a:t>     </a:t>
            </a:r>
            <a:endParaRPr lang="en-SG" sz="3000" dirty="0">
              <a:effectLst>
                <a:outerShdw blurRad="38100" dist="38100" dir="2700000" algn="tl">
                  <a:srgbClr val="000000">
                    <a:alpha val="43137"/>
                  </a:srgbClr>
                </a:outerShdw>
              </a:effectLst>
            </a:endParaRPr>
          </a:p>
          <a:p>
            <a:pPr marL="0" indent="0">
              <a:buNone/>
            </a:pPr>
            <a:endParaRPr lang="en-SG" dirty="0"/>
          </a:p>
        </p:txBody>
      </p:sp>
    </p:spTree>
    <p:extLst>
      <p:ext uri="{BB962C8B-B14F-4D97-AF65-F5344CB8AC3E}">
        <p14:creationId xmlns:p14="http://schemas.microsoft.com/office/powerpoint/2010/main" val="3063124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381001"/>
            <a:ext cx="12192000" cy="747713"/>
          </a:xfrm>
        </p:spPr>
        <p:txBody>
          <a:bodyPr/>
          <a:lstStyle/>
          <a:p>
            <a:pPr algn="ctr" eaLnBrk="1" hangingPunct="1"/>
            <a:r>
              <a:rPr lang="en-SG" altLang="en-US" sz="4000" dirty="0">
                <a:solidFill>
                  <a:srgbClr val="FF66FF"/>
                </a:solidFill>
                <a:latin typeface="Calibri" panose="020F0502020204030204" pitchFamily="34" charset="0"/>
                <a:cs typeface="Calibri" panose="020F0502020204030204" pitchFamily="34" charset="0"/>
              </a:rPr>
              <a:t>PRAYING THE PSALMS</a:t>
            </a:r>
          </a:p>
        </p:txBody>
      </p:sp>
      <p:sp>
        <p:nvSpPr>
          <p:cNvPr id="3" name="Content Placeholder 2"/>
          <p:cNvSpPr>
            <a:spLocks noGrp="1"/>
          </p:cNvSpPr>
          <p:nvPr>
            <p:ph idx="1"/>
          </p:nvPr>
        </p:nvSpPr>
        <p:spPr>
          <a:xfrm>
            <a:off x="1215152" y="1371599"/>
            <a:ext cx="9761695" cy="5105400"/>
          </a:xfrm>
        </p:spPr>
        <p:txBody>
          <a:bodyPr>
            <a:noAutofit/>
          </a:bodyPr>
          <a:lstStyle/>
          <a:p>
            <a:pPr marL="447675" indent="-447675">
              <a:spcBef>
                <a:spcPts val="600"/>
              </a:spcBef>
              <a:buFont typeface="+mj-lt"/>
              <a:buAutoNum type="arabicPeriod"/>
              <a:defRPr/>
            </a:pPr>
            <a:r>
              <a:rPr lang="en-SG" sz="3200" dirty="0">
                <a:latin typeface="Calibri" panose="020F0502020204030204" pitchFamily="34" charset="0"/>
                <a:cs typeface="Calibri" panose="020F0502020204030204" pitchFamily="34" charset="0"/>
              </a:rPr>
              <a:t>SAY AND PRAY THEM OUT LOUD.</a:t>
            </a:r>
          </a:p>
          <a:p>
            <a:pPr marL="893763" indent="-446088">
              <a:spcBef>
                <a:spcPts val="600"/>
              </a:spcBef>
              <a:buClr>
                <a:srgbClr val="00B050"/>
              </a:buClr>
              <a:buFont typeface="+mj-lt"/>
              <a:buAutoNum type="alphaLcPeriod"/>
              <a:defRPr/>
            </a:pPr>
            <a:r>
              <a:rPr lang="en-SG" sz="3200" dirty="0">
                <a:latin typeface="Calibri" panose="020F0502020204030204" pitchFamily="34" charset="0"/>
                <a:cs typeface="Calibri" panose="020F0502020204030204" pitchFamily="34" charset="0"/>
              </a:rPr>
              <a:t>All scriptures is God’s breath (2 Tim. 3:16; Jn. 6:63).</a:t>
            </a:r>
          </a:p>
          <a:p>
            <a:pPr marL="893763" indent="-446088">
              <a:spcBef>
                <a:spcPts val="600"/>
              </a:spcBef>
              <a:buClr>
                <a:srgbClr val="00B050"/>
              </a:buClr>
              <a:buFont typeface="+mj-lt"/>
              <a:buAutoNum type="alphaLcPeriod"/>
              <a:defRPr/>
            </a:pPr>
            <a:r>
              <a:rPr lang="en-SG" sz="3200" dirty="0">
                <a:latin typeface="Calibri" panose="020F0502020204030204" pitchFamily="34" charset="0"/>
                <a:cs typeface="Calibri" panose="020F0502020204030204" pitchFamily="34" charset="0"/>
              </a:rPr>
              <a:t>When we pray, we are using what He wants us to.</a:t>
            </a:r>
          </a:p>
          <a:p>
            <a:pPr marL="893763" indent="-446088">
              <a:spcBef>
                <a:spcPts val="600"/>
              </a:spcBef>
              <a:buClr>
                <a:srgbClr val="00B050"/>
              </a:buClr>
              <a:buFont typeface="+mj-lt"/>
              <a:buAutoNum type="alphaLcPeriod"/>
              <a:defRPr/>
            </a:pPr>
            <a:r>
              <a:rPr lang="en-SG" sz="3200" dirty="0">
                <a:latin typeface="Calibri" panose="020F0502020204030204" pitchFamily="34" charset="0"/>
                <a:cs typeface="Calibri" panose="020F0502020204030204" pitchFamily="34" charset="0"/>
              </a:rPr>
              <a:t>Read thoughtfully, assenting with the heart.</a:t>
            </a:r>
          </a:p>
          <a:p>
            <a:pPr marL="447675" indent="-447675">
              <a:spcBef>
                <a:spcPts val="600"/>
              </a:spcBef>
              <a:buNone/>
              <a:defRPr/>
            </a:pPr>
            <a:endParaRPr lang="en-SG" sz="3200" dirty="0">
              <a:latin typeface="Calibri" panose="020F0502020204030204" pitchFamily="34" charset="0"/>
              <a:cs typeface="Calibri" panose="020F0502020204030204" pitchFamily="34" charset="0"/>
            </a:endParaRPr>
          </a:p>
          <a:p>
            <a:pPr marL="447675" indent="-447675">
              <a:spcBef>
                <a:spcPts val="600"/>
              </a:spcBef>
              <a:buFont typeface="+mj-lt"/>
              <a:buAutoNum type="arabicPeriod" startAt="2"/>
              <a:defRPr/>
            </a:pPr>
            <a:r>
              <a:rPr lang="en-SG" sz="3200" dirty="0">
                <a:latin typeface="Calibri" panose="020F0502020204030204" pitchFamily="34" charset="0"/>
                <a:cs typeface="Calibri" panose="020F0502020204030204" pitchFamily="34" charset="0"/>
              </a:rPr>
              <a:t>GARLAND THEM WITH OUR PRAYERS.</a:t>
            </a:r>
          </a:p>
          <a:p>
            <a:pPr marL="447675" indent="-447675">
              <a:spcBef>
                <a:spcPts val="600"/>
              </a:spcBef>
              <a:buNone/>
              <a:defRPr/>
            </a:pPr>
            <a:r>
              <a:rPr lang="en-SG" sz="3200" dirty="0">
                <a:latin typeface="Calibri" panose="020F0502020204030204" pitchFamily="34" charset="0"/>
                <a:cs typeface="Calibri" panose="020F0502020204030204" pitchFamily="34" charset="0"/>
              </a:rPr>
              <a:t>	To understand the intent, remember the “Rs”</a:t>
            </a:r>
          </a:p>
          <a:p>
            <a:pPr marL="893763" indent="-446088">
              <a:spcBef>
                <a:spcPts val="600"/>
              </a:spcBef>
              <a:buClr>
                <a:srgbClr val="00B050"/>
              </a:buClr>
              <a:buFont typeface="+mj-lt"/>
              <a:buAutoNum type="alphaLcPeriod"/>
              <a:defRPr/>
            </a:pPr>
            <a:r>
              <a:rPr lang="en-SG" sz="3200" dirty="0">
                <a:latin typeface="Calibri" panose="020F0502020204030204" pitchFamily="34" charset="0"/>
                <a:cs typeface="Calibri" panose="020F0502020204030204" pitchFamily="34" charset="0"/>
              </a:rPr>
              <a:t>Rejoice – cause to give thanks</a:t>
            </a:r>
          </a:p>
          <a:p>
            <a:pPr marL="893763" indent="-446088">
              <a:spcBef>
                <a:spcPts val="600"/>
              </a:spcBef>
              <a:buClr>
                <a:srgbClr val="00B050"/>
              </a:buClr>
              <a:buFont typeface="+mj-lt"/>
              <a:buAutoNum type="alphaLcPeriod"/>
              <a:defRPr/>
            </a:pPr>
            <a:r>
              <a:rPr lang="en-SG" sz="3200" dirty="0">
                <a:latin typeface="Calibri" panose="020F0502020204030204" pitchFamily="34" charset="0"/>
                <a:cs typeface="Calibri" panose="020F0502020204030204" pitchFamily="34" charset="0"/>
              </a:rPr>
              <a:t>Repent – reasons to repent</a:t>
            </a:r>
          </a:p>
          <a:p>
            <a:pPr marL="893763" indent="-446088">
              <a:spcBef>
                <a:spcPts val="600"/>
              </a:spcBef>
              <a:buClr>
                <a:srgbClr val="00B050"/>
              </a:buClr>
              <a:buFont typeface="+mj-lt"/>
              <a:buAutoNum type="alphaLcPeriod"/>
              <a:defRPr/>
            </a:pPr>
            <a:r>
              <a:rPr lang="en-SG" sz="3200" dirty="0">
                <a:latin typeface="Calibri" panose="020F0502020204030204" pitchFamily="34" charset="0"/>
                <a:cs typeface="Calibri" panose="020F0502020204030204" pitchFamily="34" charset="0"/>
              </a:rPr>
              <a:t>Request – prayer for self and others </a:t>
            </a:r>
          </a:p>
        </p:txBody>
      </p:sp>
      <p:sp>
        <p:nvSpPr>
          <p:cNvPr id="23556" name="Slide Number Placeholder 1"/>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A46C5E08-EFD3-4147-8ACC-9F630421C841}" type="slidenum">
              <a:rPr lang="en-US" altLang="en-US">
                <a:solidFill>
                  <a:srgbClr val="FEFFFF"/>
                </a:solidFill>
                <a:latin typeface="Arial" panose="020B0604020202020204" pitchFamily="34" charset="0"/>
              </a:rPr>
              <a:pPr>
                <a:spcBef>
                  <a:spcPct val="0"/>
                </a:spcBef>
                <a:buClrTx/>
                <a:buFontTx/>
                <a:buNone/>
              </a:pPr>
              <a:t>5</a:t>
            </a:fld>
            <a:endParaRPr lang="en-US" altLang="en-US">
              <a:solidFill>
                <a:srgbClr val="FEFFFF"/>
              </a:solidFill>
              <a:latin typeface="Arial" panose="020B0604020202020204" pitchFamily="34" charset="0"/>
            </a:endParaRPr>
          </a:p>
        </p:txBody>
      </p:sp>
    </p:spTree>
    <p:extLst>
      <p:ext uri="{BB962C8B-B14F-4D97-AF65-F5344CB8AC3E}">
        <p14:creationId xmlns:p14="http://schemas.microsoft.com/office/powerpoint/2010/main" val="32413130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2177" y="81744"/>
            <a:ext cx="8229600" cy="1080120"/>
          </a:xfrm>
        </p:spPr>
        <p:txBody>
          <a:bodyPr/>
          <a:lstStyle/>
          <a:p>
            <a:pPr algn="ctr"/>
            <a:r>
              <a:rPr lang="en-SG" dirty="0">
                <a:solidFill>
                  <a:srgbClr val="00B0F0"/>
                </a:solidFill>
                <a:latin typeface="+mn-lt"/>
              </a:rPr>
              <a:t>GOD IS THE MASTER </a:t>
            </a:r>
          </a:p>
        </p:txBody>
      </p:sp>
      <p:sp>
        <p:nvSpPr>
          <p:cNvPr id="3" name="Content Placeholder 2"/>
          <p:cNvSpPr>
            <a:spLocks noGrp="1"/>
          </p:cNvSpPr>
          <p:nvPr>
            <p:ph idx="1"/>
          </p:nvPr>
        </p:nvSpPr>
        <p:spPr>
          <a:xfrm>
            <a:off x="1071822" y="1380525"/>
            <a:ext cx="10308481" cy="4623792"/>
          </a:xfrm>
        </p:spPr>
        <p:txBody>
          <a:bodyPr>
            <a:noAutofit/>
          </a:bodyPr>
          <a:lstStyle/>
          <a:p>
            <a:pPr marL="446088" indent="-446088">
              <a:lnSpc>
                <a:spcPct val="100000"/>
              </a:lnSpc>
              <a:spcBef>
                <a:spcPts val="600"/>
              </a:spcBef>
              <a:buNone/>
            </a:pPr>
            <a:r>
              <a:rPr lang="en-SG" sz="3200" dirty="0">
                <a:solidFill>
                  <a:srgbClr val="C00000"/>
                </a:solidFill>
              </a:rPr>
              <a:t>2.	</a:t>
            </a:r>
            <a:r>
              <a:rPr lang="en-SG" sz="3200" u="sng" dirty="0">
                <a:solidFill>
                  <a:srgbClr val="C00000"/>
                </a:solidFill>
              </a:rPr>
              <a:t>Know the Mission of Christ</a:t>
            </a:r>
            <a:r>
              <a:rPr lang="en-SG" sz="3200" dirty="0">
                <a:solidFill>
                  <a:srgbClr val="00B0F0"/>
                </a:solidFill>
              </a:rPr>
              <a:t> </a:t>
            </a:r>
            <a:r>
              <a:rPr lang="en-SG" sz="3200" dirty="0"/>
              <a:t>(Mt. 28:18-20).</a:t>
            </a:r>
          </a:p>
          <a:p>
            <a:pPr marL="0" indent="0">
              <a:lnSpc>
                <a:spcPct val="100000"/>
              </a:lnSpc>
              <a:spcBef>
                <a:spcPts val="1800"/>
              </a:spcBef>
              <a:buNone/>
            </a:pPr>
            <a:r>
              <a:rPr lang="en-SG" sz="3200" i="1" dirty="0"/>
              <a:t>And Jesus came and </a:t>
            </a:r>
            <a:r>
              <a:rPr lang="en-SG" sz="3200" i="1" dirty="0" err="1"/>
              <a:t>spake</a:t>
            </a:r>
            <a:r>
              <a:rPr lang="en-SG" sz="3200" i="1" dirty="0"/>
              <a:t> unto them, saying, All power is given unto Me in heaven and in earth.</a:t>
            </a:r>
          </a:p>
          <a:p>
            <a:pPr marL="0" indent="0">
              <a:lnSpc>
                <a:spcPct val="100000"/>
              </a:lnSpc>
              <a:spcBef>
                <a:spcPts val="1800"/>
              </a:spcBef>
              <a:buNone/>
            </a:pPr>
            <a:r>
              <a:rPr lang="en-SG" sz="3200" i="1" u="sng" dirty="0"/>
              <a:t>Go ye</a:t>
            </a:r>
            <a:r>
              <a:rPr lang="en-SG" sz="3200" i="1" dirty="0"/>
              <a:t> therefore, and </a:t>
            </a:r>
            <a:r>
              <a:rPr lang="en-SG" sz="3200" i="1" u="sng" dirty="0"/>
              <a:t>teach all nations</a:t>
            </a:r>
            <a:r>
              <a:rPr lang="en-SG" sz="3200" i="1" dirty="0"/>
              <a:t>, baptizing them in the Name of the Father, and of the Son, and of the Holy Ghost:</a:t>
            </a:r>
          </a:p>
          <a:p>
            <a:pPr marL="0" indent="0">
              <a:lnSpc>
                <a:spcPct val="100000"/>
              </a:lnSpc>
              <a:spcBef>
                <a:spcPts val="1800"/>
              </a:spcBef>
              <a:buNone/>
            </a:pPr>
            <a:r>
              <a:rPr lang="en-SG" sz="3200" i="1" u="sng" dirty="0"/>
              <a:t>Teaching them to observe all things</a:t>
            </a:r>
            <a:r>
              <a:rPr lang="en-SG" sz="3200" i="1" dirty="0"/>
              <a:t> whatsoever I have commanded you: and, lo, I am with you </a:t>
            </a:r>
            <a:r>
              <a:rPr lang="en-SG" sz="3200" i="1" dirty="0" err="1"/>
              <a:t>alway</a:t>
            </a:r>
            <a:r>
              <a:rPr lang="en-SG" sz="3200" i="1" dirty="0"/>
              <a:t>, even unto the end of the world. Amen.</a:t>
            </a:r>
          </a:p>
          <a:p>
            <a:endParaRPr lang="en-SG" b="1" i="1" dirty="0"/>
          </a:p>
          <a:p>
            <a:pPr marL="0" indent="0">
              <a:buNone/>
            </a:pPr>
            <a:endParaRPr lang="en-SG" dirty="0"/>
          </a:p>
        </p:txBody>
      </p:sp>
    </p:spTree>
    <p:extLst>
      <p:ext uri="{BB962C8B-B14F-4D97-AF65-F5344CB8AC3E}">
        <p14:creationId xmlns:p14="http://schemas.microsoft.com/office/powerpoint/2010/main" val="17274050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0648"/>
            <a:ext cx="8229600" cy="1080120"/>
          </a:xfrm>
        </p:spPr>
        <p:txBody>
          <a:bodyPr/>
          <a:lstStyle/>
          <a:p>
            <a:pPr algn="ctr"/>
            <a:r>
              <a:rPr lang="en-SG" u="sng" dirty="0">
                <a:solidFill>
                  <a:srgbClr val="00B0F0"/>
                </a:solidFill>
                <a:latin typeface="+mn-lt"/>
              </a:rPr>
              <a:t>GOD IS THE MASTER </a:t>
            </a:r>
            <a:endParaRPr lang="en-SG" dirty="0">
              <a:solidFill>
                <a:srgbClr val="00B0F0"/>
              </a:solidFill>
              <a:latin typeface="+mn-lt"/>
            </a:endParaRPr>
          </a:p>
        </p:txBody>
      </p:sp>
      <p:sp>
        <p:nvSpPr>
          <p:cNvPr id="3" name="Content Placeholder 2"/>
          <p:cNvSpPr>
            <a:spLocks noGrp="1"/>
          </p:cNvSpPr>
          <p:nvPr>
            <p:ph idx="1"/>
          </p:nvPr>
        </p:nvSpPr>
        <p:spPr>
          <a:xfrm>
            <a:off x="2215515" y="1631731"/>
            <a:ext cx="7760970" cy="4623792"/>
          </a:xfrm>
        </p:spPr>
        <p:txBody>
          <a:bodyPr>
            <a:noAutofit/>
          </a:bodyPr>
          <a:lstStyle/>
          <a:p>
            <a:pPr marL="446088" indent="-446088">
              <a:buNone/>
            </a:pPr>
            <a:r>
              <a:rPr lang="en-SG" sz="3200" dirty="0">
                <a:solidFill>
                  <a:srgbClr val="C00000"/>
                </a:solidFill>
              </a:rPr>
              <a:t>2.	</a:t>
            </a:r>
            <a:r>
              <a:rPr lang="en-SG" sz="3200" u="sng" dirty="0">
                <a:solidFill>
                  <a:srgbClr val="C00000"/>
                </a:solidFill>
              </a:rPr>
              <a:t>Know the Mission of Christ</a:t>
            </a:r>
            <a:r>
              <a:rPr lang="en-SG" sz="3200" dirty="0">
                <a:solidFill>
                  <a:srgbClr val="C00000"/>
                </a:solidFill>
              </a:rPr>
              <a:t> </a:t>
            </a:r>
            <a:r>
              <a:rPr lang="en-SG" sz="3200" dirty="0"/>
              <a:t>(Mt. 28:18-20)</a:t>
            </a:r>
          </a:p>
          <a:p>
            <a:pPr marL="0" indent="0">
              <a:buNone/>
            </a:pPr>
            <a:endParaRPr lang="en-SG" sz="3200" dirty="0"/>
          </a:p>
          <a:p>
            <a:pPr marL="0" indent="0" algn="ctr">
              <a:buNone/>
            </a:pPr>
            <a:r>
              <a:rPr lang="en-US" sz="3200" i="1" u="sng" dirty="0">
                <a:solidFill>
                  <a:srgbClr val="FF0000"/>
                </a:solidFill>
              </a:rPr>
              <a:t>EVERYDAY COMMISSION</a:t>
            </a:r>
            <a:r>
              <a:rPr lang="en-US" sz="3200" i="1" dirty="0">
                <a:solidFill>
                  <a:srgbClr val="FF0000"/>
                </a:solidFill>
              </a:rPr>
              <a:t>:</a:t>
            </a:r>
          </a:p>
          <a:p>
            <a:pPr marL="0" indent="0" algn="ctr">
              <a:lnSpc>
                <a:spcPct val="100000"/>
              </a:lnSpc>
              <a:spcBef>
                <a:spcPts val="3000"/>
              </a:spcBef>
              <a:buNone/>
            </a:pPr>
            <a:r>
              <a:rPr lang="en-US" sz="3200" i="1" u="sng" dirty="0"/>
              <a:t>MAKE DISCIPLES</a:t>
            </a:r>
            <a:r>
              <a:rPr lang="en-US" sz="3200" i="1" dirty="0"/>
              <a:t>!</a:t>
            </a:r>
          </a:p>
          <a:p>
            <a:pPr marL="0" indent="0" algn="ctr">
              <a:lnSpc>
                <a:spcPct val="100000"/>
              </a:lnSpc>
              <a:spcBef>
                <a:spcPts val="3000"/>
              </a:spcBef>
              <a:buNone/>
            </a:pPr>
            <a:r>
              <a:rPr lang="en-US" sz="3200" i="1" dirty="0"/>
              <a:t>        </a:t>
            </a:r>
            <a:r>
              <a:rPr lang="en-US" sz="3200" i="1" u="sng" dirty="0"/>
              <a:t>WIN, BUILD AND EQUIP</a:t>
            </a:r>
            <a:r>
              <a:rPr lang="en-US" sz="3200" i="1" dirty="0"/>
              <a:t>!</a:t>
            </a:r>
          </a:p>
          <a:p>
            <a:pPr marL="0" indent="0" algn="ctr">
              <a:lnSpc>
                <a:spcPct val="100000"/>
              </a:lnSpc>
              <a:spcBef>
                <a:spcPts val="3000"/>
              </a:spcBef>
              <a:buNone/>
            </a:pPr>
            <a:r>
              <a:rPr lang="en-US" sz="3200" i="1" u="sng" dirty="0"/>
              <a:t>BUILDING LIVES IN COMMUNITY</a:t>
            </a:r>
            <a:r>
              <a:rPr lang="en-US" sz="3200" i="1" dirty="0"/>
              <a:t>.</a:t>
            </a:r>
            <a:endParaRPr lang="en-SG" sz="3200" i="1" dirty="0"/>
          </a:p>
          <a:p>
            <a:pPr marL="0" indent="0">
              <a:buNone/>
            </a:pPr>
            <a:endParaRPr lang="en-SG" dirty="0"/>
          </a:p>
        </p:txBody>
      </p:sp>
    </p:spTree>
    <p:extLst>
      <p:ext uri="{BB962C8B-B14F-4D97-AF65-F5344CB8AC3E}">
        <p14:creationId xmlns:p14="http://schemas.microsoft.com/office/powerpoint/2010/main" val="18993167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88640"/>
            <a:ext cx="8229600" cy="1080120"/>
          </a:xfrm>
        </p:spPr>
        <p:txBody>
          <a:bodyPr/>
          <a:lstStyle/>
          <a:p>
            <a:pPr algn="ctr"/>
            <a:r>
              <a:rPr lang="en-SG" u="sng" dirty="0">
                <a:solidFill>
                  <a:srgbClr val="00B0F0"/>
                </a:solidFill>
                <a:latin typeface="+mn-lt"/>
              </a:rPr>
              <a:t>GOD IS THE MASTER </a:t>
            </a:r>
            <a:endParaRPr lang="en-SG" dirty="0">
              <a:solidFill>
                <a:srgbClr val="00B0F0"/>
              </a:solidFill>
              <a:latin typeface="+mn-lt"/>
            </a:endParaRPr>
          </a:p>
        </p:txBody>
      </p:sp>
      <p:sp>
        <p:nvSpPr>
          <p:cNvPr id="3" name="Content Placeholder 2"/>
          <p:cNvSpPr>
            <a:spLocks noGrp="1"/>
          </p:cNvSpPr>
          <p:nvPr>
            <p:ph idx="1"/>
          </p:nvPr>
        </p:nvSpPr>
        <p:spPr>
          <a:xfrm>
            <a:off x="1013791" y="1418855"/>
            <a:ext cx="10346635" cy="4551784"/>
          </a:xfrm>
        </p:spPr>
        <p:txBody>
          <a:bodyPr>
            <a:noAutofit/>
          </a:bodyPr>
          <a:lstStyle/>
          <a:p>
            <a:pPr marL="446088" indent="-446088">
              <a:lnSpc>
                <a:spcPct val="100000"/>
              </a:lnSpc>
              <a:buNone/>
            </a:pPr>
            <a:r>
              <a:rPr lang="en-SG" sz="3200" dirty="0">
                <a:solidFill>
                  <a:srgbClr val="C00000"/>
                </a:solidFill>
              </a:rPr>
              <a:t>3.	</a:t>
            </a:r>
            <a:r>
              <a:rPr lang="en-SG" sz="3200" u="sng" dirty="0">
                <a:solidFill>
                  <a:srgbClr val="C00000"/>
                </a:solidFill>
              </a:rPr>
              <a:t>Cultivate the Heart of Christ</a:t>
            </a:r>
            <a:r>
              <a:rPr lang="en-SG" sz="3200" dirty="0">
                <a:solidFill>
                  <a:srgbClr val="C00000"/>
                </a:solidFill>
              </a:rPr>
              <a:t> </a:t>
            </a:r>
            <a:r>
              <a:rPr lang="en-SG" sz="3200" dirty="0"/>
              <a:t>(</a:t>
            </a:r>
            <a:r>
              <a:rPr lang="en-SG" sz="3200" dirty="0" err="1"/>
              <a:t>Hesed</a:t>
            </a:r>
            <a:r>
              <a:rPr lang="en-SG" sz="3200" dirty="0"/>
              <a:t>, Agape, Compassion).  Enter deeply into His loyal, loving kindness covenantal and self-giving love.</a:t>
            </a:r>
          </a:p>
          <a:p>
            <a:pPr marL="0" indent="0">
              <a:lnSpc>
                <a:spcPct val="100000"/>
              </a:lnSpc>
              <a:spcBef>
                <a:spcPts val="2400"/>
              </a:spcBef>
              <a:buNone/>
            </a:pPr>
            <a:r>
              <a:rPr lang="en-US" sz="3200" dirty="0"/>
              <a:t> </a:t>
            </a:r>
            <a:r>
              <a:rPr lang="en-SG" sz="3200" i="1" dirty="0"/>
              <a:t>(Joh 13:1)  Now before the feast of the </a:t>
            </a:r>
            <a:r>
              <a:rPr lang="en-SG" sz="3200" i="1" dirty="0" err="1"/>
              <a:t>passover</a:t>
            </a:r>
            <a:r>
              <a:rPr lang="en-SG" sz="3200" i="1" dirty="0"/>
              <a:t>, when Jesus knew that His hour was come that He should depart out of this world unto the Father, </a:t>
            </a:r>
            <a:r>
              <a:rPr lang="en-SG" sz="3200" i="1" u="sng" dirty="0"/>
              <a:t>having loved His own which were in the world, He loved them unto the end</a:t>
            </a:r>
            <a:r>
              <a:rPr lang="en-SG" sz="3200" i="1" dirty="0"/>
              <a:t>.</a:t>
            </a:r>
          </a:p>
          <a:p>
            <a:pPr marL="0" indent="0">
              <a:lnSpc>
                <a:spcPct val="100000"/>
              </a:lnSpc>
              <a:spcBef>
                <a:spcPts val="1800"/>
              </a:spcBef>
              <a:buNone/>
            </a:pPr>
            <a:r>
              <a:rPr lang="en-SG" sz="3200" i="1" dirty="0"/>
              <a:t>(Mat 9:36)  But when He saw the multitudes, He </a:t>
            </a:r>
            <a:r>
              <a:rPr lang="en-SG" sz="3200" i="1" u="sng" dirty="0"/>
              <a:t>was moved with compassion on them</a:t>
            </a:r>
            <a:r>
              <a:rPr lang="en-SG" sz="3200" i="1" dirty="0"/>
              <a:t>…</a:t>
            </a:r>
            <a:endParaRPr lang="en-SG" sz="3200" dirty="0"/>
          </a:p>
        </p:txBody>
      </p:sp>
    </p:spTree>
    <p:extLst>
      <p:ext uri="{BB962C8B-B14F-4D97-AF65-F5344CB8AC3E}">
        <p14:creationId xmlns:p14="http://schemas.microsoft.com/office/powerpoint/2010/main" val="30835824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88640"/>
            <a:ext cx="8229600" cy="936104"/>
          </a:xfrm>
        </p:spPr>
        <p:txBody>
          <a:bodyPr/>
          <a:lstStyle/>
          <a:p>
            <a:pPr algn="ctr"/>
            <a:r>
              <a:rPr lang="en-US" u="sng" dirty="0">
                <a:latin typeface="+mn-lt"/>
              </a:rPr>
              <a:t>OUR HEARTS</a:t>
            </a:r>
            <a:endParaRPr lang="en-SG" u="sng" dirty="0">
              <a:latin typeface="+mn-lt"/>
            </a:endParaRPr>
          </a:p>
        </p:txBody>
      </p:sp>
      <p:sp>
        <p:nvSpPr>
          <p:cNvPr id="3" name="Content Placeholder 2"/>
          <p:cNvSpPr>
            <a:spLocks noGrp="1"/>
          </p:cNvSpPr>
          <p:nvPr>
            <p:ph idx="1"/>
          </p:nvPr>
        </p:nvSpPr>
        <p:spPr>
          <a:xfrm>
            <a:off x="1192039" y="1441174"/>
            <a:ext cx="10024110" cy="4770783"/>
          </a:xfrm>
        </p:spPr>
        <p:txBody>
          <a:bodyPr>
            <a:noAutofit/>
          </a:bodyPr>
          <a:lstStyle/>
          <a:p>
            <a:pPr marL="0" indent="0">
              <a:lnSpc>
                <a:spcPct val="100000"/>
              </a:lnSpc>
              <a:buNone/>
            </a:pPr>
            <a:r>
              <a:rPr lang="en-SG" sz="3200" dirty="0"/>
              <a:t>(Mar 12:30)  And thou shalt </a:t>
            </a:r>
            <a:r>
              <a:rPr lang="en-SG" sz="3200" u="sng" dirty="0"/>
              <a:t>love the Lord thy God</a:t>
            </a:r>
            <a:r>
              <a:rPr lang="en-SG" sz="3200" dirty="0"/>
              <a:t> with </a:t>
            </a:r>
            <a:r>
              <a:rPr lang="en-SG" sz="3200" u="sng" dirty="0"/>
              <a:t>all thy heart</a:t>
            </a:r>
            <a:r>
              <a:rPr lang="en-SG" sz="3200" dirty="0"/>
              <a:t>, and with </a:t>
            </a:r>
            <a:r>
              <a:rPr lang="en-SG" sz="3200" u="sng" dirty="0"/>
              <a:t>all thy soul</a:t>
            </a:r>
            <a:r>
              <a:rPr lang="en-SG" sz="3200" dirty="0"/>
              <a:t>, and with </a:t>
            </a:r>
            <a:r>
              <a:rPr lang="en-SG" sz="3200" u="sng" dirty="0"/>
              <a:t>all thy mind</a:t>
            </a:r>
            <a:r>
              <a:rPr lang="en-SG" sz="3200" dirty="0"/>
              <a:t>, and with </a:t>
            </a:r>
            <a:r>
              <a:rPr lang="en-SG" sz="3200" u="sng" dirty="0"/>
              <a:t>all thy strength</a:t>
            </a:r>
            <a:r>
              <a:rPr lang="en-SG" sz="3200" dirty="0"/>
              <a:t>: this </a:t>
            </a:r>
            <a:r>
              <a:rPr lang="en-SG" sz="3200" i="1" dirty="0"/>
              <a:t>is</a:t>
            </a:r>
            <a:r>
              <a:rPr lang="en-SG" sz="3200" dirty="0"/>
              <a:t> the first commandment.</a:t>
            </a:r>
          </a:p>
          <a:p>
            <a:pPr marL="0" indent="0">
              <a:lnSpc>
                <a:spcPct val="100000"/>
              </a:lnSpc>
              <a:spcBef>
                <a:spcPts val="3000"/>
              </a:spcBef>
              <a:buNone/>
            </a:pPr>
            <a:r>
              <a:rPr lang="en-SG" sz="3200" dirty="0"/>
              <a:t>(Mar 12:31)  And the second </a:t>
            </a:r>
            <a:r>
              <a:rPr lang="en-SG" sz="3200" i="1" dirty="0"/>
              <a:t>is</a:t>
            </a:r>
            <a:r>
              <a:rPr lang="en-SG" sz="3200" dirty="0"/>
              <a:t> like, </a:t>
            </a:r>
            <a:r>
              <a:rPr lang="en-SG" sz="3200" i="1" dirty="0"/>
              <a:t>namely</a:t>
            </a:r>
            <a:r>
              <a:rPr lang="en-SG" sz="3200" dirty="0"/>
              <a:t> this, Thou shalt </a:t>
            </a:r>
            <a:r>
              <a:rPr lang="en-SG" sz="3200" u="sng" dirty="0"/>
              <a:t>love thy neighbour</a:t>
            </a:r>
            <a:r>
              <a:rPr lang="en-SG" sz="3200" dirty="0"/>
              <a:t> as thyself. There is none other commandment greater than these.</a:t>
            </a:r>
          </a:p>
          <a:p>
            <a:pPr marL="0" indent="0">
              <a:buNone/>
            </a:pPr>
            <a:endParaRPr lang="en-US" sz="3200" dirty="0"/>
          </a:p>
          <a:p>
            <a:pPr marL="0" indent="0" algn="ctr">
              <a:buNone/>
            </a:pPr>
            <a:r>
              <a:rPr lang="en-US" sz="3200" u="sng" dirty="0">
                <a:solidFill>
                  <a:srgbClr val="FF0000"/>
                </a:solidFill>
              </a:rPr>
              <a:t>LOVE GOD!   LOVE PEOPLE!</a:t>
            </a:r>
            <a:endParaRPr lang="en-SG" sz="3600" dirty="0"/>
          </a:p>
        </p:txBody>
      </p:sp>
    </p:spTree>
    <p:extLst>
      <p:ext uri="{BB962C8B-B14F-4D97-AF65-F5344CB8AC3E}">
        <p14:creationId xmlns:p14="http://schemas.microsoft.com/office/powerpoint/2010/main" val="21385917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49758"/>
            <a:ext cx="8229600" cy="852704"/>
          </a:xfrm>
        </p:spPr>
        <p:txBody>
          <a:bodyPr/>
          <a:lstStyle/>
          <a:p>
            <a:pPr algn="ctr"/>
            <a:r>
              <a:rPr lang="en-SG" u="sng" dirty="0">
                <a:solidFill>
                  <a:srgbClr val="00B0F0"/>
                </a:solidFill>
                <a:latin typeface="+mn-lt"/>
              </a:rPr>
              <a:t>GOD IS THE MASTER </a:t>
            </a:r>
            <a:endParaRPr lang="en-SG" dirty="0">
              <a:solidFill>
                <a:srgbClr val="00B0F0"/>
              </a:solidFill>
              <a:latin typeface="+mn-lt"/>
            </a:endParaRPr>
          </a:p>
        </p:txBody>
      </p:sp>
      <p:sp>
        <p:nvSpPr>
          <p:cNvPr id="3" name="Content Placeholder 2"/>
          <p:cNvSpPr>
            <a:spLocks noGrp="1"/>
          </p:cNvSpPr>
          <p:nvPr>
            <p:ph idx="1"/>
          </p:nvPr>
        </p:nvSpPr>
        <p:spPr>
          <a:xfrm>
            <a:off x="1038225" y="1583973"/>
            <a:ext cx="10115550" cy="4359627"/>
          </a:xfrm>
        </p:spPr>
        <p:txBody>
          <a:bodyPr>
            <a:noAutofit/>
          </a:bodyPr>
          <a:lstStyle/>
          <a:p>
            <a:pPr marL="447675" indent="-447675">
              <a:lnSpc>
                <a:spcPct val="100000"/>
              </a:lnSpc>
              <a:buNone/>
            </a:pPr>
            <a:r>
              <a:rPr lang="en-US" sz="3200" dirty="0">
                <a:solidFill>
                  <a:srgbClr val="C00000"/>
                </a:solidFill>
              </a:rPr>
              <a:t>4.	</a:t>
            </a:r>
            <a:r>
              <a:rPr lang="en-US" sz="3200" u="sng" dirty="0">
                <a:solidFill>
                  <a:srgbClr val="C00000"/>
                </a:solidFill>
              </a:rPr>
              <a:t>Be Controlled by the Holy Spirit</a:t>
            </a:r>
            <a:endParaRPr lang="en-US" sz="3200" dirty="0">
              <a:solidFill>
                <a:srgbClr val="C00000"/>
              </a:solidFill>
            </a:endParaRPr>
          </a:p>
          <a:p>
            <a:pPr marL="447675" indent="0">
              <a:lnSpc>
                <a:spcPct val="100000"/>
              </a:lnSpc>
              <a:buNone/>
            </a:pPr>
            <a:r>
              <a:rPr lang="en-US" sz="3200" dirty="0"/>
              <a:t>God’s presence, power and provision.</a:t>
            </a:r>
          </a:p>
          <a:p>
            <a:pPr marL="0" indent="0">
              <a:lnSpc>
                <a:spcPct val="100000"/>
              </a:lnSpc>
              <a:spcBef>
                <a:spcPts val="2400"/>
              </a:spcBef>
              <a:buNone/>
            </a:pPr>
            <a:r>
              <a:rPr lang="en-SG" sz="3200" dirty="0"/>
              <a:t>(</a:t>
            </a:r>
            <a:r>
              <a:rPr lang="en-SG" sz="3200" dirty="0" err="1"/>
              <a:t>Eph</a:t>
            </a:r>
            <a:r>
              <a:rPr lang="en-SG" sz="3200" dirty="0"/>
              <a:t> 5:18)  … </a:t>
            </a:r>
            <a:r>
              <a:rPr lang="en-SG" sz="3200" i="1" u="sng" dirty="0"/>
              <a:t>be filled with the Spirit</a:t>
            </a:r>
            <a:r>
              <a:rPr lang="en-SG" sz="3200" dirty="0"/>
              <a:t>;</a:t>
            </a:r>
          </a:p>
          <a:p>
            <a:pPr marL="0" indent="0">
              <a:lnSpc>
                <a:spcPct val="100000"/>
              </a:lnSpc>
              <a:spcBef>
                <a:spcPts val="1800"/>
              </a:spcBef>
              <a:buNone/>
            </a:pPr>
            <a:r>
              <a:rPr lang="en-SG" sz="3200" dirty="0"/>
              <a:t>(Act 1:8)  </a:t>
            </a:r>
            <a:r>
              <a:rPr lang="en-SG" sz="3200" i="1" dirty="0"/>
              <a:t>But </a:t>
            </a:r>
            <a:r>
              <a:rPr lang="en-SG" sz="3200" i="1" u="sng" dirty="0"/>
              <a:t>ye shall receive power, after that the Holy Ghost is come upon you</a:t>
            </a:r>
            <a:r>
              <a:rPr lang="en-SG" sz="3200" i="1" dirty="0"/>
              <a:t>: and ye shall be </a:t>
            </a:r>
            <a:r>
              <a:rPr lang="en-SG" sz="3200" i="1" u="sng" dirty="0"/>
              <a:t>witnesses unto Me </a:t>
            </a:r>
            <a:r>
              <a:rPr lang="en-SG" sz="3200" i="1" dirty="0"/>
              <a:t>both in Jerusalem, and in all Judaea, and in Samaria, and unto the uttermost part of the earth</a:t>
            </a:r>
            <a:r>
              <a:rPr lang="en-SG" sz="3200" dirty="0"/>
              <a:t>.</a:t>
            </a:r>
            <a:endParaRPr lang="en-SG" sz="3600" b="1" dirty="0">
              <a:latin typeface="Georgia" panose="02040502050405020303" pitchFamily="18" charset="0"/>
            </a:endParaRPr>
          </a:p>
        </p:txBody>
      </p:sp>
    </p:spTree>
    <p:extLst>
      <p:ext uri="{BB962C8B-B14F-4D97-AF65-F5344CB8AC3E}">
        <p14:creationId xmlns:p14="http://schemas.microsoft.com/office/powerpoint/2010/main" val="29556998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4973"/>
            <a:ext cx="8229600" cy="1152128"/>
          </a:xfrm>
        </p:spPr>
        <p:txBody>
          <a:bodyPr/>
          <a:lstStyle/>
          <a:p>
            <a:pPr algn="ctr"/>
            <a:r>
              <a:rPr lang="en-SG" u="sng" dirty="0">
                <a:solidFill>
                  <a:srgbClr val="00B0F0"/>
                </a:solidFill>
                <a:latin typeface="+mn-lt"/>
              </a:rPr>
              <a:t>GOD IS THE MASTER </a:t>
            </a:r>
            <a:endParaRPr lang="en-SG" dirty="0">
              <a:solidFill>
                <a:srgbClr val="00B0F0"/>
              </a:solidFill>
              <a:latin typeface="+mn-lt"/>
            </a:endParaRPr>
          </a:p>
        </p:txBody>
      </p:sp>
      <p:sp>
        <p:nvSpPr>
          <p:cNvPr id="3" name="Content Placeholder 2"/>
          <p:cNvSpPr>
            <a:spLocks noGrp="1"/>
          </p:cNvSpPr>
          <p:nvPr>
            <p:ph idx="1"/>
          </p:nvPr>
        </p:nvSpPr>
        <p:spPr>
          <a:xfrm>
            <a:off x="927653" y="1408181"/>
            <a:ext cx="10581861" cy="4927402"/>
          </a:xfrm>
        </p:spPr>
        <p:txBody>
          <a:bodyPr>
            <a:noAutofit/>
          </a:bodyPr>
          <a:lstStyle/>
          <a:p>
            <a:pPr marL="536575" indent="-536575">
              <a:lnSpc>
                <a:spcPct val="100000"/>
              </a:lnSpc>
              <a:buNone/>
            </a:pPr>
            <a:r>
              <a:rPr lang="en-SG" sz="3200" dirty="0">
                <a:solidFill>
                  <a:srgbClr val="C00000"/>
                </a:solidFill>
              </a:rPr>
              <a:t>5.  	</a:t>
            </a:r>
            <a:r>
              <a:rPr lang="en-SG" sz="3200" u="sng" dirty="0">
                <a:solidFill>
                  <a:srgbClr val="C00000"/>
                </a:solidFill>
              </a:rPr>
              <a:t>Decide to Trust and Obey completely</a:t>
            </a:r>
            <a:r>
              <a:rPr lang="en-SG" sz="3200" dirty="0">
                <a:solidFill>
                  <a:srgbClr val="C00000"/>
                </a:solidFill>
              </a:rPr>
              <a:t> </a:t>
            </a:r>
            <a:br>
              <a:rPr lang="en-SG" sz="3200" dirty="0">
                <a:solidFill>
                  <a:srgbClr val="00B0F0"/>
                </a:solidFill>
              </a:rPr>
            </a:br>
            <a:r>
              <a:rPr lang="en-SG" sz="3200" dirty="0"/>
              <a:t>(Prov. 3:5,6; Isa. 52:12).</a:t>
            </a:r>
          </a:p>
          <a:p>
            <a:pPr marL="0" indent="0">
              <a:lnSpc>
                <a:spcPct val="100000"/>
              </a:lnSpc>
              <a:spcBef>
                <a:spcPts val="2400"/>
              </a:spcBef>
              <a:buNone/>
            </a:pPr>
            <a:r>
              <a:rPr lang="en-SG" sz="3200" i="1" dirty="0"/>
              <a:t>(Pro 3:5,6)  </a:t>
            </a:r>
            <a:r>
              <a:rPr lang="en-SG" sz="3200" i="1" u="sng" dirty="0"/>
              <a:t>Trust in the LORD with all thine heart</a:t>
            </a:r>
            <a:r>
              <a:rPr lang="en-SG" sz="3200" i="1" dirty="0"/>
              <a:t>; and lean not unto thine own understanding.  In all thy ways acknowledge Him, and He shall direct thy paths.</a:t>
            </a:r>
          </a:p>
          <a:p>
            <a:pPr marL="0" indent="0">
              <a:lnSpc>
                <a:spcPct val="100000"/>
              </a:lnSpc>
              <a:spcBef>
                <a:spcPts val="2400"/>
              </a:spcBef>
              <a:buNone/>
            </a:pPr>
            <a:r>
              <a:rPr lang="en-SG" sz="3200" i="1" dirty="0"/>
              <a:t>(1Pe 5:7)  </a:t>
            </a:r>
            <a:r>
              <a:rPr lang="en-SG" sz="3200" i="1" u="sng" dirty="0"/>
              <a:t>Casting all your care upon Him</a:t>
            </a:r>
            <a:r>
              <a:rPr lang="en-SG" sz="3200" i="1" dirty="0"/>
              <a:t>; for He </a:t>
            </a:r>
            <a:r>
              <a:rPr lang="en-SG" sz="3200" i="1" dirty="0" err="1"/>
              <a:t>careth</a:t>
            </a:r>
            <a:r>
              <a:rPr lang="en-SG" sz="3200" i="1" dirty="0"/>
              <a:t> for you.</a:t>
            </a:r>
            <a:endParaRPr lang="en-SG" dirty="0"/>
          </a:p>
          <a:p>
            <a:pPr marL="0" indent="0">
              <a:buNone/>
            </a:pPr>
            <a:endParaRPr lang="en-SG" dirty="0"/>
          </a:p>
        </p:txBody>
      </p:sp>
    </p:spTree>
    <p:extLst>
      <p:ext uri="{BB962C8B-B14F-4D97-AF65-F5344CB8AC3E}">
        <p14:creationId xmlns:p14="http://schemas.microsoft.com/office/powerpoint/2010/main" val="9840916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1297577"/>
          </a:xfrm>
        </p:spPr>
        <p:txBody>
          <a:bodyPr/>
          <a:lstStyle/>
          <a:p>
            <a:pPr algn="ctr"/>
            <a:r>
              <a:rPr lang="en-SG" u="sng" dirty="0">
                <a:solidFill>
                  <a:srgbClr val="00B0F0"/>
                </a:solidFill>
                <a:latin typeface="+mn-lt"/>
              </a:rPr>
              <a:t>GOD IS THE MASTER </a:t>
            </a:r>
            <a:endParaRPr lang="en-SG" dirty="0">
              <a:solidFill>
                <a:srgbClr val="00B0F0"/>
              </a:solidFill>
              <a:latin typeface="+mn-lt"/>
            </a:endParaRPr>
          </a:p>
        </p:txBody>
      </p:sp>
      <p:sp>
        <p:nvSpPr>
          <p:cNvPr id="3" name="Content Placeholder 2"/>
          <p:cNvSpPr>
            <a:spLocks noGrp="1"/>
          </p:cNvSpPr>
          <p:nvPr>
            <p:ph idx="1"/>
          </p:nvPr>
        </p:nvSpPr>
        <p:spPr>
          <a:xfrm>
            <a:off x="1226713" y="1437522"/>
            <a:ext cx="10312617" cy="5420478"/>
          </a:xfrm>
        </p:spPr>
        <p:txBody>
          <a:bodyPr>
            <a:noAutofit/>
          </a:bodyPr>
          <a:lstStyle/>
          <a:p>
            <a:pPr marL="446088" indent="-446088">
              <a:lnSpc>
                <a:spcPct val="100000"/>
              </a:lnSpc>
              <a:buNone/>
            </a:pPr>
            <a:r>
              <a:rPr lang="en-SG" sz="3200" dirty="0">
                <a:solidFill>
                  <a:srgbClr val="C00000"/>
                </a:solidFill>
              </a:rPr>
              <a:t>5.	</a:t>
            </a:r>
            <a:r>
              <a:rPr lang="en-SG" sz="3200" u="sng" dirty="0">
                <a:solidFill>
                  <a:srgbClr val="C00000"/>
                </a:solidFill>
              </a:rPr>
              <a:t>Decide to Trust and Obey completely</a:t>
            </a:r>
            <a:endParaRPr lang="en-SG" sz="3200" dirty="0">
              <a:solidFill>
                <a:srgbClr val="C00000"/>
              </a:solidFill>
            </a:endParaRPr>
          </a:p>
          <a:p>
            <a:pPr marL="0" lvl="0" indent="0">
              <a:lnSpc>
                <a:spcPct val="100000"/>
              </a:lnSpc>
              <a:spcBef>
                <a:spcPts val="1800"/>
              </a:spcBef>
              <a:buNone/>
            </a:pPr>
            <a:r>
              <a:rPr lang="en-SG" sz="3200" dirty="0"/>
              <a:t>Watch out the </a:t>
            </a:r>
            <a:r>
              <a:rPr lang="en-SG" sz="3200" u="sng" dirty="0"/>
              <a:t>arms of flesh</a:t>
            </a:r>
            <a:r>
              <a:rPr lang="en-SG" sz="3200" dirty="0"/>
              <a:t> – wood, hay and stubble </a:t>
            </a:r>
            <a:br>
              <a:rPr lang="en-SG" sz="3200" dirty="0"/>
            </a:br>
            <a:r>
              <a:rPr lang="en-SG" sz="3200" dirty="0"/>
              <a:t>(1 Cor. 3:12-15)</a:t>
            </a:r>
          </a:p>
          <a:p>
            <a:pPr marL="0" lvl="0" indent="0">
              <a:lnSpc>
                <a:spcPct val="100000"/>
              </a:lnSpc>
              <a:buNone/>
            </a:pPr>
            <a:r>
              <a:rPr lang="en-SG" sz="3200" u="sng" dirty="0"/>
              <a:t>Discipline of Surrender</a:t>
            </a:r>
            <a:r>
              <a:rPr lang="en-SG" sz="3200" dirty="0"/>
              <a:t>.  God is faithful and trustworthy.</a:t>
            </a:r>
          </a:p>
          <a:p>
            <a:pPr marL="0" indent="0">
              <a:lnSpc>
                <a:spcPct val="100000"/>
              </a:lnSpc>
              <a:spcBef>
                <a:spcPts val="3600"/>
              </a:spcBef>
              <a:buNone/>
            </a:pPr>
            <a:r>
              <a:rPr lang="en-SG" sz="3200" i="1" dirty="0"/>
              <a:t>(2Ti 2:13)  If we believe not, yet </a:t>
            </a:r>
            <a:r>
              <a:rPr lang="en-SG" sz="3200" i="1" u="sng" dirty="0"/>
              <a:t>He </a:t>
            </a:r>
            <a:r>
              <a:rPr lang="en-SG" sz="3200" i="1" u="sng" dirty="0" err="1"/>
              <a:t>abideth</a:t>
            </a:r>
            <a:r>
              <a:rPr lang="en-SG" sz="3200" i="1" u="sng" dirty="0"/>
              <a:t> faithful: He cannot deny Himself</a:t>
            </a:r>
            <a:r>
              <a:rPr lang="en-SG" sz="3200" i="1" dirty="0"/>
              <a:t>.</a:t>
            </a:r>
          </a:p>
          <a:p>
            <a:pPr marL="0" indent="0">
              <a:buNone/>
            </a:pPr>
            <a:endParaRPr lang="en-SG" sz="3200" dirty="0"/>
          </a:p>
          <a:p>
            <a:pPr marL="0" indent="0" algn="ctr">
              <a:buNone/>
            </a:pPr>
            <a:r>
              <a:rPr lang="en-US" sz="3200" u="sng" dirty="0">
                <a:solidFill>
                  <a:srgbClr val="FF0000"/>
                </a:solidFill>
              </a:rPr>
              <a:t>INVEST IN ETERNITY!   INVEST IN GOD!</a:t>
            </a:r>
            <a:endParaRPr lang="en-SG" sz="3200" u="sng" dirty="0">
              <a:solidFill>
                <a:srgbClr val="FF0000"/>
              </a:solidFill>
            </a:endParaRPr>
          </a:p>
          <a:p>
            <a:endParaRPr lang="en-SG" dirty="0"/>
          </a:p>
        </p:txBody>
      </p:sp>
    </p:spTree>
    <p:extLst>
      <p:ext uri="{BB962C8B-B14F-4D97-AF65-F5344CB8AC3E}">
        <p14:creationId xmlns:p14="http://schemas.microsoft.com/office/powerpoint/2010/main" val="29014486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2479" y="357403"/>
            <a:ext cx="8229600" cy="792088"/>
          </a:xfrm>
        </p:spPr>
        <p:txBody>
          <a:bodyPr>
            <a:noAutofit/>
          </a:bodyPr>
          <a:lstStyle/>
          <a:p>
            <a:pPr algn="ctr"/>
            <a:r>
              <a:rPr lang="en-US" sz="5400" u="sng" dirty="0">
                <a:latin typeface="+mn-lt"/>
              </a:rPr>
              <a:t>CONCLUSION</a:t>
            </a:r>
            <a:endParaRPr lang="en-SG" sz="5400" dirty="0">
              <a:latin typeface="+mn-lt"/>
            </a:endParaRPr>
          </a:p>
        </p:txBody>
      </p:sp>
      <p:sp>
        <p:nvSpPr>
          <p:cNvPr id="3" name="Content Placeholder 2"/>
          <p:cNvSpPr>
            <a:spLocks noGrp="1"/>
          </p:cNvSpPr>
          <p:nvPr>
            <p:ph idx="1"/>
          </p:nvPr>
        </p:nvSpPr>
        <p:spPr>
          <a:xfrm>
            <a:off x="1330187" y="1645771"/>
            <a:ext cx="9531626" cy="4695800"/>
          </a:xfrm>
        </p:spPr>
        <p:txBody>
          <a:bodyPr>
            <a:normAutofit/>
          </a:bodyPr>
          <a:lstStyle/>
          <a:p>
            <a:pPr marL="446088" indent="-446088">
              <a:lnSpc>
                <a:spcPct val="150000"/>
              </a:lnSpc>
              <a:buNone/>
            </a:pPr>
            <a:r>
              <a:rPr lang="en-US" sz="3200" dirty="0"/>
              <a:t>1.	</a:t>
            </a:r>
            <a:r>
              <a:rPr lang="en-US" sz="3200" u="sng" dirty="0"/>
              <a:t>Simplify</a:t>
            </a:r>
            <a:r>
              <a:rPr lang="en-US" sz="3200" dirty="0"/>
              <a:t> to grow in intimacy and contentment in Him.</a:t>
            </a:r>
          </a:p>
          <a:p>
            <a:pPr marL="446088" indent="-446088">
              <a:lnSpc>
                <a:spcPct val="150000"/>
              </a:lnSpc>
              <a:buNone/>
            </a:pPr>
            <a:r>
              <a:rPr lang="en-US" sz="3200" dirty="0"/>
              <a:t>2.	</a:t>
            </a:r>
            <a:r>
              <a:rPr lang="en-US" sz="3200" u="sng" dirty="0"/>
              <a:t>Be silent</a:t>
            </a:r>
            <a:r>
              <a:rPr lang="en-US" sz="3200" dirty="0"/>
              <a:t> and be controlled by Him.</a:t>
            </a:r>
          </a:p>
          <a:p>
            <a:pPr marL="446088" indent="-446088">
              <a:lnSpc>
                <a:spcPct val="150000"/>
              </a:lnSpc>
              <a:buNone/>
            </a:pPr>
            <a:r>
              <a:rPr lang="en-US" sz="3200" dirty="0"/>
              <a:t>3.	</a:t>
            </a:r>
            <a:r>
              <a:rPr lang="en-US" sz="3200" u="sng" dirty="0"/>
              <a:t>In solitude</a:t>
            </a:r>
            <a:r>
              <a:rPr lang="en-US" sz="3200" dirty="0"/>
              <a:t>, be transformed to be like Him.</a:t>
            </a:r>
          </a:p>
          <a:p>
            <a:pPr marL="446088" indent="-446088">
              <a:lnSpc>
                <a:spcPct val="150000"/>
              </a:lnSpc>
              <a:buNone/>
            </a:pPr>
            <a:r>
              <a:rPr lang="en-US" sz="3200" dirty="0"/>
              <a:t>4.	</a:t>
            </a:r>
            <a:r>
              <a:rPr lang="en-US" sz="3200" u="sng" dirty="0"/>
              <a:t>Surrender</a:t>
            </a:r>
            <a:r>
              <a:rPr lang="en-US" sz="3200" dirty="0"/>
              <a:t> to fulfil eternal purposes with Him.  </a:t>
            </a:r>
            <a:endParaRPr lang="en-SG" sz="3200" dirty="0"/>
          </a:p>
        </p:txBody>
      </p:sp>
    </p:spTree>
    <p:extLst>
      <p:ext uri="{BB962C8B-B14F-4D97-AF65-F5344CB8AC3E}">
        <p14:creationId xmlns:p14="http://schemas.microsoft.com/office/powerpoint/2010/main" val="2337127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a:xfrm>
            <a:off x="3467100" y="2074864"/>
            <a:ext cx="6591300" cy="1468437"/>
          </a:xfrm>
        </p:spPr>
        <p:txBody>
          <a:bodyPr>
            <a:normAutofit fontScale="90000"/>
          </a:bodyPr>
          <a:lstStyle/>
          <a:p>
            <a:pPr eaLnBrk="1" hangingPunct="1"/>
            <a:br>
              <a:rPr lang="en-US" altLang="en-US"/>
            </a:br>
            <a:endParaRPr lang="en-US" altLang="en-US"/>
          </a:p>
        </p:txBody>
      </p:sp>
      <p:sp>
        <p:nvSpPr>
          <p:cNvPr id="3" name="Text Placeholder 2"/>
          <p:cNvSpPr>
            <a:spLocks noGrp="1"/>
          </p:cNvSpPr>
          <p:nvPr>
            <p:ph type="body" idx="1"/>
          </p:nvPr>
        </p:nvSpPr>
        <p:spPr>
          <a:xfrm>
            <a:off x="646044" y="1072315"/>
            <a:ext cx="11052313" cy="5168348"/>
          </a:xfrm>
        </p:spPr>
        <p:txBody>
          <a:bodyPr>
            <a:noAutofit/>
          </a:bodyPr>
          <a:lstStyle/>
          <a:p>
            <a:pPr>
              <a:lnSpc>
                <a:spcPct val="100000"/>
              </a:lnSpc>
              <a:buClr>
                <a:schemeClr val="accent3"/>
              </a:buClr>
              <a:defRPr/>
            </a:pPr>
            <a:r>
              <a:rPr lang="en-US" sz="3200" dirty="0">
                <a:solidFill>
                  <a:schemeClr val="tx1"/>
                </a:solidFill>
                <a:latin typeface="Calibri" panose="020F0502020204030204" pitchFamily="34" charset="0"/>
                <a:cs typeface="Calibri" panose="020F0502020204030204" pitchFamily="34" charset="0"/>
              </a:rPr>
              <a:t>Please read Psalm 131 and observe and write down the following:</a:t>
            </a:r>
          </a:p>
          <a:p>
            <a:pPr marL="893763" indent="-544513">
              <a:lnSpc>
                <a:spcPct val="100000"/>
              </a:lnSpc>
              <a:buFont typeface="+mj-lt"/>
              <a:buAutoNum type="arabicPeriod"/>
              <a:defRPr/>
            </a:pPr>
            <a:r>
              <a:rPr lang="en-US" sz="3200" dirty="0">
                <a:solidFill>
                  <a:schemeClr val="tx1"/>
                </a:solidFill>
                <a:latin typeface="Calibri" panose="020F0502020204030204" pitchFamily="34" charset="0"/>
                <a:cs typeface="Calibri" panose="020F0502020204030204" pitchFamily="34" charset="0"/>
              </a:rPr>
              <a:t>Truths about God to meditate</a:t>
            </a:r>
          </a:p>
          <a:p>
            <a:pPr marL="893763" indent="-544513">
              <a:lnSpc>
                <a:spcPct val="100000"/>
              </a:lnSpc>
              <a:buFont typeface="+mj-lt"/>
              <a:buAutoNum type="arabicPeriod"/>
              <a:defRPr/>
            </a:pPr>
            <a:r>
              <a:rPr lang="en-US" sz="3200" dirty="0">
                <a:solidFill>
                  <a:schemeClr val="tx1"/>
                </a:solidFill>
                <a:latin typeface="Calibri" panose="020F0502020204030204" pitchFamily="34" charset="0"/>
                <a:cs typeface="Calibri" panose="020F0502020204030204" pitchFamily="34" charset="0"/>
              </a:rPr>
              <a:t>Something to praise God for</a:t>
            </a:r>
          </a:p>
          <a:p>
            <a:pPr marL="893763" indent="-544513">
              <a:lnSpc>
                <a:spcPct val="100000"/>
              </a:lnSpc>
              <a:buFont typeface="+mj-lt"/>
              <a:buAutoNum type="arabicPeriod"/>
              <a:defRPr/>
            </a:pPr>
            <a:r>
              <a:rPr lang="en-US" sz="3200" dirty="0">
                <a:solidFill>
                  <a:schemeClr val="tx1"/>
                </a:solidFill>
                <a:latin typeface="Calibri" panose="020F0502020204030204" pitchFamily="34" charset="0"/>
                <a:cs typeface="Calibri" panose="020F0502020204030204" pitchFamily="34" charset="0"/>
              </a:rPr>
              <a:t>A promise to believe</a:t>
            </a:r>
          </a:p>
          <a:p>
            <a:pPr marL="893763" indent="-544513">
              <a:lnSpc>
                <a:spcPct val="100000"/>
              </a:lnSpc>
              <a:buFont typeface="+mj-lt"/>
              <a:buAutoNum type="arabicPeriod"/>
              <a:defRPr/>
            </a:pPr>
            <a:r>
              <a:rPr lang="en-US" sz="3200" dirty="0">
                <a:solidFill>
                  <a:schemeClr val="tx1"/>
                </a:solidFill>
                <a:latin typeface="Calibri" panose="020F0502020204030204" pitchFamily="34" charset="0"/>
                <a:cs typeface="Calibri" panose="020F0502020204030204" pitchFamily="34" charset="0"/>
              </a:rPr>
              <a:t>An example to follow</a:t>
            </a:r>
          </a:p>
          <a:p>
            <a:pPr marL="893763" indent="-544513">
              <a:lnSpc>
                <a:spcPct val="100000"/>
              </a:lnSpc>
              <a:buFont typeface="+mj-lt"/>
              <a:buAutoNum type="arabicPeriod"/>
              <a:defRPr/>
            </a:pPr>
            <a:r>
              <a:rPr lang="en-US" sz="3200" dirty="0">
                <a:solidFill>
                  <a:schemeClr val="tx1"/>
                </a:solidFill>
                <a:latin typeface="Calibri" panose="020F0502020204030204" pitchFamily="34" charset="0"/>
                <a:cs typeface="Calibri" panose="020F0502020204030204" pitchFamily="34" charset="0"/>
              </a:rPr>
              <a:t>An example to avoid</a:t>
            </a:r>
          </a:p>
          <a:p>
            <a:pPr marL="893763" indent="-544513">
              <a:lnSpc>
                <a:spcPct val="100000"/>
              </a:lnSpc>
              <a:buFont typeface="+mj-lt"/>
              <a:buAutoNum type="arabicPeriod"/>
              <a:defRPr/>
            </a:pPr>
            <a:r>
              <a:rPr lang="en-US" sz="3200" dirty="0">
                <a:solidFill>
                  <a:schemeClr val="tx1"/>
                </a:solidFill>
                <a:latin typeface="Calibri" panose="020F0502020204030204" pitchFamily="34" charset="0"/>
                <a:cs typeface="Calibri" panose="020F0502020204030204" pitchFamily="34" charset="0"/>
              </a:rPr>
              <a:t>A needed change of attitude  </a:t>
            </a:r>
          </a:p>
          <a:p>
            <a:pPr marL="893763" indent="-544513">
              <a:lnSpc>
                <a:spcPct val="100000"/>
              </a:lnSpc>
              <a:buFont typeface="+mj-lt"/>
              <a:buAutoNum type="arabicPeriod"/>
              <a:defRPr/>
            </a:pPr>
            <a:r>
              <a:rPr lang="en-US" sz="3200" dirty="0">
                <a:solidFill>
                  <a:schemeClr val="tx1"/>
                </a:solidFill>
                <a:latin typeface="Calibri" panose="020F0502020204030204" pitchFamily="34" charset="0"/>
                <a:cs typeface="Calibri" panose="020F0502020204030204" pitchFamily="34" charset="0"/>
              </a:rPr>
              <a:t>A verse to memorize </a:t>
            </a:r>
          </a:p>
          <a:p>
            <a:pPr marL="893763" indent="-544513">
              <a:lnSpc>
                <a:spcPct val="100000"/>
              </a:lnSpc>
              <a:buFont typeface="+mj-lt"/>
              <a:buAutoNum type="arabicPeriod"/>
              <a:defRPr/>
            </a:pPr>
            <a:r>
              <a:rPr lang="en-US" sz="3200" dirty="0">
                <a:solidFill>
                  <a:schemeClr val="tx1"/>
                </a:solidFill>
                <a:latin typeface="Calibri" panose="020F0502020204030204" pitchFamily="34" charset="0"/>
                <a:cs typeface="Calibri" panose="020F0502020204030204" pitchFamily="34" charset="0"/>
              </a:rPr>
              <a:t>A prayer using the lessons learnt</a:t>
            </a:r>
            <a:endParaRPr lang="en-US" sz="3200" dirty="0">
              <a:solidFill>
                <a:schemeClr val="bg1"/>
              </a:solidFill>
            </a:endParaRPr>
          </a:p>
        </p:txBody>
      </p:sp>
      <p:sp>
        <p:nvSpPr>
          <p:cNvPr id="95236" name="Rectangle 2"/>
          <p:cNvSpPr txBox="1">
            <a:spLocks/>
          </p:cNvSpPr>
          <p:nvPr/>
        </p:nvSpPr>
        <p:spPr bwMode="auto">
          <a:xfrm>
            <a:off x="1524000" y="0"/>
            <a:ext cx="9144000" cy="956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4400" dirty="0">
                <a:solidFill>
                  <a:srgbClr val="00B0F0"/>
                </a:solidFill>
                <a:latin typeface="Calibri" panose="020F0502020204030204" pitchFamily="34" charset="0"/>
                <a:cs typeface="Calibri" panose="020F0502020204030204" pitchFamily="34" charset="0"/>
              </a:rPr>
              <a:t>QUESTION 1</a:t>
            </a:r>
          </a:p>
        </p:txBody>
      </p:sp>
      <p:sp>
        <p:nvSpPr>
          <p:cNvPr id="95237" name="Slide Number Placeholder 1"/>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2917F1D5-437A-46DE-A677-67126451BA3A}" type="slidenum">
              <a:rPr lang="en-US" altLang="en-US">
                <a:solidFill>
                  <a:srgbClr val="FEFFFF"/>
                </a:solidFill>
                <a:latin typeface="Arial" panose="020B0604020202020204" pitchFamily="34" charset="0"/>
              </a:rPr>
              <a:pPr>
                <a:spcBef>
                  <a:spcPct val="0"/>
                </a:spcBef>
                <a:buClrTx/>
                <a:buFontTx/>
                <a:buNone/>
              </a:pPr>
              <a:t>58</a:t>
            </a:fld>
            <a:endParaRPr lang="en-US" altLang="en-US">
              <a:solidFill>
                <a:srgbClr val="FEFFFF"/>
              </a:solidFill>
              <a:latin typeface="Arial" panose="020B0604020202020204" pitchFamily="34" charset="0"/>
            </a:endParaRPr>
          </a:p>
        </p:txBody>
      </p:sp>
    </p:spTree>
    <p:extLst>
      <p:ext uri="{BB962C8B-B14F-4D97-AF65-F5344CB8AC3E}">
        <p14:creationId xmlns:p14="http://schemas.microsoft.com/office/powerpoint/2010/main" val="26586981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a:xfrm>
            <a:off x="3467100" y="2074864"/>
            <a:ext cx="6591300" cy="1468437"/>
          </a:xfrm>
        </p:spPr>
        <p:txBody>
          <a:bodyPr>
            <a:normAutofit fontScale="90000"/>
          </a:bodyPr>
          <a:lstStyle/>
          <a:p>
            <a:pPr eaLnBrk="1" hangingPunct="1"/>
            <a:br>
              <a:rPr lang="en-US" altLang="en-US"/>
            </a:br>
            <a:endParaRPr lang="en-US" altLang="en-US"/>
          </a:p>
        </p:txBody>
      </p:sp>
      <p:sp>
        <p:nvSpPr>
          <p:cNvPr id="3" name="Text Placeholder 2"/>
          <p:cNvSpPr>
            <a:spLocks noGrp="1"/>
          </p:cNvSpPr>
          <p:nvPr>
            <p:ph type="body" idx="1"/>
          </p:nvPr>
        </p:nvSpPr>
        <p:spPr>
          <a:xfrm>
            <a:off x="1421602" y="1479550"/>
            <a:ext cx="9143999" cy="4876800"/>
          </a:xfrm>
        </p:spPr>
        <p:txBody>
          <a:bodyPr>
            <a:noAutofit/>
          </a:bodyPr>
          <a:lstStyle/>
          <a:p>
            <a:pPr>
              <a:lnSpc>
                <a:spcPct val="100000"/>
              </a:lnSpc>
              <a:buClr>
                <a:schemeClr val="accent3"/>
              </a:buClr>
              <a:defRPr/>
            </a:pPr>
            <a:r>
              <a:rPr lang="en-US" sz="3200" dirty="0">
                <a:solidFill>
                  <a:schemeClr val="tx1"/>
                </a:solidFill>
                <a:latin typeface="Calibri" panose="020F0502020204030204" pitchFamily="34" charset="0"/>
                <a:cs typeface="Calibri" panose="020F0502020204030204" pitchFamily="34" charset="0"/>
              </a:rPr>
              <a:t>GOD IS SOURCE, SOVEREIGN, RULER AND MASTER</a:t>
            </a:r>
          </a:p>
          <a:p>
            <a:pPr marL="536575" indent="-536575">
              <a:lnSpc>
                <a:spcPct val="100000"/>
              </a:lnSpc>
              <a:spcBef>
                <a:spcPts val="3600"/>
              </a:spcBef>
              <a:buClr>
                <a:schemeClr val="accent3"/>
              </a:buClr>
              <a:defRPr/>
            </a:pPr>
            <a:r>
              <a:rPr lang="en-US" sz="3200" dirty="0">
                <a:solidFill>
                  <a:schemeClr val="tx1"/>
                </a:solidFill>
                <a:latin typeface="Calibri" panose="020F0502020204030204" pitchFamily="34" charset="0"/>
                <a:cs typeface="Calibri" panose="020F0502020204030204" pitchFamily="34" charset="0"/>
              </a:rPr>
              <a:t>1.	Which of the four truths are you believing and doing well.  Please give two reasons why.</a:t>
            </a:r>
          </a:p>
          <a:p>
            <a:pPr marL="536575" indent="-536575">
              <a:lnSpc>
                <a:spcPct val="100000"/>
              </a:lnSpc>
              <a:spcBef>
                <a:spcPts val="2400"/>
              </a:spcBef>
              <a:buClr>
                <a:schemeClr val="accent3"/>
              </a:buClr>
              <a:defRPr/>
            </a:pPr>
            <a:r>
              <a:rPr lang="en-US" sz="3200" dirty="0">
                <a:solidFill>
                  <a:schemeClr val="tx1"/>
                </a:solidFill>
                <a:latin typeface="Calibri" panose="020F0502020204030204" pitchFamily="34" charset="0"/>
                <a:cs typeface="Calibri" panose="020F0502020204030204" pitchFamily="34" charset="0"/>
              </a:rPr>
              <a:t>2. 	Which of the four truths are you not doing well?  Please give two ways you can improve your believing and acting.</a:t>
            </a:r>
          </a:p>
        </p:txBody>
      </p:sp>
      <p:sp>
        <p:nvSpPr>
          <p:cNvPr id="95236" name="Rectangle 2"/>
          <p:cNvSpPr txBox="1">
            <a:spLocks/>
          </p:cNvSpPr>
          <p:nvPr/>
        </p:nvSpPr>
        <p:spPr bwMode="auto">
          <a:xfrm>
            <a:off x="1524000" y="205498"/>
            <a:ext cx="9144000" cy="808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defTabSz="45720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defTabSz="4572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defTabSz="4572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defTabSz="4572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4400" dirty="0">
                <a:solidFill>
                  <a:srgbClr val="00B0F0"/>
                </a:solidFill>
                <a:latin typeface="Calibri" panose="020F0502020204030204" pitchFamily="34" charset="0"/>
                <a:cs typeface="Calibri" panose="020F0502020204030204" pitchFamily="34" charset="0"/>
              </a:rPr>
              <a:t>QUESTION 2</a:t>
            </a:r>
          </a:p>
        </p:txBody>
      </p:sp>
      <p:sp>
        <p:nvSpPr>
          <p:cNvPr id="95237" name="Slide Number Placeholder 1"/>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2917F1D5-437A-46DE-A677-67126451BA3A}" type="slidenum">
              <a:rPr lang="en-US" altLang="en-US">
                <a:solidFill>
                  <a:srgbClr val="FEFFFF"/>
                </a:solidFill>
                <a:latin typeface="Arial" panose="020B0604020202020204" pitchFamily="34" charset="0"/>
              </a:rPr>
              <a:pPr>
                <a:spcBef>
                  <a:spcPct val="0"/>
                </a:spcBef>
                <a:buClrTx/>
                <a:buFontTx/>
                <a:buNone/>
              </a:pPr>
              <a:t>59</a:t>
            </a:fld>
            <a:endParaRPr lang="en-US" altLang="en-US">
              <a:solidFill>
                <a:srgbClr val="FEFFFF"/>
              </a:solidFill>
              <a:latin typeface="Arial" panose="020B0604020202020204" pitchFamily="34" charset="0"/>
            </a:endParaRPr>
          </a:p>
        </p:txBody>
      </p:sp>
    </p:spTree>
    <p:extLst>
      <p:ext uri="{BB962C8B-B14F-4D97-AF65-F5344CB8AC3E}">
        <p14:creationId xmlns:p14="http://schemas.microsoft.com/office/powerpoint/2010/main" val="3046024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695740" y="952500"/>
            <a:ext cx="10863470" cy="4953000"/>
          </a:xfrm>
        </p:spPr>
        <p:txBody>
          <a:bodyPr>
            <a:noAutofit/>
          </a:bodyPr>
          <a:lstStyle/>
          <a:p>
            <a:pPr marL="536575" indent="-536575">
              <a:lnSpc>
                <a:spcPct val="100000"/>
              </a:lnSpc>
              <a:spcBef>
                <a:spcPts val="600"/>
              </a:spcBef>
              <a:buFont typeface="+mj-lt"/>
              <a:buAutoNum type="arabicPeriod" startAt="3"/>
              <a:defRPr/>
            </a:pPr>
            <a:r>
              <a:rPr lang="en-SG" altLang="en-US" sz="3200" dirty="0">
                <a:latin typeface="Calibri" panose="020F0502020204030204" pitchFamily="34" charset="0"/>
                <a:cs typeface="Calibri" panose="020F0502020204030204" pitchFamily="34" charset="0"/>
              </a:rPr>
              <a:t>LEARN THEM BY HEART</a:t>
            </a:r>
          </a:p>
          <a:p>
            <a:pPr marL="1073150" indent="-536575">
              <a:lnSpc>
                <a:spcPct val="100000"/>
              </a:lnSpc>
              <a:spcBef>
                <a:spcPts val="600"/>
              </a:spcBef>
              <a:buClr>
                <a:srgbClr val="00B050"/>
              </a:buClr>
              <a:buFont typeface="+mj-lt"/>
              <a:buAutoNum type="alphaLcPeriod"/>
              <a:defRPr/>
            </a:pPr>
            <a:r>
              <a:rPr lang="en-SG" altLang="en-US" sz="3200" dirty="0">
                <a:latin typeface="Calibri" panose="020F0502020204030204" pitchFamily="34" charset="0"/>
                <a:cs typeface="Calibri" panose="020F0502020204030204" pitchFamily="34" charset="0"/>
              </a:rPr>
              <a:t>Memorise and make the words our words.</a:t>
            </a:r>
          </a:p>
          <a:p>
            <a:pPr marL="1073150" indent="-536575">
              <a:lnSpc>
                <a:spcPct val="100000"/>
              </a:lnSpc>
              <a:spcBef>
                <a:spcPts val="600"/>
              </a:spcBef>
              <a:buClr>
                <a:srgbClr val="00B050"/>
              </a:buClr>
              <a:buFont typeface="+mj-lt"/>
              <a:buAutoNum type="alphaLcPeriod"/>
              <a:defRPr/>
            </a:pPr>
            <a:r>
              <a:rPr lang="en-SG" altLang="en-US" sz="3200" dirty="0">
                <a:latin typeface="Calibri" panose="020F0502020204030204" pitchFamily="34" charset="0"/>
                <a:cs typeface="Calibri" panose="020F0502020204030204" pitchFamily="34" charset="0"/>
              </a:rPr>
              <a:t>Recite them as if we have written them ourselves.</a:t>
            </a:r>
          </a:p>
          <a:p>
            <a:pPr marL="1073150" indent="-536575">
              <a:lnSpc>
                <a:spcPct val="100000"/>
              </a:lnSpc>
              <a:spcBef>
                <a:spcPts val="600"/>
              </a:spcBef>
              <a:buClr>
                <a:srgbClr val="00B050"/>
              </a:buClr>
              <a:buFont typeface="+mj-lt"/>
              <a:buAutoNum type="alphaLcPeriod"/>
              <a:defRPr/>
            </a:pPr>
            <a:r>
              <a:rPr lang="en-SG" altLang="en-US" sz="3200" dirty="0">
                <a:latin typeface="Calibri" panose="020F0502020204030204" pitchFamily="34" charset="0"/>
                <a:cs typeface="Calibri" panose="020F0502020204030204" pitchFamily="34" charset="0"/>
              </a:rPr>
              <a:t>Soak them in by repeated Spirit-enlightened thoughts.</a:t>
            </a:r>
          </a:p>
          <a:p>
            <a:pPr marL="1073150" indent="-536575">
              <a:lnSpc>
                <a:spcPct val="100000"/>
              </a:lnSpc>
              <a:spcBef>
                <a:spcPts val="600"/>
              </a:spcBef>
              <a:buClr>
                <a:srgbClr val="00B050"/>
              </a:buClr>
              <a:buFont typeface="+mj-lt"/>
              <a:buAutoNum type="alphaLcPeriod"/>
              <a:defRPr/>
            </a:pPr>
            <a:r>
              <a:rPr lang="en-SG" altLang="en-US" sz="3200" dirty="0">
                <a:latin typeface="Calibri" panose="020F0502020204030204" pitchFamily="34" charset="0"/>
                <a:cs typeface="Calibri" panose="020F0502020204030204" pitchFamily="34" charset="0"/>
              </a:rPr>
              <a:t>Seek to apply them by obedience and faith.</a:t>
            </a:r>
          </a:p>
          <a:p>
            <a:pPr marL="0" indent="0">
              <a:lnSpc>
                <a:spcPct val="100000"/>
              </a:lnSpc>
              <a:spcBef>
                <a:spcPts val="2400"/>
              </a:spcBef>
              <a:buNone/>
              <a:defRPr/>
            </a:pPr>
            <a:r>
              <a:rPr lang="en-SG" sz="3200" dirty="0">
                <a:latin typeface="Calibri" panose="020F0502020204030204" pitchFamily="34" charset="0"/>
                <a:cs typeface="Calibri" panose="020F0502020204030204" pitchFamily="34" charset="0"/>
              </a:rPr>
              <a:t>(Jos 1:8)  </a:t>
            </a:r>
            <a:r>
              <a:rPr lang="en-SG" sz="3200" i="1" dirty="0">
                <a:latin typeface="Calibri" panose="020F0502020204030204" pitchFamily="34" charset="0"/>
                <a:cs typeface="Calibri" panose="020F0502020204030204" pitchFamily="34" charset="0"/>
              </a:rPr>
              <a:t>This book of the law shall not depart out of thy mouth; but thou shalt </a:t>
            </a:r>
            <a:r>
              <a:rPr lang="en-SG" sz="3200" i="1" u="sng" dirty="0">
                <a:latin typeface="Calibri" panose="020F0502020204030204" pitchFamily="34" charset="0"/>
                <a:cs typeface="Calibri" panose="020F0502020204030204" pitchFamily="34" charset="0"/>
              </a:rPr>
              <a:t>meditate therein day and night</a:t>
            </a:r>
            <a:r>
              <a:rPr lang="en-SG" sz="3200" i="1" dirty="0">
                <a:latin typeface="Calibri" panose="020F0502020204030204" pitchFamily="34" charset="0"/>
                <a:cs typeface="Calibri" panose="020F0502020204030204" pitchFamily="34" charset="0"/>
              </a:rPr>
              <a:t>, that thou may </a:t>
            </a:r>
            <a:r>
              <a:rPr lang="en-SG" sz="3200" i="1" u="sng" dirty="0">
                <a:latin typeface="Calibri" panose="020F0502020204030204" pitchFamily="34" charset="0"/>
                <a:cs typeface="Calibri" panose="020F0502020204030204" pitchFamily="34" charset="0"/>
              </a:rPr>
              <a:t>observe to do according to all that is written</a:t>
            </a:r>
            <a:r>
              <a:rPr lang="en-SG" sz="3200" i="1" dirty="0">
                <a:latin typeface="Calibri" panose="020F0502020204030204" pitchFamily="34" charset="0"/>
                <a:cs typeface="Calibri" panose="020F0502020204030204" pitchFamily="34" charset="0"/>
              </a:rPr>
              <a:t> therein: for then thou shalt make thy way prosperous, and then thou shalt have good success.</a:t>
            </a:r>
            <a:endParaRPr lang="en-SG" altLang="en-US" sz="3200" i="1"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a:xfrm>
            <a:off x="1" y="136525"/>
            <a:ext cx="12191999" cy="747713"/>
          </a:xfrm>
        </p:spPr>
        <p:txBody>
          <a:bodyPr/>
          <a:lstStyle/>
          <a:p>
            <a:pPr algn="ctr" eaLnBrk="1" hangingPunct="1"/>
            <a:r>
              <a:rPr lang="en-SG" altLang="en-US" sz="4000" dirty="0">
                <a:solidFill>
                  <a:srgbClr val="FF66FF"/>
                </a:solidFill>
                <a:latin typeface="Calibri" panose="020F0502020204030204" pitchFamily="34" charset="0"/>
                <a:cs typeface="Calibri" panose="020F0502020204030204" pitchFamily="34" charset="0"/>
              </a:rPr>
              <a:t>PRAYING THE PSALMS</a:t>
            </a:r>
          </a:p>
        </p:txBody>
      </p:sp>
      <p:sp>
        <p:nvSpPr>
          <p:cNvPr id="24580" name="Slide Number Placeholder 4"/>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6408B24D-B43B-4F5C-BC42-CBE1F9B8258B}" type="slidenum">
              <a:rPr lang="en-US" altLang="en-US">
                <a:solidFill>
                  <a:srgbClr val="FEFFFF"/>
                </a:solidFill>
                <a:latin typeface="Arial" panose="020B0604020202020204" pitchFamily="34" charset="0"/>
              </a:rPr>
              <a:pPr>
                <a:spcBef>
                  <a:spcPct val="0"/>
                </a:spcBef>
                <a:buClrTx/>
                <a:buFontTx/>
                <a:buNone/>
              </a:pPr>
              <a:t>6</a:t>
            </a:fld>
            <a:endParaRPr lang="en-US" altLang="en-US">
              <a:solidFill>
                <a:srgbClr val="FEFFFF"/>
              </a:solidFill>
              <a:latin typeface="Arial" panose="020B0604020202020204" pitchFamily="34" charset="0"/>
            </a:endParaRPr>
          </a:p>
        </p:txBody>
      </p:sp>
    </p:spTree>
    <p:extLst>
      <p:ext uri="{BB962C8B-B14F-4D97-AF65-F5344CB8AC3E}">
        <p14:creationId xmlns:p14="http://schemas.microsoft.com/office/powerpoint/2010/main" val="296829028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0721" y="297565"/>
            <a:ext cx="3399183" cy="3638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Rounded Corners 4"/>
          <p:cNvSpPr/>
          <p:nvPr/>
        </p:nvSpPr>
        <p:spPr>
          <a:xfrm>
            <a:off x="1669774" y="3935896"/>
            <a:ext cx="8984974" cy="2420454"/>
          </a:xfrm>
          <a:prstGeom prst="roundRect">
            <a:avLst/>
          </a:prstGeom>
          <a:solidFill>
            <a:srgbClr val="FFFF00"/>
          </a:solidFill>
          <a:ln>
            <a:solidFill>
              <a:srgbClr val="FFFF00"/>
            </a:solidFill>
          </a:ln>
          <a:effectLst>
            <a:outerShdw blurRad="508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35731" lvl="1" defTabSz="685800">
              <a:lnSpc>
                <a:spcPct val="120000"/>
              </a:lnSpc>
              <a:defRPr/>
            </a:pPr>
            <a:r>
              <a:rPr lang="en-SG" sz="3300" dirty="0">
                <a:solidFill>
                  <a:prstClr val="black"/>
                </a:solidFill>
                <a:latin typeface="Calibri" panose="020F0502020204030204"/>
              </a:rPr>
              <a:t>Email: </a:t>
            </a:r>
            <a:r>
              <a:rPr lang="en-SG" sz="3300" dirty="0">
                <a:solidFill>
                  <a:prstClr val="black"/>
                </a:solidFill>
                <a:latin typeface="Calibri" panose="020F0502020204030204"/>
                <a:hlinkClick r:id="rId3"/>
              </a:rPr>
              <a:t>gohsengfong@hotmail.com</a:t>
            </a:r>
            <a:endParaRPr lang="en-SG" sz="3300" dirty="0">
              <a:solidFill>
                <a:prstClr val="black"/>
              </a:solidFill>
              <a:latin typeface="Calibri" panose="020F0502020204030204"/>
            </a:endParaRPr>
          </a:p>
          <a:p>
            <a:pPr marL="135731" lvl="1" defTabSz="685800">
              <a:lnSpc>
                <a:spcPct val="120000"/>
              </a:lnSpc>
              <a:defRPr/>
            </a:pPr>
            <a:r>
              <a:rPr lang="en-SG" sz="3300" dirty="0">
                <a:solidFill>
                  <a:prstClr val="black"/>
                </a:solidFill>
                <a:latin typeface="Calibri" panose="020F0502020204030204"/>
              </a:rPr>
              <a:t>WhatsApp: </a:t>
            </a:r>
            <a:r>
              <a:rPr lang="en-SG" sz="3300" dirty="0">
                <a:solidFill>
                  <a:srgbClr val="5B9BD5">
                    <a:lumMod val="75000"/>
                  </a:srgbClr>
                </a:solidFill>
                <a:latin typeface="Calibri" panose="020F0502020204030204"/>
              </a:rPr>
              <a:t>+65-98207783</a:t>
            </a:r>
          </a:p>
          <a:p>
            <a:pPr marL="135731" lvl="1" defTabSz="685800">
              <a:lnSpc>
                <a:spcPct val="120000"/>
              </a:lnSpc>
              <a:defRPr/>
            </a:pPr>
            <a:r>
              <a:rPr lang="en-SG" sz="3300" dirty="0">
                <a:solidFill>
                  <a:prstClr val="black"/>
                </a:solidFill>
                <a:latin typeface="Calibri" panose="020F0502020204030204"/>
              </a:rPr>
              <a:t>Website: </a:t>
            </a:r>
            <a:r>
              <a:rPr lang="en-SG" sz="3300" dirty="0">
                <a:solidFill>
                  <a:prstClr val="black"/>
                </a:solidFill>
                <a:latin typeface="Calibri" panose="020F0502020204030204"/>
                <a:hlinkClick r:id="rId4"/>
              </a:rPr>
              <a:t>www.faithatworkfellowship.org</a:t>
            </a:r>
            <a:endParaRPr lang="en-SG" sz="2400" dirty="0">
              <a:solidFill>
                <a:prstClr val="black"/>
              </a:solidFill>
              <a:latin typeface="Calibri" panose="020F0502020204030204"/>
            </a:endParaRPr>
          </a:p>
        </p:txBody>
      </p:sp>
    </p:spTree>
    <p:extLst>
      <p:ext uri="{BB962C8B-B14F-4D97-AF65-F5344CB8AC3E}">
        <p14:creationId xmlns:p14="http://schemas.microsoft.com/office/powerpoint/2010/main" val="1714655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556592" y="1052512"/>
            <a:ext cx="11251096" cy="5486400"/>
          </a:xfrm>
        </p:spPr>
        <p:txBody>
          <a:bodyPr>
            <a:noAutofit/>
          </a:bodyPr>
          <a:lstStyle/>
          <a:p>
            <a:pPr marL="0" indent="0">
              <a:lnSpc>
                <a:spcPct val="95000"/>
              </a:lnSpc>
              <a:spcBef>
                <a:spcPts val="1200"/>
              </a:spcBef>
              <a:buNone/>
            </a:pPr>
            <a:r>
              <a:rPr lang="en-SG" altLang="en-US" sz="3100" dirty="0">
                <a:latin typeface="Calibri" panose="020F0502020204030204" pitchFamily="34" charset="0"/>
                <a:cs typeface="Calibri" panose="020F0502020204030204" pitchFamily="34" charset="0"/>
              </a:rPr>
              <a:t>(</a:t>
            </a:r>
            <a:r>
              <a:rPr lang="en-SG" altLang="en-US" sz="3100" dirty="0" err="1">
                <a:latin typeface="Calibri" panose="020F0502020204030204" pitchFamily="34" charset="0"/>
                <a:cs typeface="Calibri" panose="020F0502020204030204" pitchFamily="34" charset="0"/>
              </a:rPr>
              <a:t>Psa</a:t>
            </a:r>
            <a:r>
              <a:rPr lang="en-SG" altLang="en-US" sz="3100" dirty="0">
                <a:latin typeface="Calibri" panose="020F0502020204030204" pitchFamily="34" charset="0"/>
                <a:cs typeface="Calibri" panose="020F0502020204030204" pitchFamily="34" charset="0"/>
              </a:rPr>
              <a:t> 91:14-16)  </a:t>
            </a:r>
            <a:r>
              <a:rPr lang="en-SG" altLang="en-US" sz="3100" i="1" dirty="0">
                <a:latin typeface="Calibri" panose="020F0502020204030204" pitchFamily="34" charset="0"/>
                <a:cs typeface="Calibri" panose="020F0502020204030204" pitchFamily="34" charset="0"/>
              </a:rPr>
              <a:t>Because he hath set his love upon Me, therefore will I deliver him: I will set him on high, because he hath known My Name.</a:t>
            </a:r>
          </a:p>
          <a:p>
            <a:pPr marL="0" indent="0">
              <a:lnSpc>
                <a:spcPct val="95000"/>
              </a:lnSpc>
              <a:spcBef>
                <a:spcPts val="1200"/>
              </a:spcBef>
              <a:buNone/>
            </a:pPr>
            <a:r>
              <a:rPr lang="en-SG" altLang="en-US" sz="3100" i="1" dirty="0">
                <a:latin typeface="Calibri" panose="020F0502020204030204" pitchFamily="34" charset="0"/>
                <a:cs typeface="Calibri" panose="020F0502020204030204" pitchFamily="34" charset="0"/>
              </a:rPr>
              <a:t>He shall call upon Me, and I will answer him: I will be with him in trouble; I will deliver him, and honour him.</a:t>
            </a:r>
          </a:p>
          <a:p>
            <a:pPr marL="0" indent="0">
              <a:lnSpc>
                <a:spcPct val="95000"/>
              </a:lnSpc>
              <a:spcBef>
                <a:spcPts val="1200"/>
              </a:spcBef>
              <a:buNone/>
            </a:pPr>
            <a:r>
              <a:rPr lang="en-SG" altLang="en-US" sz="3100" i="1" dirty="0">
                <a:latin typeface="Calibri" panose="020F0502020204030204" pitchFamily="34" charset="0"/>
                <a:cs typeface="Calibri" panose="020F0502020204030204" pitchFamily="34" charset="0"/>
              </a:rPr>
              <a:t>With long life will I satisfy him, and shew him My Salvation.</a:t>
            </a:r>
          </a:p>
          <a:p>
            <a:pPr marL="0" indent="0">
              <a:lnSpc>
                <a:spcPct val="95000"/>
              </a:lnSpc>
              <a:spcBef>
                <a:spcPts val="2400"/>
              </a:spcBef>
              <a:buNone/>
            </a:pPr>
            <a:r>
              <a:rPr lang="en-SG" altLang="en-US" sz="3100" dirty="0">
                <a:latin typeface="Calibri" panose="020F0502020204030204" pitchFamily="34" charset="0"/>
                <a:cs typeface="Calibri" panose="020F0502020204030204" pitchFamily="34" charset="0"/>
              </a:rPr>
              <a:t>Dear God, Please enable me to set my love upon You by spending time with You, reading Your Word, listening, talking and praising You.  I will think about You in midst of my life and work and tell others about You,  Thanks for Your promises to be with me, listen, deliver and honour me.  You will satisfy me with long life and show me Your salvation.  I praise You, Lord. Amen.</a:t>
            </a:r>
          </a:p>
        </p:txBody>
      </p:sp>
      <p:sp>
        <p:nvSpPr>
          <p:cNvPr id="25603" name="Title 1"/>
          <p:cNvSpPr>
            <a:spLocks noGrp="1"/>
          </p:cNvSpPr>
          <p:nvPr>
            <p:ph type="title"/>
          </p:nvPr>
        </p:nvSpPr>
        <p:spPr>
          <a:xfrm>
            <a:off x="0" y="218661"/>
            <a:ext cx="12192000" cy="747713"/>
          </a:xfrm>
        </p:spPr>
        <p:txBody>
          <a:bodyPr/>
          <a:lstStyle/>
          <a:p>
            <a:pPr algn="ctr" eaLnBrk="1" hangingPunct="1"/>
            <a:r>
              <a:rPr lang="en-SG" altLang="en-US" sz="4000" dirty="0">
                <a:solidFill>
                  <a:srgbClr val="FF66FF"/>
                </a:solidFill>
                <a:latin typeface="Calibri" panose="020F0502020204030204" pitchFamily="34" charset="0"/>
                <a:cs typeface="Calibri" panose="020F0502020204030204" pitchFamily="34" charset="0"/>
              </a:rPr>
              <a:t>PRAYING THE PSALMS</a:t>
            </a:r>
          </a:p>
        </p:txBody>
      </p:sp>
      <p:sp>
        <p:nvSpPr>
          <p:cNvPr id="25604" name="Slide Number Placeholder 3"/>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DD0C7C0E-030A-4650-BE63-858F8D51DEAF}" type="slidenum">
              <a:rPr lang="en-US" altLang="en-US">
                <a:solidFill>
                  <a:srgbClr val="FEFFFF"/>
                </a:solidFill>
                <a:latin typeface="Arial" panose="020B0604020202020204" pitchFamily="34" charset="0"/>
              </a:rPr>
              <a:pPr>
                <a:spcBef>
                  <a:spcPct val="0"/>
                </a:spcBef>
                <a:buClrTx/>
                <a:buFontTx/>
                <a:buNone/>
              </a:pPr>
              <a:t>7</a:t>
            </a:fld>
            <a:endParaRPr lang="en-US" altLang="en-US" dirty="0">
              <a:solidFill>
                <a:srgbClr val="FEFFFF"/>
              </a:solidFill>
              <a:latin typeface="Arial" panose="020B0604020202020204" pitchFamily="34" charset="0"/>
            </a:endParaRPr>
          </a:p>
        </p:txBody>
      </p:sp>
    </p:spTree>
    <p:extLst>
      <p:ext uri="{BB962C8B-B14F-4D97-AF65-F5344CB8AC3E}">
        <p14:creationId xmlns:p14="http://schemas.microsoft.com/office/powerpoint/2010/main" val="2214062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2342" y="1109051"/>
            <a:ext cx="9747316" cy="3641853"/>
          </a:xfrm>
        </p:spPr>
        <p:txBody>
          <a:bodyPr>
            <a:noAutofit/>
          </a:bodyPr>
          <a:lstStyle/>
          <a:p>
            <a:pPr marL="0" indent="0">
              <a:buNone/>
            </a:pPr>
            <a:r>
              <a:rPr lang="en-SG" sz="3200" b="1" dirty="0"/>
              <a:t>(</a:t>
            </a:r>
            <a:r>
              <a:rPr lang="en-SG" sz="3200" b="1" dirty="0" err="1"/>
              <a:t>Psa</a:t>
            </a:r>
            <a:r>
              <a:rPr lang="en-SG" sz="3200" b="1" dirty="0"/>
              <a:t> 131)  A Song of degrees of David.</a:t>
            </a:r>
          </a:p>
          <a:p>
            <a:pPr marL="0" indent="0">
              <a:lnSpc>
                <a:spcPct val="100000"/>
              </a:lnSpc>
              <a:spcBef>
                <a:spcPts val="2400"/>
              </a:spcBef>
              <a:buNone/>
            </a:pPr>
            <a:r>
              <a:rPr lang="en-SG" sz="3200" dirty="0"/>
              <a:t>LORD, my heart is not haughty, nor mine eyes lofty: neither do I exercise myself in great matters, or in things too high for me.</a:t>
            </a:r>
          </a:p>
          <a:p>
            <a:pPr marL="0" indent="0">
              <a:lnSpc>
                <a:spcPct val="100000"/>
              </a:lnSpc>
              <a:spcBef>
                <a:spcPts val="1800"/>
              </a:spcBef>
              <a:buNone/>
            </a:pPr>
            <a:r>
              <a:rPr lang="en-SG" sz="3200" dirty="0"/>
              <a:t>Surely I have behaved and quieted myself, as a child that is weaned of his mother: my soul </a:t>
            </a:r>
            <a:r>
              <a:rPr lang="en-SG" sz="3200" i="1" dirty="0"/>
              <a:t>is</a:t>
            </a:r>
            <a:r>
              <a:rPr lang="en-SG" sz="3200" dirty="0"/>
              <a:t> even as a weaned child.</a:t>
            </a:r>
          </a:p>
          <a:p>
            <a:pPr marL="0" indent="0">
              <a:lnSpc>
                <a:spcPct val="100000"/>
              </a:lnSpc>
              <a:spcBef>
                <a:spcPts val="1800"/>
              </a:spcBef>
              <a:buNone/>
            </a:pPr>
            <a:r>
              <a:rPr lang="en-SG" sz="3200" dirty="0"/>
              <a:t>Let Israel hope in the LORD from henceforth and for ever.</a:t>
            </a:r>
          </a:p>
        </p:txBody>
      </p:sp>
    </p:spTree>
    <p:extLst>
      <p:ext uri="{BB962C8B-B14F-4D97-AF65-F5344CB8AC3E}">
        <p14:creationId xmlns:p14="http://schemas.microsoft.com/office/powerpoint/2010/main" val="3210440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6226" y="324490"/>
            <a:ext cx="10959548" cy="6414239"/>
          </a:xfrm>
        </p:spPr>
        <p:txBody>
          <a:bodyPr>
            <a:noAutofit/>
          </a:bodyPr>
          <a:lstStyle/>
          <a:p>
            <a:pPr marL="0" lvl="0" indent="0">
              <a:buNone/>
            </a:pPr>
            <a:r>
              <a:rPr lang="en-SG" sz="3200" u="sng" dirty="0"/>
              <a:t>INTRODUCTION</a:t>
            </a:r>
            <a:r>
              <a:rPr lang="en-SG" sz="3200" dirty="0"/>
              <a:t>:</a:t>
            </a:r>
          </a:p>
          <a:p>
            <a:pPr marL="444500" lvl="0" indent="-444500">
              <a:lnSpc>
                <a:spcPct val="100000"/>
              </a:lnSpc>
              <a:spcBef>
                <a:spcPts val="1800"/>
              </a:spcBef>
              <a:buNone/>
            </a:pPr>
            <a:r>
              <a:rPr lang="en-SG" sz="3200" dirty="0"/>
              <a:t>1.  It is one of 15 “Aliyah” psalms, sung as the pilgrims journeyed.</a:t>
            </a:r>
          </a:p>
          <a:p>
            <a:pPr marL="444500" lvl="0" indent="-444500">
              <a:lnSpc>
                <a:spcPct val="100000"/>
              </a:lnSpc>
              <a:buNone/>
            </a:pPr>
            <a:r>
              <a:rPr lang="en-SG" sz="3200" dirty="0"/>
              <a:t>2.  Occasion:  Hunted by king Saul and accused of ambition of the throne.</a:t>
            </a:r>
          </a:p>
          <a:p>
            <a:pPr marL="444500" lvl="0" indent="-444500">
              <a:lnSpc>
                <a:spcPct val="100000"/>
              </a:lnSpc>
              <a:buNone/>
            </a:pPr>
            <a:r>
              <a:rPr lang="en-SG" sz="3200" dirty="0"/>
              <a:t>3.  This short Psalm is a beautiful denial of pride, arrogance, and selfish ambition and a desire for contentment. </a:t>
            </a:r>
          </a:p>
          <a:p>
            <a:pPr marL="444500" lvl="0" indent="-444500">
              <a:lnSpc>
                <a:spcPct val="100000"/>
              </a:lnSpc>
              <a:buNone/>
            </a:pPr>
            <a:r>
              <a:rPr lang="en-SG" sz="3200" dirty="0"/>
              <a:t>4.  It breathes the profoundest humility and submission to God’s will.</a:t>
            </a:r>
          </a:p>
          <a:p>
            <a:pPr marL="444500" lvl="0" indent="-444500">
              <a:lnSpc>
                <a:spcPct val="100000"/>
              </a:lnSpc>
              <a:buNone/>
            </a:pPr>
            <a:r>
              <a:rPr lang="en-SG" sz="3200" dirty="0"/>
              <a:t>5.  “It is one of the shortest Psalms to read, but one of the longest to learn. It speaks of a young child, but it contains the experience of a man in Christ.” (Charles Spurgeon)</a:t>
            </a:r>
          </a:p>
        </p:txBody>
      </p:sp>
    </p:spTree>
    <p:extLst>
      <p:ext uri="{BB962C8B-B14F-4D97-AF65-F5344CB8AC3E}">
        <p14:creationId xmlns:p14="http://schemas.microsoft.com/office/powerpoint/2010/main" val="479400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1781</TotalTime>
  <Words>5247</Words>
  <Application>Microsoft Office PowerPoint</Application>
  <PresentationFormat>Widescreen</PresentationFormat>
  <Paragraphs>335</Paragraphs>
  <Slides>60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60</vt:i4>
      </vt:variant>
    </vt:vector>
  </HeadingPairs>
  <TitlesOfParts>
    <vt:vector size="67" baseType="lpstr">
      <vt:lpstr>Arial</vt:lpstr>
      <vt:lpstr>Calibri</vt:lpstr>
      <vt:lpstr>Calibri Light</vt:lpstr>
      <vt:lpstr>Century Gothic</vt:lpstr>
      <vt:lpstr>Georgia</vt:lpstr>
      <vt:lpstr>Wingdings 3</vt:lpstr>
      <vt:lpstr>Office Theme</vt:lpstr>
      <vt:lpstr>CONTENTMENT</vt:lpstr>
      <vt:lpstr>REJOICE IN THE LORD</vt:lpstr>
      <vt:lpstr>REJOICE IN THE LORD</vt:lpstr>
      <vt:lpstr>REJOICE IN THE LORD</vt:lpstr>
      <vt:lpstr>PRAYING THE PSALMS</vt:lpstr>
      <vt:lpstr>PRAYING THE PSALMS</vt:lpstr>
      <vt:lpstr>PRAYING THE PSALMS</vt:lpstr>
      <vt:lpstr>PowerPoint Presentation</vt:lpstr>
      <vt:lpstr>PowerPoint Presentation</vt:lpstr>
      <vt:lpstr>I.  YAHWEH EXALTED – “LORD, my heart”</vt:lpstr>
      <vt:lpstr>I.  YAHWEH EXALTED – “LORD, my heart”</vt:lpstr>
      <vt:lpstr>II.  PRIDE AND ARROGANCE RENOUNCED </vt:lpstr>
      <vt:lpstr>II.  PRIDE AND ARROGANCE RENOUNCED </vt:lpstr>
      <vt:lpstr>PowerPoint Presentation</vt:lpstr>
      <vt:lpstr>II.  PRIDE AND ARROGANCE RENOUNCED</vt:lpstr>
      <vt:lpstr>II.  PRIDE AND ARROGANCE RENOUNCED</vt:lpstr>
      <vt:lpstr>II.  PRIDE AND ARROGANCE RENOUNCED</vt:lpstr>
      <vt:lpstr>GREAT AND HIGH MATTERS EXCISED</vt:lpstr>
      <vt:lpstr>GREAT AND HIGH MATTERS EXCISED</vt:lpstr>
      <vt:lpstr>GREAT AND HIGH MATTERS EXCISED</vt:lpstr>
      <vt:lpstr>GREAT AND HIGH MATTERS EXCISED</vt:lpstr>
      <vt:lpstr>GREAT AND HIGH MATTERS EXCISED</vt:lpstr>
      <vt:lpstr>GREAT AND HIGH MATTERS EXCISED</vt:lpstr>
      <vt:lpstr>CONTENTMENT EXERCISED</vt:lpstr>
      <vt:lpstr>CONTENTMENT EXERCISED</vt:lpstr>
      <vt:lpstr>CONTENTMENT EXERCISED</vt:lpstr>
      <vt:lpstr>CONTENTMENT EXERCISED</vt:lpstr>
      <vt:lpstr>HOPE EXHORTED</vt:lpstr>
      <vt:lpstr>HOPE EXHORTED</vt:lpstr>
      <vt:lpstr>HOPE EXHORTED</vt:lpstr>
      <vt:lpstr>REFLECTION</vt:lpstr>
      <vt:lpstr>FOUNDATIONAL TRUTHS</vt:lpstr>
      <vt:lpstr>INTRODUCTION</vt:lpstr>
      <vt:lpstr>GOD IS THE SOURCE </vt:lpstr>
      <vt:lpstr>GOD IS THE SOURCE</vt:lpstr>
      <vt:lpstr>GOD IS THE SOURCE</vt:lpstr>
      <vt:lpstr>GOD IS THE SOURCE</vt:lpstr>
      <vt:lpstr>Keep away from idols?</vt:lpstr>
      <vt:lpstr>GOD IS THE SOURCE </vt:lpstr>
      <vt:lpstr>GOD IS IN CONTROL </vt:lpstr>
      <vt:lpstr>GOD IS IN CONTROL </vt:lpstr>
      <vt:lpstr>GOD IS IN CONTROL </vt:lpstr>
      <vt:lpstr>GOD IS THE JUDGE </vt:lpstr>
      <vt:lpstr>GOD IS THE JUDGE </vt:lpstr>
      <vt:lpstr>GOD IS THE JUDGE </vt:lpstr>
      <vt:lpstr>GOD IS THE JUDGE </vt:lpstr>
      <vt:lpstr>GOD IS THE JUDGE </vt:lpstr>
      <vt:lpstr>GOD IS THE MASTER (ADONIA) </vt:lpstr>
      <vt:lpstr>GOD IS THE MASTER </vt:lpstr>
      <vt:lpstr>GOD IS THE MASTER </vt:lpstr>
      <vt:lpstr>GOD IS THE MASTER </vt:lpstr>
      <vt:lpstr>GOD IS THE MASTER </vt:lpstr>
      <vt:lpstr>OUR HEARTS</vt:lpstr>
      <vt:lpstr>GOD IS THE MASTER </vt:lpstr>
      <vt:lpstr>GOD IS THE MASTER </vt:lpstr>
      <vt:lpstr>GOD IS THE MASTER </vt:lpstr>
      <vt:lpstr>CONCLUSION</vt:lpstr>
      <vt:lpstr> </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CONTENTMENT</dc:title>
  <dc:creator>Goh Seng Fong</dc:creator>
  <cp:lastModifiedBy>User</cp:lastModifiedBy>
  <cp:revision>158</cp:revision>
  <dcterms:created xsi:type="dcterms:W3CDTF">2020-11-19T11:48:33Z</dcterms:created>
  <dcterms:modified xsi:type="dcterms:W3CDTF">2021-01-21T13:56:34Z</dcterms:modified>
</cp:coreProperties>
</file>