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66" roundtripDataSignature="AMtx7mg9U9Pw10vK5brdGJ2heTxG/GGbs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029" autoAdjust="0"/>
    <p:restoredTop sz="94660"/>
  </p:normalViewPr>
  <p:slideViewPr>
    <p:cSldViewPr snapToGrid="0">
      <p:cViewPr varScale="1">
        <p:scale>
          <a:sx n="100" d="100"/>
          <a:sy n="100" d="100"/>
        </p:scale>
        <p:origin x="84" y="15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customschemas.google.com/relationships/presentationmetadata" Target="meta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SG"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39" name="Google Shape;139;p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0" name="Google Shape;140;p1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SG" sz="1200" b="0" i="0" u="none" strike="noStrike" cap="none">
                <a:solidFill>
                  <a:schemeClr val="dk1"/>
                </a:solidFill>
                <a:latin typeface="Arial"/>
                <a:ea typeface="Arial"/>
                <a:cs typeface="Arial"/>
                <a:sym typeface="Arial"/>
              </a:rPr>
              <a:t>10</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46" name="Google Shape;146;p1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1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SG" sz="1200" b="0" i="0" u="none" strike="noStrike" cap="none">
                <a:solidFill>
                  <a:schemeClr val="dk1"/>
                </a:solidFill>
                <a:latin typeface="Arial"/>
                <a:ea typeface="Arial"/>
                <a:cs typeface="Arial"/>
                <a:sym typeface="Arial"/>
              </a:rPr>
              <a:t>11</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53" name="Google Shape;153;p1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4" name="Google Shape;154;p1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SG" sz="1200" b="0" i="0" u="none" strike="noStrike" cap="none">
                <a:solidFill>
                  <a:schemeClr val="dk1"/>
                </a:solidFill>
                <a:latin typeface="Arial"/>
                <a:ea typeface="Arial"/>
                <a:cs typeface="Arial"/>
                <a:sym typeface="Arial"/>
              </a:rPr>
              <a:t>12</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60" name="Google Shape;160;p1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1" name="Google Shape;161;p1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SG" sz="1200" b="0" i="0" u="none" strike="noStrike" cap="none">
                <a:solidFill>
                  <a:schemeClr val="dk1"/>
                </a:solidFill>
                <a:latin typeface="Arial"/>
                <a:ea typeface="Arial"/>
                <a:cs typeface="Arial"/>
                <a:sym typeface="Arial"/>
              </a:rPr>
              <a:t>13</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67" name="Google Shape;167;p1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8" name="Google Shape;168;p1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SG" sz="1200" b="0" i="0" u="none" strike="noStrike" cap="none">
                <a:solidFill>
                  <a:schemeClr val="dk1"/>
                </a:solidFill>
                <a:latin typeface="Arial"/>
                <a:ea typeface="Arial"/>
                <a:cs typeface="Arial"/>
                <a:sym typeface="Arial"/>
              </a:rPr>
              <a:t>14</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74" name="Google Shape;174;p1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5" name="Google Shape;175;p1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SG" sz="1200" b="0" i="0" u="none" strike="noStrike" cap="none">
                <a:solidFill>
                  <a:schemeClr val="dk1"/>
                </a:solidFill>
                <a:latin typeface="Arial"/>
                <a:ea typeface="Arial"/>
                <a:cs typeface="Arial"/>
                <a:sym typeface="Arial"/>
              </a:rPr>
              <a:t>15</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81" name="Google Shape;181;p1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2" name="Google Shape;182;p1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SG" sz="1200" b="0" i="0" u="none" strike="noStrike" cap="none">
                <a:solidFill>
                  <a:schemeClr val="dk1"/>
                </a:solidFill>
                <a:latin typeface="Arial"/>
                <a:ea typeface="Arial"/>
                <a:cs typeface="Arial"/>
                <a:sym typeface="Arial"/>
              </a:rPr>
              <a:t>16</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8" name="Google Shape;188;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1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3" name="Google Shape;193;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98" name="Google Shape;198;p1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9" name="Google Shape;199;p1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SG" sz="1200" b="0" i="0" u="none" strike="noStrike" cap="none">
                <a:solidFill>
                  <a:schemeClr val="dk1"/>
                </a:solidFill>
                <a:latin typeface="Arial"/>
                <a:ea typeface="Arial"/>
                <a:cs typeface="Arial"/>
                <a:sym typeface="Arial"/>
              </a:rPr>
              <a:t>19</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2" name="Google Shape;92;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2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5" name="Google Shape;205;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2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0" name="Google Shape;210;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5" name="Google Shape;215;p2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6" name="Google Shape;216;p2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SG"/>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1" name="Google Shape;221;p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26" name="Google Shape;226;p2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7" name="Google Shape;227;p2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SG" sz="1200" b="0" i="0" u="none" strike="noStrike" cap="none">
                <a:solidFill>
                  <a:schemeClr val="dk1"/>
                </a:solidFill>
                <a:latin typeface="Arial"/>
                <a:ea typeface="Arial"/>
                <a:cs typeface="Arial"/>
                <a:sym typeface="Arial"/>
              </a:rPr>
              <a:t>24</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p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33" name="Google Shape;233;p2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4" name="Google Shape;234;p2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SG" sz="1200" b="0" i="0" u="none" strike="noStrike" cap="none">
                <a:solidFill>
                  <a:schemeClr val="dk1"/>
                </a:solidFill>
                <a:latin typeface="Arial"/>
                <a:ea typeface="Arial"/>
                <a:cs typeface="Arial"/>
                <a:sym typeface="Arial"/>
              </a:rPr>
              <a:t>25</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2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0" name="Google Shape;240;p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45" name="Google Shape;245;p2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6" name="Google Shape;246;p2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SG" sz="1200" b="0" i="0" u="none" strike="noStrike" cap="none">
                <a:solidFill>
                  <a:schemeClr val="dk1"/>
                </a:solidFill>
                <a:latin typeface="Arial"/>
                <a:ea typeface="Arial"/>
                <a:cs typeface="Arial"/>
                <a:sym typeface="Arial"/>
              </a:rPr>
              <a:t>27</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52" name="Google Shape;252;p2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3" name="Google Shape;253;p2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SG" sz="1200" b="0" i="0" u="none" strike="noStrike" cap="none">
                <a:solidFill>
                  <a:schemeClr val="dk1"/>
                </a:solidFill>
                <a:latin typeface="Arial"/>
                <a:ea typeface="Arial"/>
                <a:cs typeface="Arial"/>
                <a:sym typeface="Arial"/>
              </a:rPr>
              <a:t>28</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p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59" name="Google Shape;259;p2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0" name="Google Shape;260;p2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SG" sz="1200" b="0" i="0" u="none" strike="noStrike" cap="none">
                <a:solidFill>
                  <a:schemeClr val="dk1"/>
                </a:solidFill>
                <a:latin typeface="Arial"/>
                <a:ea typeface="Arial"/>
                <a:cs typeface="Arial"/>
                <a:sym typeface="Arial"/>
              </a:rPr>
              <a:t>29</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p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66" name="Google Shape;266;p3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7" name="Google Shape;267;p3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SG" sz="1200" b="0" i="0" u="none" strike="noStrike" cap="none">
                <a:solidFill>
                  <a:schemeClr val="dk1"/>
                </a:solidFill>
                <a:latin typeface="Arial"/>
                <a:ea typeface="Arial"/>
                <a:cs typeface="Arial"/>
                <a:sym typeface="Arial"/>
              </a:rPr>
              <a:t>30</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p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73" name="Google Shape;273;p3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4" name="Google Shape;274;p3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SG" sz="1200" b="0" i="0" u="none" strike="noStrike" cap="none">
                <a:solidFill>
                  <a:schemeClr val="dk1"/>
                </a:solidFill>
                <a:latin typeface="Arial"/>
                <a:ea typeface="Arial"/>
                <a:cs typeface="Arial"/>
                <a:sym typeface="Arial"/>
              </a:rPr>
              <a:t>31</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p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80" name="Google Shape;280;p3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1" name="Google Shape;281;p3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SG" sz="1200" b="0" i="0" u="none" strike="noStrike" cap="none">
                <a:solidFill>
                  <a:schemeClr val="dk1"/>
                </a:solidFill>
                <a:latin typeface="Arial"/>
                <a:ea typeface="Arial"/>
                <a:cs typeface="Arial"/>
                <a:sym typeface="Arial"/>
              </a:rPr>
              <a:t>32</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p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87" name="Google Shape;287;p3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8" name="Google Shape;288;p3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SG" sz="1200" b="0" i="0" u="none" strike="noStrike" cap="none">
                <a:solidFill>
                  <a:schemeClr val="dk1"/>
                </a:solidFill>
                <a:latin typeface="Arial"/>
                <a:ea typeface="Arial"/>
                <a:cs typeface="Arial"/>
                <a:sym typeface="Arial"/>
              </a:rPr>
              <a:t>33</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p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94" name="Google Shape;294;p3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5" name="Google Shape;295;p3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SG" sz="1200" b="0" i="0" u="none" strike="noStrike" cap="none">
                <a:solidFill>
                  <a:schemeClr val="dk1"/>
                </a:solidFill>
                <a:latin typeface="Arial"/>
                <a:ea typeface="Arial"/>
                <a:cs typeface="Arial"/>
                <a:sym typeface="Arial"/>
              </a:rPr>
              <a:t>34</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p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02" name="Google Shape;302;p3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3" name="Google Shape;303;p3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SG" sz="1200">
                <a:solidFill>
                  <a:schemeClr val="dk1"/>
                </a:solidFill>
                <a:latin typeface="Arial"/>
                <a:ea typeface="Arial"/>
                <a:cs typeface="Arial"/>
                <a:sym typeface="Arial"/>
              </a:rPr>
              <a:t>35</a:t>
            </a:fld>
            <a:endParaRPr sz="1200">
              <a:solidFill>
                <a:schemeClr val="dk1"/>
              </a:solidFill>
              <a:latin typeface="Arial"/>
              <a:ea typeface="Arial"/>
              <a:cs typeface="Arial"/>
              <a:sym typeface="Arial"/>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p3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0" name="Google Shape;310;p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Google Shape;314;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5" name="Google Shape;315;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Google Shape;319;p3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0" name="Google Shape;320;p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p3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5" name="Google Shape;325;p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2" name="Google Shape;10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p4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0" name="Google Shape;330;p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Google Shape;335;p4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6" name="Google Shape;336;p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Google Shape;341;p4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2" name="Google Shape;342;p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Google Shape;347;p4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8" name="Google Shape;348;p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Google Shape;353;p4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4" name="Google Shape;354;p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
        <p:cNvGrpSpPr/>
        <p:nvPr/>
      </p:nvGrpSpPr>
      <p:grpSpPr>
        <a:xfrm>
          <a:off x="0" y="0"/>
          <a:ext cx="0" cy="0"/>
          <a:chOff x="0" y="0"/>
          <a:chExt cx="0" cy="0"/>
        </a:xfrm>
      </p:grpSpPr>
      <p:sp>
        <p:nvSpPr>
          <p:cNvPr id="359" name="Google Shape;359;p4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60" name="Google Shape;360;p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Google Shape;364;p4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65" name="Google Shape;365;p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8"/>
        <p:cNvGrpSpPr/>
        <p:nvPr/>
      </p:nvGrpSpPr>
      <p:grpSpPr>
        <a:xfrm>
          <a:off x="0" y="0"/>
          <a:ext cx="0" cy="0"/>
          <a:chOff x="0" y="0"/>
          <a:chExt cx="0" cy="0"/>
        </a:xfrm>
      </p:grpSpPr>
      <p:sp>
        <p:nvSpPr>
          <p:cNvPr id="369" name="Google Shape;369;p4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70" name="Google Shape;370;p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Google Shape;374;p4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75" name="Google Shape;375;p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8"/>
        <p:cNvGrpSpPr/>
        <p:nvPr/>
      </p:nvGrpSpPr>
      <p:grpSpPr>
        <a:xfrm>
          <a:off x="0" y="0"/>
          <a:ext cx="0" cy="0"/>
          <a:chOff x="0" y="0"/>
          <a:chExt cx="0" cy="0"/>
        </a:xfrm>
      </p:grpSpPr>
      <p:sp>
        <p:nvSpPr>
          <p:cNvPr id="379" name="Google Shape;379;p4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80" name="Google Shape;380;p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07" name="Google Shape;10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Google Shape;384;p5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85" name="Google Shape;385;p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Google Shape;389;p5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90" name="Google Shape;390;p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Google Shape;395;p5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96" name="Google Shape;396;p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0"/>
        <p:cNvGrpSpPr/>
        <p:nvPr/>
      </p:nvGrpSpPr>
      <p:grpSpPr>
        <a:xfrm>
          <a:off x="0" y="0"/>
          <a:ext cx="0" cy="0"/>
          <a:chOff x="0" y="0"/>
          <a:chExt cx="0" cy="0"/>
        </a:xfrm>
      </p:grpSpPr>
      <p:sp>
        <p:nvSpPr>
          <p:cNvPr id="401" name="Google Shape;401;p5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2" name="Google Shape;402;p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5"/>
        <p:cNvGrpSpPr/>
        <p:nvPr/>
      </p:nvGrpSpPr>
      <p:grpSpPr>
        <a:xfrm>
          <a:off x="0" y="0"/>
          <a:ext cx="0" cy="0"/>
          <a:chOff x="0" y="0"/>
          <a:chExt cx="0" cy="0"/>
        </a:xfrm>
      </p:grpSpPr>
      <p:sp>
        <p:nvSpPr>
          <p:cNvPr id="406" name="Google Shape;406;p5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7" name="Google Shape;407;p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0"/>
        <p:cNvGrpSpPr/>
        <p:nvPr/>
      </p:nvGrpSpPr>
      <p:grpSpPr>
        <a:xfrm>
          <a:off x="0" y="0"/>
          <a:ext cx="0" cy="0"/>
          <a:chOff x="0" y="0"/>
          <a:chExt cx="0" cy="0"/>
        </a:xfrm>
      </p:grpSpPr>
      <p:sp>
        <p:nvSpPr>
          <p:cNvPr id="411" name="Google Shape;411;p5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12" name="Google Shape;412;p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
        <p:cNvGrpSpPr/>
        <p:nvPr/>
      </p:nvGrpSpPr>
      <p:grpSpPr>
        <a:xfrm>
          <a:off x="0" y="0"/>
          <a:ext cx="0" cy="0"/>
          <a:chOff x="0" y="0"/>
          <a:chExt cx="0" cy="0"/>
        </a:xfrm>
      </p:grpSpPr>
      <p:sp>
        <p:nvSpPr>
          <p:cNvPr id="416" name="Google Shape;416;p5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17" name="Google Shape;417;p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0"/>
        <p:cNvGrpSpPr/>
        <p:nvPr/>
      </p:nvGrpSpPr>
      <p:grpSpPr>
        <a:xfrm>
          <a:off x="0" y="0"/>
          <a:ext cx="0" cy="0"/>
          <a:chOff x="0" y="0"/>
          <a:chExt cx="0" cy="0"/>
        </a:xfrm>
      </p:grpSpPr>
      <p:sp>
        <p:nvSpPr>
          <p:cNvPr id="421" name="Google Shape;421;p5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22" name="Google Shape;422;p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5"/>
        <p:cNvGrpSpPr/>
        <p:nvPr/>
      </p:nvGrpSpPr>
      <p:grpSpPr>
        <a:xfrm>
          <a:off x="0" y="0"/>
          <a:ext cx="0" cy="0"/>
          <a:chOff x="0" y="0"/>
          <a:chExt cx="0" cy="0"/>
        </a:xfrm>
      </p:grpSpPr>
      <p:sp>
        <p:nvSpPr>
          <p:cNvPr id="426" name="Google Shape;426;p5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27" name="Google Shape;427;p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0"/>
        <p:cNvGrpSpPr/>
        <p:nvPr/>
      </p:nvGrpSpPr>
      <p:grpSpPr>
        <a:xfrm>
          <a:off x="0" y="0"/>
          <a:ext cx="0" cy="0"/>
          <a:chOff x="0" y="0"/>
          <a:chExt cx="0" cy="0"/>
        </a:xfrm>
      </p:grpSpPr>
      <p:sp>
        <p:nvSpPr>
          <p:cNvPr id="431" name="Google Shape;431;p5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32" name="Google Shape;432;p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5"/>
        <p:cNvGrpSpPr/>
        <p:nvPr/>
      </p:nvGrpSpPr>
      <p:grpSpPr>
        <a:xfrm>
          <a:off x="0" y="0"/>
          <a:ext cx="0" cy="0"/>
          <a:chOff x="0" y="0"/>
          <a:chExt cx="0" cy="0"/>
        </a:xfrm>
      </p:grpSpPr>
      <p:sp>
        <p:nvSpPr>
          <p:cNvPr id="436" name="Google Shape;436;p6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37" name="Google Shape;437;p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18" name="Google Shape;118;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9" name="Google Shape;119;p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SG" sz="1200" b="0" i="0" u="none" strike="noStrike" cap="none">
                <a:solidFill>
                  <a:schemeClr val="dk1"/>
                </a:solidFill>
                <a:latin typeface="Arial"/>
                <a:ea typeface="Arial"/>
                <a:cs typeface="Arial"/>
                <a:sym typeface="Arial"/>
              </a:rPr>
              <a:t>7</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25" name="Google Shape;125;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6" name="Google Shape;126;p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SG" sz="1200" b="0" i="0" u="none" strike="noStrike" cap="none">
                <a:solidFill>
                  <a:schemeClr val="dk1"/>
                </a:solidFill>
                <a:latin typeface="Arial"/>
                <a:ea typeface="Arial"/>
                <a:cs typeface="Arial"/>
                <a:sym typeface="Arial"/>
              </a:rPr>
              <a:t>8</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32" name="Google Shape;132;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3" name="Google Shape;133;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SG" sz="1200" b="0" i="0" u="none" strike="noStrike" cap="none">
                <a:solidFill>
                  <a:schemeClr val="dk1"/>
                </a:solidFill>
                <a:latin typeface="Arial"/>
                <a:ea typeface="Arial"/>
                <a:cs typeface="Arial"/>
                <a:sym typeface="Arial"/>
              </a:rPr>
              <a:t>9</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62"/>
          <p:cNvSpPr txBox="1">
            <a:spLocks noGrp="1"/>
          </p:cNvSpPr>
          <p:nvPr>
            <p:ph type="ctrTitle"/>
          </p:nvPr>
        </p:nvSpPr>
        <p:spPr>
          <a:xfrm>
            <a:off x="914400" y="2130426"/>
            <a:ext cx="103632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62"/>
          <p:cNvSpPr txBox="1">
            <a:spLocks noGrp="1"/>
          </p:cNvSpPr>
          <p:nvPr>
            <p:ph type="subTitle" idx="1"/>
          </p:nvPr>
        </p:nvSpPr>
        <p:spPr>
          <a:xfrm>
            <a:off x="1828800" y="3886200"/>
            <a:ext cx="85344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62"/>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62"/>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62"/>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SG" smtClean="0"/>
              <a:pPr/>
              <a:t>‹#›</a:t>
            </a:fld>
            <a:endParaRPr lang="en-S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71"/>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71"/>
          <p:cNvSpPr txBox="1">
            <a:spLocks noGrp="1"/>
          </p:cNvSpPr>
          <p:nvPr>
            <p:ph type="body" idx="1"/>
          </p:nvPr>
        </p:nvSpPr>
        <p:spPr>
          <a:xfrm rot="5400000">
            <a:off x="3833019" y="-1623219"/>
            <a:ext cx="4525963" cy="10972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71"/>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71"/>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71"/>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SG" smtClean="0"/>
              <a:pPr/>
              <a:t>‹#›</a:t>
            </a:fld>
            <a:endParaRPr lang="en-S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72"/>
          <p:cNvSpPr txBox="1">
            <a:spLocks noGrp="1"/>
          </p:cNvSpPr>
          <p:nvPr>
            <p:ph type="title"/>
          </p:nvPr>
        </p:nvSpPr>
        <p:spPr>
          <a:xfrm rot="5400000">
            <a:off x="7285038" y="1828800"/>
            <a:ext cx="5851525" cy="27432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72"/>
          <p:cNvSpPr txBox="1">
            <a:spLocks noGrp="1"/>
          </p:cNvSpPr>
          <p:nvPr>
            <p:ph type="body" idx="1"/>
          </p:nvPr>
        </p:nvSpPr>
        <p:spPr>
          <a:xfrm rot="5400000">
            <a:off x="1697039" y="-812799"/>
            <a:ext cx="5851525" cy="80264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72"/>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72"/>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72"/>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SG" smtClean="0"/>
              <a:pPr/>
              <a:t>‹#›</a:t>
            </a:fld>
            <a:endParaRPr lang="en-S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63"/>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63"/>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63"/>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63"/>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63"/>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SG" smtClean="0"/>
              <a:pPr/>
              <a:t>‹#›</a:t>
            </a:fld>
            <a:endParaRPr lang="en-S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64"/>
          <p:cNvSpPr txBox="1">
            <a:spLocks noGrp="1"/>
          </p:cNvSpPr>
          <p:nvPr>
            <p:ph type="title"/>
          </p:nvPr>
        </p:nvSpPr>
        <p:spPr>
          <a:xfrm>
            <a:off x="963084" y="4406901"/>
            <a:ext cx="103632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64"/>
          <p:cNvSpPr txBox="1">
            <a:spLocks noGrp="1"/>
          </p:cNvSpPr>
          <p:nvPr>
            <p:ph type="body" idx="1"/>
          </p:nvPr>
        </p:nvSpPr>
        <p:spPr>
          <a:xfrm>
            <a:off x="963084" y="2906713"/>
            <a:ext cx="103632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64"/>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64"/>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64"/>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SG" smtClean="0"/>
              <a:pPr/>
              <a:t>‹#›</a:t>
            </a:fld>
            <a:endParaRPr lang="en-S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65"/>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65"/>
          <p:cNvSpPr txBox="1">
            <a:spLocks noGrp="1"/>
          </p:cNvSpPr>
          <p:nvPr>
            <p:ph type="body" idx="1"/>
          </p:nvPr>
        </p:nvSpPr>
        <p:spPr>
          <a:xfrm>
            <a:off x="609600" y="1600201"/>
            <a:ext cx="53848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65"/>
          <p:cNvSpPr txBox="1">
            <a:spLocks noGrp="1"/>
          </p:cNvSpPr>
          <p:nvPr>
            <p:ph type="body" idx="2"/>
          </p:nvPr>
        </p:nvSpPr>
        <p:spPr>
          <a:xfrm>
            <a:off x="6197600" y="1600201"/>
            <a:ext cx="53848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65"/>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65"/>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5"/>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SG" smtClean="0"/>
              <a:pPr/>
              <a:t>‹#›</a:t>
            </a:fld>
            <a:endParaRPr lang="en-S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6"/>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6"/>
          <p:cNvSpPr txBox="1">
            <a:spLocks noGrp="1"/>
          </p:cNvSpPr>
          <p:nvPr>
            <p:ph type="body" idx="1"/>
          </p:nvPr>
        </p:nvSpPr>
        <p:spPr>
          <a:xfrm>
            <a:off x="609600" y="1535113"/>
            <a:ext cx="5386917"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66"/>
          <p:cNvSpPr txBox="1">
            <a:spLocks noGrp="1"/>
          </p:cNvSpPr>
          <p:nvPr>
            <p:ph type="body" idx="2"/>
          </p:nvPr>
        </p:nvSpPr>
        <p:spPr>
          <a:xfrm>
            <a:off x="609600" y="2174875"/>
            <a:ext cx="5386917"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66"/>
          <p:cNvSpPr txBox="1">
            <a:spLocks noGrp="1"/>
          </p:cNvSpPr>
          <p:nvPr>
            <p:ph type="body" idx="3"/>
          </p:nvPr>
        </p:nvSpPr>
        <p:spPr>
          <a:xfrm>
            <a:off x="6193368" y="1535113"/>
            <a:ext cx="5389033"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66"/>
          <p:cNvSpPr txBox="1">
            <a:spLocks noGrp="1"/>
          </p:cNvSpPr>
          <p:nvPr>
            <p:ph type="body" idx="4"/>
          </p:nvPr>
        </p:nvSpPr>
        <p:spPr>
          <a:xfrm>
            <a:off x="6193368" y="2174875"/>
            <a:ext cx="5389033"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66"/>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6"/>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6"/>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SG" smtClean="0"/>
              <a:pPr/>
              <a:t>‹#›</a:t>
            </a:fld>
            <a:endParaRPr lang="en-S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67"/>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67"/>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67"/>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67"/>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SG" smtClean="0"/>
              <a:pPr/>
              <a:t>‹#›</a:t>
            </a:fld>
            <a:endParaRPr lang="en-S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68"/>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68"/>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68"/>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SG" smtClean="0"/>
              <a:pPr/>
              <a:t>‹#›</a:t>
            </a:fld>
            <a:endParaRPr lang="en-S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69"/>
          <p:cNvSpPr txBox="1">
            <a:spLocks noGrp="1"/>
          </p:cNvSpPr>
          <p:nvPr>
            <p:ph type="title"/>
          </p:nvPr>
        </p:nvSpPr>
        <p:spPr>
          <a:xfrm>
            <a:off x="609601" y="273050"/>
            <a:ext cx="4011084"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69"/>
          <p:cNvSpPr txBox="1">
            <a:spLocks noGrp="1"/>
          </p:cNvSpPr>
          <p:nvPr>
            <p:ph type="body" idx="1"/>
          </p:nvPr>
        </p:nvSpPr>
        <p:spPr>
          <a:xfrm>
            <a:off x="4766733" y="273051"/>
            <a:ext cx="6815667"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69"/>
          <p:cNvSpPr txBox="1">
            <a:spLocks noGrp="1"/>
          </p:cNvSpPr>
          <p:nvPr>
            <p:ph type="body" idx="2"/>
          </p:nvPr>
        </p:nvSpPr>
        <p:spPr>
          <a:xfrm>
            <a:off x="609601" y="1435101"/>
            <a:ext cx="4011084"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69"/>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69"/>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69"/>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SG" smtClean="0"/>
              <a:pPr/>
              <a:t>‹#›</a:t>
            </a:fld>
            <a:endParaRPr lang="en-S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70"/>
          <p:cNvSpPr txBox="1">
            <a:spLocks noGrp="1"/>
          </p:cNvSpPr>
          <p:nvPr>
            <p:ph type="title"/>
          </p:nvPr>
        </p:nvSpPr>
        <p:spPr>
          <a:xfrm>
            <a:off x="2389717" y="4800600"/>
            <a:ext cx="73152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70"/>
          <p:cNvSpPr>
            <a:spLocks noGrp="1"/>
          </p:cNvSpPr>
          <p:nvPr>
            <p:ph type="pic" idx="2"/>
          </p:nvPr>
        </p:nvSpPr>
        <p:spPr>
          <a:xfrm>
            <a:off x="2389717" y="612775"/>
            <a:ext cx="7315200" cy="4114800"/>
          </a:xfrm>
          <a:prstGeom prst="rect">
            <a:avLst/>
          </a:prstGeom>
          <a:noFill/>
          <a:ln>
            <a:noFill/>
          </a:ln>
        </p:spPr>
      </p:sp>
      <p:sp>
        <p:nvSpPr>
          <p:cNvPr id="68" name="Google Shape;68;p70"/>
          <p:cNvSpPr txBox="1">
            <a:spLocks noGrp="1"/>
          </p:cNvSpPr>
          <p:nvPr>
            <p:ph type="body" idx="1"/>
          </p:nvPr>
        </p:nvSpPr>
        <p:spPr>
          <a:xfrm>
            <a:off x="2389717" y="5367338"/>
            <a:ext cx="73152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70"/>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70"/>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70"/>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SG" smtClean="0"/>
              <a:pPr/>
              <a:t>‹#›</a:t>
            </a:fld>
            <a:endParaRPr lang="en-S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61"/>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61"/>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61"/>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61"/>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61"/>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fld id="{00000000-1234-1234-1234-123412341234}" type="slidenum">
              <a:rPr lang="en-SG" smtClean="0"/>
              <a:pPr/>
              <a:t>‹#›</a:t>
            </a:fld>
            <a:endParaRPr lang="en-SG"/>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0.xml"/><Relationship Id="rId1" Type="http://schemas.openxmlformats.org/officeDocument/2006/relationships/slideLayout" Target="../slideLayouts/slideLayout2.xml"/><Relationship Id="rId5" Type="http://schemas.openxmlformats.org/officeDocument/2006/relationships/hyperlink" Target="http://www.faithatworkfellowship.org/" TargetMode="External"/><Relationship Id="rId4" Type="http://schemas.openxmlformats.org/officeDocument/2006/relationships/hyperlink" Target="mailto:gohsengfong@hotmail.co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a:spLocks noGrp="1"/>
          </p:cNvSpPr>
          <p:nvPr>
            <p:ph type="ctrTitle"/>
          </p:nvPr>
        </p:nvSpPr>
        <p:spPr>
          <a:xfrm>
            <a:off x="2209800" y="2130426"/>
            <a:ext cx="7772400" cy="1470025"/>
          </a:xfrm>
          <a:prstGeom prst="rect">
            <a:avLst/>
          </a:prstGeom>
          <a:noFill/>
          <a:ln>
            <a:noFill/>
          </a:ln>
        </p:spPr>
        <p:txBody>
          <a:bodyPr spcFirstLastPara="1" wrap="square" lIns="91425" tIns="45700" rIns="91425" bIns="45700" anchor="ctr" anchorCtr="0">
            <a:normAutofit/>
          </a:bodyPr>
          <a:lstStyle/>
          <a:p>
            <a:pPr>
              <a:buClr>
                <a:srgbClr val="0070C0"/>
              </a:buClr>
              <a:buSzPts val="4400"/>
            </a:pPr>
            <a:r>
              <a:rPr lang="en-SG" b="1" u="sng">
                <a:solidFill>
                  <a:srgbClr val="0070C0"/>
                </a:solidFill>
              </a:rPr>
              <a:t>CONFLICT – Outside and Inside</a:t>
            </a:r>
            <a:endParaRPr b="1" u="sng">
              <a:solidFill>
                <a:srgbClr val="0070C0"/>
              </a:solidFill>
            </a:endParaRPr>
          </a:p>
        </p:txBody>
      </p:sp>
      <p:sp>
        <p:nvSpPr>
          <p:cNvPr id="89" name="Google Shape;89;p1"/>
          <p:cNvSpPr txBox="1">
            <a:spLocks noGrp="1"/>
          </p:cNvSpPr>
          <p:nvPr>
            <p:ph type="subTitle" idx="1"/>
          </p:nvPr>
        </p:nvSpPr>
        <p:spPr>
          <a:xfrm>
            <a:off x="2895600" y="3886200"/>
            <a:ext cx="6400800" cy="1752600"/>
          </a:xfrm>
          <a:prstGeom prst="rect">
            <a:avLst/>
          </a:prstGeom>
          <a:noFill/>
          <a:ln>
            <a:noFill/>
          </a:ln>
        </p:spPr>
        <p:txBody>
          <a:bodyPr spcFirstLastPara="1" wrap="square" lIns="91425" tIns="45700" rIns="91425" bIns="45700" anchor="t" anchorCtr="0">
            <a:normAutofit/>
          </a:bodyPr>
          <a:lstStyle/>
          <a:p>
            <a:pPr marL="0" indent="0">
              <a:spcBef>
                <a:spcPts val="0"/>
              </a:spcBef>
            </a:pPr>
            <a:endParaRPr b="1"/>
          </a:p>
          <a:p>
            <a:pPr marL="0" indent="0">
              <a:buClr>
                <a:schemeClr val="dk1"/>
              </a:buClr>
            </a:pPr>
            <a:r>
              <a:rPr lang="en-SG" b="1">
                <a:solidFill>
                  <a:schemeClr val="dk1"/>
                </a:solidFill>
              </a:rPr>
              <a:t>NEHEMIAH 4, 5 </a:t>
            </a:r>
            <a:endParaRPr b="1">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10"/>
          <p:cNvSpPr txBox="1">
            <a:spLocks noGrp="1"/>
          </p:cNvSpPr>
          <p:nvPr>
            <p:ph type="title"/>
          </p:nvPr>
        </p:nvSpPr>
        <p:spPr>
          <a:xfrm>
            <a:off x="1981202" y="275035"/>
            <a:ext cx="8259233" cy="153590"/>
          </a:xfrm>
          <a:prstGeom prst="rect">
            <a:avLst/>
          </a:prstGeom>
          <a:noFill/>
          <a:ln>
            <a:noFill/>
          </a:ln>
        </p:spPr>
        <p:txBody>
          <a:bodyPr spcFirstLastPara="1" wrap="square" lIns="91425" tIns="45700" rIns="91425" bIns="45700" anchor="ctr" anchorCtr="0">
            <a:normAutofit fontScale="90000"/>
          </a:bodyPr>
          <a:lstStyle/>
          <a:p>
            <a:pPr>
              <a:buSzPct val="100000"/>
            </a:pPr>
            <a:r>
              <a:rPr lang="en-SG" sz="3600"/>
              <a:t> </a:t>
            </a:r>
            <a:endParaRPr sz="3600"/>
          </a:p>
        </p:txBody>
      </p:sp>
      <p:sp>
        <p:nvSpPr>
          <p:cNvPr id="143" name="Google Shape;143;p10"/>
          <p:cNvSpPr txBox="1">
            <a:spLocks noGrp="1"/>
          </p:cNvSpPr>
          <p:nvPr>
            <p:ph type="body" idx="1"/>
          </p:nvPr>
        </p:nvSpPr>
        <p:spPr>
          <a:xfrm>
            <a:off x="999542" y="544710"/>
            <a:ext cx="10430458" cy="5768579"/>
          </a:xfrm>
          <a:prstGeom prst="rect">
            <a:avLst/>
          </a:prstGeom>
          <a:noFill/>
          <a:ln>
            <a:noFill/>
          </a:ln>
        </p:spPr>
        <p:txBody>
          <a:bodyPr spcFirstLastPara="1" wrap="square" lIns="91425" tIns="45700" rIns="91425" bIns="45700" anchor="t" anchorCtr="0">
            <a:noAutofit/>
          </a:bodyPr>
          <a:lstStyle/>
          <a:p>
            <a:pPr marL="447675" indent="-447675">
              <a:spcBef>
                <a:spcPts val="0"/>
              </a:spcBef>
              <a:buSzPts val="3000"/>
              <a:buNone/>
            </a:pPr>
            <a:r>
              <a:rPr lang="en-SG" sz="2800" dirty="0"/>
              <a:t>B.</a:t>
            </a:r>
            <a:r>
              <a:rPr lang="en-SG" sz="2800" b="1" dirty="0">
                <a:solidFill>
                  <a:srgbClr val="FF0000"/>
                </a:solidFill>
              </a:rPr>
              <a:t>	</a:t>
            </a:r>
            <a:r>
              <a:rPr lang="en-SG" sz="2800" b="1" dirty="0">
                <a:solidFill>
                  <a:srgbClr val="C00000"/>
                </a:solidFill>
              </a:rPr>
              <a:t>The Effects</a:t>
            </a:r>
            <a:endParaRPr sz="2800" b="1" dirty="0">
              <a:solidFill>
                <a:srgbClr val="C00000"/>
              </a:solidFill>
            </a:endParaRPr>
          </a:p>
          <a:p>
            <a:pPr marL="447675" indent="-447675">
              <a:spcBef>
                <a:spcPts val="0"/>
              </a:spcBef>
              <a:buSzPts val="2800"/>
              <a:buNone/>
            </a:pPr>
            <a:r>
              <a:rPr lang="en-SG" sz="2800" dirty="0"/>
              <a:t>	</a:t>
            </a:r>
            <a:r>
              <a:rPr lang="en-SG" sz="2800" u="sng" dirty="0"/>
              <a:t>(</a:t>
            </a:r>
            <a:r>
              <a:rPr lang="en-SG" sz="2800" u="sng" dirty="0" err="1"/>
              <a:t>Neh</a:t>
            </a:r>
            <a:r>
              <a:rPr lang="en-SG" sz="2800" u="sng" dirty="0"/>
              <a:t> 4:10</a:t>
            </a:r>
            <a:r>
              <a:rPr lang="en-SG" sz="2800" dirty="0"/>
              <a:t>)  </a:t>
            </a:r>
            <a:r>
              <a:rPr lang="en-SG" sz="2800" i="1" dirty="0"/>
              <a:t>And Judah said, </a:t>
            </a:r>
            <a:r>
              <a:rPr lang="en-SG" sz="2800" i="1" u="sng" dirty="0"/>
              <a:t>The strength of the bearers of burdens is decayed</a:t>
            </a:r>
            <a:r>
              <a:rPr lang="en-SG" sz="2800" i="1" dirty="0"/>
              <a:t>, and there is much rubbish; so that we are not able to build the wall.</a:t>
            </a:r>
            <a:endParaRPr sz="2800" dirty="0"/>
          </a:p>
          <a:p>
            <a:pPr marL="342900">
              <a:spcBef>
                <a:spcPts val="0"/>
              </a:spcBef>
              <a:buSzPts val="2800"/>
              <a:buNone/>
            </a:pPr>
            <a:endParaRPr sz="2800" dirty="0"/>
          </a:p>
          <a:p>
            <a:pPr marL="447675" indent="11113">
              <a:spcBef>
                <a:spcPts val="0"/>
              </a:spcBef>
              <a:buSzPts val="2800"/>
              <a:buNone/>
            </a:pPr>
            <a:r>
              <a:rPr lang="en-SG" sz="2800" dirty="0">
                <a:solidFill>
                  <a:srgbClr val="C00000"/>
                </a:solidFill>
              </a:rPr>
              <a:t>Effect: Discouragement </a:t>
            </a:r>
            <a:r>
              <a:rPr lang="en-SG" sz="2800" dirty="0"/>
              <a:t>– at half-way point (4:6).  Purpose:  to hinder and stop work</a:t>
            </a:r>
            <a:endParaRPr sz="2800" dirty="0"/>
          </a:p>
          <a:p>
            <a:pPr marL="719138" indent="-260350">
              <a:spcBef>
                <a:spcPts val="0"/>
              </a:spcBef>
              <a:buSzPts val="2800"/>
            </a:pPr>
            <a:r>
              <a:rPr lang="en-SG" sz="2800" dirty="0"/>
              <a:t>Strength giving out, fatigue</a:t>
            </a:r>
            <a:endParaRPr sz="2800" dirty="0"/>
          </a:p>
          <a:p>
            <a:pPr marL="719138" indent="-260350">
              <a:spcBef>
                <a:spcPts val="0"/>
              </a:spcBef>
              <a:buSzPts val="2800"/>
            </a:pPr>
            <a:r>
              <a:rPr lang="en-SG" sz="2800" dirty="0"/>
              <a:t>So much rubble – frustrated</a:t>
            </a:r>
            <a:endParaRPr sz="2800" dirty="0"/>
          </a:p>
          <a:p>
            <a:pPr marL="719138" indent="-260350">
              <a:spcBef>
                <a:spcPts val="0"/>
              </a:spcBef>
              <a:buSzPts val="2800"/>
            </a:pPr>
            <a:r>
              <a:rPr lang="en-SG" sz="2800" dirty="0"/>
              <a:t>We are not able – impossible – failure.  </a:t>
            </a:r>
            <a:endParaRPr sz="2800" dirty="0"/>
          </a:p>
          <a:p>
            <a:pPr marL="719138" indent="-260350">
              <a:spcBef>
                <a:spcPts val="0"/>
              </a:spcBef>
              <a:buSzPts val="2800"/>
            </a:pPr>
            <a:r>
              <a:rPr lang="en-SG" sz="2800" dirty="0"/>
              <a:t>Enemies attacking – fear, paralysed actions </a:t>
            </a:r>
            <a:endParaRPr sz="2800" dirty="0"/>
          </a:p>
          <a:p>
            <a:pPr marL="342900" indent="-152400">
              <a:spcBef>
                <a:spcPts val="600"/>
              </a:spcBef>
              <a:buSzPts val="3000"/>
              <a:buNone/>
            </a:pPr>
            <a:endParaRPr sz="30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11"/>
          <p:cNvSpPr txBox="1">
            <a:spLocks noGrp="1"/>
          </p:cNvSpPr>
          <p:nvPr>
            <p:ph type="title"/>
          </p:nvPr>
        </p:nvSpPr>
        <p:spPr>
          <a:xfrm>
            <a:off x="1981202" y="275035"/>
            <a:ext cx="8259233" cy="225028"/>
          </a:xfrm>
          <a:prstGeom prst="rect">
            <a:avLst/>
          </a:prstGeom>
          <a:noFill/>
          <a:ln>
            <a:noFill/>
          </a:ln>
        </p:spPr>
        <p:txBody>
          <a:bodyPr spcFirstLastPara="1" wrap="square" lIns="91425" tIns="45700" rIns="91425" bIns="45700" anchor="ctr" anchorCtr="0">
            <a:normAutofit fontScale="90000"/>
          </a:bodyPr>
          <a:lstStyle/>
          <a:p>
            <a:pPr>
              <a:buSzPct val="100000"/>
            </a:pPr>
            <a:r>
              <a:rPr lang="en-SG" sz="3600"/>
              <a:t> </a:t>
            </a:r>
            <a:endParaRPr sz="3600"/>
          </a:p>
        </p:txBody>
      </p:sp>
      <p:sp>
        <p:nvSpPr>
          <p:cNvPr id="150" name="Google Shape;150;p11"/>
          <p:cNvSpPr txBox="1">
            <a:spLocks noGrp="1"/>
          </p:cNvSpPr>
          <p:nvPr>
            <p:ph type="body" idx="1"/>
          </p:nvPr>
        </p:nvSpPr>
        <p:spPr>
          <a:xfrm>
            <a:off x="793102" y="500062"/>
            <a:ext cx="10730204" cy="5625704"/>
          </a:xfrm>
          <a:prstGeom prst="rect">
            <a:avLst/>
          </a:prstGeom>
          <a:noFill/>
          <a:ln>
            <a:noFill/>
          </a:ln>
        </p:spPr>
        <p:txBody>
          <a:bodyPr spcFirstLastPara="1" wrap="square" lIns="91425" tIns="45700" rIns="91425" bIns="45700" anchor="t" anchorCtr="0">
            <a:noAutofit/>
          </a:bodyPr>
          <a:lstStyle/>
          <a:p>
            <a:pPr marL="447675" indent="-447675">
              <a:spcBef>
                <a:spcPts val="0"/>
              </a:spcBef>
              <a:buSzPct val="100000"/>
              <a:buNone/>
            </a:pPr>
            <a:r>
              <a:rPr lang="en-SG" sz="2800" dirty="0"/>
              <a:t>C. 	</a:t>
            </a:r>
            <a:r>
              <a:rPr lang="en-SG" sz="2800" b="1" dirty="0">
                <a:solidFill>
                  <a:srgbClr val="C00000"/>
                </a:solidFill>
              </a:rPr>
              <a:t>The Right Response</a:t>
            </a:r>
            <a:endParaRPr sz="2800" b="1" dirty="0">
              <a:solidFill>
                <a:srgbClr val="C00000"/>
              </a:solidFill>
            </a:endParaRPr>
          </a:p>
          <a:p>
            <a:pPr marL="801688" indent="-354013">
              <a:spcBef>
                <a:spcPts val="518"/>
              </a:spcBef>
              <a:buSzPct val="100000"/>
              <a:buFont typeface="Calibri"/>
              <a:buAutoNum type="arabicPeriod"/>
            </a:pPr>
            <a:r>
              <a:rPr lang="en-SG" sz="2800" dirty="0"/>
              <a:t>Rely on God  - pray (vs. 4,5).</a:t>
            </a:r>
            <a:endParaRPr sz="2800" dirty="0"/>
          </a:p>
          <a:p>
            <a:pPr marL="801688" indent="-354013">
              <a:spcBef>
                <a:spcPts val="518"/>
              </a:spcBef>
              <a:buSzPct val="100000"/>
              <a:buFont typeface="Calibri"/>
              <a:buAutoNum type="arabicPeriod"/>
            </a:pPr>
            <a:r>
              <a:rPr lang="en-SG" sz="2800" dirty="0"/>
              <a:t>Face problem but focus on God.</a:t>
            </a:r>
            <a:endParaRPr sz="2800" dirty="0"/>
          </a:p>
          <a:p>
            <a:pPr marL="801688" indent="11113">
              <a:spcBef>
                <a:spcPts val="518"/>
              </a:spcBef>
              <a:buSzPct val="100000"/>
              <a:buNone/>
            </a:pPr>
            <a:r>
              <a:rPr lang="en-SG" sz="2800" dirty="0"/>
              <a:t>He knows and will give confidence and strength (Acts 4:29-31). </a:t>
            </a:r>
            <a:endParaRPr sz="2800" dirty="0"/>
          </a:p>
          <a:p>
            <a:pPr marL="801688">
              <a:spcBef>
                <a:spcPts val="518"/>
              </a:spcBef>
              <a:buSzPct val="100000"/>
            </a:pPr>
            <a:r>
              <a:rPr lang="en-SG" sz="2800" dirty="0"/>
              <a:t>(Nehemiah 4:4)  </a:t>
            </a:r>
            <a:r>
              <a:rPr lang="en-SG" sz="2800" i="1" u="sng" dirty="0"/>
              <a:t>Hear, O our God; for we are despised</a:t>
            </a:r>
            <a:r>
              <a:rPr lang="en-SG" sz="2800" i="1" dirty="0"/>
              <a:t>: and turn their reproach upon their own head, and give them for a prey in the land of captivity</a:t>
            </a:r>
            <a:r>
              <a:rPr lang="en-SG" sz="2800" dirty="0"/>
              <a:t>:</a:t>
            </a:r>
            <a:endParaRPr sz="2800" dirty="0"/>
          </a:p>
          <a:p>
            <a:pPr marL="801688">
              <a:spcBef>
                <a:spcPts val="518"/>
              </a:spcBef>
              <a:buSzPct val="100000"/>
              <a:buNone/>
            </a:pPr>
            <a:endParaRPr sz="2800" dirty="0"/>
          </a:p>
          <a:p>
            <a:pPr marL="801688">
              <a:spcBef>
                <a:spcPts val="518"/>
              </a:spcBef>
              <a:buSzPct val="100000"/>
            </a:pPr>
            <a:r>
              <a:rPr lang="en-SG" sz="2800" dirty="0"/>
              <a:t>(Isa 41:10)  </a:t>
            </a:r>
            <a:r>
              <a:rPr lang="en-SG" sz="2800" i="1" u="sng" dirty="0">
                <a:solidFill>
                  <a:srgbClr val="002060"/>
                </a:solidFill>
              </a:rPr>
              <a:t>Fear thou not; for I am with thee</a:t>
            </a:r>
            <a:r>
              <a:rPr lang="en-SG" sz="2800" i="1" dirty="0">
                <a:solidFill>
                  <a:srgbClr val="002060"/>
                </a:solidFill>
              </a:rPr>
              <a:t>: be not dismayed; for I am thy God: I will strengthen thee; yea, I will help thee; yea, I will uphold thee with the right hand of my righteousness.</a:t>
            </a:r>
            <a:endParaRPr sz="2800" dirty="0"/>
          </a:p>
          <a:p>
            <a:pPr marL="342900" indent="-154940">
              <a:spcBef>
                <a:spcPts val="592"/>
              </a:spcBef>
              <a:buSzPct val="100000"/>
              <a:buNone/>
            </a:pPr>
            <a:endParaRPr b="1" dirty="0"/>
          </a:p>
          <a:p>
            <a:pPr marL="342900">
              <a:spcBef>
                <a:spcPts val="592"/>
              </a:spcBef>
              <a:buSzPct val="100000"/>
              <a:buNone/>
            </a:pPr>
            <a:endParaRPr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2"/>
          <p:cNvSpPr txBox="1">
            <a:spLocks noGrp="1"/>
          </p:cNvSpPr>
          <p:nvPr>
            <p:ph type="title"/>
          </p:nvPr>
        </p:nvSpPr>
        <p:spPr>
          <a:xfrm>
            <a:off x="1981202" y="275035"/>
            <a:ext cx="8259233" cy="225028"/>
          </a:xfrm>
          <a:prstGeom prst="rect">
            <a:avLst/>
          </a:prstGeom>
          <a:noFill/>
          <a:ln>
            <a:noFill/>
          </a:ln>
        </p:spPr>
        <p:txBody>
          <a:bodyPr spcFirstLastPara="1" wrap="square" lIns="91425" tIns="45700" rIns="91425" bIns="45700" anchor="ctr" anchorCtr="0">
            <a:normAutofit fontScale="90000"/>
          </a:bodyPr>
          <a:lstStyle/>
          <a:p>
            <a:pPr>
              <a:buSzPct val="100000"/>
            </a:pPr>
            <a:r>
              <a:rPr lang="en-SG" sz="3600"/>
              <a:t> </a:t>
            </a:r>
            <a:endParaRPr sz="3600"/>
          </a:p>
        </p:txBody>
      </p:sp>
      <p:sp>
        <p:nvSpPr>
          <p:cNvPr id="157" name="Google Shape;157;p12"/>
          <p:cNvSpPr txBox="1">
            <a:spLocks noGrp="1"/>
          </p:cNvSpPr>
          <p:nvPr>
            <p:ph type="body" idx="1"/>
          </p:nvPr>
        </p:nvSpPr>
        <p:spPr>
          <a:xfrm>
            <a:off x="675770" y="275035"/>
            <a:ext cx="10685650" cy="6354365"/>
          </a:xfrm>
          <a:prstGeom prst="rect">
            <a:avLst/>
          </a:prstGeom>
          <a:noFill/>
          <a:ln>
            <a:noFill/>
          </a:ln>
        </p:spPr>
        <p:txBody>
          <a:bodyPr spcFirstLastPara="1" wrap="square" lIns="91425" tIns="45700" rIns="91425" bIns="45700" anchor="t" anchorCtr="0">
            <a:noAutofit/>
          </a:bodyPr>
          <a:lstStyle/>
          <a:p>
            <a:pPr marL="447675" indent="-447675">
              <a:spcBef>
                <a:spcPts val="0"/>
              </a:spcBef>
              <a:buSzPts val="2800"/>
              <a:buNone/>
            </a:pPr>
            <a:r>
              <a:rPr lang="en-SG" sz="2800" dirty="0"/>
              <a:t>C. 	</a:t>
            </a:r>
            <a:r>
              <a:rPr lang="en-SG" sz="2800" b="1" dirty="0">
                <a:solidFill>
                  <a:srgbClr val="C00000"/>
                </a:solidFill>
              </a:rPr>
              <a:t>The Right Response </a:t>
            </a:r>
            <a:r>
              <a:rPr lang="en-SG" sz="2800" dirty="0">
                <a:solidFill>
                  <a:schemeClr val="tx1"/>
                </a:solidFill>
              </a:rPr>
              <a:t>(continue)</a:t>
            </a:r>
          </a:p>
          <a:p>
            <a:pPr marL="892175" indent="-446088">
              <a:lnSpc>
                <a:spcPct val="90000"/>
              </a:lnSpc>
              <a:spcBef>
                <a:spcPts val="0"/>
              </a:spcBef>
              <a:buSzPts val="2600"/>
              <a:buNone/>
            </a:pPr>
            <a:r>
              <a:rPr lang="en-SG" sz="2800" dirty="0"/>
              <a:t>3.  When ridiculed, do not take it out on people but talk it out with God.</a:t>
            </a:r>
            <a:endParaRPr sz="2800" dirty="0"/>
          </a:p>
          <a:p>
            <a:pPr marL="1349375" lvl="1" indent="-457200">
              <a:lnSpc>
                <a:spcPct val="90000"/>
              </a:lnSpc>
              <a:spcBef>
                <a:spcPts val="0"/>
              </a:spcBef>
              <a:buSzPts val="2600"/>
              <a:buAutoNum type="alphaLcPeriod"/>
            </a:pPr>
            <a:r>
              <a:rPr lang="en-SG" dirty="0"/>
              <a:t>Let God know – let off steam before Him.</a:t>
            </a:r>
            <a:endParaRPr dirty="0"/>
          </a:p>
          <a:p>
            <a:pPr marL="1349375" lvl="1" indent="-457200">
              <a:lnSpc>
                <a:spcPct val="90000"/>
              </a:lnSpc>
              <a:spcBef>
                <a:spcPts val="0"/>
              </a:spcBef>
              <a:buSzPts val="2600"/>
              <a:buAutoNum type="alphaLcPeriod"/>
            </a:pPr>
            <a:r>
              <a:rPr lang="en-SG" dirty="0"/>
              <a:t>Do not suppress feelings.</a:t>
            </a:r>
            <a:endParaRPr dirty="0"/>
          </a:p>
          <a:p>
            <a:pPr marL="1349375" lvl="1" indent="-457200">
              <a:lnSpc>
                <a:spcPct val="90000"/>
              </a:lnSpc>
              <a:spcBef>
                <a:spcPts val="0"/>
              </a:spcBef>
              <a:buSzPts val="2600"/>
              <a:buAutoNum type="alphaLcPeriod"/>
            </a:pPr>
            <a:r>
              <a:rPr lang="en-SG" dirty="0"/>
              <a:t>Confess the feelings.</a:t>
            </a:r>
            <a:endParaRPr dirty="0"/>
          </a:p>
          <a:p>
            <a:pPr marL="1349375" lvl="1" indent="-457200">
              <a:lnSpc>
                <a:spcPct val="90000"/>
              </a:lnSpc>
              <a:spcBef>
                <a:spcPts val="0"/>
              </a:spcBef>
              <a:buSzPts val="2600"/>
              <a:buAutoNum type="alphaLcPeriod"/>
            </a:pPr>
            <a:r>
              <a:rPr lang="en-SG" dirty="0"/>
              <a:t>Rely on God.</a:t>
            </a:r>
            <a:endParaRPr dirty="0"/>
          </a:p>
          <a:p>
            <a:pPr marL="1349375" lvl="1" indent="-457200">
              <a:lnSpc>
                <a:spcPct val="90000"/>
              </a:lnSpc>
              <a:spcBef>
                <a:spcPts val="0"/>
              </a:spcBef>
              <a:buSzPts val="2600"/>
              <a:buAutoNum type="alphaLcPeriod"/>
            </a:pPr>
            <a:r>
              <a:rPr lang="en-SG" dirty="0"/>
              <a:t>(</a:t>
            </a:r>
            <a:r>
              <a:rPr lang="en-SG" dirty="0" err="1"/>
              <a:t>Psa</a:t>
            </a:r>
            <a:r>
              <a:rPr lang="en-SG" dirty="0"/>
              <a:t> 13:2)  </a:t>
            </a:r>
            <a:r>
              <a:rPr lang="en-SG" i="1" u="sng" dirty="0"/>
              <a:t>How long shall I take counsel in my soul</a:t>
            </a:r>
            <a:r>
              <a:rPr lang="en-SG" i="1" dirty="0"/>
              <a:t>, having sorrow in my heart daily? how long shall mine enemy be exalted over me?</a:t>
            </a:r>
            <a:endParaRPr dirty="0"/>
          </a:p>
          <a:p>
            <a:pPr marL="1349375" lvl="1" indent="-457200">
              <a:lnSpc>
                <a:spcPct val="90000"/>
              </a:lnSpc>
              <a:spcBef>
                <a:spcPts val="0"/>
              </a:spcBef>
              <a:buSzPts val="2600"/>
              <a:buAutoNum type="alphaLcPeriod"/>
            </a:pPr>
            <a:r>
              <a:rPr lang="en-SG" dirty="0"/>
              <a:t>(Psalms 18:2)  </a:t>
            </a:r>
            <a:r>
              <a:rPr lang="en-SG" i="1" dirty="0"/>
              <a:t>The LORD is my rock, and my fortress, and my deliverer; </a:t>
            </a:r>
            <a:r>
              <a:rPr lang="en-SG" i="1" u="sng" dirty="0"/>
              <a:t>my God, my strength, in whom I will trust</a:t>
            </a:r>
            <a:r>
              <a:rPr lang="en-SG" i="1" dirty="0"/>
              <a:t>; my buckler, and the horn of my salvation, and my high tower.</a:t>
            </a:r>
            <a:endParaRPr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13"/>
          <p:cNvSpPr txBox="1">
            <a:spLocks noGrp="1"/>
          </p:cNvSpPr>
          <p:nvPr>
            <p:ph type="title"/>
          </p:nvPr>
        </p:nvSpPr>
        <p:spPr>
          <a:xfrm>
            <a:off x="1981202" y="275035"/>
            <a:ext cx="8259233" cy="225028"/>
          </a:xfrm>
          <a:prstGeom prst="rect">
            <a:avLst/>
          </a:prstGeom>
          <a:noFill/>
          <a:ln>
            <a:noFill/>
          </a:ln>
        </p:spPr>
        <p:txBody>
          <a:bodyPr spcFirstLastPara="1" wrap="square" lIns="91425" tIns="45700" rIns="91425" bIns="45700" anchor="ctr" anchorCtr="0">
            <a:normAutofit fontScale="90000"/>
          </a:bodyPr>
          <a:lstStyle/>
          <a:p>
            <a:pPr>
              <a:buSzPct val="100000"/>
            </a:pPr>
            <a:r>
              <a:rPr lang="en-SG" sz="3600"/>
              <a:t> </a:t>
            </a:r>
            <a:endParaRPr sz="3600"/>
          </a:p>
        </p:txBody>
      </p:sp>
      <p:sp>
        <p:nvSpPr>
          <p:cNvPr id="164" name="Google Shape;164;p13"/>
          <p:cNvSpPr txBox="1">
            <a:spLocks noGrp="1"/>
          </p:cNvSpPr>
          <p:nvPr>
            <p:ph type="body" idx="1"/>
          </p:nvPr>
        </p:nvSpPr>
        <p:spPr>
          <a:xfrm>
            <a:off x="800100" y="642938"/>
            <a:ext cx="10696575" cy="5482829"/>
          </a:xfrm>
          <a:prstGeom prst="rect">
            <a:avLst/>
          </a:prstGeom>
          <a:noFill/>
          <a:ln>
            <a:noFill/>
          </a:ln>
        </p:spPr>
        <p:txBody>
          <a:bodyPr spcFirstLastPara="1" wrap="square" lIns="91425" tIns="45700" rIns="91425" bIns="45700" anchor="t" anchorCtr="0">
            <a:normAutofit/>
          </a:bodyPr>
          <a:lstStyle/>
          <a:p>
            <a:pPr marL="447675" indent="-447675">
              <a:spcBef>
                <a:spcPts val="0"/>
              </a:spcBef>
              <a:buSzPts val="3200"/>
              <a:buNone/>
            </a:pPr>
            <a:r>
              <a:rPr lang="en-SG" sz="2800" dirty="0"/>
              <a:t>4.	</a:t>
            </a:r>
            <a:r>
              <a:rPr lang="en-SG" sz="2800" dirty="0">
                <a:solidFill>
                  <a:schemeClr val="tx1"/>
                </a:solidFill>
              </a:rPr>
              <a:t>Respect the opposition and sinful nature </a:t>
            </a:r>
            <a:r>
              <a:rPr lang="en-SG" sz="2800" dirty="0"/>
              <a:t>(Neh. 4:9).</a:t>
            </a:r>
            <a:endParaRPr sz="2800" dirty="0"/>
          </a:p>
          <a:p>
            <a:pPr marL="809625" indent="-361950">
              <a:lnSpc>
                <a:spcPct val="90000"/>
              </a:lnSpc>
              <a:spcBef>
                <a:spcPts val="560"/>
              </a:spcBef>
              <a:buSzPts val="2800"/>
              <a:buAutoNum type="alphaLcPeriod"/>
            </a:pPr>
            <a:r>
              <a:rPr lang="en-SG" sz="2800" dirty="0"/>
              <a:t>Stronger the opposition, the stronger the response – posting of guards day and night</a:t>
            </a:r>
            <a:endParaRPr sz="2800" dirty="0"/>
          </a:p>
          <a:p>
            <a:pPr marL="809625" indent="-361950">
              <a:lnSpc>
                <a:spcPct val="90000"/>
              </a:lnSpc>
              <a:spcBef>
                <a:spcPts val="560"/>
              </a:spcBef>
              <a:buSzPts val="2800"/>
              <a:buAutoNum type="alphaLcPeriod"/>
            </a:pPr>
            <a:r>
              <a:rPr lang="en-SG" sz="2800" dirty="0"/>
              <a:t>“We prayed” – following the leader – bonding corporate prayer.</a:t>
            </a:r>
            <a:endParaRPr sz="2800" dirty="0"/>
          </a:p>
          <a:p>
            <a:pPr marL="809625" indent="-361950">
              <a:lnSpc>
                <a:spcPct val="90000"/>
              </a:lnSpc>
              <a:spcBef>
                <a:spcPts val="560"/>
              </a:spcBef>
              <a:buSzPts val="2800"/>
              <a:buAutoNum type="alphaLcPeriod"/>
            </a:pPr>
            <a:r>
              <a:rPr lang="en-SG" sz="2800" dirty="0"/>
              <a:t>Watch and Pray (Matt. 26:41; 1 Peter 5:8).</a:t>
            </a:r>
            <a:endParaRPr sz="2800" dirty="0"/>
          </a:p>
          <a:p>
            <a:pPr marL="342900" indent="0">
              <a:spcBef>
                <a:spcPts val="560"/>
              </a:spcBef>
              <a:buNone/>
            </a:pPr>
            <a:endParaRPr sz="2800" dirty="0"/>
          </a:p>
          <a:p>
            <a:pPr marL="342900">
              <a:spcBef>
                <a:spcPts val="560"/>
              </a:spcBef>
              <a:buSzPts val="2800"/>
            </a:pPr>
            <a:r>
              <a:rPr lang="en-SG" sz="2800" dirty="0"/>
              <a:t>(Nehemiah 4:9)  </a:t>
            </a:r>
            <a:r>
              <a:rPr lang="en-SG" sz="2800" i="1" dirty="0"/>
              <a:t>Nevertheless </a:t>
            </a:r>
            <a:r>
              <a:rPr lang="en-SG" sz="2800" i="1" u="sng" dirty="0"/>
              <a:t>we made our prayer unto our God</a:t>
            </a:r>
            <a:r>
              <a:rPr lang="en-SG" sz="2800" i="1" dirty="0"/>
              <a:t>, and set a watch against them day and night, because of them.</a:t>
            </a:r>
            <a:endParaRPr dirty="0"/>
          </a:p>
          <a:p>
            <a:pPr marL="0" indent="0">
              <a:spcBef>
                <a:spcPts val="560"/>
              </a:spcBef>
              <a:buSzPts val="2800"/>
              <a:buNone/>
            </a:pPr>
            <a:endParaRPr sz="2800" dirty="0"/>
          </a:p>
          <a:p>
            <a:pPr marL="342900">
              <a:spcBef>
                <a:spcPts val="560"/>
              </a:spcBef>
              <a:buSzPts val="2800"/>
            </a:pPr>
            <a:r>
              <a:rPr lang="en-SG" sz="2800" dirty="0"/>
              <a:t>(Col 4:2)  </a:t>
            </a:r>
            <a:r>
              <a:rPr lang="en-SG" sz="2800" i="1" u="sng" dirty="0"/>
              <a:t>Continue in prayer, and watch </a:t>
            </a:r>
            <a:r>
              <a:rPr lang="en-SG" sz="2800" i="1" dirty="0"/>
              <a:t>in the same with thanksgiving;</a:t>
            </a:r>
            <a:endParaRPr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14"/>
          <p:cNvSpPr txBox="1">
            <a:spLocks noGrp="1"/>
          </p:cNvSpPr>
          <p:nvPr>
            <p:ph type="title"/>
          </p:nvPr>
        </p:nvSpPr>
        <p:spPr>
          <a:xfrm>
            <a:off x="1981202" y="275035"/>
            <a:ext cx="8259233" cy="225028"/>
          </a:xfrm>
          <a:prstGeom prst="rect">
            <a:avLst/>
          </a:prstGeom>
          <a:noFill/>
          <a:ln>
            <a:noFill/>
          </a:ln>
        </p:spPr>
        <p:txBody>
          <a:bodyPr spcFirstLastPara="1" wrap="square" lIns="91425" tIns="45700" rIns="91425" bIns="45700" anchor="ctr" anchorCtr="0">
            <a:normAutofit fontScale="90000"/>
          </a:bodyPr>
          <a:lstStyle/>
          <a:p>
            <a:pPr>
              <a:buSzPct val="100000"/>
            </a:pPr>
            <a:r>
              <a:rPr lang="en-SG" sz="3600"/>
              <a:t> </a:t>
            </a:r>
            <a:endParaRPr sz="3600"/>
          </a:p>
        </p:txBody>
      </p:sp>
      <p:sp>
        <p:nvSpPr>
          <p:cNvPr id="171" name="Google Shape;171;p14"/>
          <p:cNvSpPr txBox="1">
            <a:spLocks noGrp="1"/>
          </p:cNvSpPr>
          <p:nvPr>
            <p:ph type="body" idx="1"/>
          </p:nvPr>
        </p:nvSpPr>
        <p:spPr>
          <a:xfrm>
            <a:off x="867747" y="571500"/>
            <a:ext cx="10552921" cy="5554266"/>
          </a:xfrm>
          <a:prstGeom prst="rect">
            <a:avLst/>
          </a:prstGeom>
          <a:noFill/>
          <a:ln>
            <a:noFill/>
          </a:ln>
        </p:spPr>
        <p:txBody>
          <a:bodyPr spcFirstLastPara="1" wrap="square" lIns="91425" tIns="45700" rIns="91425" bIns="45700" anchor="t" anchorCtr="0">
            <a:normAutofit/>
          </a:bodyPr>
          <a:lstStyle/>
          <a:p>
            <a:pPr marL="342900">
              <a:spcBef>
                <a:spcPts val="0"/>
              </a:spcBef>
              <a:buSzPts val="3200"/>
              <a:buNone/>
            </a:pPr>
            <a:r>
              <a:rPr lang="en-SG" dirty="0"/>
              <a:t>5. </a:t>
            </a:r>
            <a:r>
              <a:rPr lang="en-SG" sz="2800" dirty="0">
                <a:solidFill>
                  <a:schemeClr val="tx1"/>
                </a:solidFill>
              </a:rPr>
              <a:t>Reinforce the weak points </a:t>
            </a:r>
            <a:r>
              <a:rPr lang="en-SG" sz="2800" dirty="0"/>
              <a:t>(vs. 13).</a:t>
            </a:r>
            <a:endParaRPr dirty="0"/>
          </a:p>
          <a:p>
            <a:pPr marL="342900">
              <a:spcBef>
                <a:spcPts val="560"/>
              </a:spcBef>
              <a:buSzPts val="2800"/>
              <a:buNone/>
            </a:pPr>
            <a:r>
              <a:rPr lang="en-SG" sz="2800" dirty="0"/>
              <a:t>	Good leaders know where they are vulnerable and they reinforce that area (vs. 16f)</a:t>
            </a:r>
            <a:endParaRPr dirty="0"/>
          </a:p>
          <a:p>
            <a:pPr lvl="1" indent="-406400">
              <a:spcBef>
                <a:spcPts val="1000"/>
              </a:spcBef>
              <a:buSzPts val="2800"/>
              <a:buAutoNum type="alphaLcPeriod"/>
            </a:pPr>
            <a:r>
              <a:rPr lang="en-SG" dirty="0"/>
              <a:t>By families (vs. 13)</a:t>
            </a:r>
            <a:endParaRPr dirty="0"/>
          </a:p>
          <a:p>
            <a:pPr lvl="1" indent="-406400">
              <a:spcBef>
                <a:spcPts val="1000"/>
              </a:spcBef>
              <a:buSzPts val="2800"/>
              <a:buAutoNum type="alphaLcPeriod"/>
            </a:pPr>
            <a:r>
              <a:rPr lang="en-SG" dirty="0"/>
              <a:t>Rallying points with trumpets – keeping communication open (vs. 16)</a:t>
            </a:r>
            <a:endParaRPr dirty="0"/>
          </a:p>
          <a:p>
            <a:pPr lvl="1" indent="-406400">
              <a:spcBef>
                <a:spcPts val="1000"/>
              </a:spcBef>
              <a:buSzPts val="2800"/>
              <a:buAutoNum type="alphaLcPeriod"/>
            </a:pPr>
            <a:r>
              <a:rPr lang="en-SG" dirty="0"/>
              <a:t>We must build and battle at the same time.</a:t>
            </a:r>
            <a:endParaRPr dirty="0"/>
          </a:p>
          <a:p>
            <a:pPr lvl="1" indent="-406400">
              <a:spcBef>
                <a:spcPts val="1000"/>
              </a:spcBef>
              <a:buSzPts val="2800"/>
              <a:buAutoNum type="alphaLcPeriod"/>
            </a:pPr>
            <a:r>
              <a:rPr lang="en-SG" i="1" dirty="0"/>
              <a:t>(Nehemiah 4:13)  Therefore set I in the lower places behind the wall, and on the higher places, </a:t>
            </a:r>
            <a:r>
              <a:rPr lang="en-SG" i="1" u="sng" dirty="0"/>
              <a:t>I even set the people after their families with their swords, their spears, and their bows.</a:t>
            </a:r>
            <a:endParaRPr dirty="0"/>
          </a:p>
          <a:p>
            <a:pPr marL="342900" indent="-139700">
              <a:spcBef>
                <a:spcPts val="1000"/>
              </a:spcBef>
              <a:buSzPts val="3200"/>
              <a:buNone/>
            </a:pPr>
            <a:endParaRPr dirty="0"/>
          </a:p>
          <a:p>
            <a:pPr marL="342900" indent="-139700">
              <a:spcBef>
                <a:spcPts val="640"/>
              </a:spcBef>
              <a:buSzPts val="3200"/>
              <a:buNone/>
            </a:pPr>
            <a:endParaRPr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15"/>
          <p:cNvSpPr txBox="1">
            <a:spLocks noGrp="1"/>
          </p:cNvSpPr>
          <p:nvPr>
            <p:ph type="title"/>
          </p:nvPr>
        </p:nvSpPr>
        <p:spPr>
          <a:xfrm>
            <a:off x="1981201" y="275036"/>
            <a:ext cx="8187267" cy="296465"/>
          </a:xfrm>
          <a:prstGeom prst="rect">
            <a:avLst/>
          </a:prstGeom>
          <a:noFill/>
          <a:ln>
            <a:noFill/>
          </a:ln>
        </p:spPr>
        <p:txBody>
          <a:bodyPr spcFirstLastPara="1" wrap="square" lIns="91425" tIns="45700" rIns="91425" bIns="45700" anchor="ctr" anchorCtr="0">
            <a:normAutofit fontScale="90000"/>
          </a:bodyPr>
          <a:lstStyle/>
          <a:p>
            <a:pPr>
              <a:buSzPct val="100000"/>
            </a:pPr>
            <a:r>
              <a:rPr lang="en-SG" sz="3600"/>
              <a:t> </a:t>
            </a:r>
            <a:endParaRPr sz="3600"/>
          </a:p>
        </p:txBody>
      </p:sp>
      <p:sp>
        <p:nvSpPr>
          <p:cNvPr id="178" name="Google Shape;178;p15"/>
          <p:cNvSpPr txBox="1">
            <a:spLocks noGrp="1"/>
          </p:cNvSpPr>
          <p:nvPr>
            <p:ph type="body" idx="1"/>
          </p:nvPr>
        </p:nvSpPr>
        <p:spPr>
          <a:xfrm>
            <a:off x="886408" y="571500"/>
            <a:ext cx="10506270" cy="6057900"/>
          </a:xfrm>
          <a:prstGeom prst="rect">
            <a:avLst/>
          </a:prstGeom>
          <a:noFill/>
          <a:ln>
            <a:noFill/>
          </a:ln>
        </p:spPr>
        <p:txBody>
          <a:bodyPr spcFirstLastPara="1" wrap="square" lIns="91425" tIns="45700" rIns="91425" bIns="45700" anchor="t" anchorCtr="0">
            <a:normAutofit fontScale="92500" lnSpcReduction="10000"/>
          </a:bodyPr>
          <a:lstStyle/>
          <a:p>
            <a:pPr marL="342900">
              <a:spcBef>
                <a:spcPts val="1000"/>
              </a:spcBef>
              <a:buSzPct val="114285"/>
              <a:buNone/>
            </a:pPr>
            <a:r>
              <a:rPr lang="en-SG" dirty="0"/>
              <a:t>6. </a:t>
            </a:r>
            <a:r>
              <a:rPr lang="en-SG" sz="2800" dirty="0">
                <a:solidFill>
                  <a:schemeClr val="tx1"/>
                </a:solidFill>
              </a:rPr>
              <a:t>Reassure the people </a:t>
            </a:r>
            <a:r>
              <a:rPr lang="en-SG" sz="2800" dirty="0"/>
              <a:t>(vs. 14).</a:t>
            </a:r>
            <a:endParaRPr sz="2800" dirty="0"/>
          </a:p>
          <a:p>
            <a:pPr marL="342900">
              <a:spcBef>
                <a:spcPts val="1000"/>
              </a:spcBef>
              <a:buSzPct val="100000"/>
              <a:buNone/>
            </a:pPr>
            <a:r>
              <a:rPr lang="en-SG" sz="2800" dirty="0"/>
              <a:t>	“</a:t>
            </a:r>
            <a:r>
              <a:rPr lang="en-SG" sz="2800" u="sng" dirty="0">
                <a:solidFill>
                  <a:srgbClr val="7030A0"/>
                </a:solidFill>
              </a:rPr>
              <a:t>Remember the LORD</a:t>
            </a:r>
            <a:r>
              <a:rPr lang="en-SG" sz="2800" dirty="0"/>
              <a:t>!” Great and Terrible Yahweh</a:t>
            </a:r>
            <a:endParaRPr sz="2800" dirty="0"/>
          </a:p>
          <a:p>
            <a:pPr marL="342900">
              <a:spcBef>
                <a:spcPts val="1000"/>
              </a:spcBef>
              <a:buSzPct val="100000"/>
              <a:buNone/>
            </a:pPr>
            <a:endParaRPr sz="2800" dirty="0"/>
          </a:p>
          <a:p>
            <a:pPr lvl="1" indent="-393065">
              <a:spcBef>
                <a:spcPts val="1000"/>
              </a:spcBef>
              <a:buSzPct val="100000"/>
              <a:buAutoNum type="alphaLcPeriod"/>
            </a:pPr>
            <a:r>
              <a:rPr lang="en-SG" dirty="0"/>
              <a:t>If we fear the LORD, we are not going to fear people.</a:t>
            </a:r>
            <a:endParaRPr dirty="0"/>
          </a:p>
          <a:p>
            <a:pPr lvl="1" indent="-393065">
              <a:spcBef>
                <a:spcPts val="1000"/>
              </a:spcBef>
              <a:buSzPct val="100000"/>
              <a:buAutoNum type="alphaLcPeriod"/>
            </a:pPr>
            <a:r>
              <a:rPr lang="en-SG" dirty="0"/>
              <a:t>What we are doing is pleasing to the LORD – great assurance.</a:t>
            </a:r>
            <a:endParaRPr dirty="0"/>
          </a:p>
          <a:p>
            <a:pPr lvl="1" indent="-393065">
              <a:spcBef>
                <a:spcPts val="1000"/>
              </a:spcBef>
              <a:buSzPct val="100000"/>
              <a:buAutoNum type="alphaLcPeriod"/>
            </a:pPr>
            <a:r>
              <a:rPr lang="en-SG" dirty="0"/>
              <a:t>God is with us, in us and for us and will bring their actions to nothing</a:t>
            </a:r>
            <a:endParaRPr dirty="0"/>
          </a:p>
          <a:p>
            <a:pPr marL="914400" indent="0">
              <a:spcBef>
                <a:spcPts val="1000"/>
              </a:spcBef>
              <a:buNone/>
            </a:pPr>
            <a:endParaRPr dirty="0"/>
          </a:p>
          <a:p>
            <a:pPr marL="342900" indent="-329565">
              <a:spcBef>
                <a:spcPts val="1000"/>
              </a:spcBef>
              <a:buSzPct val="100000"/>
            </a:pPr>
            <a:r>
              <a:rPr lang="en-SG" sz="2800" dirty="0"/>
              <a:t>(Rom 8:31)  </a:t>
            </a:r>
            <a:r>
              <a:rPr lang="en-SG" sz="2800" i="1" dirty="0"/>
              <a:t>What shall we then say to these things? </a:t>
            </a:r>
            <a:r>
              <a:rPr lang="en-SG" sz="2800" i="1" u="sng" dirty="0"/>
              <a:t>If God be for us, who can be against us?</a:t>
            </a:r>
            <a:endParaRPr sz="2800" i="1" u="sng" dirty="0"/>
          </a:p>
          <a:p>
            <a:pPr marL="342900" indent="0">
              <a:spcBef>
                <a:spcPts val="560"/>
              </a:spcBef>
              <a:buNone/>
            </a:pPr>
            <a:endParaRPr sz="2800" i="1" u="sng" dirty="0"/>
          </a:p>
          <a:p>
            <a:pPr marL="342900" indent="-329565">
              <a:spcBef>
                <a:spcPts val="640"/>
              </a:spcBef>
              <a:buSzPct val="100000"/>
            </a:pPr>
            <a:r>
              <a:rPr lang="en-SG" sz="2800" i="1" dirty="0"/>
              <a:t>(Psalms 76:10)  </a:t>
            </a:r>
            <a:r>
              <a:rPr lang="en-SG" sz="2800" i="1" u="sng" dirty="0"/>
              <a:t>Surely the wrath of man shall praise Thee</a:t>
            </a:r>
            <a:r>
              <a:rPr lang="en-SG" sz="2800" i="1" dirty="0"/>
              <a:t>: the remainder of wrath shalt Thou restrain</a:t>
            </a:r>
            <a:r>
              <a:rPr lang="en-SG" dirty="0"/>
              <a:t>.</a:t>
            </a: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16"/>
          <p:cNvSpPr txBox="1">
            <a:spLocks noGrp="1"/>
          </p:cNvSpPr>
          <p:nvPr>
            <p:ph type="title"/>
          </p:nvPr>
        </p:nvSpPr>
        <p:spPr>
          <a:xfrm>
            <a:off x="1981201" y="275035"/>
            <a:ext cx="8187267" cy="225028"/>
          </a:xfrm>
          <a:prstGeom prst="rect">
            <a:avLst/>
          </a:prstGeom>
          <a:noFill/>
          <a:ln>
            <a:noFill/>
          </a:ln>
        </p:spPr>
        <p:txBody>
          <a:bodyPr spcFirstLastPara="1" wrap="square" lIns="91425" tIns="45700" rIns="91425" bIns="45700" anchor="ctr" anchorCtr="0">
            <a:normAutofit fontScale="90000"/>
          </a:bodyPr>
          <a:lstStyle/>
          <a:p>
            <a:pPr>
              <a:buSzPct val="100000"/>
            </a:pPr>
            <a:r>
              <a:rPr lang="en-SG" sz="3600"/>
              <a:t> </a:t>
            </a:r>
            <a:endParaRPr sz="3600"/>
          </a:p>
        </p:txBody>
      </p:sp>
      <p:sp>
        <p:nvSpPr>
          <p:cNvPr id="185" name="Google Shape;185;p16"/>
          <p:cNvSpPr txBox="1">
            <a:spLocks noGrp="1"/>
          </p:cNvSpPr>
          <p:nvPr>
            <p:ph type="body" idx="1"/>
          </p:nvPr>
        </p:nvSpPr>
        <p:spPr>
          <a:xfrm>
            <a:off x="839755" y="381000"/>
            <a:ext cx="10506269" cy="6248400"/>
          </a:xfrm>
          <a:prstGeom prst="rect">
            <a:avLst/>
          </a:prstGeom>
          <a:noFill/>
          <a:ln>
            <a:noFill/>
          </a:ln>
        </p:spPr>
        <p:txBody>
          <a:bodyPr spcFirstLastPara="1" wrap="square" lIns="91425" tIns="45700" rIns="91425" bIns="45700" anchor="t" anchorCtr="0">
            <a:noAutofit/>
          </a:bodyPr>
          <a:lstStyle/>
          <a:p>
            <a:pPr marL="514350" indent="-514350">
              <a:spcBef>
                <a:spcPts val="0"/>
              </a:spcBef>
              <a:buClr>
                <a:schemeClr val="tx1"/>
              </a:buClr>
              <a:buSzPts val="2800"/>
              <a:buFont typeface="Arial"/>
              <a:buAutoNum type="arabicPeriod" startAt="7"/>
            </a:pPr>
            <a:r>
              <a:rPr lang="en-SG" sz="2800" dirty="0">
                <a:solidFill>
                  <a:schemeClr val="tx1"/>
                </a:solidFill>
              </a:rPr>
              <a:t>Refuse to quit.   </a:t>
            </a:r>
            <a:r>
              <a:rPr lang="en-SG" sz="2800" dirty="0"/>
              <a:t>Do not give up!  </a:t>
            </a:r>
            <a:endParaRPr sz="2800" dirty="0"/>
          </a:p>
          <a:p>
            <a:pPr marL="990600" indent="-447675">
              <a:spcBef>
                <a:spcPts val="560"/>
              </a:spcBef>
              <a:buSzPts val="2800"/>
              <a:buNone/>
            </a:pPr>
            <a:r>
              <a:rPr lang="en-SG" sz="2800" dirty="0"/>
              <a:t>a.  Winners never quit.  Quitters never win.</a:t>
            </a:r>
            <a:endParaRPr sz="2800" dirty="0"/>
          </a:p>
          <a:p>
            <a:pPr marL="990600" indent="-447675">
              <a:spcBef>
                <a:spcPts val="560"/>
              </a:spcBef>
              <a:buSzPts val="2800"/>
              <a:buNone/>
            </a:pPr>
            <a:r>
              <a:rPr lang="en-SG" sz="2800" dirty="0"/>
              <a:t>b.  Ultimate test of leadership: </a:t>
            </a:r>
            <a:endParaRPr sz="2800" dirty="0"/>
          </a:p>
          <a:p>
            <a:pPr marL="990600" indent="0">
              <a:spcBef>
                <a:spcPts val="560"/>
              </a:spcBef>
              <a:buNone/>
            </a:pPr>
            <a:r>
              <a:rPr lang="en-SG" sz="2800" dirty="0">
                <a:solidFill>
                  <a:srgbClr val="FF0000"/>
                </a:solidFill>
              </a:rPr>
              <a:t>determination and persistence.</a:t>
            </a:r>
            <a:r>
              <a:rPr lang="en-SG" sz="2800" dirty="0"/>
              <a:t>	</a:t>
            </a:r>
            <a:endParaRPr sz="2800" dirty="0"/>
          </a:p>
          <a:p>
            <a:pPr marL="990600" indent="-447675">
              <a:spcBef>
                <a:spcPts val="560"/>
              </a:spcBef>
              <a:buSzPts val="2800"/>
              <a:buNone/>
            </a:pPr>
            <a:r>
              <a:rPr lang="en-SG" sz="2800" dirty="0"/>
              <a:t>c.  What does it take to stop me?</a:t>
            </a:r>
            <a:endParaRPr sz="2800" dirty="0"/>
          </a:p>
          <a:p>
            <a:pPr marL="1343025" indent="-354013">
              <a:spcBef>
                <a:spcPts val="560"/>
              </a:spcBef>
              <a:buSzPts val="2800"/>
            </a:pPr>
            <a:r>
              <a:rPr lang="en-SG" sz="2800" dirty="0"/>
              <a:t>(Nehemiah 4:21)  </a:t>
            </a:r>
            <a:r>
              <a:rPr lang="en-SG" sz="2800" i="1" dirty="0"/>
              <a:t>So </a:t>
            </a:r>
            <a:r>
              <a:rPr lang="en-SG" sz="2800" i="1" u="sng" dirty="0"/>
              <a:t>we laboured in the work</a:t>
            </a:r>
            <a:r>
              <a:rPr lang="en-SG" sz="2800" i="1" dirty="0"/>
              <a:t>: and half of them held the spears from the rising of the morning till the stars appeared.</a:t>
            </a:r>
            <a:endParaRPr sz="2800" dirty="0"/>
          </a:p>
          <a:p>
            <a:pPr marL="1343025" indent="-354013">
              <a:spcBef>
                <a:spcPts val="560"/>
              </a:spcBef>
              <a:buSzPts val="2800"/>
            </a:pPr>
            <a:r>
              <a:rPr lang="en-SG" sz="2800" dirty="0"/>
              <a:t>(1 Corinthians 15:58)  </a:t>
            </a:r>
            <a:r>
              <a:rPr lang="en-SG" sz="2800" i="1" dirty="0"/>
              <a:t>Therefore, my beloved brethren, </a:t>
            </a:r>
            <a:r>
              <a:rPr lang="en-SG" sz="2800" i="1" u="sng" dirty="0"/>
              <a:t>be ye </a:t>
            </a:r>
            <a:r>
              <a:rPr lang="en-SG" sz="2800" i="1" u="sng" dirty="0" err="1"/>
              <a:t>stedfast</a:t>
            </a:r>
            <a:r>
              <a:rPr lang="en-SG" sz="2800" i="1" u="sng" dirty="0"/>
              <a:t>, unmoveable, always abounding in the work of the Lord</a:t>
            </a:r>
            <a:r>
              <a:rPr lang="en-SG" sz="2800" i="1" dirty="0"/>
              <a:t>, forasmuch as ye know that your labour is not in vain in the Lord.</a:t>
            </a:r>
            <a:endParaRPr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17"/>
          <p:cNvSpPr txBox="1">
            <a:spLocks noGrp="1"/>
          </p:cNvSpPr>
          <p:nvPr>
            <p:ph type="body" idx="1"/>
          </p:nvPr>
        </p:nvSpPr>
        <p:spPr>
          <a:xfrm>
            <a:off x="793102" y="457201"/>
            <a:ext cx="10571584" cy="5668963"/>
          </a:xfrm>
          <a:prstGeom prst="rect">
            <a:avLst/>
          </a:prstGeom>
          <a:noFill/>
          <a:ln>
            <a:noFill/>
          </a:ln>
        </p:spPr>
        <p:txBody>
          <a:bodyPr spcFirstLastPara="1" wrap="square" lIns="91425" tIns="45700" rIns="91425" bIns="45700" anchor="t" anchorCtr="0">
            <a:normAutofit/>
          </a:bodyPr>
          <a:lstStyle/>
          <a:p>
            <a:pPr marL="447675" indent="-447675">
              <a:spcBef>
                <a:spcPts val="0"/>
              </a:spcBef>
              <a:buSzPts val="2800"/>
              <a:buNone/>
            </a:pPr>
            <a:r>
              <a:rPr lang="en-SG" sz="2800" dirty="0"/>
              <a:t>d. 	</a:t>
            </a:r>
            <a:r>
              <a:rPr lang="en-SG" sz="2800" dirty="0">
                <a:solidFill>
                  <a:schemeClr val="tx1"/>
                </a:solidFill>
              </a:rPr>
              <a:t>Reflections (by E. Dobson)</a:t>
            </a:r>
            <a:endParaRPr dirty="0">
              <a:solidFill>
                <a:schemeClr val="tx1"/>
              </a:solidFill>
            </a:endParaRPr>
          </a:p>
          <a:p>
            <a:pPr marL="962025" indent="-514350">
              <a:spcBef>
                <a:spcPts val="560"/>
              </a:spcBef>
              <a:buSzPts val="2800"/>
              <a:buFont typeface="+mj-lt"/>
              <a:buAutoNum type="arabicParenR"/>
            </a:pPr>
            <a:r>
              <a:rPr lang="en-SG" sz="2800" dirty="0"/>
              <a:t>Let God’s Word determine which battle to be fought and when.  Major on the important convictions.</a:t>
            </a:r>
            <a:endParaRPr dirty="0"/>
          </a:p>
          <a:p>
            <a:pPr marL="962025" indent="-514350">
              <a:spcBef>
                <a:spcPts val="560"/>
              </a:spcBef>
              <a:buSzPts val="2800"/>
              <a:buFont typeface="+mj-lt"/>
              <a:buAutoNum type="arabicParenR"/>
            </a:pPr>
            <a:r>
              <a:rPr lang="en-SG" sz="2800" dirty="0"/>
              <a:t>Present a united front to the public.</a:t>
            </a:r>
            <a:endParaRPr dirty="0"/>
          </a:p>
          <a:p>
            <a:pPr marL="1520825" indent="-531813">
              <a:spcBef>
                <a:spcPts val="560"/>
              </a:spcBef>
              <a:buSzPts val="2800"/>
              <a:buFont typeface="+mj-lt"/>
              <a:buAutoNum type="alphaLcParenR"/>
            </a:pPr>
            <a:r>
              <a:rPr lang="en-SG" sz="2800" dirty="0"/>
              <a:t>Designate a spokesperson of good judgment.</a:t>
            </a:r>
            <a:endParaRPr dirty="0"/>
          </a:p>
          <a:p>
            <a:pPr marL="1520825" indent="-531813">
              <a:spcBef>
                <a:spcPts val="560"/>
              </a:spcBef>
              <a:buSzPts val="2800"/>
              <a:buFont typeface="+mj-lt"/>
              <a:buAutoNum type="alphaLcParenR"/>
            </a:pPr>
            <a:r>
              <a:rPr lang="en-SG" sz="2800" dirty="0"/>
              <a:t>Use an agreed written statement.</a:t>
            </a:r>
            <a:endParaRPr dirty="0"/>
          </a:p>
          <a:p>
            <a:pPr marL="962025" indent="-514350">
              <a:spcBef>
                <a:spcPts val="560"/>
              </a:spcBef>
              <a:buSzPts val="2800"/>
              <a:buFont typeface="+mj-lt"/>
              <a:buAutoNum type="arabicParenR" startAt="3"/>
            </a:pPr>
            <a:r>
              <a:rPr lang="en-SG" sz="2800" dirty="0"/>
              <a:t>Coach the members what to say and to do.</a:t>
            </a:r>
            <a:endParaRPr dirty="0"/>
          </a:p>
          <a:p>
            <a:pPr marL="962025" indent="-514350">
              <a:spcBef>
                <a:spcPts val="560"/>
              </a:spcBef>
              <a:buSzPts val="2800"/>
              <a:buFont typeface="+mj-lt"/>
              <a:buAutoNum type="arabicParenR" startAt="3"/>
            </a:pPr>
            <a:r>
              <a:rPr lang="en-SG" sz="2800" dirty="0"/>
              <a:t>Refer to the spokesperson for confirmation.</a:t>
            </a:r>
            <a:endParaRPr dirty="0"/>
          </a:p>
          <a:p>
            <a:pPr marL="962025" indent="-514350">
              <a:spcBef>
                <a:spcPts val="560"/>
              </a:spcBef>
              <a:buSzPts val="2800"/>
              <a:buFont typeface="+mj-lt"/>
              <a:buAutoNum type="arabicParenR" startAt="3"/>
            </a:pPr>
            <a:r>
              <a:rPr lang="en-SG" sz="2800" dirty="0"/>
              <a:t>Stop those rumours by supplying truths regularly.</a:t>
            </a:r>
            <a:endParaRPr dirty="0"/>
          </a:p>
          <a:p>
            <a:pPr marL="962025" indent="-514350">
              <a:spcBef>
                <a:spcPts val="560"/>
              </a:spcBef>
              <a:buSzPts val="2800"/>
              <a:buFont typeface="+mj-lt"/>
              <a:buAutoNum type="arabicParenR" startAt="3"/>
            </a:pPr>
            <a:r>
              <a:rPr lang="en-SG" sz="2800" dirty="0"/>
              <a:t>Encourage people to pray for wisdom and comfort.</a:t>
            </a:r>
            <a:endParaRPr dirty="0"/>
          </a:p>
          <a:p>
            <a:pPr marL="962025" indent="-514350">
              <a:spcBef>
                <a:spcPts val="560"/>
              </a:spcBef>
              <a:buSzPts val="2800"/>
              <a:buFont typeface="+mj-lt"/>
              <a:buAutoNum type="arabicParenR" startAt="3"/>
            </a:pPr>
            <a:r>
              <a:rPr lang="en-SG" sz="2800" dirty="0"/>
              <a:t>Whenever in doubt, check with civil or church laws.</a:t>
            </a:r>
            <a:endParaRPr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18"/>
          <p:cNvSpPr txBox="1">
            <a:spLocks noGrp="1"/>
          </p:cNvSpPr>
          <p:nvPr>
            <p:ph type="body" idx="1"/>
          </p:nvPr>
        </p:nvSpPr>
        <p:spPr>
          <a:xfrm>
            <a:off x="877077" y="457200"/>
            <a:ext cx="10412963" cy="6172200"/>
          </a:xfrm>
          <a:prstGeom prst="rect">
            <a:avLst/>
          </a:prstGeom>
          <a:noFill/>
          <a:ln>
            <a:noFill/>
          </a:ln>
        </p:spPr>
        <p:txBody>
          <a:bodyPr spcFirstLastPara="1" wrap="square" lIns="91425" tIns="45700" rIns="91425" bIns="45700" anchor="t" anchorCtr="0">
            <a:normAutofit/>
          </a:bodyPr>
          <a:lstStyle/>
          <a:p>
            <a:pPr marL="514350" indent="-514350">
              <a:spcBef>
                <a:spcPts val="0"/>
              </a:spcBef>
              <a:buSzPts val="2800"/>
              <a:buFont typeface="+mj-lt"/>
              <a:buAutoNum type="arabicParenR" startAt="8"/>
            </a:pPr>
            <a:r>
              <a:rPr lang="en-SG" sz="2800" dirty="0"/>
              <a:t>Fair conflicts allows people who are charged with inappropriate behaviour:</a:t>
            </a:r>
          </a:p>
          <a:p>
            <a:pPr marL="990600" indent="-447675">
              <a:spcBef>
                <a:spcPts val="560"/>
              </a:spcBef>
              <a:buSzPts val="2800"/>
              <a:buFont typeface="+mj-lt"/>
              <a:buAutoNum type="alphaLcParenR"/>
            </a:pPr>
            <a:r>
              <a:rPr lang="en-US" sz="2800" dirty="0"/>
              <a:t>to know who their accusers are</a:t>
            </a:r>
          </a:p>
          <a:p>
            <a:pPr marL="990600" indent="-447675">
              <a:spcBef>
                <a:spcPts val="560"/>
              </a:spcBef>
              <a:buSzPts val="2800"/>
              <a:buFont typeface="+mj-lt"/>
              <a:buAutoNum type="alphaLcParenR"/>
            </a:pPr>
            <a:r>
              <a:rPr lang="en-US" sz="2800" dirty="0"/>
              <a:t>to learn what their concerns are</a:t>
            </a:r>
          </a:p>
          <a:p>
            <a:pPr marL="990600" indent="-447675">
              <a:spcBef>
                <a:spcPts val="560"/>
              </a:spcBef>
              <a:buSzPts val="2800"/>
              <a:buFont typeface="+mj-lt"/>
              <a:buAutoNum type="alphaLcParenR"/>
            </a:pPr>
            <a:r>
              <a:rPr lang="en-US" sz="2800" dirty="0"/>
              <a:t>to respond to those who accuse face to face</a:t>
            </a:r>
          </a:p>
          <a:p>
            <a:pPr marL="542925" indent="0">
              <a:spcBef>
                <a:spcPts val="560"/>
              </a:spcBef>
              <a:buSzPts val="2800"/>
              <a:buNone/>
            </a:pPr>
            <a:endParaRPr lang="en-SG" sz="2800" dirty="0"/>
          </a:p>
          <a:p>
            <a:pPr marL="514350" indent="-514350">
              <a:spcBef>
                <a:spcPts val="0"/>
              </a:spcBef>
              <a:buSzPts val="2800"/>
              <a:buFont typeface="+mj-lt"/>
              <a:buAutoNum type="arabicParenR" startAt="9"/>
            </a:pPr>
            <a:r>
              <a:rPr lang="en-SG" sz="2800" dirty="0"/>
              <a:t>Questions to potential carriers of evil reports:</a:t>
            </a:r>
            <a:endParaRPr dirty="0"/>
          </a:p>
          <a:p>
            <a:pPr marL="990600" indent="-447675">
              <a:spcBef>
                <a:spcPts val="560"/>
              </a:spcBef>
              <a:buSzPts val="2800"/>
              <a:buFont typeface="+mj-lt"/>
              <a:buAutoNum type="alphaLcParenR"/>
            </a:pPr>
            <a:r>
              <a:rPr lang="en-SG" sz="2800" dirty="0"/>
              <a:t>What is your reason for telling me?</a:t>
            </a:r>
            <a:endParaRPr dirty="0"/>
          </a:p>
          <a:p>
            <a:pPr marL="990600" indent="-447675">
              <a:spcBef>
                <a:spcPts val="560"/>
              </a:spcBef>
              <a:buSzPts val="2800"/>
              <a:buFont typeface="+mj-lt"/>
              <a:buAutoNum type="alphaLcParenR"/>
            </a:pPr>
            <a:r>
              <a:rPr lang="en-SG" sz="2800" dirty="0"/>
              <a:t>Where did you get that information?</a:t>
            </a:r>
            <a:endParaRPr dirty="0"/>
          </a:p>
          <a:p>
            <a:pPr marL="990600" indent="-447675">
              <a:spcBef>
                <a:spcPts val="560"/>
              </a:spcBef>
              <a:buSzPts val="2800"/>
              <a:buFont typeface="+mj-lt"/>
              <a:buAutoNum type="alphaLcParenR"/>
            </a:pPr>
            <a:r>
              <a:rPr lang="en-SG" sz="2800" dirty="0"/>
              <a:t>Have you gone to those directly involved?</a:t>
            </a:r>
            <a:endParaRPr dirty="0"/>
          </a:p>
          <a:p>
            <a:pPr marL="990600" indent="-447675">
              <a:spcBef>
                <a:spcPts val="560"/>
              </a:spcBef>
              <a:buSzPts val="2800"/>
              <a:buFont typeface="+mj-lt"/>
              <a:buAutoNum type="alphaLcParenR"/>
            </a:pPr>
            <a:r>
              <a:rPr lang="en-SG" sz="2800" dirty="0"/>
              <a:t>Have you personally checked out the facts?</a:t>
            </a:r>
            <a:endParaRPr dirty="0"/>
          </a:p>
          <a:p>
            <a:pPr marL="990600" indent="-447675">
              <a:spcBef>
                <a:spcPts val="560"/>
              </a:spcBef>
              <a:buSzPts val="2800"/>
              <a:buFont typeface="+mj-lt"/>
              <a:buAutoNum type="alphaLcParenR"/>
            </a:pPr>
            <a:r>
              <a:rPr lang="en-SG" sz="2800" dirty="0"/>
              <a:t>Can I quote you when I check out the facts?</a:t>
            </a:r>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19"/>
          <p:cNvSpPr txBox="1">
            <a:spLocks noGrp="1"/>
          </p:cNvSpPr>
          <p:nvPr>
            <p:ph type="title"/>
          </p:nvPr>
        </p:nvSpPr>
        <p:spPr>
          <a:xfrm>
            <a:off x="1981202" y="275035"/>
            <a:ext cx="8259233" cy="153590"/>
          </a:xfrm>
          <a:prstGeom prst="rect">
            <a:avLst/>
          </a:prstGeom>
          <a:noFill/>
          <a:ln>
            <a:noFill/>
          </a:ln>
        </p:spPr>
        <p:txBody>
          <a:bodyPr spcFirstLastPara="1" wrap="square" lIns="91425" tIns="45700" rIns="91425" bIns="45700" anchor="ctr" anchorCtr="0">
            <a:normAutofit fontScale="90000"/>
          </a:bodyPr>
          <a:lstStyle/>
          <a:p>
            <a:pPr>
              <a:buSzPct val="100000"/>
            </a:pPr>
            <a:r>
              <a:rPr lang="en-SG"/>
              <a:t> </a:t>
            </a:r>
            <a:endParaRPr/>
          </a:p>
        </p:txBody>
      </p:sp>
      <p:sp>
        <p:nvSpPr>
          <p:cNvPr id="202" name="Google Shape;202;p19"/>
          <p:cNvSpPr txBox="1">
            <a:spLocks noGrp="1"/>
          </p:cNvSpPr>
          <p:nvPr>
            <p:ph type="body" idx="1"/>
          </p:nvPr>
        </p:nvSpPr>
        <p:spPr>
          <a:xfrm>
            <a:off x="1464906" y="990600"/>
            <a:ext cx="9461241" cy="5257800"/>
          </a:xfrm>
          <a:prstGeom prst="rect">
            <a:avLst/>
          </a:prstGeom>
          <a:noFill/>
          <a:ln>
            <a:noFill/>
          </a:ln>
        </p:spPr>
        <p:txBody>
          <a:bodyPr spcFirstLastPara="1" wrap="square" lIns="91425" tIns="45700" rIns="91425" bIns="45700" anchor="t" anchorCtr="0">
            <a:normAutofit/>
          </a:bodyPr>
          <a:lstStyle/>
          <a:p>
            <a:pPr marL="0" indent="0" algn="ctr">
              <a:spcBef>
                <a:spcPts val="0"/>
              </a:spcBef>
              <a:buSzPts val="3200"/>
              <a:buNone/>
            </a:pPr>
            <a:r>
              <a:rPr lang="en-SG" sz="3600" dirty="0">
                <a:solidFill>
                  <a:srgbClr val="00B0F0"/>
                </a:solidFill>
              </a:rPr>
              <a:t>(2).  </a:t>
            </a:r>
            <a:r>
              <a:rPr lang="en-SG" sz="3600" u="sng" dirty="0">
                <a:solidFill>
                  <a:srgbClr val="00B0F0"/>
                </a:solidFill>
              </a:rPr>
              <a:t>CONFLICT ARISING INSIDE</a:t>
            </a:r>
            <a:endParaRPr sz="3600" dirty="0">
              <a:solidFill>
                <a:srgbClr val="00B0F0"/>
              </a:solidFill>
            </a:endParaRPr>
          </a:p>
          <a:p>
            <a:pPr marL="342900" algn="ctr">
              <a:spcBef>
                <a:spcPts val="960"/>
              </a:spcBef>
              <a:buSzPts val="4800"/>
              <a:buNone/>
            </a:pPr>
            <a:endParaRPr sz="4800" dirty="0"/>
          </a:p>
          <a:p>
            <a:pPr marL="342900" algn="ctr">
              <a:spcBef>
                <a:spcPts val="700"/>
              </a:spcBef>
              <a:buSzPts val="3500"/>
              <a:buNone/>
            </a:pPr>
            <a:r>
              <a:rPr lang="en-SG" sz="3500" dirty="0"/>
              <a:t>SABOTAGE</a:t>
            </a:r>
            <a:endParaRPr dirty="0"/>
          </a:p>
          <a:p>
            <a:pPr marL="342900" algn="ctr">
              <a:spcBef>
                <a:spcPts val="700"/>
              </a:spcBef>
              <a:buSzPts val="3500"/>
              <a:buNone/>
            </a:pPr>
            <a:r>
              <a:rPr lang="en-SG" sz="3500" dirty="0"/>
              <a:t>HOUSE DIVIDED</a:t>
            </a:r>
            <a:endParaRPr dirty="0"/>
          </a:p>
          <a:p>
            <a:pPr marL="342900">
              <a:spcBef>
                <a:spcPts val="560"/>
              </a:spcBef>
              <a:buSzPts val="2800"/>
              <a:buNone/>
            </a:pPr>
            <a:endParaRPr sz="2800" dirty="0"/>
          </a:p>
          <a:p>
            <a:pPr marL="342900">
              <a:spcBef>
                <a:spcPts val="560"/>
              </a:spcBef>
              <a:buSzPts val="2800"/>
              <a:buNone/>
            </a:pPr>
            <a:r>
              <a:rPr lang="en-SG" sz="2800" dirty="0"/>
              <a:t>(Mark 3:25)  </a:t>
            </a:r>
            <a:r>
              <a:rPr lang="en-SG" sz="2800" i="1" u="sng" dirty="0"/>
              <a:t>And if a house be divided against itself, that house cannot stand</a:t>
            </a:r>
            <a:r>
              <a:rPr lang="en-SG" sz="2800" dirty="0"/>
              <a:t>.</a:t>
            </a:r>
            <a:endParaRPr dirty="0"/>
          </a:p>
          <a:p>
            <a:pPr marL="342900">
              <a:spcBef>
                <a:spcPts val="560"/>
              </a:spcBef>
              <a:buSzPts val="2800"/>
              <a:buNone/>
            </a:pPr>
            <a:endParaRPr sz="2800" dirty="0"/>
          </a:p>
          <a:p>
            <a:pPr marL="342900" indent="-139700">
              <a:spcBef>
                <a:spcPts val="640"/>
              </a:spcBef>
              <a:buSzPts val="3200"/>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
          <p:cNvSpPr txBox="1">
            <a:spLocks noGrp="1"/>
          </p:cNvSpPr>
          <p:nvPr>
            <p:ph type="body" idx="1"/>
          </p:nvPr>
        </p:nvSpPr>
        <p:spPr>
          <a:xfrm>
            <a:off x="718458" y="658585"/>
            <a:ext cx="10944808" cy="5130281"/>
          </a:xfrm>
          <a:prstGeom prst="rect">
            <a:avLst/>
          </a:prstGeom>
          <a:noFill/>
          <a:ln>
            <a:noFill/>
          </a:ln>
        </p:spPr>
        <p:txBody>
          <a:bodyPr spcFirstLastPara="1" wrap="square" lIns="91425" tIns="45700" rIns="91425" bIns="45700" anchor="t" anchorCtr="0">
            <a:noAutofit/>
          </a:bodyPr>
          <a:lstStyle/>
          <a:p>
            <a:pPr marL="0" indent="0">
              <a:spcBef>
                <a:spcPts val="0"/>
              </a:spcBef>
              <a:spcAft>
                <a:spcPts val="600"/>
              </a:spcAft>
              <a:buSzPct val="100000"/>
              <a:buNone/>
            </a:pPr>
            <a:r>
              <a:rPr lang="en-SG" sz="2800" dirty="0"/>
              <a:t>(Nehemiah 4:1-4)  </a:t>
            </a:r>
          </a:p>
          <a:p>
            <a:pPr marL="514350" indent="-514350">
              <a:spcBef>
                <a:spcPts val="0"/>
              </a:spcBef>
              <a:spcAft>
                <a:spcPts val="600"/>
              </a:spcAft>
              <a:buSzPct val="100000"/>
              <a:buFont typeface="+mj-lt"/>
              <a:buAutoNum type="arabicPeriod"/>
            </a:pPr>
            <a:r>
              <a:rPr lang="en-SG" sz="2800" i="1" dirty="0"/>
              <a:t>But it came to pass, that when Sanballat heard that we built the wall, he was wroth, and </a:t>
            </a:r>
            <a:r>
              <a:rPr lang="en-SG" sz="2800" i="1" u="sng" dirty="0"/>
              <a:t>took great indignation, and mocked the Jews.</a:t>
            </a:r>
            <a:endParaRPr sz="2800" dirty="0"/>
          </a:p>
          <a:p>
            <a:pPr marL="514350" indent="-514350">
              <a:spcBef>
                <a:spcPts val="0"/>
              </a:spcBef>
              <a:spcAft>
                <a:spcPts val="600"/>
              </a:spcAft>
              <a:buSzPct val="100000"/>
              <a:buFont typeface="+mj-lt"/>
              <a:buAutoNum type="arabicPeriod"/>
            </a:pPr>
            <a:r>
              <a:rPr lang="en-SG" sz="2800" i="1" dirty="0"/>
              <a:t>And he </a:t>
            </a:r>
            <a:r>
              <a:rPr lang="en-SG" sz="2800" i="1" dirty="0" err="1"/>
              <a:t>spake</a:t>
            </a:r>
            <a:r>
              <a:rPr lang="en-SG" sz="2800" i="1" dirty="0"/>
              <a:t> before his brethren and the army of Samaria, and said, What do these feeble Jews? will they fortify themselves? will they sacrifice? will they make an end in a day? </a:t>
            </a:r>
            <a:r>
              <a:rPr lang="en-SG" sz="2800" i="1" u="sng" dirty="0"/>
              <a:t>will they revive the stones out of the heaps of the rubbish which are burned?</a:t>
            </a:r>
            <a:endParaRPr sz="2800" dirty="0"/>
          </a:p>
          <a:p>
            <a:pPr marL="514350" indent="-514350">
              <a:spcBef>
                <a:spcPts val="0"/>
              </a:spcBef>
              <a:spcAft>
                <a:spcPts val="600"/>
              </a:spcAft>
              <a:buSzPct val="100000"/>
              <a:buFont typeface="+mj-lt"/>
              <a:buAutoNum type="arabicPeriod"/>
            </a:pPr>
            <a:r>
              <a:rPr lang="en-SG" sz="2800" i="1" dirty="0"/>
              <a:t>Now </a:t>
            </a:r>
            <a:r>
              <a:rPr lang="en-SG" sz="2800" i="1" dirty="0" err="1"/>
              <a:t>Tobiah</a:t>
            </a:r>
            <a:r>
              <a:rPr lang="en-SG" sz="2800" i="1" dirty="0"/>
              <a:t> the Ammonite was by him, and he said, Even that which they build, </a:t>
            </a:r>
            <a:r>
              <a:rPr lang="en-SG" sz="2800" i="1" u="sng" dirty="0"/>
              <a:t>if a fox go up, he shall even break down their stone wall.</a:t>
            </a:r>
            <a:endParaRPr sz="2800" dirty="0"/>
          </a:p>
          <a:p>
            <a:pPr marL="514350" indent="-514350">
              <a:spcBef>
                <a:spcPts val="0"/>
              </a:spcBef>
              <a:spcAft>
                <a:spcPts val="600"/>
              </a:spcAft>
              <a:buSzPct val="100000"/>
              <a:buFont typeface="+mj-lt"/>
              <a:buAutoNum type="arabicPeriod"/>
            </a:pPr>
            <a:r>
              <a:rPr lang="en-SG" sz="2800" i="1" u="sng" dirty="0"/>
              <a:t>Hear, O our God; for we are despised</a:t>
            </a:r>
            <a:r>
              <a:rPr lang="en-SG" sz="2800" i="1" dirty="0"/>
              <a:t>: and turn their reproach upon their own head, and give them for a prey in the land of captivity:</a:t>
            </a:r>
            <a:endParaRPr sz="2800" dirty="0"/>
          </a:p>
          <a:p>
            <a:pPr marL="342900" indent="-165100">
              <a:spcBef>
                <a:spcPts val="560"/>
              </a:spcBef>
              <a:buSzPct val="100000"/>
              <a:buNone/>
            </a:pPr>
            <a:endParaRPr sz="4000" i="1" dirty="0"/>
          </a:p>
          <a:p>
            <a:pPr marL="0" indent="0">
              <a:spcBef>
                <a:spcPts val="518"/>
              </a:spcBef>
              <a:buSzPct val="100000"/>
              <a:buNone/>
            </a:pPr>
            <a:endParaRPr sz="3700" b="1" i="1" dirty="0"/>
          </a:p>
          <a:p>
            <a:pPr marL="0" indent="0">
              <a:spcBef>
                <a:spcPts val="518"/>
              </a:spcBef>
              <a:buSzPct val="100000"/>
              <a:buNone/>
            </a:pPr>
            <a:endParaRPr sz="3700" b="1" i="1" dirty="0"/>
          </a:p>
          <a:p>
            <a:pPr marL="342900" indent="-178435">
              <a:spcBef>
                <a:spcPts val="518"/>
              </a:spcBef>
              <a:buSzPct val="100000"/>
              <a:buNone/>
            </a:pPr>
            <a:endParaRPr sz="3700" b="1"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20"/>
          <p:cNvSpPr txBox="1">
            <a:spLocks noGrp="1"/>
          </p:cNvSpPr>
          <p:nvPr>
            <p:ph type="body" idx="1"/>
          </p:nvPr>
        </p:nvSpPr>
        <p:spPr>
          <a:xfrm>
            <a:off x="821093" y="533401"/>
            <a:ext cx="10478277" cy="5592763"/>
          </a:xfrm>
          <a:prstGeom prst="rect">
            <a:avLst/>
          </a:prstGeom>
          <a:noFill/>
          <a:ln>
            <a:noFill/>
          </a:ln>
        </p:spPr>
        <p:txBody>
          <a:bodyPr spcFirstLastPara="1" wrap="square" lIns="91425" tIns="45700" rIns="91425" bIns="45700" anchor="t" anchorCtr="0">
            <a:noAutofit/>
          </a:bodyPr>
          <a:lstStyle/>
          <a:p>
            <a:pPr marL="342900">
              <a:spcBef>
                <a:spcPts val="0"/>
              </a:spcBef>
              <a:buSzPct val="100000"/>
            </a:pPr>
            <a:r>
              <a:rPr lang="en-SG" sz="2800" i="1" dirty="0"/>
              <a:t>(</a:t>
            </a:r>
            <a:r>
              <a:rPr lang="en-SG" sz="2800" i="1" dirty="0" err="1"/>
              <a:t>Neh</a:t>
            </a:r>
            <a:r>
              <a:rPr lang="en-SG" sz="2800" i="1" dirty="0"/>
              <a:t> 5:1)  And there was </a:t>
            </a:r>
            <a:r>
              <a:rPr lang="en-SG" sz="2800" i="1" u="sng" dirty="0"/>
              <a:t>a great cry of the people and of their wives against their brethren the Jews</a:t>
            </a:r>
            <a:r>
              <a:rPr lang="en-SG" sz="2800" i="1" dirty="0"/>
              <a:t>.</a:t>
            </a:r>
            <a:endParaRPr sz="2800" dirty="0"/>
          </a:p>
          <a:p>
            <a:pPr marL="342900" indent="-170180">
              <a:spcBef>
                <a:spcPts val="544"/>
              </a:spcBef>
              <a:buSzPct val="100000"/>
              <a:buNone/>
            </a:pPr>
            <a:endParaRPr sz="2800" i="1" dirty="0"/>
          </a:p>
          <a:p>
            <a:pPr marL="342900">
              <a:spcBef>
                <a:spcPts val="544"/>
              </a:spcBef>
              <a:buSzPct val="100000"/>
            </a:pPr>
            <a:r>
              <a:rPr lang="en-SG" sz="2800" i="1" dirty="0"/>
              <a:t>(</a:t>
            </a:r>
            <a:r>
              <a:rPr lang="en-SG" sz="2800" i="1" dirty="0" err="1"/>
              <a:t>Neh</a:t>
            </a:r>
            <a:r>
              <a:rPr lang="en-SG" sz="2800" i="1" dirty="0"/>
              <a:t> 5:2)  For there were that said, We, our sons, and our daughters, are many: therefore we take up corn for them, that we may eat, and live.</a:t>
            </a:r>
            <a:endParaRPr sz="2800" dirty="0"/>
          </a:p>
          <a:p>
            <a:pPr marL="342900" indent="-170180">
              <a:spcBef>
                <a:spcPts val="544"/>
              </a:spcBef>
              <a:buSzPct val="100000"/>
              <a:buNone/>
            </a:pPr>
            <a:endParaRPr sz="2800" i="1" dirty="0"/>
          </a:p>
          <a:p>
            <a:pPr marL="342900">
              <a:spcBef>
                <a:spcPts val="544"/>
              </a:spcBef>
              <a:buSzPct val="100000"/>
            </a:pPr>
            <a:r>
              <a:rPr lang="en-SG" sz="2800" i="1" dirty="0"/>
              <a:t>(</a:t>
            </a:r>
            <a:r>
              <a:rPr lang="en-SG" sz="2800" i="1" dirty="0" err="1"/>
              <a:t>Neh</a:t>
            </a:r>
            <a:r>
              <a:rPr lang="en-SG" sz="2800" i="1" dirty="0"/>
              <a:t> 5:3)  Some also there were that said, </a:t>
            </a:r>
            <a:r>
              <a:rPr lang="en-SG" sz="2800" i="1" u="sng" dirty="0"/>
              <a:t>We have mortgaged our lands, vineyards, and houses, that we might buy corn, because of the dearth.</a:t>
            </a:r>
            <a:endParaRPr sz="2800" dirty="0"/>
          </a:p>
          <a:p>
            <a:pPr marL="342900" indent="-170180">
              <a:spcBef>
                <a:spcPts val="544"/>
              </a:spcBef>
              <a:buSzPct val="100000"/>
              <a:buNone/>
            </a:pPr>
            <a:endParaRPr sz="2800" i="1" dirty="0"/>
          </a:p>
          <a:p>
            <a:pPr marL="342900">
              <a:spcBef>
                <a:spcPts val="544"/>
              </a:spcBef>
              <a:buSzPct val="100000"/>
            </a:pPr>
            <a:r>
              <a:rPr lang="en-SG" sz="2800" i="1" dirty="0"/>
              <a:t>(</a:t>
            </a:r>
            <a:r>
              <a:rPr lang="en-SG" sz="2800" i="1" dirty="0" err="1"/>
              <a:t>Neh</a:t>
            </a:r>
            <a:r>
              <a:rPr lang="en-SG" sz="2800" i="1" dirty="0"/>
              <a:t> 5:4)  There were also that said, We have borrowed money for the king's tribute, and that upon our lands and vineyards.</a:t>
            </a:r>
            <a:endParaRPr sz="2800" dirty="0"/>
          </a:p>
          <a:p>
            <a:pPr marL="342900" indent="-170180">
              <a:spcBef>
                <a:spcPts val="544"/>
              </a:spcBef>
              <a:buSzPct val="100000"/>
              <a:buNone/>
            </a:pPr>
            <a:endParaRPr b="1" i="1" dirty="0"/>
          </a:p>
          <a:p>
            <a:pPr marL="0" indent="0">
              <a:spcBef>
                <a:spcPts val="544"/>
              </a:spcBef>
              <a:buSzPct val="100000"/>
              <a:buNone/>
            </a:pPr>
            <a:endParaRPr dirty="0"/>
          </a:p>
          <a:p>
            <a:pPr marL="342900" indent="-170180">
              <a:spcBef>
                <a:spcPts val="544"/>
              </a:spcBef>
              <a:buSzPct val="100000"/>
              <a:buNone/>
            </a:pPr>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21"/>
          <p:cNvSpPr txBox="1">
            <a:spLocks noGrp="1"/>
          </p:cNvSpPr>
          <p:nvPr>
            <p:ph type="body" idx="1"/>
          </p:nvPr>
        </p:nvSpPr>
        <p:spPr>
          <a:xfrm>
            <a:off x="942392" y="533401"/>
            <a:ext cx="10310326" cy="5592763"/>
          </a:xfrm>
          <a:prstGeom prst="rect">
            <a:avLst/>
          </a:prstGeom>
          <a:noFill/>
          <a:ln>
            <a:noFill/>
          </a:ln>
        </p:spPr>
        <p:txBody>
          <a:bodyPr spcFirstLastPara="1" wrap="square" lIns="91425" tIns="45700" rIns="91425" bIns="45700" anchor="t" anchorCtr="0">
            <a:noAutofit/>
          </a:bodyPr>
          <a:lstStyle/>
          <a:p>
            <a:pPr marL="342900">
              <a:spcBef>
                <a:spcPts val="544"/>
              </a:spcBef>
              <a:buSzPct val="100000"/>
            </a:pPr>
            <a:r>
              <a:rPr lang="en-SG" sz="2800" i="1" dirty="0"/>
              <a:t>(</a:t>
            </a:r>
            <a:r>
              <a:rPr lang="en-SG" sz="2800" i="1" dirty="0" err="1"/>
              <a:t>Neh</a:t>
            </a:r>
            <a:r>
              <a:rPr lang="en-SG" sz="2800" i="1" dirty="0"/>
              <a:t> 5:5)  Yet now our flesh is as the flesh of our brethren, our children as their children: and, </a:t>
            </a:r>
            <a:r>
              <a:rPr lang="en-SG" sz="2800" i="1" u="sng" dirty="0"/>
              <a:t>lo, we bring into bondage our sons and our daughters to be servants</a:t>
            </a:r>
            <a:r>
              <a:rPr lang="en-SG" sz="2800" i="1" dirty="0"/>
              <a:t>, and some of our daughters are brought unto bondage already: neither is it in our power to redeem them; for other men have our lands and vineyards.</a:t>
            </a:r>
            <a:endParaRPr sz="2800" dirty="0"/>
          </a:p>
          <a:p>
            <a:pPr marL="342900" indent="-170180">
              <a:spcBef>
                <a:spcPts val="544"/>
              </a:spcBef>
              <a:buSzPct val="100000"/>
              <a:buNone/>
            </a:pPr>
            <a:endParaRPr sz="2800" i="1" dirty="0"/>
          </a:p>
          <a:p>
            <a:pPr marL="342900">
              <a:spcBef>
                <a:spcPts val="544"/>
              </a:spcBef>
              <a:buSzPct val="100000"/>
            </a:pPr>
            <a:r>
              <a:rPr lang="en-SG" sz="2800" i="1" dirty="0"/>
              <a:t>(</a:t>
            </a:r>
            <a:r>
              <a:rPr lang="en-SG" sz="2800" i="1" dirty="0" err="1"/>
              <a:t>Neh</a:t>
            </a:r>
            <a:r>
              <a:rPr lang="en-SG" sz="2800" i="1" dirty="0"/>
              <a:t> 5:6)  And </a:t>
            </a:r>
            <a:r>
              <a:rPr lang="en-SG" sz="2800" i="1" u="sng" dirty="0"/>
              <a:t>I was very angry when I heard their cry and these words</a:t>
            </a:r>
            <a:r>
              <a:rPr lang="en-SG" sz="2800" i="1" dirty="0"/>
              <a:t>.</a:t>
            </a:r>
            <a:endParaRPr sz="2800" dirty="0"/>
          </a:p>
          <a:p>
            <a:pPr marL="342900" indent="-170180">
              <a:spcBef>
                <a:spcPts val="544"/>
              </a:spcBef>
              <a:buSzPct val="100000"/>
              <a:buNone/>
            </a:pPr>
            <a:endParaRPr sz="2800" i="1" dirty="0"/>
          </a:p>
          <a:p>
            <a:pPr marL="342900">
              <a:spcBef>
                <a:spcPts val="544"/>
              </a:spcBef>
              <a:buSzPct val="100000"/>
            </a:pPr>
            <a:r>
              <a:rPr lang="en-SG" sz="2800" i="1" dirty="0"/>
              <a:t>(</a:t>
            </a:r>
            <a:r>
              <a:rPr lang="en-SG" sz="2800" i="1" dirty="0" err="1"/>
              <a:t>Neh</a:t>
            </a:r>
            <a:r>
              <a:rPr lang="en-SG" sz="2800" i="1" dirty="0"/>
              <a:t> 5:7)  Then </a:t>
            </a:r>
            <a:r>
              <a:rPr lang="en-SG" sz="2800" i="1" u="sng" dirty="0"/>
              <a:t>I consulted with myself, and I rebuked the nobles, and the rulers</a:t>
            </a:r>
            <a:r>
              <a:rPr lang="en-SG" sz="2800" i="1" dirty="0"/>
              <a:t>, and said unto them, Ye exact usury, every one of his brother. And I set a great assembly against them.</a:t>
            </a:r>
            <a:endParaRPr sz="2800" dirty="0"/>
          </a:p>
          <a:p>
            <a:pPr marL="342900" indent="-170180">
              <a:spcBef>
                <a:spcPts val="544"/>
              </a:spcBef>
              <a:buSzPct val="100000"/>
              <a:buNone/>
            </a:pPr>
            <a:endParaRPr b="1" i="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22"/>
          <p:cNvSpPr txBox="1">
            <a:spLocks noGrp="1"/>
          </p:cNvSpPr>
          <p:nvPr>
            <p:ph type="body" idx="1"/>
          </p:nvPr>
        </p:nvSpPr>
        <p:spPr>
          <a:xfrm>
            <a:off x="867747" y="533401"/>
            <a:ext cx="10422294" cy="5592763"/>
          </a:xfrm>
          <a:prstGeom prst="rect">
            <a:avLst/>
          </a:prstGeom>
          <a:noFill/>
          <a:ln>
            <a:noFill/>
          </a:ln>
        </p:spPr>
        <p:txBody>
          <a:bodyPr spcFirstLastPara="1" wrap="square" lIns="91425" tIns="45700" rIns="91425" bIns="45700" anchor="t" anchorCtr="0">
            <a:noAutofit/>
          </a:bodyPr>
          <a:lstStyle/>
          <a:p>
            <a:pPr marL="342900">
              <a:spcBef>
                <a:spcPts val="0"/>
              </a:spcBef>
              <a:buSzPct val="100000"/>
            </a:pPr>
            <a:r>
              <a:rPr lang="en-SG" sz="3000" i="1" dirty="0"/>
              <a:t>(</a:t>
            </a:r>
            <a:r>
              <a:rPr lang="en-SG" sz="3000" i="1" dirty="0" err="1"/>
              <a:t>Neh</a:t>
            </a:r>
            <a:r>
              <a:rPr lang="en-SG" sz="3000" i="1" dirty="0"/>
              <a:t> 5:8)  And I said unto them, We after our ability have redeemed our brethren the Jews, which were sold unto the heathen; and </a:t>
            </a:r>
            <a:r>
              <a:rPr lang="en-SG" sz="3000" i="1" u="sng" dirty="0"/>
              <a:t>will ye even sell your brethren? or shall they be sold unto us? </a:t>
            </a:r>
            <a:r>
              <a:rPr lang="en-SG" sz="3000" i="1" dirty="0"/>
              <a:t>Then held they their peace, and found nothing to answer.</a:t>
            </a:r>
            <a:endParaRPr sz="3000" dirty="0"/>
          </a:p>
          <a:p>
            <a:pPr marL="342900">
              <a:spcBef>
                <a:spcPts val="544"/>
              </a:spcBef>
              <a:buSzPct val="100000"/>
            </a:pPr>
            <a:r>
              <a:rPr lang="en-SG" sz="3000" i="1" dirty="0"/>
              <a:t>(</a:t>
            </a:r>
            <a:r>
              <a:rPr lang="en-SG" sz="3000" i="1" dirty="0" err="1"/>
              <a:t>Neh</a:t>
            </a:r>
            <a:r>
              <a:rPr lang="en-SG" sz="3000" i="1" dirty="0"/>
              <a:t> 5:9)  Also I said, </a:t>
            </a:r>
            <a:r>
              <a:rPr lang="en-SG" sz="3000" i="1" u="sng" dirty="0"/>
              <a:t>It is not good that ye do: ought ye not to walk in the fear of our God</a:t>
            </a:r>
            <a:r>
              <a:rPr lang="en-SG" sz="3000" i="1" dirty="0"/>
              <a:t> because of the reproach of the heathen our enemies?</a:t>
            </a:r>
            <a:endParaRPr sz="3000" dirty="0"/>
          </a:p>
          <a:p>
            <a:pPr marL="342900">
              <a:spcBef>
                <a:spcPts val="544"/>
              </a:spcBef>
              <a:buSzPct val="100000"/>
            </a:pPr>
            <a:r>
              <a:rPr lang="en-SG" sz="3000" i="1" dirty="0"/>
              <a:t>(</a:t>
            </a:r>
            <a:r>
              <a:rPr lang="en-SG" sz="3000" i="1" dirty="0" err="1"/>
              <a:t>Neh</a:t>
            </a:r>
            <a:r>
              <a:rPr lang="en-SG" sz="3000" i="1" dirty="0"/>
              <a:t> 5:10)  I likewise, and my brethren, and my servants, might exact of them money and corn: I pray you, let us leave off this usury.</a:t>
            </a:r>
            <a:endParaRPr sz="3000" dirty="0"/>
          </a:p>
          <a:p>
            <a:pPr marL="342900" indent="-170180">
              <a:spcBef>
                <a:spcPts val="544"/>
              </a:spcBef>
              <a:buSzPct val="100000"/>
              <a:buNone/>
            </a:pPr>
            <a:endParaRPr sz="3000" b="1" i="1" dirty="0"/>
          </a:p>
          <a:p>
            <a:pPr marL="342900" indent="-170180">
              <a:spcBef>
                <a:spcPts val="544"/>
              </a:spcBef>
              <a:buSzPct val="100000"/>
              <a:buNone/>
            </a:pPr>
            <a:endParaRPr b="1" i="1" dirty="0"/>
          </a:p>
          <a:p>
            <a:pPr marL="342900" indent="-170180">
              <a:spcBef>
                <a:spcPts val="544"/>
              </a:spcBef>
              <a:buSzPct val="100000"/>
              <a:buNone/>
            </a:pPr>
            <a:endParaRPr b="1" i="1" dirty="0"/>
          </a:p>
          <a:p>
            <a:pPr marL="342900" indent="-170180">
              <a:spcBef>
                <a:spcPts val="544"/>
              </a:spcBef>
              <a:buSzPct val="100000"/>
              <a:buNone/>
            </a:pPr>
            <a:endParaRPr dirty="0"/>
          </a:p>
          <a:p>
            <a:pPr marL="0" indent="0">
              <a:spcBef>
                <a:spcPts val="544"/>
              </a:spcBef>
              <a:buSzPct val="100000"/>
              <a:buNone/>
            </a:pPr>
            <a:endParaRPr dirty="0"/>
          </a:p>
          <a:p>
            <a:pPr marL="342900" indent="-170180">
              <a:spcBef>
                <a:spcPts val="544"/>
              </a:spcBef>
              <a:buSzPct val="100000"/>
              <a:buNone/>
            </a:pPr>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23"/>
          <p:cNvSpPr txBox="1">
            <a:spLocks noGrp="1"/>
          </p:cNvSpPr>
          <p:nvPr>
            <p:ph type="body" idx="1"/>
          </p:nvPr>
        </p:nvSpPr>
        <p:spPr>
          <a:xfrm>
            <a:off x="971550" y="442118"/>
            <a:ext cx="10431624" cy="5973763"/>
          </a:xfrm>
          <a:prstGeom prst="rect">
            <a:avLst/>
          </a:prstGeom>
          <a:noFill/>
          <a:ln>
            <a:noFill/>
          </a:ln>
        </p:spPr>
        <p:txBody>
          <a:bodyPr spcFirstLastPara="1" wrap="square" lIns="91425" tIns="45700" rIns="91425" bIns="45700" anchor="t" anchorCtr="0">
            <a:noAutofit/>
          </a:bodyPr>
          <a:lstStyle/>
          <a:p>
            <a:pPr marL="342900">
              <a:spcBef>
                <a:spcPts val="518"/>
              </a:spcBef>
              <a:buSzPct val="100000"/>
            </a:pPr>
            <a:r>
              <a:rPr lang="en-SG" sz="2800" i="1" dirty="0"/>
              <a:t>(</a:t>
            </a:r>
            <a:r>
              <a:rPr lang="en-SG" sz="2800" i="1" dirty="0" err="1"/>
              <a:t>Neh</a:t>
            </a:r>
            <a:r>
              <a:rPr lang="en-SG" sz="2800" i="1" dirty="0"/>
              <a:t> 5:11)  Restore, I pray you, to them, even this day, their lands, their vineyards, their </a:t>
            </a:r>
            <a:r>
              <a:rPr lang="en-SG" sz="2800" i="1" dirty="0" err="1"/>
              <a:t>oliveyards</a:t>
            </a:r>
            <a:r>
              <a:rPr lang="en-SG" sz="2800" i="1" dirty="0"/>
              <a:t>, and their houses, also the hundredth part of the money, and of the corn, the wine, and the oil, that ye exact of them.</a:t>
            </a:r>
            <a:endParaRPr sz="2800" dirty="0"/>
          </a:p>
          <a:p>
            <a:pPr marL="342900">
              <a:spcBef>
                <a:spcPts val="518"/>
              </a:spcBef>
              <a:buSzPct val="100000"/>
            </a:pPr>
            <a:r>
              <a:rPr lang="en-SG" sz="2800" i="1" dirty="0"/>
              <a:t>(</a:t>
            </a:r>
            <a:r>
              <a:rPr lang="en-SG" sz="2800" i="1" dirty="0" err="1"/>
              <a:t>Neh</a:t>
            </a:r>
            <a:r>
              <a:rPr lang="en-SG" sz="2800" i="1" dirty="0"/>
              <a:t> 5:12)  Then said they, </a:t>
            </a:r>
            <a:r>
              <a:rPr lang="en-SG" sz="2800" i="1" u="sng" dirty="0"/>
              <a:t>We will restore them, and will require nothing of them;</a:t>
            </a:r>
            <a:r>
              <a:rPr lang="en-SG" sz="2800" i="1" dirty="0"/>
              <a:t> so will we do as thou sayest. Then I called the priests, and took an oath of them, that they should do according to this promise.</a:t>
            </a:r>
            <a:endParaRPr sz="2800" dirty="0"/>
          </a:p>
          <a:p>
            <a:pPr marL="342900">
              <a:spcBef>
                <a:spcPts val="518"/>
              </a:spcBef>
              <a:buSzPct val="100000"/>
            </a:pPr>
            <a:r>
              <a:rPr lang="en-SG" sz="2800" i="1" dirty="0"/>
              <a:t>(</a:t>
            </a:r>
            <a:r>
              <a:rPr lang="en-SG" sz="2800" i="1" dirty="0" err="1"/>
              <a:t>Neh</a:t>
            </a:r>
            <a:r>
              <a:rPr lang="en-SG" sz="2800" i="1" dirty="0"/>
              <a:t> 5:13)  Also I shook my lap, and said, So God shake out every man from his house, and from his labour, that </a:t>
            </a:r>
            <a:r>
              <a:rPr lang="en-SG" sz="2800" i="1" dirty="0" err="1"/>
              <a:t>performeth</a:t>
            </a:r>
            <a:r>
              <a:rPr lang="en-SG" sz="2800" i="1" dirty="0"/>
              <a:t> not this promise, even thus be he shaken out, and emptied. And all the congregation said, Amen, and praised the LORD. </a:t>
            </a:r>
            <a:r>
              <a:rPr lang="en-SG" sz="2800" i="1" u="sng" dirty="0"/>
              <a:t>And the people did according to this promise.</a:t>
            </a:r>
            <a:endParaRPr sz="2800" dirty="0"/>
          </a:p>
          <a:p>
            <a:pPr marL="342900" indent="-178435">
              <a:spcBef>
                <a:spcPts val="518"/>
              </a:spcBef>
              <a:buSzPct val="100000"/>
              <a:buNone/>
            </a:pPr>
            <a:endParaRPr sz="2800" b="1" i="1" dirty="0"/>
          </a:p>
          <a:p>
            <a:pPr marL="0" indent="0">
              <a:spcBef>
                <a:spcPts val="518"/>
              </a:spcBef>
              <a:buSzPct val="100000"/>
              <a:buNone/>
            </a:pPr>
            <a:endParaRPr sz="2800" b="1" i="1" dirty="0"/>
          </a:p>
          <a:p>
            <a:pPr marL="342900" indent="-178435">
              <a:spcBef>
                <a:spcPts val="518"/>
              </a:spcBef>
              <a:buSzPct val="100000"/>
              <a:buNone/>
            </a:pPr>
            <a:endParaRPr sz="3700" b="1" i="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24"/>
          <p:cNvSpPr txBox="1">
            <a:spLocks noGrp="1"/>
          </p:cNvSpPr>
          <p:nvPr>
            <p:ph type="title"/>
          </p:nvPr>
        </p:nvSpPr>
        <p:spPr>
          <a:xfrm>
            <a:off x="1981202" y="275035"/>
            <a:ext cx="8259233" cy="153590"/>
          </a:xfrm>
          <a:prstGeom prst="rect">
            <a:avLst/>
          </a:prstGeom>
          <a:noFill/>
          <a:ln>
            <a:noFill/>
          </a:ln>
        </p:spPr>
        <p:txBody>
          <a:bodyPr spcFirstLastPara="1" wrap="square" lIns="91425" tIns="45700" rIns="91425" bIns="45700" anchor="ctr" anchorCtr="0">
            <a:normAutofit fontScale="90000"/>
          </a:bodyPr>
          <a:lstStyle/>
          <a:p>
            <a:pPr>
              <a:buSzPct val="100000"/>
            </a:pPr>
            <a:r>
              <a:rPr lang="en-SG" sz="3600"/>
              <a:t> </a:t>
            </a:r>
            <a:endParaRPr sz="3600"/>
          </a:p>
        </p:txBody>
      </p:sp>
      <p:sp>
        <p:nvSpPr>
          <p:cNvPr id="230" name="Google Shape;230;p24"/>
          <p:cNvSpPr txBox="1">
            <a:spLocks noGrp="1"/>
          </p:cNvSpPr>
          <p:nvPr>
            <p:ph type="body" idx="1"/>
          </p:nvPr>
        </p:nvSpPr>
        <p:spPr>
          <a:xfrm>
            <a:off x="849086" y="357188"/>
            <a:ext cx="10412963" cy="6149579"/>
          </a:xfrm>
          <a:prstGeom prst="rect">
            <a:avLst/>
          </a:prstGeom>
          <a:noFill/>
          <a:ln>
            <a:noFill/>
          </a:ln>
        </p:spPr>
        <p:txBody>
          <a:bodyPr spcFirstLastPara="1" wrap="square" lIns="91425" tIns="45700" rIns="91425" bIns="45700" anchor="t" anchorCtr="0">
            <a:noAutofit/>
          </a:bodyPr>
          <a:lstStyle/>
          <a:p>
            <a:pPr marL="447675" indent="-447675">
              <a:lnSpc>
                <a:spcPct val="90000"/>
              </a:lnSpc>
              <a:spcBef>
                <a:spcPts val="0"/>
              </a:spcBef>
              <a:buSzPts val="2700"/>
              <a:buNone/>
            </a:pPr>
            <a:r>
              <a:rPr lang="en-SG" sz="2800" dirty="0"/>
              <a:t>A</a:t>
            </a:r>
            <a:r>
              <a:rPr lang="en-SG" sz="2800" b="1" dirty="0"/>
              <a:t>. </a:t>
            </a:r>
            <a:r>
              <a:rPr lang="en-SG" sz="2800" dirty="0"/>
              <a:t>	</a:t>
            </a:r>
            <a:r>
              <a:rPr lang="en-SG" sz="2800" u="sng" dirty="0"/>
              <a:t>Causes </a:t>
            </a:r>
            <a:r>
              <a:rPr lang="en-SG" sz="2800" dirty="0"/>
              <a:t>(vs. 1;5) – real problem is </a:t>
            </a:r>
            <a:r>
              <a:rPr lang="en-SG" sz="2800" dirty="0">
                <a:solidFill>
                  <a:srgbClr val="C00000"/>
                </a:solidFill>
              </a:rPr>
              <a:t>selfishness </a:t>
            </a:r>
            <a:r>
              <a:rPr lang="en-SG" sz="2800" dirty="0"/>
              <a:t>(cry against Jewish brothers, profiteering).</a:t>
            </a:r>
            <a:endParaRPr sz="2800" dirty="0"/>
          </a:p>
          <a:p>
            <a:pPr marL="342900">
              <a:lnSpc>
                <a:spcPct val="90000"/>
              </a:lnSpc>
              <a:spcBef>
                <a:spcPts val="540"/>
              </a:spcBef>
              <a:buSzPts val="2700"/>
              <a:buNone/>
            </a:pPr>
            <a:r>
              <a:rPr lang="en-SG" sz="2800" dirty="0"/>
              <a:t> </a:t>
            </a:r>
            <a:endParaRPr sz="2800" dirty="0"/>
          </a:p>
          <a:p>
            <a:pPr marL="809625" indent="-361950">
              <a:lnSpc>
                <a:spcPct val="90000"/>
              </a:lnSpc>
              <a:spcBef>
                <a:spcPts val="540"/>
              </a:spcBef>
              <a:buSzPts val="2700"/>
              <a:buFont typeface="Calibri"/>
              <a:buAutoNum type="arabicPeriod"/>
            </a:pPr>
            <a:r>
              <a:rPr lang="en-SG" sz="2800" dirty="0"/>
              <a:t>Food shortage – famine and high prices (vs. 2) </a:t>
            </a:r>
            <a:endParaRPr sz="2800" dirty="0"/>
          </a:p>
          <a:p>
            <a:pPr marL="809625" indent="-361950">
              <a:lnSpc>
                <a:spcPct val="90000"/>
              </a:lnSpc>
              <a:spcBef>
                <a:spcPts val="540"/>
              </a:spcBef>
              <a:buSzPts val="2700"/>
              <a:buFont typeface="Calibri"/>
              <a:buAutoNum type="arabicPeriod"/>
            </a:pPr>
            <a:r>
              <a:rPr lang="en-SG" sz="2800" dirty="0"/>
              <a:t>Over-mortgaged – financial bondage (vs. 3)</a:t>
            </a:r>
            <a:endParaRPr sz="2800" dirty="0"/>
          </a:p>
          <a:p>
            <a:pPr marL="809625" indent="-361950">
              <a:lnSpc>
                <a:spcPct val="90000"/>
              </a:lnSpc>
              <a:spcBef>
                <a:spcPts val="540"/>
              </a:spcBef>
              <a:buSzPts val="2700"/>
              <a:buFont typeface="Calibri"/>
              <a:buAutoNum type="arabicPeriod"/>
            </a:pPr>
            <a:r>
              <a:rPr lang="en-SG" sz="2800" dirty="0"/>
              <a:t>High Taxes and borrowing (vs. 4), exploiting</a:t>
            </a:r>
            <a:endParaRPr sz="2800" dirty="0"/>
          </a:p>
          <a:p>
            <a:pPr marL="809625" indent="-361950">
              <a:lnSpc>
                <a:spcPct val="90000"/>
              </a:lnSpc>
              <a:spcBef>
                <a:spcPts val="540"/>
              </a:spcBef>
              <a:buSzPts val="2700"/>
              <a:buFont typeface="Calibri"/>
              <a:buAutoNum type="arabicPeriod"/>
            </a:pPr>
            <a:r>
              <a:rPr lang="en-SG" sz="2800" dirty="0"/>
              <a:t>Children into slavery (vs. 5), collateral</a:t>
            </a:r>
            <a:endParaRPr sz="2800" dirty="0"/>
          </a:p>
          <a:p>
            <a:pPr marL="342900">
              <a:lnSpc>
                <a:spcPct val="90000"/>
              </a:lnSpc>
              <a:spcBef>
                <a:spcPts val="540"/>
              </a:spcBef>
              <a:buSzPts val="2700"/>
              <a:buNone/>
            </a:pPr>
            <a:endParaRPr sz="2800" dirty="0"/>
          </a:p>
          <a:p>
            <a:pPr marL="447675" indent="0">
              <a:lnSpc>
                <a:spcPct val="90000"/>
              </a:lnSpc>
              <a:spcBef>
                <a:spcPts val="540"/>
              </a:spcBef>
              <a:buSzPts val="2700"/>
              <a:buNone/>
            </a:pPr>
            <a:r>
              <a:rPr lang="en-SG" sz="2800" dirty="0"/>
              <a:t>God’s Word said otherwise: Exod. 22:25; Deut. 23:19-20; Lev. 25:35-37 – no charging of interest n no enslaving</a:t>
            </a:r>
            <a:endParaRPr sz="2800" dirty="0"/>
          </a:p>
          <a:p>
            <a:pPr marL="447675" indent="0">
              <a:lnSpc>
                <a:spcPct val="90000"/>
              </a:lnSpc>
              <a:spcBef>
                <a:spcPts val="540"/>
              </a:spcBef>
              <a:buSzPts val="2700"/>
              <a:buNone/>
            </a:pPr>
            <a:r>
              <a:rPr lang="en-SG" sz="2800" dirty="0"/>
              <a:t>Root cause of internal conflict is always </a:t>
            </a:r>
            <a:r>
              <a:rPr lang="en-SG" sz="2800" u="sng" dirty="0">
                <a:solidFill>
                  <a:srgbClr val="C00000"/>
                </a:solidFill>
              </a:rPr>
              <a:t>selfishness.</a:t>
            </a:r>
            <a:endParaRPr sz="2800" u="sng" dirty="0">
              <a:solidFill>
                <a:srgbClr val="C00000"/>
              </a:solidFill>
            </a:endParaRPr>
          </a:p>
          <a:p>
            <a:pPr marL="342900">
              <a:lnSpc>
                <a:spcPct val="90000"/>
              </a:lnSpc>
              <a:spcBef>
                <a:spcPts val="540"/>
              </a:spcBef>
              <a:buSzPts val="2700"/>
              <a:buNone/>
            </a:pPr>
            <a:r>
              <a:rPr lang="en-SG" sz="2800" dirty="0"/>
              <a:t>	</a:t>
            </a:r>
            <a:endParaRPr sz="2800" dirty="0"/>
          </a:p>
          <a:p>
            <a:pPr marL="447675" indent="0">
              <a:lnSpc>
                <a:spcPct val="90000"/>
              </a:lnSpc>
              <a:spcBef>
                <a:spcPts val="540"/>
              </a:spcBef>
              <a:buSzPts val="2700"/>
              <a:buNone/>
            </a:pPr>
            <a:r>
              <a:rPr lang="en-SG" sz="2800" dirty="0"/>
              <a:t>(</a:t>
            </a:r>
            <a:r>
              <a:rPr lang="en-SG" sz="2800" i="1" dirty="0"/>
              <a:t>Jas 4:1)  From whence come wars and </a:t>
            </a:r>
            <a:r>
              <a:rPr lang="en-SG" sz="2800" i="1" dirty="0" err="1"/>
              <a:t>fightings</a:t>
            </a:r>
            <a:r>
              <a:rPr lang="en-SG" sz="2800" i="1" dirty="0"/>
              <a:t> among you? come they not hence, </a:t>
            </a:r>
            <a:r>
              <a:rPr lang="en-SG" sz="2800" i="1" u="sng" dirty="0"/>
              <a:t>even of your lusts that war in your members?</a:t>
            </a:r>
            <a:endParaRPr sz="2800" u="sng" dirty="0"/>
          </a:p>
          <a:p>
            <a:pPr marL="342900" indent="-171450">
              <a:lnSpc>
                <a:spcPct val="90000"/>
              </a:lnSpc>
              <a:spcBef>
                <a:spcPts val="540"/>
              </a:spcBef>
              <a:buSzPts val="2700"/>
              <a:buNone/>
            </a:pPr>
            <a:endParaRPr sz="2700"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25"/>
          <p:cNvSpPr txBox="1">
            <a:spLocks noGrp="1"/>
          </p:cNvSpPr>
          <p:nvPr>
            <p:ph type="title"/>
          </p:nvPr>
        </p:nvSpPr>
        <p:spPr>
          <a:xfrm>
            <a:off x="1981201" y="275035"/>
            <a:ext cx="8115300" cy="153590"/>
          </a:xfrm>
          <a:prstGeom prst="rect">
            <a:avLst/>
          </a:prstGeom>
          <a:noFill/>
          <a:ln>
            <a:noFill/>
          </a:ln>
        </p:spPr>
        <p:txBody>
          <a:bodyPr spcFirstLastPara="1" wrap="square" lIns="91425" tIns="45700" rIns="91425" bIns="45700" anchor="ctr" anchorCtr="0">
            <a:normAutofit fontScale="90000"/>
          </a:bodyPr>
          <a:lstStyle/>
          <a:p>
            <a:pPr>
              <a:buSzPct val="100000"/>
            </a:pPr>
            <a:r>
              <a:rPr lang="en-SG" sz="3600"/>
              <a:t> </a:t>
            </a:r>
            <a:endParaRPr sz="3600"/>
          </a:p>
        </p:txBody>
      </p:sp>
      <p:sp>
        <p:nvSpPr>
          <p:cNvPr id="237" name="Google Shape;237;p25"/>
          <p:cNvSpPr txBox="1">
            <a:spLocks noGrp="1"/>
          </p:cNvSpPr>
          <p:nvPr>
            <p:ph type="body" idx="1"/>
          </p:nvPr>
        </p:nvSpPr>
        <p:spPr>
          <a:xfrm>
            <a:off x="857250" y="533400"/>
            <a:ext cx="10515600" cy="5592366"/>
          </a:xfrm>
          <a:prstGeom prst="rect">
            <a:avLst/>
          </a:prstGeom>
          <a:noFill/>
          <a:ln>
            <a:noFill/>
          </a:ln>
        </p:spPr>
        <p:txBody>
          <a:bodyPr spcFirstLastPara="1" wrap="square" lIns="91425" tIns="45700" rIns="91425" bIns="45700" anchor="t" anchorCtr="0">
            <a:noAutofit/>
          </a:bodyPr>
          <a:lstStyle/>
          <a:p>
            <a:pPr marL="447675" indent="-447675">
              <a:spcBef>
                <a:spcPts val="0"/>
              </a:spcBef>
              <a:buSzPts val="3200"/>
              <a:buNone/>
            </a:pPr>
            <a:r>
              <a:rPr lang="en-SG" sz="2800" dirty="0"/>
              <a:t>B. 	</a:t>
            </a:r>
            <a:r>
              <a:rPr lang="en-SG" sz="2800" u="sng" dirty="0"/>
              <a:t>Cure</a:t>
            </a:r>
            <a:r>
              <a:rPr lang="en-SG" sz="2800" dirty="0"/>
              <a:t> (vs. 6-13).</a:t>
            </a:r>
            <a:endParaRPr sz="2800" dirty="0"/>
          </a:p>
          <a:p>
            <a:pPr marL="809625" indent="-352425">
              <a:spcBef>
                <a:spcPts val="600"/>
              </a:spcBef>
              <a:buSzPct val="100000"/>
              <a:buFont typeface="Calibri"/>
              <a:buAutoNum type="arabicPeriod"/>
            </a:pPr>
            <a:r>
              <a:rPr lang="en-SG" sz="2800" u="sng" dirty="0"/>
              <a:t>Reaction</a:t>
            </a:r>
            <a:r>
              <a:rPr lang="en-SG" sz="2800" dirty="0"/>
              <a:t>: Get angry (vs. 6) – very angry (Because of Injustice)</a:t>
            </a:r>
            <a:endParaRPr sz="2800" dirty="0"/>
          </a:p>
          <a:p>
            <a:pPr marL="0" indent="0">
              <a:spcBef>
                <a:spcPts val="600"/>
              </a:spcBef>
              <a:buSzPts val="3000"/>
              <a:buNone/>
            </a:pPr>
            <a:endParaRPr sz="2800" dirty="0"/>
          </a:p>
          <a:p>
            <a:pPr marL="809625" indent="-361950">
              <a:spcBef>
                <a:spcPts val="600"/>
              </a:spcBef>
              <a:buSzPts val="3000"/>
            </a:pPr>
            <a:r>
              <a:rPr lang="en-SG" sz="2800" i="1" dirty="0"/>
              <a:t>(</a:t>
            </a:r>
            <a:r>
              <a:rPr lang="en-SG" sz="2800" i="1" dirty="0" err="1"/>
              <a:t>Eph</a:t>
            </a:r>
            <a:r>
              <a:rPr lang="en-SG" sz="2800" i="1" dirty="0"/>
              <a:t> 4:26)  </a:t>
            </a:r>
            <a:r>
              <a:rPr lang="en-SG" sz="2800" i="1" u="sng" dirty="0"/>
              <a:t>Be ye angry, and sin not</a:t>
            </a:r>
            <a:r>
              <a:rPr lang="en-SG" sz="2800" i="1" dirty="0"/>
              <a:t>: let not the sun go down upon your wrath:</a:t>
            </a:r>
            <a:endParaRPr sz="2800" i="1" dirty="0"/>
          </a:p>
          <a:p>
            <a:pPr marL="809625" indent="-361950">
              <a:spcBef>
                <a:spcPts val="1000"/>
              </a:spcBef>
              <a:buNone/>
            </a:pPr>
            <a:endParaRPr sz="2800" i="1" dirty="0"/>
          </a:p>
          <a:p>
            <a:pPr marL="809625" indent="-361950">
              <a:spcBef>
                <a:spcPts val="1000"/>
              </a:spcBef>
              <a:spcAft>
                <a:spcPts val="1000"/>
              </a:spcAft>
              <a:buSzPts val="3000"/>
            </a:pPr>
            <a:r>
              <a:rPr lang="en-SG" sz="2800" i="1" dirty="0"/>
              <a:t>(Mar 11:15)  And they come to Jerusalem: and Jesus went into the temple, and </a:t>
            </a:r>
            <a:r>
              <a:rPr lang="en-SG" sz="2800" i="1" u="sng" dirty="0"/>
              <a:t>began to cast out them that sold and bought in the temple</a:t>
            </a:r>
            <a:r>
              <a:rPr lang="en-SG" sz="2800" i="1" dirty="0"/>
              <a:t>, and overthrew the tables of the moneychangers, and the seats of them that sold doves;</a:t>
            </a:r>
            <a:endParaRPr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26"/>
          <p:cNvSpPr txBox="1">
            <a:spLocks noGrp="1"/>
          </p:cNvSpPr>
          <p:nvPr>
            <p:ph type="body" idx="1"/>
          </p:nvPr>
        </p:nvSpPr>
        <p:spPr>
          <a:xfrm>
            <a:off x="0" y="304800"/>
            <a:ext cx="12192000" cy="6324600"/>
          </a:xfrm>
          <a:prstGeom prst="rect">
            <a:avLst/>
          </a:prstGeom>
          <a:noFill/>
          <a:ln>
            <a:noFill/>
          </a:ln>
        </p:spPr>
        <p:txBody>
          <a:bodyPr spcFirstLastPara="1" wrap="square" lIns="91425" tIns="45700" rIns="91425" bIns="45700" anchor="t" anchorCtr="0">
            <a:noAutofit/>
          </a:bodyPr>
          <a:lstStyle/>
          <a:p>
            <a:pPr marL="0" indent="0" algn="ctr">
              <a:spcBef>
                <a:spcPts val="0"/>
              </a:spcBef>
              <a:spcAft>
                <a:spcPts val="1200"/>
              </a:spcAft>
              <a:buSzPts val="3200"/>
              <a:buNone/>
            </a:pPr>
            <a:r>
              <a:rPr lang="en-SG" dirty="0"/>
              <a:t>“</a:t>
            </a:r>
            <a:r>
              <a:rPr lang="en-SG" u="sng" dirty="0"/>
              <a:t>Releasing Anger” Prayer</a:t>
            </a:r>
            <a:endParaRPr dirty="0"/>
          </a:p>
          <a:p>
            <a:pPr marL="0" indent="0" algn="ctr">
              <a:spcBef>
                <a:spcPts val="640"/>
              </a:spcBef>
              <a:buSzPts val="3200"/>
              <a:buNone/>
            </a:pPr>
            <a:r>
              <a:rPr lang="en-SG" dirty="0"/>
              <a:t>Lord Jesus, thank you for loving me.</a:t>
            </a:r>
            <a:endParaRPr dirty="0"/>
          </a:p>
          <a:p>
            <a:pPr marL="0" indent="0" algn="ctr">
              <a:spcBef>
                <a:spcPts val="640"/>
              </a:spcBef>
              <a:buSzPts val="3200"/>
              <a:buNone/>
            </a:pPr>
            <a:r>
              <a:rPr lang="en-SG" dirty="0"/>
              <a:t>Thank You for caring for me.</a:t>
            </a:r>
            <a:endParaRPr dirty="0"/>
          </a:p>
          <a:p>
            <a:pPr marL="0" indent="0" algn="ctr">
              <a:spcBef>
                <a:spcPts val="640"/>
              </a:spcBef>
              <a:buSzPts val="3200"/>
              <a:buNone/>
            </a:pPr>
            <a:r>
              <a:rPr lang="en-SG" dirty="0"/>
              <a:t>Since You know everything, </a:t>
            </a:r>
            <a:endParaRPr dirty="0"/>
          </a:p>
          <a:p>
            <a:pPr marL="0" indent="0" algn="ctr">
              <a:spcBef>
                <a:spcPts val="640"/>
              </a:spcBef>
              <a:buSzPts val="3200"/>
              <a:buNone/>
            </a:pPr>
            <a:r>
              <a:rPr lang="en-SG" dirty="0"/>
              <a:t>You know the strong sense of</a:t>
            </a:r>
            <a:endParaRPr dirty="0"/>
          </a:p>
          <a:p>
            <a:pPr marL="0" indent="0" algn="ctr">
              <a:spcBef>
                <a:spcPts val="640"/>
              </a:spcBef>
              <a:buSzPts val="3200"/>
              <a:buNone/>
            </a:pPr>
            <a:r>
              <a:rPr lang="en-SG" dirty="0"/>
              <a:t>(hurt/injustice/fear/frustration)</a:t>
            </a:r>
            <a:endParaRPr dirty="0"/>
          </a:p>
          <a:p>
            <a:pPr marL="0" indent="0" algn="ctr">
              <a:spcBef>
                <a:spcPts val="640"/>
              </a:spcBef>
              <a:buSzPts val="3200"/>
              <a:buNone/>
            </a:pPr>
            <a:r>
              <a:rPr lang="en-SG" dirty="0"/>
              <a:t>I have felt about (name or situation).</a:t>
            </a:r>
            <a:endParaRPr dirty="0"/>
          </a:p>
          <a:p>
            <a:pPr marL="0" indent="0" algn="ctr">
              <a:spcBef>
                <a:spcPts val="640"/>
              </a:spcBef>
              <a:buSzPts val="3200"/>
              <a:buNone/>
            </a:pPr>
            <a:r>
              <a:rPr lang="en-SG" dirty="0"/>
              <a:t>Thank You for understanding my anger.</a:t>
            </a:r>
            <a:endParaRPr dirty="0"/>
          </a:p>
          <a:p>
            <a:pPr marL="0" indent="0" algn="ctr">
              <a:spcBef>
                <a:spcPts val="640"/>
              </a:spcBef>
              <a:buSzPts val="3200"/>
              <a:buNone/>
            </a:pPr>
            <a:r>
              <a:rPr lang="en-SG" dirty="0"/>
              <a:t>Right now, I release all of my anger to You.</a:t>
            </a:r>
            <a:endParaRPr dirty="0"/>
          </a:p>
          <a:p>
            <a:pPr marL="0" indent="0" algn="ctr">
              <a:spcBef>
                <a:spcPts val="640"/>
              </a:spcBef>
              <a:buSzPts val="3200"/>
              <a:buNone/>
            </a:pPr>
            <a:r>
              <a:rPr lang="en-SG" dirty="0"/>
              <a:t>Please forgive me and I trust my future to You.</a:t>
            </a:r>
            <a:endParaRPr dirty="0"/>
          </a:p>
          <a:p>
            <a:pPr marL="0" indent="0" algn="ctr">
              <a:spcBef>
                <a:spcPts val="640"/>
              </a:spcBef>
              <a:buSzPts val="3200"/>
              <a:buNone/>
            </a:pPr>
            <a:r>
              <a:rPr lang="en-SG" dirty="0"/>
              <a:t>In Jesus’ Name, I pray.  Amen.</a:t>
            </a:r>
            <a:endParaRPr dirty="0"/>
          </a:p>
          <a:p>
            <a:pPr marL="0" indent="0">
              <a:spcBef>
                <a:spcPts val="640"/>
              </a:spcBef>
              <a:buSzPts val="3200"/>
              <a:buNone/>
            </a:pPr>
            <a:endParaRPr dirty="0"/>
          </a:p>
          <a:p>
            <a:pPr marL="0" indent="0">
              <a:spcBef>
                <a:spcPts val="640"/>
              </a:spcBef>
              <a:buSzPts val="3200"/>
              <a:buNone/>
            </a:pPr>
            <a:endParaRPr dirty="0"/>
          </a:p>
          <a:p>
            <a:pPr marL="0" indent="0">
              <a:spcBef>
                <a:spcPts val="640"/>
              </a:spcBef>
              <a:buSzPts val="3200"/>
              <a:buNone/>
            </a:pPr>
            <a:endParaRPr u="sng"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27"/>
          <p:cNvSpPr txBox="1">
            <a:spLocks noGrp="1"/>
          </p:cNvSpPr>
          <p:nvPr>
            <p:ph type="title"/>
          </p:nvPr>
        </p:nvSpPr>
        <p:spPr>
          <a:xfrm>
            <a:off x="1981201" y="275035"/>
            <a:ext cx="8115300" cy="153590"/>
          </a:xfrm>
          <a:prstGeom prst="rect">
            <a:avLst/>
          </a:prstGeom>
          <a:noFill/>
          <a:ln>
            <a:noFill/>
          </a:ln>
        </p:spPr>
        <p:txBody>
          <a:bodyPr spcFirstLastPara="1" wrap="square" lIns="91425" tIns="45700" rIns="91425" bIns="45700" anchor="ctr" anchorCtr="0">
            <a:normAutofit fontScale="90000"/>
          </a:bodyPr>
          <a:lstStyle/>
          <a:p>
            <a:pPr>
              <a:buSzPct val="100000"/>
            </a:pPr>
            <a:r>
              <a:rPr lang="en-SG" sz="3600"/>
              <a:t> </a:t>
            </a:r>
            <a:endParaRPr sz="3600"/>
          </a:p>
        </p:txBody>
      </p:sp>
      <p:sp>
        <p:nvSpPr>
          <p:cNvPr id="249" name="Google Shape;249;p27"/>
          <p:cNvSpPr txBox="1">
            <a:spLocks noGrp="1"/>
          </p:cNvSpPr>
          <p:nvPr>
            <p:ph type="body" idx="1"/>
          </p:nvPr>
        </p:nvSpPr>
        <p:spPr>
          <a:xfrm>
            <a:off x="1035698" y="533400"/>
            <a:ext cx="10123714" cy="5592366"/>
          </a:xfrm>
          <a:prstGeom prst="rect">
            <a:avLst/>
          </a:prstGeom>
          <a:noFill/>
          <a:ln>
            <a:noFill/>
          </a:ln>
        </p:spPr>
        <p:txBody>
          <a:bodyPr spcFirstLastPara="1" wrap="square" lIns="91425" tIns="45700" rIns="91425" bIns="45700" anchor="t" anchorCtr="0">
            <a:noAutofit/>
          </a:bodyPr>
          <a:lstStyle/>
          <a:p>
            <a:pPr marL="447675" indent="-447675">
              <a:spcBef>
                <a:spcPts val="640"/>
              </a:spcBef>
              <a:buSzPts val="3200"/>
              <a:buFont typeface="Arial"/>
              <a:buAutoNum type="arabicPeriod" startAt="2"/>
            </a:pPr>
            <a:r>
              <a:rPr lang="en-SG" sz="2800" u="sng" dirty="0"/>
              <a:t>Reflection</a:t>
            </a:r>
            <a:r>
              <a:rPr lang="en-SG" sz="2800" dirty="0"/>
              <a:t>: Think before I speak (vs. 7a) – he pondered in his mind.</a:t>
            </a:r>
            <a:endParaRPr sz="2800" dirty="0"/>
          </a:p>
          <a:p>
            <a:pPr marL="447675" indent="-447675">
              <a:spcBef>
                <a:spcPts val="640"/>
              </a:spcBef>
              <a:buSzPts val="3200"/>
              <a:buNone/>
            </a:pPr>
            <a:endParaRPr sz="2800" dirty="0"/>
          </a:p>
          <a:p>
            <a:pPr marL="447675" indent="-447675">
              <a:spcBef>
                <a:spcPts val="640"/>
              </a:spcBef>
              <a:buSzPts val="3200"/>
            </a:pPr>
            <a:r>
              <a:rPr lang="en-SG" sz="2800" dirty="0"/>
              <a:t>(Jas 1:19,20)  </a:t>
            </a:r>
            <a:r>
              <a:rPr lang="en-SG" sz="2800" i="1" dirty="0"/>
              <a:t>Wherefore, my beloved brethren, let every man </a:t>
            </a:r>
            <a:r>
              <a:rPr lang="en-SG" sz="2800" i="1" u="sng" dirty="0"/>
              <a:t>be swift to hear, slow to speak, slow to wrath:</a:t>
            </a:r>
            <a:endParaRPr sz="2800" dirty="0"/>
          </a:p>
          <a:p>
            <a:pPr marL="447675" indent="-447675">
              <a:spcBef>
                <a:spcPts val="640"/>
              </a:spcBef>
              <a:buSzPts val="3200"/>
            </a:pPr>
            <a:r>
              <a:rPr lang="en-SG" sz="2800" i="1" dirty="0"/>
              <a:t>For the </a:t>
            </a:r>
            <a:r>
              <a:rPr lang="en-SG" sz="2800" i="1" u="sng" dirty="0"/>
              <a:t>wrath of man </a:t>
            </a:r>
            <a:r>
              <a:rPr lang="en-SG" sz="2800" i="1" dirty="0"/>
              <a:t>works not the righteousness of God.</a:t>
            </a:r>
            <a:endParaRPr sz="2800" dirty="0"/>
          </a:p>
          <a:p>
            <a:pPr marL="342900" indent="-139700">
              <a:spcBef>
                <a:spcPts val="640"/>
              </a:spcBef>
              <a:buSzPts val="3200"/>
              <a:buNone/>
            </a:pPr>
            <a:endParaRPr dirty="0"/>
          </a:p>
          <a:p>
            <a:pPr marL="0" indent="0">
              <a:spcBef>
                <a:spcPts val="640"/>
              </a:spcBef>
              <a:buSzPts val="3200"/>
              <a:buNone/>
            </a:pPr>
            <a:endParaRPr dirty="0"/>
          </a:p>
          <a:p>
            <a:pPr marL="342900" indent="-139700">
              <a:spcBef>
                <a:spcPts val="640"/>
              </a:spcBef>
              <a:buSzPts val="3200"/>
              <a:buNone/>
            </a:pPr>
            <a:endParaRP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28"/>
          <p:cNvSpPr txBox="1">
            <a:spLocks noGrp="1"/>
          </p:cNvSpPr>
          <p:nvPr>
            <p:ph type="title"/>
          </p:nvPr>
        </p:nvSpPr>
        <p:spPr>
          <a:xfrm>
            <a:off x="1981201" y="275035"/>
            <a:ext cx="8115300" cy="153590"/>
          </a:xfrm>
          <a:prstGeom prst="rect">
            <a:avLst/>
          </a:prstGeom>
          <a:noFill/>
          <a:ln>
            <a:noFill/>
          </a:ln>
        </p:spPr>
        <p:txBody>
          <a:bodyPr spcFirstLastPara="1" wrap="square" lIns="91425" tIns="45700" rIns="91425" bIns="45700" anchor="ctr" anchorCtr="0">
            <a:normAutofit fontScale="90000"/>
          </a:bodyPr>
          <a:lstStyle/>
          <a:p>
            <a:pPr>
              <a:buSzPct val="100000"/>
            </a:pPr>
            <a:r>
              <a:rPr lang="en-SG" sz="3600"/>
              <a:t> </a:t>
            </a:r>
            <a:endParaRPr sz="3600"/>
          </a:p>
        </p:txBody>
      </p:sp>
      <p:sp>
        <p:nvSpPr>
          <p:cNvPr id="256" name="Google Shape;256;p28"/>
          <p:cNvSpPr txBox="1">
            <a:spLocks noGrp="1"/>
          </p:cNvSpPr>
          <p:nvPr>
            <p:ph type="body" idx="1"/>
          </p:nvPr>
        </p:nvSpPr>
        <p:spPr>
          <a:xfrm>
            <a:off x="970384" y="533400"/>
            <a:ext cx="10319657" cy="5592366"/>
          </a:xfrm>
          <a:prstGeom prst="rect">
            <a:avLst/>
          </a:prstGeom>
          <a:noFill/>
          <a:ln>
            <a:noFill/>
          </a:ln>
        </p:spPr>
        <p:txBody>
          <a:bodyPr spcFirstLastPara="1" wrap="square" lIns="91425" tIns="45700" rIns="91425" bIns="45700" anchor="t" anchorCtr="0">
            <a:normAutofit/>
          </a:bodyPr>
          <a:lstStyle/>
          <a:p>
            <a:pPr marL="447675" indent="-447675">
              <a:spcBef>
                <a:spcPts val="0"/>
              </a:spcBef>
              <a:buSzPts val="3200"/>
              <a:buNone/>
            </a:pPr>
            <a:r>
              <a:rPr lang="en-SG" sz="2800" dirty="0"/>
              <a:t>3</a:t>
            </a:r>
            <a:r>
              <a:rPr lang="en-SG" sz="2800" b="1" dirty="0"/>
              <a:t>.  </a:t>
            </a:r>
            <a:r>
              <a:rPr lang="en-SG" sz="2800" u="sng" dirty="0"/>
              <a:t>Rebuke</a:t>
            </a:r>
            <a:r>
              <a:rPr lang="en-SG" sz="2800" dirty="0"/>
              <a:t>: Confront privately the offending party – nobles and officials.  Tough calls. Unpopular, Costly</a:t>
            </a:r>
            <a:endParaRPr sz="2800" dirty="0"/>
          </a:p>
          <a:p>
            <a:pPr marL="0" indent="0">
              <a:spcBef>
                <a:spcPts val="560"/>
              </a:spcBef>
              <a:buSzPts val="2800"/>
              <a:buNone/>
            </a:pPr>
            <a:endParaRPr sz="2800" dirty="0"/>
          </a:p>
          <a:p>
            <a:pPr marL="714375" indent="-266700">
              <a:spcBef>
                <a:spcPts val="560"/>
              </a:spcBef>
              <a:buSzPts val="2800"/>
            </a:pPr>
            <a:r>
              <a:rPr lang="en-SG" sz="2800" i="1" dirty="0"/>
              <a:t>(Isa 50:7)  For </a:t>
            </a:r>
            <a:r>
              <a:rPr lang="en-SG" sz="2800" i="1" u="sng" dirty="0"/>
              <a:t>the Lord GOD will help me</a:t>
            </a:r>
            <a:r>
              <a:rPr lang="en-SG" sz="2800" i="1" dirty="0"/>
              <a:t>; therefore shall I not be confounded: therefore have I set my face like a flint, and I know that I shall not be ashamed.</a:t>
            </a:r>
            <a:endParaRPr sz="2800" dirty="0"/>
          </a:p>
          <a:p>
            <a:pPr marL="714375" indent="-266700">
              <a:spcBef>
                <a:spcPts val="560"/>
              </a:spcBef>
              <a:buSzPts val="2800"/>
            </a:pPr>
            <a:r>
              <a:rPr lang="en-SG" sz="2800" i="1" dirty="0"/>
              <a:t>(</a:t>
            </a:r>
            <a:r>
              <a:rPr lang="en-SG" sz="2800" i="1" dirty="0" err="1"/>
              <a:t>Luk</a:t>
            </a:r>
            <a:r>
              <a:rPr lang="en-SG" sz="2800" i="1" dirty="0"/>
              <a:t> 9:51)  And it came to pass, when the time was come that He should be received up, </a:t>
            </a:r>
            <a:r>
              <a:rPr lang="en-SG" sz="2800" i="1" u="sng" dirty="0"/>
              <a:t>He </a:t>
            </a:r>
            <a:r>
              <a:rPr lang="en-SG" sz="2800" i="1" u="sng" dirty="0" err="1"/>
              <a:t>stedfastly</a:t>
            </a:r>
            <a:r>
              <a:rPr lang="en-SG" sz="2800" i="1" u="sng" dirty="0"/>
              <a:t> set His face </a:t>
            </a:r>
            <a:r>
              <a:rPr lang="en-SG" sz="2800" i="1" dirty="0"/>
              <a:t>to go to Jerusalem,</a:t>
            </a:r>
            <a:endParaRPr sz="2800" dirty="0"/>
          </a:p>
          <a:p>
            <a:pPr marL="0" indent="0">
              <a:spcBef>
                <a:spcPts val="640"/>
              </a:spcBef>
              <a:buSzPts val="3200"/>
              <a:buNone/>
            </a:pPr>
            <a:endParaRPr b="1" i="1" dirty="0"/>
          </a:p>
          <a:p>
            <a:pPr marL="0" indent="0">
              <a:spcBef>
                <a:spcPts val="640"/>
              </a:spcBef>
              <a:buSzPts val="3200"/>
              <a:buNone/>
            </a:pPr>
            <a:endParaRPr dirty="0"/>
          </a:p>
          <a:p>
            <a:pPr marL="342900" indent="-139700">
              <a:spcBef>
                <a:spcPts val="640"/>
              </a:spcBef>
              <a:buSzPts val="3200"/>
              <a:buNone/>
            </a:pPr>
            <a:endParaRPr dirty="0"/>
          </a:p>
          <a:p>
            <a:pPr marL="342900" indent="-139700">
              <a:spcBef>
                <a:spcPts val="640"/>
              </a:spcBef>
              <a:buSzPts val="3200"/>
              <a:buNone/>
            </a:pPr>
            <a:endParaRP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29"/>
          <p:cNvSpPr txBox="1">
            <a:spLocks noGrp="1"/>
          </p:cNvSpPr>
          <p:nvPr>
            <p:ph type="title"/>
          </p:nvPr>
        </p:nvSpPr>
        <p:spPr>
          <a:xfrm>
            <a:off x="1981202" y="275035"/>
            <a:ext cx="8259233" cy="225028"/>
          </a:xfrm>
          <a:prstGeom prst="rect">
            <a:avLst/>
          </a:prstGeom>
          <a:noFill/>
          <a:ln>
            <a:noFill/>
          </a:ln>
        </p:spPr>
        <p:txBody>
          <a:bodyPr spcFirstLastPara="1" wrap="square" lIns="91425" tIns="45700" rIns="91425" bIns="45700" anchor="ctr" anchorCtr="0">
            <a:normAutofit fontScale="90000"/>
          </a:bodyPr>
          <a:lstStyle/>
          <a:p>
            <a:pPr>
              <a:buSzPct val="100000"/>
            </a:pPr>
            <a:r>
              <a:rPr lang="en-SG" sz="3600"/>
              <a:t> </a:t>
            </a:r>
            <a:endParaRPr sz="3600"/>
          </a:p>
        </p:txBody>
      </p:sp>
      <p:sp>
        <p:nvSpPr>
          <p:cNvPr id="263" name="Google Shape;263;p29"/>
          <p:cNvSpPr txBox="1">
            <a:spLocks noGrp="1"/>
          </p:cNvSpPr>
          <p:nvPr>
            <p:ph type="body" idx="1"/>
          </p:nvPr>
        </p:nvSpPr>
        <p:spPr>
          <a:xfrm>
            <a:off x="945502" y="500063"/>
            <a:ext cx="10300995" cy="5850731"/>
          </a:xfrm>
          <a:prstGeom prst="rect">
            <a:avLst/>
          </a:prstGeom>
          <a:noFill/>
          <a:ln>
            <a:noFill/>
          </a:ln>
        </p:spPr>
        <p:txBody>
          <a:bodyPr spcFirstLastPara="1" wrap="square" lIns="91425" tIns="45700" rIns="91425" bIns="45700" anchor="t" anchorCtr="0">
            <a:noAutofit/>
          </a:bodyPr>
          <a:lstStyle/>
          <a:p>
            <a:pPr marL="447675" indent="-447675">
              <a:spcBef>
                <a:spcPts val="0"/>
              </a:spcBef>
              <a:buSzPct val="100000"/>
              <a:buFont typeface="Arial"/>
              <a:buAutoNum type="arabicPeriod" startAt="4"/>
            </a:pPr>
            <a:r>
              <a:rPr lang="en-SG" sz="2800" u="sng" dirty="0"/>
              <a:t>Resolution</a:t>
            </a:r>
            <a:r>
              <a:rPr lang="en-SG" sz="2800" dirty="0"/>
              <a:t>: Publicly deal with public divisions (vs. 7c) – set before a great assembly.</a:t>
            </a:r>
            <a:endParaRPr sz="2800" dirty="0"/>
          </a:p>
          <a:p>
            <a:pPr marL="0" indent="0">
              <a:spcBef>
                <a:spcPts val="555"/>
              </a:spcBef>
              <a:buSzPct val="100000"/>
              <a:buNone/>
            </a:pPr>
            <a:endParaRPr sz="2800" dirty="0"/>
          </a:p>
          <a:p>
            <a:pPr marL="809625" indent="-361950">
              <a:spcBef>
                <a:spcPts val="555"/>
              </a:spcBef>
              <a:buSzPct val="100000"/>
            </a:pPr>
            <a:r>
              <a:rPr lang="en-SG" sz="2800" i="1" dirty="0"/>
              <a:t>(</a:t>
            </a:r>
            <a:r>
              <a:rPr lang="en-SG" sz="2800" i="1" dirty="0" err="1"/>
              <a:t>Neh</a:t>
            </a:r>
            <a:r>
              <a:rPr lang="en-SG" sz="2800" i="1" dirty="0"/>
              <a:t> 5:11)  Restore, I pray you, to them, even this day, their lands, their vineyards, their olive-yards, and their houses, also the hundredth part of the money, and of the corn, the wine, and the oil, that ye exact of them.</a:t>
            </a:r>
            <a:endParaRPr sz="2800" dirty="0"/>
          </a:p>
          <a:p>
            <a:pPr marL="809625" indent="-361950">
              <a:spcBef>
                <a:spcPts val="555"/>
              </a:spcBef>
              <a:buSzPct val="100000"/>
              <a:buNone/>
            </a:pPr>
            <a:endParaRPr sz="2800" i="1" dirty="0"/>
          </a:p>
          <a:p>
            <a:pPr marL="809625" indent="-361950">
              <a:spcBef>
                <a:spcPts val="555"/>
              </a:spcBef>
              <a:buSzPct val="100000"/>
            </a:pPr>
            <a:r>
              <a:rPr lang="en-SG" sz="2800" i="1" dirty="0"/>
              <a:t>(</a:t>
            </a:r>
            <a:r>
              <a:rPr lang="en-SG" sz="2800" i="1" dirty="0" err="1"/>
              <a:t>Neh</a:t>
            </a:r>
            <a:r>
              <a:rPr lang="en-SG" sz="2800" i="1" dirty="0"/>
              <a:t> 5:12)  Then said they, We will restore them, and will require nothing of them; so will we do as thou sayest. Then </a:t>
            </a:r>
            <a:r>
              <a:rPr lang="en-SG" sz="2800" i="1" u="sng" dirty="0"/>
              <a:t>I called the priests, and took an oath of them, that they should do according to this promise</a:t>
            </a:r>
            <a:r>
              <a:rPr lang="en-SG" sz="2800" b="1" i="1" dirty="0"/>
              <a:t>.</a:t>
            </a:r>
            <a:endParaRPr sz="2800" dirty="0"/>
          </a:p>
          <a:p>
            <a:pPr marL="342900" indent="-154940">
              <a:spcBef>
                <a:spcPts val="592"/>
              </a:spcBef>
              <a:buSzPct val="100000"/>
              <a:buNone/>
            </a:pPr>
            <a:endParaRPr b="1" i="1" dirty="0"/>
          </a:p>
          <a:p>
            <a:pPr marL="0" indent="0">
              <a:spcBef>
                <a:spcPts val="592"/>
              </a:spcBef>
              <a:buSzPct val="100000"/>
              <a:buNone/>
            </a:pPr>
            <a:endParaRPr b="1" i="1" dirty="0"/>
          </a:p>
          <a:p>
            <a:pPr marL="514350" indent="-326390">
              <a:spcBef>
                <a:spcPts val="592"/>
              </a:spcBef>
              <a:buSzPct val="100000"/>
              <a:buNone/>
            </a:pPr>
            <a:endParaRPr b="1"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3"/>
          <p:cNvSpPr txBox="1">
            <a:spLocks noGrp="1"/>
          </p:cNvSpPr>
          <p:nvPr>
            <p:ph type="body" idx="1"/>
          </p:nvPr>
        </p:nvSpPr>
        <p:spPr>
          <a:xfrm>
            <a:off x="674914" y="463228"/>
            <a:ext cx="10842171" cy="6080448"/>
          </a:xfrm>
          <a:prstGeom prst="rect">
            <a:avLst/>
          </a:prstGeom>
          <a:noFill/>
          <a:ln>
            <a:noFill/>
          </a:ln>
        </p:spPr>
        <p:txBody>
          <a:bodyPr spcFirstLastPara="1" wrap="square" lIns="91425" tIns="45700" rIns="91425" bIns="45700" anchor="t" anchorCtr="0">
            <a:noAutofit/>
          </a:bodyPr>
          <a:lstStyle/>
          <a:p>
            <a:pPr marL="0" indent="0">
              <a:spcBef>
                <a:spcPts val="0"/>
              </a:spcBef>
              <a:buSzPts val="2800"/>
              <a:buNone/>
            </a:pPr>
            <a:r>
              <a:rPr lang="en-SG" dirty="0"/>
              <a:t>(Nehemiah 4:5-8)  </a:t>
            </a:r>
          </a:p>
          <a:p>
            <a:pPr marL="514350" indent="-514350">
              <a:spcBef>
                <a:spcPts val="0"/>
              </a:spcBef>
              <a:buSzPts val="2800"/>
              <a:buFont typeface="+mj-lt"/>
              <a:buAutoNum type="arabicPeriod" startAt="5"/>
            </a:pPr>
            <a:r>
              <a:rPr lang="en-SG" i="1" dirty="0"/>
              <a:t>And cover not their iniquity, and let not their sin be blotted out from before thee: for they have provoked thee to anger before the builders.</a:t>
            </a:r>
            <a:endParaRPr dirty="0"/>
          </a:p>
          <a:p>
            <a:pPr marL="514350" indent="-514350">
              <a:spcBef>
                <a:spcPts val="560"/>
              </a:spcBef>
              <a:buSzPts val="2800"/>
              <a:buFont typeface="+mj-lt"/>
              <a:buAutoNum type="arabicPeriod" startAt="5"/>
            </a:pPr>
            <a:r>
              <a:rPr lang="en-SG" i="1" u="sng" dirty="0"/>
              <a:t>So built we the wall; and all the wall was joined together unto the half thereof: for the people had a mind to work</a:t>
            </a:r>
            <a:r>
              <a:rPr lang="en-SG" i="1" dirty="0"/>
              <a:t>.</a:t>
            </a:r>
            <a:endParaRPr dirty="0"/>
          </a:p>
          <a:p>
            <a:pPr marL="514350" indent="-514350">
              <a:spcBef>
                <a:spcPts val="560"/>
              </a:spcBef>
              <a:buSzPts val="2800"/>
              <a:buFont typeface="+mj-lt"/>
              <a:buAutoNum type="arabicPeriod" startAt="5"/>
            </a:pPr>
            <a:r>
              <a:rPr lang="en-SG" i="1" dirty="0"/>
              <a:t>But it came to pass, that when Sanballat, and </a:t>
            </a:r>
            <a:r>
              <a:rPr lang="en-SG" i="1" dirty="0" err="1"/>
              <a:t>Tobiah</a:t>
            </a:r>
            <a:r>
              <a:rPr lang="en-SG" i="1" dirty="0"/>
              <a:t>, and the Arabians, and the Ammonites, and the </a:t>
            </a:r>
            <a:r>
              <a:rPr lang="en-SG" i="1" dirty="0" err="1"/>
              <a:t>Ashdodites</a:t>
            </a:r>
            <a:r>
              <a:rPr lang="en-SG" i="1" dirty="0"/>
              <a:t>, heard that the walls of Jerusalem were made up, and that the breaches began to be stopped, then they were very wroth,</a:t>
            </a:r>
            <a:endParaRPr dirty="0"/>
          </a:p>
          <a:p>
            <a:pPr marL="514350" indent="-514350">
              <a:spcBef>
                <a:spcPts val="560"/>
              </a:spcBef>
              <a:buSzPts val="2800"/>
              <a:buFont typeface="+mj-lt"/>
              <a:buAutoNum type="arabicPeriod" startAt="5"/>
            </a:pPr>
            <a:r>
              <a:rPr lang="en-SG" i="1" dirty="0"/>
              <a:t>And conspired all of them </a:t>
            </a:r>
            <a:r>
              <a:rPr lang="en-SG" i="1" u="sng" dirty="0"/>
              <a:t>together to come and to fight against Jerusalem, and to hinder it.</a:t>
            </a:r>
            <a:endParaRPr b="1" i="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30"/>
          <p:cNvSpPr txBox="1">
            <a:spLocks noGrp="1"/>
          </p:cNvSpPr>
          <p:nvPr>
            <p:ph type="title"/>
          </p:nvPr>
        </p:nvSpPr>
        <p:spPr>
          <a:xfrm>
            <a:off x="1981202" y="275035"/>
            <a:ext cx="8259233" cy="225028"/>
          </a:xfrm>
          <a:prstGeom prst="rect">
            <a:avLst/>
          </a:prstGeom>
          <a:noFill/>
          <a:ln>
            <a:noFill/>
          </a:ln>
        </p:spPr>
        <p:txBody>
          <a:bodyPr spcFirstLastPara="1" wrap="square" lIns="91425" tIns="45700" rIns="91425" bIns="45700" anchor="ctr" anchorCtr="0">
            <a:normAutofit fontScale="90000"/>
          </a:bodyPr>
          <a:lstStyle/>
          <a:p>
            <a:pPr>
              <a:buSzPct val="100000"/>
            </a:pPr>
            <a:r>
              <a:rPr lang="en-SG" sz="3600"/>
              <a:t> </a:t>
            </a:r>
            <a:endParaRPr sz="3600"/>
          </a:p>
        </p:txBody>
      </p:sp>
      <p:sp>
        <p:nvSpPr>
          <p:cNvPr id="270" name="Google Shape;270;p30"/>
          <p:cNvSpPr txBox="1">
            <a:spLocks noGrp="1"/>
          </p:cNvSpPr>
          <p:nvPr>
            <p:ph type="body" idx="1"/>
          </p:nvPr>
        </p:nvSpPr>
        <p:spPr>
          <a:xfrm>
            <a:off x="866775" y="571500"/>
            <a:ext cx="10563225" cy="5554266"/>
          </a:xfrm>
          <a:prstGeom prst="rect">
            <a:avLst/>
          </a:prstGeom>
          <a:noFill/>
          <a:ln>
            <a:noFill/>
          </a:ln>
        </p:spPr>
        <p:txBody>
          <a:bodyPr spcFirstLastPara="1" wrap="square" lIns="91425" tIns="45700" rIns="91425" bIns="45700" anchor="t" anchorCtr="0">
            <a:noAutofit/>
          </a:bodyPr>
          <a:lstStyle/>
          <a:p>
            <a:pPr marL="514350" indent="-514350">
              <a:spcBef>
                <a:spcPts val="0"/>
              </a:spcBef>
              <a:buSzPts val="3200"/>
              <a:buFont typeface="Arial"/>
              <a:buAutoNum type="arabicPeriod" startAt="4"/>
            </a:pPr>
            <a:r>
              <a:rPr lang="en-SG" sz="2800" u="sng" dirty="0"/>
              <a:t>Resolution</a:t>
            </a:r>
            <a:r>
              <a:rPr lang="en-SG" sz="2800" dirty="0"/>
              <a:t>: Publicly deal with public divisions (vs. 7c).  Deal to the degree they are known (continue)</a:t>
            </a:r>
            <a:endParaRPr sz="2800" dirty="0"/>
          </a:p>
          <a:p>
            <a:pPr marL="0" indent="0">
              <a:spcBef>
                <a:spcPts val="640"/>
              </a:spcBef>
              <a:buSzPts val="3200"/>
              <a:buNone/>
            </a:pPr>
            <a:endParaRPr sz="2800" dirty="0"/>
          </a:p>
          <a:p>
            <a:pPr marL="895350" indent="-352425">
              <a:spcBef>
                <a:spcPts val="640"/>
              </a:spcBef>
              <a:buSzPts val="3200"/>
            </a:pPr>
            <a:r>
              <a:rPr lang="en-SG" sz="2800" dirty="0"/>
              <a:t>Appeal to their conscience – not right.</a:t>
            </a:r>
            <a:endParaRPr sz="2800" dirty="0"/>
          </a:p>
          <a:p>
            <a:pPr marL="895350" indent="-352425">
              <a:spcBef>
                <a:spcPts val="640"/>
              </a:spcBef>
              <a:buSzPts val="3200"/>
            </a:pPr>
            <a:r>
              <a:rPr lang="en-SG" sz="2800" dirty="0"/>
              <a:t>Bad testimony – to outsiders too</a:t>
            </a:r>
            <a:endParaRPr sz="2800" dirty="0"/>
          </a:p>
          <a:p>
            <a:pPr marL="895350" indent="-352425">
              <a:spcBef>
                <a:spcPts val="640"/>
              </a:spcBef>
              <a:buSzPts val="3200"/>
            </a:pPr>
            <a:r>
              <a:rPr lang="en-SG" sz="2800" dirty="0"/>
              <a:t>Make restitution (vs. 10).</a:t>
            </a:r>
            <a:endParaRPr sz="2800" dirty="0"/>
          </a:p>
          <a:p>
            <a:pPr marL="895350" indent="-352425">
              <a:spcBef>
                <a:spcPts val="640"/>
              </a:spcBef>
              <a:buSzPts val="3200"/>
            </a:pPr>
            <a:r>
              <a:rPr lang="en-SG" sz="2800" dirty="0"/>
              <a:t>Public contract by an oath (vs. 12)</a:t>
            </a:r>
            <a:endParaRPr sz="2800" dirty="0"/>
          </a:p>
          <a:p>
            <a:pPr marL="895350" indent="-352425">
              <a:spcBef>
                <a:spcPts val="640"/>
              </a:spcBef>
              <a:buSzPts val="3200"/>
            </a:pPr>
            <a:r>
              <a:rPr lang="en-SG" sz="2800" dirty="0"/>
              <a:t>Visual lesson – shaking of aprons (vs. 13)</a:t>
            </a:r>
            <a:endParaRPr sz="2800" dirty="0"/>
          </a:p>
          <a:p>
            <a:pPr marL="514350" indent="-311150">
              <a:spcBef>
                <a:spcPts val="640"/>
              </a:spcBef>
              <a:buSzPts val="3200"/>
              <a:buNone/>
            </a:pPr>
            <a:endParaRPr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31"/>
          <p:cNvSpPr txBox="1">
            <a:spLocks noGrp="1"/>
          </p:cNvSpPr>
          <p:nvPr>
            <p:ph type="title"/>
          </p:nvPr>
        </p:nvSpPr>
        <p:spPr>
          <a:xfrm>
            <a:off x="1981202" y="275035"/>
            <a:ext cx="8259233" cy="225028"/>
          </a:xfrm>
          <a:prstGeom prst="rect">
            <a:avLst/>
          </a:prstGeom>
          <a:noFill/>
          <a:ln>
            <a:noFill/>
          </a:ln>
        </p:spPr>
        <p:txBody>
          <a:bodyPr spcFirstLastPara="1" wrap="square" lIns="91425" tIns="45700" rIns="91425" bIns="45700" anchor="ctr" anchorCtr="0">
            <a:normAutofit fontScale="90000"/>
          </a:bodyPr>
          <a:lstStyle/>
          <a:p>
            <a:pPr>
              <a:buSzPct val="100000"/>
            </a:pPr>
            <a:r>
              <a:rPr lang="en-SG" sz="3600"/>
              <a:t>  </a:t>
            </a:r>
            <a:endParaRPr sz="3600"/>
          </a:p>
        </p:txBody>
      </p:sp>
      <p:sp>
        <p:nvSpPr>
          <p:cNvPr id="277" name="Google Shape;277;p31"/>
          <p:cNvSpPr txBox="1">
            <a:spLocks noGrp="1"/>
          </p:cNvSpPr>
          <p:nvPr>
            <p:ph type="body" idx="1"/>
          </p:nvPr>
        </p:nvSpPr>
        <p:spPr>
          <a:xfrm>
            <a:off x="790576" y="571500"/>
            <a:ext cx="10546118" cy="5554266"/>
          </a:xfrm>
          <a:prstGeom prst="rect">
            <a:avLst/>
          </a:prstGeom>
          <a:noFill/>
          <a:ln>
            <a:noFill/>
          </a:ln>
        </p:spPr>
        <p:txBody>
          <a:bodyPr spcFirstLastPara="1" wrap="square" lIns="91425" tIns="45700" rIns="91425" bIns="45700" anchor="t" anchorCtr="0">
            <a:noAutofit/>
          </a:bodyPr>
          <a:lstStyle/>
          <a:p>
            <a:pPr marL="361950" indent="-361950">
              <a:spcBef>
                <a:spcPts val="0"/>
              </a:spcBef>
              <a:buSzPts val="3200"/>
              <a:buNone/>
            </a:pPr>
            <a:r>
              <a:rPr lang="en-SG" sz="2800" dirty="0"/>
              <a:t>5. </a:t>
            </a:r>
            <a:r>
              <a:rPr lang="en-SG" sz="2800" u="sng" dirty="0"/>
              <a:t>Reinforcement</a:t>
            </a:r>
            <a:r>
              <a:rPr lang="en-SG" sz="2800" dirty="0"/>
              <a:t> – Set an example of unselfishness (vs. 14-19).</a:t>
            </a:r>
            <a:endParaRPr sz="2800" dirty="0"/>
          </a:p>
          <a:p>
            <a:pPr marL="361950" indent="-361950">
              <a:spcBef>
                <a:spcPts val="640"/>
              </a:spcBef>
              <a:buSzPts val="3200"/>
              <a:buNone/>
            </a:pPr>
            <a:r>
              <a:rPr lang="en-SG" sz="2800" dirty="0"/>
              <a:t>	Leaders ask others to do what they are already doing.</a:t>
            </a:r>
            <a:endParaRPr sz="2800" dirty="0"/>
          </a:p>
          <a:p>
            <a:pPr marL="714375" indent="-352425">
              <a:spcBef>
                <a:spcPts val="640"/>
              </a:spcBef>
              <a:buSzPts val="3200"/>
            </a:pPr>
            <a:r>
              <a:rPr lang="en-SG" sz="2800" dirty="0"/>
              <a:t>No lording and taxing the people as Governor</a:t>
            </a:r>
            <a:endParaRPr sz="2800" dirty="0"/>
          </a:p>
          <a:p>
            <a:pPr marL="714375" indent="-352425">
              <a:spcBef>
                <a:spcPts val="640"/>
              </a:spcBef>
              <a:buSzPts val="3200"/>
            </a:pPr>
            <a:r>
              <a:rPr lang="en-SG" sz="2800" dirty="0"/>
              <a:t>Hospitable to own people and others</a:t>
            </a:r>
            <a:endParaRPr sz="2800" dirty="0"/>
          </a:p>
          <a:p>
            <a:pPr marL="714375" indent="-352425">
              <a:spcBef>
                <a:spcPts val="640"/>
              </a:spcBef>
              <a:buSzPts val="3200"/>
            </a:pPr>
            <a:r>
              <a:rPr lang="en-SG" sz="2800" dirty="0"/>
              <a:t>(1Th 2:10)  </a:t>
            </a:r>
            <a:r>
              <a:rPr lang="en-SG" sz="2800" i="1" dirty="0"/>
              <a:t>Ye are witnesses, and God also, how </a:t>
            </a:r>
            <a:r>
              <a:rPr lang="en-SG" sz="2800" i="1" u="sng" dirty="0"/>
              <a:t>holily and justly and unblameably </a:t>
            </a:r>
            <a:r>
              <a:rPr lang="en-SG" sz="2800" i="1" dirty="0"/>
              <a:t>we behaved ourselves among you that believe:</a:t>
            </a:r>
            <a:endParaRPr sz="2800" dirty="0"/>
          </a:p>
          <a:p>
            <a:pPr marL="342900" indent="-139700">
              <a:spcBef>
                <a:spcPts val="640"/>
              </a:spcBef>
              <a:buSzPts val="3200"/>
              <a:buNone/>
            </a:pPr>
            <a:endParaRPr dirty="0"/>
          </a:p>
          <a:p>
            <a:pPr marL="342900" indent="-139700">
              <a:spcBef>
                <a:spcPts val="640"/>
              </a:spcBef>
              <a:buSzPts val="3200"/>
              <a:buNone/>
            </a:pPr>
            <a:endParaRPr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32"/>
          <p:cNvSpPr txBox="1">
            <a:spLocks noGrp="1"/>
          </p:cNvSpPr>
          <p:nvPr>
            <p:ph type="title"/>
          </p:nvPr>
        </p:nvSpPr>
        <p:spPr>
          <a:xfrm>
            <a:off x="1981202" y="275036"/>
            <a:ext cx="8259233" cy="296465"/>
          </a:xfrm>
          <a:prstGeom prst="rect">
            <a:avLst/>
          </a:prstGeom>
          <a:noFill/>
          <a:ln>
            <a:noFill/>
          </a:ln>
        </p:spPr>
        <p:txBody>
          <a:bodyPr spcFirstLastPara="1" wrap="square" lIns="91425" tIns="45700" rIns="91425" bIns="45700" anchor="ctr" anchorCtr="0">
            <a:normAutofit fontScale="90000"/>
          </a:bodyPr>
          <a:lstStyle/>
          <a:p>
            <a:pPr>
              <a:buSzPct val="100000"/>
            </a:pPr>
            <a:r>
              <a:rPr lang="en-SG" sz="3600"/>
              <a:t> </a:t>
            </a:r>
            <a:endParaRPr sz="3600"/>
          </a:p>
        </p:txBody>
      </p:sp>
      <p:sp>
        <p:nvSpPr>
          <p:cNvPr id="284" name="Google Shape;284;p32"/>
          <p:cNvSpPr txBox="1">
            <a:spLocks noGrp="1"/>
          </p:cNvSpPr>
          <p:nvPr>
            <p:ph type="body" idx="1"/>
          </p:nvPr>
        </p:nvSpPr>
        <p:spPr>
          <a:xfrm>
            <a:off x="838199" y="571501"/>
            <a:ext cx="10601325" cy="5554266"/>
          </a:xfrm>
          <a:prstGeom prst="rect">
            <a:avLst/>
          </a:prstGeom>
          <a:noFill/>
          <a:ln>
            <a:noFill/>
          </a:ln>
        </p:spPr>
        <p:txBody>
          <a:bodyPr spcFirstLastPara="1" wrap="square" lIns="91425" tIns="45700" rIns="91425" bIns="45700" anchor="t" anchorCtr="0">
            <a:noAutofit/>
          </a:bodyPr>
          <a:lstStyle/>
          <a:p>
            <a:pPr marL="0" indent="0">
              <a:lnSpc>
                <a:spcPct val="90000"/>
              </a:lnSpc>
              <a:spcBef>
                <a:spcPts val="0"/>
              </a:spcBef>
              <a:buSzPts val="3000"/>
              <a:buNone/>
            </a:pPr>
            <a:r>
              <a:rPr lang="en-SG" sz="3000" i="1" dirty="0">
                <a:solidFill>
                  <a:schemeClr val="tx1"/>
                </a:solidFill>
              </a:rPr>
              <a:t>(</a:t>
            </a:r>
            <a:r>
              <a:rPr lang="en-SG" sz="3000" i="1" dirty="0" err="1">
                <a:solidFill>
                  <a:schemeClr val="tx1"/>
                </a:solidFill>
              </a:rPr>
              <a:t>Neh</a:t>
            </a:r>
            <a:r>
              <a:rPr lang="en-SG" sz="3000" i="1" dirty="0">
                <a:solidFill>
                  <a:schemeClr val="tx1"/>
                </a:solidFill>
              </a:rPr>
              <a:t> 5:17</a:t>
            </a:r>
            <a:r>
              <a:rPr lang="en-SG" sz="3000" b="1" i="1" dirty="0">
                <a:solidFill>
                  <a:schemeClr val="tx1"/>
                </a:solidFill>
              </a:rPr>
              <a:t>)  </a:t>
            </a:r>
            <a:r>
              <a:rPr lang="en-SG" sz="3000" i="1" dirty="0">
                <a:solidFill>
                  <a:schemeClr val="tx1"/>
                </a:solidFill>
              </a:rPr>
              <a:t>Moreover there were at my table an </a:t>
            </a:r>
            <a:r>
              <a:rPr lang="en-SG" sz="3000" i="1" u="sng" dirty="0">
                <a:solidFill>
                  <a:schemeClr val="tx1"/>
                </a:solidFill>
              </a:rPr>
              <a:t>hundred and fifty of the Jews and rulers</a:t>
            </a:r>
            <a:r>
              <a:rPr lang="en-SG" sz="3000" i="1" dirty="0">
                <a:solidFill>
                  <a:schemeClr val="tx1"/>
                </a:solidFill>
              </a:rPr>
              <a:t>, beside those that came unto us from among the heathen that are about us.</a:t>
            </a:r>
            <a:endParaRPr dirty="0">
              <a:solidFill>
                <a:schemeClr val="tx1"/>
              </a:solidFill>
            </a:endParaRPr>
          </a:p>
          <a:p>
            <a:pPr marL="0" indent="0">
              <a:lnSpc>
                <a:spcPct val="90000"/>
              </a:lnSpc>
              <a:spcBef>
                <a:spcPts val="600"/>
              </a:spcBef>
              <a:buSzPts val="3000"/>
              <a:buNone/>
            </a:pPr>
            <a:r>
              <a:rPr lang="en-SG" sz="3000" i="1" dirty="0">
                <a:solidFill>
                  <a:schemeClr val="tx1"/>
                </a:solidFill>
              </a:rPr>
              <a:t> </a:t>
            </a:r>
            <a:endParaRPr sz="3000" dirty="0">
              <a:solidFill>
                <a:schemeClr val="tx1"/>
              </a:solidFill>
            </a:endParaRPr>
          </a:p>
          <a:p>
            <a:pPr marL="0" indent="0">
              <a:lnSpc>
                <a:spcPct val="90000"/>
              </a:lnSpc>
              <a:spcBef>
                <a:spcPts val="600"/>
              </a:spcBef>
              <a:buSzPts val="3000"/>
              <a:buNone/>
            </a:pPr>
            <a:r>
              <a:rPr lang="en-SG" sz="3000" i="1" dirty="0">
                <a:solidFill>
                  <a:schemeClr val="tx1"/>
                </a:solidFill>
              </a:rPr>
              <a:t>(</a:t>
            </a:r>
            <a:r>
              <a:rPr lang="en-SG" sz="3000" i="1" dirty="0" err="1">
                <a:solidFill>
                  <a:schemeClr val="tx1"/>
                </a:solidFill>
              </a:rPr>
              <a:t>Neh</a:t>
            </a:r>
            <a:r>
              <a:rPr lang="en-SG" sz="3000" i="1" dirty="0">
                <a:solidFill>
                  <a:schemeClr val="tx1"/>
                </a:solidFill>
              </a:rPr>
              <a:t> 5:18)  Now that which was prepared for me daily was one ox and six choice sheep; also fowls were prepared for me, and once in ten days store of all sorts of wine: </a:t>
            </a:r>
            <a:r>
              <a:rPr lang="en-SG" sz="3000" i="1" u="sng" dirty="0">
                <a:solidFill>
                  <a:schemeClr val="tx1"/>
                </a:solidFill>
              </a:rPr>
              <a:t>yet for all this required not I the bread of the governor</a:t>
            </a:r>
            <a:r>
              <a:rPr lang="en-SG" sz="3000" i="1" dirty="0">
                <a:solidFill>
                  <a:schemeClr val="tx1"/>
                </a:solidFill>
              </a:rPr>
              <a:t>, because the bondage was heavy upon this people.</a:t>
            </a:r>
            <a:endParaRPr dirty="0">
              <a:solidFill>
                <a:schemeClr val="tx1"/>
              </a:solidFill>
            </a:endParaRPr>
          </a:p>
          <a:p>
            <a:pPr marL="342900">
              <a:lnSpc>
                <a:spcPct val="90000"/>
              </a:lnSpc>
              <a:spcBef>
                <a:spcPts val="600"/>
              </a:spcBef>
              <a:buSzPts val="3000"/>
              <a:buNone/>
            </a:pPr>
            <a:r>
              <a:rPr lang="en-SG" sz="3000" b="1" i="1" dirty="0"/>
              <a:t> </a:t>
            </a:r>
            <a:endParaRPr dirty="0"/>
          </a:p>
          <a:p>
            <a:pPr marL="342900" indent="-152400">
              <a:lnSpc>
                <a:spcPct val="90000"/>
              </a:lnSpc>
              <a:spcBef>
                <a:spcPts val="600"/>
              </a:spcBef>
              <a:buSzPts val="3000"/>
              <a:buNone/>
            </a:pPr>
            <a:endParaRPr sz="3000" b="1" i="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33"/>
          <p:cNvSpPr txBox="1">
            <a:spLocks noGrp="1"/>
          </p:cNvSpPr>
          <p:nvPr>
            <p:ph type="title"/>
          </p:nvPr>
        </p:nvSpPr>
        <p:spPr>
          <a:xfrm>
            <a:off x="1981202" y="275036"/>
            <a:ext cx="8259233" cy="296465"/>
          </a:xfrm>
          <a:prstGeom prst="rect">
            <a:avLst/>
          </a:prstGeom>
          <a:noFill/>
          <a:ln>
            <a:noFill/>
          </a:ln>
        </p:spPr>
        <p:txBody>
          <a:bodyPr spcFirstLastPara="1" wrap="square" lIns="91425" tIns="45700" rIns="91425" bIns="45700" anchor="ctr" anchorCtr="0">
            <a:normAutofit fontScale="90000"/>
          </a:bodyPr>
          <a:lstStyle/>
          <a:p>
            <a:pPr>
              <a:buSzPct val="100000"/>
            </a:pPr>
            <a:r>
              <a:rPr lang="en-SG" sz="3600"/>
              <a:t> </a:t>
            </a:r>
            <a:endParaRPr sz="3600"/>
          </a:p>
        </p:txBody>
      </p:sp>
      <p:sp>
        <p:nvSpPr>
          <p:cNvPr id="291" name="Google Shape;291;p33"/>
          <p:cNvSpPr txBox="1">
            <a:spLocks noGrp="1"/>
          </p:cNvSpPr>
          <p:nvPr>
            <p:ph type="body" idx="1"/>
          </p:nvPr>
        </p:nvSpPr>
        <p:spPr>
          <a:xfrm>
            <a:off x="600075" y="442317"/>
            <a:ext cx="10858307" cy="5973366"/>
          </a:xfrm>
          <a:prstGeom prst="rect">
            <a:avLst/>
          </a:prstGeom>
          <a:noFill/>
          <a:ln>
            <a:noFill/>
          </a:ln>
        </p:spPr>
        <p:txBody>
          <a:bodyPr spcFirstLastPara="1" wrap="square" lIns="91425" tIns="45700" rIns="91425" bIns="45700" anchor="t" anchorCtr="0">
            <a:noAutofit/>
          </a:bodyPr>
          <a:lstStyle/>
          <a:p>
            <a:pPr marL="342900" algn="ctr">
              <a:lnSpc>
                <a:spcPct val="90000"/>
              </a:lnSpc>
              <a:spcBef>
                <a:spcPts val="0"/>
              </a:spcBef>
              <a:buSzPct val="100000"/>
              <a:buNone/>
            </a:pPr>
            <a:r>
              <a:rPr lang="en-SG" sz="3600" dirty="0">
                <a:solidFill>
                  <a:srgbClr val="00B0F0"/>
                </a:solidFill>
              </a:rPr>
              <a:t>(3).</a:t>
            </a:r>
            <a:r>
              <a:rPr lang="en-SG" sz="3600" i="1" dirty="0">
                <a:solidFill>
                  <a:srgbClr val="00B0F0"/>
                </a:solidFill>
              </a:rPr>
              <a:t> </a:t>
            </a:r>
            <a:r>
              <a:rPr lang="en-SG" sz="3600" u="sng" dirty="0">
                <a:solidFill>
                  <a:srgbClr val="00B0F0"/>
                </a:solidFill>
              </a:rPr>
              <a:t>ASKING TO DO SOMETHING WRONG</a:t>
            </a:r>
            <a:endParaRPr sz="3600" dirty="0">
              <a:solidFill>
                <a:srgbClr val="00B0F0"/>
              </a:solidFill>
            </a:endParaRPr>
          </a:p>
          <a:p>
            <a:pPr marL="0" indent="0" algn="ctr">
              <a:lnSpc>
                <a:spcPct val="90000"/>
              </a:lnSpc>
              <a:spcBef>
                <a:spcPts val="555"/>
              </a:spcBef>
              <a:buSzPct val="100000"/>
              <a:buNone/>
            </a:pPr>
            <a:endParaRPr sz="2800" u="sng" dirty="0"/>
          </a:p>
          <a:p>
            <a:pPr marL="0" indent="0">
              <a:spcBef>
                <a:spcPts val="518"/>
              </a:spcBef>
              <a:buSzPct val="100000"/>
              <a:buNone/>
            </a:pPr>
            <a:r>
              <a:rPr lang="en-SG" sz="2800" dirty="0"/>
              <a:t>(Daniel 1:3-5)  </a:t>
            </a:r>
          </a:p>
          <a:p>
            <a:pPr marL="514350" indent="-514350">
              <a:spcBef>
                <a:spcPts val="518"/>
              </a:spcBef>
              <a:buSzPct val="100000"/>
              <a:buFont typeface="+mj-lt"/>
              <a:buAutoNum type="arabicPeriod" startAt="3"/>
            </a:pPr>
            <a:r>
              <a:rPr lang="en-SG" sz="2800" i="1" dirty="0"/>
              <a:t>And the king </a:t>
            </a:r>
            <a:r>
              <a:rPr lang="en-SG" sz="2800" i="1" dirty="0" err="1"/>
              <a:t>spake</a:t>
            </a:r>
            <a:r>
              <a:rPr lang="en-SG" sz="2800" i="1" dirty="0"/>
              <a:t> unto Ashpenaz the master of his eunuchs, that he should bring certain of the children of Israel, and of the king's seed, and of the princes;</a:t>
            </a:r>
            <a:endParaRPr sz="2800" dirty="0"/>
          </a:p>
          <a:p>
            <a:pPr marL="514350" indent="-514350">
              <a:spcBef>
                <a:spcPts val="518"/>
              </a:spcBef>
              <a:buSzPct val="100000"/>
              <a:buFont typeface="+mj-lt"/>
              <a:buAutoNum type="arabicPeriod" startAt="3"/>
            </a:pPr>
            <a:r>
              <a:rPr lang="en-SG" sz="2800" i="1" u="sng" dirty="0"/>
              <a:t>Children in whom was no blemish, but well favoured, and skilful in all wisdom, and cunning in knowledge, and understanding science</a:t>
            </a:r>
            <a:r>
              <a:rPr lang="en-SG" sz="2800" i="1" dirty="0"/>
              <a:t>, and such as had ability in them to stand in the king's palace, and whom they might teach the learning and the tongue of the Chaldeans.</a:t>
            </a:r>
            <a:endParaRPr sz="2800" dirty="0"/>
          </a:p>
          <a:p>
            <a:pPr marL="514350" indent="-514350">
              <a:spcBef>
                <a:spcPts val="518"/>
              </a:spcBef>
              <a:buSzPct val="100000"/>
              <a:buFont typeface="+mj-lt"/>
              <a:buAutoNum type="arabicPeriod" startAt="3"/>
            </a:pPr>
            <a:r>
              <a:rPr lang="en-SG" sz="2800" i="1" dirty="0"/>
              <a:t>And the king appointed them a </a:t>
            </a:r>
            <a:r>
              <a:rPr lang="en-SG" sz="2800" i="1" u="sng" dirty="0"/>
              <a:t>daily provision of the king's meat, and of the wine which he drank</a:t>
            </a:r>
            <a:r>
              <a:rPr lang="en-SG" sz="2800" i="1" dirty="0"/>
              <a:t>: so nourishing them three years, that at the end thereof they might stand before the king.</a:t>
            </a:r>
            <a:endParaRPr sz="2800" dirty="0"/>
          </a:p>
          <a:p>
            <a:pPr marL="342900" indent="-178435">
              <a:spcBef>
                <a:spcPts val="518"/>
              </a:spcBef>
              <a:buSzPct val="100000"/>
              <a:buNone/>
            </a:pPr>
            <a:endParaRPr sz="2800" dirty="0"/>
          </a:p>
          <a:p>
            <a:pPr marL="342900" indent="-178435">
              <a:spcBef>
                <a:spcPts val="518"/>
              </a:spcBef>
              <a:buSzPct val="100000"/>
              <a:buNone/>
            </a:pPr>
            <a:endParaRPr sz="2800" dirty="0"/>
          </a:p>
          <a:p>
            <a:pPr marL="0" indent="0">
              <a:lnSpc>
                <a:spcPct val="90000"/>
              </a:lnSpc>
              <a:spcBef>
                <a:spcPts val="555"/>
              </a:spcBef>
              <a:buSzPct val="100000"/>
              <a:buNone/>
            </a:pPr>
            <a:endParaRPr sz="3000" u="sng"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34"/>
          <p:cNvSpPr txBox="1">
            <a:spLocks noGrp="1"/>
          </p:cNvSpPr>
          <p:nvPr>
            <p:ph type="title"/>
          </p:nvPr>
        </p:nvSpPr>
        <p:spPr>
          <a:xfrm>
            <a:off x="1981202" y="275036"/>
            <a:ext cx="8259233" cy="296465"/>
          </a:xfrm>
          <a:prstGeom prst="rect">
            <a:avLst/>
          </a:prstGeom>
          <a:noFill/>
          <a:ln>
            <a:noFill/>
          </a:ln>
        </p:spPr>
        <p:txBody>
          <a:bodyPr spcFirstLastPara="1" wrap="square" lIns="91425" tIns="45700" rIns="91425" bIns="45700" anchor="ctr" anchorCtr="0">
            <a:normAutofit fontScale="90000"/>
          </a:bodyPr>
          <a:lstStyle/>
          <a:p>
            <a:pPr>
              <a:buSzPct val="100000"/>
            </a:pPr>
            <a:r>
              <a:rPr lang="en-SG" sz="3600"/>
              <a:t> </a:t>
            </a:r>
            <a:endParaRPr sz="3600"/>
          </a:p>
        </p:txBody>
      </p:sp>
      <p:sp>
        <p:nvSpPr>
          <p:cNvPr id="298" name="Google Shape;298;p34"/>
          <p:cNvSpPr txBox="1">
            <a:spLocks noGrp="1"/>
          </p:cNvSpPr>
          <p:nvPr>
            <p:ph type="body" idx="1"/>
          </p:nvPr>
        </p:nvSpPr>
        <p:spPr>
          <a:xfrm>
            <a:off x="1981202" y="571500"/>
            <a:ext cx="8259233" cy="5554266"/>
          </a:xfrm>
          <a:prstGeom prst="rect">
            <a:avLst/>
          </a:prstGeom>
          <a:noFill/>
          <a:ln>
            <a:noFill/>
          </a:ln>
        </p:spPr>
        <p:txBody>
          <a:bodyPr spcFirstLastPara="1" wrap="square" lIns="91425" tIns="45700" rIns="91425" bIns="45700" anchor="t" anchorCtr="0">
            <a:normAutofit/>
          </a:bodyPr>
          <a:lstStyle/>
          <a:p>
            <a:pPr marL="342900">
              <a:lnSpc>
                <a:spcPct val="90000"/>
              </a:lnSpc>
              <a:spcBef>
                <a:spcPts val="0"/>
              </a:spcBef>
              <a:buSzPts val="3000"/>
              <a:buNone/>
            </a:pPr>
            <a:r>
              <a:rPr lang="en-SG" sz="3000" b="1" i="1"/>
              <a:t> </a:t>
            </a:r>
            <a:endParaRPr/>
          </a:p>
          <a:p>
            <a:pPr marL="342900" indent="-152400">
              <a:lnSpc>
                <a:spcPct val="90000"/>
              </a:lnSpc>
              <a:spcBef>
                <a:spcPts val="600"/>
              </a:spcBef>
              <a:buSzPts val="3000"/>
              <a:buNone/>
            </a:pPr>
            <a:endParaRPr sz="3000" b="1" i="1"/>
          </a:p>
        </p:txBody>
      </p:sp>
      <p:sp>
        <p:nvSpPr>
          <p:cNvPr id="299" name="Google Shape;299;p34"/>
          <p:cNvSpPr/>
          <p:nvPr/>
        </p:nvSpPr>
        <p:spPr>
          <a:xfrm>
            <a:off x="786343" y="245272"/>
            <a:ext cx="10648950" cy="5478382"/>
          </a:xfrm>
          <a:prstGeom prst="rect">
            <a:avLst/>
          </a:prstGeom>
          <a:noFill/>
          <a:ln>
            <a:noFill/>
          </a:ln>
        </p:spPr>
        <p:txBody>
          <a:bodyPr spcFirstLastPara="1" wrap="square" lIns="91425" tIns="45700" rIns="91425" bIns="45700" anchor="t" anchorCtr="0">
            <a:noAutofit/>
          </a:bodyPr>
          <a:lstStyle/>
          <a:p>
            <a:r>
              <a:rPr lang="en-SG" sz="2800" dirty="0">
                <a:solidFill>
                  <a:schemeClr val="dk1"/>
                </a:solidFill>
                <a:latin typeface="Calibri"/>
                <a:ea typeface="Calibri"/>
                <a:cs typeface="Calibri"/>
                <a:sym typeface="Calibri"/>
              </a:rPr>
              <a:t>(Daniel 1:8-11)  </a:t>
            </a:r>
          </a:p>
          <a:p>
            <a:pPr marL="514350" indent="-514350">
              <a:buFont typeface="+mj-lt"/>
              <a:buAutoNum type="arabicPeriod" startAt="8"/>
            </a:pPr>
            <a:r>
              <a:rPr lang="en-SG" sz="2800" i="1" dirty="0">
                <a:solidFill>
                  <a:schemeClr val="dk1"/>
                </a:solidFill>
                <a:latin typeface="Calibri"/>
                <a:ea typeface="Calibri"/>
                <a:cs typeface="Calibri"/>
                <a:sym typeface="Calibri"/>
              </a:rPr>
              <a:t>But </a:t>
            </a:r>
            <a:r>
              <a:rPr lang="en-SG" sz="2800" i="1" u="sng" dirty="0">
                <a:solidFill>
                  <a:schemeClr val="dk1"/>
                </a:solidFill>
                <a:latin typeface="Calibri"/>
                <a:ea typeface="Calibri"/>
                <a:cs typeface="Calibri"/>
                <a:sym typeface="Calibri"/>
              </a:rPr>
              <a:t>Daniel purposed in his heart that he would not defile himself</a:t>
            </a:r>
            <a:r>
              <a:rPr lang="en-SG" sz="2800" i="1" dirty="0">
                <a:solidFill>
                  <a:schemeClr val="dk1"/>
                </a:solidFill>
                <a:latin typeface="Calibri"/>
                <a:ea typeface="Calibri"/>
                <a:cs typeface="Calibri"/>
                <a:sym typeface="Calibri"/>
              </a:rPr>
              <a:t> with the portion of the king's meat, nor with the wine which he drank: therefore he requested of the prince of the eunuchs that he might not defile himself.</a:t>
            </a:r>
            <a:endParaRPr sz="2800" dirty="0"/>
          </a:p>
          <a:p>
            <a:pPr marL="514350" indent="-514350">
              <a:buFont typeface="+mj-lt"/>
              <a:buAutoNum type="arabicPeriod" startAt="8"/>
            </a:pPr>
            <a:r>
              <a:rPr lang="en-SG" sz="2800" i="1" dirty="0">
                <a:solidFill>
                  <a:schemeClr val="dk1"/>
                </a:solidFill>
                <a:latin typeface="Calibri"/>
                <a:ea typeface="Calibri"/>
                <a:cs typeface="Calibri"/>
                <a:sym typeface="Calibri"/>
              </a:rPr>
              <a:t>Now God had brought Daniel into favour and tender love with the prince of the eunuchs.</a:t>
            </a:r>
            <a:endParaRPr sz="2800" dirty="0"/>
          </a:p>
          <a:p>
            <a:pPr marL="514350" indent="-514350">
              <a:buFont typeface="+mj-lt"/>
              <a:buAutoNum type="arabicPeriod" startAt="8"/>
            </a:pPr>
            <a:r>
              <a:rPr lang="en-SG" sz="2800" i="1" dirty="0">
                <a:solidFill>
                  <a:schemeClr val="dk1"/>
                </a:solidFill>
                <a:latin typeface="Calibri"/>
                <a:ea typeface="Calibri"/>
                <a:cs typeface="Calibri"/>
                <a:sym typeface="Calibri"/>
              </a:rPr>
              <a:t>And the prince of the eunuchs said unto Daniel, I fear my lord the king, who hath appointed your meat and your drink: for why should he see your faces worse liking than the children which are of your sort? then </a:t>
            </a:r>
            <a:r>
              <a:rPr lang="en-SG" sz="2800" i="1" u="sng" dirty="0">
                <a:solidFill>
                  <a:schemeClr val="dk1"/>
                </a:solidFill>
                <a:latin typeface="Calibri"/>
                <a:ea typeface="Calibri"/>
                <a:cs typeface="Calibri"/>
                <a:sym typeface="Calibri"/>
              </a:rPr>
              <a:t>shall ye make me endanger my head to the king</a:t>
            </a:r>
            <a:r>
              <a:rPr lang="en-SG" sz="2800" i="1" dirty="0">
                <a:solidFill>
                  <a:schemeClr val="dk1"/>
                </a:solidFill>
                <a:latin typeface="Calibri"/>
                <a:ea typeface="Calibri"/>
                <a:cs typeface="Calibri"/>
                <a:sym typeface="Calibri"/>
              </a:rPr>
              <a:t>.</a:t>
            </a:r>
            <a:endParaRPr sz="2800" dirty="0"/>
          </a:p>
          <a:p>
            <a:pPr marL="514350" indent="-514350">
              <a:buFont typeface="+mj-lt"/>
              <a:buAutoNum type="arabicPeriod" startAt="8"/>
            </a:pPr>
            <a:r>
              <a:rPr lang="en-SG" sz="2800" i="1" dirty="0">
                <a:solidFill>
                  <a:schemeClr val="dk1"/>
                </a:solidFill>
                <a:latin typeface="Calibri"/>
                <a:ea typeface="Calibri"/>
                <a:cs typeface="Calibri"/>
                <a:sym typeface="Calibri"/>
              </a:rPr>
              <a:t>Then said Daniel to </a:t>
            </a:r>
            <a:r>
              <a:rPr lang="en-SG" sz="2800" i="1" dirty="0" err="1">
                <a:solidFill>
                  <a:schemeClr val="dk1"/>
                </a:solidFill>
                <a:latin typeface="Calibri"/>
                <a:ea typeface="Calibri"/>
                <a:cs typeface="Calibri"/>
                <a:sym typeface="Calibri"/>
              </a:rPr>
              <a:t>Melzar</a:t>
            </a:r>
            <a:r>
              <a:rPr lang="en-SG" sz="2800" i="1" dirty="0">
                <a:solidFill>
                  <a:schemeClr val="dk1"/>
                </a:solidFill>
                <a:latin typeface="Calibri"/>
                <a:ea typeface="Calibri"/>
                <a:cs typeface="Calibri"/>
                <a:sym typeface="Calibri"/>
              </a:rPr>
              <a:t>, whom the prince of the eunuchs had set over Daniel, Hananiah, </a:t>
            </a:r>
            <a:r>
              <a:rPr lang="en-SG" sz="2800" i="1" dirty="0" err="1">
                <a:solidFill>
                  <a:schemeClr val="dk1"/>
                </a:solidFill>
                <a:latin typeface="Calibri"/>
                <a:ea typeface="Calibri"/>
                <a:cs typeface="Calibri"/>
                <a:sym typeface="Calibri"/>
              </a:rPr>
              <a:t>Mishael</a:t>
            </a:r>
            <a:r>
              <a:rPr lang="en-SG" sz="2800" i="1" dirty="0">
                <a:solidFill>
                  <a:schemeClr val="dk1"/>
                </a:solidFill>
                <a:latin typeface="Calibri"/>
                <a:ea typeface="Calibri"/>
                <a:cs typeface="Calibri"/>
                <a:sym typeface="Calibri"/>
              </a:rPr>
              <a:t>, and Azariah</a:t>
            </a:r>
            <a:r>
              <a:rPr lang="en-SG" sz="2800" dirty="0">
                <a:solidFill>
                  <a:schemeClr val="dk1"/>
                </a:solidFill>
                <a:latin typeface="Calibri"/>
                <a:ea typeface="Calibri"/>
                <a:cs typeface="Calibri"/>
                <a:sym typeface="Calibri"/>
              </a:rPr>
              <a:t>,</a:t>
            </a:r>
            <a:endParaRPr sz="2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Google Shape;305;p35"/>
          <p:cNvSpPr txBox="1">
            <a:spLocks noGrp="1"/>
          </p:cNvSpPr>
          <p:nvPr>
            <p:ph type="title"/>
          </p:nvPr>
        </p:nvSpPr>
        <p:spPr>
          <a:xfrm>
            <a:off x="1981202" y="275036"/>
            <a:ext cx="8259233" cy="296465"/>
          </a:xfrm>
          <a:prstGeom prst="rect">
            <a:avLst/>
          </a:prstGeom>
          <a:noFill/>
          <a:ln>
            <a:noFill/>
          </a:ln>
        </p:spPr>
        <p:txBody>
          <a:bodyPr spcFirstLastPara="1" wrap="square" lIns="91425" tIns="45700" rIns="91425" bIns="45700" anchor="ctr" anchorCtr="0">
            <a:normAutofit fontScale="90000"/>
          </a:bodyPr>
          <a:lstStyle/>
          <a:p>
            <a:pPr>
              <a:buSzPct val="100000"/>
            </a:pPr>
            <a:r>
              <a:rPr lang="en-SG" sz="3600"/>
              <a:t> </a:t>
            </a:r>
            <a:endParaRPr sz="3600"/>
          </a:p>
        </p:txBody>
      </p:sp>
      <p:sp>
        <p:nvSpPr>
          <p:cNvPr id="306" name="Google Shape;306;p35"/>
          <p:cNvSpPr txBox="1">
            <a:spLocks noGrp="1"/>
          </p:cNvSpPr>
          <p:nvPr>
            <p:ph type="body" idx="1"/>
          </p:nvPr>
        </p:nvSpPr>
        <p:spPr>
          <a:xfrm>
            <a:off x="1752601" y="76200"/>
            <a:ext cx="8487834" cy="6049566"/>
          </a:xfrm>
          <a:prstGeom prst="rect">
            <a:avLst/>
          </a:prstGeom>
          <a:noFill/>
          <a:ln>
            <a:noFill/>
          </a:ln>
        </p:spPr>
        <p:txBody>
          <a:bodyPr spcFirstLastPara="1" wrap="square" lIns="91425" tIns="45700" rIns="91425" bIns="45700" anchor="t" anchorCtr="0">
            <a:normAutofit/>
          </a:bodyPr>
          <a:lstStyle/>
          <a:p>
            <a:pPr marL="342900">
              <a:lnSpc>
                <a:spcPct val="90000"/>
              </a:lnSpc>
              <a:spcBef>
                <a:spcPts val="0"/>
              </a:spcBef>
              <a:buSzPts val="3000"/>
              <a:buNone/>
            </a:pPr>
            <a:r>
              <a:rPr lang="en-SG" sz="3000" b="1" i="1"/>
              <a:t> </a:t>
            </a:r>
            <a:endParaRPr/>
          </a:p>
          <a:p>
            <a:pPr marL="342900" indent="-152400">
              <a:lnSpc>
                <a:spcPct val="90000"/>
              </a:lnSpc>
              <a:spcBef>
                <a:spcPts val="600"/>
              </a:spcBef>
              <a:buSzPts val="3000"/>
              <a:buNone/>
            </a:pPr>
            <a:endParaRPr sz="3000" b="1" i="1"/>
          </a:p>
        </p:txBody>
      </p:sp>
      <p:sp>
        <p:nvSpPr>
          <p:cNvPr id="307" name="Google Shape;307;p35"/>
          <p:cNvSpPr/>
          <p:nvPr/>
        </p:nvSpPr>
        <p:spPr>
          <a:xfrm>
            <a:off x="704850" y="570312"/>
            <a:ext cx="10877550" cy="5539938"/>
          </a:xfrm>
          <a:prstGeom prst="rect">
            <a:avLst/>
          </a:prstGeom>
          <a:noFill/>
          <a:ln>
            <a:noFill/>
          </a:ln>
        </p:spPr>
        <p:txBody>
          <a:bodyPr spcFirstLastPara="1" wrap="square" lIns="91425" tIns="45700" rIns="91425" bIns="45700" anchor="t" anchorCtr="0">
            <a:noAutofit/>
          </a:bodyPr>
          <a:lstStyle/>
          <a:p>
            <a:r>
              <a:rPr lang="en-SG" sz="2800" dirty="0">
                <a:solidFill>
                  <a:schemeClr val="dk1"/>
                </a:solidFill>
                <a:latin typeface="Calibri"/>
                <a:ea typeface="Calibri"/>
                <a:cs typeface="Calibri"/>
                <a:sym typeface="Calibri"/>
              </a:rPr>
              <a:t>(Daniel 1:12-17)  </a:t>
            </a:r>
            <a:r>
              <a:rPr lang="en-SG" sz="2800" i="1" u="sng" dirty="0">
                <a:solidFill>
                  <a:schemeClr val="dk1"/>
                </a:solidFill>
                <a:latin typeface="Calibri"/>
                <a:ea typeface="Calibri"/>
                <a:cs typeface="Calibri"/>
                <a:sym typeface="Calibri"/>
              </a:rPr>
              <a:t>Prove thy servants, I beseech thee, ten days; and let them give us pulse to eat, and water to drink</a:t>
            </a:r>
            <a:r>
              <a:rPr lang="en-SG" sz="2800" i="1" dirty="0">
                <a:solidFill>
                  <a:schemeClr val="dk1"/>
                </a:solidFill>
                <a:latin typeface="Calibri"/>
                <a:ea typeface="Calibri"/>
                <a:cs typeface="Calibri"/>
                <a:sym typeface="Calibri"/>
              </a:rPr>
              <a:t>.  Then let our countenances be looked upon before thee, and the countenance of the children that eat of the portion of the king's meat: and as thou </a:t>
            </a:r>
            <a:r>
              <a:rPr lang="en-SG" sz="2800" i="1" dirty="0" err="1">
                <a:solidFill>
                  <a:schemeClr val="dk1"/>
                </a:solidFill>
                <a:latin typeface="Calibri"/>
                <a:ea typeface="Calibri"/>
                <a:cs typeface="Calibri"/>
                <a:sym typeface="Calibri"/>
              </a:rPr>
              <a:t>seest</a:t>
            </a:r>
            <a:r>
              <a:rPr lang="en-SG" sz="2800" i="1" dirty="0">
                <a:solidFill>
                  <a:schemeClr val="dk1"/>
                </a:solidFill>
                <a:latin typeface="Calibri"/>
                <a:ea typeface="Calibri"/>
                <a:cs typeface="Calibri"/>
                <a:sym typeface="Calibri"/>
              </a:rPr>
              <a:t>, deal with thy servants.</a:t>
            </a:r>
            <a:endParaRPr sz="2800" dirty="0"/>
          </a:p>
          <a:p>
            <a:r>
              <a:rPr lang="en-SG" sz="2800" i="1" dirty="0">
                <a:solidFill>
                  <a:schemeClr val="dk1"/>
                </a:solidFill>
                <a:latin typeface="Calibri"/>
                <a:ea typeface="Calibri"/>
                <a:cs typeface="Calibri"/>
                <a:sym typeface="Calibri"/>
              </a:rPr>
              <a:t>So he consented to them in this matter, and proved them ten days.  And </a:t>
            </a:r>
            <a:r>
              <a:rPr lang="en-SG" sz="2800" i="1" u="sng" dirty="0">
                <a:solidFill>
                  <a:schemeClr val="dk1"/>
                </a:solidFill>
                <a:latin typeface="Calibri"/>
                <a:ea typeface="Calibri"/>
                <a:cs typeface="Calibri"/>
                <a:sym typeface="Calibri"/>
              </a:rPr>
              <a:t>at the end of ten days their countenances appeared fairer and fatter</a:t>
            </a:r>
            <a:r>
              <a:rPr lang="en-SG" sz="2800" i="1" dirty="0">
                <a:solidFill>
                  <a:schemeClr val="dk1"/>
                </a:solidFill>
                <a:latin typeface="Calibri"/>
                <a:ea typeface="Calibri"/>
                <a:cs typeface="Calibri"/>
                <a:sym typeface="Calibri"/>
              </a:rPr>
              <a:t> in flesh than all the children which did eat the portion of the king's meat.</a:t>
            </a:r>
            <a:endParaRPr sz="2800" dirty="0"/>
          </a:p>
          <a:p>
            <a:r>
              <a:rPr lang="en-SG" sz="2800" i="1" dirty="0">
                <a:solidFill>
                  <a:schemeClr val="dk1"/>
                </a:solidFill>
                <a:latin typeface="Calibri"/>
                <a:ea typeface="Calibri"/>
                <a:cs typeface="Calibri"/>
                <a:sym typeface="Calibri"/>
              </a:rPr>
              <a:t>Thus </a:t>
            </a:r>
            <a:r>
              <a:rPr lang="en-SG" sz="2800" i="1" dirty="0" err="1">
                <a:solidFill>
                  <a:schemeClr val="dk1"/>
                </a:solidFill>
                <a:latin typeface="Calibri"/>
                <a:ea typeface="Calibri"/>
                <a:cs typeface="Calibri"/>
                <a:sym typeface="Calibri"/>
              </a:rPr>
              <a:t>Melzar</a:t>
            </a:r>
            <a:r>
              <a:rPr lang="en-SG" sz="2800" i="1" dirty="0">
                <a:solidFill>
                  <a:schemeClr val="dk1"/>
                </a:solidFill>
                <a:latin typeface="Calibri"/>
                <a:ea typeface="Calibri"/>
                <a:cs typeface="Calibri"/>
                <a:sym typeface="Calibri"/>
              </a:rPr>
              <a:t> took away the portion of their meat, and the wine that they should drink; and gave them pulse.</a:t>
            </a:r>
            <a:endParaRPr sz="2800" dirty="0"/>
          </a:p>
          <a:p>
            <a:endParaRPr sz="2800" i="1" dirty="0">
              <a:solidFill>
                <a:schemeClr val="dk1"/>
              </a:solidFill>
              <a:latin typeface="Calibri"/>
              <a:ea typeface="Calibri"/>
              <a:cs typeface="Calibri"/>
              <a:sym typeface="Calibri"/>
            </a:endParaRPr>
          </a:p>
          <a:p>
            <a:r>
              <a:rPr lang="en-SG" sz="2800" i="1" dirty="0">
                <a:solidFill>
                  <a:schemeClr val="dk1"/>
                </a:solidFill>
                <a:latin typeface="Calibri"/>
                <a:ea typeface="Calibri"/>
                <a:cs typeface="Calibri"/>
                <a:sym typeface="Calibri"/>
              </a:rPr>
              <a:t>(Daniel 1:17 KJV)  As for these four children, </a:t>
            </a:r>
            <a:r>
              <a:rPr lang="en-SG" sz="2800" i="1" u="sng" dirty="0">
                <a:solidFill>
                  <a:schemeClr val="dk1"/>
                </a:solidFill>
                <a:latin typeface="Calibri"/>
                <a:ea typeface="Calibri"/>
                <a:cs typeface="Calibri"/>
                <a:sym typeface="Calibri"/>
              </a:rPr>
              <a:t>God gave them knowledge and skill in all learning and wisdom</a:t>
            </a:r>
            <a:r>
              <a:rPr lang="en-SG" sz="2800" i="1" dirty="0">
                <a:solidFill>
                  <a:schemeClr val="dk1"/>
                </a:solidFill>
                <a:latin typeface="Calibri"/>
                <a:ea typeface="Calibri"/>
                <a:cs typeface="Calibri"/>
                <a:sym typeface="Calibri"/>
              </a:rPr>
              <a:t>: and Daniel had understanding in all visions and dreams.</a:t>
            </a:r>
            <a:endParaRPr sz="2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Google Shape;312;p36"/>
          <p:cNvSpPr txBox="1">
            <a:spLocks noGrp="1"/>
          </p:cNvSpPr>
          <p:nvPr>
            <p:ph type="body" idx="1"/>
          </p:nvPr>
        </p:nvSpPr>
        <p:spPr>
          <a:xfrm>
            <a:off x="914399" y="304800"/>
            <a:ext cx="10506269" cy="6248400"/>
          </a:xfrm>
          <a:prstGeom prst="rect">
            <a:avLst/>
          </a:prstGeom>
          <a:noFill/>
          <a:ln>
            <a:noFill/>
          </a:ln>
        </p:spPr>
        <p:txBody>
          <a:bodyPr spcFirstLastPara="1" wrap="square" lIns="91425" tIns="45700" rIns="91425" bIns="45700" anchor="t" anchorCtr="0">
            <a:normAutofit fontScale="92500" lnSpcReduction="10000"/>
          </a:bodyPr>
          <a:lstStyle/>
          <a:p>
            <a:pPr marL="447675" indent="-447675">
              <a:spcBef>
                <a:spcPts val="1000"/>
              </a:spcBef>
              <a:buSzPts val="2800"/>
              <a:buNone/>
            </a:pPr>
            <a:r>
              <a:rPr lang="en-SG" sz="2800" dirty="0"/>
              <a:t>1.  </a:t>
            </a:r>
            <a:r>
              <a:rPr lang="en-SG" sz="2800" u="sng" dirty="0"/>
              <a:t>Check my attitude</a:t>
            </a:r>
            <a:r>
              <a:rPr lang="en-SG" sz="2800" dirty="0"/>
              <a:t>.</a:t>
            </a:r>
            <a:endParaRPr dirty="0"/>
          </a:p>
          <a:p>
            <a:pPr marL="809625" lvl="1" indent="-361950">
              <a:spcBef>
                <a:spcPts val="1000"/>
              </a:spcBef>
              <a:buSzPts val="2800"/>
              <a:buAutoNum type="alphaLcPeriod"/>
            </a:pPr>
            <a:r>
              <a:rPr lang="en-SG" dirty="0"/>
              <a:t>An independent attitude is the basis of disloyalty.</a:t>
            </a:r>
            <a:endParaRPr dirty="0"/>
          </a:p>
          <a:p>
            <a:pPr marL="809625" lvl="1" indent="-361950">
              <a:spcBef>
                <a:spcPts val="1000"/>
              </a:spcBef>
              <a:buSzPts val="2800"/>
              <a:buAutoNum type="alphaLcPeriod"/>
            </a:pPr>
            <a:r>
              <a:rPr lang="en-SG" dirty="0"/>
              <a:t>A condemning one is the basis of self-righteousness.</a:t>
            </a:r>
            <a:endParaRPr dirty="0"/>
          </a:p>
          <a:p>
            <a:pPr marL="809625" lvl="1" indent="-361950">
              <a:spcBef>
                <a:spcPts val="1000"/>
              </a:spcBef>
              <a:buSzPts val="2800"/>
              <a:buAutoNum type="alphaLcPeriod"/>
            </a:pPr>
            <a:r>
              <a:rPr lang="en-SG" dirty="0"/>
              <a:t>An ungrateful heart is the basis of pride.</a:t>
            </a:r>
            <a:endParaRPr dirty="0"/>
          </a:p>
          <a:p>
            <a:pPr marL="809625" lvl="1" indent="-361950">
              <a:spcBef>
                <a:spcPts val="1000"/>
              </a:spcBef>
              <a:buSzPts val="2800"/>
              <a:buAutoNum type="alphaLcPeriod"/>
            </a:pPr>
            <a:r>
              <a:rPr lang="en-SG" dirty="0"/>
              <a:t>A lazy spirit is the basis of dishonesty and poverty.</a:t>
            </a:r>
            <a:endParaRPr dirty="0"/>
          </a:p>
          <a:p>
            <a:pPr marL="809625" lvl="1" indent="-361950">
              <a:spcBef>
                <a:spcPts val="1000"/>
              </a:spcBef>
              <a:buSzPts val="2800"/>
              <a:buAutoNum type="alphaLcPeriod"/>
            </a:pPr>
            <a:r>
              <a:rPr lang="en-SG" dirty="0"/>
              <a:t>A bitter attitude is the basis of selfishness.</a:t>
            </a:r>
            <a:endParaRPr dirty="0"/>
          </a:p>
          <a:p>
            <a:pPr marL="809625" lvl="1" indent="-361950">
              <a:spcBef>
                <a:spcPts val="1000"/>
              </a:spcBef>
              <a:buSzPts val="2800"/>
              <a:buAutoNum type="alphaLcPeriod"/>
            </a:pPr>
            <a:r>
              <a:rPr lang="en-SG" dirty="0"/>
              <a:t>An impure spirit is the basis of self-indulgence.</a:t>
            </a:r>
            <a:endParaRPr dirty="0"/>
          </a:p>
          <a:p>
            <a:pPr marL="914400" indent="0">
              <a:spcBef>
                <a:spcPts val="1000"/>
              </a:spcBef>
              <a:buNone/>
            </a:pPr>
            <a:endParaRPr dirty="0"/>
          </a:p>
          <a:p>
            <a:pPr marL="447675" indent="-447675">
              <a:spcBef>
                <a:spcPts val="1000"/>
              </a:spcBef>
              <a:buNone/>
            </a:pPr>
            <a:r>
              <a:rPr lang="en-SG" sz="2800" dirty="0"/>
              <a:t>2.  </a:t>
            </a:r>
            <a:r>
              <a:rPr lang="en-SG" sz="2800" u="sng" dirty="0"/>
              <a:t>Clear my conscience</a:t>
            </a:r>
            <a:r>
              <a:rPr lang="en-SG" sz="2800" dirty="0"/>
              <a:t>.</a:t>
            </a:r>
            <a:endParaRPr dirty="0"/>
          </a:p>
          <a:p>
            <a:pPr marL="809625" lvl="1" indent="-361950">
              <a:spcBef>
                <a:spcPts val="1000"/>
              </a:spcBef>
              <a:buSzPts val="2800"/>
              <a:buAutoNum type="alphaLcPeriod"/>
            </a:pPr>
            <a:r>
              <a:rPr lang="en-SG" dirty="0"/>
              <a:t>Correct and apologise for the offending attitudes.</a:t>
            </a:r>
            <a:endParaRPr dirty="0"/>
          </a:p>
          <a:p>
            <a:pPr marL="809625" lvl="1" indent="-361950">
              <a:spcBef>
                <a:spcPts val="1000"/>
              </a:spcBef>
              <a:buSzPts val="2800"/>
              <a:buAutoNum type="alphaLcPeriod"/>
            </a:pPr>
            <a:r>
              <a:rPr lang="en-SG" dirty="0"/>
              <a:t>Fulfil the unfinished duties.</a:t>
            </a:r>
            <a:endParaRPr dirty="0"/>
          </a:p>
          <a:p>
            <a:pPr marL="809625" lvl="1" indent="-361950">
              <a:spcBef>
                <a:spcPts val="1000"/>
              </a:spcBef>
              <a:spcAft>
                <a:spcPts val="1000"/>
              </a:spcAft>
              <a:buSzPts val="2800"/>
              <a:buAutoNum type="alphaLcPeriod"/>
            </a:pPr>
            <a:r>
              <a:rPr lang="en-SG" dirty="0"/>
              <a:t>Learn to defer, limiting freedom to avoid offending taste.</a:t>
            </a:r>
            <a:endParaRP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Google Shape;317;p37"/>
          <p:cNvSpPr txBox="1">
            <a:spLocks noGrp="1"/>
          </p:cNvSpPr>
          <p:nvPr>
            <p:ph type="body" idx="1"/>
          </p:nvPr>
        </p:nvSpPr>
        <p:spPr>
          <a:xfrm>
            <a:off x="877078" y="304800"/>
            <a:ext cx="10468946" cy="6248400"/>
          </a:xfrm>
          <a:prstGeom prst="rect">
            <a:avLst/>
          </a:prstGeom>
          <a:noFill/>
          <a:ln>
            <a:noFill/>
          </a:ln>
        </p:spPr>
        <p:txBody>
          <a:bodyPr spcFirstLastPara="1" wrap="square" lIns="91425" tIns="45700" rIns="91425" bIns="45700" anchor="t" anchorCtr="0">
            <a:normAutofit fontScale="92500" lnSpcReduction="10000"/>
          </a:bodyPr>
          <a:lstStyle/>
          <a:p>
            <a:pPr marL="0" indent="0">
              <a:spcBef>
                <a:spcPts val="0"/>
              </a:spcBef>
              <a:buNone/>
              <a:tabLst>
                <a:tab pos="447675" algn="l"/>
              </a:tabLst>
            </a:pPr>
            <a:r>
              <a:rPr lang="en-SG" sz="2800" dirty="0"/>
              <a:t>3. 	</a:t>
            </a:r>
            <a:r>
              <a:rPr lang="en-SG" sz="2800" u="sng" dirty="0"/>
              <a:t>Discern the basic desires</a:t>
            </a:r>
            <a:r>
              <a:rPr lang="en-SG" sz="2800" dirty="0"/>
              <a:t>.</a:t>
            </a:r>
            <a:endParaRPr dirty="0"/>
          </a:p>
          <a:p>
            <a:pPr marL="742950" lvl="1" indent="-349250">
              <a:spcBef>
                <a:spcPts val="560"/>
              </a:spcBef>
              <a:buSzPts val="2800"/>
              <a:buAutoNum type="alphaLcPeriod"/>
              <a:tabLst>
                <a:tab pos="447675" algn="l"/>
              </a:tabLst>
            </a:pPr>
            <a:r>
              <a:rPr lang="en-SG" dirty="0"/>
              <a:t>Ask what and why the goals are.</a:t>
            </a:r>
            <a:endParaRPr dirty="0"/>
          </a:p>
          <a:p>
            <a:pPr marL="742950" lvl="1" indent="-349250">
              <a:spcBef>
                <a:spcPts val="1000"/>
              </a:spcBef>
              <a:buSzPts val="2800"/>
              <a:buAutoNum type="alphaLcPeriod"/>
              <a:tabLst>
                <a:tab pos="447675" algn="l"/>
              </a:tabLst>
            </a:pPr>
            <a:r>
              <a:rPr lang="en-SG" dirty="0"/>
              <a:t>Ask him to point out any shortcoming.</a:t>
            </a:r>
            <a:endParaRPr dirty="0"/>
          </a:p>
          <a:p>
            <a:pPr marL="742950" lvl="1" indent="-349250">
              <a:spcBef>
                <a:spcPts val="1000"/>
              </a:spcBef>
              <a:buSzPts val="2800"/>
              <a:buAutoNum type="alphaLcPeriod"/>
              <a:tabLst>
                <a:tab pos="447675" algn="l"/>
              </a:tabLst>
            </a:pPr>
            <a:r>
              <a:rPr lang="en-SG" dirty="0"/>
              <a:t>Discern God’s goals to be accomplished. </a:t>
            </a:r>
            <a:endParaRPr dirty="0"/>
          </a:p>
          <a:p>
            <a:pPr marL="742950" indent="0">
              <a:spcBef>
                <a:spcPts val="1000"/>
              </a:spcBef>
              <a:buNone/>
            </a:pPr>
            <a:endParaRPr dirty="0"/>
          </a:p>
          <a:p>
            <a:pPr marL="0" indent="0">
              <a:spcBef>
                <a:spcPts val="1000"/>
              </a:spcBef>
              <a:buSzPts val="2800"/>
              <a:buNone/>
            </a:pPr>
            <a:r>
              <a:rPr lang="en-SG" sz="2800" dirty="0"/>
              <a:t>4.  </a:t>
            </a:r>
            <a:r>
              <a:rPr lang="en-SG" sz="2800" u="sng" dirty="0"/>
              <a:t>Design creative alternatives</a:t>
            </a:r>
            <a:r>
              <a:rPr lang="en-SG" sz="2800" dirty="0"/>
              <a:t>.</a:t>
            </a:r>
            <a:endParaRPr dirty="0"/>
          </a:p>
          <a:p>
            <a:pPr marL="742950" lvl="1" indent="-349250">
              <a:spcBef>
                <a:spcPts val="1000"/>
              </a:spcBef>
              <a:buSzPts val="2800"/>
              <a:buAutoNum type="alphaLcPeriod"/>
            </a:pPr>
            <a:r>
              <a:rPr lang="en-SG" dirty="0"/>
              <a:t>Remove any resistant spirit in order to be creative.</a:t>
            </a:r>
            <a:endParaRPr dirty="0"/>
          </a:p>
          <a:p>
            <a:pPr marL="742950" lvl="1" indent="-349250">
              <a:spcBef>
                <a:spcPts val="1000"/>
              </a:spcBef>
              <a:buSzPts val="2800"/>
              <a:buAutoNum type="alphaLcPeriod"/>
            </a:pPr>
            <a:r>
              <a:rPr lang="en-SG" dirty="0"/>
              <a:t>Use situation to grow my frame of reference.</a:t>
            </a:r>
            <a:endParaRPr dirty="0"/>
          </a:p>
          <a:p>
            <a:pPr marL="742950" lvl="1" indent="-349250">
              <a:spcBef>
                <a:spcPts val="1000"/>
              </a:spcBef>
              <a:buSzPts val="2800"/>
              <a:buAutoNum type="alphaLcPeriod"/>
            </a:pPr>
            <a:r>
              <a:rPr lang="en-SG" dirty="0"/>
              <a:t>Gain insights and ideas from book of Proverbs.</a:t>
            </a:r>
            <a:endParaRPr dirty="0"/>
          </a:p>
          <a:p>
            <a:pPr marL="742950" lvl="1" indent="-349250">
              <a:spcBef>
                <a:spcPts val="1000"/>
              </a:spcBef>
              <a:buSzPts val="2800"/>
              <a:buAutoNum type="alphaLcPeriod"/>
            </a:pPr>
            <a:r>
              <a:rPr lang="en-SG" dirty="0"/>
              <a:t>Design an alternative which can reach his goal.</a:t>
            </a:r>
            <a:endParaRPr dirty="0"/>
          </a:p>
          <a:p>
            <a:pPr marL="514350" indent="-336550">
              <a:spcBef>
                <a:spcPts val="560"/>
              </a:spcBef>
              <a:buSzPts val="2800"/>
              <a:buNone/>
            </a:pPr>
            <a:endParaRPr sz="2800" dirty="0"/>
          </a:p>
          <a:p>
            <a:pPr marL="0" indent="0">
              <a:spcBef>
                <a:spcPts val="560"/>
              </a:spcBef>
              <a:buSzPts val="2800"/>
              <a:buNone/>
            </a:pPr>
            <a:r>
              <a:rPr lang="en-SG" sz="2800" dirty="0"/>
              <a:t>(Psalms 76:10)  </a:t>
            </a:r>
            <a:r>
              <a:rPr lang="en-SG" sz="2800" i="1" u="sng" dirty="0"/>
              <a:t>Surely the wrath of man shall praise Thee</a:t>
            </a:r>
            <a:r>
              <a:rPr lang="en-SG" sz="2800" i="1" dirty="0"/>
              <a:t>: the remainder of wrath shalt Thou restrain.</a:t>
            </a:r>
            <a:endParaRPr sz="28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2" name="Google Shape;322;p38"/>
          <p:cNvSpPr txBox="1">
            <a:spLocks noGrp="1"/>
          </p:cNvSpPr>
          <p:nvPr>
            <p:ph type="body" idx="1"/>
          </p:nvPr>
        </p:nvSpPr>
        <p:spPr>
          <a:xfrm>
            <a:off x="989045" y="304800"/>
            <a:ext cx="10375641" cy="6248400"/>
          </a:xfrm>
          <a:prstGeom prst="rect">
            <a:avLst/>
          </a:prstGeom>
          <a:noFill/>
          <a:ln>
            <a:noFill/>
          </a:ln>
        </p:spPr>
        <p:txBody>
          <a:bodyPr spcFirstLastPara="1" wrap="square" lIns="91425" tIns="45700" rIns="91425" bIns="45700" anchor="t" anchorCtr="0">
            <a:normAutofit fontScale="92500" lnSpcReduction="20000"/>
          </a:bodyPr>
          <a:lstStyle/>
          <a:p>
            <a:pPr marL="528637" indent="-514350">
              <a:spcBef>
                <a:spcPts val="1000"/>
              </a:spcBef>
              <a:buSzPct val="100000"/>
              <a:buFont typeface="+mj-lt"/>
              <a:buAutoNum type="arabicPeriod" startAt="5"/>
            </a:pPr>
            <a:r>
              <a:rPr lang="en-SG" sz="2800" u="sng" dirty="0"/>
              <a:t>Appeal to the authority</a:t>
            </a:r>
            <a:r>
              <a:rPr lang="en-SG" sz="2800" dirty="0"/>
              <a:t>.</a:t>
            </a:r>
            <a:endParaRPr dirty="0"/>
          </a:p>
          <a:p>
            <a:pPr marL="809625" lvl="1" indent="-361950">
              <a:spcBef>
                <a:spcPts val="1000"/>
              </a:spcBef>
              <a:buSzPct val="100000"/>
              <a:buAutoNum type="alphaLcPeriod"/>
            </a:pPr>
            <a:r>
              <a:rPr lang="en-SG" dirty="0"/>
              <a:t>Have an humble attitude of a learner and servant.</a:t>
            </a:r>
            <a:endParaRPr dirty="0"/>
          </a:p>
          <a:p>
            <a:pPr marL="809625" lvl="1" indent="-361950">
              <a:spcBef>
                <a:spcPts val="1000"/>
              </a:spcBef>
              <a:buSzPct val="100000"/>
              <a:buAutoNum type="alphaLcPeriod"/>
            </a:pPr>
            <a:r>
              <a:rPr lang="en-SG" dirty="0"/>
              <a:t>Explain convictions without spirit of condemnation.</a:t>
            </a:r>
            <a:endParaRPr dirty="0"/>
          </a:p>
          <a:p>
            <a:pPr marL="809625" lvl="1" indent="-361950">
              <a:spcBef>
                <a:spcPts val="1000"/>
              </a:spcBef>
              <a:buSzPct val="100000"/>
              <a:buAutoNum type="alphaLcPeriod"/>
            </a:pPr>
            <a:r>
              <a:rPr lang="en-SG" dirty="0"/>
              <a:t>Present the creative alternative to reach his goal.</a:t>
            </a:r>
            <a:endParaRPr dirty="0"/>
          </a:p>
          <a:p>
            <a:pPr marL="809625" lvl="1" indent="-361950">
              <a:spcBef>
                <a:spcPts val="1000"/>
              </a:spcBef>
              <a:buSzPct val="100000"/>
              <a:buAutoNum type="alphaLcPeriod"/>
            </a:pPr>
            <a:r>
              <a:rPr lang="en-SG" dirty="0"/>
              <a:t>Leave the final decision up to him.</a:t>
            </a:r>
            <a:endParaRPr dirty="0"/>
          </a:p>
          <a:p>
            <a:pPr marL="447675" indent="-433388">
              <a:spcBef>
                <a:spcPts val="1000"/>
              </a:spcBef>
              <a:buNone/>
            </a:pPr>
            <a:endParaRPr dirty="0"/>
          </a:p>
          <a:p>
            <a:pPr marL="528637" indent="-514350">
              <a:spcBef>
                <a:spcPts val="1000"/>
              </a:spcBef>
              <a:buSzPct val="100000"/>
              <a:buFont typeface="+mj-lt"/>
              <a:buAutoNum type="arabicPeriod" startAt="6"/>
            </a:pPr>
            <a:r>
              <a:rPr lang="en-SG" sz="2800" u="sng" dirty="0"/>
              <a:t>Give God time to change his mind</a:t>
            </a:r>
            <a:r>
              <a:rPr lang="en-SG" sz="2800" dirty="0"/>
              <a:t>.</a:t>
            </a:r>
            <a:endParaRPr dirty="0"/>
          </a:p>
          <a:p>
            <a:pPr marL="809625" lvl="1" indent="-361950">
              <a:spcBef>
                <a:spcPts val="1000"/>
              </a:spcBef>
              <a:buSzPct val="100000"/>
              <a:buAutoNum type="alphaLcPeriod"/>
            </a:pPr>
            <a:r>
              <a:rPr lang="en-SG" dirty="0"/>
              <a:t>Expect him to respond with extra pressure on me.</a:t>
            </a:r>
            <a:endParaRPr dirty="0"/>
          </a:p>
          <a:p>
            <a:pPr marL="809625" lvl="1" indent="-361950">
              <a:spcBef>
                <a:spcPts val="1000"/>
              </a:spcBef>
              <a:buSzPct val="100000"/>
              <a:buAutoNum type="alphaLcPeriod"/>
            </a:pPr>
            <a:r>
              <a:rPr lang="en-SG" dirty="0"/>
              <a:t>Expect God to work on him in His time.</a:t>
            </a:r>
            <a:endParaRPr dirty="0"/>
          </a:p>
          <a:p>
            <a:pPr marL="809625" lvl="1" indent="-361950">
              <a:spcBef>
                <a:spcPts val="1000"/>
              </a:spcBef>
              <a:buSzPct val="100000"/>
              <a:buAutoNum type="alphaLcPeriod"/>
            </a:pPr>
            <a:r>
              <a:rPr lang="en-SG" dirty="0"/>
              <a:t>Know that God will bring forth benefits.</a:t>
            </a:r>
            <a:endParaRPr dirty="0"/>
          </a:p>
          <a:p>
            <a:pPr marL="742950" indent="0">
              <a:spcBef>
                <a:spcPts val="1000"/>
              </a:spcBef>
              <a:buNone/>
            </a:pPr>
            <a:endParaRPr dirty="0"/>
          </a:p>
          <a:p>
            <a:pPr marL="342900" indent="-329565">
              <a:spcBef>
                <a:spcPts val="560"/>
              </a:spcBef>
              <a:buSzPct val="100000"/>
            </a:pPr>
            <a:r>
              <a:rPr lang="en-SG" sz="2800" dirty="0"/>
              <a:t>(Romans 8:28)  </a:t>
            </a:r>
            <a:r>
              <a:rPr lang="en-SG" sz="2800" i="1" dirty="0"/>
              <a:t>And we know that </a:t>
            </a:r>
            <a:r>
              <a:rPr lang="en-SG" sz="2800" i="1" u="sng" dirty="0"/>
              <a:t>all things work together for good</a:t>
            </a:r>
            <a:r>
              <a:rPr lang="en-SG" sz="2800" i="1" dirty="0"/>
              <a:t> to them that love God, to them who are the called according to His purpose</a:t>
            </a:r>
            <a:r>
              <a:rPr lang="en-SG" sz="2800" dirty="0"/>
              <a:t>.</a:t>
            </a:r>
            <a:endParaRPr sz="28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Google Shape;327;p39"/>
          <p:cNvSpPr txBox="1">
            <a:spLocks noGrp="1"/>
          </p:cNvSpPr>
          <p:nvPr>
            <p:ph type="body" idx="1"/>
          </p:nvPr>
        </p:nvSpPr>
        <p:spPr>
          <a:xfrm>
            <a:off x="979715" y="519405"/>
            <a:ext cx="10250260" cy="6248400"/>
          </a:xfrm>
          <a:prstGeom prst="rect">
            <a:avLst/>
          </a:prstGeom>
          <a:noFill/>
          <a:ln>
            <a:noFill/>
          </a:ln>
        </p:spPr>
        <p:txBody>
          <a:bodyPr spcFirstLastPara="1" wrap="square" lIns="91425" tIns="45700" rIns="91425" bIns="45700" anchor="t" anchorCtr="0">
            <a:normAutofit/>
          </a:bodyPr>
          <a:lstStyle/>
          <a:p>
            <a:pPr marL="514350" indent="-514350">
              <a:spcBef>
                <a:spcPts val="0"/>
              </a:spcBef>
              <a:spcAft>
                <a:spcPts val="600"/>
              </a:spcAft>
              <a:buSzPts val="2800"/>
              <a:buFont typeface="+mj-lt"/>
              <a:buAutoNum type="arabicPeriod" startAt="7"/>
            </a:pPr>
            <a:r>
              <a:rPr lang="en-SG" sz="2800" u="sng" dirty="0"/>
              <a:t>Suffer for not doing what is wrong</a:t>
            </a:r>
            <a:r>
              <a:rPr lang="en-SG" sz="2800" dirty="0"/>
              <a:t>.</a:t>
            </a:r>
            <a:endParaRPr dirty="0"/>
          </a:p>
          <a:p>
            <a:pPr marL="542925" indent="0">
              <a:spcBef>
                <a:spcPts val="0"/>
              </a:spcBef>
              <a:spcAft>
                <a:spcPts val="600"/>
              </a:spcAft>
              <a:buSzPts val="2800"/>
              <a:buNone/>
            </a:pPr>
            <a:r>
              <a:rPr lang="en-SG" sz="2800" dirty="0"/>
              <a:t>(1 Peter 4:19)  </a:t>
            </a:r>
            <a:r>
              <a:rPr lang="en-SG" sz="2800" i="1" dirty="0"/>
              <a:t>Wherefore let them that suffer according to the will of God </a:t>
            </a:r>
            <a:r>
              <a:rPr lang="en-SG" sz="2800" i="1" u="sng" dirty="0"/>
              <a:t>commit the keeping of their souls to Him</a:t>
            </a:r>
            <a:r>
              <a:rPr lang="en-SG" sz="2800" i="1" dirty="0"/>
              <a:t> in well doing, as unto a faithful Creator.</a:t>
            </a:r>
            <a:endParaRPr dirty="0"/>
          </a:p>
          <a:p>
            <a:pPr marL="990600" indent="-447675">
              <a:spcBef>
                <a:spcPts val="0"/>
              </a:spcBef>
              <a:spcAft>
                <a:spcPts val="600"/>
              </a:spcAft>
              <a:buSzPts val="2800"/>
              <a:buFont typeface="+mj-lt"/>
              <a:buAutoNum type="alphaLcPeriod"/>
            </a:pPr>
            <a:r>
              <a:rPr lang="en-SG" sz="2800" dirty="0"/>
              <a:t>Disciples were to be willing to be rejected by family</a:t>
            </a:r>
            <a:br>
              <a:rPr lang="en-SG" sz="2800" dirty="0"/>
            </a:br>
            <a:r>
              <a:rPr lang="en-SG" sz="2800" dirty="0"/>
              <a:t>(Mt. 10:32-39).</a:t>
            </a:r>
            <a:endParaRPr dirty="0"/>
          </a:p>
          <a:p>
            <a:pPr marL="990600" indent="-447675">
              <a:spcBef>
                <a:spcPts val="0"/>
              </a:spcBef>
              <a:spcAft>
                <a:spcPts val="600"/>
              </a:spcAft>
              <a:buSzPts val="2800"/>
              <a:buFont typeface="+mj-lt"/>
              <a:buAutoNum type="alphaLcPeriod"/>
            </a:pPr>
            <a:r>
              <a:rPr lang="en-SG" sz="2800" dirty="0"/>
              <a:t>Disciples were to preach though forbidden by officials</a:t>
            </a:r>
            <a:br>
              <a:rPr lang="en-SG" sz="2800" dirty="0"/>
            </a:br>
            <a:r>
              <a:rPr lang="en-SG" sz="2800" dirty="0"/>
              <a:t>(Acts 4:19).</a:t>
            </a:r>
            <a:endParaRPr dirty="0"/>
          </a:p>
          <a:p>
            <a:pPr marL="990600" indent="-447675">
              <a:spcBef>
                <a:spcPts val="0"/>
              </a:spcBef>
              <a:spcAft>
                <a:spcPts val="600"/>
              </a:spcAft>
              <a:buSzPts val="2800"/>
              <a:buFont typeface="+mj-lt"/>
              <a:buAutoNum type="alphaLcPeriod"/>
            </a:pPr>
            <a:r>
              <a:rPr lang="en-SG" sz="2800" dirty="0"/>
              <a:t>Daniel was willing to die rather than worship the king</a:t>
            </a:r>
            <a:br>
              <a:rPr lang="en-SG" sz="2800" dirty="0"/>
            </a:br>
            <a:r>
              <a:rPr lang="en-SG" sz="2800" dirty="0"/>
              <a:t>(Dan. 6:16-16).</a:t>
            </a:r>
            <a:endParaRPr dirty="0"/>
          </a:p>
          <a:p>
            <a:pPr marL="990600" indent="-447675">
              <a:spcBef>
                <a:spcPts val="0"/>
              </a:spcBef>
              <a:spcAft>
                <a:spcPts val="600"/>
              </a:spcAft>
              <a:buSzPts val="2800"/>
              <a:buFont typeface="+mj-lt"/>
              <a:buAutoNum type="alphaLcPeriod"/>
            </a:pPr>
            <a:r>
              <a:rPr lang="en-SG" sz="2800" dirty="0"/>
              <a:t>Others were stoned, tortured, imprisoned and killed</a:t>
            </a:r>
            <a:br>
              <a:rPr lang="en-SG" sz="2800" dirty="0"/>
            </a:br>
            <a:r>
              <a:rPr lang="en-SG" sz="2800" dirty="0"/>
              <a:t>(Hebrews 11:35-40).</a:t>
            </a:r>
            <a:endParaRPr dirty="0"/>
          </a:p>
          <a:p>
            <a:pPr marL="514350" indent="-336550">
              <a:spcBef>
                <a:spcPts val="560"/>
              </a:spcBef>
              <a:buSzPts val="2800"/>
              <a:buNone/>
            </a:pPr>
            <a:endParaRPr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4"/>
          <p:cNvSpPr txBox="1">
            <a:spLocks noGrp="1"/>
          </p:cNvSpPr>
          <p:nvPr>
            <p:ph type="body" idx="1"/>
          </p:nvPr>
        </p:nvSpPr>
        <p:spPr>
          <a:xfrm>
            <a:off x="772885" y="366713"/>
            <a:ext cx="10776857" cy="6124574"/>
          </a:xfrm>
          <a:prstGeom prst="rect">
            <a:avLst/>
          </a:prstGeom>
          <a:noFill/>
          <a:ln>
            <a:noFill/>
          </a:ln>
        </p:spPr>
        <p:txBody>
          <a:bodyPr spcFirstLastPara="1" wrap="square" lIns="91425" tIns="45700" rIns="91425" bIns="45700" anchor="t" anchorCtr="0">
            <a:noAutofit/>
          </a:bodyPr>
          <a:lstStyle/>
          <a:p>
            <a:pPr marL="0" indent="0">
              <a:spcBef>
                <a:spcPts val="0"/>
              </a:spcBef>
              <a:buSzPct val="100000"/>
              <a:buNone/>
            </a:pPr>
            <a:r>
              <a:rPr lang="en-SG" dirty="0"/>
              <a:t>(Nehemiah 4:9-12)  </a:t>
            </a:r>
          </a:p>
          <a:p>
            <a:pPr marL="625475" indent="-625475">
              <a:spcBef>
                <a:spcPts val="0"/>
              </a:spcBef>
              <a:buSzPct val="100000"/>
              <a:buFont typeface="+mj-lt"/>
              <a:buAutoNum type="arabicPeriod" startAt="9"/>
            </a:pPr>
            <a:r>
              <a:rPr lang="en-SG" i="1" dirty="0"/>
              <a:t>Nevertheless </a:t>
            </a:r>
            <a:r>
              <a:rPr lang="en-SG" i="1" u="sng" dirty="0"/>
              <a:t>we made our prayer unto our God, and set a watch against them </a:t>
            </a:r>
            <a:r>
              <a:rPr lang="en-SG" i="1" dirty="0"/>
              <a:t>day and night, because of them.</a:t>
            </a:r>
            <a:endParaRPr dirty="0"/>
          </a:p>
          <a:p>
            <a:pPr marL="625475" indent="-625475">
              <a:spcBef>
                <a:spcPts val="555"/>
              </a:spcBef>
              <a:buSzPct val="100000"/>
              <a:buFont typeface="+mj-lt"/>
              <a:buAutoNum type="arabicPeriod" startAt="9"/>
            </a:pPr>
            <a:r>
              <a:rPr lang="en-SG" i="1" dirty="0"/>
              <a:t>And Judah said, </a:t>
            </a:r>
            <a:r>
              <a:rPr lang="en-SG" i="1" u="sng" dirty="0"/>
              <a:t>The strength of the bearers of burdens is decayed, and there is much rubbish</a:t>
            </a:r>
            <a:r>
              <a:rPr lang="en-SG" i="1" dirty="0"/>
              <a:t>; so that we are not able to build the wall.</a:t>
            </a:r>
            <a:endParaRPr dirty="0"/>
          </a:p>
          <a:p>
            <a:pPr marL="625475" indent="-625475">
              <a:spcBef>
                <a:spcPts val="555"/>
              </a:spcBef>
              <a:buSzPct val="100000"/>
              <a:buFont typeface="+mj-lt"/>
              <a:buAutoNum type="arabicPeriod" startAt="9"/>
            </a:pPr>
            <a:r>
              <a:rPr lang="en-SG" i="1" dirty="0"/>
              <a:t>And our adversaries said, They shall not know, neither see, till we come in the midst among them, and slay them, and cause the work to cease.</a:t>
            </a:r>
            <a:endParaRPr dirty="0"/>
          </a:p>
          <a:p>
            <a:pPr marL="625475" indent="-625475">
              <a:spcBef>
                <a:spcPts val="555"/>
              </a:spcBef>
              <a:buSzPct val="100000"/>
              <a:buFont typeface="+mj-lt"/>
              <a:buAutoNum type="arabicPeriod" startAt="9"/>
            </a:pPr>
            <a:r>
              <a:rPr lang="en-SG" i="1" dirty="0"/>
              <a:t>And it came to pass, that </a:t>
            </a:r>
            <a:r>
              <a:rPr lang="en-SG" i="1" u="sng" dirty="0"/>
              <a:t>when the Jews which dwelt by them came, they said unto us ten times</a:t>
            </a:r>
            <a:r>
              <a:rPr lang="en-SG" i="1" dirty="0"/>
              <a:t>, From all places whence ye shall return unto us they will be upon you.</a:t>
            </a:r>
            <a:endParaRPr dirty="0"/>
          </a:p>
          <a:p>
            <a:pPr marL="342900" indent="-107950">
              <a:spcBef>
                <a:spcPts val="740"/>
              </a:spcBef>
              <a:buSzPct val="100000"/>
              <a:buNone/>
            </a:pPr>
            <a:endParaRPr sz="4000" dirty="0"/>
          </a:p>
          <a:p>
            <a:pPr marL="0" indent="0">
              <a:spcBef>
                <a:spcPts val="684"/>
              </a:spcBef>
              <a:buSzPct val="100000"/>
              <a:buNone/>
            </a:pPr>
            <a:endParaRPr sz="3700" b="1" i="1" dirty="0"/>
          </a:p>
          <a:p>
            <a:pPr marL="0" indent="0">
              <a:spcBef>
                <a:spcPts val="684"/>
              </a:spcBef>
              <a:buSzPct val="100000"/>
              <a:buNone/>
            </a:pPr>
            <a:endParaRPr sz="3700" b="1" i="1" dirty="0"/>
          </a:p>
          <a:p>
            <a:pPr marL="342900" indent="-125602">
              <a:spcBef>
                <a:spcPts val="684"/>
              </a:spcBef>
              <a:buSzPct val="100000"/>
              <a:buNone/>
            </a:pPr>
            <a:endParaRPr sz="3700" b="1" i="1"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31"/>
        <p:cNvGrpSpPr/>
        <p:nvPr/>
      </p:nvGrpSpPr>
      <p:grpSpPr>
        <a:xfrm>
          <a:off x="0" y="0"/>
          <a:ext cx="0" cy="0"/>
          <a:chOff x="0" y="0"/>
          <a:chExt cx="0" cy="0"/>
        </a:xfrm>
      </p:grpSpPr>
      <p:sp>
        <p:nvSpPr>
          <p:cNvPr id="332" name="Google Shape;332;p40"/>
          <p:cNvSpPr txBox="1">
            <a:spLocks noGrp="1"/>
          </p:cNvSpPr>
          <p:nvPr>
            <p:ph type="title"/>
          </p:nvPr>
        </p:nvSpPr>
        <p:spPr>
          <a:xfrm>
            <a:off x="1981200" y="274638"/>
            <a:ext cx="8229600" cy="1143000"/>
          </a:xfrm>
          <a:prstGeom prst="rect">
            <a:avLst/>
          </a:prstGeom>
          <a:noFill/>
          <a:ln>
            <a:noFill/>
          </a:ln>
        </p:spPr>
        <p:txBody>
          <a:bodyPr spcFirstLastPara="1" wrap="square" lIns="91425" tIns="45700" rIns="91425" bIns="45700" anchor="ctr" anchorCtr="0">
            <a:normAutofit/>
          </a:bodyPr>
          <a:lstStyle/>
          <a:p>
            <a:pPr>
              <a:buSzPts val="4000"/>
            </a:pPr>
            <a:r>
              <a:rPr lang="en-SG" sz="3600" dirty="0">
                <a:solidFill>
                  <a:srgbClr val="00B0F0"/>
                </a:solidFill>
              </a:rPr>
              <a:t>(4).  </a:t>
            </a:r>
            <a:r>
              <a:rPr lang="en-SG" sz="3600" u="sng" dirty="0">
                <a:solidFill>
                  <a:srgbClr val="00B0F0"/>
                </a:solidFill>
              </a:rPr>
              <a:t>ATTITUDE - HUMBLING</a:t>
            </a:r>
            <a:endParaRPr sz="3600" u="sng" dirty="0">
              <a:solidFill>
                <a:srgbClr val="00B0F0"/>
              </a:solidFill>
            </a:endParaRPr>
          </a:p>
        </p:txBody>
      </p:sp>
      <p:sp>
        <p:nvSpPr>
          <p:cNvPr id="333" name="Google Shape;333;p40"/>
          <p:cNvSpPr txBox="1">
            <a:spLocks noGrp="1"/>
          </p:cNvSpPr>
          <p:nvPr>
            <p:ph type="body" idx="1"/>
          </p:nvPr>
        </p:nvSpPr>
        <p:spPr>
          <a:xfrm>
            <a:off x="1103538" y="1733551"/>
            <a:ext cx="10254343" cy="4525963"/>
          </a:xfrm>
          <a:prstGeom prst="rect">
            <a:avLst/>
          </a:prstGeom>
          <a:noFill/>
          <a:ln>
            <a:noFill/>
          </a:ln>
        </p:spPr>
        <p:txBody>
          <a:bodyPr spcFirstLastPara="1" wrap="square" lIns="91425" tIns="45700" rIns="91425" bIns="45700" anchor="t" anchorCtr="0">
            <a:noAutofit/>
          </a:bodyPr>
          <a:lstStyle/>
          <a:p>
            <a:pPr marL="447675" indent="-447675">
              <a:spcBef>
                <a:spcPts val="0"/>
              </a:spcBef>
              <a:buSzPts val="3200"/>
              <a:buNone/>
            </a:pPr>
            <a:r>
              <a:rPr lang="en-SG" sz="2800" dirty="0"/>
              <a:t>1.	(1 Cor. 16:14; 1 Peter 4:8; Rom. 5:5).  Do I love God and people enough?</a:t>
            </a:r>
            <a:endParaRPr sz="2800" dirty="0"/>
          </a:p>
          <a:p>
            <a:pPr marL="447675" indent="-447675">
              <a:spcBef>
                <a:spcPts val="640"/>
              </a:spcBef>
              <a:buSzPts val="3200"/>
              <a:buNone/>
            </a:pPr>
            <a:r>
              <a:rPr lang="en-SG" sz="2800" dirty="0"/>
              <a:t>2.	Peaceful heart (John 14:27), Jesus’ promised peace with Jesus as Source.</a:t>
            </a:r>
            <a:endParaRPr sz="2800" dirty="0"/>
          </a:p>
          <a:p>
            <a:pPr marL="0" indent="0">
              <a:spcBef>
                <a:spcPts val="640"/>
              </a:spcBef>
              <a:buSzPts val="3200"/>
              <a:buNone/>
            </a:pPr>
            <a:endParaRPr sz="2800" dirty="0"/>
          </a:p>
          <a:p>
            <a:pPr marL="342900">
              <a:spcBef>
                <a:spcPts val="640"/>
              </a:spcBef>
              <a:buSzPts val="3200"/>
            </a:pPr>
            <a:r>
              <a:rPr lang="en-SG" sz="2800" dirty="0"/>
              <a:t>(1Co 16:14)  </a:t>
            </a:r>
            <a:r>
              <a:rPr lang="en-SG" sz="2800" i="1" u="sng" dirty="0"/>
              <a:t>Let all your things be done with love. </a:t>
            </a:r>
            <a:endParaRPr sz="2800" i="1" u="sng" dirty="0"/>
          </a:p>
          <a:p>
            <a:pPr marL="342900" indent="-139700">
              <a:spcBef>
                <a:spcPts val="640"/>
              </a:spcBef>
              <a:buSzPts val="3200"/>
              <a:buNone/>
            </a:pPr>
            <a:endParaRPr b="1"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9" name="Google Shape;339;p41"/>
          <p:cNvSpPr txBox="1">
            <a:spLocks noGrp="1"/>
          </p:cNvSpPr>
          <p:nvPr>
            <p:ph type="body" idx="1"/>
          </p:nvPr>
        </p:nvSpPr>
        <p:spPr>
          <a:xfrm>
            <a:off x="1017037" y="1600201"/>
            <a:ext cx="10123714" cy="4525963"/>
          </a:xfrm>
          <a:prstGeom prst="rect">
            <a:avLst/>
          </a:prstGeom>
          <a:noFill/>
          <a:ln>
            <a:noFill/>
          </a:ln>
        </p:spPr>
        <p:txBody>
          <a:bodyPr spcFirstLastPara="1" wrap="square" lIns="91425" tIns="45700" rIns="91425" bIns="45700" anchor="t" anchorCtr="0">
            <a:noAutofit/>
          </a:bodyPr>
          <a:lstStyle/>
          <a:p>
            <a:pPr marL="447675" indent="-447675">
              <a:spcBef>
                <a:spcPts val="0"/>
              </a:spcBef>
              <a:buSzPts val="3200"/>
              <a:buNone/>
            </a:pPr>
            <a:r>
              <a:rPr lang="en-SG" sz="2800" dirty="0"/>
              <a:t>3.	Self-control (Gal. 5:22,23, Gal. 6:1 – take heed).  God is in control (Dan. 4:35).</a:t>
            </a:r>
            <a:endParaRPr sz="2800" dirty="0"/>
          </a:p>
          <a:p>
            <a:pPr marL="0" indent="0">
              <a:spcBef>
                <a:spcPts val="640"/>
              </a:spcBef>
              <a:buSzPts val="3200"/>
              <a:buNone/>
            </a:pPr>
            <a:endParaRPr sz="2800" dirty="0"/>
          </a:p>
          <a:p>
            <a:pPr marL="342900">
              <a:spcBef>
                <a:spcPts val="640"/>
              </a:spcBef>
              <a:buSzPts val="3200"/>
            </a:pPr>
            <a:r>
              <a:rPr lang="en-SG" sz="2800" dirty="0"/>
              <a:t>(Dan 4:35)  </a:t>
            </a:r>
            <a:r>
              <a:rPr lang="en-SG" sz="2800" i="1" dirty="0"/>
              <a:t>And all the inhabitants of the earth are reputed as nothing: and </a:t>
            </a:r>
            <a:r>
              <a:rPr lang="en-SG" sz="2800" i="1" u="sng" dirty="0"/>
              <a:t>He doeth according to His will</a:t>
            </a:r>
            <a:r>
              <a:rPr lang="en-SG" sz="2800" i="1" dirty="0"/>
              <a:t> in the army of heaven, and among the inhabitants of the earth: and none can stay His hand, or say unto Him, What </a:t>
            </a:r>
            <a:r>
              <a:rPr lang="en-SG" sz="2800" i="1" dirty="0" err="1"/>
              <a:t>doest</a:t>
            </a:r>
            <a:r>
              <a:rPr lang="en-SG" sz="2800" i="1" dirty="0"/>
              <a:t> Thou?</a:t>
            </a:r>
            <a:endParaRPr sz="2800" dirty="0"/>
          </a:p>
          <a:p>
            <a:pPr marL="342900" indent="-139700">
              <a:spcBef>
                <a:spcPts val="640"/>
              </a:spcBef>
              <a:buSzPts val="3200"/>
              <a:buNone/>
            </a:pPr>
            <a:endParaRPr sz="2800" dirty="0"/>
          </a:p>
          <a:p>
            <a:pPr marL="0" indent="0">
              <a:spcBef>
                <a:spcPts val="640"/>
              </a:spcBef>
              <a:buSzPts val="3200"/>
              <a:buNone/>
            </a:pPr>
            <a:endParaRPr sz="28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43"/>
        <p:cNvGrpSpPr/>
        <p:nvPr/>
      </p:nvGrpSpPr>
      <p:grpSpPr>
        <a:xfrm>
          <a:off x="0" y="0"/>
          <a:ext cx="0" cy="0"/>
          <a:chOff x="0" y="0"/>
          <a:chExt cx="0" cy="0"/>
        </a:xfrm>
      </p:grpSpPr>
      <p:sp>
        <p:nvSpPr>
          <p:cNvPr id="345" name="Google Shape;345;p42"/>
          <p:cNvSpPr txBox="1">
            <a:spLocks noGrp="1"/>
          </p:cNvSpPr>
          <p:nvPr>
            <p:ph type="body" idx="1"/>
          </p:nvPr>
        </p:nvSpPr>
        <p:spPr>
          <a:xfrm>
            <a:off x="895739" y="1600201"/>
            <a:ext cx="10562253" cy="4525963"/>
          </a:xfrm>
          <a:prstGeom prst="rect">
            <a:avLst/>
          </a:prstGeom>
          <a:noFill/>
          <a:ln>
            <a:noFill/>
          </a:ln>
        </p:spPr>
        <p:txBody>
          <a:bodyPr spcFirstLastPara="1" wrap="square" lIns="91425" tIns="45700" rIns="91425" bIns="45700" anchor="t" anchorCtr="0">
            <a:noAutofit/>
          </a:bodyPr>
          <a:lstStyle/>
          <a:p>
            <a:pPr marL="447675" indent="-447675">
              <a:spcBef>
                <a:spcPts val="0"/>
              </a:spcBef>
              <a:buSzPts val="3200"/>
              <a:buNone/>
            </a:pPr>
            <a:r>
              <a:rPr lang="en-SG" sz="2800" dirty="0"/>
              <a:t>4.  Wisdom (James 1:5; 3:17).  Pure, gentle, peaceable and full of mercy.</a:t>
            </a:r>
            <a:endParaRPr sz="2800" dirty="0"/>
          </a:p>
          <a:p>
            <a:pPr marL="447675" indent="-447675">
              <a:spcBef>
                <a:spcPts val="640"/>
              </a:spcBef>
              <a:buSzPts val="3200"/>
              <a:buNone/>
            </a:pPr>
            <a:r>
              <a:rPr lang="en-SG" sz="2800" dirty="0"/>
              <a:t>5.  Discernment (Eccl. 8:5).  Time and Judgment with personal involvement (John 7:24)</a:t>
            </a:r>
            <a:endParaRPr sz="2800" dirty="0"/>
          </a:p>
          <a:p>
            <a:pPr marL="342900" indent="-139700">
              <a:spcBef>
                <a:spcPts val="640"/>
              </a:spcBef>
              <a:buSzPts val="3200"/>
              <a:buNone/>
            </a:pPr>
            <a:endParaRPr sz="2800" dirty="0"/>
          </a:p>
          <a:p>
            <a:pPr marL="342900">
              <a:spcBef>
                <a:spcPts val="640"/>
              </a:spcBef>
              <a:buClr>
                <a:srgbClr val="000000"/>
              </a:buClr>
              <a:buSzPts val="3200"/>
            </a:pPr>
            <a:r>
              <a:rPr lang="en-SG" sz="2800" dirty="0">
                <a:sym typeface="Georgia"/>
              </a:rPr>
              <a:t>(Joh 7:24)  Judge not according to the appearance, but </a:t>
            </a:r>
            <a:r>
              <a:rPr lang="en-SG" sz="2800" u="sng" dirty="0">
                <a:sym typeface="Georgia"/>
              </a:rPr>
              <a:t>judge</a:t>
            </a:r>
            <a:r>
              <a:rPr lang="en-SG" sz="2800" dirty="0">
                <a:sym typeface="Georgia"/>
              </a:rPr>
              <a:t> </a:t>
            </a:r>
            <a:r>
              <a:rPr lang="en-SG" sz="2800" u="sng" dirty="0">
                <a:sym typeface="Georgia"/>
              </a:rPr>
              <a:t>righteous judgment</a:t>
            </a:r>
            <a:r>
              <a:rPr lang="en-SG" sz="2800" dirty="0">
                <a:sym typeface="Georgia"/>
              </a:rPr>
              <a:t>.</a:t>
            </a:r>
            <a:endParaRPr sz="2800" dirty="0"/>
          </a:p>
          <a:p>
            <a:pPr marL="342900" indent="-139700">
              <a:spcBef>
                <a:spcPts val="640"/>
              </a:spcBef>
              <a:buSzPts val="3200"/>
              <a:buNone/>
            </a:pPr>
            <a:endParaRPr dirty="0">
              <a:solidFill>
                <a:srgbClr val="000000"/>
              </a:solidFill>
              <a:latin typeface="Georgia"/>
              <a:ea typeface="Georgia"/>
              <a:cs typeface="Georgia"/>
              <a:sym typeface="Georgia"/>
            </a:endParaRPr>
          </a:p>
          <a:p>
            <a:pPr marL="342900" indent="-139700">
              <a:spcBef>
                <a:spcPts val="640"/>
              </a:spcBef>
              <a:buSzPts val="3200"/>
              <a:buNone/>
            </a:pPr>
            <a:endParaRP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49"/>
        <p:cNvGrpSpPr/>
        <p:nvPr/>
      </p:nvGrpSpPr>
      <p:grpSpPr>
        <a:xfrm>
          <a:off x="0" y="0"/>
          <a:ext cx="0" cy="0"/>
          <a:chOff x="0" y="0"/>
          <a:chExt cx="0" cy="0"/>
        </a:xfrm>
      </p:grpSpPr>
      <p:sp>
        <p:nvSpPr>
          <p:cNvPr id="351" name="Google Shape;351;p43"/>
          <p:cNvSpPr txBox="1">
            <a:spLocks noGrp="1"/>
          </p:cNvSpPr>
          <p:nvPr>
            <p:ph type="body" idx="1"/>
          </p:nvPr>
        </p:nvSpPr>
        <p:spPr>
          <a:xfrm>
            <a:off x="933061" y="1371601"/>
            <a:ext cx="10459617" cy="4754563"/>
          </a:xfrm>
          <a:prstGeom prst="rect">
            <a:avLst/>
          </a:prstGeom>
          <a:noFill/>
          <a:ln>
            <a:noFill/>
          </a:ln>
        </p:spPr>
        <p:txBody>
          <a:bodyPr spcFirstLastPara="1" wrap="square" lIns="91425" tIns="45700" rIns="91425" bIns="45700" anchor="t" anchorCtr="0">
            <a:noAutofit/>
          </a:bodyPr>
          <a:lstStyle/>
          <a:p>
            <a:pPr marL="447675" indent="-447675">
              <a:spcBef>
                <a:spcPts val="0"/>
              </a:spcBef>
              <a:buSzPts val="3200"/>
              <a:buNone/>
            </a:pPr>
            <a:r>
              <a:rPr lang="en-SG" sz="2800" dirty="0"/>
              <a:t>6.  Words to speak (Psalm 141:3; Luke 12:11,12; Prov. 15:1).  Soft answer turns away anger.</a:t>
            </a:r>
            <a:endParaRPr sz="2800" dirty="0"/>
          </a:p>
          <a:p>
            <a:pPr marL="447675" indent="-447675">
              <a:spcBef>
                <a:spcPts val="640"/>
              </a:spcBef>
              <a:buSzPts val="3200"/>
              <a:buNone/>
            </a:pPr>
            <a:r>
              <a:rPr lang="en-SG" sz="2800" dirty="0"/>
              <a:t>7.  Second mile (Matt. 5:41;44), even to enemies.   Love, bless, do good and pray for them.</a:t>
            </a:r>
            <a:br>
              <a:rPr lang="en-SG" sz="2800" dirty="0"/>
            </a:br>
            <a:endParaRPr sz="2800" dirty="0"/>
          </a:p>
          <a:p>
            <a:pPr marL="342900">
              <a:spcBef>
                <a:spcPts val="640"/>
              </a:spcBef>
              <a:buSzPts val="3200"/>
            </a:pPr>
            <a:r>
              <a:rPr lang="en-SG" sz="2800" dirty="0"/>
              <a:t>(</a:t>
            </a:r>
            <a:r>
              <a:rPr lang="en-SG" sz="2800" dirty="0" err="1"/>
              <a:t>Psa</a:t>
            </a:r>
            <a:r>
              <a:rPr lang="en-SG" sz="2800" dirty="0"/>
              <a:t> 141:3)  </a:t>
            </a:r>
            <a:r>
              <a:rPr lang="en-SG" sz="2800" i="1" u="sng" dirty="0"/>
              <a:t>Set a watch, O LORD, before my mouth</a:t>
            </a:r>
            <a:r>
              <a:rPr lang="en-SG" sz="2800" i="1" dirty="0"/>
              <a:t>; keep the door of my lips.</a:t>
            </a:r>
            <a:endParaRPr sz="2800" dirty="0"/>
          </a:p>
          <a:p>
            <a:pPr marL="0" indent="0">
              <a:spcBef>
                <a:spcPts val="640"/>
              </a:spcBef>
              <a:buSzPts val="3200"/>
              <a:buNone/>
            </a:pPr>
            <a:endParaRPr b="1" dirty="0"/>
          </a:p>
          <a:p>
            <a:pPr marL="342900" indent="-139700">
              <a:spcBef>
                <a:spcPts val="640"/>
              </a:spcBef>
              <a:buSzPts val="3200"/>
              <a:buNone/>
            </a:pPr>
            <a:endParaRP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sp>
        <p:nvSpPr>
          <p:cNvPr id="357" name="Google Shape;357;p44"/>
          <p:cNvSpPr txBox="1">
            <a:spLocks noGrp="1"/>
          </p:cNvSpPr>
          <p:nvPr>
            <p:ph type="body" idx="1"/>
          </p:nvPr>
        </p:nvSpPr>
        <p:spPr>
          <a:xfrm>
            <a:off x="765109" y="1295401"/>
            <a:ext cx="10618237" cy="4830763"/>
          </a:xfrm>
          <a:prstGeom prst="rect">
            <a:avLst/>
          </a:prstGeom>
          <a:noFill/>
          <a:ln>
            <a:noFill/>
          </a:ln>
        </p:spPr>
        <p:txBody>
          <a:bodyPr spcFirstLastPara="1" wrap="square" lIns="91425" tIns="45700" rIns="91425" bIns="45700" anchor="t" anchorCtr="0">
            <a:normAutofit/>
          </a:bodyPr>
          <a:lstStyle/>
          <a:p>
            <a:pPr marL="0" indent="0">
              <a:spcBef>
                <a:spcPts val="0"/>
              </a:spcBef>
              <a:buNone/>
            </a:pPr>
            <a:r>
              <a:rPr lang="en-SG" sz="3000" dirty="0"/>
              <a:t>8. The goal is not “WINNING”</a:t>
            </a:r>
            <a:endParaRPr dirty="0"/>
          </a:p>
          <a:p>
            <a:pPr marL="0" indent="0" algn="ctr">
              <a:spcBef>
                <a:spcPts val="600"/>
              </a:spcBef>
              <a:buSzPct val="100000"/>
              <a:buNone/>
            </a:pPr>
            <a:r>
              <a:rPr lang="en-SG" sz="3000" b="1" dirty="0"/>
              <a:t>    BUT RECONCILIATION TO GOD</a:t>
            </a:r>
            <a:endParaRPr dirty="0"/>
          </a:p>
          <a:p>
            <a:pPr marL="342900" indent="-328612">
              <a:spcBef>
                <a:spcPts val="600"/>
              </a:spcBef>
              <a:buSzPct val="100000"/>
            </a:pPr>
            <a:r>
              <a:rPr lang="en-SG" sz="3000" dirty="0"/>
              <a:t>(2Co 5:18)  </a:t>
            </a:r>
            <a:r>
              <a:rPr lang="en-SG" sz="3000" i="1" dirty="0"/>
              <a:t>And all things are of </a:t>
            </a:r>
            <a:r>
              <a:rPr lang="en-SG" sz="3000" i="1" u="sng" dirty="0"/>
              <a:t>God, who hath reconciled us to Himself by Jesus Christ</a:t>
            </a:r>
            <a:r>
              <a:rPr lang="en-SG" sz="3000" i="1" dirty="0"/>
              <a:t>, and hath given to us the ministry of reconciliation</a:t>
            </a:r>
            <a:r>
              <a:rPr lang="en-SG" sz="3000" dirty="0"/>
              <a:t>;</a:t>
            </a:r>
            <a:endParaRPr dirty="0"/>
          </a:p>
          <a:p>
            <a:pPr marL="342900" indent="-152400">
              <a:spcBef>
                <a:spcPts val="600"/>
              </a:spcBef>
              <a:buSzPct val="100000"/>
              <a:buNone/>
            </a:pPr>
            <a:endParaRPr sz="3000" dirty="0"/>
          </a:p>
          <a:p>
            <a:pPr marL="342900" indent="-328612">
              <a:spcBef>
                <a:spcPts val="600"/>
              </a:spcBef>
              <a:buSzPct val="100000"/>
            </a:pPr>
            <a:r>
              <a:rPr lang="en-SG" sz="3000" dirty="0"/>
              <a:t>(2Co 5:19)  </a:t>
            </a:r>
            <a:r>
              <a:rPr lang="en-SG" sz="3000" i="1" dirty="0"/>
              <a:t>To wit, that God was in Christ, reconciling the world unto Himself, not imputing their trespasses unto them; and </a:t>
            </a:r>
            <a:r>
              <a:rPr lang="en-SG" sz="3000" i="1" u="sng" dirty="0"/>
              <a:t>hath committed unto us the word of reconciliation</a:t>
            </a:r>
            <a:r>
              <a:rPr lang="en-SG" sz="3000" i="1" dirty="0"/>
              <a:t>.</a:t>
            </a:r>
            <a:endParaRPr dirty="0"/>
          </a:p>
          <a:p>
            <a:pPr marL="342900" indent="-152400">
              <a:spcBef>
                <a:spcPts val="600"/>
              </a:spcBef>
              <a:buSzPct val="100000"/>
              <a:buNone/>
            </a:pPr>
            <a:endParaRPr sz="3000" dirty="0"/>
          </a:p>
          <a:p>
            <a:pPr marL="0" indent="0">
              <a:spcBef>
                <a:spcPts val="640"/>
              </a:spcBef>
              <a:buSzPct val="100000"/>
              <a:buNone/>
            </a:pPr>
            <a:endParaRPr b="1"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61"/>
        <p:cNvGrpSpPr/>
        <p:nvPr/>
      </p:nvGrpSpPr>
      <p:grpSpPr>
        <a:xfrm>
          <a:off x="0" y="0"/>
          <a:ext cx="0" cy="0"/>
          <a:chOff x="0" y="0"/>
          <a:chExt cx="0" cy="0"/>
        </a:xfrm>
      </p:grpSpPr>
      <p:sp>
        <p:nvSpPr>
          <p:cNvPr id="362" name="Google Shape;362;p45"/>
          <p:cNvSpPr txBox="1">
            <a:spLocks noGrp="1"/>
          </p:cNvSpPr>
          <p:nvPr>
            <p:ph type="body" idx="1"/>
          </p:nvPr>
        </p:nvSpPr>
        <p:spPr>
          <a:xfrm>
            <a:off x="942391" y="304800"/>
            <a:ext cx="10692881" cy="6324600"/>
          </a:xfrm>
          <a:prstGeom prst="rect">
            <a:avLst/>
          </a:prstGeom>
          <a:noFill/>
          <a:ln>
            <a:noFill/>
          </a:ln>
        </p:spPr>
        <p:txBody>
          <a:bodyPr spcFirstLastPara="1" wrap="square" lIns="91425" tIns="45700" rIns="91425" bIns="45700" anchor="t" anchorCtr="0">
            <a:noAutofit/>
          </a:bodyPr>
          <a:lstStyle/>
          <a:p>
            <a:pPr marL="0" indent="0" algn="ctr">
              <a:spcBef>
                <a:spcPts val="0"/>
              </a:spcBef>
              <a:spcAft>
                <a:spcPts val="1200"/>
              </a:spcAft>
              <a:buSzPts val="2800"/>
              <a:buNone/>
            </a:pPr>
            <a:r>
              <a:rPr lang="en-SG" sz="2800" dirty="0"/>
              <a:t>   </a:t>
            </a:r>
            <a:r>
              <a:rPr lang="en-SG" sz="2800" u="sng" dirty="0"/>
              <a:t>PRAYER OF SALVATION</a:t>
            </a:r>
            <a:endParaRPr sz="2800" dirty="0"/>
          </a:p>
          <a:p>
            <a:pPr marL="0" indent="0">
              <a:spcBef>
                <a:spcPts val="560"/>
              </a:spcBef>
              <a:buSzPts val="2800"/>
              <a:buNone/>
            </a:pPr>
            <a:r>
              <a:rPr lang="en-SG" sz="2800" dirty="0"/>
              <a:t>God, I need a real relationship with You.  I admit many times, I have chosen to go my own way instead of Your way.  </a:t>
            </a:r>
            <a:endParaRPr sz="2800" dirty="0"/>
          </a:p>
          <a:p>
            <a:pPr marL="0" indent="0">
              <a:spcBef>
                <a:spcPts val="560"/>
              </a:spcBef>
              <a:buSzPts val="2800"/>
              <a:buNone/>
            </a:pPr>
            <a:endParaRPr sz="2800" dirty="0"/>
          </a:p>
          <a:p>
            <a:pPr marL="0" indent="0">
              <a:spcBef>
                <a:spcPts val="560"/>
              </a:spcBef>
              <a:buSzPts val="2800"/>
              <a:buNone/>
            </a:pPr>
            <a:r>
              <a:rPr lang="en-SG" sz="2800" dirty="0"/>
              <a:t>Please forgive me for my sins.  Jesus, thank You for dying on the Cross to pay the penalty for my sins. </a:t>
            </a:r>
            <a:endParaRPr sz="2800" dirty="0"/>
          </a:p>
          <a:p>
            <a:pPr marL="0" indent="0">
              <a:spcBef>
                <a:spcPts val="560"/>
              </a:spcBef>
              <a:buSzPts val="2800"/>
              <a:buNone/>
            </a:pPr>
            <a:endParaRPr sz="2800" dirty="0"/>
          </a:p>
          <a:p>
            <a:pPr marL="0" indent="0">
              <a:spcBef>
                <a:spcPts val="560"/>
              </a:spcBef>
              <a:buSzPts val="2800"/>
              <a:buNone/>
            </a:pPr>
            <a:r>
              <a:rPr lang="en-SG" sz="2800" dirty="0"/>
              <a:t> Please come into my life to be my Lord and Saviour.</a:t>
            </a:r>
            <a:endParaRPr sz="2800" dirty="0"/>
          </a:p>
          <a:p>
            <a:pPr marL="0" indent="0">
              <a:spcBef>
                <a:spcPts val="560"/>
              </a:spcBef>
              <a:buSzPts val="2800"/>
              <a:buNone/>
            </a:pPr>
            <a:r>
              <a:rPr lang="en-SG" sz="2800" dirty="0"/>
              <a:t>Change me from the inside and make me the person You created me to be.  In Jesus’ Name, I pray.  Amen</a:t>
            </a:r>
            <a:endParaRPr sz="28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7" name="Google Shape;367;p46"/>
          <p:cNvSpPr txBox="1">
            <a:spLocks noGrp="1"/>
          </p:cNvSpPr>
          <p:nvPr>
            <p:ph type="body" idx="1"/>
          </p:nvPr>
        </p:nvSpPr>
        <p:spPr>
          <a:xfrm>
            <a:off x="886407" y="304800"/>
            <a:ext cx="10440955" cy="6324600"/>
          </a:xfrm>
          <a:prstGeom prst="rect">
            <a:avLst/>
          </a:prstGeom>
          <a:noFill/>
          <a:ln>
            <a:noFill/>
          </a:ln>
        </p:spPr>
        <p:txBody>
          <a:bodyPr spcFirstLastPara="1" wrap="square" lIns="91425" tIns="45700" rIns="91425" bIns="45700" anchor="t" anchorCtr="0">
            <a:noAutofit/>
          </a:bodyPr>
          <a:lstStyle/>
          <a:p>
            <a:pPr marL="0" indent="0">
              <a:spcBef>
                <a:spcPts val="1000"/>
              </a:spcBef>
              <a:buSzPts val="2800"/>
              <a:buNone/>
            </a:pPr>
            <a:r>
              <a:rPr lang="en-SG" sz="2800" dirty="0"/>
              <a:t>9. </a:t>
            </a:r>
            <a:r>
              <a:rPr lang="en-SG" sz="2800" u="sng" dirty="0"/>
              <a:t>Reflections – Managing</a:t>
            </a:r>
            <a:endParaRPr lang="en-SG" dirty="0"/>
          </a:p>
          <a:p>
            <a:pPr marL="809625" indent="-447675">
              <a:spcBef>
                <a:spcPts val="1000"/>
              </a:spcBef>
              <a:buSzPts val="2800"/>
              <a:buFont typeface="+mj-lt"/>
              <a:buAutoNum type="alphaLcPeriod"/>
            </a:pPr>
            <a:r>
              <a:rPr lang="en-SG" sz="2800" dirty="0"/>
              <a:t>Who are involved in the conflict?  Any manager?</a:t>
            </a:r>
            <a:endParaRPr sz="2800" dirty="0"/>
          </a:p>
          <a:p>
            <a:pPr marL="809625" indent="-447675">
              <a:spcBef>
                <a:spcPts val="1000"/>
              </a:spcBef>
              <a:buSzPts val="2800"/>
              <a:buFont typeface="+mj-lt"/>
              <a:buAutoNum type="alphaLcPeriod"/>
            </a:pPr>
            <a:r>
              <a:rPr lang="en-SG" sz="2800" dirty="0"/>
              <a:t>What are the goals of all – long or short term?</a:t>
            </a:r>
            <a:endParaRPr sz="2800" dirty="0"/>
          </a:p>
          <a:p>
            <a:pPr marL="809625" indent="-447675">
              <a:spcBef>
                <a:spcPts val="1000"/>
              </a:spcBef>
              <a:buSzPts val="2800"/>
              <a:buFont typeface="+mj-lt"/>
              <a:buAutoNum type="alphaLcPeriod"/>
            </a:pPr>
            <a:r>
              <a:rPr lang="en-SG" sz="2800" dirty="0"/>
              <a:t>List the reasons for actions or inactions?</a:t>
            </a:r>
            <a:endParaRPr sz="2800" dirty="0"/>
          </a:p>
          <a:p>
            <a:pPr marL="809625" indent="-447675">
              <a:spcBef>
                <a:spcPts val="1000"/>
              </a:spcBef>
              <a:buSzPts val="2800"/>
              <a:buFont typeface="+mj-lt"/>
              <a:buAutoNum type="alphaLcPeriod"/>
            </a:pPr>
            <a:r>
              <a:rPr lang="en-SG" sz="2800" dirty="0"/>
              <a:t>Where will it happen at another place or time?</a:t>
            </a:r>
            <a:endParaRPr sz="2800" dirty="0"/>
          </a:p>
          <a:p>
            <a:pPr marL="809625" indent="-447675">
              <a:spcBef>
                <a:spcPts val="1000"/>
              </a:spcBef>
              <a:buSzPts val="2800"/>
              <a:buFont typeface="+mj-lt"/>
              <a:buAutoNum type="alphaLcPeriod"/>
            </a:pPr>
            <a:r>
              <a:rPr lang="en-SG" sz="2800" dirty="0"/>
              <a:t>When does this managing done with time line?</a:t>
            </a:r>
            <a:endParaRPr sz="2800" dirty="0"/>
          </a:p>
          <a:p>
            <a:pPr marL="809625" indent="-447675">
              <a:spcBef>
                <a:spcPts val="1000"/>
              </a:spcBef>
              <a:buSzPts val="2800"/>
              <a:buFont typeface="+mj-lt"/>
              <a:buAutoNum type="alphaLcPeriod"/>
            </a:pPr>
            <a:r>
              <a:rPr lang="en-SG" sz="2800" dirty="0"/>
              <a:t>How is it to be done?  Policy and procedures?</a:t>
            </a:r>
            <a:endParaRPr sz="2800" dirty="0"/>
          </a:p>
          <a:p>
            <a:pPr marL="809625" indent="-447675">
              <a:spcBef>
                <a:spcPts val="1000"/>
              </a:spcBef>
              <a:buSzPts val="2800"/>
              <a:buFont typeface="+mj-lt"/>
              <a:buAutoNum type="alphaLcPeriod"/>
            </a:pPr>
            <a:r>
              <a:rPr lang="en-SG" sz="2800" dirty="0"/>
              <a:t>Clearly define the problem together.</a:t>
            </a:r>
            <a:endParaRPr sz="2800" dirty="0"/>
          </a:p>
          <a:p>
            <a:pPr marL="809625" indent="-447675">
              <a:spcBef>
                <a:spcPts val="1000"/>
              </a:spcBef>
              <a:buSzPts val="2800"/>
              <a:buFont typeface="+mj-lt"/>
              <a:buAutoNum type="alphaLcPeriod"/>
            </a:pPr>
            <a:r>
              <a:rPr lang="en-SG" sz="2800" dirty="0"/>
              <a:t>Explore alternative solutions by collaboration, negotiation or dichotomy (one or the others), by deferring getting needs met to the future.</a:t>
            </a:r>
            <a:endParaRPr sz="2800" dirty="0"/>
          </a:p>
          <a:p>
            <a:pPr marL="0" indent="0">
              <a:spcBef>
                <a:spcPts val="1000"/>
              </a:spcBef>
              <a:buSzPts val="2800"/>
              <a:buNone/>
            </a:pPr>
            <a:r>
              <a:rPr lang="en-SG" sz="2800" dirty="0"/>
              <a:t>            </a:t>
            </a:r>
            <a:endParaRPr dirty="0"/>
          </a:p>
          <a:p>
            <a:pPr marL="0" indent="0" algn="ctr">
              <a:spcBef>
                <a:spcPts val="560"/>
              </a:spcBef>
              <a:buSzPts val="2800"/>
              <a:buNone/>
            </a:pPr>
            <a:endParaRPr sz="2800" u="sng"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71"/>
        <p:cNvGrpSpPr/>
        <p:nvPr/>
      </p:nvGrpSpPr>
      <p:grpSpPr>
        <a:xfrm>
          <a:off x="0" y="0"/>
          <a:ext cx="0" cy="0"/>
          <a:chOff x="0" y="0"/>
          <a:chExt cx="0" cy="0"/>
        </a:xfrm>
      </p:grpSpPr>
      <p:sp>
        <p:nvSpPr>
          <p:cNvPr id="372" name="Google Shape;372;p47"/>
          <p:cNvSpPr txBox="1">
            <a:spLocks noGrp="1"/>
          </p:cNvSpPr>
          <p:nvPr>
            <p:ph type="body" idx="1"/>
          </p:nvPr>
        </p:nvSpPr>
        <p:spPr>
          <a:xfrm>
            <a:off x="821094" y="304800"/>
            <a:ext cx="10636898" cy="6324600"/>
          </a:xfrm>
          <a:prstGeom prst="rect">
            <a:avLst/>
          </a:prstGeom>
          <a:noFill/>
          <a:ln>
            <a:noFill/>
          </a:ln>
        </p:spPr>
        <p:txBody>
          <a:bodyPr spcFirstLastPara="1" wrap="square" lIns="91425" tIns="45700" rIns="91425" bIns="45700" anchor="t" anchorCtr="0">
            <a:normAutofit lnSpcReduction="10000"/>
          </a:bodyPr>
          <a:lstStyle/>
          <a:p>
            <a:pPr marL="0" indent="0">
              <a:spcBef>
                <a:spcPts val="0"/>
              </a:spcBef>
              <a:buSzPct val="100000"/>
              <a:buNone/>
            </a:pPr>
            <a:r>
              <a:rPr lang="en-SG" sz="2800" dirty="0"/>
              <a:t>(Acts 6:1)  </a:t>
            </a:r>
            <a:r>
              <a:rPr lang="en-SG" sz="2800" i="1" dirty="0"/>
              <a:t>And in those days, when the number of the disciples was multiplied, </a:t>
            </a:r>
            <a:r>
              <a:rPr lang="en-SG" sz="2800" i="1" u="sng" dirty="0"/>
              <a:t>there arose a murmuring of the Grecians</a:t>
            </a:r>
            <a:r>
              <a:rPr lang="en-SG" sz="2800" i="1" dirty="0"/>
              <a:t> against the Hebrews, because their </a:t>
            </a:r>
            <a:r>
              <a:rPr lang="en-SG" sz="2800" i="1" u="sng" dirty="0"/>
              <a:t>widows were neglected</a:t>
            </a:r>
            <a:r>
              <a:rPr lang="en-SG" sz="2800" i="1" dirty="0"/>
              <a:t> in the daily ministration.</a:t>
            </a:r>
            <a:endParaRPr dirty="0"/>
          </a:p>
          <a:p>
            <a:pPr marL="0" indent="0">
              <a:spcBef>
                <a:spcPts val="518"/>
              </a:spcBef>
              <a:buSzPct val="100000"/>
              <a:buNone/>
            </a:pPr>
            <a:endParaRPr sz="2800" i="1" dirty="0"/>
          </a:p>
          <a:p>
            <a:pPr marL="0" indent="0">
              <a:spcBef>
                <a:spcPts val="518"/>
              </a:spcBef>
              <a:buSzPct val="100000"/>
              <a:buNone/>
            </a:pPr>
            <a:r>
              <a:rPr lang="en-SG" sz="2800" i="1" dirty="0"/>
              <a:t>(Acts 6:2)  Then the twelve called the multitude of the disciples unto them, and said, </a:t>
            </a:r>
            <a:r>
              <a:rPr lang="en-SG" sz="2800" i="1" u="sng" dirty="0"/>
              <a:t>It is not reason that we should leave the word of God, and serve tables</a:t>
            </a:r>
            <a:r>
              <a:rPr lang="en-SG" sz="2800" i="1" dirty="0"/>
              <a:t>.</a:t>
            </a:r>
            <a:endParaRPr dirty="0"/>
          </a:p>
          <a:p>
            <a:pPr marL="0" indent="0">
              <a:spcBef>
                <a:spcPts val="518"/>
              </a:spcBef>
              <a:buSzPct val="100000"/>
              <a:buNone/>
            </a:pPr>
            <a:endParaRPr sz="2800" i="1" dirty="0"/>
          </a:p>
          <a:p>
            <a:pPr marL="0" indent="0">
              <a:spcBef>
                <a:spcPts val="518"/>
              </a:spcBef>
              <a:buSzPct val="100000"/>
              <a:buNone/>
            </a:pPr>
            <a:r>
              <a:rPr lang="en-SG" sz="2800" i="1" dirty="0"/>
              <a:t>(Acts 6:3)  Wherefore, brethren, </a:t>
            </a:r>
            <a:r>
              <a:rPr lang="en-SG" sz="2800" i="1" u="sng" dirty="0"/>
              <a:t>look ye out among you seven men</a:t>
            </a:r>
            <a:r>
              <a:rPr lang="en-SG" sz="2800" i="1" dirty="0"/>
              <a:t> of honest report, full of the Holy Ghost and wisdom, whom we may appoint over this business.</a:t>
            </a:r>
            <a:endParaRPr dirty="0"/>
          </a:p>
          <a:p>
            <a:pPr marL="0" indent="0">
              <a:spcBef>
                <a:spcPts val="518"/>
              </a:spcBef>
              <a:buSzPct val="100000"/>
              <a:buNone/>
            </a:pPr>
            <a:endParaRPr sz="2800" i="1" dirty="0"/>
          </a:p>
          <a:p>
            <a:pPr marL="0" indent="0">
              <a:spcBef>
                <a:spcPts val="518"/>
              </a:spcBef>
              <a:buSzPct val="100000"/>
              <a:buNone/>
            </a:pPr>
            <a:r>
              <a:rPr lang="en-SG" sz="2800" i="1" dirty="0"/>
              <a:t>(Acts 6:4)  But we will give ourselves continually to prayer, and to the ministry of the word.</a:t>
            </a:r>
            <a:endParaRPr dirty="0"/>
          </a:p>
          <a:p>
            <a:pPr marL="0" indent="0">
              <a:spcBef>
                <a:spcPts val="518"/>
              </a:spcBef>
              <a:buSzPct val="100000"/>
              <a:buNone/>
            </a:pPr>
            <a:endParaRPr sz="2800" dirty="0"/>
          </a:p>
          <a:p>
            <a:pPr marL="0" indent="0" algn="ctr">
              <a:spcBef>
                <a:spcPts val="518"/>
              </a:spcBef>
              <a:buSzPct val="100000"/>
              <a:buNone/>
            </a:pPr>
            <a:endParaRPr sz="2800" u="sng"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Google Shape;377;p48"/>
          <p:cNvSpPr txBox="1">
            <a:spLocks noGrp="1"/>
          </p:cNvSpPr>
          <p:nvPr>
            <p:ph type="body" idx="1"/>
          </p:nvPr>
        </p:nvSpPr>
        <p:spPr>
          <a:xfrm>
            <a:off x="903514" y="575387"/>
            <a:ext cx="10384971" cy="5386874"/>
          </a:xfrm>
          <a:prstGeom prst="rect">
            <a:avLst/>
          </a:prstGeom>
          <a:noFill/>
          <a:ln>
            <a:noFill/>
          </a:ln>
        </p:spPr>
        <p:txBody>
          <a:bodyPr spcFirstLastPara="1" wrap="square" lIns="91425" tIns="45700" rIns="91425" bIns="45700" anchor="t" anchorCtr="0">
            <a:normAutofit/>
          </a:bodyPr>
          <a:lstStyle/>
          <a:p>
            <a:pPr marL="0" indent="0">
              <a:spcBef>
                <a:spcPts val="0"/>
              </a:spcBef>
              <a:buSzPts val="2800"/>
              <a:buNone/>
            </a:pPr>
            <a:r>
              <a:rPr lang="en-SG" sz="2800" dirty="0"/>
              <a:t>(Acts 6:5)  </a:t>
            </a:r>
            <a:r>
              <a:rPr lang="en-SG" sz="2800" i="1" dirty="0"/>
              <a:t>And the saying pleased the whole multitude: and </a:t>
            </a:r>
            <a:r>
              <a:rPr lang="en-SG" sz="2800" i="1" u="sng" dirty="0"/>
              <a:t>they chose Stephen, a man full of faith and of the Holy Ghost, and Philip, and </a:t>
            </a:r>
            <a:r>
              <a:rPr lang="en-SG" sz="2800" i="1" u="sng" dirty="0" err="1"/>
              <a:t>Prochorus</a:t>
            </a:r>
            <a:r>
              <a:rPr lang="en-SG" sz="2800" i="1" u="sng" dirty="0"/>
              <a:t>, and Nicanor, and Timon, and </a:t>
            </a:r>
            <a:r>
              <a:rPr lang="en-SG" sz="2800" i="1" u="sng" dirty="0" err="1"/>
              <a:t>Parmenas</a:t>
            </a:r>
            <a:r>
              <a:rPr lang="en-SG" sz="2800" i="1" u="sng" dirty="0"/>
              <a:t>, and Nicolas a proselyte of Antioch:</a:t>
            </a:r>
            <a:endParaRPr dirty="0"/>
          </a:p>
          <a:p>
            <a:pPr marL="0" indent="0">
              <a:spcBef>
                <a:spcPts val="560"/>
              </a:spcBef>
              <a:buSzPts val="2800"/>
              <a:buNone/>
            </a:pPr>
            <a:endParaRPr sz="2800" i="1" dirty="0"/>
          </a:p>
          <a:p>
            <a:pPr marL="0" indent="0">
              <a:spcBef>
                <a:spcPts val="560"/>
              </a:spcBef>
              <a:buSzPts val="2800"/>
              <a:buNone/>
            </a:pPr>
            <a:r>
              <a:rPr lang="en-SG" sz="2800" i="1" dirty="0"/>
              <a:t>(Acts 6:6)  Whom they set before the apostles: and when they had prayed, they laid their hands on them.</a:t>
            </a:r>
            <a:endParaRPr dirty="0"/>
          </a:p>
          <a:p>
            <a:pPr marL="0" indent="0">
              <a:spcBef>
                <a:spcPts val="560"/>
              </a:spcBef>
              <a:buSzPts val="2800"/>
              <a:buNone/>
            </a:pPr>
            <a:endParaRPr sz="2800" i="1" dirty="0"/>
          </a:p>
          <a:p>
            <a:pPr marL="0" indent="0">
              <a:spcBef>
                <a:spcPts val="560"/>
              </a:spcBef>
              <a:buSzPts val="2800"/>
              <a:buNone/>
            </a:pPr>
            <a:r>
              <a:rPr lang="en-SG" sz="2800" i="1" dirty="0"/>
              <a:t>(Acts 6:7)  And </a:t>
            </a:r>
            <a:r>
              <a:rPr lang="en-SG" sz="2800" i="1" u="sng" dirty="0"/>
              <a:t>the Word of God increased; and the number of the disciples multiplied</a:t>
            </a:r>
            <a:r>
              <a:rPr lang="en-SG" sz="2800" i="1" dirty="0"/>
              <a:t> in Jerusalem greatly; and a great company of the priests were obedient to the faith.</a:t>
            </a:r>
            <a:endParaRPr sz="2800" u="sng"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381"/>
        <p:cNvGrpSpPr/>
        <p:nvPr/>
      </p:nvGrpSpPr>
      <p:grpSpPr>
        <a:xfrm>
          <a:off x="0" y="0"/>
          <a:ext cx="0" cy="0"/>
          <a:chOff x="0" y="0"/>
          <a:chExt cx="0" cy="0"/>
        </a:xfrm>
      </p:grpSpPr>
      <p:sp>
        <p:nvSpPr>
          <p:cNvPr id="382" name="Google Shape;382;p49"/>
          <p:cNvSpPr txBox="1">
            <a:spLocks noGrp="1"/>
          </p:cNvSpPr>
          <p:nvPr>
            <p:ph type="body" idx="1"/>
          </p:nvPr>
        </p:nvSpPr>
        <p:spPr>
          <a:xfrm>
            <a:off x="830424" y="225101"/>
            <a:ext cx="10730204" cy="5870400"/>
          </a:xfrm>
          <a:prstGeom prst="rect">
            <a:avLst/>
          </a:prstGeom>
          <a:noFill/>
          <a:ln>
            <a:noFill/>
          </a:ln>
        </p:spPr>
        <p:txBody>
          <a:bodyPr spcFirstLastPara="1" wrap="square" lIns="91425" tIns="45700" rIns="91425" bIns="45700" anchor="t" anchorCtr="0">
            <a:noAutofit/>
          </a:bodyPr>
          <a:lstStyle/>
          <a:p>
            <a:pPr marL="0" indent="0" algn="ctr">
              <a:spcBef>
                <a:spcPts val="0"/>
              </a:spcBef>
              <a:spcAft>
                <a:spcPts val="1200"/>
              </a:spcAft>
              <a:buSzPts val="2400"/>
              <a:buNone/>
            </a:pPr>
            <a:r>
              <a:rPr lang="en-SG" sz="2800" u="sng" dirty="0"/>
              <a:t>WORK TOWARDS CREATIVE SOLUTIONS (Acts 6:1-7)</a:t>
            </a:r>
            <a:endParaRPr sz="2800" dirty="0"/>
          </a:p>
          <a:p>
            <a:pPr marL="542925" indent="-542925">
              <a:spcBef>
                <a:spcPts val="480"/>
              </a:spcBef>
              <a:buSzPts val="2400"/>
              <a:buAutoNum type="arabicPeriod"/>
            </a:pPr>
            <a:r>
              <a:rPr lang="en-SG" sz="2800" dirty="0"/>
              <a:t>What goals did the Grecian Jews have in this conflict?</a:t>
            </a:r>
            <a:endParaRPr sz="2800" dirty="0"/>
          </a:p>
          <a:p>
            <a:pPr marL="542925" indent="-542925">
              <a:spcBef>
                <a:spcPts val="480"/>
              </a:spcBef>
              <a:buSzPts val="2400"/>
              <a:buAutoNum type="arabicPeriod"/>
            </a:pPr>
            <a:r>
              <a:rPr lang="en-SG" sz="2800" dirty="0"/>
              <a:t>Were they expecting the twelve disciples to be involved in the food distribution?</a:t>
            </a:r>
            <a:endParaRPr sz="2800" dirty="0"/>
          </a:p>
          <a:p>
            <a:pPr marL="542925" indent="-542925">
              <a:spcBef>
                <a:spcPts val="480"/>
              </a:spcBef>
              <a:buSzPts val="2400"/>
              <a:buAutoNum type="arabicPeriod"/>
            </a:pPr>
            <a:r>
              <a:rPr lang="en-SG" sz="2800" dirty="0"/>
              <a:t>What goals did the disciples have in this conflict?</a:t>
            </a:r>
            <a:endParaRPr sz="2800" dirty="0"/>
          </a:p>
          <a:p>
            <a:pPr marL="542925" indent="-542925">
              <a:spcBef>
                <a:spcPts val="480"/>
              </a:spcBef>
              <a:buSzPts val="2400"/>
              <a:buAutoNum type="arabicPeriod"/>
            </a:pPr>
            <a:r>
              <a:rPr lang="en-SG" sz="2800" dirty="0"/>
              <a:t>What was proposed?</a:t>
            </a:r>
            <a:endParaRPr sz="2800" dirty="0"/>
          </a:p>
          <a:p>
            <a:pPr marL="542925" indent="-542925">
              <a:spcBef>
                <a:spcPts val="480"/>
              </a:spcBef>
              <a:buSzPts val="2400"/>
              <a:buAutoNum type="arabicPeriod"/>
            </a:pPr>
            <a:r>
              <a:rPr lang="en-SG" sz="2800" dirty="0"/>
              <a:t>Who were the ones selected to do the distribution?</a:t>
            </a:r>
            <a:endParaRPr sz="2800" dirty="0"/>
          </a:p>
          <a:p>
            <a:pPr marL="542925" indent="-542925">
              <a:spcBef>
                <a:spcPts val="480"/>
              </a:spcBef>
              <a:buSzPts val="2400"/>
              <a:buAutoNum type="arabicPeriod"/>
            </a:pPr>
            <a:r>
              <a:rPr lang="en-SG" sz="2800" dirty="0"/>
              <a:t>How did the disciples demonstrate trust (v. 5)?</a:t>
            </a:r>
            <a:endParaRPr sz="2800" dirty="0"/>
          </a:p>
          <a:p>
            <a:pPr marL="542925" indent="0">
              <a:spcBef>
                <a:spcPts val="480"/>
              </a:spcBef>
              <a:buSzPts val="2400"/>
              <a:buNone/>
            </a:pPr>
            <a:r>
              <a:rPr lang="en-SG" sz="2800" dirty="0"/>
              <a:t>(clue: The chosen men were all Grecian Jews.)</a:t>
            </a:r>
            <a:endParaRPr sz="2800" dirty="0"/>
          </a:p>
          <a:p>
            <a:pPr marL="542925" indent="-542925">
              <a:spcBef>
                <a:spcPts val="480"/>
              </a:spcBef>
              <a:buSzPts val="2400"/>
              <a:buFont typeface="+mj-lt"/>
              <a:buAutoNum type="arabicPeriod" startAt="7"/>
            </a:pPr>
            <a:r>
              <a:rPr lang="en-SG" sz="2800" dirty="0"/>
              <a:t>What was the result of the decision (v. 7)?</a:t>
            </a:r>
            <a:endParaRPr sz="2800" dirty="0"/>
          </a:p>
          <a:p>
            <a:pPr marL="542925" indent="-542925">
              <a:spcBef>
                <a:spcPts val="480"/>
              </a:spcBef>
              <a:buSzPts val="2400"/>
              <a:buFont typeface="+mj-lt"/>
              <a:buAutoNum type="arabicPeriod" startAt="7"/>
            </a:pPr>
            <a:r>
              <a:rPr lang="en-SG" sz="2800" dirty="0"/>
              <a:t>How did the proposal satisfy both sets of goals and prevented split?</a:t>
            </a:r>
            <a:endParaRPr sz="2800" dirty="0"/>
          </a:p>
          <a:p>
            <a:pPr marL="542925" indent="-542925">
              <a:spcBef>
                <a:spcPts val="480"/>
              </a:spcBef>
              <a:buSzPts val="2400"/>
              <a:buFont typeface="+mj-lt"/>
              <a:buAutoNum type="arabicPeriod" startAt="7"/>
            </a:pPr>
            <a:r>
              <a:rPr lang="en-SG" sz="2800" dirty="0"/>
              <a:t>When you are in conflict, what goals do you have?</a:t>
            </a:r>
            <a:endParaRPr sz="2800" dirty="0"/>
          </a:p>
          <a:p>
            <a:pPr marL="542925" indent="-542925">
              <a:spcBef>
                <a:spcPts val="480"/>
              </a:spcBef>
              <a:buSzPts val="2400"/>
              <a:buFont typeface="+mj-lt"/>
              <a:buAutoNum type="arabicPeriod" startAt="7"/>
            </a:pPr>
            <a:r>
              <a:rPr lang="en-SG" sz="2800" dirty="0"/>
              <a:t>Will you keep in mind the other party’s goals and create solutions?</a:t>
            </a:r>
            <a:endParaRPr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5"/>
          <p:cNvSpPr txBox="1">
            <a:spLocks noGrp="1"/>
          </p:cNvSpPr>
          <p:nvPr>
            <p:ph type="body" idx="1"/>
          </p:nvPr>
        </p:nvSpPr>
        <p:spPr>
          <a:xfrm>
            <a:off x="542925" y="486359"/>
            <a:ext cx="11106150" cy="5562600"/>
          </a:xfrm>
          <a:prstGeom prst="rect">
            <a:avLst/>
          </a:prstGeom>
          <a:noFill/>
          <a:ln>
            <a:noFill/>
          </a:ln>
        </p:spPr>
        <p:txBody>
          <a:bodyPr spcFirstLastPara="1" wrap="square" lIns="91425" tIns="45700" rIns="91425" bIns="45700" anchor="t" anchorCtr="0">
            <a:noAutofit/>
          </a:bodyPr>
          <a:lstStyle/>
          <a:p>
            <a:pPr marL="0" indent="0" algn="ctr">
              <a:spcBef>
                <a:spcPts val="0"/>
              </a:spcBef>
              <a:spcAft>
                <a:spcPts val="1200"/>
              </a:spcAft>
              <a:buNone/>
            </a:pPr>
            <a:r>
              <a:rPr lang="en-SG" u="sng" dirty="0"/>
              <a:t>TERM</a:t>
            </a:r>
            <a:endParaRPr dirty="0"/>
          </a:p>
          <a:p>
            <a:pPr marL="0" indent="0">
              <a:spcBef>
                <a:spcPts val="544"/>
              </a:spcBef>
              <a:buNone/>
            </a:pPr>
            <a:r>
              <a:rPr lang="en-SG" sz="2800" u="sng" dirty="0"/>
              <a:t>Conflicts</a:t>
            </a:r>
            <a:r>
              <a:rPr lang="en-SG" sz="2800" dirty="0"/>
              <a:t> are disagreements, struggles or battles over opposing issues, methods, values, principles and goals with different attitudes and emotions.</a:t>
            </a:r>
            <a:endParaRPr sz="2800" dirty="0"/>
          </a:p>
          <a:p>
            <a:pPr marL="809625" lvl="1" indent="-447675">
              <a:spcBef>
                <a:spcPts val="1000"/>
              </a:spcBef>
              <a:buSzPct val="100000"/>
              <a:buAutoNum type="alphaLcPeriod"/>
            </a:pPr>
            <a:r>
              <a:rPr lang="en-SG" dirty="0"/>
              <a:t>“</a:t>
            </a:r>
            <a:r>
              <a:rPr lang="en-SG" dirty="0" err="1"/>
              <a:t>Conflictus</a:t>
            </a:r>
            <a:r>
              <a:rPr lang="en-SG" dirty="0"/>
              <a:t>” the Latin word, means an act of striking together or clashing with.” (Merriam-Webster).</a:t>
            </a:r>
            <a:endParaRPr dirty="0"/>
          </a:p>
          <a:p>
            <a:pPr marL="809625" lvl="1" indent="-447675">
              <a:spcBef>
                <a:spcPts val="1000"/>
              </a:spcBef>
              <a:buSzPct val="100000"/>
              <a:buAutoNum type="alphaLcPeriod"/>
            </a:pPr>
            <a:r>
              <a:rPr lang="en-SG" dirty="0"/>
              <a:t>In Greek, it is often “agon” from which we get the English “agony”.  It means the actual struggle or strife – “what great conflict” (Col. 2:1).  </a:t>
            </a:r>
            <a:endParaRPr dirty="0"/>
          </a:p>
          <a:p>
            <a:pPr marL="809625" lvl="1" indent="-447675">
              <a:spcBef>
                <a:spcPts val="1000"/>
              </a:spcBef>
              <a:spcAft>
                <a:spcPts val="1000"/>
              </a:spcAft>
              <a:buSzPct val="100000"/>
              <a:buAutoNum type="alphaLcPeriod"/>
            </a:pPr>
            <a:r>
              <a:rPr lang="en-SG" dirty="0"/>
              <a:t>The Chinese word is made up of two different symbols to indicate danger as well as opportunity.  Conflicts then present the opportunity to change, grow and reflect God’s power in relationship.</a:t>
            </a:r>
            <a:endParaRP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386"/>
        <p:cNvGrpSpPr/>
        <p:nvPr/>
      </p:nvGrpSpPr>
      <p:grpSpPr>
        <a:xfrm>
          <a:off x="0" y="0"/>
          <a:ext cx="0" cy="0"/>
          <a:chOff x="0" y="0"/>
          <a:chExt cx="0" cy="0"/>
        </a:xfrm>
      </p:grpSpPr>
      <p:pic>
        <p:nvPicPr>
          <p:cNvPr id="387" name="Google Shape;387;p50"/>
          <p:cNvPicPr preferRelativeResize="0">
            <a:picLocks noGrp="1"/>
          </p:cNvPicPr>
          <p:nvPr>
            <p:ph type="body" idx="1"/>
          </p:nvPr>
        </p:nvPicPr>
        <p:blipFill rotWithShape="1">
          <a:blip r:embed="rId3">
            <a:alphaModFix/>
          </a:blip>
          <a:srcRect/>
          <a:stretch/>
        </p:blipFill>
        <p:spPr>
          <a:xfrm>
            <a:off x="802433" y="205274"/>
            <a:ext cx="10412963" cy="6475444"/>
          </a:xfrm>
          <a:prstGeom prst="rect">
            <a:avLst/>
          </a:prstGeom>
          <a:noFill/>
          <a:ln>
            <a:noFill/>
          </a:ln>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391"/>
        <p:cNvGrpSpPr/>
        <p:nvPr/>
      </p:nvGrpSpPr>
      <p:grpSpPr>
        <a:xfrm>
          <a:off x="0" y="0"/>
          <a:ext cx="0" cy="0"/>
          <a:chOff x="0" y="0"/>
          <a:chExt cx="0" cy="0"/>
        </a:xfrm>
      </p:grpSpPr>
      <p:pic>
        <p:nvPicPr>
          <p:cNvPr id="393" name="Google Shape;393;p51"/>
          <p:cNvPicPr preferRelativeResize="0"/>
          <p:nvPr/>
        </p:nvPicPr>
        <p:blipFill rotWithShape="1">
          <a:blip r:embed="rId3">
            <a:alphaModFix/>
          </a:blip>
          <a:srcRect/>
          <a:stretch/>
        </p:blipFill>
        <p:spPr>
          <a:xfrm>
            <a:off x="2155371" y="103876"/>
            <a:ext cx="7083589" cy="6650247"/>
          </a:xfrm>
          <a:prstGeom prst="rect">
            <a:avLst/>
          </a:prstGeom>
          <a:noFill/>
          <a:ln>
            <a:noFill/>
          </a:ln>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397"/>
        <p:cNvGrpSpPr/>
        <p:nvPr/>
      </p:nvGrpSpPr>
      <p:grpSpPr>
        <a:xfrm>
          <a:off x="0" y="0"/>
          <a:ext cx="0" cy="0"/>
          <a:chOff x="0" y="0"/>
          <a:chExt cx="0" cy="0"/>
        </a:xfrm>
      </p:grpSpPr>
      <p:pic>
        <p:nvPicPr>
          <p:cNvPr id="399" name="Google Shape;399;p52"/>
          <p:cNvPicPr preferRelativeResize="0"/>
          <p:nvPr/>
        </p:nvPicPr>
        <p:blipFill rotWithShape="1">
          <a:blip r:embed="rId3">
            <a:alphaModFix/>
          </a:blip>
          <a:srcRect/>
          <a:stretch/>
        </p:blipFill>
        <p:spPr>
          <a:xfrm>
            <a:off x="755778" y="373225"/>
            <a:ext cx="10954139" cy="6242179"/>
          </a:xfrm>
          <a:prstGeom prst="rect">
            <a:avLst/>
          </a:prstGeom>
          <a:noFill/>
          <a:ln>
            <a:noFill/>
          </a:ln>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403"/>
        <p:cNvGrpSpPr/>
        <p:nvPr/>
      </p:nvGrpSpPr>
      <p:grpSpPr>
        <a:xfrm>
          <a:off x="0" y="0"/>
          <a:ext cx="0" cy="0"/>
          <a:chOff x="0" y="0"/>
          <a:chExt cx="0" cy="0"/>
        </a:xfrm>
      </p:grpSpPr>
      <p:sp>
        <p:nvSpPr>
          <p:cNvPr id="404" name="Google Shape;404;p53"/>
          <p:cNvSpPr txBox="1">
            <a:spLocks noGrp="1"/>
          </p:cNvSpPr>
          <p:nvPr>
            <p:ph type="body" idx="1"/>
          </p:nvPr>
        </p:nvSpPr>
        <p:spPr>
          <a:xfrm>
            <a:off x="849086" y="514350"/>
            <a:ext cx="10664890" cy="6248400"/>
          </a:xfrm>
          <a:prstGeom prst="rect">
            <a:avLst/>
          </a:prstGeom>
          <a:noFill/>
          <a:ln>
            <a:noFill/>
          </a:ln>
        </p:spPr>
        <p:txBody>
          <a:bodyPr spcFirstLastPara="1" wrap="square" lIns="91425" tIns="45700" rIns="91425" bIns="45700" anchor="t" anchorCtr="0">
            <a:noAutofit/>
          </a:bodyPr>
          <a:lstStyle/>
          <a:p>
            <a:pPr marL="542925" indent="-542925">
              <a:spcBef>
                <a:spcPts val="0"/>
              </a:spcBef>
              <a:buSzPct val="100000"/>
              <a:buFont typeface="+mj-lt"/>
              <a:buAutoNum type="arabicPeriod"/>
            </a:pPr>
            <a:r>
              <a:rPr lang="en-SG" sz="2800" b="1" dirty="0"/>
              <a:t>Competing </a:t>
            </a:r>
            <a:r>
              <a:rPr lang="en-SG" sz="2800" dirty="0"/>
              <a:t>is assertive and uncooperative—an individual pursues his own concerns </a:t>
            </a:r>
            <a:r>
              <a:rPr lang="en-US" sz="2800" dirty="0"/>
              <a:t>at the other person’s expense. </a:t>
            </a:r>
            <a:br>
              <a:rPr lang="en-US" sz="2800" dirty="0"/>
            </a:br>
            <a:endParaRPr lang="en-US" sz="2800" dirty="0"/>
          </a:p>
          <a:p>
            <a:pPr marL="1076325" indent="-533400">
              <a:spcBef>
                <a:spcPts val="0"/>
              </a:spcBef>
              <a:buSzPts val="3200"/>
              <a:buFont typeface="+mj-lt"/>
              <a:buAutoNum type="alphaLcPeriod"/>
            </a:pPr>
            <a:r>
              <a:rPr lang="en-SG" sz="2800" dirty="0"/>
              <a:t>This is a power-oriented mode in which you use whatever power seems appropriate to win your own position—your ability to argue, your rank, or economic sanctions. </a:t>
            </a:r>
            <a:endParaRPr sz="2800" dirty="0"/>
          </a:p>
          <a:p>
            <a:pPr marL="1057275" indent="-514350">
              <a:spcBef>
                <a:spcPts val="640"/>
              </a:spcBef>
              <a:buSzPts val="3200"/>
              <a:buFont typeface="+mj-lt"/>
              <a:buAutoNum type="alphaLcPeriod"/>
            </a:pPr>
            <a:r>
              <a:rPr lang="en-SG" sz="2800" dirty="0"/>
              <a:t>Competing means “standing up for your rights,”</a:t>
            </a:r>
            <a:br>
              <a:rPr lang="en-SG" sz="2800" dirty="0"/>
            </a:br>
            <a:r>
              <a:rPr lang="en-SG" sz="2800" dirty="0"/>
              <a:t>defending a position which you believe is correct, or simply trying to win</a:t>
            </a:r>
            <a:br>
              <a:rPr lang="en-SG" sz="2800" dirty="0"/>
            </a:br>
            <a:br>
              <a:rPr lang="en-SG" dirty="0"/>
            </a:br>
            <a:endParaRP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408"/>
        <p:cNvGrpSpPr/>
        <p:nvPr/>
      </p:nvGrpSpPr>
      <p:grpSpPr>
        <a:xfrm>
          <a:off x="0" y="0"/>
          <a:ext cx="0" cy="0"/>
          <a:chOff x="0" y="0"/>
          <a:chExt cx="0" cy="0"/>
        </a:xfrm>
      </p:grpSpPr>
      <p:sp>
        <p:nvSpPr>
          <p:cNvPr id="409" name="Google Shape;409;p54"/>
          <p:cNvSpPr txBox="1">
            <a:spLocks noGrp="1"/>
          </p:cNvSpPr>
          <p:nvPr>
            <p:ph type="body" idx="1"/>
          </p:nvPr>
        </p:nvSpPr>
        <p:spPr>
          <a:xfrm>
            <a:off x="878244" y="609600"/>
            <a:ext cx="10580914" cy="6248400"/>
          </a:xfrm>
          <a:prstGeom prst="rect">
            <a:avLst/>
          </a:prstGeom>
          <a:noFill/>
          <a:ln>
            <a:noFill/>
          </a:ln>
        </p:spPr>
        <p:txBody>
          <a:bodyPr spcFirstLastPara="1" wrap="square" lIns="91425" tIns="45700" rIns="91425" bIns="45700" anchor="t" anchorCtr="0">
            <a:noAutofit/>
          </a:bodyPr>
          <a:lstStyle/>
          <a:p>
            <a:pPr marL="514350" indent="-514350">
              <a:spcBef>
                <a:spcPts val="0"/>
              </a:spcBef>
              <a:buSzPct val="100000"/>
              <a:buFont typeface="+mj-lt"/>
              <a:buAutoNum type="arabicPeriod" startAt="2"/>
            </a:pPr>
            <a:r>
              <a:rPr lang="en-SG" sz="2800" b="1" dirty="0"/>
              <a:t>Accommodating</a:t>
            </a:r>
            <a:r>
              <a:rPr lang="en-SG" sz="2800" dirty="0"/>
              <a:t> is unassertive and cooperative—the complete opposite of competing. </a:t>
            </a:r>
            <a:br>
              <a:rPr lang="en-SG" sz="2800" dirty="0"/>
            </a:br>
            <a:endParaRPr sz="2800" dirty="0"/>
          </a:p>
          <a:p>
            <a:pPr marL="990600" indent="-447675">
              <a:spcBef>
                <a:spcPts val="640"/>
              </a:spcBef>
              <a:buSzPct val="100000"/>
              <a:buFont typeface="+mj-lt"/>
              <a:buAutoNum type="alphaLcPeriod"/>
            </a:pPr>
            <a:r>
              <a:rPr lang="en-SG" sz="2800" dirty="0"/>
              <a:t>When accommodating, the individual neglects his own concerns to satisfy the concerns of the other person; there is an element of self-sacrifice in this mode. </a:t>
            </a:r>
            <a:endParaRPr sz="2800" dirty="0"/>
          </a:p>
          <a:p>
            <a:pPr marL="990600" indent="-447675">
              <a:spcBef>
                <a:spcPts val="640"/>
              </a:spcBef>
              <a:buSzPct val="100000"/>
              <a:buFont typeface="+mj-lt"/>
              <a:buAutoNum type="alphaLcPeriod"/>
            </a:pPr>
            <a:r>
              <a:rPr lang="en-SG" sz="2800" dirty="0"/>
              <a:t>Accommodating might take the form of selfless generosity or charity, obeying another person’s order when you would prefer not to, or yielding to another’s point of view.</a:t>
            </a:r>
            <a:endParaRPr sz="2800" dirty="0"/>
          </a:p>
          <a:p>
            <a:pPr marL="342900" indent="-139700">
              <a:spcBef>
                <a:spcPts val="640"/>
              </a:spcBef>
              <a:buSzPts val="3200"/>
              <a:buNone/>
            </a:pPr>
            <a:endParaRP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413"/>
        <p:cNvGrpSpPr/>
        <p:nvPr/>
      </p:nvGrpSpPr>
      <p:grpSpPr>
        <a:xfrm>
          <a:off x="0" y="0"/>
          <a:ext cx="0" cy="0"/>
          <a:chOff x="0" y="0"/>
          <a:chExt cx="0" cy="0"/>
        </a:xfrm>
      </p:grpSpPr>
      <p:sp>
        <p:nvSpPr>
          <p:cNvPr id="414" name="Google Shape;414;p55"/>
          <p:cNvSpPr txBox="1">
            <a:spLocks noGrp="1"/>
          </p:cNvSpPr>
          <p:nvPr>
            <p:ph type="body" idx="1"/>
          </p:nvPr>
        </p:nvSpPr>
        <p:spPr>
          <a:xfrm>
            <a:off x="811763" y="304800"/>
            <a:ext cx="10664890" cy="6248400"/>
          </a:xfrm>
          <a:prstGeom prst="rect">
            <a:avLst/>
          </a:prstGeom>
          <a:noFill/>
          <a:ln>
            <a:noFill/>
          </a:ln>
        </p:spPr>
        <p:txBody>
          <a:bodyPr spcFirstLastPara="1" wrap="square" lIns="91425" tIns="45700" rIns="91425" bIns="45700" anchor="t" anchorCtr="0">
            <a:noAutofit/>
          </a:bodyPr>
          <a:lstStyle/>
          <a:p>
            <a:pPr marL="514350" indent="-514350">
              <a:spcBef>
                <a:spcPts val="0"/>
              </a:spcBef>
              <a:buSzPct val="100000"/>
              <a:buAutoNum type="arabicPeriod" startAt="3"/>
            </a:pPr>
            <a:r>
              <a:rPr lang="en-SG" sz="2800" b="1" dirty="0"/>
              <a:t>Avoiding</a:t>
            </a:r>
            <a:r>
              <a:rPr lang="en-SG" sz="2800" dirty="0"/>
              <a:t> is unassertive and uncooperative—the person neither pursues his own concerns nor those of the other individual. </a:t>
            </a:r>
            <a:br>
              <a:rPr lang="en-SG" sz="2800" dirty="0"/>
            </a:br>
            <a:endParaRPr sz="2800" dirty="0"/>
          </a:p>
          <a:p>
            <a:pPr marL="990600" indent="-447675">
              <a:spcBef>
                <a:spcPts val="640"/>
              </a:spcBef>
              <a:buSzPts val="3200"/>
              <a:buNone/>
            </a:pPr>
            <a:r>
              <a:rPr lang="en-SG" sz="2800" dirty="0"/>
              <a:t>a.  Thus he does not deal with the conflict. </a:t>
            </a:r>
            <a:endParaRPr sz="2800" dirty="0"/>
          </a:p>
          <a:p>
            <a:pPr marL="990600" indent="-447675">
              <a:spcBef>
                <a:spcPts val="640"/>
              </a:spcBef>
              <a:buSzPts val="3200"/>
              <a:buNone/>
            </a:pPr>
            <a:r>
              <a:rPr lang="en-SG" sz="2800" dirty="0"/>
              <a:t>b.  Avoiding might be seen at times as a diplomatic move involving bypassing or ignoring the issue. </a:t>
            </a:r>
            <a:endParaRPr sz="2800" dirty="0"/>
          </a:p>
          <a:p>
            <a:pPr marL="990600" indent="-447675">
              <a:spcBef>
                <a:spcPts val="640"/>
              </a:spcBef>
              <a:buSzPts val="3200"/>
              <a:buNone/>
            </a:pPr>
            <a:r>
              <a:rPr lang="en-SG" sz="2800" dirty="0"/>
              <a:t>c.  It could also involve putting off the issue until the time is </a:t>
            </a:r>
            <a:r>
              <a:rPr lang="en-SG" sz="2800" dirty="0" err="1"/>
              <a:t>favorable</a:t>
            </a:r>
            <a:r>
              <a:rPr lang="en-SG" sz="2800" dirty="0"/>
              <a:t>, or simply stepping back from an uncomfortable or hazardous situation.</a:t>
            </a:r>
            <a:endParaRPr sz="2800" dirty="0"/>
          </a:p>
          <a:p>
            <a:pPr marL="514350" indent="-311150">
              <a:spcBef>
                <a:spcPts val="640"/>
              </a:spcBef>
              <a:buSzPts val="3200"/>
              <a:buNone/>
            </a:pPr>
            <a:endParaRP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418"/>
        <p:cNvGrpSpPr/>
        <p:nvPr/>
      </p:nvGrpSpPr>
      <p:grpSpPr>
        <a:xfrm>
          <a:off x="0" y="0"/>
          <a:ext cx="0" cy="0"/>
          <a:chOff x="0" y="0"/>
          <a:chExt cx="0" cy="0"/>
        </a:xfrm>
      </p:grpSpPr>
      <p:sp>
        <p:nvSpPr>
          <p:cNvPr id="419" name="Google Shape;419;p56"/>
          <p:cNvSpPr txBox="1">
            <a:spLocks noGrp="1"/>
          </p:cNvSpPr>
          <p:nvPr>
            <p:ph type="body" idx="1"/>
          </p:nvPr>
        </p:nvSpPr>
        <p:spPr>
          <a:xfrm>
            <a:off x="824204" y="485775"/>
            <a:ext cx="10543592" cy="6248400"/>
          </a:xfrm>
          <a:prstGeom prst="rect">
            <a:avLst/>
          </a:prstGeom>
          <a:noFill/>
          <a:ln>
            <a:noFill/>
          </a:ln>
        </p:spPr>
        <p:txBody>
          <a:bodyPr spcFirstLastPara="1" wrap="square" lIns="91425" tIns="45700" rIns="91425" bIns="45700" anchor="t" anchorCtr="0">
            <a:noAutofit/>
          </a:bodyPr>
          <a:lstStyle/>
          <a:p>
            <a:pPr marL="514350" indent="-514350">
              <a:spcBef>
                <a:spcPts val="0"/>
              </a:spcBef>
              <a:buSzPct val="100000"/>
              <a:buAutoNum type="arabicPeriod" startAt="4"/>
            </a:pPr>
            <a:r>
              <a:rPr lang="en-SG" sz="2800" b="1" dirty="0"/>
              <a:t>Collaborating</a:t>
            </a:r>
            <a:r>
              <a:rPr lang="en-SG" sz="2800" dirty="0"/>
              <a:t> is both assertive and cooperative—the complete opposite of avoiding. Collaborating involves an attempt to work with others to find some solution that fully satisfies their concerns.</a:t>
            </a:r>
            <a:br>
              <a:rPr lang="en-SG" sz="2800" dirty="0"/>
            </a:br>
            <a:r>
              <a:rPr lang="en-SG" sz="2800" dirty="0"/>
              <a:t> </a:t>
            </a:r>
            <a:endParaRPr sz="2800" dirty="0"/>
          </a:p>
          <a:p>
            <a:pPr marL="990600" indent="-447675">
              <a:spcBef>
                <a:spcPts val="640"/>
              </a:spcBef>
              <a:buSzPts val="3200"/>
              <a:buNone/>
            </a:pPr>
            <a:r>
              <a:rPr lang="en-SG" sz="2800" dirty="0"/>
              <a:t>a.  It means digging into an issue to pinpoint the underlying needs and wants of the two individuals. b.  Collaborating between two persons might take the form of exploring a disagreement to learn from each other’s insights or trying to find a creative solution to an interpersonal problem.</a:t>
            </a:r>
            <a:endParaRPr sz="2800" dirty="0"/>
          </a:p>
          <a:p>
            <a:pPr marL="342900" indent="-139700">
              <a:spcBef>
                <a:spcPts val="640"/>
              </a:spcBef>
              <a:buSzPts val="3200"/>
              <a:buNone/>
            </a:pPr>
            <a:endParaRP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423"/>
        <p:cNvGrpSpPr/>
        <p:nvPr/>
      </p:nvGrpSpPr>
      <p:grpSpPr>
        <a:xfrm>
          <a:off x="0" y="0"/>
          <a:ext cx="0" cy="0"/>
          <a:chOff x="0" y="0"/>
          <a:chExt cx="0" cy="0"/>
        </a:xfrm>
      </p:grpSpPr>
      <p:sp>
        <p:nvSpPr>
          <p:cNvPr id="424" name="Google Shape;424;p57"/>
          <p:cNvSpPr txBox="1">
            <a:spLocks noGrp="1"/>
          </p:cNvSpPr>
          <p:nvPr>
            <p:ph type="body" idx="1"/>
          </p:nvPr>
        </p:nvSpPr>
        <p:spPr>
          <a:xfrm>
            <a:off x="839755" y="304800"/>
            <a:ext cx="10683551" cy="6248400"/>
          </a:xfrm>
          <a:prstGeom prst="rect">
            <a:avLst/>
          </a:prstGeom>
          <a:noFill/>
          <a:ln>
            <a:noFill/>
          </a:ln>
        </p:spPr>
        <p:txBody>
          <a:bodyPr spcFirstLastPara="1" wrap="square" lIns="91425" tIns="45700" rIns="91425" bIns="45700" anchor="t" anchorCtr="0">
            <a:noAutofit/>
          </a:bodyPr>
          <a:lstStyle/>
          <a:p>
            <a:pPr marL="514350" indent="-514350">
              <a:spcBef>
                <a:spcPts val="0"/>
              </a:spcBef>
              <a:buSzPct val="100000"/>
              <a:buAutoNum type="arabicPeriod" startAt="5"/>
            </a:pPr>
            <a:r>
              <a:rPr lang="en-SG" sz="2800" b="1" dirty="0"/>
              <a:t>Compromising</a:t>
            </a:r>
            <a:r>
              <a:rPr lang="en-SG" sz="2800" dirty="0"/>
              <a:t> is moderate in both assertiveness and cooperativeness. The objective is to find some expedient, mutually acceptable solution that partially satisfies both parties. </a:t>
            </a:r>
            <a:br>
              <a:rPr lang="en-SG" sz="2800" dirty="0"/>
            </a:br>
            <a:endParaRPr sz="2800" dirty="0"/>
          </a:p>
          <a:p>
            <a:pPr marL="990600" indent="-447675">
              <a:spcBef>
                <a:spcPts val="592"/>
              </a:spcBef>
              <a:buSzPct val="100000"/>
              <a:buAutoNum type="alphaLcPeriod"/>
            </a:pPr>
            <a:r>
              <a:rPr lang="en-SG" sz="2800" dirty="0"/>
              <a:t>It falls intermediate between competing and accommodating. Compromising gives up more than competing but less than accommodating. </a:t>
            </a:r>
            <a:endParaRPr sz="2800" dirty="0"/>
          </a:p>
          <a:p>
            <a:pPr marL="990600" indent="-447675">
              <a:spcBef>
                <a:spcPts val="592"/>
              </a:spcBef>
              <a:buSzPct val="100000"/>
              <a:buAutoNum type="alphaLcPeriod"/>
            </a:pPr>
            <a:r>
              <a:rPr lang="en-SG" sz="2800" dirty="0"/>
              <a:t>Likewise, it addresses an issue more directly than avoiding, but does not explore it in as much depth as collaborating. </a:t>
            </a:r>
            <a:endParaRPr sz="2800" dirty="0"/>
          </a:p>
          <a:p>
            <a:pPr marL="990600" indent="-447675">
              <a:spcBef>
                <a:spcPts val="592"/>
              </a:spcBef>
              <a:buSzPct val="100000"/>
              <a:buAutoNum type="alphaLcPeriod"/>
            </a:pPr>
            <a:r>
              <a:rPr lang="en-SG" sz="2800" dirty="0"/>
              <a:t>In some situations, compromising might mean splitting the difference between the two positions, exchanging concessions, or seeking a quick middle-ground solution.</a:t>
            </a:r>
            <a:endParaRPr sz="2800" dirty="0"/>
          </a:p>
          <a:p>
            <a:pPr marL="342900" indent="-154940">
              <a:spcBef>
                <a:spcPts val="592"/>
              </a:spcBef>
              <a:buSzPct val="100000"/>
              <a:buNone/>
            </a:pPr>
            <a:endParaRPr sz="28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428"/>
        <p:cNvGrpSpPr/>
        <p:nvPr/>
      </p:nvGrpSpPr>
      <p:grpSpPr>
        <a:xfrm>
          <a:off x="0" y="0"/>
          <a:ext cx="0" cy="0"/>
          <a:chOff x="0" y="0"/>
          <a:chExt cx="0" cy="0"/>
        </a:xfrm>
      </p:grpSpPr>
      <p:sp>
        <p:nvSpPr>
          <p:cNvPr id="429" name="Google Shape;429;p58"/>
          <p:cNvSpPr txBox="1">
            <a:spLocks noGrp="1"/>
          </p:cNvSpPr>
          <p:nvPr>
            <p:ph type="body" idx="1"/>
          </p:nvPr>
        </p:nvSpPr>
        <p:spPr>
          <a:xfrm>
            <a:off x="811373" y="609600"/>
            <a:ext cx="10711543" cy="6248400"/>
          </a:xfrm>
          <a:prstGeom prst="rect">
            <a:avLst/>
          </a:prstGeom>
          <a:noFill/>
          <a:ln>
            <a:noFill/>
          </a:ln>
        </p:spPr>
        <p:txBody>
          <a:bodyPr spcFirstLastPara="1" wrap="square" lIns="91425" tIns="45700" rIns="91425" bIns="45700" anchor="t" anchorCtr="0">
            <a:normAutofit/>
          </a:bodyPr>
          <a:lstStyle/>
          <a:p>
            <a:pPr marL="342900">
              <a:spcBef>
                <a:spcPts val="0"/>
              </a:spcBef>
              <a:buSzPts val="3000"/>
            </a:pPr>
            <a:r>
              <a:rPr lang="en-SG" sz="3000" dirty="0"/>
              <a:t>Each of us is capable of using all five conflict-handling modes. None of us can be characterized as having a single style of dealing with conflict. </a:t>
            </a:r>
            <a:endParaRPr sz="3000" dirty="0"/>
          </a:p>
          <a:p>
            <a:pPr marL="342900">
              <a:spcBef>
                <a:spcPts val="600"/>
              </a:spcBef>
              <a:buSzPts val="3000"/>
            </a:pPr>
            <a:r>
              <a:rPr lang="en-SG" sz="3000" dirty="0"/>
              <a:t>But certain people use some modes better than others and, therefore, tend to rely on those modes more heavily than others—whether because of temperament or practice.</a:t>
            </a:r>
            <a:endParaRPr dirty="0"/>
          </a:p>
          <a:p>
            <a:pPr marL="342900">
              <a:spcBef>
                <a:spcPts val="600"/>
              </a:spcBef>
              <a:buSzPts val="3000"/>
            </a:pPr>
            <a:r>
              <a:rPr lang="en-SG" sz="3000" dirty="0"/>
              <a:t>Your conflict </a:t>
            </a:r>
            <a:r>
              <a:rPr lang="en-SG" sz="3000" dirty="0" err="1"/>
              <a:t>behavior</a:t>
            </a:r>
            <a:r>
              <a:rPr lang="en-SG" sz="3000" dirty="0"/>
              <a:t> in the workplace is therefore a result of both your personal predispositions and the requirements of the situation in which you find yourself. </a:t>
            </a:r>
            <a:endParaRPr dirty="0"/>
          </a:p>
          <a:p>
            <a:pPr marL="342900">
              <a:spcBef>
                <a:spcPts val="600"/>
              </a:spcBef>
              <a:buSzPts val="3000"/>
            </a:pPr>
            <a:r>
              <a:rPr lang="en-SG" sz="3000" dirty="0"/>
              <a:t>(Romans 12:18)  </a:t>
            </a:r>
            <a:r>
              <a:rPr lang="en-SG" sz="3000" i="1" dirty="0"/>
              <a:t>If it be possible, as much as lieth in you, </a:t>
            </a:r>
            <a:r>
              <a:rPr lang="en-SG" sz="3000" i="1" u="sng" dirty="0"/>
              <a:t>live peaceably with all men</a:t>
            </a:r>
            <a:r>
              <a:rPr lang="en-SG" sz="3000" i="1" dirty="0"/>
              <a:t>.</a:t>
            </a:r>
            <a:endParaRPr dirty="0"/>
          </a:p>
          <a:p>
            <a:pPr marL="0" indent="0">
              <a:spcBef>
                <a:spcPts val="600"/>
              </a:spcBef>
              <a:buSzPts val="3000"/>
              <a:buNone/>
            </a:pPr>
            <a:endParaRPr sz="3000" dirty="0"/>
          </a:p>
          <a:p>
            <a:pPr marL="0" indent="0">
              <a:spcBef>
                <a:spcPts val="640"/>
              </a:spcBef>
              <a:buSzPts val="3200"/>
              <a:buNone/>
            </a:pPr>
            <a:endParaRP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433"/>
        <p:cNvGrpSpPr/>
        <p:nvPr/>
      </p:nvGrpSpPr>
      <p:grpSpPr>
        <a:xfrm>
          <a:off x="0" y="0"/>
          <a:ext cx="0" cy="0"/>
          <a:chOff x="0" y="0"/>
          <a:chExt cx="0" cy="0"/>
        </a:xfrm>
      </p:grpSpPr>
      <p:sp>
        <p:nvSpPr>
          <p:cNvPr id="434" name="Google Shape;434;p59"/>
          <p:cNvSpPr txBox="1">
            <a:spLocks noGrp="1"/>
          </p:cNvSpPr>
          <p:nvPr>
            <p:ph type="body" idx="1"/>
          </p:nvPr>
        </p:nvSpPr>
        <p:spPr>
          <a:xfrm>
            <a:off x="859582" y="161925"/>
            <a:ext cx="10664889" cy="6324600"/>
          </a:xfrm>
          <a:prstGeom prst="rect">
            <a:avLst/>
          </a:prstGeom>
          <a:noFill/>
          <a:ln>
            <a:noFill/>
          </a:ln>
        </p:spPr>
        <p:txBody>
          <a:bodyPr spcFirstLastPara="1" wrap="square" lIns="91425" tIns="45700" rIns="91425" bIns="45700" anchor="t" anchorCtr="0">
            <a:noAutofit/>
          </a:bodyPr>
          <a:lstStyle/>
          <a:p>
            <a:pPr marL="0" indent="0" algn="ctr">
              <a:spcBef>
                <a:spcPts val="0"/>
              </a:spcBef>
              <a:buSzPct val="100000"/>
              <a:buNone/>
            </a:pPr>
            <a:r>
              <a:rPr lang="en-SG" sz="2800" u="sng" dirty="0"/>
              <a:t>ASSIGNMENT – Live at peace, despite differences </a:t>
            </a:r>
            <a:endParaRPr sz="2800" dirty="0"/>
          </a:p>
          <a:p>
            <a:pPr marL="0" indent="0" algn="ctr">
              <a:spcBef>
                <a:spcPts val="0"/>
              </a:spcBef>
              <a:buSzPct val="100000"/>
              <a:buNone/>
            </a:pPr>
            <a:r>
              <a:rPr lang="en-SG" sz="2800" dirty="0"/>
              <a:t>(Rom. 14:1-6; 12-13; 19-23)</a:t>
            </a:r>
            <a:endParaRPr sz="2800" dirty="0"/>
          </a:p>
          <a:p>
            <a:pPr marL="514350" indent="-514350">
              <a:spcBef>
                <a:spcPts val="0"/>
              </a:spcBef>
              <a:buSzPct val="100000"/>
              <a:buFont typeface="+mj-lt"/>
              <a:buAutoNum type="arabicPeriod"/>
            </a:pPr>
            <a:r>
              <a:rPr lang="en-SG" sz="2800" dirty="0"/>
              <a:t>Does every dispute have only one true solution?</a:t>
            </a:r>
            <a:endParaRPr sz="2800" dirty="0"/>
          </a:p>
          <a:p>
            <a:pPr marL="514350" indent="-514350">
              <a:spcBef>
                <a:spcPts val="0"/>
              </a:spcBef>
              <a:buSzPct val="100000"/>
              <a:buFont typeface="+mj-lt"/>
              <a:buAutoNum type="arabicPeriod"/>
            </a:pPr>
            <a:r>
              <a:rPr lang="en-SG" sz="2800" dirty="0"/>
              <a:t>What spiritual issues did Paul identify that were better left to each individual’s conscience (between self &amp; God)?</a:t>
            </a:r>
            <a:endParaRPr sz="2800" dirty="0"/>
          </a:p>
          <a:p>
            <a:pPr marL="514350" indent="-514350">
              <a:spcBef>
                <a:spcPts val="0"/>
              </a:spcBef>
              <a:buSzPct val="100000"/>
              <a:buFont typeface="+mj-lt"/>
              <a:buAutoNum type="arabicPeriod"/>
            </a:pPr>
            <a:r>
              <a:rPr lang="en-SG" sz="2800" dirty="0"/>
              <a:t>Do you think the people of that day considered those areas serious or unimportant?</a:t>
            </a:r>
            <a:endParaRPr sz="2800" dirty="0"/>
          </a:p>
          <a:p>
            <a:pPr marL="514350" indent="-514350">
              <a:spcBef>
                <a:spcPts val="0"/>
              </a:spcBef>
              <a:buSzPct val="100000"/>
              <a:buFont typeface="+mj-lt"/>
              <a:buAutoNum type="arabicPeriod"/>
            </a:pPr>
            <a:r>
              <a:rPr lang="en-SG" sz="2800" dirty="0"/>
              <a:t>What reasons did Paul provided for not judging concerning disputable matters?</a:t>
            </a:r>
            <a:endParaRPr sz="2800" dirty="0"/>
          </a:p>
          <a:p>
            <a:pPr marL="514350" indent="-514350">
              <a:spcBef>
                <a:spcPts val="0"/>
              </a:spcBef>
              <a:buSzPct val="100000"/>
              <a:buFont typeface="+mj-lt"/>
              <a:buAutoNum type="arabicPeriod"/>
            </a:pPr>
            <a:r>
              <a:rPr lang="en-SG" sz="2800" dirty="0"/>
              <a:t>What four actions did Paul instruct to take or to refrain from taking, in relation to the other party?</a:t>
            </a:r>
            <a:endParaRPr sz="2800" dirty="0"/>
          </a:p>
          <a:p>
            <a:pPr marL="514350" indent="-514350">
              <a:spcBef>
                <a:spcPts val="0"/>
              </a:spcBef>
              <a:buSzPct val="100000"/>
              <a:buFont typeface="+mj-lt"/>
              <a:buAutoNum type="arabicPeriod"/>
            </a:pPr>
            <a:r>
              <a:rPr lang="en-SG" sz="2800" dirty="0"/>
              <a:t>Do you have “a disputable matter” that you can live at peace with others without resolution (Rom. 12:18)?</a:t>
            </a:r>
            <a:endParaRPr sz="2800" dirty="0"/>
          </a:p>
          <a:p>
            <a:pPr marL="514350" indent="-514350">
              <a:spcBef>
                <a:spcPts val="0"/>
              </a:spcBef>
              <a:buSzPct val="100000"/>
              <a:buFont typeface="+mj-lt"/>
              <a:buAutoNum type="arabicPeriod"/>
            </a:pPr>
            <a:r>
              <a:rPr lang="en-SG" sz="2800" dirty="0"/>
              <a:t>What should be the principle to follow when dealing with dispute (Phil. 2:3,4)?</a:t>
            </a:r>
            <a:endParaRPr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6"/>
          <p:cNvSpPr txBox="1">
            <a:spLocks noGrp="1"/>
          </p:cNvSpPr>
          <p:nvPr>
            <p:ph type="title"/>
          </p:nvPr>
        </p:nvSpPr>
        <p:spPr>
          <a:xfrm>
            <a:off x="1819275" y="511172"/>
            <a:ext cx="8229600" cy="1143000"/>
          </a:xfrm>
          <a:prstGeom prst="rect">
            <a:avLst/>
          </a:prstGeom>
          <a:noFill/>
          <a:ln>
            <a:noFill/>
          </a:ln>
        </p:spPr>
        <p:txBody>
          <a:bodyPr spcFirstLastPara="1" wrap="square" lIns="91425" tIns="45700" rIns="91425" bIns="45700" anchor="ctr" anchorCtr="0">
            <a:normAutofit/>
          </a:bodyPr>
          <a:lstStyle/>
          <a:p>
            <a:pPr>
              <a:buClr>
                <a:srgbClr val="FF0000"/>
              </a:buClr>
              <a:buSzPts val="4400"/>
            </a:pPr>
            <a:r>
              <a:rPr lang="en-SG" sz="3600" dirty="0">
                <a:solidFill>
                  <a:srgbClr val="00B0F0"/>
                </a:solidFill>
              </a:rPr>
              <a:t>(1).  </a:t>
            </a:r>
            <a:r>
              <a:rPr lang="en-SG" sz="3600" u="sng" dirty="0">
                <a:solidFill>
                  <a:srgbClr val="00B0F0"/>
                </a:solidFill>
              </a:rPr>
              <a:t>OUTSIDE FORCES</a:t>
            </a:r>
            <a:endParaRPr sz="3600" u="sng" dirty="0">
              <a:solidFill>
                <a:srgbClr val="00B0F0"/>
              </a:solidFill>
            </a:endParaRPr>
          </a:p>
        </p:txBody>
      </p:sp>
      <p:sp>
        <p:nvSpPr>
          <p:cNvPr id="115" name="Google Shape;115;p6"/>
          <p:cNvSpPr txBox="1">
            <a:spLocks noGrp="1"/>
          </p:cNvSpPr>
          <p:nvPr>
            <p:ph type="body" idx="1"/>
          </p:nvPr>
        </p:nvSpPr>
        <p:spPr>
          <a:xfrm>
            <a:off x="1857375" y="1809751"/>
            <a:ext cx="8153400" cy="4525963"/>
          </a:xfrm>
          <a:prstGeom prst="rect">
            <a:avLst/>
          </a:prstGeom>
          <a:noFill/>
          <a:ln>
            <a:noFill/>
          </a:ln>
        </p:spPr>
        <p:txBody>
          <a:bodyPr spcFirstLastPara="1" wrap="square" lIns="91425" tIns="45700" rIns="91425" bIns="45700" anchor="t" anchorCtr="0">
            <a:normAutofit/>
          </a:bodyPr>
          <a:lstStyle/>
          <a:p>
            <a:pPr marL="0" indent="0">
              <a:spcBef>
                <a:spcPts val="0"/>
              </a:spcBef>
              <a:buSzPts val="3200"/>
              <a:buNone/>
            </a:pPr>
            <a:r>
              <a:rPr lang="en-SG" dirty="0"/>
              <a:t> </a:t>
            </a:r>
            <a:endParaRPr dirty="0"/>
          </a:p>
          <a:p>
            <a:pPr marL="0" indent="0" algn="ctr">
              <a:spcBef>
                <a:spcPts val="640"/>
              </a:spcBef>
              <a:buSzPts val="3200"/>
              <a:buNone/>
            </a:pPr>
            <a:r>
              <a:rPr lang="en-SG" b="1" dirty="0"/>
              <a:t>EMOTIONAL INSECURITY AND CONFLICTS ARE INTERTWINED.</a:t>
            </a:r>
            <a:endParaRPr dirty="0"/>
          </a:p>
          <a:p>
            <a:pPr marL="0" indent="0" algn="ctr">
              <a:spcBef>
                <a:spcPts val="640"/>
              </a:spcBef>
              <a:buSzPts val="3200"/>
              <a:buNone/>
            </a:pPr>
            <a:endParaRPr b="1" dirty="0"/>
          </a:p>
          <a:p>
            <a:pPr marL="0" indent="0" algn="ctr">
              <a:spcBef>
                <a:spcPts val="640"/>
              </a:spcBef>
              <a:buSzPts val="3200"/>
              <a:buNone/>
            </a:pPr>
            <a:r>
              <a:rPr lang="en-SG" b="1" dirty="0"/>
              <a:t>THEY AFFECT EACH OTHER.</a:t>
            </a:r>
            <a:endParaRPr b="1"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438"/>
        <p:cNvGrpSpPr/>
        <p:nvPr/>
      </p:nvGrpSpPr>
      <p:grpSpPr>
        <a:xfrm>
          <a:off x="0" y="0"/>
          <a:ext cx="0" cy="0"/>
          <a:chOff x="0" y="0"/>
          <a:chExt cx="0" cy="0"/>
        </a:xfrm>
      </p:grpSpPr>
      <p:pic>
        <p:nvPicPr>
          <p:cNvPr id="439" name="Google Shape;439;p60"/>
          <p:cNvPicPr preferRelativeResize="0"/>
          <p:nvPr/>
        </p:nvPicPr>
        <p:blipFill rotWithShape="1">
          <a:blip r:embed="rId3">
            <a:alphaModFix/>
          </a:blip>
          <a:srcRect/>
          <a:stretch/>
        </p:blipFill>
        <p:spPr>
          <a:xfrm>
            <a:off x="4391025" y="276244"/>
            <a:ext cx="3562349" cy="3543280"/>
          </a:xfrm>
          <a:prstGeom prst="rect">
            <a:avLst/>
          </a:prstGeom>
          <a:noFill/>
          <a:ln>
            <a:noFill/>
          </a:ln>
        </p:spPr>
      </p:pic>
      <p:sp>
        <p:nvSpPr>
          <p:cNvPr id="440" name="Google Shape;440;p60"/>
          <p:cNvSpPr/>
          <p:nvPr/>
        </p:nvSpPr>
        <p:spPr>
          <a:xfrm>
            <a:off x="1533525" y="3819524"/>
            <a:ext cx="9505949" cy="2562225"/>
          </a:xfrm>
          <a:prstGeom prst="roundRect">
            <a:avLst>
              <a:gd name="adj" fmla="val 16667"/>
            </a:avLst>
          </a:prstGeom>
          <a:solidFill>
            <a:srgbClr val="FFFF00"/>
          </a:solidFill>
          <a:ln w="25400" cap="flat" cmpd="sng">
            <a:solidFill>
              <a:srgbClr val="FFFF00"/>
            </a:solidFill>
            <a:prstDash val="solid"/>
            <a:round/>
            <a:headEnd type="none" w="sm" len="sm"/>
            <a:tailEnd type="none" w="sm" len="sm"/>
          </a:ln>
          <a:effectLst>
            <a:outerShdw blurRad="50800" dist="63500" dir="5400000" algn="t" rotWithShape="0">
              <a:srgbClr val="000000">
                <a:alpha val="40000"/>
              </a:srgbClr>
            </a:outerShdw>
          </a:effectLst>
        </p:spPr>
        <p:txBody>
          <a:bodyPr spcFirstLastPara="1" wrap="square" lIns="91425" tIns="45700" rIns="91425" bIns="45700" anchor="ctr" anchorCtr="0">
            <a:noAutofit/>
          </a:bodyPr>
          <a:lstStyle/>
          <a:p>
            <a:pPr marL="101798" lvl="1">
              <a:lnSpc>
                <a:spcPct val="120000"/>
              </a:lnSpc>
            </a:pPr>
            <a:r>
              <a:rPr lang="en-SG" sz="4000" dirty="0">
                <a:latin typeface="Calibri"/>
                <a:ea typeface="Calibri"/>
                <a:cs typeface="Calibri"/>
                <a:sym typeface="Calibri"/>
              </a:rPr>
              <a:t>Email: </a:t>
            </a:r>
            <a:r>
              <a:rPr lang="en-SG" sz="4000" u="sng" dirty="0">
                <a:latin typeface="Calibri"/>
                <a:ea typeface="Calibri"/>
                <a:cs typeface="Calibri"/>
                <a:sym typeface="Calibri"/>
                <a:hlinkClick r:id="rId4">
                  <a:extLst>
                    <a:ext uri="{A12FA001-AC4F-418D-AE19-62706E023703}">
                      <ahyp:hlinkClr xmlns:ahyp="http://schemas.microsoft.com/office/drawing/2018/hyperlinkcolor" val="tx"/>
                    </a:ext>
                  </a:extLst>
                </a:hlinkClick>
              </a:rPr>
              <a:t>gohsengfong@hotmail.com</a:t>
            </a:r>
            <a:endParaRPr sz="4000" dirty="0">
              <a:latin typeface="Calibri"/>
              <a:ea typeface="Calibri"/>
              <a:cs typeface="Calibri"/>
              <a:sym typeface="Calibri"/>
            </a:endParaRPr>
          </a:p>
          <a:p>
            <a:pPr marL="101798" lvl="1">
              <a:lnSpc>
                <a:spcPct val="120000"/>
              </a:lnSpc>
            </a:pPr>
            <a:r>
              <a:rPr lang="en-SG" sz="4000" dirty="0">
                <a:latin typeface="Calibri"/>
                <a:ea typeface="Calibri"/>
                <a:cs typeface="Calibri"/>
                <a:sym typeface="Calibri"/>
              </a:rPr>
              <a:t>WhatsApp: </a:t>
            </a:r>
            <a:r>
              <a:rPr lang="en-SG" sz="4000" dirty="0">
                <a:solidFill>
                  <a:srgbClr val="2E75B5"/>
                </a:solidFill>
                <a:latin typeface="Calibri"/>
                <a:ea typeface="Calibri"/>
                <a:cs typeface="Calibri"/>
                <a:sym typeface="Calibri"/>
              </a:rPr>
              <a:t>+65-98207783</a:t>
            </a:r>
            <a:endParaRPr sz="4000" dirty="0"/>
          </a:p>
          <a:p>
            <a:pPr marL="101798" lvl="1">
              <a:lnSpc>
                <a:spcPct val="120000"/>
              </a:lnSpc>
            </a:pPr>
            <a:r>
              <a:rPr lang="en-SG" sz="4000" dirty="0">
                <a:latin typeface="Calibri"/>
                <a:ea typeface="Calibri"/>
                <a:cs typeface="Calibri"/>
                <a:sym typeface="Calibri"/>
              </a:rPr>
              <a:t>Website: </a:t>
            </a:r>
            <a:r>
              <a:rPr lang="en-SG" sz="4000" u="sng" dirty="0">
                <a:latin typeface="Calibri"/>
                <a:ea typeface="Calibri"/>
                <a:cs typeface="Calibri"/>
                <a:sym typeface="Calibri"/>
                <a:hlinkClick r:id="rId5">
                  <a:extLst>
                    <a:ext uri="{A12FA001-AC4F-418D-AE19-62706E023703}">
                      <ahyp:hlinkClr xmlns:ahyp="http://schemas.microsoft.com/office/drawing/2018/hyperlinkcolor" val="tx"/>
                    </a:ext>
                  </a:extLst>
                </a:hlinkClick>
              </a:rPr>
              <a:t>www.FaithAtWorkFellowship.org</a:t>
            </a:r>
            <a:endParaRPr sz="4000" dirty="0">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7"/>
          <p:cNvSpPr txBox="1">
            <a:spLocks noGrp="1"/>
          </p:cNvSpPr>
          <p:nvPr>
            <p:ph type="title"/>
          </p:nvPr>
        </p:nvSpPr>
        <p:spPr>
          <a:xfrm>
            <a:off x="1981201" y="275035"/>
            <a:ext cx="8187267" cy="225028"/>
          </a:xfrm>
          <a:prstGeom prst="rect">
            <a:avLst/>
          </a:prstGeom>
          <a:noFill/>
          <a:ln>
            <a:noFill/>
          </a:ln>
        </p:spPr>
        <p:txBody>
          <a:bodyPr spcFirstLastPara="1" wrap="square" lIns="91425" tIns="45700" rIns="91425" bIns="45700" anchor="ctr" anchorCtr="0">
            <a:normAutofit fontScale="90000"/>
          </a:bodyPr>
          <a:lstStyle/>
          <a:p>
            <a:pPr>
              <a:buSzPct val="100000"/>
            </a:pPr>
            <a:r>
              <a:rPr lang="en-SG" sz="3600"/>
              <a:t> </a:t>
            </a:r>
            <a:endParaRPr sz="3600"/>
          </a:p>
        </p:txBody>
      </p:sp>
      <p:sp>
        <p:nvSpPr>
          <p:cNvPr id="122" name="Google Shape;122;p7"/>
          <p:cNvSpPr txBox="1">
            <a:spLocks noGrp="1"/>
          </p:cNvSpPr>
          <p:nvPr>
            <p:ph type="body" idx="1"/>
          </p:nvPr>
        </p:nvSpPr>
        <p:spPr>
          <a:xfrm>
            <a:off x="753835" y="367310"/>
            <a:ext cx="10684330" cy="6215656"/>
          </a:xfrm>
          <a:prstGeom prst="rect">
            <a:avLst/>
          </a:prstGeom>
          <a:noFill/>
          <a:ln>
            <a:noFill/>
          </a:ln>
        </p:spPr>
        <p:txBody>
          <a:bodyPr spcFirstLastPara="1" wrap="square" lIns="91425" tIns="45700" rIns="91425" bIns="45700" anchor="t" anchorCtr="0">
            <a:noAutofit/>
          </a:bodyPr>
          <a:lstStyle/>
          <a:p>
            <a:pPr marL="447675" indent="-447675">
              <a:lnSpc>
                <a:spcPct val="90000"/>
              </a:lnSpc>
              <a:spcBef>
                <a:spcPts val="0"/>
              </a:spcBef>
              <a:buSzPct val="114285"/>
              <a:buNone/>
            </a:pPr>
            <a:r>
              <a:rPr lang="en-SG" sz="2800" dirty="0"/>
              <a:t>A.	</a:t>
            </a:r>
            <a:r>
              <a:rPr lang="en-SG" sz="2800" b="1" dirty="0">
                <a:solidFill>
                  <a:srgbClr val="C00000"/>
                </a:solidFill>
              </a:rPr>
              <a:t>Emotional Attacks </a:t>
            </a:r>
            <a:r>
              <a:rPr lang="en-SG" sz="2800" dirty="0"/>
              <a:t>(Neh. 4:1-23)</a:t>
            </a:r>
            <a:endParaRPr sz="2800" u="sng" dirty="0"/>
          </a:p>
          <a:p>
            <a:pPr marL="895350" indent="-447675">
              <a:lnSpc>
                <a:spcPct val="90000"/>
              </a:lnSpc>
              <a:spcBef>
                <a:spcPts val="1000"/>
              </a:spcBef>
              <a:buSzPct val="100000"/>
              <a:buAutoNum type="arabicPeriod"/>
            </a:pPr>
            <a:r>
              <a:rPr lang="en-SG" sz="2800" u="sng" dirty="0"/>
              <a:t>First tactic</a:t>
            </a:r>
            <a:r>
              <a:rPr lang="en-SG" sz="2800" dirty="0">
                <a:solidFill>
                  <a:schemeClr val="tx1"/>
                </a:solidFill>
              </a:rPr>
              <a:t>:</a:t>
            </a:r>
            <a:r>
              <a:rPr lang="en-SG" sz="2800" dirty="0">
                <a:solidFill>
                  <a:srgbClr val="FF0000"/>
                </a:solidFill>
              </a:rPr>
              <a:t>  </a:t>
            </a:r>
            <a:r>
              <a:rPr lang="en-SG" sz="2800" u="sng" dirty="0">
                <a:solidFill>
                  <a:srgbClr val="C00000"/>
                </a:solidFill>
              </a:rPr>
              <a:t>Ridicule</a:t>
            </a:r>
            <a:r>
              <a:rPr lang="en-SG" sz="2800" dirty="0">
                <a:solidFill>
                  <a:srgbClr val="C00000"/>
                </a:solidFill>
              </a:rPr>
              <a:t> </a:t>
            </a:r>
            <a:endParaRPr sz="2800" dirty="0">
              <a:solidFill>
                <a:srgbClr val="C00000"/>
              </a:solidFill>
            </a:endParaRPr>
          </a:p>
          <a:p>
            <a:pPr marL="1257300" lvl="1" indent="-361950">
              <a:lnSpc>
                <a:spcPct val="90000"/>
              </a:lnSpc>
              <a:spcBef>
                <a:spcPts val="1000"/>
              </a:spcBef>
              <a:buSzPct val="100000"/>
              <a:buAutoNum type="alphaLcPeriod"/>
            </a:pPr>
            <a:r>
              <a:rPr lang="en-SG" dirty="0"/>
              <a:t>Put down, attacking sense of self-worth</a:t>
            </a:r>
            <a:endParaRPr dirty="0"/>
          </a:p>
          <a:p>
            <a:pPr marL="1257300" lvl="1" indent="-361950">
              <a:lnSpc>
                <a:spcPct val="90000"/>
              </a:lnSpc>
              <a:spcBef>
                <a:spcPts val="1000"/>
              </a:spcBef>
              <a:buSzPct val="100000"/>
              <a:buAutoNum type="alphaLcPeriod"/>
            </a:pPr>
            <a:r>
              <a:rPr lang="en-SG" dirty="0"/>
              <a:t>Motive: substitute for reasoning because of fear</a:t>
            </a:r>
            <a:endParaRPr dirty="0"/>
          </a:p>
          <a:p>
            <a:pPr marL="1257300" lvl="1" indent="-361950">
              <a:lnSpc>
                <a:spcPct val="90000"/>
              </a:lnSpc>
              <a:spcBef>
                <a:spcPts val="1000"/>
              </a:spcBef>
              <a:buSzPct val="100000"/>
              <a:buAutoNum type="alphaLcPeriod"/>
            </a:pPr>
            <a:r>
              <a:rPr lang="en-SG" dirty="0"/>
              <a:t>Contagious with someone leading. Cowards could not do it alone (enemies from all directions).</a:t>
            </a:r>
            <a:endParaRPr dirty="0"/>
          </a:p>
          <a:p>
            <a:pPr marL="0" indent="0">
              <a:lnSpc>
                <a:spcPct val="90000"/>
              </a:lnSpc>
              <a:spcBef>
                <a:spcPts val="1000"/>
              </a:spcBef>
              <a:buSzPct val="100000"/>
              <a:buNone/>
            </a:pPr>
            <a:endParaRPr sz="2800" dirty="0"/>
          </a:p>
          <a:p>
            <a:pPr marL="895350" indent="-447675">
              <a:spcBef>
                <a:spcPts val="560"/>
              </a:spcBef>
              <a:buSzPct val="100000"/>
            </a:pPr>
            <a:r>
              <a:rPr lang="en-SG" sz="2800" dirty="0"/>
              <a:t>(Nehemiah 4:1-3)  </a:t>
            </a:r>
            <a:r>
              <a:rPr lang="en-SG" sz="2800" i="1" dirty="0"/>
              <a:t>What do these feeble Jews? will they fortify themselves? will they sacrifice? will they make an end in a day? </a:t>
            </a:r>
            <a:r>
              <a:rPr lang="en-SG" sz="2800" i="1" u="sng" dirty="0"/>
              <a:t>will they revive the stones out of the heaps of the rubbish which are burned? </a:t>
            </a:r>
            <a:r>
              <a:rPr lang="en-SG" sz="2800" i="1" dirty="0"/>
              <a:t>Now </a:t>
            </a:r>
            <a:r>
              <a:rPr lang="en-SG" sz="2800" i="1" dirty="0" err="1"/>
              <a:t>Tobiah</a:t>
            </a:r>
            <a:r>
              <a:rPr lang="en-SG" sz="2800" i="1" dirty="0"/>
              <a:t> the Ammonite was by him, and he said, </a:t>
            </a:r>
            <a:r>
              <a:rPr lang="en-SG" sz="2800" i="1" u="sng" dirty="0"/>
              <a:t>Even that which they build, if a fox go up, he shall even break down their stone wall.</a:t>
            </a:r>
            <a:endParaRPr sz="2800" dirty="0"/>
          </a:p>
          <a:p>
            <a:pPr marL="342900" indent="-165100">
              <a:spcBef>
                <a:spcPts val="560"/>
              </a:spcBef>
              <a:buSzPct val="100000"/>
              <a:buNone/>
            </a:pPr>
            <a:endParaRPr sz="2800" dirty="0"/>
          </a:p>
          <a:p>
            <a:pPr marL="342900" indent="-165100">
              <a:lnSpc>
                <a:spcPct val="90000"/>
              </a:lnSpc>
              <a:spcBef>
                <a:spcPts val="560"/>
              </a:spcBef>
              <a:buSzPct val="100000"/>
              <a:buNone/>
            </a:pPr>
            <a:endParaRPr sz="2800" dirty="0"/>
          </a:p>
          <a:p>
            <a:pPr marL="342900" indent="-139700">
              <a:lnSpc>
                <a:spcPct val="90000"/>
              </a:lnSpc>
              <a:spcBef>
                <a:spcPts val="640"/>
              </a:spcBef>
              <a:buSzPct val="100000"/>
              <a:buNone/>
            </a:pPr>
            <a:endParaRPr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8"/>
          <p:cNvSpPr txBox="1">
            <a:spLocks noGrp="1"/>
          </p:cNvSpPr>
          <p:nvPr>
            <p:ph type="title"/>
          </p:nvPr>
        </p:nvSpPr>
        <p:spPr>
          <a:xfrm>
            <a:off x="1981202" y="275036"/>
            <a:ext cx="8259233" cy="82153"/>
          </a:xfrm>
          <a:prstGeom prst="rect">
            <a:avLst/>
          </a:prstGeom>
          <a:noFill/>
          <a:ln>
            <a:noFill/>
          </a:ln>
        </p:spPr>
        <p:txBody>
          <a:bodyPr spcFirstLastPara="1" wrap="square" lIns="91425" tIns="45700" rIns="91425" bIns="45700" anchor="ctr" anchorCtr="0">
            <a:normAutofit fontScale="90000"/>
          </a:bodyPr>
          <a:lstStyle/>
          <a:p>
            <a:pPr>
              <a:buSzPct val="100000"/>
            </a:pPr>
            <a:r>
              <a:rPr lang="en-SG" sz="3600"/>
              <a:t> </a:t>
            </a:r>
            <a:endParaRPr sz="3600"/>
          </a:p>
        </p:txBody>
      </p:sp>
      <p:sp>
        <p:nvSpPr>
          <p:cNvPr id="129" name="Google Shape;129;p8"/>
          <p:cNvSpPr txBox="1">
            <a:spLocks noGrp="1"/>
          </p:cNvSpPr>
          <p:nvPr>
            <p:ph type="body" idx="1"/>
          </p:nvPr>
        </p:nvSpPr>
        <p:spPr>
          <a:xfrm>
            <a:off x="787951" y="625076"/>
            <a:ext cx="10616098" cy="5786438"/>
          </a:xfrm>
          <a:prstGeom prst="rect">
            <a:avLst/>
          </a:prstGeom>
          <a:noFill/>
          <a:ln>
            <a:noFill/>
          </a:ln>
        </p:spPr>
        <p:txBody>
          <a:bodyPr spcFirstLastPara="1" wrap="square" lIns="91425" tIns="45700" rIns="91425" bIns="45700" anchor="t" anchorCtr="0">
            <a:noAutofit/>
          </a:bodyPr>
          <a:lstStyle/>
          <a:p>
            <a:pPr marL="447675" indent="-447675">
              <a:lnSpc>
                <a:spcPct val="90000"/>
              </a:lnSpc>
              <a:spcBef>
                <a:spcPts val="0"/>
              </a:spcBef>
              <a:buSzPts val="3000"/>
              <a:buNone/>
            </a:pPr>
            <a:r>
              <a:rPr lang="en-SG" sz="2800" dirty="0"/>
              <a:t>2.	</a:t>
            </a:r>
            <a:r>
              <a:rPr lang="en-SG" sz="2800" u="sng" dirty="0"/>
              <a:t>Second tactic</a:t>
            </a:r>
            <a:r>
              <a:rPr lang="en-SG" sz="2800" dirty="0"/>
              <a:t>: </a:t>
            </a:r>
            <a:r>
              <a:rPr lang="en-SG" sz="2800" u="sng" dirty="0">
                <a:solidFill>
                  <a:srgbClr val="C00000"/>
                </a:solidFill>
              </a:rPr>
              <a:t>Resistance</a:t>
            </a:r>
            <a:r>
              <a:rPr lang="en-SG" sz="2800" dirty="0">
                <a:solidFill>
                  <a:srgbClr val="FF0000"/>
                </a:solidFill>
              </a:rPr>
              <a:t> </a:t>
            </a:r>
            <a:r>
              <a:rPr lang="en-SG" sz="2800" dirty="0">
                <a:solidFill>
                  <a:schemeClr val="tx1"/>
                </a:solidFill>
              </a:rPr>
              <a:t>– </a:t>
            </a:r>
            <a:r>
              <a:rPr lang="en-SG" sz="2800" dirty="0"/>
              <a:t>organized (vs. 6-8)</a:t>
            </a:r>
            <a:endParaRPr sz="2800" dirty="0"/>
          </a:p>
          <a:p>
            <a:pPr marL="801688" lvl="1" indent="-354013">
              <a:lnSpc>
                <a:spcPct val="90000"/>
              </a:lnSpc>
              <a:spcBef>
                <a:spcPts val="1000"/>
              </a:spcBef>
              <a:buSzPts val="2800"/>
              <a:buAutoNum type="alphaLcPeriod"/>
            </a:pPr>
            <a:r>
              <a:rPr lang="en-SG" dirty="0"/>
              <a:t>Negative people gravitated together, conspiracy.</a:t>
            </a:r>
            <a:endParaRPr dirty="0"/>
          </a:p>
          <a:p>
            <a:pPr marL="801688" lvl="1" indent="-354013">
              <a:lnSpc>
                <a:spcPct val="90000"/>
              </a:lnSpc>
              <a:spcBef>
                <a:spcPts val="1000"/>
              </a:spcBef>
              <a:buSzPts val="2800"/>
              <a:buAutoNum type="alphaLcPeriod"/>
            </a:pPr>
            <a:r>
              <a:rPr lang="en-SG" dirty="0"/>
              <a:t>Stirring up trouble.  Security &amp; protection needed.</a:t>
            </a:r>
            <a:endParaRPr dirty="0"/>
          </a:p>
          <a:p>
            <a:pPr marL="342900">
              <a:lnSpc>
                <a:spcPct val="90000"/>
              </a:lnSpc>
              <a:spcBef>
                <a:spcPts val="1000"/>
              </a:spcBef>
              <a:buSzPts val="2800"/>
              <a:buNone/>
            </a:pPr>
            <a:endParaRPr sz="2800" dirty="0"/>
          </a:p>
          <a:p>
            <a:pPr marL="809625" indent="-361950">
              <a:lnSpc>
                <a:spcPct val="90000"/>
              </a:lnSpc>
              <a:spcBef>
                <a:spcPts val="0"/>
              </a:spcBef>
              <a:buSzPts val="2800"/>
            </a:pPr>
            <a:r>
              <a:rPr lang="en-SG" sz="2800" dirty="0"/>
              <a:t>(</a:t>
            </a:r>
            <a:r>
              <a:rPr lang="en-SG" sz="2800" dirty="0" err="1"/>
              <a:t>Neh</a:t>
            </a:r>
            <a:r>
              <a:rPr lang="en-SG" sz="2800" dirty="0"/>
              <a:t> 4:7,8) </a:t>
            </a:r>
            <a:r>
              <a:rPr lang="en-SG" sz="2800" i="1" dirty="0"/>
              <a:t> But it came to pass, that when Sanballat, and </a:t>
            </a:r>
            <a:r>
              <a:rPr lang="en-SG" sz="2800" i="1" dirty="0" err="1"/>
              <a:t>Tobiah</a:t>
            </a:r>
            <a:r>
              <a:rPr lang="en-SG" sz="2800" i="1" dirty="0"/>
              <a:t>, and the Arabians, and the Ammonites, and the </a:t>
            </a:r>
            <a:r>
              <a:rPr lang="en-SG" sz="2800" i="1" dirty="0" err="1"/>
              <a:t>Ashdodites</a:t>
            </a:r>
            <a:r>
              <a:rPr lang="en-SG" sz="2800" i="1" dirty="0"/>
              <a:t>, heard that the walls of Jerusalem were made up, and that the breaches began to be stopped, then they were very wroth,</a:t>
            </a:r>
            <a:endParaRPr sz="2800" dirty="0"/>
          </a:p>
          <a:p>
            <a:pPr marL="809625" indent="-361950">
              <a:lnSpc>
                <a:spcPct val="90000"/>
              </a:lnSpc>
              <a:spcBef>
                <a:spcPts val="0"/>
              </a:spcBef>
              <a:buSzPts val="2800"/>
            </a:pPr>
            <a:r>
              <a:rPr lang="en-SG" sz="2800" i="1" dirty="0"/>
              <a:t>And conspired all of them </a:t>
            </a:r>
            <a:r>
              <a:rPr lang="en-SG" sz="2800" i="1" u="sng" dirty="0"/>
              <a:t>together to come and to fight against Jerusalem, and to hinder it.</a:t>
            </a:r>
            <a:endParaRPr sz="2800" i="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9"/>
          <p:cNvSpPr txBox="1">
            <a:spLocks noGrp="1"/>
          </p:cNvSpPr>
          <p:nvPr>
            <p:ph type="title"/>
          </p:nvPr>
        </p:nvSpPr>
        <p:spPr>
          <a:xfrm>
            <a:off x="1981202" y="275036"/>
            <a:ext cx="8259233" cy="82153"/>
          </a:xfrm>
          <a:prstGeom prst="rect">
            <a:avLst/>
          </a:prstGeom>
          <a:noFill/>
          <a:ln>
            <a:noFill/>
          </a:ln>
        </p:spPr>
        <p:txBody>
          <a:bodyPr spcFirstLastPara="1" wrap="square" lIns="91425" tIns="45700" rIns="91425" bIns="45700" anchor="ctr" anchorCtr="0">
            <a:normAutofit fontScale="90000"/>
          </a:bodyPr>
          <a:lstStyle/>
          <a:p>
            <a:pPr>
              <a:buSzPct val="100000"/>
            </a:pPr>
            <a:r>
              <a:rPr lang="en-SG" sz="3600"/>
              <a:t> </a:t>
            </a:r>
            <a:endParaRPr sz="3600"/>
          </a:p>
        </p:txBody>
      </p:sp>
      <p:sp>
        <p:nvSpPr>
          <p:cNvPr id="136" name="Google Shape;136;p9"/>
          <p:cNvSpPr txBox="1">
            <a:spLocks noGrp="1"/>
          </p:cNvSpPr>
          <p:nvPr>
            <p:ph type="body" idx="1"/>
          </p:nvPr>
        </p:nvSpPr>
        <p:spPr>
          <a:xfrm>
            <a:off x="821094" y="685800"/>
            <a:ext cx="10739535" cy="5862638"/>
          </a:xfrm>
          <a:prstGeom prst="rect">
            <a:avLst/>
          </a:prstGeom>
          <a:noFill/>
          <a:ln>
            <a:noFill/>
          </a:ln>
        </p:spPr>
        <p:txBody>
          <a:bodyPr spcFirstLastPara="1" wrap="square" lIns="91425" tIns="45700" rIns="91425" bIns="45700" anchor="t" anchorCtr="0">
            <a:noAutofit/>
          </a:bodyPr>
          <a:lstStyle/>
          <a:p>
            <a:pPr marL="354013" indent="-354013">
              <a:lnSpc>
                <a:spcPct val="90000"/>
              </a:lnSpc>
              <a:spcBef>
                <a:spcPts val="0"/>
              </a:spcBef>
              <a:buSzPct val="100000"/>
              <a:buNone/>
            </a:pPr>
            <a:r>
              <a:rPr lang="en-SG" sz="2800" dirty="0"/>
              <a:t>3. </a:t>
            </a:r>
            <a:r>
              <a:rPr lang="en-SG" sz="2800" u="sng" dirty="0"/>
              <a:t>Third tactic</a:t>
            </a:r>
            <a:r>
              <a:rPr lang="en-SG" sz="2800" dirty="0"/>
              <a:t>: </a:t>
            </a:r>
            <a:r>
              <a:rPr lang="en-SG" sz="2800" u="sng" dirty="0">
                <a:solidFill>
                  <a:srgbClr val="C00000"/>
                </a:solidFill>
              </a:rPr>
              <a:t>Rumour</a:t>
            </a:r>
            <a:r>
              <a:rPr lang="en-SG" sz="2800" dirty="0">
                <a:solidFill>
                  <a:srgbClr val="FF0000"/>
                </a:solidFill>
              </a:rPr>
              <a:t> </a:t>
            </a:r>
            <a:r>
              <a:rPr lang="en-SG" sz="2800" dirty="0"/>
              <a:t>(vs. 11,12)</a:t>
            </a:r>
            <a:endParaRPr sz="2800" dirty="0"/>
          </a:p>
          <a:p>
            <a:pPr marL="719138" lvl="1" indent="-365125">
              <a:lnSpc>
                <a:spcPct val="90000"/>
              </a:lnSpc>
              <a:spcBef>
                <a:spcPts val="560"/>
              </a:spcBef>
              <a:buSzPct val="100000"/>
              <a:buAutoNum type="alphaLcPeriod"/>
            </a:pPr>
            <a:r>
              <a:rPr lang="en-SG" dirty="0"/>
              <a:t>Feeding on people’s fear – “we are going to get you.”</a:t>
            </a:r>
            <a:endParaRPr dirty="0"/>
          </a:p>
          <a:p>
            <a:pPr marL="719138" lvl="1" indent="-365125">
              <a:lnSpc>
                <a:spcPct val="90000"/>
              </a:lnSpc>
              <a:spcBef>
                <a:spcPts val="1000"/>
              </a:spcBef>
              <a:buSzPct val="100000"/>
              <a:buAutoNum type="alphaLcPeriod"/>
            </a:pPr>
            <a:r>
              <a:rPr lang="en-SG" dirty="0"/>
              <a:t>No power to stop work but able to create fear.</a:t>
            </a:r>
            <a:endParaRPr dirty="0"/>
          </a:p>
          <a:p>
            <a:pPr marL="719138" lvl="1" indent="-365125">
              <a:lnSpc>
                <a:spcPct val="90000"/>
              </a:lnSpc>
              <a:spcBef>
                <a:spcPts val="1000"/>
              </a:spcBef>
              <a:buSzPct val="100000"/>
              <a:buAutoNum type="alphaLcPeriod"/>
            </a:pPr>
            <a:r>
              <a:rPr lang="en-SG" dirty="0"/>
              <a:t>Sustenance and strength needed.</a:t>
            </a:r>
            <a:endParaRPr dirty="0"/>
          </a:p>
          <a:p>
            <a:pPr marL="719138" lvl="1" indent="-365125">
              <a:lnSpc>
                <a:spcPct val="90000"/>
              </a:lnSpc>
              <a:spcBef>
                <a:spcPts val="1000"/>
              </a:spcBef>
              <a:buSzPct val="100000"/>
              <a:buAutoNum type="alphaLcPeriod"/>
            </a:pPr>
            <a:r>
              <a:rPr lang="en-SG" dirty="0"/>
              <a:t>Rumours were spread by those closest to the enemy.</a:t>
            </a:r>
            <a:endParaRPr dirty="0"/>
          </a:p>
          <a:p>
            <a:pPr marL="719138" lvl="1" indent="-365125">
              <a:lnSpc>
                <a:spcPct val="90000"/>
              </a:lnSpc>
              <a:spcBef>
                <a:spcPts val="1000"/>
              </a:spcBef>
              <a:buSzPct val="100000"/>
              <a:buAutoNum type="alphaLcPeriod"/>
            </a:pPr>
            <a:r>
              <a:rPr lang="en-SG" dirty="0"/>
              <a:t>They were exaggerated the more they were  repeated (10 times over).  Negative gets exaggerated.</a:t>
            </a:r>
            <a:endParaRPr dirty="0"/>
          </a:p>
          <a:p>
            <a:pPr marL="719138" lvl="1" indent="-365125">
              <a:lnSpc>
                <a:spcPct val="90000"/>
              </a:lnSpc>
              <a:spcBef>
                <a:spcPts val="1000"/>
              </a:spcBef>
              <a:buSzPct val="100000"/>
              <a:buAutoNum type="alphaLcPeriod"/>
            </a:pPr>
            <a:r>
              <a:rPr lang="en-SG" dirty="0"/>
              <a:t>Leaders should not swallow </a:t>
            </a:r>
            <a:r>
              <a:rPr lang="en-SG" dirty="0" err="1"/>
              <a:t>rumors</a:t>
            </a:r>
            <a:r>
              <a:rPr lang="en-SG" dirty="0"/>
              <a:t> (6:6, </a:t>
            </a:r>
            <a:r>
              <a:rPr lang="en-SG" dirty="0" err="1"/>
              <a:t>Gashmu</a:t>
            </a:r>
            <a:r>
              <a:rPr lang="en-SG" dirty="0"/>
              <a:t>).</a:t>
            </a:r>
            <a:endParaRPr dirty="0"/>
          </a:p>
          <a:p>
            <a:pPr marL="719138" lvl="1" indent="-365125">
              <a:spcBef>
                <a:spcPts val="1000"/>
              </a:spcBef>
              <a:buSzPct val="100000"/>
              <a:buAutoNum type="alphaLcPeriod"/>
            </a:pPr>
            <a:r>
              <a:rPr lang="en-SG" dirty="0"/>
              <a:t>(Nehemiah 4:12)  </a:t>
            </a:r>
            <a:r>
              <a:rPr lang="en-SG" i="1" dirty="0"/>
              <a:t>And it came to pass, that when the </a:t>
            </a:r>
            <a:r>
              <a:rPr lang="en-SG" i="1" u="sng" dirty="0"/>
              <a:t>Jews which dwelt by them </a:t>
            </a:r>
            <a:r>
              <a:rPr lang="en-SG" i="1" dirty="0"/>
              <a:t>came, </a:t>
            </a:r>
            <a:r>
              <a:rPr lang="en-SG" i="1" u="sng" dirty="0"/>
              <a:t>they said unto us ten times, From all places whence ye shall return unto us they will be upon you.</a:t>
            </a:r>
            <a:endParaRPr u="sng" dirty="0"/>
          </a:p>
          <a:p>
            <a:pPr marL="342900" indent="-165100">
              <a:spcBef>
                <a:spcPts val="1000"/>
              </a:spcBef>
              <a:buSzPct val="100000"/>
              <a:buNone/>
            </a:pPr>
            <a:endParaRPr sz="2800" dirty="0"/>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TotalTime>
  <Words>5668</Words>
  <Application>Microsoft Office PowerPoint</Application>
  <PresentationFormat>Widescreen</PresentationFormat>
  <Paragraphs>420</Paragraphs>
  <Slides>60</Slides>
  <Notes>60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60</vt:i4>
      </vt:variant>
    </vt:vector>
  </HeadingPairs>
  <TitlesOfParts>
    <vt:vector size="64" baseType="lpstr">
      <vt:lpstr>Arial</vt:lpstr>
      <vt:lpstr>Calibri</vt:lpstr>
      <vt:lpstr>Georgia</vt:lpstr>
      <vt:lpstr>Office Theme</vt:lpstr>
      <vt:lpstr>CONFLICT – Outside and Inside</vt:lpstr>
      <vt:lpstr>PowerPoint Presentation</vt:lpstr>
      <vt:lpstr>PowerPoint Presentation</vt:lpstr>
      <vt:lpstr>PowerPoint Presentation</vt:lpstr>
      <vt:lpstr>PowerPoint Presentation</vt:lpstr>
      <vt:lpstr>(1).  OUTSIDE FORCES</vt:lpstr>
      <vt:lpstr> </vt:lpstr>
      <vt:lpstr> </vt:lpstr>
      <vt:lpstr> </vt:lpstr>
      <vt:lpstr> </vt:lpstr>
      <vt:lpstr> </vt:lpstr>
      <vt:lpstr> </vt:lpstr>
      <vt:lpstr> </vt:lpstr>
      <vt:lpstr> </vt:lpstr>
      <vt:lpstr> </vt:lpstr>
      <vt:lpstr> </vt:lpstr>
      <vt:lpstr>PowerPoint Presentation</vt:lpstr>
      <vt:lpstr>PowerPoint Presentation</vt:lpstr>
      <vt:lpstr> </vt:lpstr>
      <vt:lpstr>PowerPoint Presentation</vt:lpstr>
      <vt:lpstr>PowerPoint Presentation</vt:lpstr>
      <vt:lpstr>PowerPoint Presentation</vt:lpstr>
      <vt:lpstr>PowerPoint Presentation</vt:lpstr>
      <vt:lpstr> </vt:lpstr>
      <vt:lpstr> </vt:lpstr>
      <vt:lpstr>PowerPoint Presentation</vt:lpstr>
      <vt:lpstr> </vt:lpstr>
      <vt:lpstr> </vt:lpstr>
      <vt:lpstr> </vt:lpstr>
      <vt:lpstr> </vt:lpstr>
      <vt:lpstr>  </vt:lpstr>
      <vt:lpstr> </vt:lpstr>
      <vt:lpstr> </vt:lpstr>
      <vt:lpstr> </vt:lpstr>
      <vt:lpstr> </vt:lpstr>
      <vt:lpstr>PowerPoint Presentation</vt:lpstr>
      <vt:lpstr>PowerPoint Presentation</vt:lpstr>
      <vt:lpstr>PowerPoint Presentation</vt:lpstr>
      <vt:lpstr>PowerPoint Presentation</vt:lpstr>
      <vt:lpstr>(4).  ATTITUDE - HUMBLING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CONFLICT – Outside and Inside</dc:title>
  <dc:creator>rev(dr)goh seng fong</dc:creator>
  <cp:lastModifiedBy>User</cp:lastModifiedBy>
  <cp:revision>9</cp:revision>
  <dcterms:created xsi:type="dcterms:W3CDTF">2019-07-31T02:57:08Z</dcterms:created>
  <dcterms:modified xsi:type="dcterms:W3CDTF">2021-09-05T08:25:17Z</dcterms:modified>
</cp:coreProperties>
</file>