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94" r:id="rId2"/>
  </p:sldMasterIdLst>
  <p:notesMasterIdLst>
    <p:notesMasterId r:id="rId67"/>
  </p:notesMasterIdLst>
  <p:handoutMasterIdLst>
    <p:handoutMasterId r:id="rId68"/>
  </p:handoutMasterIdLst>
  <p:sldIdLst>
    <p:sldId id="256" r:id="rId3"/>
    <p:sldId id="289" r:id="rId4"/>
    <p:sldId id="277" r:id="rId5"/>
    <p:sldId id="258" r:id="rId6"/>
    <p:sldId id="259" r:id="rId7"/>
    <p:sldId id="290" r:id="rId8"/>
    <p:sldId id="291" r:id="rId9"/>
    <p:sldId id="260" r:id="rId10"/>
    <p:sldId id="342" r:id="rId11"/>
    <p:sldId id="343" r:id="rId12"/>
    <p:sldId id="261" r:id="rId13"/>
    <p:sldId id="346" r:id="rId14"/>
    <p:sldId id="347" r:id="rId15"/>
    <p:sldId id="349" r:id="rId16"/>
    <p:sldId id="350" r:id="rId17"/>
    <p:sldId id="348" r:id="rId18"/>
    <p:sldId id="351" r:id="rId19"/>
    <p:sldId id="352" r:id="rId20"/>
    <p:sldId id="354" r:id="rId21"/>
    <p:sldId id="353" r:id="rId22"/>
    <p:sldId id="355" r:id="rId23"/>
    <p:sldId id="295" r:id="rId24"/>
    <p:sldId id="296" r:id="rId25"/>
    <p:sldId id="297" r:id="rId26"/>
    <p:sldId id="356" r:id="rId27"/>
    <p:sldId id="298" r:id="rId28"/>
    <p:sldId id="299" r:id="rId29"/>
    <p:sldId id="301" r:id="rId30"/>
    <p:sldId id="302" r:id="rId31"/>
    <p:sldId id="300" r:id="rId32"/>
    <p:sldId id="304" r:id="rId33"/>
    <p:sldId id="310" r:id="rId34"/>
    <p:sldId id="305" r:id="rId35"/>
    <p:sldId id="311" r:id="rId36"/>
    <p:sldId id="306" r:id="rId37"/>
    <p:sldId id="312" r:id="rId38"/>
    <p:sldId id="307" r:id="rId39"/>
    <p:sldId id="313" r:id="rId40"/>
    <p:sldId id="308" r:id="rId41"/>
    <p:sldId id="314" r:id="rId42"/>
    <p:sldId id="309" r:id="rId43"/>
    <p:sldId id="315" r:id="rId44"/>
    <p:sldId id="316" r:id="rId45"/>
    <p:sldId id="317" r:id="rId46"/>
    <p:sldId id="319" r:id="rId47"/>
    <p:sldId id="323" r:id="rId48"/>
    <p:sldId id="357" r:id="rId49"/>
    <p:sldId id="358" r:id="rId50"/>
    <p:sldId id="360" r:id="rId51"/>
    <p:sldId id="320" r:id="rId52"/>
    <p:sldId id="328" r:id="rId53"/>
    <p:sldId id="329" r:id="rId54"/>
    <p:sldId id="335" r:id="rId55"/>
    <p:sldId id="330" r:id="rId56"/>
    <p:sldId id="332" r:id="rId57"/>
    <p:sldId id="334" r:id="rId58"/>
    <p:sldId id="333" r:id="rId59"/>
    <p:sldId id="336" r:id="rId60"/>
    <p:sldId id="339" r:id="rId61"/>
    <p:sldId id="340" r:id="rId62"/>
    <p:sldId id="341" r:id="rId63"/>
    <p:sldId id="331" r:id="rId64"/>
    <p:sldId id="337" r:id="rId65"/>
    <p:sldId id="338" r:id="rId66"/>
  </p:sldIdLst>
  <p:sldSz cx="9144000" cy="6858000" type="screen4x3"/>
  <p:notesSz cx="6888163" cy="9677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2" autoAdjust="0"/>
  </p:normalViewPr>
  <p:slideViewPr>
    <p:cSldViewPr>
      <p:cViewPr varScale="1">
        <p:scale>
          <a:sx n="110" d="100"/>
          <a:sy n="110" d="100"/>
        </p:scale>
        <p:origin x="15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EC2C2BE-A898-4FF1-9B1A-73CB17A72559}"/>
              </a:ext>
            </a:extLst>
          </p:cNvPr>
          <p:cNvSpPr>
            <a:spLocks noGrp="1" noChangeArrowheads="1"/>
          </p:cNvSpPr>
          <p:nvPr>
            <p:ph type="hdr" sz="quarter"/>
          </p:nvPr>
        </p:nvSpPr>
        <p:spPr bwMode="auto">
          <a:xfrm>
            <a:off x="0" y="0"/>
            <a:ext cx="2984500" cy="4841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24579" name="Rectangle 3">
            <a:extLst>
              <a:ext uri="{FF2B5EF4-FFF2-40B4-BE49-F238E27FC236}">
                <a16:creationId xmlns:a16="http://schemas.microsoft.com/office/drawing/2014/main" id="{49834BC7-7232-4869-AB14-0E9719C8AAFA}"/>
              </a:ext>
            </a:extLst>
          </p:cNvPr>
          <p:cNvSpPr>
            <a:spLocks noGrp="1" noChangeArrowheads="1"/>
          </p:cNvSpPr>
          <p:nvPr>
            <p:ph type="dt" sz="quarter" idx="1"/>
          </p:nvPr>
        </p:nvSpPr>
        <p:spPr bwMode="auto">
          <a:xfrm>
            <a:off x="3902075" y="0"/>
            <a:ext cx="2984500" cy="4841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en-US"/>
          </a:p>
        </p:txBody>
      </p:sp>
      <p:sp>
        <p:nvSpPr>
          <p:cNvPr id="24580" name="Rectangle 4">
            <a:extLst>
              <a:ext uri="{FF2B5EF4-FFF2-40B4-BE49-F238E27FC236}">
                <a16:creationId xmlns:a16="http://schemas.microsoft.com/office/drawing/2014/main" id="{8E9956EA-302A-4EFC-8FA5-8BCDDC545B54}"/>
              </a:ext>
            </a:extLst>
          </p:cNvPr>
          <p:cNvSpPr>
            <a:spLocks noGrp="1" noChangeArrowheads="1"/>
          </p:cNvSpPr>
          <p:nvPr>
            <p:ph type="ftr" sz="quarter" idx="2"/>
          </p:nvPr>
        </p:nvSpPr>
        <p:spPr bwMode="auto">
          <a:xfrm>
            <a:off x="0" y="9191625"/>
            <a:ext cx="2984500" cy="48418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24581" name="Rectangle 5">
            <a:extLst>
              <a:ext uri="{FF2B5EF4-FFF2-40B4-BE49-F238E27FC236}">
                <a16:creationId xmlns:a16="http://schemas.microsoft.com/office/drawing/2014/main" id="{157635E8-B9CC-4873-817A-4FAF3BADD6A2}"/>
              </a:ext>
            </a:extLst>
          </p:cNvPr>
          <p:cNvSpPr>
            <a:spLocks noGrp="1" noChangeArrowheads="1"/>
          </p:cNvSpPr>
          <p:nvPr>
            <p:ph type="sldNum" sz="quarter" idx="3"/>
          </p:nvPr>
        </p:nvSpPr>
        <p:spPr bwMode="auto">
          <a:xfrm>
            <a:off x="3902075" y="9191625"/>
            <a:ext cx="2984500" cy="4841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FB568C7-C8CF-40E7-8A08-11436D7AD216}"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DE6EA8-B1D8-4552-8C3C-7A1EEF530210}"/>
              </a:ext>
            </a:extLst>
          </p:cNvPr>
          <p:cNvSpPr>
            <a:spLocks noGrp="1"/>
          </p:cNvSpPr>
          <p:nvPr>
            <p:ph type="hdr" sz="quarter"/>
          </p:nvPr>
        </p:nvSpPr>
        <p:spPr>
          <a:xfrm>
            <a:off x="0" y="0"/>
            <a:ext cx="2984500" cy="485775"/>
          </a:xfrm>
          <a:prstGeom prst="rect">
            <a:avLst/>
          </a:prstGeom>
        </p:spPr>
        <p:txBody>
          <a:bodyPr vert="horz" lIns="91440" tIns="45720" rIns="91440" bIns="45720" rtlCol="0"/>
          <a:lstStyle>
            <a:lvl1pPr algn="l">
              <a:defRPr sz="1200"/>
            </a:lvl1pPr>
          </a:lstStyle>
          <a:p>
            <a:pPr>
              <a:defRPr/>
            </a:pPr>
            <a:endParaRPr lang="en-SG"/>
          </a:p>
        </p:txBody>
      </p:sp>
      <p:sp>
        <p:nvSpPr>
          <p:cNvPr id="3" name="Date Placeholder 2">
            <a:extLst>
              <a:ext uri="{FF2B5EF4-FFF2-40B4-BE49-F238E27FC236}">
                <a16:creationId xmlns:a16="http://schemas.microsoft.com/office/drawing/2014/main" id="{2453CA09-9E40-445E-BDBD-64DCFB9B2AA2}"/>
              </a:ext>
            </a:extLst>
          </p:cNvPr>
          <p:cNvSpPr>
            <a:spLocks noGrp="1"/>
          </p:cNvSpPr>
          <p:nvPr>
            <p:ph type="dt" idx="1"/>
          </p:nvPr>
        </p:nvSpPr>
        <p:spPr>
          <a:xfrm>
            <a:off x="3902075" y="0"/>
            <a:ext cx="2984500" cy="485775"/>
          </a:xfrm>
          <a:prstGeom prst="rect">
            <a:avLst/>
          </a:prstGeom>
        </p:spPr>
        <p:txBody>
          <a:bodyPr vert="horz" lIns="91440" tIns="45720" rIns="91440" bIns="45720" rtlCol="0"/>
          <a:lstStyle>
            <a:lvl1pPr algn="r">
              <a:defRPr sz="1200"/>
            </a:lvl1pPr>
          </a:lstStyle>
          <a:p>
            <a:pPr>
              <a:defRPr/>
            </a:pPr>
            <a:fld id="{C732DAD5-5BD2-4D0A-BDD6-94DBC5917C31}" type="datetimeFigureOut">
              <a:rPr lang="en-SG"/>
              <a:pPr>
                <a:defRPr/>
              </a:pPr>
              <a:t>11/9/2021</a:t>
            </a:fld>
            <a:endParaRPr lang="en-SG"/>
          </a:p>
        </p:txBody>
      </p:sp>
      <p:sp>
        <p:nvSpPr>
          <p:cNvPr id="4" name="Slide Image Placeholder 3">
            <a:extLst>
              <a:ext uri="{FF2B5EF4-FFF2-40B4-BE49-F238E27FC236}">
                <a16:creationId xmlns:a16="http://schemas.microsoft.com/office/drawing/2014/main" id="{C7C03E9C-F2DE-4E17-AEA0-71DFD5B389DC}"/>
              </a:ext>
            </a:extLst>
          </p:cNvPr>
          <p:cNvSpPr>
            <a:spLocks noGrp="1" noRot="1" noChangeAspect="1"/>
          </p:cNvSpPr>
          <p:nvPr>
            <p:ph type="sldImg" idx="2"/>
          </p:nvPr>
        </p:nvSpPr>
        <p:spPr>
          <a:xfrm>
            <a:off x="1266825" y="1209675"/>
            <a:ext cx="4354513" cy="3265488"/>
          </a:xfrm>
          <a:prstGeom prst="rect">
            <a:avLst/>
          </a:prstGeom>
          <a:noFill/>
          <a:ln w="12700">
            <a:solidFill>
              <a:prstClr val="black"/>
            </a:solidFill>
          </a:ln>
        </p:spPr>
        <p:txBody>
          <a:bodyPr vert="horz" lIns="91440" tIns="45720" rIns="91440" bIns="45720" rtlCol="0" anchor="ctr"/>
          <a:lstStyle/>
          <a:p>
            <a:pPr lvl="0"/>
            <a:endParaRPr lang="en-SG" noProof="0"/>
          </a:p>
        </p:txBody>
      </p:sp>
      <p:sp>
        <p:nvSpPr>
          <p:cNvPr id="5" name="Notes Placeholder 4">
            <a:extLst>
              <a:ext uri="{FF2B5EF4-FFF2-40B4-BE49-F238E27FC236}">
                <a16:creationId xmlns:a16="http://schemas.microsoft.com/office/drawing/2014/main" id="{A86D53D1-4FE1-4677-85A0-7BF0F7FC036F}"/>
              </a:ext>
            </a:extLst>
          </p:cNvPr>
          <p:cNvSpPr>
            <a:spLocks noGrp="1"/>
          </p:cNvSpPr>
          <p:nvPr>
            <p:ph type="body" sz="quarter" idx="3"/>
          </p:nvPr>
        </p:nvSpPr>
        <p:spPr>
          <a:xfrm>
            <a:off x="688975" y="4657725"/>
            <a:ext cx="5510213" cy="38100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SG" noProof="0"/>
          </a:p>
        </p:txBody>
      </p:sp>
      <p:sp>
        <p:nvSpPr>
          <p:cNvPr id="6" name="Footer Placeholder 5">
            <a:extLst>
              <a:ext uri="{FF2B5EF4-FFF2-40B4-BE49-F238E27FC236}">
                <a16:creationId xmlns:a16="http://schemas.microsoft.com/office/drawing/2014/main" id="{5DED8CE4-BB70-4734-9E9D-29F510EB9D75}"/>
              </a:ext>
            </a:extLst>
          </p:cNvPr>
          <p:cNvSpPr>
            <a:spLocks noGrp="1"/>
          </p:cNvSpPr>
          <p:nvPr>
            <p:ph type="ftr" sz="quarter" idx="4"/>
          </p:nvPr>
        </p:nvSpPr>
        <p:spPr>
          <a:xfrm>
            <a:off x="0" y="9191625"/>
            <a:ext cx="2984500" cy="485775"/>
          </a:xfrm>
          <a:prstGeom prst="rect">
            <a:avLst/>
          </a:prstGeom>
        </p:spPr>
        <p:txBody>
          <a:bodyPr vert="horz" lIns="91440" tIns="45720" rIns="91440" bIns="45720" rtlCol="0" anchor="b"/>
          <a:lstStyle>
            <a:lvl1pPr algn="l">
              <a:defRPr sz="1200"/>
            </a:lvl1pPr>
          </a:lstStyle>
          <a:p>
            <a:pPr>
              <a:defRPr/>
            </a:pPr>
            <a:endParaRPr lang="en-SG"/>
          </a:p>
        </p:txBody>
      </p:sp>
      <p:sp>
        <p:nvSpPr>
          <p:cNvPr id="7" name="Slide Number Placeholder 6">
            <a:extLst>
              <a:ext uri="{FF2B5EF4-FFF2-40B4-BE49-F238E27FC236}">
                <a16:creationId xmlns:a16="http://schemas.microsoft.com/office/drawing/2014/main" id="{7EAC0208-792A-4FFA-AE27-93DB61A916D5}"/>
              </a:ext>
            </a:extLst>
          </p:cNvPr>
          <p:cNvSpPr>
            <a:spLocks noGrp="1"/>
          </p:cNvSpPr>
          <p:nvPr>
            <p:ph type="sldNum" sz="quarter" idx="5"/>
          </p:nvPr>
        </p:nvSpPr>
        <p:spPr>
          <a:xfrm>
            <a:off x="3902075" y="9191625"/>
            <a:ext cx="2984500" cy="4857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1333D7F-E0D5-4FBE-AACA-6ABEFCC1B86B}" type="slidenum">
              <a:rPr lang="en-SG" altLang="en-US"/>
              <a:pPr>
                <a:defRPr/>
              </a:pPr>
              <a:t>‹#›</a:t>
            </a:fld>
            <a:endParaRPr lang="en-SG"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a:defRPr/>
            </a:pPr>
            <a:fld id="{F1333D7F-E0D5-4FBE-AACA-6ABEFCC1B86B}" type="slidenum">
              <a:rPr lang="en-SG" altLang="en-US" smtClean="0"/>
              <a:pPr>
                <a:defRPr/>
              </a:pPr>
              <a:t>12</a:t>
            </a:fld>
            <a:endParaRPr lang="en-SG" altLang="en-US"/>
          </a:p>
        </p:txBody>
      </p:sp>
    </p:spTree>
    <p:extLst>
      <p:ext uri="{BB962C8B-B14F-4D97-AF65-F5344CB8AC3E}">
        <p14:creationId xmlns:p14="http://schemas.microsoft.com/office/powerpoint/2010/main" val="2212360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a:defRPr/>
            </a:pPr>
            <a:fld id="{F1333D7F-E0D5-4FBE-AACA-6ABEFCC1B86B}" type="slidenum">
              <a:rPr lang="en-SG" altLang="en-US" smtClean="0"/>
              <a:pPr>
                <a:defRPr/>
              </a:pPr>
              <a:t>13</a:t>
            </a:fld>
            <a:endParaRPr lang="en-SG" altLang="en-US"/>
          </a:p>
        </p:txBody>
      </p:sp>
    </p:spTree>
    <p:extLst>
      <p:ext uri="{BB962C8B-B14F-4D97-AF65-F5344CB8AC3E}">
        <p14:creationId xmlns:p14="http://schemas.microsoft.com/office/powerpoint/2010/main" val="1896616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a:defRPr/>
            </a:pPr>
            <a:fld id="{F1333D7F-E0D5-4FBE-AACA-6ABEFCC1B86B}" type="slidenum">
              <a:rPr lang="en-SG" altLang="en-US" smtClean="0"/>
              <a:pPr>
                <a:defRPr/>
              </a:pPr>
              <a:t>17</a:t>
            </a:fld>
            <a:endParaRPr lang="en-SG" altLang="en-US"/>
          </a:p>
        </p:txBody>
      </p:sp>
    </p:spTree>
    <p:extLst>
      <p:ext uri="{BB962C8B-B14F-4D97-AF65-F5344CB8AC3E}">
        <p14:creationId xmlns:p14="http://schemas.microsoft.com/office/powerpoint/2010/main" val="2950896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a:defRPr/>
            </a:pPr>
            <a:fld id="{F1333D7F-E0D5-4FBE-AACA-6ABEFCC1B86B}" type="slidenum">
              <a:rPr lang="en-SG" altLang="en-US" smtClean="0"/>
              <a:pPr>
                <a:defRPr/>
              </a:pPr>
              <a:t>19</a:t>
            </a:fld>
            <a:endParaRPr lang="en-SG" altLang="en-US"/>
          </a:p>
        </p:txBody>
      </p:sp>
    </p:spTree>
    <p:extLst>
      <p:ext uri="{BB962C8B-B14F-4D97-AF65-F5344CB8AC3E}">
        <p14:creationId xmlns:p14="http://schemas.microsoft.com/office/powerpoint/2010/main" val="2775524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a:defRPr/>
            </a:pPr>
            <a:fld id="{F1333D7F-E0D5-4FBE-AACA-6ABEFCC1B86B}" type="slidenum">
              <a:rPr lang="en-SG" altLang="en-US" smtClean="0"/>
              <a:pPr>
                <a:defRPr/>
              </a:pPr>
              <a:t>20</a:t>
            </a:fld>
            <a:endParaRPr lang="en-SG" altLang="en-US"/>
          </a:p>
        </p:txBody>
      </p:sp>
    </p:spTree>
    <p:extLst>
      <p:ext uri="{BB962C8B-B14F-4D97-AF65-F5344CB8AC3E}">
        <p14:creationId xmlns:p14="http://schemas.microsoft.com/office/powerpoint/2010/main" val="2869390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a:defRPr/>
            </a:pPr>
            <a:fld id="{F1333D7F-E0D5-4FBE-AACA-6ABEFCC1B86B}" type="slidenum">
              <a:rPr lang="en-SG" altLang="en-US" smtClean="0"/>
              <a:pPr>
                <a:defRPr/>
              </a:pPr>
              <a:t>37</a:t>
            </a:fld>
            <a:endParaRPr lang="en-SG" altLang="en-US"/>
          </a:p>
        </p:txBody>
      </p:sp>
    </p:spTree>
    <p:extLst>
      <p:ext uri="{BB962C8B-B14F-4D97-AF65-F5344CB8AC3E}">
        <p14:creationId xmlns:p14="http://schemas.microsoft.com/office/powerpoint/2010/main" val="696028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26F1EFB-2CC4-4281-9C8C-1569CC6815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8DCB610-E188-4093-AC35-CFC5EE0331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SG" altLang="en-US"/>
          </a:p>
        </p:txBody>
      </p:sp>
      <p:sp>
        <p:nvSpPr>
          <p:cNvPr id="64516" name="Slide Number Placeholder 3">
            <a:extLst>
              <a:ext uri="{FF2B5EF4-FFF2-40B4-BE49-F238E27FC236}">
                <a16:creationId xmlns:a16="http://schemas.microsoft.com/office/drawing/2014/main" id="{8239D9D4-189F-41F1-B20C-7FF69585AA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74763A-26B9-4796-8FCD-2752999CD3E3}" type="slidenum">
              <a:rPr lang="en-SG" altLang="en-US" smtClean="0"/>
              <a:pPr/>
              <a:t>43</a:t>
            </a:fld>
            <a:endParaRPr lang="en-SG"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5BF98149-8EEC-47BC-BE92-86103F7AAD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B5ADEEE3-C804-4BFD-A9A9-9E78C0FA52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SG" altLang="en-US"/>
          </a:p>
        </p:txBody>
      </p:sp>
      <p:sp>
        <p:nvSpPr>
          <p:cNvPr id="67588" name="Slide Number Placeholder 3">
            <a:extLst>
              <a:ext uri="{FF2B5EF4-FFF2-40B4-BE49-F238E27FC236}">
                <a16:creationId xmlns:a16="http://schemas.microsoft.com/office/drawing/2014/main" id="{49F2DF45-CC34-4BF4-BE9E-E1C727B19C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A324C6-2C35-4C46-9995-3211F467AD40}" type="slidenum">
              <a:rPr lang="en-SG" altLang="en-US" smtClean="0"/>
              <a:pPr/>
              <a:t>45</a:t>
            </a:fld>
            <a:endParaRPr lang="en-SG"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a:defRPr/>
            </a:pPr>
            <a:fld id="{F1333D7F-E0D5-4FBE-AACA-6ABEFCC1B86B}" type="slidenum">
              <a:rPr lang="en-SG" altLang="en-US" smtClean="0"/>
              <a:pPr>
                <a:defRPr/>
              </a:pPr>
              <a:t>57</a:t>
            </a:fld>
            <a:endParaRPr lang="en-SG" altLang="en-US"/>
          </a:p>
        </p:txBody>
      </p:sp>
    </p:spTree>
    <p:extLst>
      <p:ext uri="{BB962C8B-B14F-4D97-AF65-F5344CB8AC3E}">
        <p14:creationId xmlns:p14="http://schemas.microsoft.com/office/powerpoint/2010/main" val="32670840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D07F513C-9953-422A-AEB8-1EE1AB5A427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18">
            <a:extLst>
              <a:ext uri="{FF2B5EF4-FFF2-40B4-BE49-F238E27FC236}">
                <a16:creationId xmlns:a16="http://schemas.microsoft.com/office/drawing/2014/main" id="{BDC9874F-E566-4440-B7F9-57B49DBC06B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6">
            <a:extLst>
              <a:ext uri="{FF2B5EF4-FFF2-40B4-BE49-F238E27FC236}">
                <a16:creationId xmlns:a16="http://schemas.microsoft.com/office/drawing/2014/main" id="{57511FEB-3812-4AC8-BD3D-33EA5B308599}"/>
              </a:ext>
            </a:extLst>
          </p:cNvPr>
          <p:cNvSpPr>
            <a:spLocks noGrp="1"/>
          </p:cNvSpPr>
          <p:nvPr>
            <p:ph type="sldNum" sz="quarter" idx="12"/>
          </p:nvPr>
        </p:nvSpPr>
        <p:spPr/>
        <p:txBody>
          <a:bodyPr/>
          <a:lstStyle>
            <a:lvl1pPr>
              <a:defRPr>
                <a:solidFill>
                  <a:srgbClr val="D1EAEE"/>
                </a:solidFill>
              </a:defRPr>
            </a:lvl1pPr>
          </a:lstStyle>
          <a:p>
            <a:pPr>
              <a:defRPr/>
            </a:pPr>
            <a:fld id="{0829622E-4C2F-4C73-BD68-822DC4D93951}" type="slidenum">
              <a:rPr lang="en-US" altLang="en-US"/>
              <a:pPr>
                <a:defRPr/>
              </a:pPr>
              <a:t>‹#›</a:t>
            </a:fld>
            <a:endParaRPr lang="en-US" altLang="en-US"/>
          </a:p>
        </p:txBody>
      </p:sp>
    </p:spTree>
    <p:extLst>
      <p:ext uri="{BB962C8B-B14F-4D97-AF65-F5344CB8AC3E}">
        <p14:creationId xmlns:p14="http://schemas.microsoft.com/office/powerpoint/2010/main" val="26950932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163D37E0-E844-4D6F-86C6-477F56383E3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1">
            <a:extLst>
              <a:ext uri="{FF2B5EF4-FFF2-40B4-BE49-F238E27FC236}">
                <a16:creationId xmlns:a16="http://schemas.microsoft.com/office/drawing/2014/main" id="{92DC67E0-00C2-49EC-8DF5-33A66B4D25B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17">
            <a:extLst>
              <a:ext uri="{FF2B5EF4-FFF2-40B4-BE49-F238E27FC236}">
                <a16:creationId xmlns:a16="http://schemas.microsoft.com/office/drawing/2014/main" id="{FD80E224-BDD3-4696-89A1-D75261D33BE8}"/>
              </a:ext>
            </a:extLst>
          </p:cNvPr>
          <p:cNvSpPr>
            <a:spLocks noGrp="1"/>
          </p:cNvSpPr>
          <p:nvPr>
            <p:ph type="sldNum" sz="quarter" idx="12"/>
          </p:nvPr>
        </p:nvSpPr>
        <p:spPr/>
        <p:txBody>
          <a:bodyPr/>
          <a:lstStyle>
            <a:lvl1pPr>
              <a:defRPr/>
            </a:lvl1pPr>
          </a:lstStyle>
          <a:p>
            <a:pPr>
              <a:defRPr/>
            </a:pPr>
            <a:fld id="{81D6C244-80FF-4E1A-A448-A112806F1990}" type="slidenum">
              <a:rPr lang="en-US" altLang="en-US"/>
              <a:pPr>
                <a:defRPr/>
              </a:pPr>
              <a:t>‹#›</a:t>
            </a:fld>
            <a:endParaRPr lang="en-US" altLang="en-US"/>
          </a:p>
        </p:txBody>
      </p:sp>
    </p:spTree>
    <p:extLst>
      <p:ext uri="{BB962C8B-B14F-4D97-AF65-F5344CB8AC3E}">
        <p14:creationId xmlns:p14="http://schemas.microsoft.com/office/powerpoint/2010/main" val="262808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1F4FCD2-67FA-4B3C-9DDD-339C43841B1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1">
            <a:extLst>
              <a:ext uri="{FF2B5EF4-FFF2-40B4-BE49-F238E27FC236}">
                <a16:creationId xmlns:a16="http://schemas.microsoft.com/office/drawing/2014/main" id="{83BE1BFC-C4BD-4E2A-81CE-E3DD10A77ED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17">
            <a:extLst>
              <a:ext uri="{FF2B5EF4-FFF2-40B4-BE49-F238E27FC236}">
                <a16:creationId xmlns:a16="http://schemas.microsoft.com/office/drawing/2014/main" id="{DE6AEA9B-D601-447D-ADA8-09A28CEE1676}"/>
              </a:ext>
            </a:extLst>
          </p:cNvPr>
          <p:cNvSpPr>
            <a:spLocks noGrp="1"/>
          </p:cNvSpPr>
          <p:nvPr>
            <p:ph type="sldNum" sz="quarter" idx="12"/>
          </p:nvPr>
        </p:nvSpPr>
        <p:spPr/>
        <p:txBody>
          <a:bodyPr/>
          <a:lstStyle>
            <a:lvl1pPr>
              <a:defRPr/>
            </a:lvl1pPr>
          </a:lstStyle>
          <a:p>
            <a:pPr>
              <a:defRPr/>
            </a:pPr>
            <a:fld id="{93E6A423-09DF-4D19-B3DB-D25E1C8DB9CB}" type="slidenum">
              <a:rPr lang="en-US" altLang="en-US"/>
              <a:pPr>
                <a:defRPr/>
              </a:pPr>
              <a:t>‹#›</a:t>
            </a:fld>
            <a:endParaRPr lang="en-US" altLang="en-US"/>
          </a:p>
        </p:txBody>
      </p:sp>
    </p:spTree>
    <p:extLst>
      <p:ext uri="{BB962C8B-B14F-4D97-AF65-F5344CB8AC3E}">
        <p14:creationId xmlns:p14="http://schemas.microsoft.com/office/powerpoint/2010/main" val="4282293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SG"/>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B5DFCAEB-C811-40FF-A7C3-4BFA13B6DB56}"/>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10600CC3-21E6-4DB9-A790-1FCF1FE5BAEA}" type="datetimeFigureOut">
              <a:rPr lang="en-SG"/>
              <a:pPr>
                <a:defRPr/>
              </a:pPr>
              <a:t>11/9/2021</a:t>
            </a:fld>
            <a:endParaRPr lang="en-SG"/>
          </a:p>
        </p:txBody>
      </p:sp>
      <p:sp>
        <p:nvSpPr>
          <p:cNvPr id="5" name="Footer Placeholder 4">
            <a:extLst>
              <a:ext uri="{FF2B5EF4-FFF2-40B4-BE49-F238E27FC236}">
                <a16:creationId xmlns:a16="http://schemas.microsoft.com/office/drawing/2014/main" id="{9415BA70-DBA3-4611-B7BA-169F2FFC0DC8}"/>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6" name="Slide Number Placeholder 5">
            <a:extLst>
              <a:ext uri="{FF2B5EF4-FFF2-40B4-BE49-F238E27FC236}">
                <a16:creationId xmlns:a16="http://schemas.microsoft.com/office/drawing/2014/main" id="{89181AE1-FB9C-446A-AA4F-660625898210}"/>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BB83168-4A8F-49A4-BF9D-60B0AB1B4EA6}" type="slidenum">
              <a:rPr lang="en-SG" altLang="en-US"/>
              <a:pPr>
                <a:defRPr/>
              </a:pPr>
              <a:t>‹#›</a:t>
            </a:fld>
            <a:endParaRPr lang="en-SG" altLang="en-US"/>
          </a:p>
        </p:txBody>
      </p:sp>
    </p:spTree>
    <p:extLst>
      <p:ext uri="{BB962C8B-B14F-4D97-AF65-F5344CB8AC3E}">
        <p14:creationId xmlns:p14="http://schemas.microsoft.com/office/powerpoint/2010/main" val="1534176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43DB9D18-5709-4441-891D-0499B7BFA367}"/>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50C3FD22-FEEC-4BEC-BC34-CF5749ECDC77}" type="datetimeFigureOut">
              <a:rPr lang="en-SG"/>
              <a:pPr>
                <a:defRPr/>
              </a:pPr>
              <a:t>11/9/2021</a:t>
            </a:fld>
            <a:endParaRPr lang="en-SG"/>
          </a:p>
        </p:txBody>
      </p:sp>
      <p:sp>
        <p:nvSpPr>
          <p:cNvPr id="5" name="Footer Placeholder 4">
            <a:extLst>
              <a:ext uri="{FF2B5EF4-FFF2-40B4-BE49-F238E27FC236}">
                <a16:creationId xmlns:a16="http://schemas.microsoft.com/office/drawing/2014/main" id="{85347ED2-3A1E-4585-9E89-6FB4B9A4DFDD}"/>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6" name="Slide Number Placeholder 5">
            <a:extLst>
              <a:ext uri="{FF2B5EF4-FFF2-40B4-BE49-F238E27FC236}">
                <a16:creationId xmlns:a16="http://schemas.microsoft.com/office/drawing/2014/main" id="{10D563D1-FB3D-4231-9FA6-3B1975A768E6}"/>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ACEB89A5-23DD-4ABF-A233-FD825301B8B5}" type="slidenum">
              <a:rPr lang="en-SG" altLang="en-US"/>
              <a:pPr>
                <a:defRPr/>
              </a:pPr>
              <a:t>‹#›</a:t>
            </a:fld>
            <a:endParaRPr lang="en-SG" altLang="en-US"/>
          </a:p>
        </p:txBody>
      </p:sp>
    </p:spTree>
    <p:extLst>
      <p:ext uri="{BB962C8B-B14F-4D97-AF65-F5344CB8AC3E}">
        <p14:creationId xmlns:p14="http://schemas.microsoft.com/office/powerpoint/2010/main" val="2815079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SG"/>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D587D4-3A14-47CB-B053-466246C22D7A}"/>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36F3F02-4176-4912-B351-32D550BBC4B4}" type="datetimeFigureOut">
              <a:rPr lang="en-SG"/>
              <a:pPr>
                <a:defRPr/>
              </a:pPr>
              <a:t>11/9/2021</a:t>
            </a:fld>
            <a:endParaRPr lang="en-SG"/>
          </a:p>
        </p:txBody>
      </p:sp>
      <p:sp>
        <p:nvSpPr>
          <p:cNvPr id="5" name="Footer Placeholder 4">
            <a:extLst>
              <a:ext uri="{FF2B5EF4-FFF2-40B4-BE49-F238E27FC236}">
                <a16:creationId xmlns:a16="http://schemas.microsoft.com/office/drawing/2014/main" id="{B206F4BB-AF27-4DED-AD6F-38CE18F0B85B}"/>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6" name="Slide Number Placeholder 5">
            <a:extLst>
              <a:ext uri="{FF2B5EF4-FFF2-40B4-BE49-F238E27FC236}">
                <a16:creationId xmlns:a16="http://schemas.microsoft.com/office/drawing/2014/main" id="{6BA342EC-D4B7-4081-B3DB-70017B2F1D41}"/>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755A391C-F919-4152-9B31-23FA72A3A477}" type="slidenum">
              <a:rPr lang="en-SG" altLang="en-US"/>
              <a:pPr>
                <a:defRPr/>
              </a:pPr>
              <a:t>‹#›</a:t>
            </a:fld>
            <a:endParaRPr lang="en-SG" altLang="en-US"/>
          </a:p>
        </p:txBody>
      </p:sp>
    </p:spTree>
    <p:extLst>
      <p:ext uri="{BB962C8B-B14F-4D97-AF65-F5344CB8AC3E}">
        <p14:creationId xmlns:p14="http://schemas.microsoft.com/office/powerpoint/2010/main" val="1649446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95B430CC-5481-41A5-A199-F1DE360D97D9}"/>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5AF45CE0-E9B2-4562-9F60-734157F89EC3}" type="datetimeFigureOut">
              <a:rPr lang="en-SG"/>
              <a:pPr>
                <a:defRPr/>
              </a:pPr>
              <a:t>11/9/2021</a:t>
            </a:fld>
            <a:endParaRPr lang="en-SG"/>
          </a:p>
        </p:txBody>
      </p:sp>
      <p:sp>
        <p:nvSpPr>
          <p:cNvPr id="6" name="Footer Placeholder 5">
            <a:extLst>
              <a:ext uri="{FF2B5EF4-FFF2-40B4-BE49-F238E27FC236}">
                <a16:creationId xmlns:a16="http://schemas.microsoft.com/office/drawing/2014/main" id="{2BD0C91A-5DF9-4836-9EA0-DDA591293579}"/>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7" name="Slide Number Placeholder 6">
            <a:extLst>
              <a:ext uri="{FF2B5EF4-FFF2-40B4-BE49-F238E27FC236}">
                <a16:creationId xmlns:a16="http://schemas.microsoft.com/office/drawing/2014/main" id="{827DA48E-2EF2-42DF-9A29-459F4FA6BAE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04CBDC4A-2069-4C11-80A3-68ECC7BBE15D}" type="slidenum">
              <a:rPr lang="en-SG" altLang="en-US"/>
              <a:pPr>
                <a:defRPr/>
              </a:pPr>
              <a:t>‹#›</a:t>
            </a:fld>
            <a:endParaRPr lang="en-SG" altLang="en-US"/>
          </a:p>
        </p:txBody>
      </p:sp>
    </p:spTree>
    <p:extLst>
      <p:ext uri="{BB962C8B-B14F-4D97-AF65-F5344CB8AC3E}">
        <p14:creationId xmlns:p14="http://schemas.microsoft.com/office/powerpoint/2010/main" val="1582984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SG"/>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435C1441-E31F-4AB5-A42D-2DFD0C8CF6A1}"/>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4D89B645-7D17-4365-BD4D-C02974E96B8E}" type="datetimeFigureOut">
              <a:rPr lang="en-SG"/>
              <a:pPr>
                <a:defRPr/>
              </a:pPr>
              <a:t>11/9/2021</a:t>
            </a:fld>
            <a:endParaRPr lang="en-SG"/>
          </a:p>
        </p:txBody>
      </p:sp>
      <p:sp>
        <p:nvSpPr>
          <p:cNvPr id="8" name="Footer Placeholder 7">
            <a:extLst>
              <a:ext uri="{FF2B5EF4-FFF2-40B4-BE49-F238E27FC236}">
                <a16:creationId xmlns:a16="http://schemas.microsoft.com/office/drawing/2014/main" id="{559A1F1F-4B18-4DFF-86BD-A1F912262BA5}"/>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9" name="Slide Number Placeholder 8">
            <a:extLst>
              <a:ext uri="{FF2B5EF4-FFF2-40B4-BE49-F238E27FC236}">
                <a16:creationId xmlns:a16="http://schemas.microsoft.com/office/drawing/2014/main" id="{F122BF31-C68F-42F4-8624-56A8DF1B961B}"/>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E6149C16-13C3-4A40-8D9F-27944FBB47EB}" type="slidenum">
              <a:rPr lang="en-SG" altLang="en-US"/>
              <a:pPr>
                <a:defRPr/>
              </a:pPr>
              <a:t>‹#›</a:t>
            </a:fld>
            <a:endParaRPr lang="en-SG" altLang="en-US"/>
          </a:p>
        </p:txBody>
      </p:sp>
    </p:spTree>
    <p:extLst>
      <p:ext uri="{BB962C8B-B14F-4D97-AF65-F5344CB8AC3E}">
        <p14:creationId xmlns:p14="http://schemas.microsoft.com/office/powerpoint/2010/main" val="2369612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EE8CA949-C51E-409E-A41B-A96A1DA176B4}"/>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D9F983F1-3B65-42FF-A247-2B18F8C74E94}" type="datetimeFigureOut">
              <a:rPr lang="en-SG"/>
              <a:pPr>
                <a:defRPr/>
              </a:pPr>
              <a:t>11/9/2021</a:t>
            </a:fld>
            <a:endParaRPr lang="en-SG"/>
          </a:p>
        </p:txBody>
      </p:sp>
      <p:sp>
        <p:nvSpPr>
          <p:cNvPr id="4" name="Footer Placeholder 3">
            <a:extLst>
              <a:ext uri="{FF2B5EF4-FFF2-40B4-BE49-F238E27FC236}">
                <a16:creationId xmlns:a16="http://schemas.microsoft.com/office/drawing/2014/main" id="{A83DC8F7-B2CB-4793-B23A-D7EC0397DB36}"/>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5" name="Slide Number Placeholder 4">
            <a:extLst>
              <a:ext uri="{FF2B5EF4-FFF2-40B4-BE49-F238E27FC236}">
                <a16:creationId xmlns:a16="http://schemas.microsoft.com/office/drawing/2014/main" id="{3D373FB7-63E2-4731-879C-ED8E996619A1}"/>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13D78687-92AC-4346-86BB-4804902622FD}" type="slidenum">
              <a:rPr lang="en-SG" altLang="en-US"/>
              <a:pPr>
                <a:defRPr/>
              </a:pPr>
              <a:t>‹#›</a:t>
            </a:fld>
            <a:endParaRPr lang="en-SG" altLang="en-US"/>
          </a:p>
        </p:txBody>
      </p:sp>
    </p:spTree>
    <p:extLst>
      <p:ext uri="{BB962C8B-B14F-4D97-AF65-F5344CB8AC3E}">
        <p14:creationId xmlns:p14="http://schemas.microsoft.com/office/powerpoint/2010/main" val="2413941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61B961-874C-4810-9F66-A8289813FB3E}"/>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27B51A8E-ADFA-4072-9EA3-88C681E5E693}" type="datetimeFigureOut">
              <a:rPr lang="en-SG"/>
              <a:pPr>
                <a:defRPr/>
              </a:pPr>
              <a:t>11/9/2021</a:t>
            </a:fld>
            <a:endParaRPr lang="en-SG"/>
          </a:p>
        </p:txBody>
      </p:sp>
      <p:sp>
        <p:nvSpPr>
          <p:cNvPr id="3" name="Footer Placeholder 2">
            <a:extLst>
              <a:ext uri="{FF2B5EF4-FFF2-40B4-BE49-F238E27FC236}">
                <a16:creationId xmlns:a16="http://schemas.microsoft.com/office/drawing/2014/main" id="{BD30A1FE-F341-429F-B7F1-3E82B65E4C22}"/>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4" name="Slide Number Placeholder 3">
            <a:extLst>
              <a:ext uri="{FF2B5EF4-FFF2-40B4-BE49-F238E27FC236}">
                <a16:creationId xmlns:a16="http://schemas.microsoft.com/office/drawing/2014/main" id="{456ED24F-FB8C-4219-BF51-BA8CFE086D2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791A5B0B-EEB9-4913-AB0C-B55E4ECACE2B}" type="slidenum">
              <a:rPr lang="en-SG" altLang="en-US"/>
              <a:pPr>
                <a:defRPr/>
              </a:pPr>
              <a:t>‹#›</a:t>
            </a:fld>
            <a:endParaRPr lang="en-SG" altLang="en-US"/>
          </a:p>
        </p:txBody>
      </p:sp>
    </p:spTree>
    <p:extLst>
      <p:ext uri="{BB962C8B-B14F-4D97-AF65-F5344CB8AC3E}">
        <p14:creationId xmlns:p14="http://schemas.microsoft.com/office/powerpoint/2010/main" val="31401959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SG"/>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A12FDD5-EF54-4213-9665-7A35457E53AC}"/>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86133794-0AF2-44EF-9963-10A257644038}" type="datetimeFigureOut">
              <a:rPr lang="en-SG"/>
              <a:pPr>
                <a:defRPr/>
              </a:pPr>
              <a:t>11/9/2021</a:t>
            </a:fld>
            <a:endParaRPr lang="en-SG"/>
          </a:p>
        </p:txBody>
      </p:sp>
      <p:sp>
        <p:nvSpPr>
          <p:cNvPr id="6" name="Footer Placeholder 5">
            <a:extLst>
              <a:ext uri="{FF2B5EF4-FFF2-40B4-BE49-F238E27FC236}">
                <a16:creationId xmlns:a16="http://schemas.microsoft.com/office/drawing/2014/main" id="{82909BA0-29E1-4373-A473-25883DCC85D1}"/>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7" name="Slide Number Placeholder 6">
            <a:extLst>
              <a:ext uri="{FF2B5EF4-FFF2-40B4-BE49-F238E27FC236}">
                <a16:creationId xmlns:a16="http://schemas.microsoft.com/office/drawing/2014/main" id="{4EF1C21C-51CA-4B1B-A4F5-B5EED57EA1D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BE621CBB-E481-4F0B-9696-51CF41D613EC}" type="slidenum">
              <a:rPr lang="en-SG" altLang="en-US"/>
              <a:pPr>
                <a:defRPr/>
              </a:pPr>
              <a:t>‹#›</a:t>
            </a:fld>
            <a:endParaRPr lang="en-SG" altLang="en-US"/>
          </a:p>
        </p:txBody>
      </p:sp>
    </p:spTree>
    <p:extLst>
      <p:ext uri="{BB962C8B-B14F-4D97-AF65-F5344CB8AC3E}">
        <p14:creationId xmlns:p14="http://schemas.microsoft.com/office/powerpoint/2010/main" val="412431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122FB2D-7ED2-40A9-BE9F-8F563BC27248}"/>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1">
            <a:extLst>
              <a:ext uri="{FF2B5EF4-FFF2-40B4-BE49-F238E27FC236}">
                <a16:creationId xmlns:a16="http://schemas.microsoft.com/office/drawing/2014/main" id="{C02234EF-FD98-4F53-9FCA-118FF5F91E6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17">
            <a:extLst>
              <a:ext uri="{FF2B5EF4-FFF2-40B4-BE49-F238E27FC236}">
                <a16:creationId xmlns:a16="http://schemas.microsoft.com/office/drawing/2014/main" id="{F602A8C6-3286-44DB-A85C-5E427AE78058}"/>
              </a:ext>
            </a:extLst>
          </p:cNvPr>
          <p:cNvSpPr>
            <a:spLocks noGrp="1"/>
          </p:cNvSpPr>
          <p:nvPr>
            <p:ph type="sldNum" sz="quarter" idx="12"/>
          </p:nvPr>
        </p:nvSpPr>
        <p:spPr/>
        <p:txBody>
          <a:bodyPr/>
          <a:lstStyle>
            <a:lvl1pPr>
              <a:defRPr/>
            </a:lvl1pPr>
          </a:lstStyle>
          <a:p>
            <a:pPr>
              <a:defRPr/>
            </a:pPr>
            <a:fld id="{1018F1E3-B60B-46E7-AE80-0CEE43CF45B5}" type="slidenum">
              <a:rPr lang="en-US" altLang="en-US"/>
              <a:pPr>
                <a:defRPr/>
              </a:pPr>
              <a:t>‹#›</a:t>
            </a:fld>
            <a:endParaRPr lang="en-US" altLang="en-US"/>
          </a:p>
        </p:txBody>
      </p:sp>
    </p:spTree>
    <p:extLst>
      <p:ext uri="{BB962C8B-B14F-4D97-AF65-F5344CB8AC3E}">
        <p14:creationId xmlns:p14="http://schemas.microsoft.com/office/powerpoint/2010/main" val="1943261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SG"/>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SG"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4AC8C6C-48DB-4B73-AC4B-4B46456ACC87}"/>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4A82CCF6-8FDE-4B9D-82A2-9C2DC2F74167}" type="datetimeFigureOut">
              <a:rPr lang="en-SG"/>
              <a:pPr>
                <a:defRPr/>
              </a:pPr>
              <a:t>11/9/2021</a:t>
            </a:fld>
            <a:endParaRPr lang="en-SG"/>
          </a:p>
        </p:txBody>
      </p:sp>
      <p:sp>
        <p:nvSpPr>
          <p:cNvPr id="6" name="Footer Placeholder 5">
            <a:extLst>
              <a:ext uri="{FF2B5EF4-FFF2-40B4-BE49-F238E27FC236}">
                <a16:creationId xmlns:a16="http://schemas.microsoft.com/office/drawing/2014/main" id="{CB9E9D8D-1DA5-4CBB-96DA-55B74400FBCE}"/>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7" name="Slide Number Placeholder 6">
            <a:extLst>
              <a:ext uri="{FF2B5EF4-FFF2-40B4-BE49-F238E27FC236}">
                <a16:creationId xmlns:a16="http://schemas.microsoft.com/office/drawing/2014/main" id="{AE1875A0-768E-4D45-885C-A2350111E94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E477728B-485C-42A7-979E-A98792DED64F}" type="slidenum">
              <a:rPr lang="en-SG" altLang="en-US"/>
              <a:pPr>
                <a:defRPr/>
              </a:pPr>
              <a:t>‹#›</a:t>
            </a:fld>
            <a:endParaRPr lang="en-SG" altLang="en-US"/>
          </a:p>
        </p:txBody>
      </p:sp>
    </p:spTree>
    <p:extLst>
      <p:ext uri="{BB962C8B-B14F-4D97-AF65-F5344CB8AC3E}">
        <p14:creationId xmlns:p14="http://schemas.microsoft.com/office/powerpoint/2010/main" val="3723657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5535E08E-5D06-455E-A210-901E2E7F6BC5}"/>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07A00E2-59FC-4C87-866A-3F300ED32372}" type="datetimeFigureOut">
              <a:rPr lang="en-SG"/>
              <a:pPr>
                <a:defRPr/>
              </a:pPr>
              <a:t>11/9/2021</a:t>
            </a:fld>
            <a:endParaRPr lang="en-SG"/>
          </a:p>
        </p:txBody>
      </p:sp>
      <p:sp>
        <p:nvSpPr>
          <p:cNvPr id="5" name="Footer Placeholder 4">
            <a:extLst>
              <a:ext uri="{FF2B5EF4-FFF2-40B4-BE49-F238E27FC236}">
                <a16:creationId xmlns:a16="http://schemas.microsoft.com/office/drawing/2014/main" id="{229EBB74-EE1D-482B-9DD9-A0AD529D69EC}"/>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6" name="Slide Number Placeholder 5">
            <a:extLst>
              <a:ext uri="{FF2B5EF4-FFF2-40B4-BE49-F238E27FC236}">
                <a16:creationId xmlns:a16="http://schemas.microsoft.com/office/drawing/2014/main" id="{EE4D4F7B-72F6-4B6F-AD54-B7A04D795C4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F5A315A8-0462-4D29-A2EA-2D121DFB690D}" type="slidenum">
              <a:rPr lang="en-SG" altLang="en-US"/>
              <a:pPr>
                <a:defRPr/>
              </a:pPr>
              <a:t>‹#›</a:t>
            </a:fld>
            <a:endParaRPr lang="en-SG" altLang="en-US"/>
          </a:p>
        </p:txBody>
      </p:sp>
    </p:spTree>
    <p:extLst>
      <p:ext uri="{BB962C8B-B14F-4D97-AF65-F5344CB8AC3E}">
        <p14:creationId xmlns:p14="http://schemas.microsoft.com/office/powerpoint/2010/main" val="21748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BF1FC80D-1E89-4BEF-833A-23C9B63BA215}"/>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802AC87D-101B-4169-8C89-48FD13A53E3D}" type="datetimeFigureOut">
              <a:rPr lang="en-SG"/>
              <a:pPr>
                <a:defRPr/>
              </a:pPr>
              <a:t>11/9/2021</a:t>
            </a:fld>
            <a:endParaRPr lang="en-SG"/>
          </a:p>
        </p:txBody>
      </p:sp>
      <p:sp>
        <p:nvSpPr>
          <p:cNvPr id="5" name="Footer Placeholder 4">
            <a:extLst>
              <a:ext uri="{FF2B5EF4-FFF2-40B4-BE49-F238E27FC236}">
                <a16:creationId xmlns:a16="http://schemas.microsoft.com/office/drawing/2014/main" id="{B125CC60-2B0D-44EE-81AB-08B2EE7D0710}"/>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SG"/>
          </a:p>
        </p:txBody>
      </p:sp>
      <p:sp>
        <p:nvSpPr>
          <p:cNvPr id="6" name="Slide Number Placeholder 5">
            <a:extLst>
              <a:ext uri="{FF2B5EF4-FFF2-40B4-BE49-F238E27FC236}">
                <a16:creationId xmlns:a16="http://schemas.microsoft.com/office/drawing/2014/main" id="{DD6F6AA2-B125-4238-9067-39F6CC2D302D}"/>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2D442C12-E435-4331-AAAB-19CF29ACC89C}" type="slidenum">
              <a:rPr lang="en-SG" altLang="en-US"/>
              <a:pPr>
                <a:defRPr/>
              </a:pPr>
              <a:t>‹#›</a:t>
            </a:fld>
            <a:endParaRPr lang="en-SG" altLang="en-US"/>
          </a:p>
        </p:txBody>
      </p:sp>
    </p:spTree>
    <p:extLst>
      <p:ext uri="{BB962C8B-B14F-4D97-AF65-F5344CB8AC3E}">
        <p14:creationId xmlns:p14="http://schemas.microsoft.com/office/powerpoint/2010/main" val="385796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E3838856-65ED-4685-AEC8-BF1E0224A209}"/>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71B13E4-F821-4C8B-9A3B-0DDF88D148F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044B77C-ACE3-47C8-A47D-6B674A00FFF2}"/>
              </a:ext>
            </a:extLst>
          </p:cNvPr>
          <p:cNvSpPr>
            <a:spLocks noGrp="1"/>
          </p:cNvSpPr>
          <p:nvPr>
            <p:ph type="sldNum" sz="quarter" idx="12"/>
          </p:nvPr>
        </p:nvSpPr>
        <p:spPr/>
        <p:txBody>
          <a:bodyPr/>
          <a:lstStyle>
            <a:lvl1pPr>
              <a:defRPr>
                <a:solidFill>
                  <a:srgbClr val="D1EAEE"/>
                </a:solidFill>
              </a:defRPr>
            </a:lvl1pPr>
          </a:lstStyle>
          <a:p>
            <a:pPr>
              <a:defRPr/>
            </a:pPr>
            <a:fld id="{18DD7959-BB94-4539-8022-025F3D93C5FB}" type="slidenum">
              <a:rPr lang="en-US" altLang="en-US"/>
              <a:pPr>
                <a:defRPr/>
              </a:pPr>
              <a:t>‹#›</a:t>
            </a:fld>
            <a:endParaRPr lang="en-US" altLang="en-US"/>
          </a:p>
        </p:txBody>
      </p:sp>
    </p:spTree>
    <p:extLst>
      <p:ext uri="{BB962C8B-B14F-4D97-AF65-F5344CB8AC3E}">
        <p14:creationId xmlns:p14="http://schemas.microsoft.com/office/powerpoint/2010/main" val="1885650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9043B78C-4C1B-4E87-94C4-91792ED06CDC}"/>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1">
            <a:extLst>
              <a:ext uri="{FF2B5EF4-FFF2-40B4-BE49-F238E27FC236}">
                <a16:creationId xmlns:a16="http://schemas.microsoft.com/office/drawing/2014/main" id="{FEA3CB83-ED45-4CD2-B67A-506E4D00314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17">
            <a:extLst>
              <a:ext uri="{FF2B5EF4-FFF2-40B4-BE49-F238E27FC236}">
                <a16:creationId xmlns:a16="http://schemas.microsoft.com/office/drawing/2014/main" id="{2F0E62E3-CAED-438D-BF8A-A8738D1DBE7E}"/>
              </a:ext>
            </a:extLst>
          </p:cNvPr>
          <p:cNvSpPr>
            <a:spLocks noGrp="1"/>
          </p:cNvSpPr>
          <p:nvPr>
            <p:ph type="sldNum" sz="quarter" idx="12"/>
          </p:nvPr>
        </p:nvSpPr>
        <p:spPr/>
        <p:txBody>
          <a:bodyPr/>
          <a:lstStyle>
            <a:lvl1pPr>
              <a:defRPr/>
            </a:lvl1pPr>
          </a:lstStyle>
          <a:p>
            <a:pPr>
              <a:defRPr/>
            </a:pPr>
            <a:fld id="{560BB6F1-684D-412F-9AA6-998E0B4BF511}" type="slidenum">
              <a:rPr lang="en-US" altLang="en-US"/>
              <a:pPr>
                <a:defRPr/>
              </a:pPr>
              <a:t>‹#›</a:t>
            </a:fld>
            <a:endParaRPr lang="en-US" altLang="en-US"/>
          </a:p>
        </p:txBody>
      </p:sp>
    </p:spTree>
    <p:extLst>
      <p:ext uri="{BB962C8B-B14F-4D97-AF65-F5344CB8AC3E}">
        <p14:creationId xmlns:p14="http://schemas.microsoft.com/office/powerpoint/2010/main" val="352936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23DD9590-7E35-416A-A83B-27D8DC83A0A6}"/>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21">
            <a:extLst>
              <a:ext uri="{FF2B5EF4-FFF2-40B4-BE49-F238E27FC236}">
                <a16:creationId xmlns:a16="http://schemas.microsoft.com/office/drawing/2014/main" id="{2F4A686C-6E43-4C8F-B13B-2A24BC791C64}"/>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17">
            <a:extLst>
              <a:ext uri="{FF2B5EF4-FFF2-40B4-BE49-F238E27FC236}">
                <a16:creationId xmlns:a16="http://schemas.microsoft.com/office/drawing/2014/main" id="{124890A7-2D69-4DA4-A65E-EAC60E830B8B}"/>
              </a:ext>
            </a:extLst>
          </p:cNvPr>
          <p:cNvSpPr>
            <a:spLocks noGrp="1"/>
          </p:cNvSpPr>
          <p:nvPr>
            <p:ph type="sldNum" sz="quarter" idx="12"/>
          </p:nvPr>
        </p:nvSpPr>
        <p:spPr/>
        <p:txBody>
          <a:bodyPr/>
          <a:lstStyle>
            <a:lvl1pPr>
              <a:defRPr/>
            </a:lvl1pPr>
          </a:lstStyle>
          <a:p>
            <a:pPr>
              <a:defRPr/>
            </a:pPr>
            <a:fld id="{8CFAAD7D-04EC-464A-8F2F-75C2F0A59373}" type="slidenum">
              <a:rPr lang="en-US" altLang="en-US"/>
              <a:pPr>
                <a:defRPr/>
              </a:pPr>
              <a:t>‹#›</a:t>
            </a:fld>
            <a:endParaRPr lang="en-US" altLang="en-US"/>
          </a:p>
        </p:txBody>
      </p:sp>
    </p:spTree>
    <p:extLst>
      <p:ext uri="{BB962C8B-B14F-4D97-AF65-F5344CB8AC3E}">
        <p14:creationId xmlns:p14="http://schemas.microsoft.com/office/powerpoint/2010/main" val="167571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AD39258E-D631-49CB-A8ED-69D23E84F907}"/>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21">
            <a:extLst>
              <a:ext uri="{FF2B5EF4-FFF2-40B4-BE49-F238E27FC236}">
                <a16:creationId xmlns:a16="http://schemas.microsoft.com/office/drawing/2014/main" id="{4ABD93A3-6B6B-4DFA-8E81-63602131CAB1}"/>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17">
            <a:extLst>
              <a:ext uri="{FF2B5EF4-FFF2-40B4-BE49-F238E27FC236}">
                <a16:creationId xmlns:a16="http://schemas.microsoft.com/office/drawing/2014/main" id="{BD199AB8-F51B-46D4-B06A-FD317838941D}"/>
              </a:ext>
            </a:extLst>
          </p:cNvPr>
          <p:cNvSpPr>
            <a:spLocks noGrp="1"/>
          </p:cNvSpPr>
          <p:nvPr>
            <p:ph type="sldNum" sz="quarter" idx="12"/>
          </p:nvPr>
        </p:nvSpPr>
        <p:spPr/>
        <p:txBody>
          <a:bodyPr/>
          <a:lstStyle>
            <a:lvl1pPr>
              <a:defRPr/>
            </a:lvl1pPr>
          </a:lstStyle>
          <a:p>
            <a:pPr>
              <a:defRPr/>
            </a:pPr>
            <a:fld id="{B99AEB61-A9D9-41B7-BF84-099794FF6FFF}" type="slidenum">
              <a:rPr lang="en-US" altLang="en-US"/>
              <a:pPr>
                <a:defRPr/>
              </a:pPr>
              <a:t>‹#›</a:t>
            </a:fld>
            <a:endParaRPr lang="en-US" altLang="en-US"/>
          </a:p>
        </p:txBody>
      </p:sp>
    </p:spTree>
    <p:extLst>
      <p:ext uri="{BB962C8B-B14F-4D97-AF65-F5344CB8AC3E}">
        <p14:creationId xmlns:p14="http://schemas.microsoft.com/office/powerpoint/2010/main" val="388969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13F82714-8C05-435D-98E5-E1F0677FF23B}"/>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21">
            <a:extLst>
              <a:ext uri="{FF2B5EF4-FFF2-40B4-BE49-F238E27FC236}">
                <a16:creationId xmlns:a16="http://schemas.microsoft.com/office/drawing/2014/main" id="{6D3CE351-6DB8-4B4A-87C3-4D024133BD5A}"/>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17">
            <a:extLst>
              <a:ext uri="{FF2B5EF4-FFF2-40B4-BE49-F238E27FC236}">
                <a16:creationId xmlns:a16="http://schemas.microsoft.com/office/drawing/2014/main" id="{48C29DAD-148D-40AF-9C9A-5B1ECD77EC4B}"/>
              </a:ext>
            </a:extLst>
          </p:cNvPr>
          <p:cNvSpPr>
            <a:spLocks noGrp="1"/>
          </p:cNvSpPr>
          <p:nvPr>
            <p:ph type="sldNum" sz="quarter" idx="12"/>
          </p:nvPr>
        </p:nvSpPr>
        <p:spPr/>
        <p:txBody>
          <a:bodyPr/>
          <a:lstStyle>
            <a:lvl1pPr>
              <a:defRPr/>
            </a:lvl1pPr>
          </a:lstStyle>
          <a:p>
            <a:pPr>
              <a:defRPr/>
            </a:pPr>
            <a:fld id="{FEDFBA3C-1C29-44C3-BB1A-9BF5B3EE67A7}" type="slidenum">
              <a:rPr lang="en-US" altLang="en-US"/>
              <a:pPr>
                <a:defRPr/>
              </a:pPr>
              <a:t>‹#›</a:t>
            </a:fld>
            <a:endParaRPr lang="en-US" altLang="en-US"/>
          </a:p>
        </p:txBody>
      </p:sp>
    </p:spTree>
    <p:extLst>
      <p:ext uri="{BB962C8B-B14F-4D97-AF65-F5344CB8AC3E}">
        <p14:creationId xmlns:p14="http://schemas.microsoft.com/office/powerpoint/2010/main" val="2396521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7CD9F7DB-F561-4AFA-ABA2-3E587812613D}"/>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1">
            <a:extLst>
              <a:ext uri="{FF2B5EF4-FFF2-40B4-BE49-F238E27FC236}">
                <a16:creationId xmlns:a16="http://schemas.microsoft.com/office/drawing/2014/main" id="{75368855-D69D-455F-A14E-8095A303BBC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17">
            <a:extLst>
              <a:ext uri="{FF2B5EF4-FFF2-40B4-BE49-F238E27FC236}">
                <a16:creationId xmlns:a16="http://schemas.microsoft.com/office/drawing/2014/main" id="{C69924BD-BD14-4C9D-9176-106867459A3F}"/>
              </a:ext>
            </a:extLst>
          </p:cNvPr>
          <p:cNvSpPr>
            <a:spLocks noGrp="1"/>
          </p:cNvSpPr>
          <p:nvPr>
            <p:ph type="sldNum" sz="quarter" idx="12"/>
          </p:nvPr>
        </p:nvSpPr>
        <p:spPr/>
        <p:txBody>
          <a:bodyPr/>
          <a:lstStyle>
            <a:lvl1pPr>
              <a:defRPr/>
            </a:lvl1pPr>
          </a:lstStyle>
          <a:p>
            <a:pPr>
              <a:defRPr/>
            </a:pPr>
            <a:fld id="{44E593C3-DC9C-416A-BBD0-889334A2E86C}" type="slidenum">
              <a:rPr lang="en-US" altLang="en-US"/>
              <a:pPr>
                <a:defRPr/>
              </a:pPr>
              <a:t>‹#›</a:t>
            </a:fld>
            <a:endParaRPr lang="en-US" altLang="en-US"/>
          </a:p>
        </p:txBody>
      </p:sp>
    </p:spTree>
    <p:extLst>
      <p:ext uri="{BB962C8B-B14F-4D97-AF65-F5344CB8AC3E}">
        <p14:creationId xmlns:p14="http://schemas.microsoft.com/office/powerpoint/2010/main" val="3304233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7CF3AD14-59DD-438A-B0F3-56B983F255C0}"/>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a:extLst>
              <a:ext uri="{FF2B5EF4-FFF2-40B4-BE49-F238E27FC236}">
                <a16:creationId xmlns:a16="http://schemas.microsoft.com/office/drawing/2014/main" id="{8AB92571-690F-4814-AA4E-19E10BE6D93D}"/>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a:extLst>
              <a:ext uri="{FF2B5EF4-FFF2-40B4-BE49-F238E27FC236}">
                <a16:creationId xmlns:a16="http://schemas.microsoft.com/office/drawing/2014/main" id="{29B1DA8A-8401-4597-BA95-56F7DF0EE8D0}"/>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a:extLst>
              <a:ext uri="{FF2B5EF4-FFF2-40B4-BE49-F238E27FC236}">
                <a16:creationId xmlns:a16="http://schemas.microsoft.com/office/drawing/2014/main" id="{75F5A211-DCC4-4588-A4A6-E6389A80A71E}"/>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491FD07C-39D8-43BF-A47E-544DFF7F2F7E}"/>
              </a:ext>
            </a:extLst>
          </p:cNvPr>
          <p:cNvSpPr>
            <a:spLocks noGrp="1"/>
          </p:cNvSpPr>
          <p:nvPr>
            <p:ph type="dt" sz="half" idx="10"/>
          </p:nvPr>
        </p:nvSpPr>
        <p:spPr/>
        <p:txBody>
          <a:bodyPr/>
          <a:lstStyle>
            <a:lvl1pPr>
              <a:defRPr/>
            </a:lvl1pPr>
          </a:lstStyle>
          <a:p>
            <a:pPr>
              <a:defRPr/>
            </a:pPr>
            <a:endParaRPr lang="en-US" altLang="en-US"/>
          </a:p>
        </p:txBody>
      </p:sp>
      <p:sp>
        <p:nvSpPr>
          <p:cNvPr id="10" name="Footer Placeholder 5">
            <a:extLst>
              <a:ext uri="{FF2B5EF4-FFF2-40B4-BE49-F238E27FC236}">
                <a16:creationId xmlns:a16="http://schemas.microsoft.com/office/drawing/2014/main" id="{7E3DA98A-08F2-43BE-97F6-E439D454D376}"/>
              </a:ext>
            </a:extLst>
          </p:cNvPr>
          <p:cNvSpPr>
            <a:spLocks noGrp="1"/>
          </p:cNvSpPr>
          <p:nvPr>
            <p:ph type="ftr" sz="quarter" idx="11"/>
          </p:nvPr>
        </p:nvSpPr>
        <p:spPr/>
        <p:txBody>
          <a:bodyPr/>
          <a:lstStyle>
            <a:lvl1pPr>
              <a:defRPr/>
            </a:lvl1pPr>
          </a:lstStyle>
          <a:p>
            <a:pPr>
              <a:defRPr/>
            </a:pPr>
            <a:endParaRPr lang="en-US" altLang="en-US"/>
          </a:p>
        </p:txBody>
      </p:sp>
      <p:sp>
        <p:nvSpPr>
          <p:cNvPr id="11" name="Slide Number Placeholder 6">
            <a:extLst>
              <a:ext uri="{FF2B5EF4-FFF2-40B4-BE49-F238E27FC236}">
                <a16:creationId xmlns:a16="http://schemas.microsoft.com/office/drawing/2014/main" id="{852D3BCE-F7D6-4D05-A664-8C79CF74ECC8}"/>
              </a:ext>
            </a:extLst>
          </p:cNvPr>
          <p:cNvSpPr>
            <a:spLocks noGrp="1"/>
          </p:cNvSpPr>
          <p:nvPr>
            <p:ph type="sldNum" sz="quarter" idx="12"/>
          </p:nvPr>
        </p:nvSpPr>
        <p:spPr>
          <a:xfrm>
            <a:off x="8077200" y="6356350"/>
            <a:ext cx="609600" cy="365125"/>
          </a:xfrm>
        </p:spPr>
        <p:txBody>
          <a:bodyPr/>
          <a:lstStyle>
            <a:lvl1pPr>
              <a:defRPr/>
            </a:lvl1pPr>
          </a:lstStyle>
          <a:p>
            <a:pPr>
              <a:defRPr/>
            </a:pPr>
            <a:fld id="{AB1CA32A-EDF2-4B23-B354-D5592E253976}" type="slidenum">
              <a:rPr lang="en-US" altLang="en-US"/>
              <a:pPr>
                <a:defRPr/>
              </a:pPr>
              <a:t>‹#›</a:t>
            </a:fld>
            <a:endParaRPr lang="en-US" altLang="en-US"/>
          </a:p>
        </p:txBody>
      </p:sp>
    </p:spTree>
    <p:extLst>
      <p:ext uri="{BB962C8B-B14F-4D97-AF65-F5344CB8AC3E}">
        <p14:creationId xmlns:p14="http://schemas.microsoft.com/office/powerpoint/2010/main" val="3982744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42BB38C4-EA09-4E25-B307-E9AAA7F430DB}"/>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a:extLst>
              <a:ext uri="{FF2B5EF4-FFF2-40B4-BE49-F238E27FC236}">
                <a16:creationId xmlns:a16="http://schemas.microsoft.com/office/drawing/2014/main" id="{1C47025F-6896-453A-B479-9CB29F761F50}"/>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a:extLst>
              <a:ext uri="{FF2B5EF4-FFF2-40B4-BE49-F238E27FC236}">
                <a16:creationId xmlns:a16="http://schemas.microsoft.com/office/drawing/2014/main" id="{882F3420-ABEE-4111-82D3-7218B79366DF}"/>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07915B3D-E101-4129-892C-9ACBB3F1405C}"/>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236CC58E-80AB-49EE-B067-CEC61E468311}"/>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ltLang="en-US"/>
          </a:p>
        </p:txBody>
      </p:sp>
      <p:sp>
        <p:nvSpPr>
          <p:cNvPr id="22" name="Footer Placeholder 21">
            <a:extLst>
              <a:ext uri="{FF2B5EF4-FFF2-40B4-BE49-F238E27FC236}">
                <a16:creationId xmlns:a16="http://schemas.microsoft.com/office/drawing/2014/main" id="{28180B6C-1604-4604-9B5C-852B791D5EA0}"/>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altLang="en-US"/>
          </a:p>
        </p:txBody>
      </p:sp>
      <p:sp>
        <p:nvSpPr>
          <p:cNvPr id="18" name="Slide Number Placeholder 17">
            <a:extLst>
              <a:ext uri="{FF2B5EF4-FFF2-40B4-BE49-F238E27FC236}">
                <a16:creationId xmlns:a16="http://schemas.microsoft.com/office/drawing/2014/main" id="{ABF09C6F-0FA2-4B1D-91B3-6022DB0A3BB5}"/>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B0102E18-4827-4C72-8B70-F25C2DB3D569}" type="slidenum">
              <a:rPr lang="en-US" altLang="en-US"/>
              <a:pPr>
                <a:defRPr/>
              </a:pPr>
              <a:t>‹#›</a:t>
            </a:fld>
            <a:endParaRPr lang="en-US" altLang="en-US"/>
          </a:p>
        </p:txBody>
      </p:sp>
      <p:grpSp>
        <p:nvGrpSpPr>
          <p:cNvPr id="1033" name="Group 1">
            <a:extLst>
              <a:ext uri="{FF2B5EF4-FFF2-40B4-BE49-F238E27FC236}">
                <a16:creationId xmlns:a16="http://schemas.microsoft.com/office/drawing/2014/main" id="{6A41075E-FD40-4165-9896-DDA5DFD53A2B}"/>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8F37F537-5A00-4A96-B115-A1943E2814BB}"/>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3" name="Freeform 12">
              <a:extLst>
                <a:ext uri="{FF2B5EF4-FFF2-40B4-BE49-F238E27FC236}">
                  <a16:creationId xmlns:a16="http://schemas.microsoft.com/office/drawing/2014/main" id="{AB401B82-DC3D-4CC6-8764-CB5EACE299C1}"/>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latin typeface="Arial" charset="0"/>
              </a:endParaRPr>
            </a:p>
          </p:txBody>
        </p:sp>
      </p:grpSp>
    </p:spTree>
  </p:cSld>
  <p:clrMap bg1="lt1" tx1="dk1" bg2="lt2" tx2="dk2" accent1="accent1" accent2="accent2" accent3="accent3" accent4="accent4" accent5="accent5" accent6="accent6" hlink="hlink" folHlink="folHlink"/>
  <p:sldLayoutIdLst>
    <p:sldLayoutId id="2147484036" r:id="rId1"/>
    <p:sldLayoutId id="2147484028" r:id="rId2"/>
    <p:sldLayoutId id="2147484037" r:id="rId3"/>
    <p:sldLayoutId id="2147484029" r:id="rId4"/>
    <p:sldLayoutId id="2147484030" r:id="rId5"/>
    <p:sldLayoutId id="2147484031" r:id="rId6"/>
    <p:sldLayoutId id="2147484032" r:id="rId7"/>
    <p:sldLayoutId id="2147484033" r:id="rId8"/>
    <p:sldLayoutId id="2147484038" r:id="rId9"/>
    <p:sldLayoutId id="2147484034" r:id="rId10"/>
    <p:sldLayoutId id="214748403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28168795-6258-41A3-8086-22CEFD5580BC}"/>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SG" altLang="en-US"/>
          </a:p>
        </p:txBody>
      </p:sp>
      <p:sp>
        <p:nvSpPr>
          <p:cNvPr id="2051" name="Text Placeholder 2">
            <a:extLst>
              <a:ext uri="{FF2B5EF4-FFF2-40B4-BE49-F238E27FC236}">
                <a16:creationId xmlns:a16="http://schemas.microsoft.com/office/drawing/2014/main" id="{87440975-458C-4797-9EAE-0059837434D2}"/>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SG" altLang="en-US"/>
          </a:p>
        </p:txBody>
      </p:sp>
      <p:sp>
        <p:nvSpPr>
          <p:cNvPr id="4" name="Date Placeholder 3">
            <a:extLst>
              <a:ext uri="{FF2B5EF4-FFF2-40B4-BE49-F238E27FC236}">
                <a16:creationId xmlns:a16="http://schemas.microsoft.com/office/drawing/2014/main" id="{757BD659-2A33-4D04-A267-C8B07DF22C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prstClr val="black">
                    <a:tint val="75000"/>
                  </a:prstClr>
                </a:solidFill>
                <a:latin typeface="Calibri" panose="020F0502020204030204"/>
              </a:defRPr>
            </a:lvl1pPr>
          </a:lstStyle>
          <a:p>
            <a:pPr>
              <a:defRPr/>
            </a:pPr>
            <a:fld id="{97A72809-5121-40C6-99A2-8BA22E87F530}" type="datetimeFigureOut">
              <a:rPr lang="en-SG"/>
              <a:pPr>
                <a:defRPr/>
              </a:pPr>
              <a:t>11/9/2021</a:t>
            </a:fld>
            <a:endParaRPr lang="en-SG"/>
          </a:p>
        </p:txBody>
      </p:sp>
      <p:sp>
        <p:nvSpPr>
          <p:cNvPr id="5" name="Footer Placeholder 4">
            <a:extLst>
              <a:ext uri="{FF2B5EF4-FFF2-40B4-BE49-F238E27FC236}">
                <a16:creationId xmlns:a16="http://schemas.microsoft.com/office/drawing/2014/main" id="{EAB76DA1-8720-47C2-AE41-5F9921498AB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prstClr val="black">
                    <a:tint val="75000"/>
                  </a:prstClr>
                </a:solidFill>
                <a:latin typeface="Calibri" panose="020F0502020204030204"/>
              </a:defRPr>
            </a:lvl1pPr>
          </a:lstStyle>
          <a:p>
            <a:pPr>
              <a:defRPr/>
            </a:pPr>
            <a:endParaRPr lang="en-SG"/>
          </a:p>
        </p:txBody>
      </p:sp>
      <p:sp>
        <p:nvSpPr>
          <p:cNvPr id="6" name="Slide Number Placeholder 5">
            <a:extLst>
              <a:ext uri="{FF2B5EF4-FFF2-40B4-BE49-F238E27FC236}">
                <a16:creationId xmlns:a16="http://schemas.microsoft.com/office/drawing/2014/main" id="{8B2241DA-9B08-423D-918C-8ABEFAEC7FB3}"/>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anose="020F0502020204030204" pitchFamily="34" charset="0"/>
              </a:defRPr>
            </a:lvl1pPr>
          </a:lstStyle>
          <a:p>
            <a:pPr>
              <a:defRPr/>
            </a:pPr>
            <a:fld id="{67828737-B146-4DA6-8E70-8C7677D1EDE0}" type="slidenum">
              <a:rPr lang="en-SG" altLang="en-US"/>
              <a:pPr>
                <a:defRPr/>
              </a:pPr>
              <a:t>‹#›</a:t>
            </a:fld>
            <a:endParaRPr lang="en-SG" altLang="en-US"/>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mailto:gohsengfong@hotmail.com"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www.faithatworkfellowship.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336DA5D-9FCD-458E-AD8E-EDAFD928464E}"/>
              </a:ext>
            </a:extLst>
          </p:cNvPr>
          <p:cNvSpPr>
            <a:spLocks noGrp="1" noChangeArrowheads="1"/>
          </p:cNvSpPr>
          <p:nvPr>
            <p:ph type="ctrTitle" idx="4294967295"/>
          </p:nvPr>
        </p:nvSpPr>
        <p:spPr>
          <a:xfrm>
            <a:off x="0" y="2130425"/>
            <a:ext cx="9144000" cy="1470025"/>
          </a:xfrm>
        </p:spPr>
        <p:txBody>
          <a:bodyPr>
            <a:normAutofit/>
          </a:bodyPr>
          <a:lstStyle/>
          <a:p>
            <a:pPr algn="ctr" eaLnBrk="1" fontAlgn="auto" hangingPunct="1">
              <a:spcAft>
                <a:spcPts val="0"/>
              </a:spcAft>
              <a:defRPr/>
            </a:pPr>
            <a:r>
              <a:rPr lang="en-US" altLang="en-US" b="1" u="sng" dirty="0"/>
              <a:t>TYPES AND LEVELS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A522E852-63DD-4CDA-997A-E1E8787DBFB8}"/>
              </a:ext>
            </a:extLst>
          </p:cNvPr>
          <p:cNvSpPr>
            <a:spLocks noGrp="1" noChangeArrowheads="1"/>
          </p:cNvSpPr>
          <p:nvPr>
            <p:ph idx="1"/>
          </p:nvPr>
        </p:nvSpPr>
        <p:spPr>
          <a:xfrm>
            <a:off x="266700" y="990600"/>
            <a:ext cx="8610600" cy="5181600"/>
          </a:xfrm>
        </p:spPr>
        <p:txBody>
          <a:bodyPr/>
          <a:lstStyle/>
          <a:p>
            <a:pPr marL="0" indent="0" eaLnBrk="1" hangingPunct="1">
              <a:lnSpc>
                <a:spcPct val="90000"/>
              </a:lnSpc>
              <a:buFont typeface="Wingdings 2" panose="05020102010507070707" pitchFamily="18" charset="2"/>
              <a:buNone/>
              <a:defRPr/>
            </a:pPr>
            <a:r>
              <a:rPr lang="en-US" altLang="en-US" sz="2800" dirty="0">
                <a:latin typeface="+mj-lt"/>
              </a:rPr>
              <a:t>9.   Stressful and Over-demanding Situations</a:t>
            </a:r>
          </a:p>
          <a:p>
            <a:pPr marL="893763" indent="-355600" eaLnBrk="1" hangingPunct="1">
              <a:lnSpc>
                <a:spcPct val="90000"/>
              </a:lnSpc>
              <a:buClr>
                <a:schemeClr val="tx1"/>
              </a:buClr>
              <a:buFont typeface="Wingdings 2" panose="05020102010507070707" pitchFamily="18" charset="2"/>
              <a:buAutoNum type="alphaLcPeriod"/>
              <a:defRPr/>
            </a:pPr>
            <a:r>
              <a:rPr lang="en-US" altLang="en-US" sz="2800" dirty="0">
                <a:latin typeface="+mj-lt"/>
              </a:rPr>
              <a:t>The pressure to succeed is punishing to all.</a:t>
            </a:r>
          </a:p>
          <a:p>
            <a:pPr marL="893763" indent="-355600" eaLnBrk="1" hangingPunct="1">
              <a:lnSpc>
                <a:spcPct val="90000"/>
              </a:lnSpc>
              <a:buClr>
                <a:schemeClr val="tx1"/>
              </a:buClr>
              <a:buFont typeface="Wingdings 2" panose="05020102010507070707" pitchFamily="18" charset="2"/>
              <a:buAutoNum type="alphaLcPeriod"/>
              <a:defRPr/>
            </a:pPr>
            <a:r>
              <a:rPr lang="en-US" altLang="en-US" sz="2800" dirty="0">
                <a:latin typeface="+mj-lt"/>
              </a:rPr>
              <a:t>People react and be defensive rather than to respond.</a:t>
            </a:r>
          </a:p>
          <a:p>
            <a:pPr marL="538163" indent="-538163" eaLnBrk="1" hangingPunct="1">
              <a:lnSpc>
                <a:spcPct val="90000"/>
              </a:lnSpc>
              <a:buFont typeface="Wingdings 2" panose="05020102010507070707" pitchFamily="18" charset="2"/>
              <a:buNone/>
              <a:defRPr/>
            </a:pPr>
            <a:r>
              <a:rPr lang="en-US" altLang="en-US" sz="2800" dirty="0">
                <a:latin typeface="+mj-lt"/>
              </a:rPr>
              <a:t>10. Varying Levels of Competency</a:t>
            </a:r>
          </a:p>
          <a:p>
            <a:pPr marL="893763" indent="-355600" eaLnBrk="1" hangingPunct="1">
              <a:lnSpc>
                <a:spcPct val="90000"/>
              </a:lnSpc>
              <a:buClr>
                <a:schemeClr val="tx1"/>
              </a:buClr>
              <a:buFont typeface="Wingdings 2" panose="05020102010507070707" pitchFamily="18" charset="2"/>
              <a:buAutoNum type="alphaLcPeriod"/>
              <a:defRPr/>
            </a:pPr>
            <a:r>
              <a:rPr lang="en-US" altLang="en-US" sz="2800" dirty="0">
                <a:latin typeface="+mj-lt"/>
              </a:rPr>
              <a:t>Each is at a different level or the lack thereof.</a:t>
            </a:r>
          </a:p>
          <a:p>
            <a:pPr marL="893763" indent="-355600" eaLnBrk="1" hangingPunct="1">
              <a:lnSpc>
                <a:spcPct val="90000"/>
              </a:lnSpc>
              <a:buClr>
                <a:schemeClr val="tx1"/>
              </a:buClr>
              <a:buFont typeface="Wingdings 2" panose="05020102010507070707" pitchFamily="18" charset="2"/>
              <a:buAutoNum type="alphaLcPeriod"/>
              <a:defRPr/>
            </a:pPr>
            <a:r>
              <a:rPr lang="en-US" altLang="en-US" sz="2800" dirty="0">
                <a:latin typeface="+mj-lt"/>
              </a:rPr>
              <a:t>Need for good attitude and willingness to learn</a:t>
            </a:r>
          </a:p>
          <a:p>
            <a:pPr marL="514350" indent="-514350" eaLnBrk="1" hangingPunct="1">
              <a:lnSpc>
                <a:spcPct val="90000"/>
              </a:lnSpc>
              <a:buClr>
                <a:schemeClr val="tx1"/>
              </a:buClr>
              <a:buFont typeface="Wingdings 2" panose="05020102010507070707" pitchFamily="18" charset="2"/>
              <a:buAutoNum type="arabicPeriod" startAt="11"/>
              <a:defRPr/>
            </a:pPr>
            <a:r>
              <a:rPr lang="en-US" altLang="en-US" sz="2800" dirty="0">
                <a:latin typeface="+mj-lt"/>
              </a:rPr>
              <a:t>Reflections:</a:t>
            </a:r>
          </a:p>
          <a:p>
            <a:pPr marL="893763" indent="-355600" eaLnBrk="1" hangingPunct="1">
              <a:lnSpc>
                <a:spcPct val="90000"/>
              </a:lnSpc>
              <a:buClr>
                <a:schemeClr val="tx1"/>
              </a:buClr>
              <a:buFont typeface="Wingdings 2" panose="05020102010507070707" pitchFamily="18" charset="2"/>
              <a:buAutoNum type="alphaLcPeriod"/>
              <a:defRPr/>
            </a:pPr>
            <a:r>
              <a:rPr lang="en-US" altLang="en-US" sz="2800" dirty="0">
                <a:latin typeface="+mj-lt"/>
              </a:rPr>
              <a:t>All these interact and affect one another.</a:t>
            </a:r>
          </a:p>
          <a:p>
            <a:pPr marL="893763" indent="-355600" eaLnBrk="1" hangingPunct="1">
              <a:lnSpc>
                <a:spcPct val="90000"/>
              </a:lnSpc>
              <a:buClr>
                <a:schemeClr val="tx1"/>
              </a:buClr>
              <a:buFont typeface="Wingdings 2" panose="05020102010507070707" pitchFamily="18" charset="2"/>
              <a:buAutoNum type="alphaLcPeriod"/>
              <a:defRPr/>
            </a:pPr>
            <a:r>
              <a:rPr lang="en-US" altLang="en-US" sz="2800" dirty="0">
                <a:latin typeface="+mj-lt"/>
              </a:rPr>
              <a:t>There is a need for integrated approach to understand and to craft a series of prevention and intervention approaches. </a:t>
            </a:r>
          </a:p>
        </p:txBody>
      </p:sp>
      <p:sp>
        <p:nvSpPr>
          <p:cNvPr id="5" name="Rectangle 2">
            <a:extLst>
              <a:ext uri="{FF2B5EF4-FFF2-40B4-BE49-F238E27FC236}">
                <a16:creationId xmlns:a16="http://schemas.microsoft.com/office/drawing/2014/main" id="{44B03468-481B-4E61-AD94-128D6AF74F3B}"/>
              </a:ext>
            </a:extLst>
          </p:cNvPr>
          <p:cNvSpPr>
            <a:spLocks noGrp="1"/>
          </p:cNvSpPr>
          <p:nvPr>
            <p:ph type="title"/>
          </p:nvPr>
        </p:nvSpPr>
        <p:spPr>
          <a:xfrm>
            <a:off x="0" y="76200"/>
            <a:ext cx="9144000" cy="609600"/>
          </a:xfrm>
        </p:spPr>
        <p:txBody>
          <a:body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5917DE48-AD4E-4889-9A10-F636DD9829D7}"/>
              </a:ext>
            </a:extLst>
          </p:cNvPr>
          <p:cNvSpPr>
            <a:spLocks noGrp="1" noChangeArrowheads="1"/>
          </p:cNvSpPr>
          <p:nvPr>
            <p:ph idx="1"/>
          </p:nvPr>
        </p:nvSpPr>
        <p:spPr>
          <a:xfrm>
            <a:off x="304800" y="838200"/>
            <a:ext cx="8534400" cy="5410200"/>
          </a:xfrm>
        </p:spPr>
        <p:txBody>
          <a:bodyPr/>
          <a:lstStyle/>
          <a:p>
            <a:pPr marL="447675" indent="-447675" eaLnBrk="1" hangingPunct="1">
              <a:lnSpc>
                <a:spcPct val="90000"/>
              </a:lnSpc>
              <a:spcBef>
                <a:spcPts val="0"/>
              </a:spcBef>
              <a:buClr>
                <a:schemeClr val="tx1"/>
              </a:buClr>
              <a:buNone/>
              <a:defRPr/>
            </a:pPr>
            <a:r>
              <a:rPr lang="en-US" altLang="en-US" sz="2800" b="1" dirty="0">
                <a:latin typeface="+mj-lt"/>
              </a:rPr>
              <a:t>B.</a:t>
            </a:r>
            <a:r>
              <a:rPr lang="en-US" altLang="en-US" sz="2800" dirty="0">
                <a:latin typeface="+mj-lt"/>
              </a:rPr>
              <a:t>	</a:t>
            </a:r>
            <a:r>
              <a:rPr lang="en-US" altLang="en-US" sz="2800" u="sng" dirty="0">
                <a:latin typeface="+mj-lt"/>
              </a:rPr>
              <a:t>Hidden “Dragon-toxins</a:t>
            </a:r>
            <a:r>
              <a:rPr lang="en-US" altLang="en-US" sz="2800" dirty="0">
                <a:latin typeface="+mj-lt"/>
              </a:rPr>
              <a:t>” (by John Ng)</a:t>
            </a:r>
          </a:p>
          <a:p>
            <a:pPr marL="893763" indent="-446088" eaLnBrk="1" hangingPunct="1">
              <a:lnSpc>
                <a:spcPct val="90000"/>
              </a:lnSpc>
              <a:spcBef>
                <a:spcPts val="0"/>
              </a:spcBef>
              <a:buNone/>
              <a:defRPr/>
            </a:pPr>
            <a:r>
              <a:rPr lang="en-US" altLang="en-US" sz="2800" dirty="0">
                <a:latin typeface="+mj-lt"/>
              </a:rPr>
              <a:t>1. 	Save or lose Face – minimize the grief.</a:t>
            </a:r>
          </a:p>
          <a:p>
            <a:pPr marL="1260475" indent="-366713" eaLnBrk="1" hangingPunct="1">
              <a:lnSpc>
                <a:spcPct val="90000"/>
              </a:lnSpc>
              <a:spcBef>
                <a:spcPts val="0"/>
              </a:spcBef>
              <a:buClr>
                <a:schemeClr val="tx1"/>
              </a:buClr>
              <a:buFont typeface="Wingdings 2" panose="05020102010507070707" pitchFamily="18" charset="2"/>
              <a:buAutoNum type="alphaLcPeriod"/>
              <a:defRPr/>
            </a:pPr>
            <a:r>
              <a:rPr lang="en-US" altLang="en-US" sz="2800" dirty="0">
                <a:latin typeface="+mj-lt"/>
              </a:rPr>
              <a:t>“Face” is concerned with prestige, value and standing which is dependent of values, interests and priorities.</a:t>
            </a:r>
          </a:p>
          <a:p>
            <a:pPr marL="1260475" indent="-366713" eaLnBrk="1" hangingPunct="1">
              <a:lnSpc>
                <a:spcPct val="90000"/>
              </a:lnSpc>
              <a:spcBef>
                <a:spcPts val="0"/>
              </a:spcBef>
              <a:buClr>
                <a:schemeClr val="tx1"/>
              </a:buClr>
              <a:buFont typeface="Wingdings 2" panose="05020102010507070707" pitchFamily="18" charset="2"/>
              <a:buAutoNum type="alphaLcPeriod"/>
              <a:defRPr/>
            </a:pPr>
            <a:r>
              <a:rPr lang="en-US" altLang="en-US" sz="2800" dirty="0">
                <a:latin typeface="+mj-lt"/>
              </a:rPr>
              <a:t>Saving Face is to honor and appreciate others in public and to defer humbly in private in times of conflict.</a:t>
            </a:r>
          </a:p>
          <a:p>
            <a:pPr marL="893763" indent="-446088" eaLnBrk="1" hangingPunct="1">
              <a:lnSpc>
                <a:spcPct val="90000"/>
              </a:lnSpc>
              <a:spcBef>
                <a:spcPts val="0"/>
              </a:spcBef>
              <a:buNone/>
              <a:defRPr/>
            </a:pPr>
            <a:r>
              <a:rPr lang="en-US" altLang="en-US" sz="2800" dirty="0">
                <a:latin typeface="+mj-lt"/>
              </a:rPr>
              <a:t>2. 	Shame and Shamelessness – nurture genuine shame.</a:t>
            </a:r>
          </a:p>
          <a:p>
            <a:pPr marL="1260475" indent="-366713" eaLnBrk="1" hangingPunct="1">
              <a:lnSpc>
                <a:spcPct val="90000"/>
              </a:lnSpc>
              <a:spcBef>
                <a:spcPts val="0"/>
              </a:spcBef>
              <a:buClr>
                <a:schemeClr val="tx1"/>
              </a:buClr>
              <a:buFont typeface="Wingdings 2" panose="05020102010507070707" pitchFamily="18" charset="2"/>
              <a:buAutoNum type="alphaLcPeriod"/>
              <a:defRPr/>
            </a:pPr>
            <a:r>
              <a:rPr lang="en-US" altLang="en-US" sz="2800" dirty="0">
                <a:latin typeface="+mj-lt"/>
              </a:rPr>
              <a:t>Negative shame causes dysfunctional behavior while genuine shame leads to repentance and healing.</a:t>
            </a:r>
          </a:p>
          <a:p>
            <a:pPr marL="1260475" indent="-366713" eaLnBrk="1" hangingPunct="1">
              <a:lnSpc>
                <a:spcPct val="90000"/>
              </a:lnSpc>
              <a:spcBef>
                <a:spcPts val="0"/>
              </a:spcBef>
              <a:buClr>
                <a:schemeClr val="tx1"/>
              </a:buClr>
              <a:buFont typeface="Wingdings 2" panose="05020102010507070707" pitchFamily="18" charset="2"/>
              <a:buAutoNum type="alphaLcPeriod"/>
              <a:defRPr/>
            </a:pPr>
            <a:r>
              <a:rPr lang="en-US" altLang="en-US" sz="2800" dirty="0">
                <a:latin typeface="+mj-lt"/>
              </a:rPr>
              <a:t>Shamelessness increases conflicts because people do not feel shame at all.</a:t>
            </a:r>
          </a:p>
          <a:p>
            <a:pPr marL="0" indent="0" eaLnBrk="1" hangingPunct="1">
              <a:lnSpc>
                <a:spcPct val="90000"/>
              </a:lnSpc>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CA87C7E5-7378-4F2F-97B9-B0DCCA5FE461}"/>
              </a:ext>
            </a:extLst>
          </p:cNvPr>
          <p:cNvSpPr>
            <a:spLocks noGrp="1"/>
          </p:cNvSpPr>
          <p:nvPr>
            <p:ph type="title"/>
          </p:nvPr>
        </p:nvSpPr>
        <p:spPr>
          <a:xfrm>
            <a:off x="0" y="5080"/>
            <a:ext cx="9144000" cy="609600"/>
          </a:xfrm>
        </p:spPr>
        <p:txBody>
          <a:body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5B507B68-218B-4051-930B-C76B497394E3}"/>
              </a:ext>
            </a:extLst>
          </p:cNvPr>
          <p:cNvSpPr>
            <a:spLocks noGrp="1" noChangeArrowheads="1"/>
          </p:cNvSpPr>
          <p:nvPr>
            <p:ph idx="1"/>
          </p:nvPr>
        </p:nvSpPr>
        <p:spPr>
          <a:xfrm>
            <a:off x="304800" y="701964"/>
            <a:ext cx="8534400" cy="5181600"/>
          </a:xfrm>
        </p:spPr>
        <p:txBody>
          <a:bodyPr/>
          <a:lstStyle/>
          <a:p>
            <a:pPr marL="355600" indent="-355600" eaLnBrk="1" hangingPunct="1">
              <a:spcBef>
                <a:spcPts val="0"/>
              </a:spcBef>
              <a:buFont typeface="Wingdings 2" panose="05020102010507070707" pitchFamily="18" charset="2"/>
              <a:buNone/>
              <a:defRPr/>
            </a:pPr>
            <a:r>
              <a:rPr lang="en-US" altLang="en-US" dirty="0">
                <a:latin typeface="+mj-lt"/>
              </a:rPr>
              <a:t>3.	</a:t>
            </a:r>
            <a:r>
              <a:rPr lang="en-US" altLang="en-US" sz="2800" dirty="0">
                <a:latin typeface="+mj-lt"/>
              </a:rPr>
              <a:t>Power and Powerlessness – Give power away.</a:t>
            </a:r>
          </a:p>
          <a:p>
            <a:pPr marL="720725" indent="-365125" eaLnBrk="1" hangingPunct="1">
              <a:spcBef>
                <a:spcPts val="0"/>
              </a:spcBef>
              <a:buClr>
                <a:schemeClr val="tx1"/>
              </a:buClr>
              <a:buFont typeface="Wingdings 2" panose="05020102010507070707" pitchFamily="18" charset="2"/>
              <a:buAutoNum type="alphaLcPeriod"/>
              <a:defRPr/>
            </a:pPr>
            <a:r>
              <a:rPr lang="en-US" altLang="en-US" sz="2800" dirty="0">
                <a:latin typeface="+mj-lt"/>
              </a:rPr>
              <a:t>It is the desire and ability to control for certain interest.</a:t>
            </a:r>
          </a:p>
          <a:p>
            <a:pPr marL="720725" indent="-365125" eaLnBrk="1" hangingPunct="1">
              <a:spcBef>
                <a:spcPts val="0"/>
              </a:spcBef>
              <a:buClr>
                <a:schemeClr val="tx1"/>
              </a:buClr>
              <a:buFont typeface="Wingdings 2" panose="05020102010507070707" pitchFamily="18" charset="2"/>
              <a:buAutoNum type="alphaLcPeriod"/>
              <a:defRPr/>
            </a:pPr>
            <a:r>
              <a:rPr lang="en-US" altLang="en-US" sz="2800" dirty="0">
                <a:latin typeface="+mj-lt"/>
              </a:rPr>
              <a:t>Positive power influences changes in behavior.</a:t>
            </a:r>
          </a:p>
          <a:p>
            <a:pPr marL="720725" indent="-365125" eaLnBrk="1" hangingPunct="1">
              <a:spcBef>
                <a:spcPts val="0"/>
              </a:spcBef>
              <a:buClr>
                <a:schemeClr val="tx1"/>
              </a:buClr>
              <a:buFont typeface="Wingdings 2" panose="05020102010507070707" pitchFamily="18" charset="2"/>
              <a:buAutoNum type="alphaLcPeriod"/>
              <a:defRPr/>
            </a:pPr>
            <a:r>
              <a:rPr lang="en-US" altLang="en-US" sz="2800" dirty="0">
                <a:latin typeface="+mj-lt"/>
              </a:rPr>
              <a:t>Tyrants use coercive power to gain compliance.</a:t>
            </a:r>
          </a:p>
          <a:p>
            <a:pPr marL="720725" indent="-365125" eaLnBrk="1" hangingPunct="1">
              <a:spcBef>
                <a:spcPts val="0"/>
              </a:spcBef>
              <a:buClr>
                <a:schemeClr val="tx1"/>
              </a:buClr>
              <a:buFont typeface="Wingdings 2" panose="05020102010507070707" pitchFamily="18" charset="2"/>
              <a:buAutoNum type="alphaLcPeriod"/>
              <a:defRPr/>
            </a:pPr>
            <a:r>
              <a:rPr lang="en-US" altLang="en-US" sz="2800" dirty="0">
                <a:latin typeface="+mj-lt"/>
              </a:rPr>
              <a:t>The silent Terminator hides real intent and uses a third party proxy.</a:t>
            </a:r>
          </a:p>
          <a:p>
            <a:pPr marL="720725" indent="-365125" eaLnBrk="1" hangingPunct="1">
              <a:spcBef>
                <a:spcPts val="0"/>
              </a:spcBef>
              <a:buClr>
                <a:schemeClr val="tx1"/>
              </a:buClr>
              <a:buFont typeface="Wingdings 2" panose="05020102010507070707" pitchFamily="18" charset="2"/>
              <a:buAutoNum type="alphaLcPeriod"/>
              <a:defRPr/>
            </a:pPr>
            <a:r>
              <a:rPr lang="en-US" altLang="en-US" sz="2800" dirty="0">
                <a:latin typeface="+mj-lt"/>
              </a:rPr>
              <a:t>The powerless can try passive aggressive behavior and emotional blackmail.</a:t>
            </a:r>
          </a:p>
          <a:p>
            <a:pPr marL="355600" indent="-355600" eaLnBrk="1" hangingPunct="1">
              <a:spcBef>
                <a:spcPts val="0"/>
              </a:spcBef>
              <a:buFont typeface="Wingdings 2" panose="05020102010507070707" pitchFamily="18" charset="2"/>
              <a:buNone/>
              <a:defRPr/>
            </a:pPr>
            <a:r>
              <a:rPr lang="en-US" altLang="en-US" sz="2800" dirty="0">
                <a:latin typeface="+mj-lt"/>
              </a:rPr>
              <a:t>4.	Pride and Arrogance – develop virtuous pride.</a:t>
            </a:r>
          </a:p>
          <a:p>
            <a:pPr marL="720725" indent="-365125" eaLnBrk="1" hangingPunct="1">
              <a:spcBef>
                <a:spcPts val="0"/>
              </a:spcBef>
              <a:buClr>
                <a:schemeClr val="tx1"/>
              </a:buClr>
              <a:buFont typeface="Wingdings 2" panose="05020102010507070707" pitchFamily="18" charset="2"/>
              <a:buAutoNum type="alphaLcPeriod"/>
              <a:defRPr/>
            </a:pPr>
            <a:r>
              <a:rPr lang="en-US" altLang="en-US" sz="2800" dirty="0">
                <a:latin typeface="+mj-lt"/>
              </a:rPr>
              <a:t>Virtuous pride has self-awareness, self confidence and a healthy respect for others with dignity.</a:t>
            </a:r>
          </a:p>
          <a:p>
            <a:pPr marL="720725" indent="-365125" eaLnBrk="1" hangingPunct="1">
              <a:spcBef>
                <a:spcPts val="0"/>
              </a:spcBef>
              <a:buClr>
                <a:schemeClr val="tx1"/>
              </a:buClr>
              <a:buFont typeface="Wingdings 2" panose="05020102010507070707" pitchFamily="18" charset="2"/>
              <a:buAutoNum type="alphaLcPeriod"/>
              <a:defRPr/>
            </a:pPr>
            <a:r>
              <a:rPr lang="en-US" altLang="en-US" sz="2800" dirty="0">
                <a:latin typeface="+mj-lt"/>
              </a:rPr>
              <a:t>Arrogance is an attitude of superiority that rejects and demeans others.</a:t>
            </a:r>
          </a:p>
        </p:txBody>
      </p:sp>
      <p:sp>
        <p:nvSpPr>
          <p:cNvPr id="5" name="Rectangle 2">
            <a:extLst>
              <a:ext uri="{FF2B5EF4-FFF2-40B4-BE49-F238E27FC236}">
                <a16:creationId xmlns:a16="http://schemas.microsoft.com/office/drawing/2014/main" id="{9564A5B3-C97F-428E-A881-104F0CD86751}"/>
              </a:ext>
            </a:extLst>
          </p:cNvPr>
          <p:cNvSpPr>
            <a:spLocks noGrp="1"/>
          </p:cNvSpPr>
          <p:nvPr>
            <p:ph type="title"/>
          </p:nvPr>
        </p:nvSpPr>
        <p:spPr>
          <a:xfrm>
            <a:off x="0" y="152400"/>
            <a:ext cx="9144000" cy="457200"/>
          </a:xfrm>
        </p:spPr>
        <p:txBody>
          <a:body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D59C4803-DC26-400C-A0A3-E0BC33238624}"/>
              </a:ext>
            </a:extLst>
          </p:cNvPr>
          <p:cNvSpPr>
            <a:spLocks noGrp="1" noChangeArrowheads="1"/>
          </p:cNvSpPr>
          <p:nvPr>
            <p:ph idx="1"/>
          </p:nvPr>
        </p:nvSpPr>
        <p:spPr>
          <a:xfrm>
            <a:off x="304800" y="548640"/>
            <a:ext cx="8534400" cy="5181600"/>
          </a:xfrm>
        </p:spPr>
        <p:txBody>
          <a:bodyPr/>
          <a:lstStyle/>
          <a:p>
            <a:pPr marL="355600" indent="-355600" eaLnBrk="1" hangingPunct="1">
              <a:lnSpc>
                <a:spcPct val="95000"/>
              </a:lnSpc>
              <a:spcBef>
                <a:spcPts val="0"/>
              </a:spcBef>
              <a:buNone/>
              <a:defRPr/>
            </a:pPr>
            <a:r>
              <a:rPr lang="en-US" altLang="en-US" sz="2750" dirty="0">
                <a:latin typeface="+mj-lt"/>
              </a:rPr>
              <a:t>5. 	Jealousy and Envy – Foster healthy self-esteem in God.</a:t>
            </a:r>
          </a:p>
          <a:p>
            <a:pPr marL="720725" indent="-365125" eaLnBrk="1" hangingPunct="1">
              <a:lnSpc>
                <a:spcPct val="95000"/>
              </a:lnSpc>
              <a:spcBef>
                <a:spcPts val="0"/>
              </a:spcBef>
              <a:buClr>
                <a:schemeClr val="tx1"/>
              </a:buClr>
              <a:buFont typeface="Wingdings 2" panose="05020102010507070707" pitchFamily="18" charset="2"/>
              <a:buAutoNum type="alphaLcPeriod"/>
              <a:defRPr/>
            </a:pPr>
            <a:r>
              <a:rPr lang="en-US" altLang="en-US" sz="2750" dirty="0">
                <a:latin typeface="+mj-lt"/>
              </a:rPr>
              <a:t>Good jealousy can be a source of energy for good.</a:t>
            </a:r>
          </a:p>
          <a:p>
            <a:pPr marL="720725" indent="-365125" eaLnBrk="1" hangingPunct="1">
              <a:lnSpc>
                <a:spcPct val="95000"/>
              </a:lnSpc>
              <a:spcBef>
                <a:spcPts val="0"/>
              </a:spcBef>
              <a:buClr>
                <a:schemeClr val="tx1"/>
              </a:buClr>
              <a:buFont typeface="Wingdings 2" panose="05020102010507070707" pitchFamily="18" charset="2"/>
              <a:buAutoNum type="alphaLcPeriod"/>
              <a:defRPr/>
            </a:pPr>
            <a:r>
              <a:rPr lang="en-US" altLang="en-US" sz="2750" dirty="0">
                <a:latin typeface="+mj-lt"/>
              </a:rPr>
              <a:t>Bad one arises from fear of losing someone valuable as driven by low self-esteem, “victim” mentality &amp; negative comparison.  Hide, lie and use “ninja” attack.</a:t>
            </a:r>
          </a:p>
          <a:p>
            <a:pPr marL="720725" indent="-365125" eaLnBrk="1" hangingPunct="1">
              <a:lnSpc>
                <a:spcPct val="95000"/>
              </a:lnSpc>
              <a:spcBef>
                <a:spcPts val="0"/>
              </a:spcBef>
              <a:buClr>
                <a:schemeClr val="tx1"/>
              </a:buClr>
              <a:buFont typeface="Wingdings 2" panose="05020102010507070707" pitchFamily="18" charset="2"/>
              <a:buAutoNum type="alphaLcPeriod"/>
              <a:defRPr/>
            </a:pPr>
            <a:r>
              <a:rPr lang="en-US" altLang="en-US" sz="2750" dirty="0">
                <a:latin typeface="+mj-lt"/>
              </a:rPr>
              <a:t>Envy arises from jealous desire for something valuable as driven by ambition and negative comparison. </a:t>
            </a:r>
          </a:p>
          <a:p>
            <a:pPr marL="355600" indent="-355600" eaLnBrk="1" hangingPunct="1">
              <a:lnSpc>
                <a:spcPct val="95000"/>
              </a:lnSpc>
              <a:spcBef>
                <a:spcPts val="0"/>
              </a:spcBef>
              <a:buFont typeface="Wingdings 2" panose="05020102010507070707" pitchFamily="18" charset="2"/>
              <a:buNone/>
              <a:defRPr/>
            </a:pPr>
            <a:r>
              <a:rPr lang="en-US" altLang="en-US" sz="2750" dirty="0">
                <a:latin typeface="+mj-lt"/>
              </a:rPr>
              <a:t>6.	Anger and Rage – Defuse “Hot Buttons”, from the past.</a:t>
            </a:r>
          </a:p>
          <a:p>
            <a:pPr marL="720725" indent="-365125" eaLnBrk="1" hangingPunct="1">
              <a:lnSpc>
                <a:spcPct val="95000"/>
              </a:lnSpc>
              <a:spcBef>
                <a:spcPts val="0"/>
              </a:spcBef>
              <a:buClr>
                <a:schemeClr val="tx1"/>
              </a:buClr>
              <a:buFont typeface="Wingdings 2" panose="05020102010507070707" pitchFamily="18" charset="2"/>
              <a:buAutoNum type="alphaLcPeriod"/>
              <a:defRPr/>
            </a:pPr>
            <a:r>
              <a:rPr lang="en-US" altLang="en-US" sz="2750" dirty="0">
                <a:latin typeface="+mj-lt"/>
              </a:rPr>
              <a:t>Right anger can be for corrective actions n justice.</a:t>
            </a:r>
          </a:p>
          <a:p>
            <a:pPr marL="720725" indent="-365125" eaLnBrk="1" hangingPunct="1">
              <a:lnSpc>
                <a:spcPct val="95000"/>
              </a:lnSpc>
              <a:spcBef>
                <a:spcPts val="0"/>
              </a:spcBef>
              <a:buClr>
                <a:schemeClr val="tx1"/>
              </a:buClr>
              <a:buFont typeface="Wingdings 2" panose="05020102010507070707" pitchFamily="18" charset="2"/>
              <a:buAutoNum type="alphaLcPeriod"/>
              <a:defRPr/>
            </a:pPr>
            <a:r>
              <a:rPr lang="en-US" altLang="en-US" sz="2750" dirty="0">
                <a:latin typeface="+mj-lt"/>
              </a:rPr>
              <a:t>The major cause of passive and aggressive ones is the hindrance of one’s goals which will cause personal and social well-being and functioning. </a:t>
            </a:r>
          </a:p>
          <a:p>
            <a:pPr marL="720725" indent="-365125" eaLnBrk="1" hangingPunct="1">
              <a:lnSpc>
                <a:spcPct val="95000"/>
              </a:lnSpc>
              <a:spcBef>
                <a:spcPts val="0"/>
              </a:spcBef>
              <a:buClr>
                <a:schemeClr val="tx1"/>
              </a:buClr>
              <a:buFont typeface="Wingdings 2" panose="05020102010507070707" pitchFamily="18" charset="2"/>
              <a:buAutoNum type="alphaLcPeriod"/>
              <a:defRPr/>
            </a:pPr>
            <a:r>
              <a:rPr lang="en-US" altLang="en-US" sz="2750" dirty="0">
                <a:latin typeface="+mj-lt"/>
              </a:rPr>
              <a:t>Defusing comes from self-awareness &amp; management. </a:t>
            </a:r>
          </a:p>
          <a:p>
            <a:pPr marL="514350" indent="-514350" eaLnBrk="1" hangingPunct="1">
              <a:lnSpc>
                <a:spcPct val="90000"/>
              </a:lnSpc>
              <a:buFont typeface="Wingdings 2" panose="05020102010507070707" pitchFamily="18" charset="2"/>
              <a:buAutoNum type="alphaLcPeriod"/>
              <a:defRPr/>
            </a:pPr>
            <a:endParaRPr lang="en-US" altLang="en-US" dirty="0"/>
          </a:p>
        </p:txBody>
      </p:sp>
      <p:sp>
        <p:nvSpPr>
          <p:cNvPr id="5" name="Rectangle 2">
            <a:extLst>
              <a:ext uri="{FF2B5EF4-FFF2-40B4-BE49-F238E27FC236}">
                <a16:creationId xmlns:a16="http://schemas.microsoft.com/office/drawing/2014/main" id="{EFFDCBCE-010F-4735-980C-828837593BEB}"/>
              </a:ext>
            </a:extLst>
          </p:cNvPr>
          <p:cNvSpPr>
            <a:spLocks noGrp="1"/>
          </p:cNvSpPr>
          <p:nvPr>
            <p:ph type="title"/>
          </p:nvPr>
        </p:nvSpPr>
        <p:spPr>
          <a:xfrm>
            <a:off x="20782" y="0"/>
            <a:ext cx="9144000" cy="533400"/>
          </a:xfrm>
        </p:spPr>
        <p:txBody>
          <a:body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0397B02C-ED9A-4924-A438-A3A34E1F7C0A}"/>
              </a:ext>
            </a:extLst>
          </p:cNvPr>
          <p:cNvSpPr>
            <a:spLocks noGrp="1"/>
          </p:cNvSpPr>
          <p:nvPr>
            <p:ph idx="1"/>
          </p:nvPr>
        </p:nvSpPr>
        <p:spPr>
          <a:xfrm>
            <a:off x="304800" y="1066800"/>
            <a:ext cx="8534400" cy="5181600"/>
          </a:xfrm>
        </p:spPr>
        <p:txBody>
          <a:bodyPr/>
          <a:lstStyle/>
          <a:p>
            <a:pPr marL="355600" indent="-355600" eaLnBrk="1" hangingPunct="1">
              <a:spcBef>
                <a:spcPts val="0"/>
              </a:spcBef>
              <a:buNone/>
            </a:pPr>
            <a:r>
              <a:rPr lang="en-US" altLang="en-US" sz="2800" dirty="0">
                <a:latin typeface="+mj-lt"/>
              </a:rPr>
              <a:t>7.	Resentment and Unforgiveness – Heal &amp; forgive hurt.</a:t>
            </a:r>
          </a:p>
          <a:p>
            <a:pPr marL="720725" indent="-365125" eaLnBrk="1" hangingPunct="1">
              <a:spcBef>
                <a:spcPts val="0"/>
              </a:spcBef>
              <a:buClr>
                <a:schemeClr val="tx1"/>
              </a:buClr>
              <a:buFont typeface="Wingdings 2" panose="05020102010507070707" pitchFamily="18" charset="2"/>
              <a:buAutoNum type="alphaLcPeriod"/>
            </a:pPr>
            <a:r>
              <a:rPr lang="en-US" altLang="en-US" sz="2800" dirty="0">
                <a:latin typeface="+mj-lt"/>
              </a:rPr>
              <a:t>It is the experience of fury in our souls as a result of perceived wrongs, resulting in hostile &amp; cynical outlook of life.</a:t>
            </a:r>
          </a:p>
          <a:p>
            <a:pPr marL="720725" indent="-365125" eaLnBrk="1" hangingPunct="1">
              <a:spcBef>
                <a:spcPts val="0"/>
              </a:spcBef>
              <a:buClr>
                <a:schemeClr val="tx1"/>
              </a:buClr>
              <a:buFont typeface="Wingdings 2" panose="05020102010507070707" pitchFamily="18" charset="2"/>
              <a:buAutoNum type="alphaLcPeriod"/>
            </a:pPr>
            <a:r>
              <a:rPr lang="en-US" altLang="en-US" sz="2800" dirty="0">
                <a:latin typeface="+mj-lt"/>
              </a:rPr>
              <a:t>View the offender as a person with deep needs and slowly release the offense and hurt.</a:t>
            </a:r>
          </a:p>
          <a:p>
            <a:pPr marL="355600" indent="-355600" eaLnBrk="1" hangingPunct="1">
              <a:spcBef>
                <a:spcPts val="0"/>
              </a:spcBef>
              <a:buNone/>
            </a:pPr>
            <a:r>
              <a:rPr lang="en-US" altLang="en-US" sz="2800" dirty="0">
                <a:latin typeface="+mj-lt"/>
              </a:rPr>
              <a:t>8.	Lust and Addiction – Tame the fire within.</a:t>
            </a:r>
          </a:p>
          <a:p>
            <a:pPr marL="720725" indent="-365125" eaLnBrk="1" hangingPunct="1">
              <a:spcBef>
                <a:spcPts val="0"/>
              </a:spcBef>
              <a:buClr>
                <a:schemeClr val="tx1"/>
              </a:buClr>
              <a:buFont typeface="Wingdings 2" panose="05020102010507070707" pitchFamily="18" charset="2"/>
              <a:buAutoNum type="alphaLcPeriod"/>
            </a:pPr>
            <a:r>
              <a:rPr lang="en-US" altLang="en-US" sz="2800" dirty="0">
                <a:latin typeface="+mj-lt"/>
              </a:rPr>
              <a:t>Tragic tales of broken friendships, marital break-ups and familial destructions</a:t>
            </a:r>
          </a:p>
          <a:p>
            <a:pPr marL="720725" indent="-365125" eaLnBrk="1" hangingPunct="1">
              <a:spcBef>
                <a:spcPts val="0"/>
              </a:spcBef>
              <a:buClr>
                <a:schemeClr val="tx1"/>
              </a:buClr>
              <a:buFont typeface="Wingdings 2" panose="05020102010507070707" pitchFamily="18" charset="2"/>
              <a:buAutoNum type="alphaLcPeriod"/>
            </a:pPr>
            <a:r>
              <a:rPr lang="en-US" altLang="en-US" sz="2800" dirty="0">
                <a:latin typeface="+mj-lt"/>
              </a:rPr>
              <a:t>Taming requires confession, commitment, courage and strong will rewire and re-pattern behavior with accountability.  </a:t>
            </a:r>
          </a:p>
        </p:txBody>
      </p:sp>
      <p:sp>
        <p:nvSpPr>
          <p:cNvPr id="5" name="Rectangle 2">
            <a:extLst>
              <a:ext uri="{FF2B5EF4-FFF2-40B4-BE49-F238E27FC236}">
                <a16:creationId xmlns:a16="http://schemas.microsoft.com/office/drawing/2014/main" id="{8F24D682-0A7C-45CC-A599-538686032BA3}"/>
              </a:ext>
            </a:extLst>
          </p:cNvPr>
          <p:cNvSpPr>
            <a:spLocks noGrp="1"/>
          </p:cNvSpPr>
          <p:nvPr>
            <p:ph type="title"/>
          </p:nvPr>
        </p:nvSpPr>
        <p:spPr>
          <a:xfrm>
            <a:off x="0" y="152400"/>
            <a:ext cx="9144000" cy="609600"/>
          </a:xfrm>
        </p:spPr>
        <p:txBody>
          <a:body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1747" name="Content Placeholder 2">
            <a:extLst>
              <a:ext uri="{FF2B5EF4-FFF2-40B4-BE49-F238E27FC236}">
                <a16:creationId xmlns:a16="http://schemas.microsoft.com/office/drawing/2014/main" id="{E25182FB-F8CB-4D31-B134-F07594B454EE}"/>
              </a:ext>
            </a:extLst>
          </p:cNvPr>
          <p:cNvSpPr>
            <a:spLocks noGrp="1"/>
          </p:cNvSpPr>
          <p:nvPr>
            <p:ph idx="1"/>
          </p:nvPr>
        </p:nvSpPr>
        <p:spPr>
          <a:xfrm>
            <a:off x="227012" y="76200"/>
            <a:ext cx="8612187" cy="6858000"/>
          </a:xfrm>
        </p:spPr>
        <p:txBody>
          <a:bodyPr/>
          <a:lstStyle/>
          <a:p>
            <a:pPr marL="0" indent="0" algn="ctr" eaLnBrk="1" hangingPunct="1">
              <a:spcBef>
                <a:spcPts val="0"/>
              </a:spcBef>
              <a:spcAft>
                <a:spcPts val="600"/>
              </a:spcAft>
              <a:buFont typeface="Wingdings 2" panose="05020102010507070707" pitchFamily="18" charset="2"/>
              <a:buNone/>
              <a:defRPr/>
            </a:pPr>
            <a:r>
              <a:rPr lang="en-SG" altLang="en-US" u="sng" dirty="0">
                <a:latin typeface="+mj-lt"/>
              </a:rPr>
              <a:t>PRAYER TO FORGIVE</a:t>
            </a:r>
          </a:p>
          <a:p>
            <a:pPr marL="0" indent="0" eaLnBrk="1" hangingPunct="1">
              <a:lnSpc>
                <a:spcPct val="95000"/>
              </a:lnSpc>
              <a:spcBef>
                <a:spcPts val="600"/>
              </a:spcBef>
              <a:buFont typeface="Wingdings 2" panose="05020102010507070707" pitchFamily="18" charset="2"/>
              <a:buNone/>
              <a:defRPr/>
            </a:pPr>
            <a:r>
              <a:rPr lang="en-SG" altLang="en-US" sz="2700" dirty="0">
                <a:latin typeface="+mj-lt"/>
              </a:rPr>
              <a:t>Lord Jesus, thank You for caring when I hurt so much.  You know the pain I am feeling because of __________________</a:t>
            </a:r>
            <a:br>
              <a:rPr lang="en-SG" altLang="en-US" sz="2700" dirty="0">
                <a:latin typeface="+mj-lt"/>
              </a:rPr>
            </a:br>
            <a:r>
              <a:rPr lang="en-SG" altLang="en-US" sz="2700" dirty="0">
                <a:latin typeface="+mj-lt"/>
              </a:rPr>
              <a:t>(list the offenses).  Right now, I release all that pain into Your wise and loving Hands.  Thank You Lord for dying on the Cross for me and extending Your forgiveness to me.  As an act of my will and in obedience to Your command to forgive, I choose to forgive ______________(name).</a:t>
            </a:r>
          </a:p>
          <a:p>
            <a:pPr marL="0" indent="0" eaLnBrk="1" hangingPunct="1">
              <a:lnSpc>
                <a:spcPct val="95000"/>
              </a:lnSpc>
              <a:spcBef>
                <a:spcPts val="600"/>
              </a:spcBef>
              <a:buFont typeface="Wingdings 2" panose="05020102010507070707" pitchFamily="18" charset="2"/>
              <a:buNone/>
              <a:defRPr/>
            </a:pPr>
            <a:r>
              <a:rPr lang="en-SG" altLang="en-US" sz="2700" dirty="0">
                <a:latin typeface="+mj-lt"/>
              </a:rPr>
              <a:t>Right now I take _________ off my emotional life and place ________ into Your Almighty and Sovereign Hands.  I reject all bitterness and refuse all thoughts of revenge.  I trust that in Your time and in Your own way, You will deal justly and graciously as You so desire.  </a:t>
            </a:r>
          </a:p>
          <a:p>
            <a:pPr marL="0" indent="0" eaLnBrk="1" hangingPunct="1">
              <a:lnSpc>
                <a:spcPct val="95000"/>
              </a:lnSpc>
              <a:spcBef>
                <a:spcPts val="600"/>
              </a:spcBef>
              <a:buFont typeface="Wingdings 2" panose="05020102010507070707" pitchFamily="18" charset="2"/>
              <a:buNone/>
              <a:defRPr/>
            </a:pPr>
            <a:r>
              <a:rPr lang="en-SG" altLang="en-US" sz="2700" dirty="0">
                <a:latin typeface="+mj-lt"/>
              </a:rPr>
              <a:t>And Lord, thanks so very much for giving me Your power to forgive so that I can be set free and be free indeed.  In Your Precious Name, I pray.  Amen.</a:t>
            </a:r>
          </a:p>
          <a:p>
            <a:pPr marL="0" indent="0" eaLnBrk="1" hangingPunct="1">
              <a:buFont typeface="Wingdings 2" panose="05020102010507070707" pitchFamily="18" charset="2"/>
              <a:buNone/>
              <a:defRPr/>
            </a:pPr>
            <a:r>
              <a:rPr lang="en-SG" altLang="en-US" dirty="0">
                <a:latin typeface="+mj-lt"/>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C4B4D2F2-B8A0-49CE-86E5-1B9E96F9AD63}"/>
              </a:ext>
            </a:extLst>
          </p:cNvPr>
          <p:cNvSpPr>
            <a:spLocks noGrp="1" noChangeArrowheads="1"/>
          </p:cNvSpPr>
          <p:nvPr>
            <p:ph idx="1"/>
          </p:nvPr>
        </p:nvSpPr>
        <p:spPr>
          <a:xfrm>
            <a:off x="289560" y="1066800"/>
            <a:ext cx="8839200" cy="5334000"/>
          </a:xfrm>
        </p:spPr>
        <p:txBody>
          <a:bodyPr/>
          <a:lstStyle/>
          <a:p>
            <a:pPr marL="538163" indent="-538163" eaLnBrk="1" hangingPunct="1">
              <a:spcBef>
                <a:spcPts val="0"/>
              </a:spcBef>
              <a:buNone/>
              <a:defRPr/>
            </a:pPr>
            <a:r>
              <a:rPr lang="en-US" altLang="en-US" sz="2800" dirty="0">
                <a:latin typeface="+mj-lt"/>
              </a:rPr>
              <a:t>9. 	Passion and Ambition – Moderate Passion.</a:t>
            </a:r>
          </a:p>
          <a:p>
            <a:pPr marL="893763" indent="-355600" eaLnBrk="1" hangingPunct="1">
              <a:spcBef>
                <a:spcPts val="0"/>
              </a:spcBef>
              <a:buClr>
                <a:schemeClr val="tx1"/>
              </a:buClr>
              <a:buFont typeface="Wingdings 2" panose="05020102010507070707" pitchFamily="18" charset="2"/>
              <a:buAutoNum type="alphaLcPeriod"/>
              <a:defRPr/>
            </a:pPr>
            <a:r>
              <a:rPr lang="en-US" altLang="en-US" sz="2800" dirty="0">
                <a:latin typeface="+mj-lt"/>
              </a:rPr>
              <a:t>Passion can produce positive energy for good or it can drive distorted values, pride and fear of losing.  </a:t>
            </a:r>
          </a:p>
          <a:p>
            <a:pPr marL="893763" indent="-355600" eaLnBrk="1" hangingPunct="1">
              <a:spcBef>
                <a:spcPts val="0"/>
              </a:spcBef>
              <a:buClr>
                <a:schemeClr val="tx1"/>
              </a:buClr>
              <a:buFont typeface="Wingdings 2" panose="05020102010507070707" pitchFamily="18" charset="2"/>
              <a:buAutoNum type="alphaLcPeriod"/>
              <a:defRPr/>
            </a:pPr>
            <a:r>
              <a:rPr lang="en-US" altLang="en-US" sz="2800" dirty="0">
                <a:latin typeface="+mj-lt"/>
              </a:rPr>
              <a:t>Nurturing the right passions and building healthy relationships are building blocks for greatness.</a:t>
            </a:r>
          </a:p>
          <a:p>
            <a:pPr marL="538163" indent="-538163" eaLnBrk="1" hangingPunct="1">
              <a:spcBef>
                <a:spcPts val="0"/>
              </a:spcBef>
              <a:buNone/>
              <a:defRPr/>
            </a:pPr>
            <a:r>
              <a:rPr lang="en-US" altLang="en-US" sz="2800" dirty="0">
                <a:latin typeface="+mj-lt"/>
              </a:rPr>
              <a:t>10.	Greed and Self-interest</a:t>
            </a:r>
          </a:p>
          <a:p>
            <a:pPr marL="893763" indent="-355600" eaLnBrk="1" hangingPunct="1">
              <a:spcBef>
                <a:spcPts val="0"/>
              </a:spcBef>
              <a:buClrTx/>
              <a:buFont typeface="+mj-lt"/>
              <a:buAutoNum type="alphaLcPeriod"/>
              <a:defRPr/>
            </a:pPr>
            <a:r>
              <a:rPr lang="en-US" altLang="en-US" sz="2800" dirty="0">
                <a:latin typeface="+mj-lt"/>
              </a:rPr>
              <a:t>Greed is an intoxicating unbridled lust for more wealth, power and possessions.</a:t>
            </a:r>
          </a:p>
          <a:p>
            <a:pPr marL="893763" indent="-355600" eaLnBrk="1" hangingPunct="1">
              <a:spcBef>
                <a:spcPts val="0"/>
              </a:spcBef>
              <a:buClr>
                <a:schemeClr val="tx1"/>
              </a:buClr>
              <a:buFont typeface="Wingdings 2" panose="05020102010507070707" pitchFamily="18" charset="2"/>
              <a:buAutoNum type="alphaLcPeriod" startAt="2"/>
              <a:defRPr/>
            </a:pPr>
            <a:r>
              <a:rPr lang="en-US" altLang="en-US" sz="2800" dirty="0">
                <a:latin typeface="+mj-lt"/>
              </a:rPr>
              <a:t>Nurturing right values and becoming other-centered will be a constant struggle in life.</a:t>
            </a:r>
          </a:p>
          <a:p>
            <a:pPr marL="514350" indent="-514350" eaLnBrk="1" hangingPunct="1">
              <a:lnSpc>
                <a:spcPct val="90000"/>
              </a:lnSpc>
              <a:buFont typeface="Wingdings 2" panose="05020102010507070707" pitchFamily="18" charset="2"/>
              <a:buAutoNum type="alphaLcPeriod" startAt="2"/>
              <a:defRPr/>
            </a:pPr>
            <a:endParaRPr lang="en-US" altLang="en-US" dirty="0"/>
          </a:p>
        </p:txBody>
      </p:sp>
      <p:sp>
        <p:nvSpPr>
          <p:cNvPr id="5" name="Rectangle 2">
            <a:extLst>
              <a:ext uri="{FF2B5EF4-FFF2-40B4-BE49-F238E27FC236}">
                <a16:creationId xmlns:a16="http://schemas.microsoft.com/office/drawing/2014/main" id="{AC55FC83-A3CE-45BA-9451-1363F5EFB573}"/>
              </a:ext>
            </a:extLst>
          </p:cNvPr>
          <p:cNvSpPr>
            <a:spLocks noGrp="1"/>
          </p:cNvSpPr>
          <p:nvPr>
            <p:ph type="title"/>
          </p:nvPr>
        </p:nvSpPr>
        <p:spPr>
          <a:xfrm>
            <a:off x="10160" y="152400"/>
            <a:ext cx="9144000" cy="609600"/>
          </a:xfrm>
        </p:spPr>
        <p:txBody>
          <a:body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27F66B8-C0C7-4B3B-9140-97999F94616D}"/>
              </a:ext>
            </a:extLst>
          </p:cNvPr>
          <p:cNvSpPr>
            <a:spLocks noGrp="1"/>
          </p:cNvSpPr>
          <p:nvPr>
            <p:ph type="title"/>
          </p:nvPr>
        </p:nvSpPr>
        <p:spPr>
          <a:xfrm>
            <a:off x="0" y="152400"/>
            <a:ext cx="9144000" cy="457200"/>
          </a:xfrm>
        </p:spPr>
        <p:txBody>
          <a:body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
        <p:nvSpPr>
          <p:cNvPr id="16387" name="Rectangle 3">
            <a:extLst>
              <a:ext uri="{FF2B5EF4-FFF2-40B4-BE49-F238E27FC236}">
                <a16:creationId xmlns:a16="http://schemas.microsoft.com/office/drawing/2014/main" id="{850891B3-26F7-46DD-A312-6FC0AB967F6D}"/>
              </a:ext>
            </a:extLst>
          </p:cNvPr>
          <p:cNvSpPr>
            <a:spLocks noGrp="1" noChangeArrowheads="1"/>
          </p:cNvSpPr>
          <p:nvPr>
            <p:ph idx="1"/>
          </p:nvPr>
        </p:nvSpPr>
        <p:spPr>
          <a:xfrm>
            <a:off x="228600" y="685800"/>
            <a:ext cx="8686800" cy="6019800"/>
          </a:xfrm>
        </p:spPr>
        <p:txBody>
          <a:bodyPr/>
          <a:lstStyle/>
          <a:p>
            <a:pPr marL="630238" indent="-630238" eaLnBrk="1" hangingPunct="1">
              <a:spcBef>
                <a:spcPts val="0"/>
              </a:spcBef>
              <a:buFont typeface="Wingdings 2" panose="05020102010507070707" pitchFamily="18" charset="2"/>
              <a:buNone/>
              <a:defRPr/>
            </a:pPr>
            <a:r>
              <a:rPr lang="en-US" altLang="en-US" sz="2800" dirty="0">
                <a:latin typeface="+mj-lt"/>
              </a:rPr>
              <a:t>11.	Stress and Stressors – Curb the Stress.</a:t>
            </a:r>
          </a:p>
          <a:p>
            <a:pPr marL="985838" indent="-355600" eaLnBrk="1" hangingPunct="1">
              <a:spcBef>
                <a:spcPts val="0"/>
              </a:spcBef>
              <a:buClr>
                <a:schemeClr val="tx1"/>
              </a:buClr>
              <a:buFont typeface="Wingdings 2" panose="05020102010507070707" pitchFamily="18" charset="2"/>
              <a:buAutoNum type="alphaLcPeriod"/>
              <a:defRPr/>
            </a:pPr>
            <a:r>
              <a:rPr lang="en-US" altLang="en-US" sz="2800" dirty="0">
                <a:latin typeface="+mj-lt"/>
              </a:rPr>
              <a:t>Healthy stress without strain enhances physical and mental prowess in challenging times while negative one results in worry, frustration, anger and breakdown in well-being.</a:t>
            </a:r>
          </a:p>
          <a:p>
            <a:pPr marL="985838" indent="-355600" eaLnBrk="1" hangingPunct="1">
              <a:spcBef>
                <a:spcPts val="0"/>
              </a:spcBef>
              <a:buClr>
                <a:schemeClr val="tx1"/>
              </a:buClr>
              <a:buFont typeface="Wingdings 2" panose="05020102010507070707" pitchFamily="18" charset="2"/>
              <a:buAutoNum type="alphaLcPeriod"/>
              <a:defRPr/>
            </a:pPr>
            <a:r>
              <a:rPr lang="en-US" altLang="en-US" sz="2800" dirty="0">
                <a:latin typeface="+mj-lt"/>
              </a:rPr>
              <a:t>Build self-care, self-management and discipline helps.</a:t>
            </a:r>
          </a:p>
          <a:p>
            <a:pPr marL="630238" indent="-630238" eaLnBrk="1" hangingPunct="1">
              <a:spcBef>
                <a:spcPts val="0"/>
              </a:spcBef>
              <a:buNone/>
              <a:defRPr/>
            </a:pPr>
            <a:r>
              <a:rPr lang="en-US" altLang="en-US" sz="2800" dirty="0">
                <a:latin typeface="+mj-lt"/>
              </a:rPr>
              <a:t>12.	Some notes on neurobiology</a:t>
            </a:r>
          </a:p>
          <a:p>
            <a:pPr marL="985838" indent="-355600" eaLnBrk="1" hangingPunct="1">
              <a:spcBef>
                <a:spcPts val="0"/>
              </a:spcBef>
              <a:buClr>
                <a:schemeClr val="tx1"/>
              </a:buClr>
              <a:buFont typeface="Wingdings 2" panose="05020102010507070707" pitchFamily="18" charset="2"/>
              <a:buAutoNum type="alphaLcPeriod"/>
              <a:defRPr/>
            </a:pPr>
            <a:r>
              <a:rPr lang="en-US" altLang="en-US" sz="2800" dirty="0">
                <a:latin typeface="+mj-lt"/>
              </a:rPr>
              <a:t>Adrenaline energy rush, fuel for competitiveness can become a addiction with repeated bad lifestyles. </a:t>
            </a:r>
          </a:p>
          <a:p>
            <a:pPr marL="985838" indent="-355600" eaLnBrk="1" hangingPunct="1">
              <a:spcBef>
                <a:spcPts val="0"/>
              </a:spcBef>
              <a:buClr>
                <a:schemeClr val="tx1"/>
              </a:buClr>
              <a:buFont typeface="Wingdings 2" panose="05020102010507070707" pitchFamily="18" charset="2"/>
              <a:buAutoNum type="alphaLcPeriod"/>
              <a:defRPr/>
            </a:pPr>
            <a:r>
              <a:rPr lang="en-US" altLang="en-US" sz="2800" dirty="0">
                <a:latin typeface="+mj-lt"/>
              </a:rPr>
              <a:t>The over-stimulation of “feel good” dopamine results in a person’s inability to feel pleasure except triggered by an abused substance or relationship.</a:t>
            </a:r>
          </a:p>
          <a:p>
            <a:pPr marL="514350" indent="-514350" eaLnBrk="1" hangingPunct="1">
              <a:lnSpc>
                <a:spcPct val="90000"/>
              </a:lnSpc>
              <a:buFont typeface="Wingdings 2" panose="05020102010507070707" pitchFamily="18" charset="2"/>
              <a:buAutoNum type="alphaLcPeriod"/>
              <a:defRPr/>
            </a:pP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E3BBFE55-BFC9-4A6A-B849-D33A9E3F43DA}"/>
              </a:ext>
            </a:extLst>
          </p:cNvPr>
          <p:cNvSpPr>
            <a:spLocks noGrp="1" noChangeArrowheads="1"/>
          </p:cNvSpPr>
          <p:nvPr>
            <p:ph idx="1"/>
          </p:nvPr>
        </p:nvSpPr>
        <p:spPr>
          <a:xfrm>
            <a:off x="228600" y="762000"/>
            <a:ext cx="8686800" cy="5181600"/>
          </a:xfrm>
        </p:spPr>
        <p:txBody>
          <a:bodyPr/>
          <a:lstStyle/>
          <a:p>
            <a:pPr marL="447675" indent="-447675" eaLnBrk="1" hangingPunct="1">
              <a:spcBef>
                <a:spcPts val="0"/>
              </a:spcBef>
              <a:buNone/>
              <a:defRPr/>
            </a:pPr>
            <a:r>
              <a:rPr lang="en-US" altLang="en-US" sz="2800" dirty="0">
                <a:latin typeface="+mj-lt"/>
              </a:rPr>
              <a:t>C. 	</a:t>
            </a:r>
            <a:r>
              <a:rPr lang="en-US" altLang="en-US" sz="2700" u="sng" dirty="0">
                <a:latin typeface="+mj-lt"/>
              </a:rPr>
              <a:t>Relational Conflicts</a:t>
            </a:r>
          </a:p>
          <a:p>
            <a:pPr marL="803275" indent="-355600" eaLnBrk="1" hangingPunct="1">
              <a:spcBef>
                <a:spcPts val="0"/>
              </a:spcBef>
              <a:buNone/>
              <a:defRPr/>
            </a:pPr>
            <a:r>
              <a:rPr lang="en-US" altLang="en-US" sz="2700" dirty="0">
                <a:latin typeface="+mj-lt"/>
              </a:rPr>
              <a:t>1.	</a:t>
            </a:r>
            <a:r>
              <a:rPr lang="en-US" altLang="en-US" sz="2700" u="sng" dirty="0">
                <a:latin typeface="+mj-lt"/>
              </a:rPr>
              <a:t>Interpersonal Communication</a:t>
            </a:r>
            <a:r>
              <a:rPr lang="en-US" altLang="en-US" sz="2700" dirty="0">
                <a:latin typeface="+mj-lt"/>
              </a:rPr>
              <a:t> (by John Ng)</a:t>
            </a:r>
          </a:p>
          <a:p>
            <a:pPr marL="1168400" indent="-365125" eaLnBrk="1" hangingPunct="1">
              <a:spcBef>
                <a:spcPts val="0"/>
              </a:spcBef>
              <a:buClr>
                <a:schemeClr val="tx1"/>
              </a:buClr>
              <a:buFont typeface="+mj-lt"/>
              <a:buAutoNum type="alphaLcPeriod"/>
              <a:defRPr/>
            </a:pPr>
            <a:r>
              <a:rPr lang="en-US" altLang="en-US" sz="2700" dirty="0">
                <a:latin typeface="+mj-lt"/>
              </a:rPr>
              <a:t>Communication = Content (what), verbal facts – 20%</a:t>
            </a:r>
            <a:br>
              <a:rPr lang="en-US" altLang="en-US" sz="2700" dirty="0">
                <a:latin typeface="+mj-lt"/>
              </a:rPr>
            </a:br>
            <a:r>
              <a:rPr lang="en-US" altLang="en-US" sz="2700" dirty="0">
                <a:latin typeface="+mj-lt"/>
              </a:rPr>
              <a:t>			 + Relationship (how + who) </a:t>
            </a:r>
            <a:br>
              <a:rPr lang="en-US" altLang="en-US" sz="2700" dirty="0">
                <a:latin typeface="+mj-lt"/>
              </a:rPr>
            </a:br>
            <a:r>
              <a:rPr lang="en-US" altLang="en-US" sz="2700" dirty="0">
                <a:latin typeface="+mj-lt"/>
              </a:rPr>
              <a:t>			    non-</a:t>
            </a:r>
            <a:r>
              <a:rPr lang="en-US" altLang="en-US" sz="2700" dirty="0" err="1">
                <a:latin typeface="+mj-lt"/>
              </a:rPr>
              <a:t>verbals</a:t>
            </a:r>
            <a:r>
              <a:rPr lang="en-US" altLang="en-US" sz="2700" dirty="0">
                <a:latin typeface="+mj-lt"/>
              </a:rPr>
              <a:t> – 80% </a:t>
            </a:r>
          </a:p>
          <a:p>
            <a:pPr marL="1168400" indent="-365125" eaLnBrk="1" hangingPunct="1">
              <a:spcBef>
                <a:spcPts val="0"/>
              </a:spcBef>
              <a:buClr>
                <a:schemeClr val="tx1"/>
              </a:buClr>
              <a:buFont typeface="+mj-lt"/>
              <a:buAutoNum type="alphaLcPeriod"/>
              <a:defRPr/>
            </a:pPr>
            <a:r>
              <a:rPr lang="en-US" altLang="en-US" sz="2700" dirty="0">
                <a:latin typeface="+mj-lt"/>
              </a:rPr>
              <a:t>The “who” we are connecting is more important than the “what” and “how”.  Life is primarily about relationships.</a:t>
            </a:r>
          </a:p>
          <a:p>
            <a:pPr marL="1168400" indent="-365125" eaLnBrk="1" hangingPunct="1">
              <a:spcBef>
                <a:spcPts val="0"/>
              </a:spcBef>
              <a:buClr>
                <a:schemeClr val="tx1"/>
              </a:buClr>
              <a:buFont typeface="+mj-lt"/>
              <a:buAutoNum type="alphaLcPeriod"/>
              <a:defRPr/>
            </a:pPr>
            <a:r>
              <a:rPr lang="en-US" altLang="en-US" sz="2700" dirty="0">
                <a:latin typeface="+mj-lt"/>
              </a:rPr>
              <a:t>Building blocks are affinity (degree of liking each other) and respect (degree of giving worth).  Being likeable and respected give the trust factor.</a:t>
            </a:r>
          </a:p>
          <a:p>
            <a:pPr marL="1168400" indent="-365125" eaLnBrk="1" hangingPunct="1">
              <a:spcBef>
                <a:spcPts val="0"/>
              </a:spcBef>
              <a:buClr>
                <a:schemeClr val="tx1"/>
              </a:buClr>
              <a:buFont typeface="+mj-lt"/>
              <a:buAutoNum type="alphaLcPeriod"/>
              <a:defRPr/>
            </a:pPr>
            <a:r>
              <a:rPr lang="en-US" altLang="en-US" sz="2700" dirty="0">
                <a:latin typeface="+mj-lt"/>
              </a:rPr>
              <a:t>Affinity factors: understanding, caring, listening and approachable; Respect:  competent, responsible, faithful and willing to admit mistakes.</a:t>
            </a:r>
          </a:p>
          <a:p>
            <a:pPr marL="514350" indent="-514350" eaLnBrk="1" hangingPunct="1">
              <a:lnSpc>
                <a:spcPct val="90000"/>
              </a:lnSpc>
              <a:buFont typeface="Wingdings 2" panose="05020102010507070707" pitchFamily="18" charset="2"/>
              <a:buAutoNum type="alphaLcPeriod"/>
              <a:defRPr/>
            </a:pPr>
            <a:endParaRPr lang="en-US" altLang="en-US" dirty="0"/>
          </a:p>
        </p:txBody>
      </p:sp>
      <p:sp>
        <p:nvSpPr>
          <p:cNvPr id="4" name="Rectangle 2">
            <a:extLst>
              <a:ext uri="{FF2B5EF4-FFF2-40B4-BE49-F238E27FC236}">
                <a16:creationId xmlns:a16="http://schemas.microsoft.com/office/drawing/2014/main" id="{4EAE6E20-EF5A-4B05-A956-287CFDC8EE89}"/>
              </a:ext>
            </a:extLst>
          </p:cNvPr>
          <p:cNvSpPr txBox="1">
            <a:spLocks/>
          </p:cNvSpPr>
          <p:nvPr/>
        </p:nvSpPr>
        <p:spPr bwMode="auto">
          <a:xfrm>
            <a:off x="0" y="0"/>
            <a:ext cx="9144000" cy="61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AE4DFEE6-669D-482D-8605-F75DA03553CC}"/>
              </a:ext>
            </a:extLst>
          </p:cNvPr>
          <p:cNvSpPr>
            <a:spLocks noGrp="1" noChangeArrowheads="1"/>
          </p:cNvSpPr>
          <p:nvPr>
            <p:ph idx="1"/>
          </p:nvPr>
        </p:nvSpPr>
        <p:spPr>
          <a:xfrm>
            <a:off x="228600" y="838200"/>
            <a:ext cx="8686800" cy="6019800"/>
          </a:xfrm>
        </p:spPr>
        <p:txBody>
          <a:bodyPr/>
          <a:lstStyle/>
          <a:p>
            <a:pPr marL="447675" indent="-447675" eaLnBrk="1" hangingPunct="1">
              <a:spcBef>
                <a:spcPts val="600"/>
              </a:spcBef>
              <a:buFont typeface="Wingdings 2" panose="05020102010507070707" pitchFamily="18" charset="2"/>
              <a:buNone/>
              <a:defRPr/>
            </a:pPr>
            <a:r>
              <a:rPr lang="en-US" altLang="en-US" sz="2800" dirty="0">
                <a:latin typeface="+mj-lt"/>
              </a:rPr>
              <a:t>2.  </a:t>
            </a:r>
            <a:r>
              <a:rPr lang="en-US" altLang="en-US" sz="2800" u="sng" dirty="0">
                <a:latin typeface="+mj-lt"/>
              </a:rPr>
              <a:t>Gender Differences</a:t>
            </a:r>
            <a:r>
              <a:rPr lang="en-US" altLang="en-US" sz="2800" dirty="0">
                <a:latin typeface="+mj-lt"/>
              </a:rPr>
              <a:t> (by John Ng)</a:t>
            </a:r>
          </a:p>
          <a:p>
            <a:pPr marL="803275" indent="-355600" eaLnBrk="1" hangingPunct="1">
              <a:spcBef>
                <a:spcPts val="600"/>
              </a:spcBef>
              <a:buClr>
                <a:schemeClr val="tx1"/>
              </a:buClr>
              <a:buFont typeface="Wingdings 2" panose="05020102010507070707" pitchFamily="18" charset="2"/>
              <a:buAutoNum type="alphaLcPeriod"/>
              <a:defRPr/>
            </a:pPr>
            <a:r>
              <a:rPr lang="en-US" altLang="en-US" sz="2800" dirty="0">
                <a:latin typeface="+mj-lt"/>
              </a:rPr>
              <a:t>Ladies for intimacy, connection and being liked.</a:t>
            </a:r>
            <a:br>
              <a:rPr lang="en-US" altLang="en-US" sz="2800" dirty="0">
                <a:latin typeface="+mj-lt"/>
              </a:rPr>
            </a:br>
            <a:r>
              <a:rPr lang="en-US" altLang="en-US" sz="2800" dirty="0">
                <a:latin typeface="+mj-lt"/>
              </a:rPr>
              <a:t>Men for separateness for respect,  power and control </a:t>
            </a:r>
          </a:p>
          <a:p>
            <a:pPr marL="803275" indent="-355600" eaLnBrk="1" hangingPunct="1">
              <a:spcBef>
                <a:spcPts val="600"/>
              </a:spcBef>
              <a:buClr>
                <a:schemeClr val="tx1"/>
              </a:buClr>
              <a:buFont typeface="Wingdings 2" panose="05020102010507070707" pitchFamily="18" charset="2"/>
              <a:buAutoNum type="alphaLcPeriod" startAt="2"/>
              <a:defRPr/>
            </a:pPr>
            <a:r>
              <a:rPr lang="en-US" altLang="en-US" sz="2800" dirty="0">
                <a:latin typeface="+mj-lt"/>
              </a:rPr>
              <a:t>Ladies for rapport talk for connection and bonding.</a:t>
            </a:r>
            <a:br>
              <a:rPr lang="en-US" altLang="en-US" sz="2800" dirty="0">
                <a:latin typeface="+mj-lt"/>
              </a:rPr>
            </a:br>
            <a:r>
              <a:rPr lang="en-US" altLang="en-US" sz="2800" dirty="0">
                <a:latin typeface="+mj-lt"/>
              </a:rPr>
              <a:t>Men uses public report to command attention.</a:t>
            </a:r>
          </a:p>
          <a:p>
            <a:pPr marL="803275" indent="-355600" eaLnBrk="1" hangingPunct="1">
              <a:spcBef>
                <a:spcPts val="600"/>
              </a:spcBef>
              <a:buClr>
                <a:schemeClr val="tx1"/>
              </a:buClr>
              <a:buFont typeface="Wingdings 2" panose="05020102010507070707" pitchFamily="18" charset="2"/>
              <a:buAutoNum type="alphaLcPeriod" startAt="3"/>
              <a:defRPr/>
            </a:pPr>
            <a:r>
              <a:rPr lang="en-US" altLang="en-US" sz="2800" dirty="0">
                <a:latin typeface="+mj-lt"/>
              </a:rPr>
              <a:t>Ladies check with others for advice and closeness.</a:t>
            </a:r>
            <a:br>
              <a:rPr lang="en-US" altLang="en-US" sz="2800" dirty="0">
                <a:latin typeface="+mj-lt"/>
              </a:rPr>
            </a:br>
            <a:r>
              <a:rPr lang="en-US" altLang="en-US" sz="2800" dirty="0">
                <a:latin typeface="+mj-lt"/>
              </a:rPr>
              <a:t>Men seldom do that because that would be loss of control but they are keen in giving advice and solution.</a:t>
            </a:r>
          </a:p>
          <a:p>
            <a:pPr marL="803275" indent="-355600" eaLnBrk="1" hangingPunct="1">
              <a:spcBef>
                <a:spcPts val="600"/>
              </a:spcBef>
              <a:buClr>
                <a:schemeClr val="tx1"/>
              </a:buClr>
              <a:buFont typeface="Wingdings 2" panose="05020102010507070707" pitchFamily="18" charset="2"/>
              <a:buAutoNum type="alphaLcPeriod" startAt="4"/>
              <a:defRPr/>
            </a:pPr>
            <a:r>
              <a:rPr lang="en-US" altLang="en-US" sz="2800" dirty="0">
                <a:latin typeface="+mj-lt"/>
              </a:rPr>
              <a:t>Ladies have few best friends of the heart, sharing things.</a:t>
            </a:r>
            <a:br>
              <a:rPr lang="en-US" altLang="en-US" sz="2800" dirty="0">
                <a:latin typeface="+mj-lt"/>
              </a:rPr>
            </a:br>
            <a:r>
              <a:rPr lang="en-US" altLang="en-US" sz="2800" dirty="0">
                <a:latin typeface="+mj-lt"/>
              </a:rPr>
              <a:t>Men have buddies, doing things together and less sharing of the heart. </a:t>
            </a:r>
          </a:p>
          <a:p>
            <a:pPr marL="514350" indent="-514350" eaLnBrk="1" hangingPunct="1">
              <a:lnSpc>
                <a:spcPct val="90000"/>
              </a:lnSpc>
              <a:buFont typeface="Wingdings 2" panose="05020102010507070707" pitchFamily="18" charset="2"/>
              <a:buAutoNum type="alphaLcPeriod"/>
              <a:defRPr/>
            </a:pPr>
            <a:endParaRPr lang="en-US" altLang="en-US" dirty="0"/>
          </a:p>
        </p:txBody>
      </p:sp>
      <p:sp>
        <p:nvSpPr>
          <p:cNvPr id="4" name="Rectangle 2">
            <a:extLst>
              <a:ext uri="{FF2B5EF4-FFF2-40B4-BE49-F238E27FC236}">
                <a16:creationId xmlns:a16="http://schemas.microsoft.com/office/drawing/2014/main" id="{518A4EEB-94F7-4F49-AFF5-E8BC1B384F6D}"/>
              </a:ext>
            </a:extLst>
          </p:cNvPr>
          <p:cNvSpPr txBox="1">
            <a:spLocks/>
          </p:cNvSpPr>
          <p:nvPr/>
        </p:nvSpPr>
        <p:spPr bwMode="auto">
          <a:xfrm>
            <a:off x="0" y="1524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EE2FE308-D3A9-49C2-AD4A-575244F901E7}"/>
              </a:ext>
            </a:extLst>
          </p:cNvPr>
          <p:cNvSpPr>
            <a:spLocks noChangeArrowheads="1"/>
          </p:cNvSpPr>
          <p:nvPr/>
        </p:nvSpPr>
        <p:spPr bwMode="auto">
          <a:xfrm>
            <a:off x="457200" y="533400"/>
            <a:ext cx="82296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200"/>
              </a:spcAft>
            </a:pPr>
            <a:r>
              <a:rPr lang="en-SG" altLang="en-US" sz="2800" dirty="0">
                <a:latin typeface="+mj-lt"/>
              </a:rPr>
              <a:t>(Matthew 7:1-5)  </a:t>
            </a:r>
            <a:r>
              <a:rPr lang="en-SG" altLang="en-US" sz="2800" i="1" dirty="0">
                <a:latin typeface="+mj-lt"/>
              </a:rPr>
              <a:t>Judge not, that ye be not judged.</a:t>
            </a:r>
          </a:p>
          <a:p>
            <a:pPr eaLnBrk="1" hangingPunct="1">
              <a:spcAft>
                <a:spcPts val="1200"/>
              </a:spcAft>
            </a:pPr>
            <a:r>
              <a:rPr lang="en-SG" altLang="en-US" sz="2800" i="1" dirty="0">
                <a:latin typeface="+mj-lt"/>
              </a:rPr>
              <a:t>For with what judgment ye judge, ye shall be judged: and with what measure ye mete, it shall be measured to you again.</a:t>
            </a:r>
          </a:p>
          <a:p>
            <a:pPr eaLnBrk="1" hangingPunct="1">
              <a:spcAft>
                <a:spcPts val="1200"/>
              </a:spcAft>
            </a:pPr>
            <a:r>
              <a:rPr lang="en-SG" altLang="en-US" sz="2800" i="1" dirty="0">
                <a:latin typeface="+mj-lt"/>
              </a:rPr>
              <a:t>And </a:t>
            </a:r>
            <a:r>
              <a:rPr lang="en-SG" altLang="en-US" sz="2800" i="1" u="sng" dirty="0">
                <a:latin typeface="+mj-lt"/>
              </a:rPr>
              <a:t>why behold thou the mote that is in thy brother's eye, but consider not the beam that is in thine own eye</a:t>
            </a:r>
            <a:r>
              <a:rPr lang="en-SG" altLang="en-US" sz="2800" i="1" dirty="0">
                <a:latin typeface="+mj-lt"/>
              </a:rPr>
              <a:t>?</a:t>
            </a:r>
          </a:p>
          <a:p>
            <a:pPr eaLnBrk="1" hangingPunct="1">
              <a:spcAft>
                <a:spcPts val="1200"/>
              </a:spcAft>
            </a:pPr>
            <a:r>
              <a:rPr lang="en-SG" altLang="en-US" sz="2800" i="1" dirty="0">
                <a:latin typeface="+mj-lt"/>
              </a:rPr>
              <a:t>Or how wilt thou say to thy brother, Let me pull out the mote out of thine eye; and, behold, a beam is in thine own eye?</a:t>
            </a:r>
          </a:p>
          <a:p>
            <a:pPr eaLnBrk="1" hangingPunct="1">
              <a:spcAft>
                <a:spcPts val="1200"/>
              </a:spcAft>
            </a:pPr>
            <a:r>
              <a:rPr lang="en-SG" altLang="en-US" sz="2800" i="1" dirty="0">
                <a:latin typeface="+mj-lt"/>
              </a:rPr>
              <a:t>Thou hypocrite, first cast out the beam out of thine own eye; and then shalt thou see clearly to cast out the mote out of thy brother's eye.</a:t>
            </a:r>
            <a:endParaRPr lang="en-SG"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5C773377-736C-404F-B3BB-C40784FC1617}"/>
              </a:ext>
            </a:extLst>
          </p:cNvPr>
          <p:cNvSpPr>
            <a:spLocks noGrp="1" noChangeArrowheads="1"/>
          </p:cNvSpPr>
          <p:nvPr>
            <p:ph idx="1"/>
          </p:nvPr>
        </p:nvSpPr>
        <p:spPr>
          <a:xfrm>
            <a:off x="228600" y="685800"/>
            <a:ext cx="8686800" cy="5624512"/>
          </a:xfrm>
        </p:spPr>
        <p:txBody>
          <a:bodyPr/>
          <a:lstStyle/>
          <a:p>
            <a:pPr marL="447675" indent="-447675" eaLnBrk="1" hangingPunct="1">
              <a:lnSpc>
                <a:spcPct val="95000"/>
              </a:lnSpc>
              <a:spcBef>
                <a:spcPts val="0"/>
              </a:spcBef>
              <a:buFont typeface="Wingdings 2" panose="05020102010507070707" pitchFamily="18" charset="2"/>
              <a:buNone/>
              <a:defRPr/>
            </a:pPr>
            <a:r>
              <a:rPr lang="en-US" altLang="en-US" sz="2800" dirty="0">
                <a:latin typeface="+mj-lt"/>
              </a:rPr>
              <a:t>3.	</a:t>
            </a:r>
            <a:r>
              <a:rPr lang="en-US" altLang="en-US" sz="2800" u="sng" dirty="0">
                <a:latin typeface="+mj-lt"/>
              </a:rPr>
              <a:t>Personality Differences</a:t>
            </a:r>
            <a:r>
              <a:rPr lang="en-US" altLang="en-US" sz="2800" dirty="0">
                <a:latin typeface="+mj-lt"/>
              </a:rPr>
              <a:t> (by Personal Profile System)</a:t>
            </a:r>
          </a:p>
          <a:p>
            <a:pPr marL="893763" indent="-446088" eaLnBrk="1" hangingPunct="1">
              <a:lnSpc>
                <a:spcPct val="95000"/>
              </a:lnSpc>
              <a:spcBef>
                <a:spcPts val="0"/>
              </a:spcBef>
              <a:buClr>
                <a:schemeClr val="tx1"/>
              </a:buClr>
              <a:buFont typeface="+mj-lt"/>
              <a:buAutoNum type="alphaLcPeriod"/>
              <a:defRPr/>
            </a:pPr>
            <a:r>
              <a:rPr lang="en-US" altLang="en-US" sz="2800" dirty="0">
                <a:latin typeface="+mj-lt"/>
              </a:rPr>
              <a:t>The system is to identify each behavioral styles and to create motivational situations to success.</a:t>
            </a:r>
          </a:p>
          <a:p>
            <a:pPr marL="893763" indent="-446088" eaLnBrk="1" hangingPunct="1">
              <a:lnSpc>
                <a:spcPct val="95000"/>
              </a:lnSpc>
              <a:spcBef>
                <a:spcPts val="0"/>
              </a:spcBef>
              <a:buClr>
                <a:schemeClr val="tx1"/>
              </a:buClr>
              <a:buFont typeface="+mj-lt"/>
              <a:buAutoNum type="alphaLcPeriod"/>
              <a:defRPr/>
            </a:pPr>
            <a:r>
              <a:rPr lang="en-US" altLang="en-US" sz="2800" dirty="0">
                <a:latin typeface="+mj-lt"/>
              </a:rPr>
              <a:t>Awareness and appreciation of the styles will minimize or defuse conflicts using the DISC system.</a:t>
            </a:r>
          </a:p>
          <a:p>
            <a:pPr marL="893763" indent="-446088" eaLnBrk="1" hangingPunct="1">
              <a:lnSpc>
                <a:spcPct val="95000"/>
              </a:lnSpc>
              <a:spcBef>
                <a:spcPts val="0"/>
              </a:spcBef>
              <a:buClr>
                <a:schemeClr val="tx1"/>
              </a:buClr>
              <a:buFont typeface="+mj-lt"/>
              <a:buAutoNum type="alphaLcPeriod"/>
              <a:defRPr/>
            </a:pPr>
            <a:r>
              <a:rPr lang="en-US" altLang="en-US" sz="2800" dirty="0">
                <a:latin typeface="+mj-lt"/>
              </a:rPr>
              <a:t>The Dominant Director (</a:t>
            </a:r>
            <a:r>
              <a:rPr lang="en-US" altLang="en-US" sz="2800" dirty="0">
                <a:solidFill>
                  <a:srgbClr val="FF66FF"/>
                </a:solidFill>
                <a:latin typeface="+mj-lt"/>
              </a:rPr>
              <a:t>D</a:t>
            </a:r>
            <a:r>
              <a:rPr lang="en-US" altLang="en-US" sz="2800" dirty="0">
                <a:latin typeface="+mj-lt"/>
              </a:rPr>
              <a:t>) and Influencing Relator (</a:t>
            </a:r>
            <a:r>
              <a:rPr lang="en-US" altLang="en-US" sz="2800" dirty="0">
                <a:solidFill>
                  <a:srgbClr val="FF66FF"/>
                </a:solidFill>
                <a:latin typeface="+mj-lt"/>
              </a:rPr>
              <a:t>I</a:t>
            </a:r>
            <a:r>
              <a:rPr lang="en-US" altLang="en-US" sz="2800" dirty="0">
                <a:latin typeface="+mj-lt"/>
              </a:rPr>
              <a:t>) focus on changing the environment while Steady Supporter (</a:t>
            </a:r>
            <a:r>
              <a:rPr lang="en-US" altLang="en-US" sz="2800" dirty="0">
                <a:solidFill>
                  <a:srgbClr val="FF66FF"/>
                </a:solidFill>
                <a:latin typeface="+mj-lt"/>
              </a:rPr>
              <a:t>S</a:t>
            </a:r>
            <a:r>
              <a:rPr lang="en-US" altLang="en-US" sz="2800" dirty="0">
                <a:latin typeface="+mj-lt"/>
              </a:rPr>
              <a:t>) and Complaint Controller (</a:t>
            </a:r>
            <a:r>
              <a:rPr lang="en-US" altLang="en-US" sz="2800" dirty="0">
                <a:solidFill>
                  <a:srgbClr val="FF66FF"/>
                </a:solidFill>
                <a:latin typeface="+mj-lt"/>
              </a:rPr>
              <a:t>C</a:t>
            </a:r>
            <a:r>
              <a:rPr lang="en-US" altLang="en-US" sz="2800" dirty="0">
                <a:latin typeface="+mj-lt"/>
              </a:rPr>
              <a:t>) on maintaining it.</a:t>
            </a:r>
          </a:p>
          <a:p>
            <a:pPr marL="893763" indent="-446088" eaLnBrk="1" hangingPunct="1">
              <a:lnSpc>
                <a:spcPct val="95000"/>
              </a:lnSpc>
              <a:spcBef>
                <a:spcPts val="0"/>
              </a:spcBef>
              <a:buClr>
                <a:schemeClr val="tx1"/>
              </a:buClr>
              <a:buFont typeface="+mj-lt"/>
              <a:buAutoNum type="alphaLcPeriod"/>
              <a:defRPr/>
            </a:pPr>
            <a:r>
              <a:rPr lang="en-US" altLang="en-US" sz="2800" dirty="0">
                <a:solidFill>
                  <a:srgbClr val="FF66FF"/>
                </a:solidFill>
                <a:latin typeface="+mj-lt"/>
              </a:rPr>
              <a:t>D</a:t>
            </a:r>
            <a:r>
              <a:rPr lang="en-US" altLang="en-US" sz="2800" dirty="0">
                <a:latin typeface="+mj-lt"/>
              </a:rPr>
              <a:t> (e.g. Paul) and </a:t>
            </a:r>
            <a:r>
              <a:rPr lang="en-US" altLang="en-US" sz="2800" dirty="0">
                <a:solidFill>
                  <a:srgbClr val="FF66FF"/>
                </a:solidFill>
                <a:latin typeface="+mj-lt"/>
              </a:rPr>
              <a:t>C</a:t>
            </a:r>
            <a:r>
              <a:rPr lang="en-US" altLang="en-US" sz="2800" dirty="0">
                <a:latin typeface="+mj-lt"/>
              </a:rPr>
              <a:t> (Moses) emphasize on tasks &amp; results, while I (Peter) and </a:t>
            </a:r>
            <a:r>
              <a:rPr lang="en-US" altLang="en-US" sz="2800" dirty="0">
                <a:solidFill>
                  <a:srgbClr val="FF66FF"/>
                </a:solidFill>
                <a:latin typeface="+mj-lt"/>
              </a:rPr>
              <a:t>S</a:t>
            </a:r>
            <a:r>
              <a:rPr lang="en-US" altLang="en-US" sz="2800" dirty="0">
                <a:latin typeface="+mj-lt"/>
              </a:rPr>
              <a:t> (Abraham) on ideas &amp; people. </a:t>
            </a:r>
          </a:p>
          <a:p>
            <a:pPr marL="893763" indent="-446088" eaLnBrk="1" hangingPunct="1">
              <a:lnSpc>
                <a:spcPct val="95000"/>
              </a:lnSpc>
              <a:spcBef>
                <a:spcPts val="0"/>
              </a:spcBef>
              <a:buClr>
                <a:schemeClr val="tx1"/>
              </a:buClr>
              <a:buFont typeface="+mj-lt"/>
              <a:buAutoNum type="alphaLcPeriod"/>
              <a:defRPr/>
            </a:pPr>
            <a:r>
              <a:rPr lang="en-US" altLang="en-US" sz="2800" dirty="0">
                <a:latin typeface="+mj-lt"/>
              </a:rPr>
              <a:t>Goals: </a:t>
            </a:r>
            <a:r>
              <a:rPr lang="en-US" altLang="en-US" sz="2800" dirty="0">
                <a:solidFill>
                  <a:srgbClr val="FF66FF"/>
                </a:solidFill>
                <a:latin typeface="+mj-lt"/>
              </a:rPr>
              <a:t>D</a:t>
            </a:r>
            <a:r>
              <a:rPr lang="en-US" altLang="en-US" sz="2800" dirty="0">
                <a:latin typeface="+mj-lt"/>
              </a:rPr>
              <a:t> – Authority, Action; </a:t>
            </a:r>
            <a:r>
              <a:rPr lang="en-US" altLang="en-US" sz="2800" dirty="0">
                <a:solidFill>
                  <a:srgbClr val="FF66FF"/>
                </a:solidFill>
                <a:latin typeface="+mj-lt"/>
              </a:rPr>
              <a:t>I</a:t>
            </a:r>
            <a:r>
              <a:rPr lang="en-US" altLang="en-US" sz="2800" dirty="0">
                <a:latin typeface="+mj-lt"/>
              </a:rPr>
              <a:t> – Persuasion, Motivation; </a:t>
            </a:r>
            <a:r>
              <a:rPr lang="en-US" altLang="en-US" sz="2800" dirty="0">
                <a:solidFill>
                  <a:srgbClr val="FF66FF"/>
                </a:solidFill>
                <a:latin typeface="+mj-lt"/>
              </a:rPr>
              <a:t>S</a:t>
            </a:r>
            <a:r>
              <a:rPr lang="en-US" altLang="en-US" sz="2800" dirty="0">
                <a:latin typeface="+mj-lt"/>
              </a:rPr>
              <a:t> – Specialization, Co-operation; </a:t>
            </a:r>
            <a:br>
              <a:rPr lang="en-US" altLang="en-US" sz="2800" dirty="0">
                <a:latin typeface="+mj-lt"/>
              </a:rPr>
            </a:br>
            <a:r>
              <a:rPr lang="en-US" altLang="en-US" sz="2800" dirty="0">
                <a:solidFill>
                  <a:srgbClr val="FF66FF"/>
                </a:solidFill>
                <a:latin typeface="+mj-lt"/>
              </a:rPr>
              <a:t>C</a:t>
            </a:r>
            <a:r>
              <a:rPr lang="en-US" altLang="en-US" sz="2800" dirty="0">
                <a:latin typeface="+mj-lt"/>
              </a:rPr>
              <a:t> – Consistency, Standards. </a:t>
            </a:r>
          </a:p>
          <a:p>
            <a:pPr marL="514350" indent="-514350" eaLnBrk="1" hangingPunct="1">
              <a:lnSpc>
                <a:spcPct val="90000"/>
              </a:lnSpc>
              <a:buFont typeface="Wingdings 2" panose="05020102010507070707" pitchFamily="18" charset="2"/>
              <a:buAutoNum type="alphaLcPeriod"/>
              <a:defRPr/>
            </a:pPr>
            <a:endParaRPr lang="en-US" altLang="en-US" dirty="0"/>
          </a:p>
        </p:txBody>
      </p:sp>
      <p:sp>
        <p:nvSpPr>
          <p:cNvPr id="4" name="Rectangle 2">
            <a:extLst>
              <a:ext uri="{FF2B5EF4-FFF2-40B4-BE49-F238E27FC236}">
                <a16:creationId xmlns:a16="http://schemas.microsoft.com/office/drawing/2014/main" id="{16C8CD43-3E60-40C0-8EEB-C6199D8B88B5}"/>
              </a:ext>
            </a:extLst>
          </p:cNvPr>
          <p:cNvSpPr txBox="1">
            <a:spLocks/>
          </p:cNvSpPr>
          <p:nvPr/>
        </p:nvSpPr>
        <p:spPr bwMode="auto">
          <a:xfrm>
            <a:off x="10160" y="904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6417A8C3-B409-442F-8D6A-895604E28B2E}"/>
              </a:ext>
            </a:extLst>
          </p:cNvPr>
          <p:cNvSpPr>
            <a:spLocks noGrp="1" noChangeArrowheads="1"/>
          </p:cNvSpPr>
          <p:nvPr>
            <p:ph idx="1"/>
          </p:nvPr>
        </p:nvSpPr>
        <p:spPr>
          <a:xfrm>
            <a:off x="152400" y="838200"/>
            <a:ext cx="8839200" cy="5943600"/>
          </a:xfrm>
        </p:spPr>
        <p:txBody>
          <a:bodyPr/>
          <a:lstStyle/>
          <a:p>
            <a:pPr marL="447675" indent="-447675" eaLnBrk="1" hangingPunct="1">
              <a:spcBef>
                <a:spcPts val="600"/>
              </a:spcBef>
              <a:buNone/>
              <a:defRPr/>
            </a:pPr>
            <a:r>
              <a:rPr lang="en-US" altLang="en-US" sz="2750" dirty="0">
                <a:latin typeface="+mj-lt"/>
              </a:rPr>
              <a:t>4.	</a:t>
            </a:r>
            <a:r>
              <a:rPr lang="en-US" altLang="en-US" sz="2750" u="sng" dirty="0">
                <a:latin typeface="+mj-lt"/>
              </a:rPr>
              <a:t>Love Languages</a:t>
            </a:r>
            <a:r>
              <a:rPr lang="en-US" altLang="en-US" sz="2750" dirty="0">
                <a:latin typeface="+mj-lt"/>
              </a:rPr>
              <a:t> (by Gary Chapman)</a:t>
            </a:r>
          </a:p>
          <a:p>
            <a:pPr marL="803275" indent="-355600" eaLnBrk="1" hangingPunct="1">
              <a:spcBef>
                <a:spcPts val="600"/>
              </a:spcBef>
              <a:buClr>
                <a:schemeClr val="tx1"/>
              </a:buClr>
              <a:buFont typeface="+mj-lt"/>
              <a:buAutoNum type="alphaLcPeriod"/>
              <a:defRPr/>
            </a:pPr>
            <a:r>
              <a:rPr lang="en-US" altLang="en-US" sz="2750" dirty="0">
                <a:latin typeface="+mj-lt"/>
              </a:rPr>
              <a:t>Inside us, there is an emotional love tank to be filled.  Each has one or two main love languages.</a:t>
            </a:r>
          </a:p>
          <a:p>
            <a:pPr marL="803275" indent="-355600" eaLnBrk="1" hangingPunct="1">
              <a:spcBef>
                <a:spcPts val="600"/>
              </a:spcBef>
              <a:buClr>
                <a:schemeClr val="tx1"/>
              </a:buClr>
              <a:buFont typeface="+mj-lt"/>
              <a:buAutoNum type="alphaLcPeriod"/>
              <a:defRPr/>
            </a:pPr>
            <a:r>
              <a:rPr lang="en-US" altLang="en-US" sz="2750" dirty="0">
                <a:latin typeface="+mj-lt"/>
              </a:rPr>
              <a:t>Learn and speak the love languages of the others.  With love tank filled, we can enhance the emotional state.</a:t>
            </a:r>
          </a:p>
          <a:p>
            <a:pPr marL="803275" indent="-355600" eaLnBrk="1" hangingPunct="1">
              <a:spcBef>
                <a:spcPts val="600"/>
              </a:spcBef>
              <a:buClr>
                <a:schemeClr val="tx1"/>
              </a:buClr>
              <a:buFont typeface="+mj-lt"/>
              <a:buAutoNum type="alphaLcPeriod"/>
              <a:defRPr/>
            </a:pPr>
            <a:r>
              <a:rPr lang="en-US" altLang="en-US" sz="2750" dirty="0">
                <a:latin typeface="+mj-lt"/>
              </a:rPr>
              <a:t>Languages include: Words of Affirmation (Prov. 15:1); Quality Time (Deut. 6:6,7); Receiving Gifts (2 Cor. 9:7); Acts of Service (Gal. 5:13); Physical Touch (Mark 10:13).</a:t>
            </a:r>
          </a:p>
          <a:p>
            <a:pPr marL="803275" indent="-355600" eaLnBrk="1" hangingPunct="1">
              <a:spcBef>
                <a:spcPts val="600"/>
              </a:spcBef>
              <a:buClr>
                <a:schemeClr val="tx1"/>
              </a:buClr>
              <a:buFont typeface="+mj-lt"/>
              <a:buAutoNum type="alphaLcPeriod"/>
              <a:defRPr/>
            </a:pPr>
            <a:r>
              <a:rPr lang="en-US" altLang="en-US" sz="2750" dirty="0">
                <a:latin typeface="+mj-lt"/>
              </a:rPr>
              <a:t>In what ways do I express love to others?</a:t>
            </a:r>
            <a:br>
              <a:rPr lang="en-US" altLang="en-US" sz="2750" dirty="0">
                <a:latin typeface="+mj-lt"/>
              </a:rPr>
            </a:br>
            <a:r>
              <a:rPr lang="en-US" altLang="en-US" sz="2750" dirty="0">
                <a:latin typeface="+mj-lt"/>
              </a:rPr>
              <a:t>What have others often requested of me?</a:t>
            </a:r>
          </a:p>
          <a:p>
            <a:pPr marL="803275" indent="-355600" eaLnBrk="1" hangingPunct="1">
              <a:spcBef>
                <a:spcPts val="600"/>
              </a:spcBef>
              <a:buClr>
                <a:schemeClr val="tx1"/>
              </a:buClr>
              <a:buFont typeface="+mj-lt"/>
              <a:buAutoNum type="alphaLcPeriod"/>
              <a:defRPr/>
            </a:pPr>
            <a:r>
              <a:rPr lang="en-US" altLang="en-US" sz="2750" dirty="0">
                <a:latin typeface="+mj-lt"/>
              </a:rPr>
              <a:t>Ask daily: How is your love tank like?</a:t>
            </a:r>
            <a:br>
              <a:rPr lang="en-US" altLang="en-US" sz="2750" dirty="0">
                <a:latin typeface="+mj-lt"/>
              </a:rPr>
            </a:br>
            <a:r>
              <a:rPr lang="en-US" altLang="en-US" sz="2750" dirty="0">
                <a:latin typeface="+mj-lt"/>
              </a:rPr>
              <a:t>		     How can I help fill it?</a:t>
            </a:r>
            <a:endParaRPr lang="en-US" altLang="en-US" dirty="0"/>
          </a:p>
        </p:txBody>
      </p:sp>
      <p:sp>
        <p:nvSpPr>
          <p:cNvPr id="4" name="Rectangle 2">
            <a:extLst>
              <a:ext uri="{FF2B5EF4-FFF2-40B4-BE49-F238E27FC236}">
                <a16:creationId xmlns:a16="http://schemas.microsoft.com/office/drawing/2014/main" id="{FD7D84B8-5DFE-41FC-A0C9-0FDC49830141}"/>
              </a:ext>
            </a:extLst>
          </p:cNvPr>
          <p:cNvSpPr txBox="1">
            <a:spLocks/>
          </p:cNvSpPr>
          <p:nvPr/>
        </p:nvSpPr>
        <p:spPr bwMode="auto">
          <a:xfrm>
            <a:off x="0" y="2286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9026CAA-BC5C-4DCB-B03A-50842CF9589D}"/>
              </a:ext>
            </a:extLst>
          </p:cNvPr>
          <p:cNvSpPr>
            <a:spLocks noGrp="1"/>
          </p:cNvSpPr>
          <p:nvPr>
            <p:ph type="title"/>
          </p:nvPr>
        </p:nvSpPr>
        <p:spPr>
          <a:xfrm>
            <a:off x="0" y="381000"/>
            <a:ext cx="9144000" cy="685800"/>
          </a:xfrm>
        </p:spPr>
        <p:txBody>
          <a:bodyPr/>
          <a:lstStyle/>
          <a:p>
            <a:pPr algn="ctr" eaLnBrk="1" hangingPunct="1"/>
            <a:r>
              <a:rPr lang="en-US" altLang="en-US" sz="4000" dirty="0">
                <a:solidFill>
                  <a:srgbClr val="0070C0"/>
                </a:solidFill>
              </a:rPr>
              <a:t>(4).  </a:t>
            </a:r>
            <a:r>
              <a:rPr lang="en-US" altLang="en-US" sz="4000" u="sng" dirty="0">
                <a:solidFill>
                  <a:srgbClr val="0070C0"/>
                </a:solidFill>
              </a:rPr>
              <a:t>TYPES OF CONFLICTS</a:t>
            </a:r>
          </a:p>
        </p:txBody>
      </p:sp>
      <p:sp>
        <p:nvSpPr>
          <p:cNvPr id="14339" name="Rectangle 3">
            <a:extLst>
              <a:ext uri="{FF2B5EF4-FFF2-40B4-BE49-F238E27FC236}">
                <a16:creationId xmlns:a16="http://schemas.microsoft.com/office/drawing/2014/main" id="{9727067B-41F5-43A2-AB5C-03C2E0AF32C6}"/>
              </a:ext>
            </a:extLst>
          </p:cNvPr>
          <p:cNvSpPr>
            <a:spLocks noGrp="1" noChangeArrowheads="1"/>
          </p:cNvSpPr>
          <p:nvPr>
            <p:ph idx="1"/>
          </p:nvPr>
        </p:nvSpPr>
        <p:spPr>
          <a:xfrm>
            <a:off x="457200" y="1524000"/>
            <a:ext cx="8229600" cy="4038600"/>
          </a:xfrm>
        </p:spPr>
        <p:txBody>
          <a:bodyPr/>
          <a:lstStyle/>
          <a:p>
            <a:pPr marL="447675" indent="-447675" eaLnBrk="1" hangingPunct="1">
              <a:spcBef>
                <a:spcPts val="0"/>
              </a:spcBef>
              <a:buClr>
                <a:schemeClr val="tx1"/>
              </a:buClr>
              <a:buFont typeface="+mj-lt"/>
              <a:buAutoNum type="alphaUcPeriod"/>
              <a:defRPr/>
            </a:pPr>
            <a:r>
              <a:rPr lang="en-US" altLang="en-US" sz="2800" u="sng" dirty="0">
                <a:latin typeface="+mj-lt"/>
              </a:rPr>
              <a:t>Intrapersonal</a:t>
            </a:r>
            <a:r>
              <a:rPr lang="en-US" altLang="en-US" sz="2800" dirty="0">
                <a:latin typeface="+mj-lt"/>
              </a:rPr>
              <a:t> – a struggle within oneself to decide between two or more choices (cf. Esther 4:11)</a:t>
            </a:r>
          </a:p>
          <a:p>
            <a:pPr marL="447675" indent="-447675" eaLnBrk="1" hangingPunct="1">
              <a:spcBef>
                <a:spcPts val="0"/>
              </a:spcBef>
              <a:buClr>
                <a:schemeClr val="tx1"/>
              </a:buClr>
              <a:buFont typeface="+mj-lt"/>
              <a:buAutoNum type="alphaUcPeriod"/>
              <a:defRPr/>
            </a:pPr>
            <a:endParaRPr lang="en-US" altLang="en-US" sz="2800" dirty="0">
              <a:latin typeface="+mj-lt"/>
            </a:endParaRPr>
          </a:p>
          <a:p>
            <a:pPr marL="447675" indent="-447675" eaLnBrk="1" hangingPunct="1">
              <a:spcBef>
                <a:spcPts val="0"/>
              </a:spcBef>
              <a:buClr>
                <a:schemeClr val="tx1"/>
              </a:buClr>
              <a:buFont typeface="+mj-lt"/>
              <a:buAutoNum type="alphaUcPeriod"/>
              <a:defRPr/>
            </a:pPr>
            <a:r>
              <a:rPr lang="en-US" altLang="en-US" sz="2800" u="sng" dirty="0">
                <a:latin typeface="+mj-lt"/>
              </a:rPr>
              <a:t>Interpersonal</a:t>
            </a:r>
            <a:r>
              <a:rPr lang="en-US" altLang="en-US" sz="2800" dirty="0">
                <a:latin typeface="+mj-lt"/>
              </a:rPr>
              <a:t> – a clash of ideas, values or interest between two or more people (cf. Esther 3:5)</a:t>
            </a:r>
          </a:p>
          <a:p>
            <a:pPr marL="447675" indent="-447675" eaLnBrk="1" hangingPunct="1">
              <a:spcBef>
                <a:spcPts val="0"/>
              </a:spcBef>
              <a:buClr>
                <a:schemeClr val="tx1"/>
              </a:buClr>
              <a:buFont typeface="+mj-lt"/>
              <a:buAutoNum type="alphaUcPeriod"/>
              <a:defRPr/>
            </a:pPr>
            <a:endParaRPr lang="en-US" altLang="en-US" sz="2800" dirty="0">
              <a:latin typeface="+mj-lt"/>
            </a:endParaRPr>
          </a:p>
          <a:p>
            <a:pPr marL="447675" indent="-447675" eaLnBrk="1" hangingPunct="1">
              <a:spcBef>
                <a:spcPts val="0"/>
              </a:spcBef>
              <a:buClr>
                <a:schemeClr val="tx1"/>
              </a:buClr>
              <a:buFont typeface="+mj-lt"/>
              <a:buAutoNum type="alphaUcPeriod"/>
              <a:defRPr/>
            </a:pPr>
            <a:r>
              <a:rPr lang="en-US" altLang="en-US" sz="2800" u="sng" dirty="0">
                <a:latin typeface="+mj-lt"/>
              </a:rPr>
              <a:t>Intra-organizational</a:t>
            </a:r>
            <a:r>
              <a:rPr lang="en-US" altLang="en-US" sz="2800" dirty="0">
                <a:latin typeface="+mj-lt"/>
              </a:rPr>
              <a:t> – a competitive or opposing action within a group, family, church or work place (cf. Esther 7:7,10)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4AC07228-A3C1-4D15-BBEC-F975FBCACEA0}"/>
              </a:ext>
            </a:extLst>
          </p:cNvPr>
          <p:cNvSpPr>
            <a:spLocks noGrp="1"/>
          </p:cNvSpPr>
          <p:nvPr>
            <p:ph type="title"/>
          </p:nvPr>
        </p:nvSpPr>
        <p:spPr>
          <a:xfrm>
            <a:off x="0" y="381000"/>
            <a:ext cx="9144000" cy="533400"/>
          </a:xfrm>
        </p:spPr>
        <p:txBody>
          <a:bodyPr/>
          <a:lstStyle/>
          <a:p>
            <a:pPr algn="ctr" eaLnBrk="1" hangingPunct="1"/>
            <a:r>
              <a:rPr lang="en-US" altLang="en-US" sz="2800" dirty="0"/>
              <a:t>(4).  </a:t>
            </a:r>
            <a:r>
              <a:rPr lang="en-US" altLang="en-US" sz="2800" u="sng" dirty="0"/>
              <a:t>TYPES OF CONFLICTS</a:t>
            </a:r>
          </a:p>
        </p:txBody>
      </p:sp>
      <p:sp>
        <p:nvSpPr>
          <p:cNvPr id="14339" name="Rectangle 3">
            <a:extLst>
              <a:ext uri="{FF2B5EF4-FFF2-40B4-BE49-F238E27FC236}">
                <a16:creationId xmlns:a16="http://schemas.microsoft.com/office/drawing/2014/main" id="{15A9E7C2-D0E6-4C6F-8712-FB76C69D3B88}"/>
              </a:ext>
            </a:extLst>
          </p:cNvPr>
          <p:cNvSpPr>
            <a:spLocks noGrp="1" noChangeArrowheads="1"/>
          </p:cNvSpPr>
          <p:nvPr>
            <p:ph idx="1"/>
          </p:nvPr>
        </p:nvSpPr>
        <p:spPr>
          <a:xfrm>
            <a:off x="457200" y="1447800"/>
            <a:ext cx="8001000" cy="4648200"/>
          </a:xfrm>
        </p:spPr>
        <p:txBody>
          <a:bodyPr/>
          <a:lstStyle/>
          <a:p>
            <a:pPr marL="514350" indent="-514350" eaLnBrk="1" hangingPunct="1">
              <a:spcBef>
                <a:spcPts val="0"/>
              </a:spcBef>
              <a:buClr>
                <a:schemeClr val="tx1"/>
              </a:buClr>
              <a:buFont typeface="Wingdings 2" panose="05020102010507070707" pitchFamily="18" charset="2"/>
              <a:buAutoNum type="alphaUcPeriod" startAt="4"/>
              <a:defRPr/>
            </a:pPr>
            <a:r>
              <a:rPr lang="en-US" altLang="en-US" sz="2800" u="sng" dirty="0">
                <a:latin typeface="+mj-lt"/>
              </a:rPr>
              <a:t>Inter-organizational</a:t>
            </a:r>
            <a:r>
              <a:rPr lang="en-US" altLang="en-US" sz="2800" dirty="0">
                <a:latin typeface="+mj-lt"/>
              </a:rPr>
              <a:t> – a battle or opposing action between two or more groups, families, religions.</a:t>
            </a:r>
          </a:p>
          <a:p>
            <a:pPr marL="514350" indent="-514350" eaLnBrk="1" hangingPunct="1">
              <a:spcBef>
                <a:spcPts val="0"/>
              </a:spcBef>
              <a:buFont typeface="Wingdings 2" panose="05020102010507070707" pitchFamily="18" charset="2"/>
              <a:buAutoNum type="alphaUcPeriod" startAt="4"/>
              <a:defRPr/>
            </a:pPr>
            <a:endParaRPr lang="en-US" altLang="en-US" sz="2800" dirty="0">
              <a:latin typeface="+mj-lt"/>
            </a:endParaRPr>
          </a:p>
          <a:p>
            <a:pPr marL="538163" indent="0">
              <a:spcBef>
                <a:spcPts val="0"/>
              </a:spcBef>
              <a:buNone/>
              <a:defRPr/>
            </a:pPr>
            <a:r>
              <a:rPr lang="en-SG" sz="2800" dirty="0">
                <a:latin typeface="+mj-lt"/>
              </a:rPr>
              <a:t>(Esther 3:13)  </a:t>
            </a:r>
            <a:r>
              <a:rPr lang="en-SG" sz="2800" i="1" dirty="0">
                <a:latin typeface="+mj-lt"/>
              </a:rPr>
              <a:t>And </a:t>
            </a:r>
            <a:r>
              <a:rPr lang="en-SG" sz="2800" i="1" u="sng" dirty="0">
                <a:latin typeface="+mj-lt"/>
              </a:rPr>
              <a:t>the letters were sent by posts into all the king's provinces, to destroy, to kill</a:t>
            </a:r>
            <a:r>
              <a:rPr lang="en-SG" sz="2800" i="1" dirty="0">
                <a:latin typeface="+mj-lt"/>
              </a:rPr>
              <a:t>, and to cause to perish, all Jews, both young and old, little children and women, in one day, even upon the thirteenth day of the twelfth month, which is the month Adar, and </a:t>
            </a:r>
            <a:r>
              <a:rPr lang="en-SG" sz="2800" i="1" u="sng" dirty="0">
                <a:latin typeface="+mj-lt"/>
              </a:rPr>
              <a:t>to take the spoil of them for a prey.</a:t>
            </a:r>
          </a:p>
          <a:p>
            <a:pPr marL="0" indent="0">
              <a:buFont typeface="Wingdings 2" panose="05020102010507070707" pitchFamily="18" charset="2"/>
              <a:buNone/>
              <a:defRPr/>
            </a:pPr>
            <a:endParaRPr lang="en-S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2A32CC20-A40F-45CA-9461-B3A481218AA1}"/>
              </a:ext>
            </a:extLst>
          </p:cNvPr>
          <p:cNvSpPr>
            <a:spLocks noGrp="1"/>
          </p:cNvSpPr>
          <p:nvPr>
            <p:ph type="title"/>
          </p:nvPr>
        </p:nvSpPr>
        <p:spPr>
          <a:xfrm>
            <a:off x="0" y="307975"/>
            <a:ext cx="9144000" cy="533400"/>
          </a:xfrm>
        </p:spPr>
        <p:txBody>
          <a:bodyPr/>
          <a:lstStyle/>
          <a:p>
            <a:pPr algn="ctr" eaLnBrk="1" hangingPunct="1"/>
            <a:r>
              <a:rPr lang="en-US" altLang="en-US" sz="3600" dirty="0"/>
              <a:t>(5).  </a:t>
            </a:r>
            <a:r>
              <a:rPr lang="en-US" altLang="en-US" sz="3600" u="sng" dirty="0"/>
              <a:t>LEVELS OF CONFLICT</a:t>
            </a:r>
            <a:r>
              <a:rPr lang="en-US" altLang="en-US" sz="3600" dirty="0"/>
              <a:t> </a:t>
            </a:r>
            <a:r>
              <a:rPr lang="en-US" altLang="en-US" sz="2800" dirty="0"/>
              <a:t>(by S. Leas &amp; J. Ng)</a:t>
            </a:r>
          </a:p>
        </p:txBody>
      </p:sp>
      <p:sp>
        <p:nvSpPr>
          <p:cNvPr id="14339" name="Rectangle 3">
            <a:extLst>
              <a:ext uri="{FF2B5EF4-FFF2-40B4-BE49-F238E27FC236}">
                <a16:creationId xmlns:a16="http://schemas.microsoft.com/office/drawing/2014/main" id="{B35E1470-9EE6-48CB-972B-1EECF757FE51}"/>
              </a:ext>
            </a:extLst>
          </p:cNvPr>
          <p:cNvSpPr>
            <a:spLocks noGrp="1" noChangeArrowheads="1"/>
          </p:cNvSpPr>
          <p:nvPr>
            <p:ph idx="1"/>
          </p:nvPr>
        </p:nvSpPr>
        <p:spPr>
          <a:xfrm>
            <a:off x="304800" y="1219200"/>
            <a:ext cx="8534400" cy="5178425"/>
          </a:xfrm>
        </p:spPr>
        <p:txBody>
          <a:bodyPr/>
          <a:lstStyle/>
          <a:p>
            <a:pPr marL="0" indent="0" eaLnBrk="1" hangingPunct="1">
              <a:spcBef>
                <a:spcPts val="0"/>
              </a:spcBef>
              <a:buFont typeface="Wingdings 2" panose="05020102010507070707" pitchFamily="18" charset="2"/>
              <a:buNone/>
              <a:defRPr/>
            </a:pPr>
            <a:r>
              <a:rPr lang="en-US" altLang="en-US" sz="2800" u="sng" dirty="0">
                <a:latin typeface="+mj-lt"/>
              </a:rPr>
              <a:t>Introduction</a:t>
            </a:r>
            <a:r>
              <a:rPr lang="en-US" altLang="en-US" sz="2800" dirty="0">
                <a:latin typeface="+mj-lt"/>
              </a:rPr>
              <a:t>:   In each level, two major factors will affect the amount of difficulty: objectives of the parties and the amount of distorted thinking.  Parties sometimes skip levels as they move up and down through conflict.</a:t>
            </a:r>
          </a:p>
          <a:p>
            <a:pPr marL="447675" indent="-447675" eaLnBrk="1" hangingPunct="1">
              <a:spcBef>
                <a:spcPts val="600"/>
              </a:spcBef>
              <a:buClr>
                <a:schemeClr val="tx1"/>
              </a:buClr>
              <a:buFont typeface="Wingdings 2" panose="05020102010507070707" pitchFamily="18" charset="2"/>
              <a:buAutoNum type="arabicPeriod"/>
              <a:defRPr/>
            </a:pPr>
            <a:r>
              <a:rPr lang="en-US" altLang="en-US" sz="2800" dirty="0">
                <a:latin typeface="+mj-lt"/>
              </a:rPr>
              <a:t>Monitor the objectives and the languages used.</a:t>
            </a:r>
          </a:p>
          <a:p>
            <a:pPr marL="447675" indent="-447675" eaLnBrk="1" hangingPunct="1">
              <a:spcBef>
                <a:spcPts val="600"/>
              </a:spcBef>
              <a:buClr>
                <a:schemeClr val="tx1"/>
              </a:buClr>
              <a:buFont typeface="Wingdings 2" panose="05020102010507070707" pitchFamily="18" charset="2"/>
              <a:buAutoNum type="arabicPeriod"/>
              <a:defRPr/>
            </a:pPr>
            <a:r>
              <a:rPr lang="en-US" altLang="en-US" sz="2800" dirty="0">
                <a:latin typeface="+mj-lt"/>
              </a:rPr>
              <a:t>Keep and contain conflict at Level 1 and 2.  </a:t>
            </a:r>
          </a:p>
          <a:p>
            <a:pPr marL="447675" indent="-447675" eaLnBrk="1" hangingPunct="1">
              <a:spcBef>
                <a:spcPts val="600"/>
              </a:spcBef>
              <a:buClr>
                <a:schemeClr val="tx1"/>
              </a:buClr>
              <a:buFont typeface="Wingdings 2" panose="05020102010507070707" pitchFamily="18" charset="2"/>
              <a:buAutoNum type="arabicPeriod"/>
              <a:defRPr/>
            </a:pPr>
            <a:r>
              <a:rPr lang="en-US" altLang="en-US" sz="2800" dirty="0">
                <a:latin typeface="+mj-lt"/>
              </a:rPr>
              <a:t>At level 3, if we find ourselves needing to win, we should stop ourselves.</a:t>
            </a:r>
          </a:p>
          <a:p>
            <a:pPr marL="447675" indent="-447675" eaLnBrk="1" hangingPunct="1">
              <a:spcBef>
                <a:spcPts val="600"/>
              </a:spcBef>
              <a:buClr>
                <a:schemeClr val="tx1"/>
              </a:buClr>
              <a:buFont typeface="Wingdings 2" panose="05020102010507070707" pitchFamily="18" charset="2"/>
              <a:buAutoNum type="arabicPeriod"/>
              <a:defRPr/>
            </a:pPr>
            <a:r>
              <a:rPr lang="en-US" altLang="en-US" sz="2800" dirty="0">
                <a:latin typeface="+mj-lt"/>
              </a:rPr>
              <a:t>At Level 4, 5, an impartial mediator will be needed.</a:t>
            </a:r>
          </a:p>
          <a:p>
            <a:pPr marL="447675" indent="-447675" eaLnBrk="1" hangingPunct="1">
              <a:spcBef>
                <a:spcPts val="600"/>
              </a:spcBef>
              <a:buClr>
                <a:schemeClr val="tx1"/>
              </a:buClr>
              <a:buFont typeface="Wingdings 2" panose="05020102010507070707" pitchFamily="18" charset="2"/>
              <a:buAutoNum type="arabicPeriod"/>
              <a:defRPr/>
            </a:pPr>
            <a:r>
              <a:rPr lang="en-US" altLang="en-US" sz="2800" dirty="0">
                <a:latin typeface="+mj-lt"/>
              </a:rPr>
              <a:t>Self-awareness and self management with rules and boundaries will be needed for prevention.</a:t>
            </a:r>
          </a:p>
          <a:p>
            <a:pPr marL="0" indent="0" eaLnBrk="1" hangingPunct="1">
              <a:buFont typeface="Wingdings 2" panose="05020102010507070707" pitchFamily="18" charset="2"/>
              <a:buNone/>
              <a:defRPr/>
            </a:pP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0C2913C-B416-4FC8-8779-10DCA37BC304}"/>
              </a:ext>
            </a:extLst>
          </p:cNvPr>
          <p:cNvSpPr>
            <a:spLocks noGrp="1"/>
          </p:cNvSpPr>
          <p:nvPr>
            <p:ph type="title"/>
          </p:nvPr>
        </p:nvSpPr>
        <p:spPr>
          <a:xfrm>
            <a:off x="9236" y="266700"/>
            <a:ext cx="9144000" cy="533400"/>
          </a:xfrm>
        </p:spPr>
        <p:txBody>
          <a:bodyPr/>
          <a:lstStyle/>
          <a:p>
            <a:pPr algn="ctr" eaLnBrk="1" hangingPunct="1"/>
            <a:r>
              <a:rPr lang="en-US" altLang="en-US" sz="2800" dirty="0">
                <a:solidFill>
                  <a:srgbClr val="0070C0"/>
                </a:solidFill>
              </a:rPr>
              <a:t>(5).  </a:t>
            </a:r>
            <a:r>
              <a:rPr lang="en-US" altLang="en-US" sz="2800" u="sng" dirty="0">
                <a:solidFill>
                  <a:srgbClr val="0070C0"/>
                </a:solidFill>
              </a:rPr>
              <a:t>LEVELS OF CONFLICT</a:t>
            </a:r>
            <a:endParaRPr lang="en-US" altLang="en-US" sz="2000" dirty="0">
              <a:solidFill>
                <a:srgbClr val="0070C0"/>
              </a:solidFill>
            </a:endParaRPr>
          </a:p>
        </p:txBody>
      </p:sp>
      <p:sp>
        <p:nvSpPr>
          <p:cNvPr id="14339" name="Rectangle 3">
            <a:extLst>
              <a:ext uri="{FF2B5EF4-FFF2-40B4-BE49-F238E27FC236}">
                <a16:creationId xmlns:a16="http://schemas.microsoft.com/office/drawing/2014/main" id="{F4650BCB-F715-4BD4-A928-0D0585286EA7}"/>
              </a:ext>
            </a:extLst>
          </p:cNvPr>
          <p:cNvSpPr>
            <a:spLocks noGrp="1" noChangeArrowheads="1"/>
          </p:cNvSpPr>
          <p:nvPr>
            <p:ph idx="1"/>
          </p:nvPr>
        </p:nvSpPr>
        <p:spPr>
          <a:xfrm>
            <a:off x="304800" y="1146175"/>
            <a:ext cx="8534400" cy="5178425"/>
          </a:xfrm>
        </p:spPr>
        <p:txBody>
          <a:bodyPr/>
          <a:lstStyle/>
          <a:p>
            <a:pPr marL="447675" indent="-447675" eaLnBrk="1" hangingPunct="1">
              <a:spcBef>
                <a:spcPts val="0"/>
              </a:spcBef>
              <a:buNone/>
              <a:defRPr/>
            </a:pPr>
            <a:r>
              <a:rPr lang="en-US" altLang="en-US" sz="2800" b="1" dirty="0">
                <a:latin typeface="+mj-lt"/>
              </a:rPr>
              <a:t>A.</a:t>
            </a:r>
            <a:r>
              <a:rPr lang="en-US" altLang="en-US" sz="2800" dirty="0">
                <a:latin typeface="+mj-lt"/>
              </a:rPr>
              <a:t> 	</a:t>
            </a:r>
            <a:r>
              <a:rPr lang="en-US" altLang="en-US" sz="2800" u="sng" dirty="0">
                <a:latin typeface="+mj-lt"/>
              </a:rPr>
              <a:t>Level I – Dilemma</a:t>
            </a:r>
            <a:r>
              <a:rPr lang="en-US" altLang="en-US" sz="2800" dirty="0">
                <a:latin typeface="+mj-lt"/>
              </a:rPr>
              <a:t> – to solve the problem due to differences in opinions and ideas in issues</a:t>
            </a:r>
          </a:p>
          <a:p>
            <a:pPr marL="803275" indent="-355600" eaLnBrk="1" hangingPunct="1">
              <a:spcBef>
                <a:spcPts val="0"/>
              </a:spcBef>
              <a:buClr>
                <a:schemeClr val="tx1"/>
              </a:buClr>
              <a:buFont typeface="+mj-lt"/>
              <a:buAutoNum type="arabicPeriod"/>
              <a:defRPr/>
            </a:pPr>
            <a:r>
              <a:rPr lang="en-US" altLang="en-US" sz="2800" dirty="0">
                <a:latin typeface="+mj-lt"/>
              </a:rPr>
              <a:t>Open with one another, candid, no suspicion.</a:t>
            </a:r>
          </a:p>
          <a:p>
            <a:pPr marL="803275" indent="-355600" eaLnBrk="1" hangingPunct="1">
              <a:spcBef>
                <a:spcPts val="0"/>
              </a:spcBef>
              <a:buClr>
                <a:schemeClr val="tx1"/>
              </a:buClr>
              <a:buFont typeface="+mj-lt"/>
              <a:buAutoNum type="arabicPeriod"/>
              <a:defRPr/>
            </a:pPr>
            <a:r>
              <a:rPr lang="en-US" altLang="en-US" sz="2800" dirty="0">
                <a:latin typeface="+mj-lt"/>
              </a:rPr>
              <a:t>Take responsibility and avoid personal attack.</a:t>
            </a:r>
          </a:p>
          <a:p>
            <a:pPr marL="803275" indent="-355600" eaLnBrk="1" hangingPunct="1">
              <a:spcBef>
                <a:spcPts val="0"/>
              </a:spcBef>
              <a:buClr>
                <a:schemeClr val="tx1"/>
              </a:buClr>
              <a:buFont typeface="+mj-lt"/>
              <a:buAutoNum type="arabicPeriod"/>
              <a:defRPr/>
            </a:pPr>
            <a:r>
              <a:rPr lang="en-US" altLang="en-US" sz="2800" dirty="0">
                <a:latin typeface="+mj-lt"/>
              </a:rPr>
              <a:t>Adopt and focus on one important issue at a time.      </a:t>
            </a:r>
          </a:p>
          <a:p>
            <a:pPr marL="803275" indent="-355600" eaLnBrk="1" hangingPunct="1">
              <a:spcBef>
                <a:spcPts val="0"/>
              </a:spcBef>
              <a:buClr>
                <a:schemeClr val="tx1"/>
              </a:buClr>
              <a:buFont typeface="+mj-lt"/>
              <a:buAutoNum type="arabicPeriod"/>
              <a:defRPr/>
            </a:pPr>
            <a:r>
              <a:rPr lang="en-US" altLang="en-US" sz="2800" dirty="0">
                <a:latin typeface="+mj-lt"/>
              </a:rPr>
              <a:t>Assume good will and honesty – win-win, using good listening skills and collaborative methods </a:t>
            </a:r>
          </a:p>
          <a:p>
            <a:pPr marL="803275" indent="-355600" eaLnBrk="1" hangingPunct="1">
              <a:spcBef>
                <a:spcPts val="0"/>
              </a:spcBef>
              <a:buClr>
                <a:schemeClr val="tx1"/>
              </a:buClr>
              <a:buFont typeface="+mj-lt"/>
              <a:buAutoNum type="arabicPeriod"/>
              <a:defRPr/>
            </a:pPr>
            <a:r>
              <a:rPr lang="en-US" altLang="en-US" sz="2800" dirty="0">
                <a:latin typeface="+mj-lt"/>
              </a:rPr>
              <a:t>Valuable because problem is solved and understanding and trust are deepened.</a:t>
            </a:r>
          </a:p>
          <a:p>
            <a:pPr marL="0" indent="0" eaLnBrk="1" hangingPunct="1">
              <a:spcBef>
                <a:spcPts val="600"/>
              </a:spcBef>
              <a:buFont typeface="Wingdings 2" panose="05020102010507070707" pitchFamily="18" charset="2"/>
              <a:buNone/>
              <a:defRPr/>
            </a:pPr>
            <a:r>
              <a:rPr lang="en-SG" altLang="en-US" sz="2800" dirty="0">
                <a:latin typeface="+mj-lt"/>
              </a:rPr>
              <a:t>(Proverbs 15:1)  </a:t>
            </a:r>
            <a:r>
              <a:rPr lang="en-SG" altLang="en-US" sz="2800" i="1" u="sng" dirty="0">
                <a:latin typeface="+mj-lt"/>
              </a:rPr>
              <a:t>A soft answer turns away wrath</a:t>
            </a:r>
            <a:r>
              <a:rPr lang="en-SG" altLang="en-US" sz="2800" i="1" dirty="0">
                <a:latin typeface="+mj-lt"/>
              </a:rPr>
              <a:t>: but grievous words stir up anger.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3A18598F-5424-4F6F-88A9-EA58CBED2C9D}"/>
              </a:ext>
            </a:extLst>
          </p:cNvPr>
          <p:cNvSpPr>
            <a:spLocks noGrp="1" noChangeArrowheads="1"/>
          </p:cNvSpPr>
          <p:nvPr>
            <p:ph idx="1"/>
          </p:nvPr>
        </p:nvSpPr>
        <p:spPr>
          <a:xfrm>
            <a:off x="457200" y="1219200"/>
            <a:ext cx="8229600" cy="5105400"/>
          </a:xfrm>
        </p:spPr>
        <p:txBody>
          <a:bodyPr/>
          <a:lstStyle/>
          <a:p>
            <a:pPr marL="447675" indent="-447675" eaLnBrk="1" hangingPunct="1">
              <a:spcBef>
                <a:spcPts val="600"/>
              </a:spcBef>
              <a:buNone/>
              <a:defRPr/>
            </a:pPr>
            <a:r>
              <a:rPr lang="en-US" altLang="en-US" sz="2800" b="1" dirty="0">
                <a:latin typeface="+mj-lt"/>
              </a:rPr>
              <a:t>B. </a:t>
            </a:r>
            <a:r>
              <a:rPr lang="en-US" altLang="en-US" sz="2800" dirty="0">
                <a:latin typeface="+mj-lt"/>
              </a:rPr>
              <a:t>	</a:t>
            </a:r>
            <a:r>
              <a:rPr lang="en-US" altLang="en-US" sz="2800" u="sng" dirty="0">
                <a:latin typeface="+mj-lt"/>
              </a:rPr>
              <a:t>Level Two – Disagreement</a:t>
            </a:r>
            <a:r>
              <a:rPr lang="en-US" altLang="en-US" sz="2800" dirty="0">
                <a:latin typeface="+mj-lt"/>
              </a:rPr>
              <a:t> – to promote self</a:t>
            </a:r>
          </a:p>
          <a:p>
            <a:pPr marL="803275" indent="-355600" eaLnBrk="1" hangingPunct="1">
              <a:spcBef>
                <a:spcPts val="600"/>
              </a:spcBef>
              <a:buClr>
                <a:schemeClr val="tx1"/>
              </a:buClr>
              <a:buFont typeface="+mj-lt"/>
              <a:buAutoNum type="arabicPeriod"/>
              <a:defRPr/>
            </a:pPr>
            <a:r>
              <a:rPr lang="en-US" altLang="en-US" sz="2800" dirty="0">
                <a:latin typeface="+mj-lt"/>
              </a:rPr>
              <a:t>Still concerned about the problem</a:t>
            </a:r>
          </a:p>
          <a:p>
            <a:pPr marL="803275" indent="-355600" eaLnBrk="1" hangingPunct="1">
              <a:spcBef>
                <a:spcPts val="600"/>
              </a:spcBef>
              <a:buClr>
                <a:schemeClr val="tx1"/>
              </a:buClr>
              <a:buFont typeface="+mj-lt"/>
              <a:buAutoNum type="arabicPeriod"/>
              <a:defRPr/>
            </a:pPr>
            <a:r>
              <a:rPr lang="en-US" altLang="en-US" sz="2800" dirty="0">
                <a:latin typeface="+mj-lt"/>
              </a:rPr>
              <a:t>Language generalized (“some people”) and more emotional.  “I am disappointed with the pastor.”</a:t>
            </a:r>
          </a:p>
          <a:p>
            <a:pPr marL="803275" indent="-355600" eaLnBrk="1" hangingPunct="1">
              <a:spcBef>
                <a:spcPts val="600"/>
              </a:spcBef>
              <a:buClr>
                <a:schemeClr val="tx1"/>
              </a:buClr>
              <a:buFont typeface="+mj-lt"/>
              <a:buAutoNum type="arabicPeriod"/>
              <a:defRPr/>
            </a:pPr>
            <a:r>
              <a:rPr lang="en-US" altLang="en-US" sz="2800" dirty="0">
                <a:latin typeface="+mj-lt"/>
              </a:rPr>
              <a:t>They talk to others with increased tension.</a:t>
            </a:r>
          </a:p>
          <a:p>
            <a:pPr marL="803275" indent="-355600" eaLnBrk="1" hangingPunct="1">
              <a:spcBef>
                <a:spcPts val="600"/>
              </a:spcBef>
              <a:buClr>
                <a:schemeClr val="tx1"/>
              </a:buClr>
              <a:buFont typeface="+mj-lt"/>
              <a:buAutoNum type="arabicPeriod"/>
              <a:defRPr/>
            </a:pPr>
            <a:r>
              <a:rPr lang="en-US" altLang="en-US" sz="2800" dirty="0">
                <a:latin typeface="+mj-lt"/>
              </a:rPr>
              <a:t>Need a trade-off, a compromise.</a:t>
            </a:r>
          </a:p>
          <a:p>
            <a:pPr marL="803275" indent="-355600" eaLnBrk="1" hangingPunct="1">
              <a:spcBef>
                <a:spcPts val="600"/>
              </a:spcBef>
              <a:buClr>
                <a:schemeClr val="tx1"/>
              </a:buClr>
              <a:buFont typeface="+mj-lt"/>
              <a:buAutoNum type="arabicPeriod"/>
              <a:defRPr/>
            </a:pPr>
            <a:r>
              <a:rPr lang="en-US" altLang="en-US" sz="2800" dirty="0">
                <a:latin typeface="+mj-lt"/>
              </a:rPr>
              <a:t>Patience and help needed to:</a:t>
            </a:r>
          </a:p>
          <a:p>
            <a:pPr marL="1168400" indent="-365125" eaLnBrk="1" hangingPunct="1">
              <a:spcBef>
                <a:spcPts val="600"/>
              </a:spcBef>
              <a:buClr>
                <a:schemeClr val="tx1"/>
              </a:buClr>
              <a:buFont typeface="+mj-lt"/>
              <a:buAutoNum type="alphaLcPeriod"/>
              <a:defRPr/>
            </a:pPr>
            <a:r>
              <a:rPr lang="en-US" altLang="en-US" sz="2800" dirty="0">
                <a:latin typeface="+mj-lt"/>
              </a:rPr>
              <a:t>Understand the specific source</a:t>
            </a:r>
          </a:p>
          <a:p>
            <a:pPr marL="1168400" indent="-365125" eaLnBrk="1" hangingPunct="1">
              <a:spcBef>
                <a:spcPts val="600"/>
              </a:spcBef>
              <a:buClr>
                <a:schemeClr val="tx1"/>
              </a:buClr>
              <a:buFont typeface="+mj-lt"/>
              <a:buAutoNum type="alphaLcPeriod"/>
              <a:defRPr/>
            </a:pPr>
            <a:r>
              <a:rPr lang="en-US" altLang="en-US" sz="2800" dirty="0">
                <a:latin typeface="+mj-lt"/>
              </a:rPr>
              <a:t>Be gracious in telling facts and emotions</a:t>
            </a:r>
          </a:p>
          <a:p>
            <a:pPr marL="803275" indent="-355600" eaLnBrk="1" hangingPunct="1">
              <a:spcBef>
                <a:spcPts val="600"/>
              </a:spcBef>
              <a:buClr>
                <a:schemeClr val="tx1"/>
              </a:buClr>
              <a:buFont typeface="+mj-lt"/>
              <a:buAutoNum type="arabicPeriod" startAt="6"/>
              <a:defRPr/>
            </a:pPr>
            <a:r>
              <a:rPr lang="en-US" altLang="en-US" sz="2800" dirty="0">
                <a:latin typeface="+mj-lt"/>
              </a:rPr>
              <a:t>Find amenable solutions (cf. Acts 6) </a:t>
            </a:r>
          </a:p>
          <a:p>
            <a:pPr marL="514350" indent="-514350" eaLnBrk="1" hangingPunct="1">
              <a:buClr>
                <a:schemeClr val="tx1"/>
              </a:buClr>
              <a:buFont typeface="+mj-lt"/>
              <a:buAutoNum type="arabicPeriod" startAt="6"/>
              <a:defRPr/>
            </a:pPr>
            <a:endParaRPr lang="en-US" altLang="en-US" dirty="0"/>
          </a:p>
          <a:p>
            <a:pPr marL="0" indent="0" eaLnBrk="1" hangingPunct="1">
              <a:buFont typeface="Wingdings 2" panose="05020102010507070707" pitchFamily="18" charset="2"/>
              <a:buNone/>
              <a:defRPr/>
            </a:pPr>
            <a:endParaRPr lang="en-US" altLang="en-US" dirty="0"/>
          </a:p>
        </p:txBody>
      </p:sp>
      <p:sp>
        <p:nvSpPr>
          <p:cNvPr id="4" name="Rectangle 2">
            <a:extLst>
              <a:ext uri="{FF2B5EF4-FFF2-40B4-BE49-F238E27FC236}">
                <a16:creationId xmlns:a16="http://schemas.microsoft.com/office/drawing/2014/main" id="{DDD4A9F6-59E2-4444-80D4-BC3EFD0A8AD6}"/>
              </a:ext>
            </a:extLst>
          </p:cNvPr>
          <p:cNvSpPr txBox="1">
            <a:spLocks/>
          </p:cNvSpPr>
          <p:nvPr/>
        </p:nvSpPr>
        <p:spPr bwMode="auto">
          <a:xfrm>
            <a:off x="9236" y="2667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r>
              <a:rPr lang="en-US" altLang="en-US" sz="2800" dirty="0">
                <a:solidFill>
                  <a:srgbClr val="0070C0"/>
                </a:solidFill>
              </a:rPr>
              <a:t>(5).  </a:t>
            </a:r>
            <a:r>
              <a:rPr lang="en-US" altLang="en-US" sz="2800" u="sng" dirty="0">
                <a:solidFill>
                  <a:srgbClr val="0070C0"/>
                </a:solidFill>
              </a:rPr>
              <a:t>LEVELS OF CONFLICT</a:t>
            </a:r>
            <a:endParaRPr lang="en-US" altLang="en-US" sz="2000"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54F8DE90-B120-4DBC-9405-A7F9F82302AC}"/>
              </a:ext>
            </a:extLst>
          </p:cNvPr>
          <p:cNvSpPr>
            <a:spLocks noGrp="1"/>
          </p:cNvSpPr>
          <p:nvPr>
            <p:ph idx="1"/>
          </p:nvPr>
        </p:nvSpPr>
        <p:spPr>
          <a:xfrm>
            <a:off x="466436" y="1066800"/>
            <a:ext cx="8229600" cy="5105400"/>
          </a:xfrm>
        </p:spPr>
        <p:txBody>
          <a:bodyPr/>
          <a:lstStyle/>
          <a:p>
            <a:pPr marL="0" indent="0" eaLnBrk="1" hangingPunct="1">
              <a:spcBef>
                <a:spcPts val="600"/>
              </a:spcBef>
              <a:buFont typeface="Wingdings 2" panose="05020102010507070707" pitchFamily="18" charset="2"/>
              <a:buNone/>
            </a:pPr>
            <a:r>
              <a:rPr lang="en-US" altLang="en-US" sz="2800" b="1" dirty="0">
                <a:latin typeface="+mj-lt"/>
              </a:rPr>
              <a:t>C.</a:t>
            </a:r>
            <a:r>
              <a:rPr lang="en-US" altLang="en-US" sz="2800" dirty="0">
                <a:latin typeface="+mj-lt"/>
              </a:rPr>
              <a:t>  </a:t>
            </a:r>
            <a:r>
              <a:rPr lang="en-US" altLang="en-US" sz="2800" u="sng" dirty="0">
                <a:latin typeface="+mj-lt"/>
              </a:rPr>
              <a:t>Level 3 – Contest </a:t>
            </a:r>
            <a:r>
              <a:rPr lang="en-US" altLang="en-US" sz="2800" dirty="0">
                <a:latin typeface="+mj-lt"/>
              </a:rPr>
              <a:t>– to fight to win, saving “face”</a:t>
            </a:r>
          </a:p>
          <a:p>
            <a:pPr marL="881063" lvl="1" indent="-433388" eaLnBrk="1" hangingPunct="1">
              <a:spcBef>
                <a:spcPts val="600"/>
              </a:spcBef>
              <a:buClr>
                <a:schemeClr val="tx1"/>
              </a:buClr>
              <a:buSzPct val="95000"/>
              <a:buFont typeface="+mj-lt"/>
              <a:buAutoNum type="arabicPeriod"/>
            </a:pPr>
            <a:r>
              <a:rPr lang="en-US" altLang="en-US" sz="2600" dirty="0">
                <a:latin typeface="+mj-lt"/>
              </a:rPr>
              <a:t>Groups are formed and given names, “old timers.”</a:t>
            </a:r>
          </a:p>
          <a:p>
            <a:pPr marL="881063" lvl="1" indent="-433388" eaLnBrk="1" hangingPunct="1">
              <a:spcBef>
                <a:spcPts val="600"/>
              </a:spcBef>
              <a:buClr>
                <a:schemeClr val="tx1"/>
              </a:buClr>
              <a:buSzPct val="95000"/>
              <a:buFont typeface="+mj-lt"/>
              <a:buAutoNum type="arabicPeriod"/>
            </a:pPr>
            <a:r>
              <a:rPr lang="en-US" altLang="en-US" sz="2600" dirty="0">
                <a:latin typeface="+mj-lt"/>
              </a:rPr>
              <a:t>Personal attacks, not issues, “bunch of gossips”</a:t>
            </a:r>
          </a:p>
          <a:p>
            <a:pPr marL="881063" lvl="1" indent="-433388" eaLnBrk="1" hangingPunct="1">
              <a:spcBef>
                <a:spcPts val="600"/>
              </a:spcBef>
              <a:buClr>
                <a:schemeClr val="tx1"/>
              </a:buClr>
              <a:buSzPct val="95000"/>
              <a:buFont typeface="+mj-lt"/>
              <a:buAutoNum type="arabicPeriod"/>
            </a:pPr>
            <a:r>
              <a:rPr lang="en-US" altLang="en-US" sz="2600" dirty="0">
                <a:latin typeface="+mj-lt"/>
              </a:rPr>
              <a:t>Emotional appeals, “how bad people feel”</a:t>
            </a:r>
          </a:p>
          <a:p>
            <a:pPr marL="881063" lvl="1" indent="-433388" eaLnBrk="1" hangingPunct="1">
              <a:spcBef>
                <a:spcPts val="600"/>
              </a:spcBef>
              <a:buClr>
                <a:schemeClr val="tx1"/>
              </a:buClr>
              <a:buSzPct val="95000"/>
              <a:buFont typeface="+mj-lt"/>
              <a:buAutoNum type="arabicPeriod"/>
            </a:pPr>
            <a:r>
              <a:rPr lang="en-US" altLang="en-US" sz="2600" dirty="0">
                <a:latin typeface="+mj-lt"/>
              </a:rPr>
              <a:t>Distortion:</a:t>
            </a:r>
          </a:p>
          <a:p>
            <a:pPr marL="1260475" indent="-366713" eaLnBrk="1" hangingPunct="1">
              <a:spcBef>
                <a:spcPts val="600"/>
              </a:spcBef>
              <a:buClr>
                <a:schemeClr val="tx1"/>
              </a:buClr>
              <a:buFont typeface="+mj-lt"/>
              <a:buAutoNum type="alphaLcPeriod"/>
            </a:pPr>
            <a:r>
              <a:rPr lang="en-US" altLang="en-US" sz="2800" dirty="0">
                <a:latin typeface="+mj-lt"/>
              </a:rPr>
              <a:t>Dichotomy – right or wrong, no alternatives</a:t>
            </a:r>
          </a:p>
          <a:p>
            <a:pPr marL="1260475" indent="-366713" eaLnBrk="1" hangingPunct="1">
              <a:spcBef>
                <a:spcPts val="600"/>
              </a:spcBef>
              <a:buClr>
                <a:schemeClr val="tx1"/>
              </a:buClr>
              <a:buFont typeface="+mj-lt"/>
              <a:buAutoNum type="alphaLcPeriod"/>
            </a:pPr>
            <a:r>
              <a:rPr lang="en-US" altLang="en-US" sz="2800" dirty="0">
                <a:latin typeface="+mj-lt"/>
              </a:rPr>
              <a:t>Generalization – everybody, nobody, never</a:t>
            </a:r>
          </a:p>
          <a:p>
            <a:pPr marL="1260475" indent="-366713" eaLnBrk="1" hangingPunct="1">
              <a:spcBef>
                <a:spcPts val="600"/>
              </a:spcBef>
              <a:buClr>
                <a:schemeClr val="tx1"/>
              </a:buClr>
              <a:buFont typeface="+mj-lt"/>
              <a:buAutoNum type="alphaLcPeriod"/>
            </a:pPr>
            <a:r>
              <a:rPr lang="en-US" altLang="en-US" sz="2800" dirty="0">
                <a:latin typeface="+mj-lt"/>
              </a:rPr>
              <a:t>Magnification – evil motives “could care less”</a:t>
            </a:r>
          </a:p>
          <a:p>
            <a:pPr marL="1260475" indent="-366713" eaLnBrk="1" hangingPunct="1">
              <a:spcBef>
                <a:spcPts val="600"/>
              </a:spcBef>
              <a:buClr>
                <a:schemeClr val="tx1"/>
              </a:buClr>
              <a:buFont typeface="+mj-lt"/>
              <a:buAutoNum type="alphaLcPeriod"/>
            </a:pPr>
            <a:r>
              <a:rPr lang="en-US" altLang="en-US" sz="2800" dirty="0">
                <a:latin typeface="+mj-lt"/>
              </a:rPr>
              <a:t>Assumptions:  Focus on feelings not facts, “they are unhappy”</a:t>
            </a:r>
          </a:p>
        </p:txBody>
      </p:sp>
      <p:sp>
        <p:nvSpPr>
          <p:cNvPr id="4" name="Rectangle 2">
            <a:extLst>
              <a:ext uri="{FF2B5EF4-FFF2-40B4-BE49-F238E27FC236}">
                <a16:creationId xmlns:a16="http://schemas.microsoft.com/office/drawing/2014/main" id="{AC4B5572-46E7-4FB0-A641-D52497294B4B}"/>
              </a:ext>
            </a:extLst>
          </p:cNvPr>
          <p:cNvSpPr txBox="1">
            <a:spLocks/>
          </p:cNvSpPr>
          <p:nvPr/>
        </p:nvSpPr>
        <p:spPr bwMode="auto">
          <a:xfrm>
            <a:off x="9236" y="2667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r>
              <a:rPr lang="en-US" altLang="en-US" sz="2800" dirty="0">
                <a:solidFill>
                  <a:srgbClr val="0070C0"/>
                </a:solidFill>
              </a:rPr>
              <a:t>(5).  </a:t>
            </a:r>
            <a:r>
              <a:rPr lang="en-US" altLang="en-US" sz="2800" u="sng" dirty="0">
                <a:solidFill>
                  <a:srgbClr val="0070C0"/>
                </a:solidFill>
              </a:rPr>
              <a:t>LEVELS OF CONFLICT</a:t>
            </a:r>
            <a:endParaRPr lang="en-US" altLang="en-US" sz="2000" dirty="0">
              <a:solidFill>
                <a:srgbClr val="0070C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43B1D6DD-2F01-4AC6-B033-F3747DD1B90E}"/>
              </a:ext>
            </a:extLst>
          </p:cNvPr>
          <p:cNvSpPr>
            <a:spLocks noGrp="1"/>
          </p:cNvSpPr>
          <p:nvPr>
            <p:ph idx="1"/>
          </p:nvPr>
        </p:nvSpPr>
        <p:spPr>
          <a:xfrm>
            <a:off x="457200" y="1219200"/>
            <a:ext cx="8229600" cy="4724400"/>
          </a:xfrm>
        </p:spPr>
        <p:txBody>
          <a:bodyPr/>
          <a:lstStyle/>
          <a:p>
            <a:pPr marL="447675" indent="-447675" eaLnBrk="1" hangingPunct="1">
              <a:spcBef>
                <a:spcPts val="600"/>
              </a:spcBef>
              <a:buFont typeface="Wingdings 2" panose="05020102010507070707" pitchFamily="18" charset="2"/>
              <a:buNone/>
            </a:pPr>
            <a:r>
              <a:rPr lang="en-US" altLang="en-US" sz="2800" dirty="0">
                <a:latin typeface="+mj-lt"/>
              </a:rPr>
              <a:t>5.  Reduction of conflicts</a:t>
            </a:r>
          </a:p>
          <a:p>
            <a:pPr marL="720725" lvl="1" indent="-354013" eaLnBrk="1" hangingPunct="1">
              <a:spcBef>
                <a:spcPts val="600"/>
              </a:spcBef>
              <a:buClr>
                <a:schemeClr val="tx1"/>
              </a:buClr>
              <a:buSzPct val="95000"/>
              <a:buFont typeface="+mj-lt"/>
              <a:buAutoNum type="alphaLcPeriod"/>
            </a:pPr>
            <a:r>
              <a:rPr lang="en-US" altLang="en-US" sz="2600" dirty="0">
                <a:latin typeface="+mj-lt"/>
              </a:rPr>
              <a:t>More meetings to clearer communication</a:t>
            </a:r>
          </a:p>
          <a:p>
            <a:pPr marL="985838" lvl="1" indent="-265113" eaLnBrk="1" hangingPunct="1">
              <a:spcBef>
                <a:spcPts val="600"/>
              </a:spcBef>
              <a:buClr>
                <a:schemeClr val="tx1"/>
              </a:buClr>
              <a:buFont typeface="Arial" panose="020B0604020202020204" pitchFamily="34" charset="0"/>
              <a:buChar char="•"/>
            </a:pPr>
            <a:r>
              <a:rPr lang="en-US" altLang="en-US" sz="2600" dirty="0">
                <a:latin typeface="+mj-lt"/>
              </a:rPr>
              <a:t>Clarify who will be there.</a:t>
            </a:r>
          </a:p>
          <a:p>
            <a:pPr marL="985838" lvl="1" indent="-265113" eaLnBrk="1" hangingPunct="1">
              <a:spcBef>
                <a:spcPts val="600"/>
              </a:spcBef>
              <a:buClr>
                <a:schemeClr val="tx1"/>
              </a:buClr>
              <a:buFont typeface="Arial" panose="020B0604020202020204" pitchFamily="34" charset="0"/>
              <a:buChar char="•"/>
            </a:pPr>
            <a:r>
              <a:rPr lang="en-US" altLang="en-US" sz="2600" dirty="0">
                <a:latin typeface="+mj-lt"/>
              </a:rPr>
              <a:t>Share the agreed agenda and ground rules.</a:t>
            </a:r>
          </a:p>
          <a:p>
            <a:pPr marL="720725" lvl="1" indent="-354013" eaLnBrk="1" hangingPunct="1">
              <a:spcBef>
                <a:spcPts val="600"/>
              </a:spcBef>
              <a:buClr>
                <a:schemeClr val="tx1"/>
              </a:buClr>
              <a:buSzPct val="95000"/>
              <a:buFont typeface="+mj-lt"/>
              <a:buAutoNum type="alphaLcPeriod" startAt="2"/>
            </a:pPr>
            <a:r>
              <a:rPr lang="en-US" altLang="en-US" sz="2600" dirty="0">
                <a:latin typeface="+mj-lt"/>
              </a:rPr>
              <a:t>Explore areas of agreement for hope.</a:t>
            </a:r>
          </a:p>
          <a:p>
            <a:pPr marL="720725" lvl="1" indent="-354013" eaLnBrk="1" hangingPunct="1">
              <a:spcBef>
                <a:spcPts val="600"/>
              </a:spcBef>
              <a:buClr>
                <a:schemeClr val="tx1"/>
              </a:buClr>
              <a:buSzPct val="95000"/>
              <a:buFont typeface="+mj-lt"/>
              <a:buAutoNum type="alphaLcPeriod" startAt="2"/>
            </a:pPr>
            <a:r>
              <a:rPr lang="en-US" altLang="en-US" sz="2600" dirty="0">
                <a:latin typeface="+mj-lt"/>
              </a:rPr>
              <a:t>Discover the deeper unifying interest.</a:t>
            </a:r>
          </a:p>
          <a:p>
            <a:pPr marL="720725" lvl="1" indent="0" eaLnBrk="1" hangingPunct="1">
              <a:spcBef>
                <a:spcPts val="600"/>
              </a:spcBef>
              <a:buClr>
                <a:schemeClr val="tx1"/>
              </a:buClr>
              <a:buNone/>
            </a:pPr>
            <a:r>
              <a:rPr lang="en-US" altLang="en-US" sz="2600" dirty="0">
                <a:latin typeface="+mj-lt"/>
              </a:rPr>
              <a:t>How would you like me to meet your most urgent needs?</a:t>
            </a:r>
          </a:p>
          <a:p>
            <a:pPr marL="720725" lvl="1" indent="0" eaLnBrk="1" hangingPunct="1">
              <a:spcBef>
                <a:spcPts val="600"/>
              </a:spcBef>
              <a:buNone/>
            </a:pPr>
            <a:r>
              <a:rPr lang="en-US" altLang="en-US" sz="2600" dirty="0">
                <a:latin typeface="+mj-lt"/>
              </a:rPr>
              <a:t>What are your most important concerns?</a:t>
            </a:r>
          </a:p>
          <a:p>
            <a:pPr marL="0" indent="0" eaLnBrk="1" hangingPunct="1">
              <a:buFont typeface="Wingdings 2" panose="05020102010507070707" pitchFamily="18" charset="2"/>
              <a:buNone/>
            </a:pPr>
            <a:r>
              <a:rPr lang="en-US" altLang="en-US" dirty="0"/>
              <a:t>               </a:t>
            </a:r>
          </a:p>
          <a:p>
            <a:pPr marL="0" indent="0" eaLnBrk="1" hangingPunct="1">
              <a:buFont typeface="Wingdings 2" panose="05020102010507070707" pitchFamily="18" charset="2"/>
              <a:buNone/>
            </a:pPr>
            <a:endParaRPr lang="en-US" altLang="en-US" dirty="0"/>
          </a:p>
        </p:txBody>
      </p:sp>
      <p:sp>
        <p:nvSpPr>
          <p:cNvPr id="4" name="Rectangle 2">
            <a:extLst>
              <a:ext uri="{FF2B5EF4-FFF2-40B4-BE49-F238E27FC236}">
                <a16:creationId xmlns:a16="http://schemas.microsoft.com/office/drawing/2014/main" id="{5F0B8F27-08D5-4A10-B88A-286ADEC44A95}"/>
              </a:ext>
            </a:extLst>
          </p:cNvPr>
          <p:cNvSpPr txBox="1">
            <a:spLocks/>
          </p:cNvSpPr>
          <p:nvPr/>
        </p:nvSpPr>
        <p:spPr bwMode="auto">
          <a:xfrm>
            <a:off x="9236" y="2667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r>
              <a:rPr lang="en-US" altLang="en-US" sz="2800" dirty="0">
                <a:solidFill>
                  <a:srgbClr val="0070C0"/>
                </a:solidFill>
              </a:rPr>
              <a:t>(5).  </a:t>
            </a:r>
            <a:r>
              <a:rPr lang="en-US" altLang="en-US" sz="2800" u="sng" dirty="0">
                <a:solidFill>
                  <a:srgbClr val="0070C0"/>
                </a:solidFill>
              </a:rPr>
              <a:t>LEVELS OF CONFLICT</a:t>
            </a:r>
            <a:endParaRPr lang="en-US" altLang="en-US" sz="2000" dirty="0">
              <a:solidFill>
                <a:srgbClr val="0070C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BB4E0BA8-546A-49CA-95A0-1EB719767787}"/>
              </a:ext>
            </a:extLst>
          </p:cNvPr>
          <p:cNvSpPr>
            <a:spLocks noGrp="1" noChangeArrowheads="1"/>
          </p:cNvSpPr>
          <p:nvPr>
            <p:ph idx="1"/>
          </p:nvPr>
        </p:nvSpPr>
        <p:spPr>
          <a:xfrm>
            <a:off x="457200" y="1143000"/>
            <a:ext cx="8229600" cy="5181600"/>
          </a:xfrm>
        </p:spPr>
        <p:txBody>
          <a:bodyPr/>
          <a:lstStyle/>
          <a:p>
            <a:pPr marL="447675" indent="-447675" eaLnBrk="1" hangingPunct="1">
              <a:spcBef>
                <a:spcPts val="600"/>
              </a:spcBef>
              <a:spcAft>
                <a:spcPts val="1200"/>
              </a:spcAft>
              <a:buNone/>
              <a:defRPr/>
            </a:pPr>
            <a:r>
              <a:rPr lang="en-US" altLang="en-US" sz="2800" b="1" dirty="0">
                <a:latin typeface="+mj-lt"/>
              </a:rPr>
              <a:t>D.</a:t>
            </a:r>
            <a:r>
              <a:rPr lang="en-US" altLang="en-US" sz="2800" dirty="0">
                <a:latin typeface="+mj-lt"/>
              </a:rPr>
              <a:t>	</a:t>
            </a:r>
            <a:r>
              <a:rPr lang="en-US" altLang="en-US" sz="2800" u="sng" dirty="0">
                <a:latin typeface="+mj-lt"/>
              </a:rPr>
              <a:t>Level 4 – Fight/Flight</a:t>
            </a:r>
            <a:r>
              <a:rPr lang="en-US" altLang="en-US" sz="2800" dirty="0">
                <a:latin typeface="+mj-lt"/>
              </a:rPr>
              <a:t> – to break relationship</a:t>
            </a:r>
          </a:p>
          <a:p>
            <a:pPr marL="0" indent="0" eaLnBrk="1" hangingPunct="1">
              <a:spcBef>
                <a:spcPts val="600"/>
              </a:spcBef>
              <a:buFont typeface="Wingdings 2" panose="05020102010507070707" pitchFamily="18" charset="2"/>
              <a:buNone/>
              <a:defRPr/>
            </a:pPr>
            <a:r>
              <a:rPr lang="en-US" altLang="en-US" sz="2800" dirty="0">
                <a:latin typeface="+mj-lt"/>
              </a:rPr>
              <a:t>      1.  Similar language as Level 3 - malicious</a:t>
            </a:r>
          </a:p>
          <a:p>
            <a:pPr marL="0" indent="0" eaLnBrk="1" hangingPunct="1">
              <a:spcBef>
                <a:spcPts val="600"/>
              </a:spcBef>
              <a:buFont typeface="Wingdings 2" panose="05020102010507070707" pitchFamily="18" charset="2"/>
              <a:buNone/>
              <a:defRPr/>
            </a:pPr>
            <a:r>
              <a:rPr lang="en-US" altLang="en-US" sz="2800" dirty="0">
                <a:latin typeface="+mj-lt"/>
              </a:rPr>
              <a:t>      2.  Add in non-verbal, not speaking, scowling</a:t>
            </a:r>
          </a:p>
          <a:p>
            <a:pPr marL="0" indent="0" eaLnBrk="1" hangingPunct="1">
              <a:spcBef>
                <a:spcPts val="600"/>
              </a:spcBef>
              <a:buFont typeface="Wingdings 2" panose="05020102010507070707" pitchFamily="18" charset="2"/>
              <a:buNone/>
              <a:defRPr/>
            </a:pPr>
            <a:r>
              <a:rPr lang="en-US" altLang="en-US" sz="2800" dirty="0">
                <a:latin typeface="+mj-lt"/>
              </a:rPr>
              <a:t>      3.  Shift to principles as human rights, justice</a:t>
            </a:r>
          </a:p>
          <a:p>
            <a:pPr marL="0" indent="0" eaLnBrk="1" hangingPunct="1">
              <a:spcBef>
                <a:spcPts val="600"/>
              </a:spcBef>
              <a:buFont typeface="Wingdings 2" panose="05020102010507070707" pitchFamily="18" charset="2"/>
              <a:buNone/>
              <a:defRPr/>
            </a:pPr>
            <a:r>
              <a:rPr lang="en-US" altLang="en-US" sz="2800" dirty="0">
                <a:latin typeface="+mj-lt"/>
              </a:rPr>
              <a:t>      4.  Strong leaders emerge and groups united</a:t>
            </a:r>
          </a:p>
          <a:p>
            <a:pPr marL="0" indent="0" eaLnBrk="1" hangingPunct="1">
              <a:spcBef>
                <a:spcPts val="600"/>
              </a:spcBef>
              <a:buFont typeface="Wingdings 2" panose="05020102010507070707" pitchFamily="18" charset="2"/>
              <a:buNone/>
              <a:defRPr/>
            </a:pPr>
            <a:r>
              <a:rPr lang="en-US" altLang="en-US" sz="2800" dirty="0">
                <a:latin typeface="+mj-lt"/>
              </a:rPr>
              <a:t>      5.  Good of group more important than church’s</a:t>
            </a:r>
          </a:p>
          <a:p>
            <a:pPr marL="0" indent="0" eaLnBrk="1" hangingPunct="1">
              <a:spcBef>
                <a:spcPts val="600"/>
              </a:spcBef>
              <a:buFont typeface="Wingdings 2" panose="05020102010507070707" pitchFamily="18" charset="2"/>
              <a:buNone/>
              <a:defRPr/>
            </a:pPr>
            <a:r>
              <a:rPr lang="en-US" altLang="en-US" sz="2800" dirty="0">
                <a:latin typeface="+mj-lt"/>
              </a:rPr>
              <a:t>      6.  Outsiders enlisted to cause, through social media</a:t>
            </a:r>
          </a:p>
          <a:p>
            <a:pPr marL="0" indent="0" eaLnBrk="1" hangingPunct="1">
              <a:buFont typeface="Wingdings 2" panose="05020102010507070707" pitchFamily="18" charset="2"/>
              <a:buNone/>
              <a:defRPr/>
            </a:pPr>
            <a:r>
              <a:rPr lang="en-US" altLang="en-US" dirty="0"/>
              <a:t>     </a:t>
            </a:r>
          </a:p>
          <a:p>
            <a:pPr marL="0" indent="0" eaLnBrk="1" hangingPunct="1">
              <a:buFont typeface="Wingdings 2" panose="05020102010507070707" pitchFamily="18" charset="2"/>
              <a:buNone/>
              <a:defRPr/>
            </a:pPr>
            <a:endParaRPr lang="en-US" altLang="en-US" dirty="0"/>
          </a:p>
        </p:txBody>
      </p:sp>
      <p:sp>
        <p:nvSpPr>
          <p:cNvPr id="4" name="Rectangle 2">
            <a:extLst>
              <a:ext uri="{FF2B5EF4-FFF2-40B4-BE49-F238E27FC236}">
                <a16:creationId xmlns:a16="http://schemas.microsoft.com/office/drawing/2014/main" id="{C4172C9F-8DCD-4E62-B5E0-368C0FF31F1A}"/>
              </a:ext>
            </a:extLst>
          </p:cNvPr>
          <p:cNvSpPr txBox="1">
            <a:spLocks/>
          </p:cNvSpPr>
          <p:nvPr/>
        </p:nvSpPr>
        <p:spPr bwMode="auto">
          <a:xfrm>
            <a:off x="9236" y="2667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r>
              <a:rPr lang="en-US" altLang="en-US" sz="2800" dirty="0">
                <a:solidFill>
                  <a:srgbClr val="0070C0"/>
                </a:solidFill>
              </a:rPr>
              <a:t>(5).  </a:t>
            </a:r>
            <a:r>
              <a:rPr lang="en-US" altLang="en-US" sz="2800" u="sng" dirty="0">
                <a:solidFill>
                  <a:srgbClr val="0070C0"/>
                </a:solidFill>
              </a:rPr>
              <a:t>LEVELS OF CONFLICT</a:t>
            </a:r>
            <a:endParaRPr lang="en-US" altLang="en-US" sz="20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7CC8495C-3982-47B0-B9C1-4495312CC86F}"/>
              </a:ext>
            </a:extLst>
          </p:cNvPr>
          <p:cNvSpPr>
            <a:spLocks noGrp="1"/>
          </p:cNvSpPr>
          <p:nvPr>
            <p:ph type="title"/>
          </p:nvPr>
        </p:nvSpPr>
        <p:spPr>
          <a:xfrm>
            <a:off x="0" y="609600"/>
            <a:ext cx="9144000" cy="715963"/>
          </a:xfrm>
        </p:spPr>
        <p:txBody>
          <a:bodyPr/>
          <a:lstStyle/>
          <a:p>
            <a:pPr algn="ctr" eaLnBrk="1" hangingPunct="1"/>
            <a:r>
              <a:rPr lang="en-US" altLang="en-US" dirty="0"/>
              <a:t>CONFLICT (ANGER)</a:t>
            </a:r>
            <a:endParaRPr lang="en-SG" altLang="en-US" dirty="0"/>
          </a:p>
        </p:txBody>
      </p:sp>
      <p:sp>
        <p:nvSpPr>
          <p:cNvPr id="3" name="Content Placeholder 2">
            <a:extLst>
              <a:ext uri="{FF2B5EF4-FFF2-40B4-BE49-F238E27FC236}">
                <a16:creationId xmlns:a16="http://schemas.microsoft.com/office/drawing/2014/main" id="{CFB52936-7BE7-4CD6-A59D-BC1FA5A8BB8B}"/>
              </a:ext>
            </a:extLst>
          </p:cNvPr>
          <p:cNvSpPr>
            <a:spLocks noGrp="1"/>
          </p:cNvSpPr>
          <p:nvPr>
            <p:ph idx="1"/>
          </p:nvPr>
        </p:nvSpPr>
        <p:spPr>
          <a:xfrm>
            <a:off x="1219200" y="1858963"/>
            <a:ext cx="7010400" cy="4389437"/>
          </a:xfrm>
        </p:spPr>
        <p:txBody>
          <a:bodyPr>
            <a:noAutofit/>
          </a:bodyPr>
          <a:lstStyle/>
          <a:p>
            <a:pPr marL="274320" indent="-274320" eaLnBrk="1" fontAlgn="auto" hangingPunct="1">
              <a:spcAft>
                <a:spcPts val="0"/>
              </a:spcAft>
              <a:buClr>
                <a:schemeClr val="accent3"/>
              </a:buClr>
              <a:buFont typeface="Wingdings 2"/>
              <a:buChar char=""/>
              <a:defRPr/>
            </a:pPr>
            <a:endParaRPr lang="en-US" dirty="0"/>
          </a:p>
          <a:p>
            <a:pPr marL="0" indent="0" eaLnBrk="1" fontAlgn="auto" hangingPunct="1">
              <a:spcAft>
                <a:spcPts val="0"/>
              </a:spcAft>
              <a:buClr>
                <a:schemeClr val="accent3"/>
              </a:buClr>
              <a:buNone/>
              <a:defRPr/>
            </a:pPr>
            <a:r>
              <a:rPr lang="en-US" sz="3200" b="1" dirty="0">
                <a:latin typeface="+mj-lt"/>
              </a:rPr>
              <a:t>CONFLICT   =   ISSUES</a:t>
            </a:r>
          </a:p>
          <a:p>
            <a:pPr marL="274320" indent="-274320" eaLnBrk="1" fontAlgn="auto" hangingPunct="1">
              <a:spcAft>
                <a:spcPts val="0"/>
              </a:spcAft>
              <a:buClr>
                <a:schemeClr val="accent3"/>
              </a:buClr>
              <a:buFont typeface="Wingdings 2"/>
              <a:buChar char=""/>
              <a:defRPr/>
            </a:pPr>
            <a:endParaRPr lang="en-US" sz="3200" b="1" dirty="0">
              <a:latin typeface="+mj-lt"/>
            </a:endParaRPr>
          </a:p>
          <a:p>
            <a:pPr marL="2419350" indent="0" eaLnBrk="1" fontAlgn="auto" hangingPunct="1">
              <a:spcAft>
                <a:spcPts val="0"/>
              </a:spcAft>
              <a:buClr>
                <a:schemeClr val="accent3"/>
              </a:buClr>
              <a:buFont typeface="Wingdings 2"/>
              <a:buNone/>
              <a:defRPr/>
            </a:pPr>
            <a:r>
              <a:rPr lang="en-US" sz="3200" b="1" dirty="0">
                <a:latin typeface="+mj-lt"/>
              </a:rPr>
              <a:t>+ TENSION (FEELINGS)</a:t>
            </a:r>
          </a:p>
          <a:p>
            <a:pPr marL="274320" indent="-274320" eaLnBrk="1" fontAlgn="auto" hangingPunct="1">
              <a:spcAft>
                <a:spcPts val="0"/>
              </a:spcAft>
              <a:buClr>
                <a:schemeClr val="accent3"/>
              </a:buClr>
              <a:buFont typeface="Wingdings 2"/>
              <a:buChar char=""/>
              <a:defRPr/>
            </a:pPr>
            <a:endParaRPr lang="en-US" sz="3200" b="1" dirty="0">
              <a:latin typeface="+mj-lt"/>
            </a:endParaRPr>
          </a:p>
          <a:p>
            <a:pPr marL="2419350" indent="0" eaLnBrk="1" fontAlgn="auto" hangingPunct="1">
              <a:spcAft>
                <a:spcPts val="0"/>
              </a:spcAft>
              <a:buClr>
                <a:schemeClr val="accent3"/>
              </a:buClr>
              <a:buFont typeface="Wingdings 2"/>
              <a:buNone/>
              <a:defRPr/>
            </a:pPr>
            <a:r>
              <a:rPr lang="en-US" sz="3200" b="1" dirty="0">
                <a:latin typeface="+mj-lt"/>
              </a:rPr>
              <a:t>+ OWN INTERPRETATION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8EF6B1FE-55D5-4692-8324-515D3FE118EA}"/>
              </a:ext>
            </a:extLst>
          </p:cNvPr>
          <p:cNvSpPr>
            <a:spLocks noGrp="1" noChangeArrowheads="1"/>
          </p:cNvSpPr>
          <p:nvPr>
            <p:ph idx="1"/>
          </p:nvPr>
        </p:nvSpPr>
        <p:spPr>
          <a:xfrm>
            <a:off x="466436" y="1219200"/>
            <a:ext cx="8229600" cy="5105400"/>
          </a:xfrm>
        </p:spPr>
        <p:txBody>
          <a:bodyPr/>
          <a:lstStyle/>
          <a:p>
            <a:pPr marL="355600" indent="-355600" eaLnBrk="1" hangingPunct="1">
              <a:spcBef>
                <a:spcPts val="600"/>
              </a:spcBef>
              <a:buNone/>
              <a:defRPr/>
            </a:pPr>
            <a:r>
              <a:rPr lang="en-US" altLang="en-US" sz="2800" b="1" dirty="0">
                <a:latin typeface="+mj-lt"/>
              </a:rPr>
              <a:t>E</a:t>
            </a:r>
            <a:r>
              <a:rPr lang="en-US" altLang="en-US" sz="2800" dirty="0">
                <a:latin typeface="+mj-lt"/>
              </a:rPr>
              <a:t>.	</a:t>
            </a:r>
            <a:r>
              <a:rPr lang="en-US" altLang="en-US" sz="2800" u="sng" dirty="0">
                <a:latin typeface="+mj-lt"/>
              </a:rPr>
              <a:t>LEVEL 5 – Unmanageable</a:t>
            </a:r>
            <a:r>
              <a:rPr lang="en-US" altLang="en-US" sz="2800" dirty="0">
                <a:latin typeface="+mj-lt"/>
              </a:rPr>
              <a:t> – others to be punished</a:t>
            </a:r>
          </a:p>
          <a:p>
            <a:pPr marL="720725" indent="-365125" eaLnBrk="1" hangingPunct="1">
              <a:spcBef>
                <a:spcPts val="600"/>
              </a:spcBef>
              <a:buClr>
                <a:schemeClr val="tx1"/>
              </a:buClr>
              <a:buFont typeface="+mj-lt"/>
              <a:buAutoNum type="arabicPeriod"/>
              <a:defRPr/>
            </a:pPr>
            <a:r>
              <a:rPr lang="en-US" altLang="en-US" sz="2800" dirty="0">
                <a:latin typeface="+mj-lt"/>
              </a:rPr>
              <a:t>Not only to rid them but to destroy them</a:t>
            </a:r>
          </a:p>
          <a:p>
            <a:pPr marL="720725" indent="-365125" defTabSz="803275" eaLnBrk="1" hangingPunct="1">
              <a:spcBef>
                <a:spcPts val="600"/>
              </a:spcBef>
              <a:buClr>
                <a:schemeClr val="tx1"/>
              </a:buClr>
              <a:buFont typeface="+mj-lt"/>
              <a:buAutoNum type="arabicPeriod"/>
              <a:defRPr/>
            </a:pPr>
            <a:r>
              <a:rPr lang="en-US" altLang="en-US" sz="2800" dirty="0">
                <a:latin typeface="+mj-lt"/>
              </a:rPr>
              <a:t>Outside Mediation required (by G. Collins)</a:t>
            </a:r>
          </a:p>
          <a:p>
            <a:pPr marL="1076325" indent="-355600" eaLnBrk="1" hangingPunct="1">
              <a:spcBef>
                <a:spcPts val="600"/>
              </a:spcBef>
              <a:buClr>
                <a:schemeClr val="tx1"/>
              </a:buClr>
              <a:buFont typeface="+mj-lt"/>
              <a:buAutoNum type="alphaLcPeriod"/>
              <a:defRPr/>
            </a:pPr>
            <a:r>
              <a:rPr lang="en-US" altLang="en-US" sz="2800" dirty="0">
                <a:latin typeface="+mj-lt"/>
              </a:rPr>
              <a:t>Prepare by prayer and Bible Study on conflict.</a:t>
            </a:r>
          </a:p>
          <a:p>
            <a:pPr marL="1076325" indent="-355600" eaLnBrk="1" hangingPunct="1">
              <a:spcBef>
                <a:spcPts val="600"/>
              </a:spcBef>
              <a:buClr>
                <a:schemeClr val="tx1"/>
              </a:buClr>
              <a:buFont typeface="+mj-lt"/>
              <a:buAutoNum type="alphaLcPeriod"/>
              <a:defRPr/>
            </a:pPr>
            <a:r>
              <a:rPr lang="en-US" altLang="en-US" sz="2800" dirty="0">
                <a:latin typeface="+mj-lt"/>
              </a:rPr>
              <a:t>Explain the process and ground rules.</a:t>
            </a:r>
          </a:p>
          <a:p>
            <a:pPr marL="1076325" indent="-355600" eaLnBrk="1" hangingPunct="1">
              <a:spcBef>
                <a:spcPts val="600"/>
              </a:spcBef>
              <a:buClr>
                <a:schemeClr val="tx1"/>
              </a:buClr>
              <a:buFont typeface="+mj-lt"/>
              <a:buAutoNum type="alphaLcPeriod"/>
              <a:defRPr/>
            </a:pPr>
            <a:r>
              <a:rPr lang="en-US" altLang="en-US" sz="2800" dirty="0">
                <a:latin typeface="+mj-lt"/>
              </a:rPr>
              <a:t>Communicate about the dispute in prayer.</a:t>
            </a:r>
          </a:p>
          <a:p>
            <a:pPr marL="1076325" indent="-355600" eaLnBrk="1" hangingPunct="1">
              <a:spcBef>
                <a:spcPts val="600"/>
              </a:spcBef>
              <a:buClr>
                <a:schemeClr val="tx1"/>
              </a:buClr>
              <a:buFont typeface="+mj-lt"/>
              <a:buAutoNum type="alphaLcPeriod"/>
              <a:defRPr/>
            </a:pPr>
            <a:r>
              <a:rPr lang="en-US" altLang="en-US" sz="2800" dirty="0">
                <a:latin typeface="+mj-lt"/>
              </a:rPr>
              <a:t>Define the issues and set the agenda.</a:t>
            </a:r>
          </a:p>
          <a:p>
            <a:pPr marL="1076325" indent="-355600" eaLnBrk="1" hangingPunct="1">
              <a:spcBef>
                <a:spcPts val="600"/>
              </a:spcBef>
              <a:buClr>
                <a:schemeClr val="tx1"/>
              </a:buClr>
              <a:buFont typeface="+mj-lt"/>
              <a:buAutoNum type="alphaLcPeriod"/>
              <a:defRPr/>
            </a:pPr>
            <a:r>
              <a:rPr lang="en-US" altLang="en-US" sz="2800" dirty="0">
                <a:latin typeface="+mj-lt"/>
              </a:rPr>
              <a:t>Clarify information and hidden interest. </a:t>
            </a:r>
          </a:p>
          <a:p>
            <a:pPr marL="1076325" indent="-355600" eaLnBrk="1" hangingPunct="1">
              <a:spcBef>
                <a:spcPts val="600"/>
              </a:spcBef>
              <a:buClr>
                <a:schemeClr val="tx1"/>
              </a:buClr>
              <a:buFont typeface="+mj-lt"/>
              <a:buAutoNum type="alphaLcPeriod"/>
              <a:defRPr/>
            </a:pPr>
            <a:r>
              <a:rPr lang="en-US" altLang="en-US" sz="2800" dirty="0">
                <a:latin typeface="+mj-lt"/>
              </a:rPr>
              <a:t>Assess options for settlement.</a:t>
            </a:r>
          </a:p>
          <a:p>
            <a:pPr marL="1076325" indent="-355600" eaLnBrk="1" hangingPunct="1">
              <a:spcBef>
                <a:spcPts val="600"/>
              </a:spcBef>
              <a:buClr>
                <a:schemeClr val="tx1"/>
              </a:buClr>
              <a:buFont typeface="+mj-lt"/>
              <a:buAutoNum type="alphaLcPeriod"/>
              <a:defRPr/>
            </a:pPr>
            <a:r>
              <a:rPr lang="en-US" altLang="en-US" sz="2800" dirty="0">
                <a:latin typeface="+mj-lt"/>
              </a:rPr>
              <a:t>Bring to closure and settlement. </a:t>
            </a:r>
          </a:p>
        </p:txBody>
      </p:sp>
      <p:sp>
        <p:nvSpPr>
          <p:cNvPr id="4" name="Rectangle 2">
            <a:extLst>
              <a:ext uri="{FF2B5EF4-FFF2-40B4-BE49-F238E27FC236}">
                <a16:creationId xmlns:a16="http://schemas.microsoft.com/office/drawing/2014/main" id="{DCB38AA9-AD4E-42A3-A21D-D36012F3F8FD}"/>
              </a:ext>
            </a:extLst>
          </p:cNvPr>
          <p:cNvSpPr txBox="1">
            <a:spLocks/>
          </p:cNvSpPr>
          <p:nvPr/>
        </p:nvSpPr>
        <p:spPr bwMode="auto">
          <a:xfrm>
            <a:off x="9236" y="2667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hangingPunct="1"/>
            <a:r>
              <a:rPr lang="en-US" altLang="en-US" sz="2800" dirty="0">
                <a:solidFill>
                  <a:srgbClr val="0070C0"/>
                </a:solidFill>
              </a:rPr>
              <a:t>(5).  </a:t>
            </a:r>
            <a:r>
              <a:rPr lang="en-US" altLang="en-US" sz="2800" u="sng" dirty="0">
                <a:solidFill>
                  <a:srgbClr val="0070C0"/>
                </a:solidFill>
              </a:rPr>
              <a:t>LEVELS OF CONFLICT</a:t>
            </a:r>
            <a:endParaRPr lang="en-US" altLang="en-US" sz="2000" dirty="0">
              <a:solidFill>
                <a:srgbClr val="0070C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7DB6A83-2A5A-401C-A4E3-8A1E89C9EBF1}"/>
              </a:ext>
            </a:extLst>
          </p:cNvPr>
          <p:cNvSpPr>
            <a:spLocks noGrp="1"/>
          </p:cNvSpPr>
          <p:nvPr>
            <p:ph type="title"/>
          </p:nvPr>
        </p:nvSpPr>
        <p:spPr>
          <a:xfrm>
            <a:off x="0" y="0"/>
            <a:ext cx="9144000" cy="923925"/>
          </a:xfrm>
        </p:spPr>
        <p:txBody>
          <a:bodyPr/>
          <a:lstStyle/>
          <a:p>
            <a:pPr algn="ctr" eaLnBrk="1" hangingPunct="1"/>
            <a:r>
              <a:rPr lang="en-US" altLang="en-US" sz="3600" dirty="0">
                <a:solidFill>
                  <a:srgbClr val="0070C0"/>
                </a:solidFill>
              </a:rPr>
              <a:t>(6).  </a:t>
            </a:r>
            <a:r>
              <a:rPr lang="en-US" altLang="en-US" sz="3600" u="sng" dirty="0">
                <a:solidFill>
                  <a:srgbClr val="0070C0"/>
                </a:solidFill>
              </a:rPr>
              <a:t>DYFUNCTIONALS</a:t>
            </a:r>
            <a:r>
              <a:rPr lang="en-US" altLang="en-US" sz="3600" dirty="0">
                <a:solidFill>
                  <a:srgbClr val="0070C0"/>
                </a:solidFill>
              </a:rPr>
              <a:t> </a:t>
            </a:r>
            <a:r>
              <a:rPr lang="en-US" altLang="en-US" sz="2800" dirty="0">
                <a:solidFill>
                  <a:srgbClr val="0070C0"/>
                </a:solidFill>
              </a:rPr>
              <a:t>(By June Hunt)</a:t>
            </a:r>
          </a:p>
        </p:txBody>
      </p:sp>
      <p:sp>
        <p:nvSpPr>
          <p:cNvPr id="21507" name="Rectangle 3">
            <a:extLst>
              <a:ext uri="{FF2B5EF4-FFF2-40B4-BE49-F238E27FC236}">
                <a16:creationId xmlns:a16="http://schemas.microsoft.com/office/drawing/2014/main" id="{48FDD3A9-5AAD-4749-BD0A-9829A64EB82F}"/>
              </a:ext>
            </a:extLst>
          </p:cNvPr>
          <p:cNvSpPr>
            <a:spLocks noGrp="1" noChangeArrowheads="1"/>
          </p:cNvSpPr>
          <p:nvPr>
            <p:ph idx="1"/>
          </p:nvPr>
        </p:nvSpPr>
        <p:spPr>
          <a:xfrm>
            <a:off x="457200" y="1524000"/>
            <a:ext cx="8229600" cy="4581525"/>
          </a:xfrm>
        </p:spPr>
        <p:txBody>
          <a:bodyPr/>
          <a:lstStyle/>
          <a:p>
            <a:pPr marL="447675" indent="-447675" eaLnBrk="1" hangingPunct="1">
              <a:spcBef>
                <a:spcPts val="600"/>
              </a:spcBef>
              <a:buNone/>
              <a:defRPr/>
            </a:pPr>
            <a:r>
              <a:rPr lang="en-US" altLang="en-US" sz="2800" b="1" dirty="0">
                <a:latin typeface="+mj-lt"/>
              </a:rPr>
              <a:t>A.</a:t>
            </a:r>
            <a:r>
              <a:rPr lang="en-US" altLang="en-US" sz="2800" dirty="0">
                <a:latin typeface="+mj-lt"/>
              </a:rPr>
              <a:t>	</a:t>
            </a:r>
            <a:r>
              <a:rPr lang="en-US" altLang="en-US" sz="2800" u="sng" dirty="0">
                <a:latin typeface="+mj-lt"/>
              </a:rPr>
              <a:t>Wolves – attacker, dictator</a:t>
            </a:r>
            <a:r>
              <a:rPr lang="en-US" altLang="en-US" sz="2800" dirty="0">
                <a:latin typeface="+mj-lt"/>
              </a:rPr>
              <a:t> (Ezek. 22:27; Mt. 7:15)</a:t>
            </a:r>
          </a:p>
          <a:p>
            <a:pPr marL="893763" indent="-446088" eaLnBrk="1" hangingPunct="1">
              <a:spcBef>
                <a:spcPts val="600"/>
              </a:spcBef>
              <a:buClr>
                <a:schemeClr val="tx1"/>
              </a:buClr>
              <a:buFont typeface="+mj-lt"/>
              <a:buAutoNum type="arabicPeriod"/>
              <a:defRPr/>
            </a:pPr>
            <a:r>
              <a:rPr lang="en-US" altLang="en-US" sz="2800" dirty="0">
                <a:latin typeface="+mj-lt"/>
              </a:rPr>
              <a:t>Fierce, savage, cruel and territorial.</a:t>
            </a:r>
          </a:p>
          <a:p>
            <a:pPr marL="893763" indent="-446088" eaLnBrk="1" hangingPunct="1">
              <a:spcBef>
                <a:spcPts val="600"/>
              </a:spcBef>
              <a:buClr>
                <a:schemeClr val="tx1"/>
              </a:buClr>
              <a:buFont typeface="+mj-lt"/>
              <a:buAutoNum type="arabicPeriod"/>
              <a:defRPr/>
            </a:pPr>
            <a:r>
              <a:rPr lang="en-US" altLang="en-US" sz="2800" dirty="0">
                <a:latin typeface="+mj-lt"/>
              </a:rPr>
              <a:t>‘Wolves in sheep’s clothing” – pretense</a:t>
            </a:r>
          </a:p>
          <a:p>
            <a:pPr marL="893763" indent="-446088" eaLnBrk="1" hangingPunct="1">
              <a:spcBef>
                <a:spcPts val="600"/>
              </a:spcBef>
              <a:buClr>
                <a:schemeClr val="tx1"/>
              </a:buClr>
              <a:buFont typeface="+mj-lt"/>
              <a:buAutoNum type="arabicPeriod"/>
              <a:defRPr/>
            </a:pPr>
            <a:r>
              <a:rPr lang="en-US" altLang="en-US" sz="2800" dirty="0">
                <a:latin typeface="+mj-lt"/>
              </a:rPr>
              <a:t>Message: Give in to me or I’ll attack you.</a:t>
            </a:r>
          </a:p>
          <a:p>
            <a:pPr marL="1260475" indent="-366713" eaLnBrk="1" hangingPunct="1">
              <a:spcBef>
                <a:spcPts val="600"/>
              </a:spcBef>
              <a:buClr>
                <a:schemeClr val="tx1"/>
              </a:buClr>
              <a:buFont typeface="+mj-lt"/>
              <a:buAutoNum type="alphaLcPeriod"/>
              <a:defRPr/>
            </a:pPr>
            <a:r>
              <a:rPr lang="en-US" altLang="en-US" sz="2800" dirty="0">
                <a:latin typeface="+mj-lt"/>
              </a:rPr>
              <a:t>Seeks to control everyone and everything</a:t>
            </a:r>
          </a:p>
          <a:p>
            <a:pPr marL="1260475" indent="-366713" eaLnBrk="1" hangingPunct="1">
              <a:spcBef>
                <a:spcPts val="600"/>
              </a:spcBef>
              <a:buClr>
                <a:schemeClr val="tx1"/>
              </a:buClr>
              <a:buFont typeface="+mj-lt"/>
              <a:buAutoNum type="alphaLcPeriod"/>
              <a:defRPr/>
            </a:pPr>
            <a:r>
              <a:rPr lang="en-US" altLang="en-US" sz="2800" dirty="0">
                <a:latin typeface="+mj-lt"/>
              </a:rPr>
              <a:t>Judges actions and motives of others.</a:t>
            </a:r>
          </a:p>
          <a:p>
            <a:pPr marL="1260475" indent="-366713" eaLnBrk="1" hangingPunct="1">
              <a:spcBef>
                <a:spcPts val="600"/>
              </a:spcBef>
              <a:buClr>
                <a:schemeClr val="tx1"/>
              </a:buClr>
              <a:buFont typeface="+mj-lt"/>
              <a:buAutoNum type="alphaLcPeriod"/>
              <a:defRPr/>
            </a:pPr>
            <a:r>
              <a:rPr lang="en-US" altLang="en-US" sz="2800" dirty="0">
                <a:latin typeface="+mj-lt"/>
              </a:rPr>
              <a:t>Refuses to listen to opposing opinions.</a:t>
            </a:r>
          </a:p>
          <a:p>
            <a:pPr marL="1260475" indent="-366713" eaLnBrk="1" hangingPunct="1">
              <a:spcBef>
                <a:spcPts val="600"/>
              </a:spcBef>
              <a:buClr>
                <a:schemeClr val="tx1"/>
              </a:buClr>
              <a:buFont typeface="+mj-lt"/>
              <a:buAutoNum type="alphaLcPeriod"/>
              <a:defRPr/>
            </a:pPr>
            <a:r>
              <a:rPr lang="en-US" altLang="en-US" sz="2800" dirty="0">
                <a:latin typeface="+mj-lt"/>
              </a:rPr>
              <a:t>Uses criticisms to cut people down.</a:t>
            </a:r>
          </a:p>
          <a:p>
            <a:pPr marL="1260475" indent="-366713" eaLnBrk="1" hangingPunct="1">
              <a:spcBef>
                <a:spcPts val="600"/>
              </a:spcBef>
              <a:buClr>
                <a:schemeClr val="tx1"/>
              </a:buClr>
              <a:buFont typeface="+mj-lt"/>
              <a:buAutoNum type="alphaLcPeriod"/>
              <a:defRPr/>
            </a:pPr>
            <a:r>
              <a:rPr lang="en-US" altLang="en-US" sz="2800" dirty="0">
                <a:latin typeface="+mj-lt"/>
              </a:rPr>
              <a:t>Engages in power play</a:t>
            </a:r>
          </a:p>
          <a:p>
            <a:pPr marL="0" indent="0" eaLnBrk="1" hangingPunct="1">
              <a:buFont typeface="Wingdings 2" panose="05020102010507070707" pitchFamily="18" charset="2"/>
              <a:buNone/>
              <a:defRPr/>
            </a:pPr>
            <a:endParaRPr lang="en-US" altLang="en-US" dirty="0"/>
          </a:p>
          <a:p>
            <a:pPr marL="0" indent="0" eaLnBrk="1" hangingPunct="1">
              <a:buFont typeface="Wingdings 2" panose="05020102010507070707" pitchFamily="18" charset="2"/>
              <a:buNone/>
              <a:defRPr/>
            </a:pPr>
            <a:r>
              <a:rPr lang="en-US" altLang="en-US"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04AA68EE-C6EE-47D3-8430-B7E929B0E7CF}"/>
              </a:ext>
            </a:extLst>
          </p:cNvPr>
          <p:cNvSpPr>
            <a:spLocks noGrp="1" noChangeArrowheads="1"/>
          </p:cNvSpPr>
          <p:nvPr>
            <p:ph idx="1"/>
          </p:nvPr>
        </p:nvSpPr>
        <p:spPr>
          <a:xfrm>
            <a:off x="434108" y="1143000"/>
            <a:ext cx="8252691" cy="5029200"/>
          </a:xfrm>
        </p:spPr>
        <p:txBody>
          <a:bodyPr/>
          <a:lstStyle/>
          <a:p>
            <a:pPr marL="447675" indent="-447675" eaLnBrk="1" hangingPunct="1">
              <a:spcBef>
                <a:spcPts val="600"/>
              </a:spcBef>
              <a:buClr>
                <a:schemeClr val="tx1"/>
              </a:buClr>
              <a:buNone/>
              <a:defRPr/>
            </a:pPr>
            <a:r>
              <a:rPr lang="en-US" altLang="en-US" sz="2800" b="1" dirty="0">
                <a:latin typeface="+mj-lt"/>
              </a:rPr>
              <a:t>A.</a:t>
            </a:r>
            <a:r>
              <a:rPr lang="en-US" altLang="en-US" sz="2800" dirty="0">
                <a:latin typeface="+mj-lt"/>
              </a:rPr>
              <a:t>	</a:t>
            </a:r>
            <a:r>
              <a:rPr lang="en-US" altLang="en-US" sz="2800" u="sng" dirty="0">
                <a:latin typeface="+mj-lt"/>
              </a:rPr>
              <a:t>Wolves – attacker, dictator</a:t>
            </a:r>
            <a:r>
              <a:rPr lang="en-US" altLang="en-US" sz="2800" dirty="0">
                <a:latin typeface="+mj-lt"/>
              </a:rPr>
              <a:t> (Ezek. 22:27)</a:t>
            </a:r>
          </a:p>
          <a:p>
            <a:pPr marL="893763" indent="-446088" eaLnBrk="1" hangingPunct="1">
              <a:spcBef>
                <a:spcPts val="600"/>
              </a:spcBef>
              <a:buClr>
                <a:schemeClr val="tx1"/>
              </a:buClr>
              <a:buNone/>
              <a:defRPr/>
            </a:pPr>
            <a:r>
              <a:rPr lang="en-US" altLang="en-US" sz="2800" dirty="0">
                <a:latin typeface="+mj-lt"/>
              </a:rPr>
              <a:t>4.	Goal: to feel powerful</a:t>
            </a:r>
          </a:p>
          <a:p>
            <a:pPr marL="1341438" indent="-447675" eaLnBrk="1" hangingPunct="1">
              <a:spcBef>
                <a:spcPts val="600"/>
              </a:spcBef>
              <a:buClr>
                <a:schemeClr val="tx1"/>
              </a:buClr>
              <a:buFont typeface="+mj-lt"/>
              <a:buAutoNum type="alphaLcPeriod"/>
              <a:defRPr/>
            </a:pPr>
            <a:r>
              <a:rPr lang="en-US" altLang="en-US" sz="2800" dirty="0">
                <a:latin typeface="+mj-lt"/>
              </a:rPr>
              <a:t>Let them have their say without interrupting.</a:t>
            </a:r>
          </a:p>
          <a:p>
            <a:pPr marL="1341438" indent="-447675" eaLnBrk="1" hangingPunct="1">
              <a:spcBef>
                <a:spcPts val="600"/>
              </a:spcBef>
              <a:buClr>
                <a:schemeClr val="tx1"/>
              </a:buClr>
              <a:buFont typeface="+mj-lt"/>
              <a:buAutoNum type="alphaLcPeriod"/>
              <a:defRPr/>
            </a:pPr>
            <a:r>
              <a:rPr lang="en-US" altLang="en-US" sz="2800" dirty="0">
                <a:latin typeface="+mj-lt"/>
              </a:rPr>
              <a:t>Get their attention with praise.</a:t>
            </a:r>
          </a:p>
          <a:p>
            <a:pPr marL="1341438" indent="-447675" eaLnBrk="1" hangingPunct="1">
              <a:spcBef>
                <a:spcPts val="600"/>
              </a:spcBef>
              <a:buClr>
                <a:schemeClr val="tx1"/>
              </a:buClr>
              <a:buFont typeface="+mj-lt"/>
              <a:buAutoNum type="alphaLcPeriod"/>
              <a:defRPr/>
            </a:pPr>
            <a:r>
              <a:rPr lang="en-US" altLang="en-US" sz="2800" dirty="0">
                <a:latin typeface="+mj-lt"/>
              </a:rPr>
              <a:t>Hold your ground.  Match strength with strength.</a:t>
            </a:r>
          </a:p>
          <a:p>
            <a:pPr marL="1341438" indent="-447675" eaLnBrk="1" hangingPunct="1">
              <a:spcBef>
                <a:spcPts val="600"/>
              </a:spcBef>
              <a:buClr>
                <a:schemeClr val="tx1"/>
              </a:buClr>
              <a:buFont typeface="+mj-lt"/>
              <a:buAutoNum type="alphaLcPeriod"/>
              <a:defRPr/>
            </a:pPr>
            <a:r>
              <a:rPr lang="en-US" altLang="en-US" sz="2800" dirty="0">
                <a:latin typeface="+mj-lt"/>
              </a:rPr>
              <a:t>Avoid argument.</a:t>
            </a:r>
          </a:p>
          <a:p>
            <a:pPr marL="1341438" indent="-447675" eaLnBrk="1" hangingPunct="1">
              <a:spcBef>
                <a:spcPts val="600"/>
              </a:spcBef>
              <a:buClr>
                <a:schemeClr val="tx1"/>
              </a:buClr>
              <a:buFont typeface="+mj-lt"/>
              <a:buAutoNum type="alphaLcPeriod"/>
              <a:defRPr/>
            </a:pPr>
            <a:r>
              <a:rPr lang="en-US" altLang="en-US" sz="2800" dirty="0">
                <a:latin typeface="+mj-lt"/>
              </a:rPr>
              <a:t>Do not put yourself down.  </a:t>
            </a:r>
          </a:p>
          <a:p>
            <a:pPr marL="447675" indent="0">
              <a:spcBef>
                <a:spcPts val="600"/>
              </a:spcBef>
              <a:buNone/>
              <a:defRPr/>
            </a:pPr>
            <a:r>
              <a:rPr lang="en-SG" sz="2800" dirty="0">
                <a:latin typeface="+mj-lt"/>
              </a:rPr>
              <a:t>(2 Timothy 2:23)  </a:t>
            </a:r>
            <a:r>
              <a:rPr lang="en-SG" sz="2800" i="1" dirty="0">
                <a:latin typeface="+mj-lt"/>
              </a:rPr>
              <a:t>But foolish and unlearned questions avoid, knowing that they do gender </a:t>
            </a:r>
            <a:r>
              <a:rPr lang="en-SG" sz="2800" i="1" dirty="0" err="1">
                <a:latin typeface="+mj-lt"/>
              </a:rPr>
              <a:t>strifes</a:t>
            </a:r>
            <a:r>
              <a:rPr lang="en-SG" sz="2800" i="1" dirty="0">
                <a:latin typeface="+mj-lt"/>
              </a:rPr>
              <a:t>.</a:t>
            </a:r>
          </a:p>
          <a:p>
            <a:pPr>
              <a:defRPr/>
            </a:pPr>
            <a:endParaRPr lang="en-SG" dirty="0"/>
          </a:p>
          <a:p>
            <a:pPr marL="0" indent="0" eaLnBrk="1" hangingPunct="1">
              <a:buFont typeface="Wingdings 2" panose="05020102010507070707" pitchFamily="18" charset="2"/>
              <a:buNone/>
              <a:defRPr/>
            </a:pPr>
            <a:endParaRPr lang="en-US" altLang="en-US" dirty="0"/>
          </a:p>
          <a:p>
            <a:pPr marL="0" indent="0" eaLnBrk="1" hangingPunct="1">
              <a:buFont typeface="Wingdings 2" panose="05020102010507070707" pitchFamily="18" charset="2"/>
              <a:buNone/>
              <a:defRPr/>
            </a:pPr>
            <a:r>
              <a:rPr lang="en-US" altLang="en-US" dirty="0"/>
              <a:t>             </a:t>
            </a:r>
          </a:p>
          <a:p>
            <a:pPr marL="0" indent="0" eaLnBrk="1" hangingPunct="1">
              <a:buFont typeface="Wingdings 2" panose="05020102010507070707" pitchFamily="18" charset="2"/>
              <a:buNone/>
              <a:defRPr/>
            </a:pPr>
            <a:endParaRPr lang="en-US" altLang="en-US" dirty="0"/>
          </a:p>
          <a:p>
            <a:pPr marL="0" indent="0" eaLnBrk="1" hangingPunct="1">
              <a:buFont typeface="Wingdings 2" panose="05020102010507070707" pitchFamily="18" charset="2"/>
              <a:buNone/>
              <a:defRPr/>
            </a:pPr>
            <a:r>
              <a:rPr lang="en-US" altLang="en-US" dirty="0"/>
              <a:t>       </a:t>
            </a:r>
          </a:p>
        </p:txBody>
      </p:sp>
      <p:sp>
        <p:nvSpPr>
          <p:cNvPr id="13" name="Rectangle 2">
            <a:extLst>
              <a:ext uri="{FF2B5EF4-FFF2-40B4-BE49-F238E27FC236}">
                <a16:creationId xmlns:a16="http://schemas.microsoft.com/office/drawing/2014/main" id="{58A701FB-F990-4DF1-80A6-9F9A064CE610}"/>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7F0F0A0B-E268-433E-B3FD-8F0E4B1EAEF5}"/>
              </a:ext>
            </a:extLst>
          </p:cNvPr>
          <p:cNvSpPr>
            <a:spLocks noGrp="1" noChangeArrowheads="1"/>
          </p:cNvSpPr>
          <p:nvPr>
            <p:ph idx="1"/>
          </p:nvPr>
        </p:nvSpPr>
        <p:spPr>
          <a:xfrm>
            <a:off x="457200" y="1066800"/>
            <a:ext cx="8229600" cy="5257800"/>
          </a:xfrm>
        </p:spPr>
        <p:txBody>
          <a:bodyPr/>
          <a:lstStyle/>
          <a:p>
            <a:pPr marL="447675" indent="-447675" eaLnBrk="1" hangingPunct="1">
              <a:buNone/>
              <a:defRPr/>
            </a:pPr>
            <a:r>
              <a:rPr lang="en-US" altLang="en-US" sz="2800" b="1" dirty="0">
                <a:latin typeface="+mj-lt"/>
              </a:rPr>
              <a:t>B.</a:t>
            </a:r>
            <a:r>
              <a:rPr lang="en-US" altLang="en-US" sz="2800" dirty="0">
                <a:latin typeface="+mj-lt"/>
              </a:rPr>
              <a:t>	</a:t>
            </a:r>
            <a:r>
              <a:rPr lang="en-US" altLang="en-US" sz="2800" u="sng" dirty="0">
                <a:latin typeface="+mj-lt"/>
              </a:rPr>
              <a:t>Serpents – attacker, backbiter</a:t>
            </a:r>
            <a:r>
              <a:rPr lang="en-US" altLang="en-US" sz="2800" dirty="0">
                <a:latin typeface="+mj-lt"/>
              </a:rPr>
              <a:t>  (Ps. 140:3; Mt. 12:34)</a:t>
            </a:r>
          </a:p>
          <a:p>
            <a:pPr marL="893763" indent="-446088" eaLnBrk="1" hangingPunct="1">
              <a:buClr>
                <a:schemeClr val="tx1"/>
              </a:buClr>
              <a:buFont typeface="+mj-lt"/>
              <a:buAutoNum type="arabicPeriod"/>
              <a:defRPr/>
            </a:pPr>
            <a:r>
              <a:rPr lang="en-US" altLang="en-US" sz="2800" dirty="0">
                <a:latin typeface="+mj-lt"/>
              </a:rPr>
              <a:t>Rattling, biting and stinging with pain</a:t>
            </a:r>
          </a:p>
          <a:p>
            <a:pPr marL="893763" indent="-446088" eaLnBrk="1" hangingPunct="1">
              <a:buClr>
                <a:schemeClr val="tx1"/>
              </a:buClr>
              <a:buFont typeface="+mj-lt"/>
              <a:buAutoNum type="arabicPeriod"/>
              <a:defRPr/>
            </a:pPr>
            <a:r>
              <a:rPr lang="en-US" altLang="en-US" sz="2800" dirty="0">
                <a:latin typeface="+mj-lt"/>
              </a:rPr>
              <a:t>Dangerous, treacherous by poisoning people</a:t>
            </a:r>
          </a:p>
          <a:p>
            <a:pPr marL="893763" indent="-446088" eaLnBrk="1" hangingPunct="1">
              <a:buClr>
                <a:schemeClr val="tx1"/>
              </a:buClr>
              <a:buFont typeface="+mj-lt"/>
              <a:buAutoNum type="arabicPeriod"/>
              <a:defRPr/>
            </a:pPr>
            <a:r>
              <a:rPr lang="en-US" altLang="en-US" sz="2800" dirty="0">
                <a:latin typeface="+mj-lt"/>
              </a:rPr>
              <a:t>Message: Do not tangle with me or you will regret it later.</a:t>
            </a:r>
          </a:p>
          <a:p>
            <a:pPr marL="1341438" indent="-447675" eaLnBrk="1" hangingPunct="1">
              <a:buClr>
                <a:schemeClr val="tx1"/>
              </a:buClr>
              <a:buFont typeface="+mj-lt"/>
              <a:buAutoNum type="alphaLcPeriod"/>
              <a:defRPr/>
            </a:pPr>
            <a:r>
              <a:rPr lang="en-US" altLang="en-US" sz="2800" dirty="0">
                <a:latin typeface="+mj-lt"/>
              </a:rPr>
              <a:t>Bites when you are not looking</a:t>
            </a:r>
          </a:p>
          <a:p>
            <a:pPr marL="1341438" indent="-447675" eaLnBrk="1" hangingPunct="1">
              <a:buClr>
                <a:schemeClr val="tx1"/>
              </a:buClr>
              <a:buFont typeface="+mj-lt"/>
              <a:buAutoNum type="alphaLcPeriod"/>
              <a:defRPr/>
            </a:pPr>
            <a:r>
              <a:rPr lang="en-US" altLang="en-US" sz="2800" dirty="0">
                <a:latin typeface="+mj-lt"/>
              </a:rPr>
              <a:t>Uses criticisms and “out-downs”.</a:t>
            </a:r>
          </a:p>
          <a:p>
            <a:pPr marL="1341438" indent="-447675" eaLnBrk="1" hangingPunct="1">
              <a:buClr>
                <a:schemeClr val="tx1"/>
              </a:buClr>
              <a:buFont typeface="+mj-lt"/>
              <a:buAutoNum type="alphaLcPeriod"/>
              <a:defRPr/>
            </a:pPr>
            <a:r>
              <a:rPr lang="en-US" altLang="en-US" sz="2800" dirty="0">
                <a:latin typeface="+mj-lt"/>
              </a:rPr>
              <a:t>Starts false </a:t>
            </a:r>
            <a:r>
              <a:rPr lang="en-US" altLang="en-US" sz="2800" dirty="0" err="1">
                <a:latin typeface="+mj-lt"/>
              </a:rPr>
              <a:t>rumours</a:t>
            </a:r>
            <a:r>
              <a:rPr lang="en-US" altLang="en-US" sz="2800" dirty="0">
                <a:latin typeface="+mj-lt"/>
              </a:rPr>
              <a:t>.</a:t>
            </a:r>
          </a:p>
          <a:p>
            <a:pPr marL="1341438" indent="-447675" eaLnBrk="1" hangingPunct="1">
              <a:buClr>
                <a:schemeClr val="tx1"/>
              </a:buClr>
              <a:buFont typeface="+mj-lt"/>
              <a:buAutoNum type="alphaLcPeriod"/>
              <a:defRPr/>
            </a:pPr>
            <a:r>
              <a:rPr lang="en-US" altLang="en-US" sz="2800" dirty="0">
                <a:latin typeface="+mj-lt"/>
              </a:rPr>
              <a:t>Pretends to have done nothing wrong</a:t>
            </a:r>
          </a:p>
          <a:p>
            <a:pPr marL="1341438" indent="-447675" eaLnBrk="1" hangingPunct="1">
              <a:buClr>
                <a:schemeClr val="tx1"/>
              </a:buClr>
              <a:buFont typeface="+mj-lt"/>
              <a:buAutoNum type="alphaLcPeriod"/>
              <a:defRPr/>
            </a:pPr>
            <a:r>
              <a:rPr lang="en-US" altLang="en-US" sz="2800" dirty="0">
                <a:latin typeface="+mj-lt"/>
              </a:rPr>
              <a:t>Gathers own allies.</a:t>
            </a:r>
          </a:p>
        </p:txBody>
      </p:sp>
      <p:sp>
        <p:nvSpPr>
          <p:cNvPr id="5" name="Rectangle 2">
            <a:extLst>
              <a:ext uri="{FF2B5EF4-FFF2-40B4-BE49-F238E27FC236}">
                <a16:creationId xmlns:a16="http://schemas.microsoft.com/office/drawing/2014/main" id="{4D8B9799-D755-4EFD-B1E7-9506D5CDC1CD}"/>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FCAC7806-AA1C-4CBB-B8C0-1D9C54A338B1}"/>
              </a:ext>
            </a:extLst>
          </p:cNvPr>
          <p:cNvSpPr>
            <a:spLocks noGrp="1" noChangeArrowheads="1"/>
          </p:cNvSpPr>
          <p:nvPr>
            <p:ph idx="1"/>
          </p:nvPr>
        </p:nvSpPr>
        <p:spPr>
          <a:xfrm>
            <a:off x="457200" y="914400"/>
            <a:ext cx="8229600" cy="5410200"/>
          </a:xfrm>
        </p:spPr>
        <p:txBody>
          <a:bodyPr/>
          <a:lstStyle/>
          <a:p>
            <a:pPr marL="444500" indent="-444500" eaLnBrk="1" hangingPunct="1">
              <a:spcBef>
                <a:spcPts val="600"/>
              </a:spcBef>
              <a:buNone/>
              <a:defRPr/>
            </a:pPr>
            <a:r>
              <a:rPr lang="en-US" altLang="en-US" sz="2800" b="1" dirty="0">
                <a:latin typeface="+mj-lt"/>
              </a:rPr>
              <a:t>B.</a:t>
            </a:r>
            <a:r>
              <a:rPr lang="en-US" altLang="en-US" sz="2800" dirty="0">
                <a:latin typeface="+mj-lt"/>
              </a:rPr>
              <a:t> 	</a:t>
            </a:r>
            <a:r>
              <a:rPr lang="en-US" altLang="en-US" sz="2800" u="sng" dirty="0">
                <a:latin typeface="+mj-lt"/>
              </a:rPr>
              <a:t>Serpents – attacker, backbiter</a:t>
            </a:r>
            <a:r>
              <a:rPr lang="en-US" altLang="en-US" sz="2800" dirty="0">
                <a:latin typeface="+mj-lt"/>
              </a:rPr>
              <a:t>  (Ps. 140:3)</a:t>
            </a:r>
          </a:p>
          <a:p>
            <a:pPr marL="896938" indent="-452438" eaLnBrk="1" hangingPunct="1">
              <a:spcBef>
                <a:spcPts val="600"/>
              </a:spcBef>
              <a:buFont typeface="Wingdings 2" panose="05020102010507070707" pitchFamily="18" charset="2"/>
              <a:buNone/>
              <a:defRPr/>
            </a:pPr>
            <a:r>
              <a:rPr lang="en-US" altLang="en-US" sz="2800" dirty="0">
                <a:latin typeface="+mj-lt"/>
              </a:rPr>
              <a:t>4.  Goal: To feel superior</a:t>
            </a:r>
          </a:p>
          <a:p>
            <a:pPr marL="1341438" indent="-444500" eaLnBrk="1" hangingPunct="1">
              <a:spcBef>
                <a:spcPts val="600"/>
              </a:spcBef>
              <a:buClr>
                <a:schemeClr val="tx1"/>
              </a:buClr>
              <a:buFont typeface="+mj-lt"/>
              <a:buAutoNum type="alphaLcPeriod"/>
              <a:defRPr/>
            </a:pPr>
            <a:r>
              <a:rPr lang="en-US" altLang="en-US" sz="2800" dirty="0">
                <a:latin typeface="+mj-lt"/>
              </a:rPr>
              <a:t>Be aware of their power to destroy.</a:t>
            </a:r>
          </a:p>
          <a:p>
            <a:pPr marL="1341438" indent="-444500" eaLnBrk="1" hangingPunct="1">
              <a:spcBef>
                <a:spcPts val="600"/>
              </a:spcBef>
              <a:buClr>
                <a:schemeClr val="tx1"/>
              </a:buClr>
              <a:buFont typeface="+mj-lt"/>
              <a:buAutoNum type="alphaLcPeriod"/>
              <a:defRPr/>
            </a:pPr>
            <a:r>
              <a:rPr lang="en-US" altLang="en-US" sz="2800" dirty="0">
                <a:latin typeface="+mj-lt"/>
              </a:rPr>
              <a:t>Catch them in a lie.</a:t>
            </a:r>
          </a:p>
          <a:p>
            <a:pPr marL="1341438" indent="-444500" eaLnBrk="1" hangingPunct="1">
              <a:spcBef>
                <a:spcPts val="600"/>
              </a:spcBef>
              <a:buClr>
                <a:schemeClr val="tx1"/>
              </a:buClr>
              <a:buFont typeface="+mj-lt"/>
              <a:buAutoNum type="alphaLcPeriod"/>
              <a:defRPr/>
            </a:pPr>
            <a:r>
              <a:rPr lang="en-US" altLang="en-US" sz="2800" dirty="0">
                <a:latin typeface="+mj-lt"/>
              </a:rPr>
              <a:t>Enlist someone to help confront in private.</a:t>
            </a:r>
          </a:p>
          <a:p>
            <a:pPr marL="1341438" indent="-444500" eaLnBrk="1" hangingPunct="1">
              <a:spcBef>
                <a:spcPts val="600"/>
              </a:spcBef>
              <a:buClr>
                <a:schemeClr val="tx1"/>
              </a:buClr>
              <a:buFont typeface="+mj-lt"/>
              <a:buAutoNum type="alphaLcPeriod"/>
              <a:defRPr/>
            </a:pPr>
            <a:r>
              <a:rPr lang="en-US" altLang="en-US" sz="2800" dirty="0">
                <a:latin typeface="+mj-lt"/>
              </a:rPr>
              <a:t>Expect that they will deny what they had done.</a:t>
            </a:r>
          </a:p>
          <a:p>
            <a:pPr marL="1341438" indent="-444500" eaLnBrk="1" hangingPunct="1">
              <a:spcBef>
                <a:spcPts val="600"/>
              </a:spcBef>
              <a:buClr>
                <a:schemeClr val="tx1"/>
              </a:buClr>
              <a:buFont typeface="+mj-lt"/>
              <a:buAutoNum type="alphaLcPeriod"/>
              <a:defRPr/>
            </a:pPr>
            <a:r>
              <a:rPr lang="en-US" altLang="en-US" sz="2800" dirty="0">
                <a:latin typeface="+mj-lt"/>
              </a:rPr>
              <a:t>Do not let them get away with an attack.</a:t>
            </a:r>
          </a:p>
          <a:p>
            <a:pPr marL="444500" indent="0">
              <a:spcBef>
                <a:spcPts val="600"/>
              </a:spcBef>
              <a:buNone/>
              <a:defRPr/>
            </a:pPr>
            <a:r>
              <a:rPr lang="en-SG" sz="2800" dirty="0">
                <a:latin typeface="+mj-lt"/>
              </a:rPr>
              <a:t>(Matthew 18:15)  </a:t>
            </a:r>
            <a:r>
              <a:rPr lang="en-SG" sz="2800" i="1" dirty="0">
                <a:latin typeface="+mj-lt"/>
              </a:rPr>
              <a:t>Moreover if thy brother shall trespass against thee, </a:t>
            </a:r>
            <a:r>
              <a:rPr lang="en-SG" sz="2800" i="1" u="sng" dirty="0">
                <a:latin typeface="+mj-lt"/>
              </a:rPr>
              <a:t>go and tell him his fault between thee and him alone:</a:t>
            </a:r>
            <a:r>
              <a:rPr lang="en-SG" sz="2800" i="1" dirty="0">
                <a:latin typeface="+mj-lt"/>
              </a:rPr>
              <a:t> if he shall hear thee, thou hast gained thy brother.</a:t>
            </a:r>
          </a:p>
          <a:p>
            <a:pPr>
              <a:defRPr/>
            </a:pPr>
            <a:endParaRPr lang="en-SG" dirty="0"/>
          </a:p>
          <a:p>
            <a:pPr marL="0" indent="0" eaLnBrk="1" hangingPunct="1">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CA087C19-AA09-4050-A0FC-A26B0CFA4B1C}"/>
              </a:ext>
            </a:extLst>
          </p:cNvPr>
          <p:cNvSpPr>
            <a:spLocks noGrp="1"/>
          </p:cNvSpPr>
          <p:nvPr>
            <p:ph type="title"/>
          </p:nvPr>
        </p:nvSpPr>
        <p:spPr>
          <a:xfrm>
            <a:off x="0" y="152400"/>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6F652771-59D8-48A4-B8FF-67F3C90CBC35}"/>
              </a:ext>
            </a:extLst>
          </p:cNvPr>
          <p:cNvSpPr>
            <a:spLocks noGrp="1" noChangeArrowheads="1"/>
          </p:cNvSpPr>
          <p:nvPr>
            <p:ph idx="1"/>
          </p:nvPr>
        </p:nvSpPr>
        <p:spPr>
          <a:xfrm>
            <a:off x="457200" y="1066800"/>
            <a:ext cx="8229600" cy="5638800"/>
          </a:xfrm>
        </p:spPr>
        <p:txBody>
          <a:bodyPr/>
          <a:lstStyle/>
          <a:p>
            <a:pPr marL="447675" indent="-447675" eaLnBrk="1" hangingPunct="1">
              <a:buNone/>
              <a:defRPr/>
            </a:pPr>
            <a:r>
              <a:rPr lang="en-US" altLang="en-US" sz="2800" b="1" dirty="0">
                <a:latin typeface="+mj-lt"/>
              </a:rPr>
              <a:t>C</a:t>
            </a:r>
            <a:r>
              <a:rPr lang="en-US" altLang="en-US" sz="2800" dirty="0">
                <a:latin typeface="+mj-lt"/>
              </a:rPr>
              <a:t>.	</a:t>
            </a:r>
            <a:r>
              <a:rPr lang="en-US" altLang="en-US" sz="2800" u="sng" dirty="0">
                <a:latin typeface="+mj-lt"/>
              </a:rPr>
              <a:t>Hornets – attacker, faultfinder</a:t>
            </a:r>
            <a:r>
              <a:rPr lang="en-US" altLang="en-US" sz="2800" dirty="0">
                <a:latin typeface="+mj-lt"/>
              </a:rPr>
              <a:t> </a:t>
            </a:r>
            <a:br>
              <a:rPr lang="en-US" altLang="en-US" sz="2800" dirty="0">
                <a:latin typeface="+mj-lt"/>
              </a:rPr>
            </a:br>
            <a:r>
              <a:rPr lang="en-US" altLang="en-US" sz="2800" dirty="0">
                <a:latin typeface="+mj-lt"/>
              </a:rPr>
              <a:t>(Jos. 24:12; Prov. 18:7)</a:t>
            </a:r>
          </a:p>
          <a:p>
            <a:pPr marL="893763" indent="-446088" eaLnBrk="1" hangingPunct="1">
              <a:buClr>
                <a:schemeClr val="tx1"/>
              </a:buClr>
              <a:buFont typeface="+mj-lt"/>
              <a:buAutoNum type="arabicPeriod"/>
              <a:defRPr/>
            </a:pPr>
            <a:r>
              <a:rPr lang="en-US" altLang="en-US" sz="2800" dirty="0">
                <a:latin typeface="+mj-lt"/>
              </a:rPr>
              <a:t>Biting and stinging with whole nest</a:t>
            </a:r>
          </a:p>
          <a:p>
            <a:pPr marL="893763" indent="-446088" eaLnBrk="1" hangingPunct="1">
              <a:buClr>
                <a:schemeClr val="tx1"/>
              </a:buClr>
              <a:buFont typeface="+mj-lt"/>
              <a:buAutoNum type="arabicPeriod"/>
              <a:defRPr/>
            </a:pPr>
            <a:r>
              <a:rPr lang="en-US" altLang="en-US" sz="2800" dirty="0">
                <a:latin typeface="+mj-lt"/>
              </a:rPr>
              <a:t>Angry, venomous, threatening people</a:t>
            </a:r>
          </a:p>
          <a:p>
            <a:pPr marL="893763" indent="-446088" eaLnBrk="1" hangingPunct="1">
              <a:buClr>
                <a:schemeClr val="tx1"/>
              </a:buClr>
              <a:buFont typeface="+mj-lt"/>
              <a:buAutoNum type="arabicPeriod"/>
              <a:defRPr/>
            </a:pPr>
            <a:r>
              <a:rPr lang="en-US" altLang="en-US" sz="2800" dirty="0">
                <a:latin typeface="+mj-lt"/>
              </a:rPr>
              <a:t>Message: Do not get on my bad side or I will talk bad about you.</a:t>
            </a:r>
          </a:p>
          <a:p>
            <a:pPr marL="1341438" indent="-447675" eaLnBrk="1" hangingPunct="1">
              <a:buClr>
                <a:schemeClr val="tx1"/>
              </a:buClr>
              <a:buFont typeface="+mj-lt"/>
              <a:buAutoNum type="alphaLcPeriod"/>
              <a:defRPr/>
            </a:pPr>
            <a:r>
              <a:rPr lang="en-US" altLang="en-US" sz="2800" dirty="0">
                <a:latin typeface="+mj-lt"/>
              </a:rPr>
              <a:t>Registers repetitive complaints.</a:t>
            </a:r>
          </a:p>
          <a:p>
            <a:pPr marL="1341438" indent="-447675" eaLnBrk="1" hangingPunct="1">
              <a:buClr>
                <a:schemeClr val="tx1"/>
              </a:buClr>
              <a:buFont typeface="+mj-lt"/>
              <a:buAutoNum type="alphaLcPeriod"/>
              <a:defRPr/>
            </a:pPr>
            <a:r>
              <a:rPr lang="en-US" altLang="en-US" sz="2800" dirty="0">
                <a:latin typeface="+mj-lt"/>
              </a:rPr>
              <a:t>Makes negative statements about everything.</a:t>
            </a:r>
          </a:p>
          <a:p>
            <a:pPr marL="1341438" indent="-447675" eaLnBrk="1" hangingPunct="1">
              <a:buClr>
                <a:schemeClr val="tx1"/>
              </a:buClr>
              <a:buFont typeface="+mj-lt"/>
              <a:buAutoNum type="alphaLcPeriod"/>
              <a:defRPr/>
            </a:pPr>
            <a:r>
              <a:rPr lang="en-US" altLang="en-US" sz="2800" dirty="0">
                <a:latin typeface="+mj-lt"/>
              </a:rPr>
              <a:t>Blames others.</a:t>
            </a:r>
          </a:p>
          <a:p>
            <a:pPr marL="1341438" indent="-447675" eaLnBrk="1" hangingPunct="1">
              <a:buClr>
                <a:schemeClr val="tx1"/>
              </a:buClr>
              <a:buFont typeface="+mj-lt"/>
              <a:buAutoNum type="alphaLcPeriod"/>
              <a:defRPr/>
            </a:pPr>
            <a:r>
              <a:rPr lang="en-US" altLang="en-US" sz="2800" dirty="0">
                <a:latin typeface="+mj-lt"/>
              </a:rPr>
              <a:t>Pulls others into disagreements.</a:t>
            </a:r>
          </a:p>
          <a:p>
            <a:pPr marL="1341438" indent="-447675" eaLnBrk="1" hangingPunct="1">
              <a:buClr>
                <a:schemeClr val="tx1"/>
              </a:buClr>
              <a:buFont typeface="+mj-lt"/>
              <a:buAutoNum type="alphaLcPeriod"/>
              <a:defRPr/>
            </a:pPr>
            <a:r>
              <a:rPr lang="en-US" altLang="en-US" sz="2800" dirty="0">
                <a:latin typeface="+mj-lt"/>
              </a:rPr>
              <a:t>Delights in misery.</a:t>
            </a:r>
          </a:p>
        </p:txBody>
      </p:sp>
      <p:sp>
        <p:nvSpPr>
          <p:cNvPr id="5" name="Rectangle 2">
            <a:extLst>
              <a:ext uri="{FF2B5EF4-FFF2-40B4-BE49-F238E27FC236}">
                <a16:creationId xmlns:a16="http://schemas.microsoft.com/office/drawing/2014/main" id="{8856EA56-EBF5-4A5C-A434-A7E8CFC0749F}"/>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B9EE1F0D-0B2F-451C-9482-A7D9127CBA0E}"/>
              </a:ext>
            </a:extLst>
          </p:cNvPr>
          <p:cNvSpPr>
            <a:spLocks noGrp="1" noChangeArrowheads="1"/>
          </p:cNvSpPr>
          <p:nvPr>
            <p:ph idx="1"/>
          </p:nvPr>
        </p:nvSpPr>
        <p:spPr>
          <a:xfrm>
            <a:off x="457200" y="1143000"/>
            <a:ext cx="8229600" cy="5105400"/>
          </a:xfrm>
        </p:spPr>
        <p:txBody>
          <a:bodyPr/>
          <a:lstStyle/>
          <a:p>
            <a:pPr marL="447675" indent="-447675" eaLnBrk="1" hangingPunct="1">
              <a:buNone/>
              <a:defRPr/>
            </a:pPr>
            <a:r>
              <a:rPr lang="en-US" altLang="en-US" sz="2800" b="1" dirty="0">
                <a:latin typeface="+mj-lt"/>
              </a:rPr>
              <a:t>C.</a:t>
            </a:r>
            <a:r>
              <a:rPr lang="en-US" altLang="en-US" sz="2800" dirty="0">
                <a:latin typeface="+mj-lt"/>
              </a:rPr>
              <a:t>	</a:t>
            </a:r>
            <a:r>
              <a:rPr lang="en-US" altLang="en-US" sz="2800" u="sng" dirty="0">
                <a:latin typeface="+mj-lt"/>
              </a:rPr>
              <a:t>Hornets – attacker, faultfinder</a:t>
            </a:r>
            <a:r>
              <a:rPr lang="en-US" altLang="en-US" sz="2800" dirty="0">
                <a:latin typeface="+mj-lt"/>
              </a:rPr>
              <a:t> (Joshua 24:12)</a:t>
            </a:r>
          </a:p>
          <a:p>
            <a:pPr marL="893763" indent="-446088" eaLnBrk="1" hangingPunct="1">
              <a:buFont typeface="Wingdings 2" panose="05020102010507070707" pitchFamily="18" charset="2"/>
              <a:buNone/>
              <a:defRPr/>
            </a:pPr>
            <a:r>
              <a:rPr lang="en-US" altLang="en-US" sz="2800" dirty="0">
                <a:latin typeface="+mj-lt"/>
              </a:rPr>
              <a:t>4.  Goal – to feel valuable</a:t>
            </a:r>
          </a:p>
          <a:p>
            <a:pPr marL="1260475" indent="-366713" eaLnBrk="1" hangingPunct="1">
              <a:buClr>
                <a:schemeClr val="tx1"/>
              </a:buClr>
              <a:buFont typeface="+mj-lt"/>
              <a:buAutoNum type="alphaLcPeriod"/>
              <a:defRPr/>
            </a:pPr>
            <a:r>
              <a:rPr lang="en-US" altLang="en-US" sz="2800" dirty="0">
                <a:latin typeface="+mj-lt"/>
              </a:rPr>
              <a:t>Learn to cut off negative talk.</a:t>
            </a:r>
          </a:p>
          <a:p>
            <a:pPr marL="1260475" indent="-366713" eaLnBrk="1" hangingPunct="1">
              <a:buClr>
                <a:schemeClr val="tx1"/>
              </a:buClr>
              <a:buFont typeface="+mj-lt"/>
              <a:buAutoNum type="alphaLcPeriod"/>
              <a:defRPr/>
            </a:pPr>
            <a:r>
              <a:rPr lang="en-US" altLang="en-US" sz="2800" dirty="0">
                <a:latin typeface="+mj-lt"/>
              </a:rPr>
              <a:t>Respond to what is important.</a:t>
            </a:r>
          </a:p>
          <a:p>
            <a:pPr marL="1260475" indent="-366713" eaLnBrk="1" hangingPunct="1">
              <a:buClr>
                <a:schemeClr val="tx1"/>
              </a:buClr>
              <a:buFont typeface="+mj-lt"/>
              <a:buAutoNum type="alphaLcPeriod"/>
              <a:defRPr/>
            </a:pPr>
            <a:r>
              <a:rPr lang="en-US" altLang="en-US" sz="2800" dirty="0">
                <a:latin typeface="+mj-lt"/>
              </a:rPr>
              <a:t>Confront their game playing.</a:t>
            </a:r>
          </a:p>
          <a:p>
            <a:pPr marL="1260475" indent="-366713" eaLnBrk="1" hangingPunct="1">
              <a:buClr>
                <a:schemeClr val="tx1"/>
              </a:buClr>
              <a:buFont typeface="+mj-lt"/>
              <a:buAutoNum type="alphaLcPeriod"/>
              <a:defRPr/>
            </a:pPr>
            <a:r>
              <a:rPr lang="en-US" altLang="en-US" sz="2800" dirty="0">
                <a:latin typeface="+mj-lt"/>
              </a:rPr>
              <a:t>Encourage a look at solution.</a:t>
            </a:r>
          </a:p>
          <a:p>
            <a:pPr marL="1260475" indent="-366713" eaLnBrk="1" hangingPunct="1">
              <a:buClr>
                <a:schemeClr val="tx1"/>
              </a:buClr>
              <a:buFont typeface="+mj-lt"/>
              <a:buAutoNum type="alphaLcPeriod"/>
              <a:defRPr/>
            </a:pPr>
            <a:r>
              <a:rPr lang="en-US" altLang="en-US" sz="2800" dirty="0">
                <a:latin typeface="+mj-lt"/>
              </a:rPr>
              <a:t>Do not reinforce their complaints.</a:t>
            </a:r>
          </a:p>
          <a:p>
            <a:pPr marL="447675" indent="0">
              <a:buNone/>
              <a:defRPr/>
            </a:pPr>
            <a:r>
              <a:rPr lang="en-SG" sz="2800" dirty="0">
                <a:latin typeface="+mj-lt"/>
              </a:rPr>
              <a:t>(Ephesians 4:29)  </a:t>
            </a:r>
            <a:r>
              <a:rPr lang="en-SG" sz="2800" i="1" u="sng" dirty="0">
                <a:latin typeface="+mj-lt"/>
              </a:rPr>
              <a:t>Let no corrupt communication proceed out of your mouth</a:t>
            </a:r>
            <a:r>
              <a:rPr lang="en-SG" sz="2800" i="1" dirty="0">
                <a:latin typeface="+mj-lt"/>
              </a:rPr>
              <a:t>, but that which is good to the use of edifying, that it may minister grace unto the hearers.</a:t>
            </a:r>
            <a:endParaRPr lang="en-US" altLang="en-US" dirty="0"/>
          </a:p>
        </p:txBody>
      </p:sp>
      <p:sp>
        <p:nvSpPr>
          <p:cNvPr id="5" name="Rectangle 2">
            <a:extLst>
              <a:ext uri="{FF2B5EF4-FFF2-40B4-BE49-F238E27FC236}">
                <a16:creationId xmlns:a16="http://schemas.microsoft.com/office/drawing/2014/main" id="{F016240C-F97B-49F9-992D-A90EE70112F3}"/>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EB16A5EF-5B91-4836-9FDE-F310895C4E4D}"/>
              </a:ext>
            </a:extLst>
          </p:cNvPr>
          <p:cNvSpPr>
            <a:spLocks noGrp="1" noChangeArrowheads="1"/>
          </p:cNvSpPr>
          <p:nvPr>
            <p:ph idx="1"/>
          </p:nvPr>
        </p:nvSpPr>
        <p:spPr>
          <a:xfrm>
            <a:off x="457200" y="1083396"/>
            <a:ext cx="8229600" cy="5465763"/>
          </a:xfrm>
        </p:spPr>
        <p:txBody>
          <a:bodyPr/>
          <a:lstStyle/>
          <a:p>
            <a:pPr marL="447675" indent="-447675" eaLnBrk="1" hangingPunct="1">
              <a:buNone/>
              <a:defRPr/>
            </a:pPr>
            <a:r>
              <a:rPr lang="en-US" altLang="en-US" sz="2800" b="1" dirty="0">
                <a:latin typeface="+mj-lt"/>
              </a:rPr>
              <a:t>D</a:t>
            </a:r>
            <a:r>
              <a:rPr lang="en-US" altLang="en-US" sz="2800" dirty="0">
                <a:latin typeface="+mj-lt"/>
              </a:rPr>
              <a:t>.	</a:t>
            </a:r>
            <a:r>
              <a:rPr lang="en-US" altLang="en-US" sz="2800" u="sng" dirty="0">
                <a:latin typeface="+mj-lt"/>
              </a:rPr>
              <a:t>Turtle – avoider, retreater</a:t>
            </a:r>
            <a:r>
              <a:rPr lang="en-US" altLang="en-US" sz="2800" dirty="0">
                <a:latin typeface="+mj-lt"/>
              </a:rPr>
              <a:t> (Lev. 11:29,30; Pro. 14:25) </a:t>
            </a:r>
          </a:p>
          <a:p>
            <a:pPr marL="893763" indent="-446088" eaLnBrk="1" hangingPunct="1">
              <a:buClr>
                <a:schemeClr val="tx1"/>
              </a:buClr>
              <a:buFont typeface="+mj-lt"/>
              <a:buAutoNum type="arabicPeriod"/>
              <a:defRPr/>
            </a:pPr>
            <a:r>
              <a:rPr lang="en-US" altLang="en-US" sz="2800" dirty="0">
                <a:latin typeface="+mj-lt"/>
              </a:rPr>
              <a:t>Withdraw into protection of shells</a:t>
            </a:r>
          </a:p>
          <a:p>
            <a:pPr marL="893763" indent="-446088" eaLnBrk="1" hangingPunct="1">
              <a:buClr>
                <a:schemeClr val="tx1"/>
              </a:buClr>
              <a:buFont typeface="+mj-lt"/>
              <a:buAutoNum type="arabicPeriod"/>
              <a:defRPr/>
            </a:pPr>
            <a:r>
              <a:rPr lang="en-US" altLang="en-US" sz="2800" dirty="0">
                <a:latin typeface="+mj-lt"/>
              </a:rPr>
              <a:t>Slow, withdrawing and shirking responsibility</a:t>
            </a:r>
          </a:p>
          <a:p>
            <a:pPr marL="893763" indent="-446088" eaLnBrk="1" hangingPunct="1">
              <a:buClr>
                <a:schemeClr val="tx1"/>
              </a:buClr>
              <a:buFont typeface="+mj-lt"/>
              <a:buAutoNum type="arabicPeriod"/>
              <a:defRPr/>
            </a:pPr>
            <a:r>
              <a:rPr lang="en-US" altLang="en-US" sz="2800" dirty="0">
                <a:latin typeface="+mj-lt"/>
              </a:rPr>
              <a:t>Message:  Do not confront me because it would not do any good.</a:t>
            </a:r>
          </a:p>
          <a:p>
            <a:pPr marL="1260475" indent="-366713" eaLnBrk="1" hangingPunct="1">
              <a:buClr>
                <a:schemeClr val="tx1"/>
              </a:buClr>
              <a:buFont typeface="+mj-lt"/>
              <a:buAutoNum type="alphaLcPeriod"/>
              <a:defRPr/>
            </a:pPr>
            <a:r>
              <a:rPr lang="en-US" altLang="en-US" sz="2800" dirty="0">
                <a:latin typeface="+mj-lt"/>
              </a:rPr>
              <a:t>Plays dumb</a:t>
            </a:r>
          </a:p>
          <a:p>
            <a:pPr marL="1260475" indent="-366713" eaLnBrk="1" hangingPunct="1">
              <a:buClr>
                <a:schemeClr val="tx1"/>
              </a:buClr>
              <a:buFont typeface="+mj-lt"/>
              <a:buAutoNum type="alphaLcPeriod"/>
              <a:defRPr/>
            </a:pPr>
            <a:r>
              <a:rPr lang="en-US" altLang="en-US" sz="2800" dirty="0">
                <a:latin typeface="+mj-lt"/>
              </a:rPr>
              <a:t>Gives one word answer</a:t>
            </a:r>
          </a:p>
          <a:p>
            <a:pPr marL="1260475" indent="-366713" eaLnBrk="1" hangingPunct="1">
              <a:buClr>
                <a:schemeClr val="tx1"/>
              </a:buClr>
              <a:buFont typeface="+mj-lt"/>
              <a:buAutoNum type="alphaLcPeriod"/>
              <a:defRPr/>
            </a:pPr>
            <a:r>
              <a:rPr lang="en-US" altLang="en-US" sz="2800" dirty="0">
                <a:latin typeface="+mj-lt"/>
              </a:rPr>
              <a:t>Withdraws</a:t>
            </a:r>
          </a:p>
          <a:p>
            <a:pPr marL="1260475" indent="-366713" eaLnBrk="1" hangingPunct="1">
              <a:buClr>
                <a:schemeClr val="tx1"/>
              </a:buClr>
              <a:buFont typeface="+mj-lt"/>
              <a:buAutoNum type="alphaLcPeriod"/>
              <a:defRPr/>
            </a:pPr>
            <a:r>
              <a:rPr lang="en-US" altLang="en-US" sz="2800" dirty="0">
                <a:latin typeface="+mj-lt"/>
              </a:rPr>
              <a:t>Seeks secrecy</a:t>
            </a:r>
          </a:p>
          <a:p>
            <a:pPr marL="1260475" indent="-366713" eaLnBrk="1" hangingPunct="1">
              <a:buClr>
                <a:schemeClr val="tx1"/>
              </a:buClr>
              <a:buFont typeface="+mj-lt"/>
              <a:buAutoNum type="alphaLcPeriod"/>
              <a:defRPr/>
            </a:pPr>
            <a:r>
              <a:rPr lang="en-US" altLang="en-US" sz="2800" dirty="0">
                <a:latin typeface="+mj-lt"/>
              </a:rPr>
              <a:t>Makes you guilty for asking questions </a:t>
            </a:r>
          </a:p>
        </p:txBody>
      </p:sp>
      <p:sp>
        <p:nvSpPr>
          <p:cNvPr id="5" name="Rectangle 2">
            <a:extLst>
              <a:ext uri="{FF2B5EF4-FFF2-40B4-BE49-F238E27FC236}">
                <a16:creationId xmlns:a16="http://schemas.microsoft.com/office/drawing/2014/main" id="{E2AA1947-0264-483C-8EA7-7866F10DF5A2}"/>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26370136-ECA9-4D33-98DC-EC86572A2B67}"/>
              </a:ext>
            </a:extLst>
          </p:cNvPr>
          <p:cNvSpPr>
            <a:spLocks noGrp="1" noChangeArrowheads="1"/>
          </p:cNvSpPr>
          <p:nvPr>
            <p:ph idx="1"/>
          </p:nvPr>
        </p:nvSpPr>
        <p:spPr>
          <a:xfrm>
            <a:off x="457200" y="990600"/>
            <a:ext cx="8305800" cy="5465763"/>
          </a:xfrm>
        </p:spPr>
        <p:txBody>
          <a:bodyPr/>
          <a:lstStyle/>
          <a:p>
            <a:pPr marL="447675" indent="-447675" eaLnBrk="1" hangingPunct="1">
              <a:buNone/>
              <a:defRPr/>
            </a:pPr>
            <a:r>
              <a:rPr lang="en-US" altLang="en-US" sz="2800" b="1" dirty="0">
                <a:latin typeface="+mj-lt"/>
              </a:rPr>
              <a:t>D</a:t>
            </a:r>
            <a:r>
              <a:rPr lang="en-US" altLang="en-US" sz="2800" dirty="0">
                <a:latin typeface="+mj-lt"/>
              </a:rPr>
              <a:t>.	</a:t>
            </a:r>
            <a:r>
              <a:rPr lang="en-US" altLang="en-US" sz="2800" u="sng" dirty="0">
                <a:latin typeface="+mj-lt"/>
              </a:rPr>
              <a:t>Turtle – avoider, retreater</a:t>
            </a:r>
            <a:r>
              <a:rPr lang="en-US" altLang="en-US" sz="2800" dirty="0">
                <a:latin typeface="+mj-lt"/>
              </a:rPr>
              <a:t> (Lev. 11:29,30; Pro. 14:25) </a:t>
            </a:r>
          </a:p>
          <a:p>
            <a:pPr marL="893763" indent="-446088" eaLnBrk="1" hangingPunct="1">
              <a:buFont typeface="Wingdings 2" panose="05020102010507070707" pitchFamily="18" charset="2"/>
              <a:buNone/>
              <a:defRPr/>
            </a:pPr>
            <a:r>
              <a:rPr lang="en-US" altLang="en-US" sz="2800" dirty="0">
                <a:latin typeface="+mj-lt"/>
              </a:rPr>
              <a:t>4.	Goal – to feel safe</a:t>
            </a:r>
          </a:p>
          <a:p>
            <a:pPr marL="1260475" indent="-366713" eaLnBrk="1" hangingPunct="1">
              <a:buClr>
                <a:schemeClr val="tx1"/>
              </a:buClr>
              <a:buFont typeface="+mj-lt"/>
              <a:buAutoNum type="alphaLcPeriod"/>
              <a:defRPr/>
            </a:pPr>
            <a:r>
              <a:rPr lang="en-US" altLang="en-US" sz="2800" dirty="0">
                <a:latin typeface="+mj-lt"/>
              </a:rPr>
              <a:t>Ask questions that can’t be answered with yes or no.</a:t>
            </a:r>
          </a:p>
          <a:p>
            <a:pPr marL="1260475" indent="-366713" eaLnBrk="1" hangingPunct="1">
              <a:buClr>
                <a:schemeClr val="tx1"/>
              </a:buClr>
              <a:buFont typeface="+mj-lt"/>
              <a:buAutoNum type="alphaLcPeriod"/>
              <a:defRPr/>
            </a:pPr>
            <a:r>
              <a:rPr lang="en-US" altLang="en-US" sz="2800" dirty="0">
                <a:latin typeface="+mj-lt"/>
              </a:rPr>
              <a:t>Seek to get them to talk on the feeling level</a:t>
            </a:r>
          </a:p>
          <a:p>
            <a:pPr marL="1260475" indent="-366713" eaLnBrk="1" hangingPunct="1">
              <a:buClr>
                <a:schemeClr val="tx1"/>
              </a:buClr>
              <a:buFont typeface="+mj-lt"/>
              <a:buAutoNum type="alphaLcPeriod"/>
              <a:defRPr/>
            </a:pPr>
            <a:r>
              <a:rPr lang="en-US" altLang="en-US" sz="2800" dirty="0">
                <a:latin typeface="+mj-lt"/>
              </a:rPr>
              <a:t>Hang in there until you get a response</a:t>
            </a:r>
          </a:p>
          <a:p>
            <a:pPr marL="1260475" indent="-366713" eaLnBrk="1" hangingPunct="1">
              <a:buClr>
                <a:schemeClr val="tx1"/>
              </a:buClr>
              <a:buFont typeface="+mj-lt"/>
              <a:buAutoNum type="alphaLcPeriod"/>
              <a:defRPr/>
            </a:pPr>
            <a:r>
              <a:rPr lang="en-US" altLang="en-US" sz="2800" dirty="0">
                <a:latin typeface="+mj-lt"/>
              </a:rPr>
              <a:t>Be positive, not critical with them.</a:t>
            </a:r>
          </a:p>
          <a:p>
            <a:pPr marL="1260475" indent="-366713" eaLnBrk="1" hangingPunct="1">
              <a:buClr>
                <a:schemeClr val="tx1"/>
              </a:buClr>
              <a:buFont typeface="+mj-lt"/>
              <a:buAutoNum type="alphaLcPeriod"/>
              <a:defRPr/>
            </a:pPr>
            <a:r>
              <a:rPr lang="en-US" altLang="en-US" sz="2800" dirty="0">
                <a:latin typeface="+mj-lt"/>
              </a:rPr>
              <a:t>Do not answer for them.</a:t>
            </a:r>
          </a:p>
          <a:p>
            <a:pPr marL="447675" indent="0">
              <a:buNone/>
              <a:defRPr/>
            </a:pPr>
            <a:r>
              <a:rPr lang="en-SG" sz="2800" dirty="0">
                <a:latin typeface="+mj-lt"/>
              </a:rPr>
              <a:t>(Proverbs 12:8)  </a:t>
            </a:r>
            <a:r>
              <a:rPr lang="en-SG" sz="2800" i="1" dirty="0">
                <a:latin typeface="+mj-lt"/>
              </a:rPr>
              <a:t>A man shall be commended according to his wisdom: but he that is of a perverse heart shall be despised.</a:t>
            </a:r>
          </a:p>
          <a:p>
            <a:pPr>
              <a:defRPr/>
            </a:pPr>
            <a:endParaRPr lang="en-SG" dirty="0"/>
          </a:p>
          <a:p>
            <a:pPr marL="0" indent="0" eaLnBrk="1" hangingPunct="1">
              <a:buFont typeface="Wingdings 2" panose="05020102010507070707" pitchFamily="18" charset="2"/>
              <a:buNone/>
              <a:defRPr/>
            </a:pPr>
            <a:r>
              <a:rPr lang="en-US" altLang="en-US" dirty="0"/>
              <a:t>  </a:t>
            </a:r>
          </a:p>
        </p:txBody>
      </p:sp>
      <p:sp>
        <p:nvSpPr>
          <p:cNvPr id="5" name="Rectangle 2">
            <a:extLst>
              <a:ext uri="{FF2B5EF4-FFF2-40B4-BE49-F238E27FC236}">
                <a16:creationId xmlns:a16="http://schemas.microsoft.com/office/drawing/2014/main" id="{C50C55CA-F38F-4299-8999-BCE6811763B5}"/>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A51ECC7E-14EC-4F80-83B8-7BA3B6C291F5}"/>
              </a:ext>
            </a:extLst>
          </p:cNvPr>
          <p:cNvSpPr>
            <a:spLocks noGrp="1" noChangeArrowheads="1"/>
          </p:cNvSpPr>
          <p:nvPr>
            <p:ph idx="1"/>
          </p:nvPr>
        </p:nvSpPr>
        <p:spPr>
          <a:xfrm>
            <a:off x="457200" y="1066800"/>
            <a:ext cx="8229600" cy="5029200"/>
          </a:xfrm>
        </p:spPr>
        <p:txBody>
          <a:bodyPr/>
          <a:lstStyle/>
          <a:p>
            <a:pPr marL="447675" indent="-447675" eaLnBrk="1" hangingPunct="1">
              <a:buNone/>
              <a:defRPr/>
            </a:pPr>
            <a:r>
              <a:rPr lang="en-US" altLang="en-US" sz="2800" b="1" dirty="0">
                <a:latin typeface="+mj-lt"/>
              </a:rPr>
              <a:t>E</a:t>
            </a:r>
            <a:r>
              <a:rPr lang="en-US" altLang="en-US" sz="2800" dirty="0">
                <a:latin typeface="+mj-lt"/>
              </a:rPr>
              <a:t>.	</a:t>
            </a:r>
            <a:r>
              <a:rPr lang="en-US" altLang="en-US" sz="2800" u="sng" dirty="0">
                <a:latin typeface="+mj-lt"/>
              </a:rPr>
              <a:t>Chameleons – avoiders, obligers</a:t>
            </a:r>
            <a:r>
              <a:rPr lang="en-US" altLang="en-US" sz="2800" dirty="0">
                <a:latin typeface="+mj-lt"/>
              </a:rPr>
              <a:t> </a:t>
            </a:r>
            <a:br>
              <a:rPr lang="en-US" altLang="en-US" sz="2800" dirty="0">
                <a:latin typeface="+mj-lt"/>
              </a:rPr>
            </a:br>
            <a:r>
              <a:rPr lang="en-US" altLang="en-US" sz="2800" dirty="0">
                <a:latin typeface="+mj-lt"/>
              </a:rPr>
              <a:t>(Lev. 11:29,30; Pro.29:25)</a:t>
            </a:r>
          </a:p>
          <a:p>
            <a:pPr marL="893763" indent="-446088" eaLnBrk="1" hangingPunct="1">
              <a:buClr>
                <a:schemeClr val="tx1"/>
              </a:buClr>
              <a:buFont typeface="+mj-lt"/>
              <a:buAutoNum type="arabicPeriod"/>
              <a:defRPr/>
            </a:pPr>
            <a:r>
              <a:rPr lang="en-US" altLang="en-US" sz="2800" dirty="0">
                <a:latin typeface="+mj-lt"/>
              </a:rPr>
              <a:t>Change of </a:t>
            </a:r>
            <a:r>
              <a:rPr lang="en-US" altLang="en-US" sz="2800" dirty="0" err="1">
                <a:latin typeface="+mj-lt"/>
              </a:rPr>
              <a:t>colours</a:t>
            </a:r>
            <a:r>
              <a:rPr lang="en-US" altLang="en-US" sz="2800" dirty="0">
                <a:latin typeface="+mj-lt"/>
              </a:rPr>
              <a:t> in response to heat and light</a:t>
            </a:r>
          </a:p>
          <a:p>
            <a:pPr marL="893763" indent="-446088" eaLnBrk="1" hangingPunct="1">
              <a:buClr>
                <a:schemeClr val="tx1"/>
              </a:buClr>
              <a:buFont typeface="+mj-lt"/>
              <a:buAutoNum type="arabicPeriod"/>
              <a:defRPr/>
            </a:pPr>
            <a:r>
              <a:rPr lang="en-US" altLang="en-US" sz="2800" dirty="0">
                <a:latin typeface="+mj-lt"/>
              </a:rPr>
              <a:t>Change of mind but only superficially to fit in</a:t>
            </a:r>
          </a:p>
          <a:p>
            <a:pPr marL="893763" indent="-446088" eaLnBrk="1" hangingPunct="1">
              <a:buClr>
                <a:schemeClr val="tx1"/>
              </a:buClr>
              <a:buFont typeface="+mj-lt"/>
              <a:buAutoNum type="arabicPeriod"/>
              <a:defRPr/>
            </a:pPr>
            <a:r>
              <a:rPr lang="en-US" altLang="en-US" sz="2800" dirty="0">
                <a:latin typeface="+mj-lt"/>
              </a:rPr>
              <a:t>Message: I am nice to you; you owe it to me to be nice back.</a:t>
            </a:r>
          </a:p>
          <a:p>
            <a:pPr marL="1341438" indent="-447675" eaLnBrk="1" hangingPunct="1">
              <a:buClr>
                <a:schemeClr val="tx1"/>
              </a:buClr>
              <a:buFont typeface="+mj-lt"/>
              <a:buAutoNum type="alphaLcPeriod"/>
              <a:defRPr/>
            </a:pPr>
            <a:r>
              <a:rPr lang="en-US" altLang="en-US" sz="2800" dirty="0">
                <a:latin typeface="+mj-lt"/>
              </a:rPr>
              <a:t>Avoids making decisions</a:t>
            </a:r>
          </a:p>
          <a:p>
            <a:pPr marL="1341438" indent="-447675" eaLnBrk="1" hangingPunct="1">
              <a:buClr>
                <a:schemeClr val="tx1"/>
              </a:buClr>
              <a:buFont typeface="+mj-lt"/>
              <a:buAutoNum type="alphaLcPeriod"/>
              <a:defRPr/>
            </a:pPr>
            <a:r>
              <a:rPr lang="en-US" altLang="en-US" sz="2800" dirty="0">
                <a:latin typeface="+mj-lt"/>
              </a:rPr>
              <a:t>Acts innocent</a:t>
            </a:r>
          </a:p>
          <a:p>
            <a:pPr marL="1341438" indent="-447675" eaLnBrk="1" hangingPunct="1">
              <a:buClr>
                <a:schemeClr val="tx1"/>
              </a:buClr>
              <a:buFont typeface="+mj-lt"/>
              <a:buAutoNum type="alphaLcPeriod"/>
              <a:defRPr/>
            </a:pPr>
            <a:r>
              <a:rPr lang="en-US" altLang="en-US" sz="2800" dirty="0">
                <a:latin typeface="+mj-lt"/>
              </a:rPr>
              <a:t>Appears nice and agreeable</a:t>
            </a:r>
          </a:p>
          <a:p>
            <a:pPr marL="1341438" indent="-447675" eaLnBrk="1" hangingPunct="1">
              <a:buClr>
                <a:schemeClr val="tx1"/>
              </a:buClr>
              <a:buFont typeface="+mj-lt"/>
              <a:buAutoNum type="alphaLcPeriod"/>
              <a:defRPr/>
            </a:pPr>
            <a:r>
              <a:rPr lang="en-US" altLang="en-US" sz="2800" dirty="0">
                <a:latin typeface="+mj-lt"/>
              </a:rPr>
              <a:t>Recoils from making a commitment</a:t>
            </a:r>
          </a:p>
          <a:p>
            <a:pPr marL="1341438" indent="-447675" eaLnBrk="1" hangingPunct="1">
              <a:buClr>
                <a:schemeClr val="tx1"/>
              </a:buClr>
              <a:buFont typeface="+mj-lt"/>
              <a:buAutoNum type="alphaLcPeriod"/>
              <a:defRPr/>
            </a:pPr>
            <a:r>
              <a:rPr lang="en-US" altLang="en-US" sz="2800" dirty="0">
                <a:latin typeface="+mj-lt"/>
              </a:rPr>
              <a:t>Downplays differences</a:t>
            </a:r>
          </a:p>
        </p:txBody>
      </p:sp>
      <p:sp>
        <p:nvSpPr>
          <p:cNvPr id="5" name="Rectangle 2">
            <a:extLst>
              <a:ext uri="{FF2B5EF4-FFF2-40B4-BE49-F238E27FC236}">
                <a16:creationId xmlns:a16="http://schemas.microsoft.com/office/drawing/2014/main" id="{252A25A4-3AF1-48A1-9C22-8313E3DCD854}"/>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0981660-CEC4-4E2B-A3F5-0C73CADCCDB9}"/>
              </a:ext>
            </a:extLst>
          </p:cNvPr>
          <p:cNvSpPr>
            <a:spLocks noGrp="1"/>
          </p:cNvSpPr>
          <p:nvPr>
            <p:ph type="title"/>
          </p:nvPr>
        </p:nvSpPr>
        <p:spPr>
          <a:xfrm>
            <a:off x="533400" y="152400"/>
            <a:ext cx="8229600" cy="762000"/>
          </a:xfrm>
        </p:spPr>
        <p:txBody>
          <a:bodyPr/>
          <a:lstStyle/>
          <a:p>
            <a:pPr algn="ctr" eaLnBrk="1" hangingPunct="1"/>
            <a:r>
              <a:rPr lang="en-US" altLang="en-US" sz="4000" u="sng" dirty="0"/>
              <a:t>(1).  GENERALIZATIONS</a:t>
            </a:r>
          </a:p>
        </p:txBody>
      </p:sp>
      <p:sp>
        <p:nvSpPr>
          <p:cNvPr id="9219" name="Rectangle 3">
            <a:extLst>
              <a:ext uri="{FF2B5EF4-FFF2-40B4-BE49-F238E27FC236}">
                <a16:creationId xmlns:a16="http://schemas.microsoft.com/office/drawing/2014/main" id="{27C850B7-97F1-4748-BF38-37F2F84D3972}"/>
              </a:ext>
            </a:extLst>
          </p:cNvPr>
          <p:cNvSpPr>
            <a:spLocks noGrp="1" noChangeArrowheads="1"/>
          </p:cNvSpPr>
          <p:nvPr>
            <p:ph idx="1"/>
          </p:nvPr>
        </p:nvSpPr>
        <p:spPr>
          <a:xfrm>
            <a:off x="533400" y="1295400"/>
            <a:ext cx="8229600" cy="5181600"/>
          </a:xfrm>
        </p:spPr>
        <p:txBody>
          <a:bodyPr/>
          <a:lstStyle/>
          <a:p>
            <a:pPr marL="442913" indent="-442913" eaLnBrk="1" hangingPunct="1">
              <a:buClrTx/>
              <a:buSzPct val="100000"/>
              <a:buNone/>
              <a:defRPr/>
            </a:pPr>
            <a:r>
              <a:rPr lang="en-US" altLang="en-US" sz="2800" dirty="0">
                <a:latin typeface="+mj-lt"/>
              </a:rPr>
              <a:t>1.  Harmony normal, conflict abnormal</a:t>
            </a:r>
          </a:p>
          <a:p>
            <a:pPr marL="720725" indent="-279400" eaLnBrk="1" hangingPunct="1">
              <a:buClrTx/>
              <a:buSzPct val="100000"/>
              <a:buFont typeface="Arial" panose="020B0604020202020204" pitchFamily="34" charset="0"/>
              <a:buChar char="•"/>
              <a:defRPr/>
            </a:pPr>
            <a:r>
              <a:rPr lang="en-US" altLang="en-US" sz="2800" dirty="0">
                <a:latin typeface="+mj-lt"/>
              </a:rPr>
              <a:t>Conflicts are universal &amp; inevitable.</a:t>
            </a:r>
          </a:p>
          <a:p>
            <a:pPr marL="442913" indent="-442913" eaLnBrk="1" hangingPunct="1">
              <a:buClrTx/>
              <a:buSzPct val="100000"/>
              <a:buNone/>
              <a:defRPr/>
            </a:pPr>
            <a:r>
              <a:rPr lang="en-US" altLang="en-US" sz="2800" dirty="0">
                <a:latin typeface="+mj-lt"/>
              </a:rPr>
              <a:t>2.	Conflict – a win-lose situation</a:t>
            </a:r>
          </a:p>
          <a:p>
            <a:pPr marL="720725" indent="-279400" eaLnBrk="1" hangingPunct="1">
              <a:buClrTx/>
              <a:buSzPct val="100000"/>
              <a:buFont typeface="Arial" panose="020B0604020202020204" pitchFamily="34" charset="0"/>
              <a:buChar char="•"/>
              <a:defRPr/>
            </a:pPr>
            <a:r>
              <a:rPr lang="en-US" altLang="en-US" sz="2800" dirty="0">
                <a:latin typeface="+mj-lt"/>
              </a:rPr>
              <a:t>It can be resolved – win-win</a:t>
            </a:r>
          </a:p>
          <a:p>
            <a:pPr marL="442913" indent="-442913" eaLnBrk="1" hangingPunct="1">
              <a:buClrTx/>
              <a:buSzPct val="100000"/>
              <a:buNone/>
              <a:defRPr/>
            </a:pPr>
            <a:r>
              <a:rPr lang="en-US" altLang="en-US" sz="2800" dirty="0">
                <a:latin typeface="+mj-lt"/>
              </a:rPr>
              <a:t>3.	Conflict is wrong.</a:t>
            </a:r>
          </a:p>
          <a:p>
            <a:pPr marL="720725" indent="-279400" eaLnBrk="1" hangingPunct="1">
              <a:buClrTx/>
              <a:buSzPct val="100000"/>
              <a:buFont typeface="Arial" panose="020B0604020202020204" pitchFamily="34" charset="0"/>
              <a:buChar char="•"/>
              <a:defRPr/>
            </a:pPr>
            <a:r>
              <a:rPr lang="en-US" altLang="en-US" sz="2800" dirty="0">
                <a:latin typeface="+mj-lt"/>
              </a:rPr>
              <a:t>There are right ways to handle them.</a:t>
            </a:r>
          </a:p>
          <a:p>
            <a:pPr marL="442913" indent="-442913" eaLnBrk="1" hangingPunct="1">
              <a:buClrTx/>
              <a:buSzPct val="100000"/>
              <a:buNone/>
              <a:defRPr/>
            </a:pPr>
            <a:r>
              <a:rPr lang="en-US" altLang="en-US" sz="2800" dirty="0">
                <a:latin typeface="+mj-lt"/>
              </a:rPr>
              <a:t>4.	Live in conformity.</a:t>
            </a:r>
          </a:p>
          <a:p>
            <a:pPr marL="720725" indent="-279400" eaLnBrk="1" hangingPunct="1">
              <a:buClrTx/>
              <a:buSzPct val="100000"/>
              <a:buFont typeface="Arial" panose="020B0604020202020204" pitchFamily="34" charset="0"/>
              <a:buChar char="•"/>
              <a:defRPr/>
            </a:pPr>
            <a:r>
              <a:rPr lang="en-US" altLang="en-US" sz="2800" dirty="0">
                <a:latin typeface="+mj-lt"/>
              </a:rPr>
              <a:t>Live positively with differences</a:t>
            </a:r>
          </a:p>
          <a:p>
            <a:pPr marL="442913" indent="-442913" eaLnBrk="1" hangingPunct="1">
              <a:buClrTx/>
              <a:buSzPct val="100000"/>
              <a:buNone/>
              <a:defRPr/>
            </a:pPr>
            <a:r>
              <a:rPr lang="en-US" altLang="en-US" sz="2800" dirty="0">
                <a:latin typeface="+mj-lt"/>
              </a:rPr>
              <a:t>5.	Strategy is to give in.</a:t>
            </a:r>
          </a:p>
          <a:p>
            <a:pPr marL="720725" indent="-279400" eaLnBrk="1" hangingPunct="1">
              <a:buClrTx/>
              <a:buSzPct val="100000"/>
              <a:buFont typeface="Arial" panose="020B0604020202020204" pitchFamily="34" charset="0"/>
              <a:buChar char="•"/>
              <a:defRPr/>
            </a:pPr>
            <a:r>
              <a:rPr lang="en-US" altLang="en-US" sz="2800" dirty="0">
                <a:latin typeface="+mj-lt"/>
              </a:rPr>
              <a:t>We have to face them to receive the benefits.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22575258-A7B5-43B0-AE00-1141029E94B4}"/>
              </a:ext>
            </a:extLst>
          </p:cNvPr>
          <p:cNvSpPr>
            <a:spLocks noGrp="1" noChangeArrowheads="1"/>
          </p:cNvSpPr>
          <p:nvPr>
            <p:ph idx="1"/>
          </p:nvPr>
        </p:nvSpPr>
        <p:spPr>
          <a:xfrm>
            <a:off x="457200" y="1143000"/>
            <a:ext cx="8229600" cy="5029200"/>
          </a:xfrm>
        </p:spPr>
        <p:txBody>
          <a:bodyPr/>
          <a:lstStyle/>
          <a:p>
            <a:pPr marL="447675" indent="-447675" eaLnBrk="1" hangingPunct="1">
              <a:buNone/>
              <a:defRPr/>
            </a:pPr>
            <a:r>
              <a:rPr lang="en-US" altLang="en-US" sz="2800" b="1" dirty="0">
                <a:latin typeface="+mj-lt"/>
              </a:rPr>
              <a:t>E</a:t>
            </a:r>
            <a:r>
              <a:rPr lang="en-US" altLang="en-US" sz="2800" dirty="0">
                <a:latin typeface="+mj-lt"/>
              </a:rPr>
              <a:t>.	</a:t>
            </a:r>
            <a:r>
              <a:rPr lang="en-US" altLang="en-US" sz="2800" u="sng" dirty="0">
                <a:latin typeface="+mj-lt"/>
              </a:rPr>
              <a:t>Chameleons – avoiders, obligers </a:t>
            </a:r>
            <a:br>
              <a:rPr lang="en-US" altLang="en-US" sz="2800" u="sng" dirty="0">
                <a:latin typeface="+mj-lt"/>
              </a:rPr>
            </a:br>
            <a:r>
              <a:rPr lang="en-US" altLang="en-US" sz="2800" dirty="0">
                <a:latin typeface="+mj-lt"/>
              </a:rPr>
              <a:t>(Lev. 11:29,30; Pro.29:25)</a:t>
            </a:r>
          </a:p>
          <a:p>
            <a:pPr marL="893763" indent="-446088" eaLnBrk="1" hangingPunct="1">
              <a:buFont typeface="Wingdings 2" panose="05020102010507070707" pitchFamily="18" charset="2"/>
              <a:buNone/>
              <a:defRPr/>
            </a:pPr>
            <a:r>
              <a:rPr lang="en-US" altLang="en-US" sz="2800" dirty="0">
                <a:latin typeface="+mj-lt"/>
              </a:rPr>
              <a:t>4.	Goal – to be accepted</a:t>
            </a:r>
          </a:p>
          <a:p>
            <a:pPr marL="1341438" indent="-447675" eaLnBrk="1" hangingPunct="1">
              <a:buClr>
                <a:schemeClr val="tx1"/>
              </a:buClr>
              <a:buFont typeface="+mj-lt"/>
              <a:buAutoNum type="alphaLcPeriod"/>
              <a:defRPr/>
            </a:pPr>
            <a:r>
              <a:rPr lang="en-US" altLang="en-US" sz="2800" dirty="0">
                <a:latin typeface="+mj-lt"/>
              </a:rPr>
              <a:t>Make it “okay” to disagree</a:t>
            </a:r>
          </a:p>
          <a:p>
            <a:pPr marL="1341438" indent="-447675" eaLnBrk="1" hangingPunct="1">
              <a:buClr>
                <a:schemeClr val="tx1"/>
              </a:buClr>
              <a:buFont typeface="+mj-lt"/>
              <a:buAutoNum type="alphaLcPeriod"/>
              <a:defRPr/>
            </a:pPr>
            <a:r>
              <a:rPr lang="en-US" altLang="en-US" sz="2800" dirty="0">
                <a:latin typeface="+mj-lt"/>
              </a:rPr>
              <a:t>Help them identify priorities</a:t>
            </a:r>
          </a:p>
          <a:p>
            <a:pPr marL="1341438" indent="-447675" eaLnBrk="1" hangingPunct="1">
              <a:buClr>
                <a:schemeClr val="tx1"/>
              </a:buClr>
              <a:buFont typeface="+mj-lt"/>
              <a:buAutoNum type="alphaLcPeriod"/>
              <a:defRPr/>
            </a:pPr>
            <a:r>
              <a:rPr lang="en-US" altLang="en-US" sz="2800" dirty="0">
                <a:latin typeface="+mj-lt"/>
              </a:rPr>
              <a:t>Learn their hidden fears</a:t>
            </a:r>
          </a:p>
          <a:p>
            <a:pPr marL="1341438" indent="-447675" eaLnBrk="1" hangingPunct="1">
              <a:buClr>
                <a:schemeClr val="tx1"/>
              </a:buClr>
              <a:buFont typeface="+mj-lt"/>
              <a:buAutoNum type="alphaLcPeriod"/>
              <a:defRPr/>
            </a:pPr>
            <a:r>
              <a:rPr lang="en-US" altLang="en-US" sz="2800" dirty="0">
                <a:latin typeface="+mj-lt"/>
              </a:rPr>
              <a:t>Reinforce their decisions</a:t>
            </a:r>
          </a:p>
          <a:p>
            <a:pPr marL="1341438" indent="-447675" eaLnBrk="1" hangingPunct="1">
              <a:buClr>
                <a:schemeClr val="tx1"/>
              </a:buClr>
              <a:buFont typeface="+mj-lt"/>
              <a:buAutoNum type="alphaLcPeriod"/>
              <a:defRPr/>
            </a:pPr>
            <a:r>
              <a:rPr lang="en-US" altLang="en-US" sz="2800" dirty="0">
                <a:latin typeface="+mj-lt"/>
              </a:rPr>
              <a:t>Their “yes” is not complete agreement</a:t>
            </a:r>
          </a:p>
          <a:p>
            <a:pPr marL="447675" indent="0">
              <a:buNone/>
              <a:defRPr/>
            </a:pPr>
            <a:r>
              <a:rPr lang="en-SG" sz="2800" dirty="0">
                <a:latin typeface="+mj-lt"/>
              </a:rPr>
              <a:t>(Proverbs 12:25)  </a:t>
            </a:r>
            <a:r>
              <a:rPr lang="en-SG" sz="2800" i="1" dirty="0">
                <a:latin typeface="+mj-lt"/>
              </a:rPr>
              <a:t>Heaviness in the heart of man makes it stoop: but a good word makes it glad.</a:t>
            </a:r>
          </a:p>
          <a:p>
            <a:pPr>
              <a:defRPr/>
            </a:pPr>
            <a:endParaRPr lang="en-SG" dirty="0"/>
          </a:p>
          <a:p>
            <a:pPr marL="0" indent="0" eaLnBrk="1" hangingPunct="1">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862CA339-1867-438E-A3B3-0D91B0068F0C}"/>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98FB2FFF-9A3F-4EA2-999F-EB057723C97F}"/>
              </a:ext>
            </a:extLst>
          </p:cNvPr>
          <p:cNvSpPr>
            <a:spLocks noGrp="1" noChangeArrowheads="1"/>
          </p:cNvSpPr>
          <p:nvPr>
            <p:ph idx="1"/>
          </p:nvPr>
        </p:nvSpPr>
        <p:spPr>
          <a:xfrm>
            <a:off x="457200" y="1295400"/>
            <a:ext cx="8001000" cy="4953000"/>
          </a:xfrm>
        </p:spPr>
        <p:txBody>
          <a:bodyPr/>
          <a:lstStyle/>
          <a:p>
            <a:pPr marL="355600" indent="-355600" eaLnBrk="1" hangingPunct="1">
              <a:buNone/>
              <a:defRPr/>
            </a:pPr>
            <a:r>
              <a:rPr lang="en-US" altLang="en-US" sz="2800" b="1" dirty="0">
                <a:latin typeface="+mj-lt"/>
              </a:rPr>
              <a:t>F</a:t>
            </a:r>
            <a:r>
              <a:rPr lang="en-US" altLang="en-US" sz="2800" dirty="0">
                <a:latin typeface="+mj-lt"/>
              </a:rPr>
              <a:t>. 	</a:t>
            </a:r>
            <a:r>
              <a:rPr lang="en-US" altLang="en-US" sz="2800" u="sng" dirty="0">
                <a:latin typeface="+mj-lt"/>
              </a:rPr>
              <a:t>Weasels – avoider, twister</a:t>
            </a:r>
            <a:r>
              <a:rPr lang="en-US" altLang="en-US" sz="2800" dirty="0">
                <a:latin typeface="+mj-lt"/>
              </a:rPr>
              <a:t> (Lev. 11:29; Prov. 17:20)</a:t>
            </a:r>
          </a:p>
          <a:p>
            <a:pPr marL="355600" indent="0" eaLnBrk="1" hangingPunct="1">
              <a:buFont typeface="Wingdings 2" panose="05020102010507070707" pitchFamily="18" charset="2"/>
              <a:buNone/>
              <a:defRPr/>
            </a:pPr>
            <a:r>
              <a:rPr lang="en-US" altLang="en-US" sz="2800" dirty="0">
                <a:latin typeface="+mj-lt"/>
              </a:rPr>
              <a:t>1.  Cleverness &amp; guile to burrow into holes to hide</a:t>
            </a:r>
          </a:p>
          <a:p>
            <a:pPr marL="355600" indent="0" eaLnBrk="1" hangingPunct="1">
              <a:buFont typeface="Wingdings 2" panose="05020102010507070707" pitchFamily="18" charset="2"/>
              <a:buNone/>
              <a:defRPr/>
            </a:pPr>
            <a:r>
              <a:rPr lang="en-US" altLang="en-US" sz="2800" dirty="0">
                <a:latin typeface="+mj-lt"/>
              </a:rPr>
              <a:t>2.  People who are evasive, insincere and devious</a:t>
            </a:r>
          </a:p>
          <a:p>
            <a:pPr marL="355600" indent="0" eaLnBrk="1" hangingPunct="1">
              <a:buFont typeface="Wingdings 2" panose="05020102010507070707" pitchFamily="18" charset="2"/>
              <a:buNone/>
              <a:defRPr/>
            </a:pPr>
            <a:r>
              <a:rPr lang="en-US" altLang="en-US" sz="2800" dirty="0">
                <a:latin typeface="+mj-lt"/>
              </a:rPr>
              <a:t>3.  Message: I am not going to get pinned down.</a:t>
            </a:r>
          </a:p>
          <a:p>
            <a:pPr marL="1260475" indent="-457200" eaLnBrk="1" hangingPunct="1">
              <a:buClr>
                <a:schemeClr val="tx1"/>
              </a:buClr>
              <a:buFont typeface="+mj-lt"/>
              <a:buAutoNum type="alphaLcPeriod"/>
              <a:defRPr/>
            </a:pPr>
            <a:r>
              <a:rPr lang="en-US" altLang="en-US" sz="2800" dirty="0">
                <a:latin typeface="+mj-lt"/>
              </a:rPr>
              <a:t>Uses clever defensives</a:t>
            </a:r>
          </a:p>
          <a:p>
            <a:pPr marL="1260475" indent="-457200" eaLnBrk="1" hangingPunct="1">
              <a:buClr>
                <a:schemeClr val="tx1"/>
              </a:buClr>
              <a:buFont typeface="+mj-lt"/>
              <a:buAutoNum type="alphaLcPeriod"/>
              <a:defRPr/>
            </a:pPr>
            <a:r>
              <a:rPr lang="en-US" altLang="en-US" sz="2800" dirty="0">
                <a:latin typeface="+mj-lt"/>
              </a:rPr>
              <a:t>Sidesteps the issue</a:t>
            </a:r>
          </a:p>
          <a:p>
            <a:pPr marL="1260475" indent="-457200" eaLnBrk="1" hangingPunct="1">
              <a:buClr>
                <a:schemeClr val="tx1"/>
              </a:buClr>
              <a:buFont typeface="+mj-lt"/>
              <a:buAutoNum type="alphaLcPeriod"/>
              <a:defRPr/>
            </a:pPr>
            <a:r>
              <a:rPr lang="en-US" altLang="en-US" sz="2800" dirty="0">
                <a:latin typeface="+mj-lt"/>
              </a:rPr>
              <a:t>Twists and bends the truth</a:t>
            </a:r>
          </a:p>
          <a:p>
            <a:pPr marL="1260475" indent="-457200" eaLnBrk="1" hangingPunct="1">
              <a:buClr>
                <a:schemeClr val="tx1"/>
              </a:buClr>
              <a:buFont typeface="+mj-lt"/>
              <a:buAutoNum type="alphaLcPeriod"/>
              <a:defRPr/>
            </a:pPr>
            <a:r>
              <a:rPr lang="en-US" altLang="en-US" sz="2800" dirty="0">
                <a:latin typeface="+mj-lt"/>
              </a:rPr>
              <a:t>Blames others</a:t>
            </a:r>
          </a:p>
          <a:p>
            <a:pPr marL="1260475" indent="-457200" eaLnBrk="1" hangingPunct="1">
              <a:buClr>
                <a:schemeClr val="tx1"/>
              </a:buClr>
              <a:buFont typeface="+mj-lt"/>
              <a:buAutoNum type="alphaLcPeriod"/>
              <a:defRPr/>
            </a:pPr>
            <a:r>
              <a:rPr lang="en-US" altLang="en-US" sz="2800" dirty="0">
                <a:latin typeface="+mj-lt"/>
              </a:rPr>
              <a:t>Avoids “I” statements</a:t>
            </a:r>
          </a:p>
        </p:txBody>
      </p:sp>
      <p:sp>
        <p:nvSpPr>
          <p:cNvPr id="5" name="Rectangle 2">
            <a:extLst>
              <a:ext uri="{FF2B5EF4-FFF2-40B4-BE49-F238E27FC236}">
                <a16:creationId xmlns:a16="http://schemas.microsoft.com/office/drawing/2014/main" id="{8DC75621-FB41-43EC-86B7-F6FA07A12910}"/>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03CF274A-0C00-4752-BC23-37E3FCBD21CA}"/>
              </a:ext>
            </a:extLst>
          </p:cNvPr>
          <p:cNvSpPr>
            <a:spLocks noGrp="1" noChangeArrowheads="1"/>
          </p:cNvSpPr>
          <p:nvPr>
            <p:ph idx="1"/>
          </p:nvPr>
        </p:nvSpPr>
        <p:spPr>
          <a:xfrm>
            <a:off x="548409" y="1219200"/>
            <a:ext cx="8001000" cy="4953000"/>
          </a:xfrm>
        </p:spPr>
        <p:txBody>
          <a:bodyPr/>
          <a:lstStyle/>
          <a:p>
            <a:pPr marL="355600" indent="-355600" eaLnBrk="1" hangingPunct="1">
              <a:buNone/>
              <a:defRPr/>
            </a:pPr>
            <a:r>
              <a:rPr lang="en-US" altLang="en-US" sz="2800" b="1" dirty="0">
                <a:latin typeface="+mj-lt"/>
              </a:rPr>
              <a:t>F</a:t>
            </a:r>
            <a:r>
              <a:rPr lang="en-US" altLang="en-US" sz="2800" dirty="0">
                <a:latin typeface="+mj-lt"/>
              </a:rPr>
              <a:t>.	</a:t>
            </a:r>
            <a:r>
              <a:rPr lang="en-US" altLang="en-US" sz="2800" u="sng" dirty="0">
                <a:latin typeface="+mj-lt"/>
              </a:rPr>
              <a:t>Weasels – avoider, twister</a:t>
            </a:r>
            <a:r>
              <a:rPr lang="en-US" altLang="en-US" sz="2800" dirty="0">
                <a:latin typeface="+mj-lt"/>
              </a:rPr>
              <a:t> (Lev. 11:29; Prov. 17:20)</a:t>
            </a:r>
          </a:p>
          <a:p>
            <a:pPr marL="803275" indent="-447675" eaLnBrk="1" hangingPunct="1">
              <a:buFont typeface="Wingdings 2" panose="05020102010507070707" pitchFamily="18" charset="2"/>
              <a:buNone/>
              <a:defRPr/>
            </a:pPr>
            <a:r>
              <a:rPr lang="en-US" altLang="en-US" sz="2800" dirty="0">
                <a:latin typeface="+mj-lt"/>
              </a:rPr>
              <a:t>4.	Goal – to feel courage</a:t>
            </a:r>
          </a:p>
          <a:p>
            <a:pPr marL="1260475" indent="-457200" eaLnBrk="1" hangingPunct="1">
              <a:buClr>
                <a:schemeClr val="tx1"/>
              </a:buClr>
              <a:buFont typeface="+mj-lt"/>
              <a:buAutoNum type="alphaLcPeriod"/>
              <a:defRPr/>
            </a:pPr>
            <a:r>
              <a:rPr lang="en-US" altLang="en-US" sz="2800" dirty="0">
                <a:latin typeface="+mj-lt"/>
              </a:rPr>
              <a:t>Avoid accusations.</a:t>
            </a:r>
          </a:p>
          <a:p>
            <a:pPr marL="1260475" indent="-457200" eaLnBrk="1" hangingPunct="1">
              <a:buClr>
                <a:schemeClr val="tx1"/>
              </a:buClr>
              <a:buFont typeface="+mj-lt"/>
              <a:buAutoNum type="alphaLcPeriod"/>
              <a:defRPr/>
            </a:pPr>
            <a:r>
              <a:rPr lang="en-US" altLang="en-US" sz="2800" dirty="0">
                <a:latin typeface="+mj-lt"/>
              </a:rPr>
              <a:t>Do not drawn into arguments.</a:t>
            </a:r>
          </a:p>
          <a:p>
            <a:pPr marL="1260475" indent="-457200" eaLnBrk="1" hangingPunct="1">
              <a:buClr>
                <a:schemeClr val="tx1"/>
              </a:buClr>
              <a:buFont typeface="+mj-lt"/>
              <a:buAutoNum type="alphaLcPeriod"/>
              <a:defRPr/>
            </a:pPr>
            <a:r>
              <a:rPr lang="en-US" altLang="en-US" sz="2800" dirty="0">
                <a:latin typeface="+mj-lt"/>
              </a:rPr>
              <a:t>Be strong and immovable.</a:t>
            </a:r>
          </a:p>
          <a:p>
            <a:pPr marL="1260475" indent="-457200" eaLnBrk="1" hangingPunct="1">
              <a:buClr>
                <a:schemeClr val="tx1"/>
              </a:buClr>
              <a:buFont typeface="+mj-lt"/>
              <a:buAutoNum type="alphaLcPeriod"/>
              <a:defRPr/>
            </a:pPr>
            <a:r>
              <a:rPr lang="en-US" altLang="en-US" sz="2800" dirty="0">
                <a:latin typeface="+mj-lt"/>
              </a:rPr>
              <a:t>Be forgiving</a:t>
            </a:r>
          </a:p>
          <a:p>
            <a:pPr marL="1260475" indent="-457200" eaLnBrk="1" hangingPunct="1">
              <a:buClr>
                <a:schemeClr val="tx1"/>
              </a:buClr>
              <a:buFont typeface="+mj-lt"/>
              <a:buAutoNum type="alphaLcPeriod"/>
              <a:defRPr/>
            </a:pPr>
            <a:r>
              <a:rPr lang="en-US" altLang="en-US" sz="2800" dirty="0">
                <a:latin typeface="+mj-lt"/>
              </a:rPr>
              <a:t>Be consistently encouraging.</a:t>
            </a:r>
          </a:p>
          <a:p>
            <a:pPr marL="355600" indent="0">
              <a:buNone/>
              <a:defRPr/>
            </a:pPr>
            <a:r>
              <a:rPr lang="en-SG" sz="2800" dirty="0">
                <a:latin typeface="+mj-lt"/>
              </a:rPr>
              <a:t>(2 Corinthians 6:7)  </a:t>
            </a:r>
            <a:r>
              <a:rPr lang="en-SG" sz="2800" i="1" dirty="0">
                <a:latin typeface="+mj-lt"/>
              </a:rPr>
              <a:t>By the word of truth, by the power of God, by the armour of righteousness on the right hand and on the left</a:t>
            </a:r>
            <a:r>
              <a:rPr lang="en-SG" sz="2800" dirty="0">
                <a:latin typeface="+mj-lt"/>
              </a:rPr>
              <a:t>, </a:t>
            </a:r>
          </a:p>
          <a:p>
            <a:pPr>
              <a:defRPr/>
            </a:pPr>
            <a:endParaRPr lang="en-SG" dirty="0"/>
          </a:p>
          <a:p>
            <a:pPr marL="0" indent="0" eaLnBrk="1" hangingPunct="1">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2CFFA2C0-FC47-4AFA-A684-D0A1CF6D9DAD}"/>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AEF4C269-6B3E-4EC5-A530-A7BF0C3C681A}"/>
              </a:ext>
            </a:extLst>
          </p:cNvPr>
          <p:cNvSpPr>
            <a:spLocks noGrp="1" noChangeArrowheads="1"/>
          </p:cNvSpPr>
          <p:nvPr>
            <p:ph idx="1"/>
          </p:nvPr>
        </p:nvSpPr>
        <p:spPr>
          <a:xfrm>
            <a:off x="457200" y="1295400"/>
            <a:ext cx="8001000" cy="4953000"/>
          </a:xfrm>
        </p:spPr>
        <p:txBody>
          <a:bodyPr/>
          <a:lstStyle/>
          <a:p>
            <a:pPr marL="447675" indent="-447675" eaLnBrk="1" hangingPunct="1">
              <a:spcBef>
                <a:spcPts val="0"/>
              </a:spcBef>
              <a:spcAft>
                <a:spcPts val="1200"/>
              </a:spcAft>
              <a:buNone/>
              <a:defRPr/>
            </a:pPr>
            <a:r>
              <a:rPr lang="en-US" altLang="en-US" sz="2800" b="1" dirty="0">
                <a:latin typeface="+mj-lt"/>
              </a:rPr>
              <a:t>G</a:t>
            </a:r>
            <a:r>
              <a:rPr lang="en-US" altLang="en-US" sz="2800" dirty="0">
                <a:latin typeface="+mj-lt"/>
              </a:rPr>
              <a:t>.	</a:t>
            </a:r>
            <a:r>
              <a:rPr lang="en-US" altLang="en-US" sz="2800" u="sng" dirty="0">
                <a:latin typeface="+mj-lt"/>
              </a:rPr>
              <a:t>Faulty Accusations of Attackers</a:t>
            </a:r>
            <a:r>
              <a:rPr lang="en-US" altLang="en-US" sz="2800" dirty="0">
                <a:latin typeface="+mj-lt"/>
              </a:rPr>
              <a:t> </a:t>
            </a:r>
          </a:p>
          <a:p>
            <a:pPr marL="893763" indent="-446088" eaLnBrk="1" hangingPunct="1">
              <a:buClr>
                <a:schemeClr val="tx1"/>
              </a:buClr>
              <a:buFont typeface="+mj-lt"/>
              <a:buAutoNum type="arabicPeriod"/>
              <a:defRPr/>
            </a:pPr>
            <a:r>
              <a:rPr lang="en-US" altLang="en-US" sz="2800" dirty="0">
                <a:latin typeface="+mj-lt"/>
              </a:rPr>
              <a:t>You’ll never change.</a:t>
            </a:r>
          </a:p>
          <a:p>
            <a:pPr marL="893763" indent="-446088" eaLnBrk="1" hangingPunct="1">
              <a:buClr>
                <a:schemeClr val="tx1"/>
              </a:buClr>
              <a:buFont typeface="+mj-lt"/>
              <a:buAutoNum type="arabicPeriod"/>
              <a:defRPr/>
            </a:pPr>
            <a:r>
              <a:rPr lang="en-US" altLang="en-US" sz="2800" dirty="0">
                <a:latin typeface="+mj-lt"/>
              </a:rPr>
              <a:t>You are always against me.</a:t>
            </a:r>
          </a:p>
          <a:p>
            <a:pPr marL="893763" indent="-446088" eaLnBrk="1" hangingPunct="1">
              <a:buClr>
                <a:schemeClr val="tx1"/>
              </a:buClr>
              <a:buFont typeface="+mj-lt"/>
              <a:buAutoNum type="arabicPeriod"/>
              <a:defRPr/>
            </a:pPr>
            <a:r>
              <a:rPr lang="en-US" altLang="en-US" sz="2800" dirty="0">
                <a:latin typeface="+mj-lt"/>
              </a:rPr>
              <a:t>You will reject me – it’s just a matter of time.</a:t>
            </a:r>
          </a:p>
          <a:p>
            <a:pPr marL="893763" indent="-446088" eaLnBrk="1" hangingPunct="1">
              <a:buClr>
                <a:schemeClr val="tx1"/>
              </a:buClr>
              <a:buFont typeface="+mj-lt"/>
              <a:buAutoNum type="arabicPeriod"/>
              <a:defRPr/>
            </a:pPr>
            <a:r>
              <a:rPr lang="en-US" altLang="en-US" sz="2800" dirty="0">
                <a:latin typeface="+mj-lt"/>
              </a:rPr>
              <a:t>You can never be trusted.</a:t>
            </a:r>
          </a:p>
          <a:p>
            <a:pPr marL="893763" indent="-446088" eaLnBrk="1" hangingPunct="1">
              <a:buClr>
                <a:schemeClr val="tx1"/>
              </a:buClr>
              <a:buFont typeface="+mj-lt"/>
              <a:buAutoNum type="arabicPeriod"/>
              <a:defRPr/>
            </a:pPr>
            <a:r>
              <a:rPr lang="en-US" altLang="en-US" sz="2800" dirty="0">
                <a:latin typeface="+mj-lt"/>
              </a:rPr>
              <a:t>You’ve failed too much – you are a failure.</a:t>
            </a:r>
          </a:p>
          <a:p>
            <a:pPr marL="893763" indent="-446088" eaLnBrk="1" hangingPunct="1">
              <a:buClr>
                <a:schemeClr val="tx1"/>
              </a:buClr>
              <a:buFont typeface="+mj-lt"/>
              <a:buAutoNum type="arabicPeriod"/>
              <a:defRPr/>
            </a:pPr>
            <a:r>
              <a:rPr lang="en-US" altLang="en-US" sz="2800" dirty="0">
                <a:latin typeface="+mj-lt"/>
              </a:rPr>
              <a:t>You are hopeless – there is no hope for you.</a:t>
            </a:r>
          </a:p>
          <a:p>
            <a:pPr marL="893763" indent="-446088" eaLnBrk="1" hangingPunct="1">
              <a:buClr>
                <a:schemeClr val="tx1"/>
              </a:buClr>
              <a:buFont typeface="+mj-lt"/>
              <a:buAutoNum type="arabicPeriod"/>
              <a:defRPr/>
            </a:pPr>
            <a:r>
              <a:rPr lang="en-US" altLang="en-US" sz="2800" dirty="0">
                <a:latin typeface="+mj-lt"/>
              </a:rPr>
              <a:t>You are totally at fault if this relationship fails.</a:t>
            </a:r>
          </a:p>
          <a:p>
            <a:pPr marL="0" indent="0" eaLnBrk="1" hangingPunct="1">
              <a:buFont typeface="Wingdings 2" panose="05020102010507070707" pitchFamily="18" charset="2"/>
              <a:buNone/>
              <a:defRPr/>
            </a:pPr>
            <a:r>
              <a:rPr lang="en-US" altLang="en-US" sz="2800" dirty="0">
                <a:latin typeface="+mj-lt"/>
              </a:rPr>
              <a:t>       </a:t>
            </a:r>
            <a:endParaRPr lang="en-SG" sz="2800" dirty="0">
              <a:latin typeface="+mj-lt"/>
            </a:endParaRPr>
          </a:p>
          <a:p>
            <a:pPr marL="0" indent="0" eaLnBrk="1" hangingPunct="1">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F2CE94E3-EC33-4B12-93A9-AFC0E6D5A8D5}"/>
              </a:ext>
            </a:extLst>
          </p:cNvPr>
          <p:cNvSpPr>
            <a:spLocks noGrp="1"/>
          </p:cNvSpPr>
          <p:nvPr>
            <p:ph type="title"/>
          </p:nvPr>
        </p:nvSpPr>
        <p:spPr>
          <a:xfrm>
            <a:off x="-23091" y="308841"/>
            <a:ext cx="9144000" cy="466725"/>
          </a:xfrm>
        </p:spPr>
        <p:txBody>
          <a:bodyPr/>
          <a:lstStyle/>
          <a:p>
            <a:pPr algn="ctr" eaLnBrk="1" hangingPunct="1"/>
            <a:r>
              <a:rPr lang="en-US" altLang="en-US" sz="2800" dirty="0">
                <a:solidFill>
                  <a:srgbClr val="0070C0"/>
                </a:solidFill>
              </a:rPr>
              <a:t>(6).  </a:t>
            </a:r>
            <a:r>
              <a:rPr lang="en-US" altLang="en-US" sz="2800" u="sng" dirty="0">
                <a:solidFill>
                  <a:srgbClr val="0070C0"/>
                </a:solidFill>
              </a:rPr>
              <a:t>DYFUNCTIONALS</a:t>
            </a:r>
            <a:endParaRPr lang="en-US" altLang="en-US" sz="3200" dirty="0">
              <a:solidFill>
                <a:srgbClr val="0070C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046FEC68-BD2B-4563-8526-79B30D7105B9}"/>
              </a:ext>
            </a:extLst>
          </p:cNvPr>
          <p:cNvSpPr>
            <a:spLocks noGrp="1" noChangeArrowheads="1"/>
          </p:cNvSpPr>
          <p:nvPr>
            <p:ph idx="1"/>
          </p:nvPr>
        </p:nvSpPr>
        <p:spPr>
          <a:xfrm>
            <a:off x="472209" y="1295400"/>
            <a:ext cx="8153400" cy="4953000"/>
          </a:xfrm>
        </p:spPr>
        <p:txBody>
          <a:bodyPr/>
          <a:lstStyle/>
          <a:p>
            <a:pPr marL="447675" indent="-447675" eaLnBrk="1" hangingPunct="1">
              <a:spcBef>
                <a:spcPts val="0"/>
              </a:spcBef>
              <a:spcAft>
                <a:spcPts val="1200"/>
              </a:spcAft>
              <a:buNone/>
              <a:defRPr/>
            </a:pPr>
            <a:r>
              <a:rPr lang="en-US" altLang="en-US" sz="2800" b="1" dirty="0">
                <a:latin typeface="+mj-lt"/>
              </a:rPr>
              <a:t>H</a:t>
            </a:r>
            <a:r>
              <a:rPr lang="en-US" altLang="en-US" sz="2800" dirty="0">
                <a:latin typeface="+mj-lt"/>
              </a:rPr>
              <a:t>.	</a:t>
            </a:r>
            <a:r>
              <a:rPr lang="en-US" altLang="en-US" sz="2800" u="sng" dirty="0">
                <a:latin typeface="+mj-lt"/>
              </a:rPr>
              <a:t>Faulty Expectations of Avoiders</a:t>
            </a:r>
          </a:p>
          <a:p>
            <a:pPr marL="893763" indent="-446088" eaLnBrk="1" hangingPunct="1">
              <a:buClr>
                <a:schemeClr val="tx1"/>
              </a:buClr>
              <a:buFont typeface="+mj-lt"/>
              <a:buAutoNum type="arabicPeriod"/>
              <a:defRPr/>
            </a:pPr>
            <a:r>
              <a:rPr lang="en-US" altLang="en-US" sz="2800" dirty="0">
                <a:latin typeface="+mj-lt"/>
              </a:rPr>
              <a:t>You should never create conflict with us.</a:t>
            </a:r>
          </a:p>
          <a:p>
            <a:pPr marL="893763" indent="-446088" eaLnBrk="1" hangingPunct="1">
              <a:buClr>
                <a:schemeClr val="tx1"/>
              </a:buClr>
              <a:buFont typeface="+mj-lt"/>
              <a:buAutoNum type="arabicPeriod"/>
              <a:defRPr/>
            </a:pPr>
            <a:r>
              <a:rPr lang="en-US" altLang="en-US" sz="2800" dirty="0">
                <a:latin typeface="+mj-lt"/>
              </a:rPr>
              <a:t>You will always see things my way if you love me.</a:t>
            </a:r>
          </a:p>
          <a:p>
            <a:pPr marL="893763" indent="-446088" eaLnBrk="1" hangingPunct="1">
              <a:buClr>
                <a:schemeClr val="tx1"/>
              </a:buClr>
              <a:buFont typeface="+mj-lt"/>
              <a:buAutoNum type="arabicPeriod"/>
              <a:defRPr/>
            </a:pPr>
            <a:r>
              <a:rPr lang="en-US" altLang="en-US" sz="2800" dirty="0">
                <a:latin typeface="+mj-lt"/>
              </a:rPr>
              <a:t>You should do things my way if you are loyal.</a:t>
            </a:r>
          </a:p>
          <a:p>
            <a:pPr marL="893763" indent="-446088" eaLnBrk="1" hangingPunct="1">
              <a:buClr>
                <a:schemeClr val="tx1"/>
              </a:buClr>
              <a:buFont typeface="+mj-lt"/>
              <a:buAutoNum type="arabicPeriod"/>
              <a:defRPr/>
            </a:pPr>
            <a:r>
              <a:rPr lang="en-US" altLang="en-US" sz="2800" dirty="0">
                <a:latin typeface="+mj-lt"/>
              </a:rPr>
              <a:t>You must never get angry with me because I will not be able to handle it.</a:t>
            </a:r>
          </a:p>
          <a:p>
            <a:pPr marL="893763" indent="-446088" eaLnBrk="1" hangingPunct="1">
              <a:buClr>
                <a:schemeClr val="tx1"/>
              </a:buClr>
              <a:buFont typeface="+mj-lt"/>
              <a:buAutoNum type="arabicPeriod"/>
              <a:defRPr/>
            </a:pPr>
            <a:r>
              <a:rPr lang="en-US" altLang="en-US" sz="2800" dirty="0">
                <a:latin typeface="+mj-lt"/>
              </a:rPr>
              <a:t>You must look only to me to  meet your needs.</a:t>
            </a:r>
          </a:p>
          <a:p>
            <a:pPr marL="893763" indent="-446088" eaLnBrk="1" hangingPunct="1">
              <a:buClr>
                <a:schemeClr val="tx1"/>
              </a:buClr>
              <a:buFont typeface="+mj-lt"/>
              <a:buAutoNum type="arabicPeriod"/>
              <a:defRPr/>
            </a:pPr>
            <a:r>
              <a:rPr lang="en-US" altLang="en-US" sz="2800" dirty="0">
                <a:latin typeface="+mj-lt"/>
              </a:rPr>
              <a:t>You are to look only to me to make me happy.</a:t>
            </a:r>
          </a:p>
          <a:p>
            <a:pPr marL="893763" indent="-446088" eaLnBrk="1" hangingPunct="1">
              <a:buClr>
                <a:schemeClr val="tx1"/>
              </a:buClr>
              <a:buFont typeface="+mj-lt"/>
              <a:buAutoNum type="arabicPeriod"/>
              <a:defRPr/>
            </a:pPr>
            <a:r>
              <a:rPr lang="en-US" altLang="en-US" sz="2800" dirty="0">
                <a:latin typeface="+mj-lt"/>
              </a:rPr>
              <a:t>You will always need me to make you secure. </a:t>
            </a:r>
          </a:p>
          <a:p>
            <a:pPr marL="0" indent="0" eaLnBrk="1" hangingPunct="1">
              <a:buFont typeface="Wingdings 2" panose="05020102010507070707" pitchFamily="18" charset="2"/>
              <a:buNone/>
              <a:defRPr/>
            </a:pPr>
            <a:r>
              <a:rPr lang="en-US" altLang="en-US" dirty="0"/>
              <a:t> </a:t>
            </a:r>
          </a:p>
          <a:p>
            <a:pPr marL="0" indent="0" eaLnBrk="1" hangingPunct="1">
              <a:buFont typeface="Wingdings 2" panose="05020102010507070707" pitchFamily="18" charset="2"/>
              <a:buNone/>
              <a:defRPr/>
            </a:pPr>
            <a:r>
              <a:rPr lang="en-US" altLang="en-US" dirty="0"/>
              <a:t>       </a:t>
            </a:r>
            <a:endParaRPr lang="en-SG" dirty="0"/>
          </a:p>
          <a:p>
            <a:pPr marL="0" indent="0" eaLnBrk="1" hangingPunct="1">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6F881DA8-C971-47B8-B454-C4248DFC8ABF}"/>
              </a:ext>
            </a:extLst>
          </p:cNvPr>
          <p:cNvSpPr>
            <a:spLocks noGrp="1"/>
          </p:cNvSpPr>
          <p:nvPr>
            <p:ph type="title"/>
          </p:nvPr>
        </p:nvSpPr>
        <p:spPr>
          <a:xfrm>
            <a:off x="-23091" y="308841"/>
            <a:ext cx="9144000" cy="466725"/>
          </a:xfrm>
        </p:spPr>
        <p:txBody>
          <a:bodyPr/>
          <a:lstStyle/>
          <a:p>
            <a:pPr algn="ctr" eaLnBrk="1" hangingPunct="1"/>
            <a:r>
              <a:rPr lang="en-US" altLang="en-US" sz="2800" dirty="0"/>
              <a:t>(6).  </a:t>
            </a:r>
            <a:r>
              <a:rPr lang="en-US" altLang="en-US" sz="2800" u="sng" dirty="0"/>
              <a:t>DYFUNCTIONALS</a:t>
            </a:r>
            <a:endParaRPr lang="en-US" altLang="en-US" sz="3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3F34DB4E-F8A8-437B-9862-4DB2726E94EF}"/>
              </a:ext>
            </a:extLst>
          </p:cNvPr>
          <p:cNvSpPr>
            <a:spLocks noGrp="1"/>
          </p:cNvSpPr>
          <p:nvPr>
            <p:ph type="title"/>
          </p:nvPr>
        </p:nvSpPr>
        <p:spPr>
          <a:xfrm>
            <a:off x="0" y="349250"/>
            <a:ext cx="9144000" cy="609600"/>
          </a:xfrm>
        </p:spPr>
        <p:txBody>
          <a:bodyPr/>
          <a:lstStyle/>
          <a:p>
            <a:pPr algn="ctr" eaLnBrk="1" hangingPunct="1"/>
            <a:r>
              <a:rPr lang="en-US" altLang="en-US" sz="4000" dirty="0">
                <a:solidFill>
                  <a:srgbClr val="0070C0"/>
                </a:solidFill>
              </a:rPr>
              <a:t>(7). </a:t>
            </a:r>
            <a:r>
              <a:rPr lang="en-US" altLang="en-US" sz="4000" u="sng" dirty="0">
                <a:solidFill>
                  <a:srgbClr val="0070C0"/>
                </a:solidFill>
              </a:rPr>
              <a:t>KNOWING GOD AND SELF</a:t>
            </a:r>
            <a:endParaRPr lang="en-SG" altLang="en-US" sz="4000" dirty="0">
              <a:solidFill>
                <a:srgbClr val="0070C0"/>
              </a:solidFill>
            </a:endParaRPr>
          </a:p>
        </p:txBody>
      </p:sp>
      <p:sp>
        <p:nvSpPr>
          <p:cNvPr id="27651" name="Content Placeholder 2">
            <a:extLst>
              <a:ext uri="{FF2B5EF4-FFF2-40B4-BE49-F238E27FC236}">
                <a16:creationId xmlns:a16="http://schemas.microsoft.com/office/drawing/2014/main" id="{D3E0914D-75FC-4F30-923A-41003FC38530}"/>
              </a:ext>
            </a:extLst>
          </p:cNvPr>
          <p:cNvSpPr>
            <a:spLocks noGrp="1"/>
          </p:cNvSpPr>
          <p:nvPr>
            <p:ph idx="1"/>
          </p:nvPr>
        </p:nvSpPr>
        <p:spPr>
          <a:xfrm>
            <a:off x="495300" y="1219200"/>
            <a:ext cx="8153400" cy="5060950"/>
          </a:xfrm>
        </p:spPr>
        <p:txBody>
          <a:bodyPr/>
          <a:lstStyle/>
          <a:p>
            <a:pPr marL="447675" indent="-447675" eaLnBrk="1" hangingPunct="1">
              <a:buFont typeface="Arial" panose="020B0604020202020204" pitchFamily="34" charset="0"/>
              <a:buNone/>
              <a:defRPr/>
            </a:pPr>
            <a:r>
              <a:rPr lang="en-US" altLang="en-US" sz="2800" b="1" dirty="0">
                <a:latin typeface="+mj-lt"/>
              </a:rPr>
              <a:t>A.  </a:t>
            </a:r>
            <a:r>
              <a:rPr lang="en-US" altLang="en-US" sz="2800" u="sng" dirty="0">
                <a:latin typeface="+mj-lt"/>
              </a:rPr>
              <a:t>Foundational Truths – Spiritual &amp; Emotional Strength</a:t>
            </a:r>
            <a:endParaRPr lang="en-SG" altLang="en-US" sz="2800" dirty="0">
              <a:latin typeface="+mj-lt"/>
            </a:endParaRPr>
          </a:p>
          <a:p>
            <a:pPr marL="803275" indent="-355600" eaLnBrk="1" hangingPunct="1">
              <a:buClr>
                <a:schemeClr val="tx1"/>
              </a:buClr>
              <a:buFont typeface="Calibri" panose="020F0502020204030204" pitchFamily="34" charset="0"/>
              <a:buAutoNum type="arabicPeriod"/>
              <a:defRPr/>
            </a:pPr>
            <a:r>
              <a:rPr lang="en-US" altLang="en-US" sz="2800" dirty="0">
                <a:latin typeface="+mj-lt"/>
              </a:rPr>
              <a:t>God is the </a:t>
            </a:r>
            <a:r>
              <a:rPr lang="en-US" altLang="en-US" sz="2800" dirty="0">
                <a:solidFill>
                  <a:srgbClr val="C00000"/>
                </a:solidFill>
                <a:latin typeface="+mj-lt"/>
              </a:rPr>
              <a:t>Source</a:t>
            </a:r>
            <a:r>
              <a:rPr lang="en-US" altLang="en-US" sz="2800" dirty="0">
                <a:latin typeface="+mj-lt"/>
              </a:rPr>
              <a:t> of life (Acts 17:28 – in Him, </a:t>
            </a:r>
            <a:br>
              <a:rPr lang="en-US" altLang="en-US" sz="2800" dirty="0">
                <a:latin typeface="+mj-lt"/>
              </a:rPr>
            </a:br>
            <a:r>
              <a:rPr lang="en-US" altLang="en-US" sz="2800" dirty="0">
                <a:latin typeface="+mj-lt"/>
              </a:rPr>
              <a:t>we live, move and have our being).</a:t>
            </a:r>
            <a:endParaRPr lang="en-SG" altLang="en-US" sz="2800" dirty="0">
              <a:latin typeface="+mj-lt"/>
            </a:endParaRPr>
          </a:p>
          <a:p>
            <a:pPr marL="803275" indent="-355600" eaLnBrk="1" hangingPunct="1">
              <a:buClr>
                <a:schemeClr val="tx1"/>
              </a:buClr>
              <a:buFont typeface="Calibri" panose="020F0502020204030204" pitchFamily="34" charset="0"/>
              <a:buAutoNum type="arabicPeriod"/>
              <a:defRPr/>
            </a:pPr>
            <a:r>
              <a:rPr lang="en-US" altLang="en-US" sz="2800" dirty="0">
                <a:latin typeface="+mj-lt"/>
              </a:rPr>
              <a:t>God is the </a:t>
            </a:r>
            <a:r>
              <a:rPr lang="en-US" altLang="en-US" sz="2800" dirty="0">
                <a:solidFill>
                  <a:srgbClr val="C00000"/>
                </a:solidFill>
                <a:latin typeface="+mj-lt"/>
              </a:rPr>
              <a:t>Controller</a:t>
            </a:r>
            <a:r>
              <a:rPr lang="en-US" altLang="en-US" sz="2800" dirty="0">
                <a:latin typeface="+mj-lt"/>
              </a:rPr>
              <a:t> (Dan. 4:35; Isa.46:9-11).</a:t>
            </a:r>
            <a:endParaRPr lang="en-SG" altLang="en-US" sz="2800" dirty="0">
              <a:latin typeface="+mj-lt"/>
            </a:endParaRPr>
          </a:p>
          <a:p>
            <a:pPr marL="803275" indent="-355600" eaLnBrk="1" hangingPunct="1">
              <a:buClr>
                <a:schemeClr val="tx1"/>
              </a:buClr>
              <a:buFont typeface="Calibri" panose="020F0502020204030204" pitchFamily="34" charset="0"/>
              <a:buAutoNum type="arabicPeriod"/>
              <a:defRPr/>
            </a:pPr>
            <a:r>
              <a:rPr lang="en-US" altLang="en-US" sz="2800" dirty="0">
                <a:latin typeface="+mj-lt"/>
              </a:rPr>
              <a:t>God is the </a:t>
            </a:r>
            <a:r>
              <a:rPr lang="en-US" altLang="en-US" sz="2800" dirty="0">
                <a:solidFill>
                  <a:srgbClr val="C00000"/>
                </a:solidFill>
                <a:latin typeface="+mj-lt"/>
              </a:rPr>
              <a:t>Judge</a:t>
            </a:r>
            <a:r>
              <a:rPr lang="en-US" altLang="en-US" sz="2800" dirty="0">
                <a:latin typeface="+mj-lt"/>
              </a:rPr>
              <a:t> (2 Peter 2:23).</a:t>
            </a:r>
            <a:endParaRPr lang="en-SG" altLang="en-US" sz="2800" dirty="0">
              <a:latin typeface="+mj-lt"/>
            </a:endParaRPr>
          </a:p>
          <a:p>
            <a:pPr marL="803275" indent="-355600" eaLnBrk="1" hangingPunct="1">
              <a:buClr>
                <a:schemeClr val="tx1"/>
              </a:buClr>
              <a:buFont typeface="Calibri" panose="020F0502020204030204" pitchFamily="34" charset="0"/>
              <a:buAutoNum type="arabicPeriod"/>
              <a:defRPr/>
            </a:pPr>
            <a:r>
              <a:rPr lang="en-US" altLang="en-US" sz="2800" dirty="0">
                <a:latin typeface="+mj-lt"/>
              </a:rPr>
              <a:t>God is the </a:t>
            </a:r>
            <a:r>
              <a:rPr lang="en-US" altLang="en-US" sz="2800" dirty="0">
                <a:solidFill>
                  <a:srgbClr val="C00000"/>
                </a:solidFill>
                <a:latin typeface="+mj-lt"/>
              </a:rPr>
              <a:t>Master</a:t>
            </a:r>
            <a:r>
              <a:rPr lang="en-US" altLang="en-US" sz="2800" dirty="0">
                <a:solidFill>
                  <a:srgbClr val="FF0000"/>
                </a:solidFill>
                <a:latin typeface="+mj-lt"/>
              </a:rPr>
              <a:t> </a:t>
            </a:r>
            <a:r>
              <a:rPr lang="en-US" altLang="en-US" sz="2800" dirty="0">
                <a:latin typeface="+mj-lt"/>
              </a:rPr>
              <a:t>(Eccl. 12:13 – fear God and keep His commandments).</a:t>
            </a:r>
          </a:p>
          <a:p>
            <a:pPr marL="0" indent="0" algn="ctr" eaLnBrk="1" hangingPunct="1">
              <a:spcBef>
                <a:spcPts val="1800"/>
              </a:spcBef>
              <a:buFont typeface="Wingdings 2" panose="05020102010507070707" pitchFamily="18" charset="2"/>
              <a:buNone/>
              <a:defRPr/>
            </a:pPr>
            <a:r>
              <a:rPr lang="en-US" altLang="en-US" sz="2800" dirty="0">
                <a:latin typeface="+mj-lt"/>
              </a:rPr>
              <a:t>Focus on God to meet all our needs.</a:t>
            </a:r>
          </a:p>
          <a:p>
            <a:pPr marL="0" indent="0" algn="ctr" eaLnBrk="1" hangingPunct="1">
              <a:buFont typeface="Wingdings 2" panose="05020102010507070707" pitchFamily="18" charset="2"/>
              <a:buNone/>
              <a:defRPr/>
            </a:pPr>
            <a:r>
              <a:rPr lang="en-SG" altLang="en-US" sz="2800" dirty="0">
                <a:latin typeface="+mj-lt"/>
              </a:rPr>
              <a:t>Anything less than God is not sufficient or satisfying.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22C59A-E6E0-4BEB-80FA-FF524153C670}"/>
              </a:ext>
            </a:extLst>
          </p:cNvPr>
          <p:cNvSpPr>
            <a:spLocks noGrp="1"/>
          </p:cNvSpPr>
          <p:nvPr>
            <p:ph idx="1"/>
          </p:nvPr>
        </p:nvSpPr>
        <p:spPr>
          <a:xfrm>
            <a:off x="381000" y="914400"/>
            <a:ext cx="8382000" cy="4724400"/>
          </a:xfrm>
        </p:spPr>
        <p:txBody>
          <a:bodyPr/>
          <a:lstStyle/>
          <a:p>
            <a:pPr marL="442913" indent="-442913">
              <a:buClrTx/>
              <a:buFont typeface="Wingdings 2" panose="05020102010507070707" pitchFamily="18" charset="2"/>
              <a:buNone/>
              <a:defRPr/>
            </a:pPr>
            <a:r>
              <a:rPr lang="en-US" b="1" dirty="0">
                <a:latin typeface="+mj-lt"/>
              </a:rPr>
              <a:t>B</a:t>
            </a:r>
            <a:r>
              <a:rPr lang="en-US" dirty="0">
                <a:latin typeface="+mj-lt"/>
              </a:rPr>
              <a:t>. 	</a:t>
            </a:r>
            <a:r>
              <a:rPr lang="en-US" sz="2750" u="sng" dirty="0">
                <a:latin typeface="+mj-lt"/>
              </a:rPr>
              <a:t>Challenge</a:t>
            </a:r>
          </a:p>
          <a:p>
            <a:pPr marL="803275" indent="-360363">
              <a:buClrTx/>
              <a:buFont typeface="Wingdings 2" panose="05020102010507070707" pitchFamily="18" charset="2"/>
              <a:buAutoNum type="arabicPeriod"/>
              <a:defRPr/>
            </a:pPr>
            <a:r>
              <a:rPr lang="en-US" sz="2750" u="sng" dirty="0">
                <a:latin typeface="+mj-lt"/>
              </a:rPr>
              <a:t>Simplify</a:t>
            </a:r>
            <a:r>
              <a:rPr lang="en-US" sz="2750" dirty="0">
                <a:latin typeface="+mj-lt"/>
              </a:rPr>
              <a:t> to grow in intimacy and contentment in Him.  Discipline of Simplicity.  GOD is our Source (Acts 17:28).</a:t>
            </a:r>
          </a:p>
          <a:p>
            <a:pPr marL="803275" indent="-360363">
              <a:buClrTx/>
              <a:buFont typeface="Wingdings 2" panose="05020102010507070707" pitchFamily="18" charset="2"/>
              <a:buAutoNum type="arabicPeriod"/>
              <a:defRPr/>
            </a:pPr>
            <a:r>
              <a:rPr lang="en-US" sz="2750" u="sng" dirty="0">
                <a:latin typeface="+mj-lt"/>
              </a:rPr>
              <a:t>Be silent</a:t>
            </a:r>
            <a:r>
              <a:rPr lang="en-US" sz="2750" dirty="0">
                <a:latin typeface="+mj-lt"/>
              </a:rPr>
              <a:t> and be controlled by Him (Eph. 5:18). </a:t>
            </a:r>
            <a:br>
              <a:rPr lang="en-US" sz="2750" dirty="0">
                <a:latin typeface="+mj-lt"/>
              </a:rPr>
            </a:br>
            <a:r>
              <a:rPr lang="en-US" sz="2750" dirty="0">
                <a:latin typeface="+mj-lt"/>
              </a:rPr>
              <a:t>Discipline of Silence.  GOD is Sovereign (Dan. 4:35).</a:t>
            </a:r>
          </a:p>
          <a:p>
            <a:pPr marL="803275" indent="-360363">
              <a:buClrTx/>
              <a:buFont typeface="Wingdings 2" panose="05020102010507070707" pitchFamily="18" charset="2"/>
              <a:buAutoNum type="arabicPeriod"/>
              <a:defRPr/>
            </a:pPr>
            <a:r>
              <a:rPr lang="en-US" sz="2750" u="sng" dirty="0">
                <a:latin typeface="+mj-lt"/>
              </a:rPr>
              <a:t>In solitude</a:t>
            </a:r>
            <a:r>
              <a:rPr lang="en-US" sz="2750" dirty="0">
                <a:latin typeface="+mj-lt"/>
              </a:rPr>
              <a:t>, be transformed to be like Him (Gal. 5:22,23).</a:t>
            </a:r>
            <a:br>
              <a:rPr lang="en-US" sz="2750" dirty="0">
                <a:latin typeface="+mj-lt"/>
              </a:rPr>
            </a:br>
            <a:r>
              <a:rPr lang="en-US" sz="2750" dirty="0">
                <a:latin typeface="+mj-lt"/>
              </a:rPr>
              <a:t>Discipline of Solitude.  GOD is our Judge (2 Pet. 2:23).</a:t>
            </a:r>
          </a:p>
          <a:p>
            <a:pPr marL="803275" indent="-360363">
              <a:buClrTx/>
              <a:buFont typeface="Wingdings 2" panose="05020102010507070707" pitchFamily="18" charset="2"/>
              <a:buAutoNum type="arabicPeriod"/>
              <a:defRPr/>
            </a:pPr>
            <a:r>
              <a:rPr lang="en-US" sz="2750" u="sng" dirty="0">
                <a:latin typeface="+mj-lt"/>
              </a:rPr>
              <a:t>Surrender</a:t>
            </a:r>
            <a:r>
              <a:rPr lang="en-US" sz="2750" dirty="0">
                <a:latin typeface="+mj-lt"/>
              </a:rPr>
              <a:t> to fulfil eternal purposes (Prov. 3:5,6)  </a:t>
            </a:r>
            <a:br>
              <a:rPr lang="en-US" sz="2750" dirty="0">
                <a:latin typeface="+mj-lt"/>
              </a:rPr>
            </a:br>
            <a:r>
              <a:rPr lang="en-US" sz="2750" dirty="0">
                <a:latin typeface="+mj-lt"/>
              </a:rPr>
              <a:t>Discipline of Surrender.  GOD is our Adonai, Master.</a:t>
            </a:r>
            <a:endParaRPr lang="en-SG" sz="2750" dirty="0">
              <a:latin typeface="+mj-lt"/>
            </a:endParaRPr>
          </a:p>
        </p:txBody>
      </p:sp>
      <p:sp>
        <p:nvSpPr>
          <p:cNvPr id="5" name="Title 1">
            <a:extLst>
              <a:ext uri="{FF2B5EF4-FFF2-40B4-BE49-F238E27FC236}">
                <a16:creationId xmlns:a16="http://schemas.microsoft.com/office/drawing/2014/main" id="{B1EDDB17-1D47-46B4-B1BD-F6ED04E1B9EF}"/>
              </a:ext>
            </a:extLst>
          </p:cNvPr>
          <p:cNvSpPr>
            <a:spLocks noGrp="1"/>
          </p:cNvSpPr>
          <p:nvPr>
            <p:ph type="title"/>
          </p:nvPr>
        </p:nvSpPr>
        <p:spPr>
          <a:xfrm>
            <a:off x="0" y="0"/>
            <a:ext cx="9144000" cy="609600"/>
          </a:xfrm>
        </p:spPr>
        <p:txBody>
          <a:bodyPr/>
          <a:lstStyle/>
          <a:p>
            <a:pPr algn="ctr" eaLnBrk="1" hangingPunct="1"/>
            <a:r>
              <a:rPr lang="en-US" altLang="en-US" sz="2800" dirty="0">
                <a:solidFill>
                  <a:srgbClr val="0070C0"/>
                </a:solidFill>
              </a:rPr>
              <a:t>(7). </a:t>
            </a:r>
            <a:r>
              <a:rPr lang="en-US" altLang="en-US" sz="2800" u="sng" dirty="0">
                <a:solidFill>
                  <a:srgbClr val="0070C0"/>
                </a:solidFill>
              </a:rPr>
              <a:t>KNOWING GOD AND SELF</a:t>
            </a:r>
            <a:endParaRPr lang="en-SG" altLang="en-US" sz="2800" dirty="0">
              <a:solidFill>
                <a:srgbClr val="0070C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DEC2971B-1DF7-4E4E-913A-5DCCF6B47AB9}"/>
              </a:ext>
            </a:extLst>
          </p:cNvPr>
          <p:cNvSpPr>
            <a:spLocks noGrp="1" noChangeArrowheads="1"/>
          </p:cNvSpPr>
          <p:nvPr>
            <p:ph idx="1"/>
          </p:nvPr>
        </p:nvSpPr>
        <p:spPr>
          <a:xfrm>
            <a:off x="152400" y="69850"/>
            <a:ext cx="8763000" cy="6629400"/>
          </a:xfrm>
        </p:spPr>
        <p:txBody>
          <a:bodyPr rtlCol="0">
            <a:noAutofit/>
          </a:bodyPr>
          <a:lstStyle/>
          <a:p>
            <a:pPr marL="444500" indent="-444500">
              <a:spcBef>
                <a:spcPts val="0"/>
              </a:spcBef>
              <a:spcAft>
                <a:spcPts val="675"/>
              </a:spcAft>
              <a:buNone/>
              <a:defRPr/>
            </a:pPr>
            <a:r>
              <a:rPr lang="en-US" sz="2700" b="1" dirty="0">
                <a:solidFill>
                  <a:schemeClr val="tx1">
                    <a:lumMod val="75000"/>
                    <a:lumOff val="25000"/>
                  </a:schemeClr>
                </a:solidFill>
                <a:latin typeface="+mj-lt"/>
              </a:rPr>
              <a:t>C</a:t>
            </a:r>
            <a:r>
              <a:rPr lang="en-US" sz="2700" dirty="0">
                <a:solidFill>
                  <a:schemeClr val="tx1">
                    <a:lumMod val="75000"/>
                    <a:lumOff val="25000"/>
                  </a:schemeClr>
                </a:solidFill>
                <a:latin typeface="+mj-lt"/>
              </a:rPr>
              <a:t>.	</a:t>
            </a:r>
            <a:r>
              <a:rPr lang="en-US" sz="2700" u="sng" dirty="0">
                <a:solidFill>
                  <a:schemeClr val="tx1">
                    <a:lumMod val="75000"/>
                    <a:lumOff val="25000"/>
                  </a:schemeClr>
                </a:solidFill>
                <a:latin typeface="+mj-lt"/>
              </a:rPr>
              <a:t>MY SELF-AWARENESS – Who I am and Whose I am</a:t>
            </a:r>
            <a:endParaRPr lang="en-US" sz="2700" dirty="0">
              <a:solidFill>
                <a:schemeClr val="tx1">
                  <a:lumMod val="75000"/>
                  <a:lumOff val="25000"/>
                </a:schemeClr>
              </a:solidFill>
              <a:latin typeface="+mj-lt"/>
            </a:endParaRPr>
          </a:p>
          <a:p>
            <a:pPr marL="803275" indent="-404813">
              <a:spcBef>
                <a:spcPts val="0"/>
              </a:spcBef>
              <a:spcAft>
                <a:spcPts val="600"/>
              </a:spcAft>
              <a:buClr>
                <a:schemeClr val="tx1"/>
              </a:buClr>
              <a:buFont typeface="+mj-lt"/>
              <a:buAutoNum type="arabicPeriod"/>
              <a:defRPr/>
            </a:pPr>
            <a:r>
              <a:rPr lang="en-US" sz="2700" dirty="0">
                <a:solidFill>
                  <a:schemeClr val="tx1">
                    <a:lumMod val="75000"/>
                    <a:lumOff val="25000"/>
                  </a:schemeClr>
                </a:solidFill>
                <a:latin typeface="+mj-lt"/>
              </a:rPr>
              <a:t>I am a child of God, a new creation in Christ Jesus, of infinite worth and deeply loved (1 John 3:1; 2 Cor. 5:17; Luke 9:25; Jer. 31:3)</a:t>
            </a:r>
          </a:p>
          <a:p>
            <a:pPr marL="803275" indent="-404813">
              <a:spcBef>
                <a:spcPts val="0"/>
              </a:spcBef>
              <a:spcAft>
                <a:spcPts val="600"/>
              </a:spcAft>
              <a:buClr>
                <a:schemeClr val="tx1"/>
              </a:buClr>
              <a:buFont typeface="+mj-lt"/>
              <a:buAutoNum type="arabicPeriod"/>
              <a:defRPr/>
            </a:pPr>
            <a:r>
              <a:rPr lang="en-US" sz="2700" dirty="0">
                <a:solidFill>
                  <a:schemeClr val="tx1">
                    <a:lumMod val="75000"/>
                    <a:lumOff val="25000"/>
                  </a:schemeClr>
                </a:solidFill>
                <a:latin typeface="+mj-lt"/>
              </a:rPr>
              <a:t>I am completely forgiven, fully pleasing and totally accepted in Him (Rom. 5:1; Col. 1:10, 28; Eph. 1:6).</a:t>
            </a:r>
          </a:p>
          <a:p>
            <a:pPr marL="803275" indent="-404813">
              <a:spcBef>
                <a:spcPts val="0"/>
              </a:spcBef>
              <a:spcAft>
                <a:spcPts val="600"/>
              </a:spcAft>
              <a:buClr>
                <a:schemeClr val="tx1"/>
              </a:buClr>
              <a:buFont typeface="+mj-lt"/>
              <a:buAutoNum type="arabicPeriod"/>
              <a:defRPr/>
            </a:pPr>
            <a:r>
              <a:rPr lang="en-US" sz="2700" dirty="0">
                <a:solidFill>
                  <a:schemeClr val="tx1">
                    <a:lumMod val="75000"/>
                    <a:lumOff val="25000"/>
                  </a:schemeClr>
                </a:solidFill>
                <a:latin typeface="+mj-lt"/>
              </a:rPr>
              <a:t>I am absolutely complete in Him, one of a kind, nobody just like me … a designer original (Col. 3:10; Ps. 139:14).</a:t>
            </a:r>
          </a:p>
          <a:p>
            <a:pPr marL="398860" indent="0">
              <a:spcBef>
                <a:spcPts val="0"/>
              </a:spcBef>
              <a:spcAft>
                <a:spcPts val="600"/>
              </a:spcAft>
              <a:buNone/>
              <a:defRPr/>
            </a:pPr>
            <a:r>
              <a:rPr lang="en-SG" sz="2700" i="1" dirty="0">
                <a:solidFill>
                  <a:schemeClr val="tx1">
                    <a:lumMod val="75000"/>
                    <a:lumOff val="25000"/>
                  </a:schemeClr>
                </a:solidFill>
                <a:latin typeface="+mj-lt"/>
              </a:rPr>
              <a:t>(1 John 3:1)  Behold, what manner of love the Father hath bestowed upon us, that </a:t>
            </a:r>
            <a:r>
              <a:rPr lang="en-SG" sz="2700" i="1" u="sng" dirty="0">
                <a:solidFill>
                  <a:schemeClr val="tx1">
                    <a:lumMod val="75000"/>
                    <a:lumOff val="25000"/>
                  </a:schemeClr>
                </a:solidFill>
                <a:latin typeface="+mj-lt"/>
              </a:rPr>
              <a:t>we should be called the sons of God</a:t>
            </a:r>
            <a:r>
              <a:rPr lang="en-SG" sz="2700" i="1" dirty="0">
                <a:solidFill>
                  <a:schemeClr val="tx1">
                    <a:lumMod val="75000"/>
                    <a:lumOff val="25000"/>
                  </a:schemeClr>
                </a:solidFill>
                <a:latin typeface="+mj-lt"/>
              </a:rPr>
              <a:t>: therefore the world knows us not, because it knew Him not.</a:t>
            </a:r>
          </a:p>
          <a:p>
            <a:pPr marL="675085" indent="0" algn="ctr">
              <a:spcBef>
                <a:spcPts val="600"/>
              </a:spcBef>
              <a:spcAft>
                <a:spcPts val="0"/>
              </a:spcAft>
              <a:buNone/>
              <a:defRPr/>
            </a:pPr>
            <a:r>
              <a:rPr lang="en-SG" sz="2700" dirty="0">
                <a:solidFill>
                  <a:schemeClr val="tx1">
                    <a:lumMod val="75000"/>
                    <a:lumOff val="25000"/>
                  </a:schemeClr>
                </a:solidFill>
                <a:latin typeface="+mj-lt"/>
              </a:rPr>
              <a:t>Find true and ultimate value and satisfaction in my identity in Christ Jesus, apart from my performance </a:t>
            </a:r>
            <a:br>
              <a:rPr lang="en-SG" sz="2700" dirty="0">
                <a:solidFill>
                  <a:schemeClr val="tx1">
                    <a:lumMod val="75000"/>
                    <a:lumOff val="25000"/>
                  </a:schemeClr>
                </a:solidFill>
                <a:latin typeface="+mj-lt"/>
              </a:rPr>
            </a:br>
            <a:r>
              <a:rPr lang="en-SG" sz="2700" dirty="0">
                <a:solidFill>
                  <a:schemeClr val="tx1">
                    <a:lumMod val="75000"/>
                    <a:lumOff val="25000"/>
                  </a:schemeClr>
                </a:solidFill>
                <a:latin typeface="+mj-lt"/>
              </a:rPr>
              <a:t>and achievement in the world.</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F855E5-1004-443B-BBE4-130631A9B748}"/>
              </a:ext>
            </a:extLst>
          </p:cNvPr>
          <p:cNvSpPr>
            <a:spLocks noGrp="1"/>
          </p:cNvSpPr>
          <p:nvPr>
            <p:ph idx="1"/>
          </p:nvPr>
        </p:nvSpPr>
        <p:spPr>
          <a:xfrm>
            <a:off x="76200" y="152400"/>
            <a:ext cx="8915400" cy="6569075"/>
          </a:xfrm>
        </p:spPr>
        <p:txBody>
          <a:bodyPr rtlCol="0">
            <a:noAutofit/>
          </a:bodyPr>
          <a:lstStyle/>
          <a:p>
            <a:pPr marL="0" indent="0">
              <a:lnSpc>
                <a:spcPct val="114000"/>
              </a:lnSpc>
              <a:spcBef>
                <a:spcPts val="0"/>
              </a:spcBef>
              <a:buFont typeface="Wingdings 2" panose="05020102010507070707" pitchFamily="18" charset="2"/>
              <a:buNone/>
              <a:defRPr/>
            </a:pPr>
            <a:r>
              <a:rPr lang="en-US" sz="2800" b="1" dirty="0">
                <a:solidFill>
                  <a:schemeClr val="tx1">
                    <a:lumMod val="75000"/>
                    <a:lumOff val="25000"/>
                  </a:schemeClr>
                </a:solidFill>
                <a:latin typeface="+mj-lt"/>
              </a:rPr>
              <a:t>D.  </a:t>
            </a:r>
            <a:r>
              <a:rPr lang="en-US" sz="2800" u="sng" dirty="0">
                <a:solidFill>
                  <a:schemeClr val="tx1">
                    <a:lumMod val="75000"/>
                    <a:lumOff val="25000"/>
                  </a:schemeClr>
                </a:solidFill>
                <a:latin typeface="+mj-lt"/>
              </a:rPr>
              <a:t>OUR SELF-AWARENESS – Who we are and Whose we are!</a:t>
            </a:r>
          </a:p>
          <a:p>
            <a:pPr marL="893763" indent="-446088">
              <a:spcBef>
                <a:spcPts val="1200"/>
              </a:spcBef>
              <a:spcAft>
                <a:spcPts val="600"/>
              </a:spcAft>
              <a:buClr>
                <a:schemeClr val="tx1"/>
              </a:buClr>
              <a:buFont typeface="+mj-lt"/>
              <a:buAutoNum type="arabicPeriod"/>
              <a:defRPr/>
            </a:pPr>
            <a:r>
              <a:rPr lang="en-US" sz="2800" dirty="0">
                <a:solidFill>
                  <a:schemeClr val="tx1">
                    <a:lumMod val="75000"/>
                    <a:lumOff val="25000"/>
                  </a:schemeClr>
                </a:solidFill>
                <a:latin typeface="+mj-lt"/>
              </a:rPr>
              <a:t>Of infinite worth and deeply loved </a:t>
            </a:r>
          </a:p>
          <a:p>
            <a:pPr marL="1168400" lvl="1" indent="-274638">
              <a:spcBef>
                <a:spcPts val="0"/>
              </a:spcBef>
              <a:spcAft>
                <a:spcPts val="600"/>
              </a:spcAft>
              <a:buClr>
                <a:schemeClr val="tx1"/>
              </a:buClr>
              <a:buFont typeface="Arial" panose="020B0604020202020204" pitchFamily="34" charset="0"/>
              <a:buChar char="•"/>
              <a:defRPr/>
            </a:pPr>
            <a:r>
              <a:rPr lang="en-US" sz="2600" dirty="0">
                <a:solidFill>
                  <a:schemeClr val="tx1">
                    <a:lumMod val="75000"/>
                    <a:lumOff val="25000"/>
                  </a:schemeClr>
                </a:solidFill>
                <a:latin typeface="+mj-lt"/>
              </a:rPr>
              <a:t>Sense of self-worth (value), security and serenity</a:t>
            </a:r>
          </a:p>
          <a:p>
            <a:pPr marL="893763" indent="-446088">
              <a:spcBef>
                <a:spcPts val="0"/>
              </a:spcBef>
              <a:spcAft>
                <a:spcPts val="600"/>
              </a:spcAft>
              <a:buClr>
                <a:schemeClr val="tx1"/>
              </a:buClr>
              <a:buFont typeface="+mj-lt"/>
              <a:buAutoNum type="arabicPeriod"/>
              <a:defRPr/>
            </a:pPr>
            <a:r>
              <a:rPr lang="en-US" sz="2800" dirty="0">
                <a:solidFill>
                  <a:schemeClr val="tx1">
                    <a:lumMod val="75000"/>
                    <a:lumOff val="25000"/>
                  </a:schemeClr>
                </a:solidFill>
                <a:latin typeface="+mj-lt"/>
              </a:rPr>
              <a:t>Fully pleasing and totally accepted </a:t>
            </a:r>
          </a:p>
          <a:p>
            <a:pPr marL="1168400" lvl="1" indent="-274638">
              <a:spcBef>
                <a:spcPts val="0"/>
              </a:spcBef>
              <a:spcAft>
                <a:spcPts val="600"/>
              </a:spcAft>
              <a:buClr>
                <a:schemeClr val="tx1"/>
              </a:buClr>
              <a:buFont typeface="Arial" panose="020B0604020202020204" pitchFamily="34" charset="0"/>
              <a:buChar char="•"/>
              <a:defRPr/>
            </a:pPr>
            <a:r>
              <a:rPr lang="en-US" sz="2600" dirty="0">
                <a:solidFill>
                  <a:schemeClr val="tx1">
                    <a:lumMod val="75000"/>
                    <a:lumOff val="25000"/>
                  </a:schemeClr>
                </a:solidFill>
                <a:latin typeface="+mj-lt"/>
              </a:rPr>
              <a:t>Sense of satisfaction, stability and safety</a:t>
            </a:r>
          </a:p>
          <a:p>
            <a:pPr marL="893763" indent="-446088">
              <a:spcBef>
                <a:spcPts val="0"/>
              </a:spcBef>
              <a:spcAft>
                <a:spcPts val="600"/>
              </a:spcAft>
              <a:buClr>
                <a:schemeClr val="tx1"/>
              </a:buClr>
              <a:buFont typeface="+mj-lt"/>
              <a:buAutoNum type="arabicPeriod"/>
              <a:defRPr/>
            </a:pPr>
            <a:r>
              <a:rPr lang="en-US" sz="2800" dirty="0">
                <a:solidFill>
                  <a:schemeClr val="tx1">
                    <a:lumMod val="75000"/>
                    <a:lumOff val="25000"/>
                  </a:schemeClr>
                </a:solidFill>
                <a:latin typeface="+mj-lt"/>
              </a:rPr>
              <a:t>Absolutely forgiven and complete in Christ</a:t>
            </a:r>
          </a:p>
          <a:p>
            <a:pPr marL="1168400" lvl="1" indent="-274638">
              <a:spcBef>
                <a:spcPts val="0"/>
              </a:spcBef>
              <a:spcAft>
                <a:spcPts val="600"/>
              </a:spcAft>
              <a:buClr>
                <a:schemeClr val="tx1"/>
              </a:buClr>
              <a:buFont typeface="Arial" panose="020B0604020202020204" pitchFamily="34" charset="0"/>
              <a:buChar char="•"/>
              <a:defRPr/>
            </a:pPr>
            <a:r>
              <a:rPr lang="en-US" sz="2600" dirty="0">
                <a:solidFill>
                  <a:schemeClr val="tx1">
                    <a:lumMod val="75000"/>
                    <a:lumOff val="25000"/>
                  </a:schemeClr>
                </a:solidFill>
                <a:latin typeface="+mj-lt"/>
              </a:rPr>
              <a:t>Sense of significance, sustenance and sufficiency</a:t>
            </a:r>
          </a:p>
          <a:p>
            <a:pPr marL="398859" indent="0">
              <a:spcBef>
                <a:spcPts val="1200"/>
              </a:spcBef>
              <a:spcAft>
                <a:spcPts val="600"/>
              </a:spcAft>
              <a:buNone/>
              <a:defRPr/>
            </a:pPr>
            <a:r>
              <a:rPr lang="en-SG" sz="2800" dirty="0">
                <a:latin typeface="+mj-lt"/>
              </a:rPr>
              <a:t>(Psalms 16:11)  </a:t>
            </a:r>
            <a:r>
              <a:rPr lang="en-SG" sz="2800" i="1" dirty="0">
                <a:latin typeface="+mj-lt"/>
              </a:rPr>
              <a:t>Thou wilt shew me the path of life: </a:t>
            </a:r>
            <a:r>
              <a:rPr lang="en-SG" sz="2800" i="1" u="sng" dirty="0">
                <a:latin typeface="+mj-lt"/>
              </a:rPr>
              <a:t>in Thy presence is </a:t>
            </a:r>
            <a:r>
              <a:rPr lang="en-SG" sz="2800" i="1" u="sng" dirty="0" err="1">
                <a:latin typeface="+mj-lt"/>
              </a:rPr>
              <a:t>fulness</a:t>
            </a:r>
            <a:r>
              <a:rPr lang="en-SG" sz="2800" i="1" u="sng" dirty="0">
                <a:latin typeface="+mj-lt"/>
              </a:rPr>
              <a:t> of joy; at Thy right hand there are pleasures for evermore</a:t>
            </a:r>
            <a:r>
              <a:rPr lang="en-SG" sz="2800" dirty="0">
                <a:latin typeface="+mj-lt"/>
              </a:rPr>
              <a:t>.</a:t>
            </a:r>
          </a:p>
          <a:p>
            <a:pPr marL="398860" indent="0" algn="ctr">
              <a:spcBef>
                <a:spcPts val="1200"/>
              </a:spcBef>
              <a:spcAft>
                <a:spcPts val="600"/>
              </a:spcAft>
              <a:buFont typeface="Wingdings 2" panose="05020102010507070707" pitchFamily="18" charset="2"/>
              <a:buNone/>
              <a:defRPr/>
            </a:pPr>
            <a:r>
              <a:rPr lang="en-SG" sz="2800" dirty="0">
                <a:latin typeface="+mj-lt"/>
              </a:rPr>
              <a:t>Our greatest source of worth and pleasure is being known and loved by God and declared righteous, heirs and joint-heirs in Christ Jesus.</a:t>
            </a:r>
          </a:p>
          <a:p>
            <a:pPr marL="0" indent="0">
              <a:spcBef>
                <a:spcPts val="0"/>
              </a:spcBef>
              <a:spcAft>
                <a:spcPts val="1350"/>
              </a:spcAft>
              <a:buFont typeface="Wingdings 2" panose="05020102010507070707" pitchFamily="18" charset="2"/>
              <a:buNone/>
              <a:defRPr/>
            </a:pPr>
            <a:endParaRPr lang="en-US" dirty="0">
              <a:solidFill>
                <a:schemeClr val="tx1">
                  <a:lumMod val="75000"/>
                  <a:lumOff val="25000"/>
                </a:schemeClr>
              </a:solidFill>
              <a:latin typeface="+mj-lt"/>
            </a:endParaRPr>
          </a:p>
          <a:p>
            <a:pPr marL="0" indent="0">
              <a:spcBef>
                <a:spcPts val="0"/>
              </a:spcBef>
              <a:spcAft>
                <a:spcPts val="1350"/>
              </a:spcAft>
              <a:buFont typeface="Wingdings 2" panose="05020102010507070707" pitchFamily="18" charset="2"/>
              <a:buNone/>
              <a:defRPr/>
            </a:pPr>
            <a:endParaRPr lang="en-US" dirty="0">
              <a:solidFill>
                <a:schemeClr val="tx1">
                  <a:lumMod val="75000"/>
                  <a:lumOff val="25000"/>
                </a:schemeClr>
              </a:solidFill>
              <a:latin typeface="+mj-lt"/>
            </a:endParaRPr>
          </a:p>
        </p:txBody>
      </p:sp>
      <p:sp>
        <p:nvSpPr>
          <p:cNvPr id="70659" name="Slide Number Placeholder 3">
            <a:extLst>
              <a:ext uri="{FF2B5EF4-FFF2-40B4-BE49-F238E27FC236}">
                <a16:creationId xmlns:a16="http://schemas.microsoft.com/office/drawing/2014/main" id="{EC8366C3-3602-4111-827C-8FA65B5A411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417513" indent="-160338">
              <a:defRPr>
                <a:solidFill>
                  <a:schemeClr val="tx1"/>
                </a:solidFill>
                <a:latin typeface="Arial" panose="020B0604020202020204" pitchFamily="34" charset="0"/>
              </a:defRPr>
            </a:lvl2pPr>
            <a:lvl3pPr marL="642938" indent="-128588">
              <a:defRPr>
                <a:solidFill>
                  <a:schemeClr val="tx1"/>
                </a:solidFill>
                <a:latin typeface="Arial" panose="020B0604020202020204" pitchFamily="34" charset="0"/>
              </a:defRPr>
            </a:lvl3pPr>
            <a:lvl4pPr marL="900113" indent="-128588">
              <a:defRPr>
                <a:solidFill>
                  <a:schemeClr val="tx1"/>
                </a:solidFill>
                <a:latin typeface="Arial" panose="020B0604020202020204" pitchFamily="34" charset="0"/>
              </a:defRPr>
            </a:lvl4pPr>
            <a:lvl5pPr marL="1157288" indent="-128588">
              <a:defRPr>
                <a:solidFill>
                  <a:schemeClr val="tx1"/>
                </a:solidFill>
                <a:latin typeface="Arial" panose="020B0604020202020204" pitchFamily="34" charset="0"/>
              </a:defRPr>
            </a:lvl5pPr>
            <a:lvl6pPr marL="1614488" indent="-128588" eaLnBrk="0" fontAlgn="base" hangingPunct="0">
              <a:spcBef>
                <a:spcPct val="0"/>
              </a:spcBef>
              <a:spcAft>
                <a:spcPct val="0"/>
              </a:spcAft>
              <a:defRPr>
                <a:solidFill>
                  <a:schemeClr val="tx1"/>
                </a:solidFill>
                <a:latin typeface="Arial" panose="020B0604020202020204" pitchFamily="34" charset="0"/>
              </a:defRPr>
            </a:lvl6pPr>
            <a:lvl7pPr marL="2071688" indent="-128588" eaLnBrk="0" fontAlgn="base" hangingPunct="0">
              <a:spcBef>
                <a:spcPct val="0"/>
              </a:spcBef>
              <a:spcAft>
                <a:spcPct val="0"/>
              </a:spcAft>
              <a:defRPr>
                <a:solidFill>
                  <a:schemeClr val="tx1"/>
                </a:solidFill>
                <a:latin typeface="Arial" panose="020B0604020202020204" pitchFamily="34" charset="0"/>
              </a:defRPr>
            </a:lvl7pPr>
            <a:lvl8pPr marL="2528888" indent="-128588" eaLnBrk="0" fontAlgn="base" hangingPunct="0">
              <a:spcBef>
                <a:spcPct val="0"/>
              </a:spcBef>
              <a:spcAft>
                <a:spcPct val="0"/>
              </a:spcAft>
              <a:defRPr>
                <a:solidFill>
                  <a:schemeClr val="tx1"/>
                </a:solidFill>
                <a:latin typeface="Arial" panose="020B0604020202020204" pitchFamily="34" charset="0"/>
              </a:defRPr>
            </a:lvl8pPr>
            <a:lvl9pPr marL="2986088" indent="-128588" eaLnBrk="0" fontAlgn="base" hangingPunct="0">
              <a:spcBef>
                <a:spcPct val="0"/>
              </a:spcBef>
              <a:spcAft>
                <a:spcPct val="0"/>
              </a:spcAft>
              <a:defRPr>
                <a:solidFill>
                  <a:schemeClr val="tx1"/>
                </a:solidFill>
                <a:latin typeface="Arial" panose="020B0604020202020204" pitchFamily="34" charset="0"/>
              </a:defRPr>
            </a:lvl9pPr>
          </a:lstStyle>
          <a:p>
            <a:fld id="{EDBD53E5-6D25-4F8C-B2C2-A1D1C2202FA3}" type="slidenum">
              <a:rPr lang="en-US" altLang="en-US" smtClean="0">
                <a:solidFill>
                  <a:srgbClr val="000000"/>
                </a:solidFill>
              </a:rPr>
              <a:pPr/>
              <a:t>48</a:t>
            </a:fld>
            <a:endParaRPr lang="en-US" altLang="en-US">
              <a:solidFill>
                <a:srgbClr val="00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CECD544-E5A9-4610-A99B-FD0CBA7ED84F}"/>
              </a:ext>
            </a:extLst>
          </p:cNvPr>
          <p:cNvSpPr>
            <a:spLocks noGrp="1"/>
          </p:cNvSpPr>
          <p:nvPr>
            <p:ph type="subTitle" idx="1"/>
          </p:nvPr>
        </p:nvSpPr>
        <p:spPr>
          <a:xfrm>
            <a:off x="266700" y="152400"/>
            <a:ext cx="8610600" cy="6400800"/>
          </a:xfrm>
        </p:spPr>
        <p:txBody>
          <a:bodyPr rtlCol="0">
            <a:noAutofit/>
          </a:bodyPr>
          <a:lstStyle/>
          <a:p>
            <a:pPr marL="447675" indent="-447675" algn="l" eaLnBrk="1" fontAlgn="auto" hangingPunct="1">
              <a:lnSpc>
                <a:spcPct val="100000"/>
              </a:lnSpc>
              <a:spcAft>
                <a:spcPts val="0"/>
              </a:spcAft>
              <a:defRPr/>
            </a:pPr>
            <a:r>
              <a:rPr lang="en-SG" sz="2800" b="1" dirty="0"/>
              <a:t>E.  </a:t>
            </a:r>
            <a:r>
              <a:rPr lang="en-SG" sz="2800" u="sng" dirty="0"/>
              <a:t>Prayer to be dependent upon the Lord to determine my worth and value</a:t>
            </a:r>
            <a:endParaRPr lang="en-SG" sz="2800" dirty="0"/>
          </a:p>
          <a:p>
            <a:pPr marL="447675" algn="l" eaLnBrk="1" fontAlgn="auto" hangingPunct="1">
              <a:lnSpc>
                <a:spcPct val="100000"/>
              </a:lnSpc>
              <a:spcBef>
                <a:spcPts val="600"/>
              </a:spcBef>
              <a:spcAft>
                <a:spcPts val="0"/>
              </a:spcAft>
              <a:defRPr/>
            </a:pPr>
            <a:r>
              <a:rPr lang="en-SG" sz="2500" dirty="0"/>
              <a:t>Dear Lord,  Thank You for establishing my worth and value by dying for me and adopting me into Your family.  </a:t>
            </a:r>
          </a:p>
          <a:p>
            <a:pPr marL="447675" algn="l" eaLnBrk="1" fontAlgn="auto" hangingPunct="1">
              <a:lnSpc>
                <a:spcPct val="100000"/>
              </a:lnSpc>
              <a:spcBef>
                <a:spcPts val="600"/>
              </a:spcBef>
              <a:spcAft>
                <a:spcPts val="0"/>
              </a:spcAft>
              <a:defRPr/>
            </a:pPr>
            <a:r>
              <a:rPr lang="en-SG" sz="2500" dirty="0"/>
              <a:t>Because of Christ’s redemption, I am a new creation, a child of God, heir and joint-heir with Jesus, of infinite worth, deeply loved, completely forgiven, fully pleasing, totally accepted, absolutely complete and filled with His fullness, a designer original, one of a kind, really somebody and nobody just like me.  </a:t>
            </a:r>
          </a:p>
          <a:p>
            <a:pPr marL="447675" algn="l" eaLnBrk="1" fontAlgn="auto" hangingPunct="1">
              <a:lnSpc>
                <a:spcPct val="100000"/>
              </a:lnSpc>
              <a:spcBef>
                <a:spcPts val="600"/>
              </a:spcBef>
              <a:spcAft>
                <a:spcPts val="0"/>
              </a:spcAft>
              <a:defRPr/>
            </a:pPr>
            <a:r>
              <a:rPr lang="en-SG" sz="2500" dirty="0"/>
              <a:t>I will not live for the approval of people because I have Your approval and You are all I  need.  I do not have to prove anything, nor have anything to lose nor hide.  I know who I am in Christ and whose I am.  You are most worthy of my absolute love and trust. </a:t>
            </a:r>
          </a:p>
          <a:p>
            <a:pPr marL="447675" algn="l" eaLnBrk="1" fontAlgn="auto" hangingPunct="1">
              <a:lnSpc>
                <a:spcPct val="100000"/>
              </a:lnSpc>
              <a:spcBef>
                <a:spcPts val="600"/>
              </a:spcBef>
              <a:spcAft>
                <a:spcPts val="0"/>
              </a:spcAft>
              <a:defRPr/>
            </a:pPr>
            <a:r>
              <a:rPr lang="en-SG" sz="2500" dirty="0"/>
              <a:t>Thank You, Lord. Amen.</a:t>
            </a:r>
          </a:p>
          <a:p>
            <a:pPr algn="l" eaLnBrk="1" fontAlgn="auto" hangingPunct="1">
              <a:spcAft>
                <a:spcPts val="0"/>
              </a:spcAft>
              <a:defRPr/>
            </a:pPr>
            <a:endParaRPr lang="en-SG" dirty="0"/>
          </a:p>
          <a:p>
            <a:pPr algn="l" eaLnBrk="1" fontAlgn="auto" hangingPunct="1">
              <a:spcAft>
                <a:spcPts val="0"/>
              </a:spcAft>
              <a:defRPr/>
            </a:pPr>
            <a:endParaRPr lang="en-S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F95E994-8D67-4D96-87CF-E40244078365}"/>
              </a:ext>
            </a:extLst>
          </p:cNvPr>
          <p:cNvSpPr>
            <a:spLocks noGrp="1" noChangeArrowheads="1"/>
          </p:cNvSpPr>
          <p:nvPr>
            <p:ph type="title"/>
          </p:nvPr>
        </p:nvSpPr>
        <p:spPr>
          <a:xfrm>
            <a:off x="487218" y="457200"/>
            <a:ext cx="8229600" cy="742950"/>
          </a:xfrm>
        </p:spPr>
        <p:txBody>
          <a:bodyPr>
            <a:normAutofit fontScale="90000"/>
          </a:bodyPr>
          <a:lstStyle/>
          <a:p>
            <a:pPr algn="ctr" eaLnBrk="1" fontAlgn="auto" hangingPunct="1">
              <a:spcAft>
                <a:spcPts val="0"/>
              </a:spcAft>
              <a:defRPr/>
            </a:pPr>
            <a:r>
              <a:rPr lang="en-US" altLang="en-US" dirty="0">
                <a:solidFill>
                  <a:srgbClr val="0070C0"/>
                </a:solidFill>
              </a:rPr>
              <a:t>(2).  </a:t>
            </a:r>
            <a:r>
              <a:rPr lang="en-US" altLang="en-US" u="sng" dirty="0">
                <a:solidFill>
                  <a:srgbClr val="0070C0"/>
                </a:solidFill>
              </a:rPr>
              <a:t>FUNCTIONS</a:t>
            </a:r>
          </a:p>
        </p:txBody>
      </p:sp>
      <p:sp>
        <p:nvSpPr>
          <p:cNvPr id="10243" name="Rectangle 3">
            <a:extLst>
              <a:ext uri="{FF2B5EF4-FFF2-40B4-BE49-F238E27FC236}">
                <a16:creationId xmlns:a16="http://schemas.microsoft.com/office/drawing/2014/main" id="{431A8F5C-E10D-4DCF-9C88-40D21C4AF9AF}"/>
              </a:ext>
            </a:extLst>
          </p:cNvPr>
          <p:cNvSpPr>
            <a:spLocks noGrp="1" noChangeArrowheads="1"/>
          </p:cNvSpPr>
          <p:nvPr>
            <p:ph idx="1"/>
          </p:nvPr>
        </p:nvSpPr>
        <p:spPr>
          <a:xfrm>
            <a:off x="457200" y="1828800"/>
            <a:ext cx="8229600" cy="4297363"/>
          </a:xfrm>
        </p:spPr>
        <p:txBody>
          <a:bodyPr/>
          <a:lstStyle/>
          <a:p>
            <a:pPr marL="442913" indent="-442913" eaLnBrk="1" hangingPunct="1">
              <a:buNone/>
              <a:defRPr/>
            </a:pPr>
            <a:r>
              <a:rPr lang="en-US" altLang="en-US" sz="2800" b="1" dirty="0">
                <a:latin typeface="+mj-lt"/>
              </a:rPr>
              <a:t>A.</a:t>
            </a:r>
            <a:r>
              <a:rPr lang="en-US" altLang="en-US" sz="2800" dirty="0">
                <a:latin typeface="+mj-lt"/>
              </a:rPr>
              <a:t>	Negative consequences devastating:</a:t>
            </a:r>
          </a:p>
          <a:p>
            <a:pPr marL="895350" indent="-452438" eaLnBrk="1" hangingPunct="1">
              <a:buClr>
                <a:schemeClr val="tx1"/>
              </a:buClr>
              <a:buFont typeface="+mj-lt"/>
              <a:buAutoNum type="arabicPeriod"/>
              <a:defRPr/>
            </a:pPr>
            <a:r>
              <a:rPr lang="en-US" altLang="en-US" sz="2800" dirty="0">
                <a:latin typeface="+mj-lt"/>
              </a:rPr>
              <a:t>Increased turnover</a:t>
            </a:r>
          </a:p>
          <a:p>
            <a:pPr marL="895350" indent="-452438" eaLnBrk="1" hangingPunct="1">
              <a:buClr>
                <a:schemeClr val="tx1"/>
              </a:buClr>
              <a:buFont typeface="+mj-lt"/>
              <a:buAutoNum type="arabicPeriod"/>
              <a:defRPr/>
            </a:pPr>
            <a:r>
              <a:rPr lang="en-US" altLang="en-US" sz="2800" dirty="0">
                <a:latin typeface="+mj-lt"/>
              </a:rPr>
              <a:t>Decreased satisfaction</a:t>
            </a:r>
          </a:p>
          <a:p>
            <a:pPr marL="895350" indent="-452438" eaLnBrk="1" hangingPunct="1">
              <a:buClr>
                <a:schemeClr val="tx1"/>
              </a:buClr>
              <a:buFont typeface="+mj-lt"/>
              <a:buAutoNum type="arabicPeriod"/>
              <a:defRPr/>
            </a:pPr>
            <a:r>
              <a:rPr lang="en-US" altLang="en-US" sz="2800" dirty="0">
                <a:latin typeface="+mj-lt"/>
              </a:rPr>
              <a:t>Inefficiency</a:t>
            </a:r>
          </a:p>
          <a:p>
            <a:pPr marL="895350" indent="-452438" eaLnBrk="1" hangingPunct="1">
              <a:buClr>
                <a:schemeClr val="tx1"/>
              </a:buClr>
              <a:buFont typeface="+mj-lt"/>
              <a:buAutoNum type="arabicPeriod"/>
              <a:defRPr/>
            </a:pPr>
            <a:r>
              <a:rPr lang="en-US" altLang="en-US" sz="2800" dirty="0">
                <a:latin typeface="+mj-lt"/>
              </a:rPr>
              <a:t>Sabotage</a:t>
            </a:r>
          </a:p>
          <a:p>
            <a:pPr marL="895350" indent="-452438" eaLnBrk="1" hangingPunct="1">
              <a:buClr>
                <a:schemeClr val="tx1"/>
              </a:buClr>
              <a:buFont typeface="+mj-lt"/>
              <a:buAutoNum type="arabicPeriod"/>
              <a:defRPr/>
            </a:pPr>
            <a:r>
              <a:rPr lang="en-US" altLang="en-US" sz="2800" dirty="0">
                <a:latin typeface="+mj-lt"/>
              </a:rPr>
              <a:t>Grievances</a:t>
            </a:r>
          </a:p>
          <a:p>
            <a:pPr marL="895350" indent="-452438" eaLnBrk="1" hangingPunct="1">
              <a:buClr>
                <a:schemeClr val="tx1"/>
              </a:buClr>
              <a:buFont typeface="+mj-lt"/>
              <a:buAutoNum type="arabicPeriod"/>
              <a:defRPr/>
            </a:pPr>
            <a:r>
              <a:rPr lang="en-US" altLang="en-US" sz="2800" dirty="0">
                <a:latin typeface="+mj-lt"/>
              </a:rPr>
              <a:t>Even physical aggression</a:t>
            </a:r>
          </a:p>
          <a:p>
            <a:pPr marL="609600" indent="-609600" eaLnBrk="1" hangingPunct="1">
              <a:buFontTx/>
              <a:buAutoNum type="alphaUcPeriod"/>
              <a:defRPr/>
            </a:pPr>
            <a:endParaRPr lang="en-US"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2F1E0E30-0124-4F48-BD82-585D7D157C92}"/>
              </a:ext>
            </a:extLst>
          </p:cNvPr>
          <p:cNvSpPr>
            <a:spLocks noGrp="1"/>
          </p:cNvSpPr>
          <p:nvPr>
            <p:ph type="title"/>
          </p:nvPr>
        </p:nvSpPr>
        <p:spPr>
          <a:xfrm>
            <a:off x="0" y="266700"/>
            <a:ext cx="9144000" cy="685800"/>
          </a:xfrm>
        </p:spPr>
        <p:txBody>
          <a:bodyPr/>
          <a:lstStyle/>
          <a:p>
            <a:pPr algn="ctr" eaLnBrk="1" hangingPunct="1"/>
            <a:r>
              <a:rPr lang="en-US" altLang="en-US" sz="4000" dirty="0"/>
              <a:t>(8).  </a:t>
            </a:r>
            <a:r>
              <a:rPr lang="en-US" altLang="en-US" sz="4000" u="sng" dirty="0"/>
              <a:t>MANAGEMENT PRINCIPLES</a:t>
            </a:r>
          </a:p>
        </p:txBody>
      </p:sp>
      <p:sp>
        <p:nvSpPr>
          <p:cNvPr id="21507" name="Rectangle 3">
            <a:extLst>
              <a:ext uri="{FF2B5EF4-FFF2-40B4-BE49-F238E27FC236}">
                <a16:creationId xmlns:a16="http://schemas.microsoft.com/office/drawing/2014/main" id="{2906EF45-2A0D-45AC-A785-A681A21D0704}"/>
              </a:ext>
            </a:extLst>
          </p:cNvPr>
          <p:cNvSpPr>
            <a:spLocks noGrp="1" noChangeArrowheads="1"/>
          </p:cNvSpPr>
          <p:nvPr>
            <p:ph idx="1"/>
          </p:nvPr>
        </p:nvSpPr>
        <p:spPr>
          <a:xfrm>
            <a:off x="457200" y="1295400"/>
            <a:ext cx="8001000" cy="4953000"/>
          </a:xfrm>
        </p:spPr>
        <p:txBody>
          <a:bodyPr/>
          <a:lstStyle/>
          <a:p>
            <a:pPr marL="447675" indent="-447675" eaLnBrk="1" hangingPunct="1">
              <a:spcBef>
                <a:spcPts val="600"/>
              </a:spcBef>
              <a:buClr>
                <a:schemeClr val="tx1"/>
              </a:buClr>
              <a:buNone/>
              <a:defRPr/>
            </a:pPr>
            <a:r>
              <a:rPr lang="en-US" altLang="en-US" sz="2800" b="1" dirty="0">
                <a:latin typeface="+mj-lt"/>
              </a:rPr>
              <a:t>A</a:t>
            </a:r>
            <a:r>
              <a:rPr lang="en-US" altLang="en-US" sz="2800" dirty="0">
                <a:latin typeface="+mj-lt"/>
              </a:rPr>
              <a:t>.	</a:t>
            </a:r>
            <a:r>
              <a:rPr lang="en-US" altLang="en-US" sz="2800" u="sng" dirty="0">
                <a:latin typeface="+mj-lt"/>
              </a:rPr>
              <a:t>Humility</a:t>
            </a:r>
            <a:r>
              <a:rPr lang="en-US" altLang="en-US" sz="2800" dirty="0">
                <a:latin typeface="+mj-lt"/>
              </a:rPr>
              <a:t> – Do not use your higher position to take advantage of those in lower position.</a:t>
            </a:r>
          </a:p>
          <a:p>
            <a:pPr marL="447675" indent="0">
              <a:spcBef>
                <a:spcPts val="600"/>
              </a:spcBef>
              <a:buNone/>
              <a:defRPr/>
            </a:pPr>
            <a:r>
              <a:rPr lang="en-SG" sz="2800" dirty="0">
                <a:latin typeface="+mj-lt"/>
              </a:rPr>
              <a:t>(Philemon 1:8,9)  </a:t>
            </a:r>
            <a:r>
              <a:rPr lang="en-SG" sz="2800" i="1" dirty="0">
                <a:latin typeface="+mj-lt"/>
              </a:rPr>
              <a:t>Wherefore, though I might be much bold in Christ to enjoin thee that which is convenient, Yet for love's sake I rather beseech thee, </a:t>
            </a:r>
            <a:r>
              <a:rPr lang="en-SG" sz="2800" i="1" u="sng" dirty="0">
                <a:latin typeface="+mj-lt"/>
              </a:rPr>
              <a:t>being such an one as Paul the aged, and now also a prisoner of Jesus Christ.</a:t>
            </a:r>
          </a:p>
          <a:p>
            <a:pPr marL="893763" indent="-446088">
              <a:spcBef>
                <a:spcPts val="600"/>
              </a:spcBef>
              <a:buClr>
                <a:schemeClr val="tx1"/>
              </a:buClr>
              <a:buFont typeface="+mj-lt"/>
              <a:buAutoNum type="arabicPeriod"/>
              <a:defRPr/>
            </a:pPr>
            <a:r>
              <a:rPr lang="en-SG" sz="2800" dirty="0">
                <a:latin typeface="+mj-lt"/>
              </a:rPr>
              <a:t>Prayer and Patience in love (Eph. 4:2)</a:t>
            </a:r>
          </a:p>
          <a:p>
            <a:pPr marL="893763" indent="-446088">
              <a:spcBef>
                <a:spcPts val="600"/>
              </a:spcBef>
              <a:buClr>
                <a:schemeClr val="tx1"/>
              </a:buClr>
              <a:buFont typeface="+mj-lt"/>
              <a:buAutoNum type="arabicPeriod"/>
              <a:defRPr/>
            </a:pPr>
            <a:r>
              <a:rPr lang="en-SG" sz="2800" dirty="0">
                <a:latin typeface="+mj-lt"/>
              </a:rPr>
              <a:t>Confess for own sins and reactions (1 John 1:9).</a:t>
            </a:r>
          </a:p>
          <a:p>
            <a:pPr marL="893763" indent="-446088">
              <a:spcBef>
                <a:spcPts val="600"/>
              </a:spcBef>
              <a:buClr>
                <a:schemeClr val="tx1"/>
              </a:buClr>
              <a:buFont typeface="+mj-lt"/>
              <a:buAutoNum type="arabicPeriod"/>
              <a:defRPr/>
            </a:pPr>
            <a:r>
              <a:rPr lang="en-SG" sz="2800" dirty="0">
                <a:latin typeface="+mj-lt"/>
              </a:rPr>
              <a:t>Humble yourself before God (1 Peter 5:6).</a:t>
            </a:r>
            <a:br>
              <a:rPr lang="en-SG" sz="2800" dirty="0">
                <a:latin typeface="+mj-lt"/>
              </a:rPr>
            </a:br>
            <a:r>
              <a:rPr lang="en-SG" sz="2800" dirty="0">
                <a:latin typeface="+mj-lt"/>
              </a:rPr>
              <a:t>No pretence, presumption, pushing.</a:t>
            </a:r>
            <a:endParaRPr lang="en-US"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0709A355-3C70-4C2B-8A8C-78B1B82F1BE1}"/>
              </a:ext>
            </a:extLst>
          </p:cNvPr>
          <p:cNvSpPr>
            <a:spLocks noGrp="1" noChangeArrowheads="1"/>
          </p:cNvSpPr>
          <p:nvPr>
            <p:ph idx="1"/>
          </p:nvPr>
        </p:nvSpPr>
        <p:spPr>
          <a:xfrm>
            <a:off x="489527" y="1219200"/>
            <a:ext cx="8164945" cy="4953000"/>
          </a:xfrm>
        </p:spPr>
        <p:txBody>
          <a:bodyPr/>
          <a:lstStyle/>
          <a:p>
            <a:pPr marL="447675" indent="-447675" eaLnBrk="1" hangingPunct="1">
              <a:spcBef>
                <a:spcPts val="0"/>
              </a:spcBef>
              <a:spcAft>
                <a:spcPts val="600"/>
              </a:spcAft>
              <a:buNone/>
              <a:defRPr/>
            </a:pPr>
            <a:r>
              <a:rPr lang="en-SG" altLang="en-US" sz="2800" b="1" dirty="0">
                <a:latin typeface="+mj-lt"/>
              </a:rPr>
              <a:t>B.	</a:t>
            </a:r>
            <a:r>
              <a:rPr lang="en-SG" altLang="en-US" sz="2800" u="sng" dirty="0">
                <a:latin typeface="+mj-lt"/>
              </a:rPr>
              <a:t>Integrity</a:t>
            </a:r>
            <a:r>
              <a:rPr lang="en-SG" altLang="en-US" sz="2800" dirty="0">
                <a:latin typeface="+mj-lt"/>
              </a:rPr>
              <a:t> – Be absolutely honest about the issue.</a:t>
            </a:r>
          </a:p>
          <a:p>
            <a:pPr marL="447675" indent="0">
              <a:spcBef>
                <a:spcPts val="0"/>
              </a:spcBef>
              <a:spcAft>
                <a:spcPts val="600"/>
              </a:spcAft>
              <a:buNone/>
              <a:defRPr/>
            </a:pPr>
            <a:r>
              <a:rPr lang="en-SG" sz="2800" dirty="0">
                <a:latin typeface="+mj-lt"/>
              </a:rPr>
              <a:t>(Philemon 1:10,11)  </a:t>
            </a:r>
            <a:r>
              <a:rPr lang="en-SG" sz="2800" i="1" dirty="0">
                <a:latin typeface="+mj-lt"/>
              </a:rPr>
              <a:t>I beseech thee for my son </a:t>
            </a:r>
            <a:r>
              <a:rPr lang="en-SG" sz="2800" i="1" dirty="0" err="1">
                <a:latin typeface="+mj-lt"/>
              </a:rPr>
              <a:t>Onesimus</a:t>
            </a:r>
            <a:r>
              <a:rPr lang="en-SG" sz="2800" i="1" dirty="0">
                <a:latin typeface="+mj-lt"/>
              </a:rPr>
              <a:t>, whom I have begotten in my bonds: </a:t>
            </a:r>
            <a:r>
              <a:rPr lang="en-SG" sz="2800" i="1" u="sng" dirty="0">
                <a:latin typeface="+mj-lt"/>
              </a:rPr>
              <a:t>Which in time past was to thee unprofitable</a:t>
            </a:r>
            <a:r>
              <a:rPr lang="en-SG" sz="2800" i="1" dirty="0">
                <a:latin typeface="+mj-lt"/>
              </a:rPr>
              <a:t>, but now profitable to thee and to me:</a:t>
            </a:r>
          </a:p>
          <a:p>
            <a:pPr marL="893763" indent="-446088">
              <a:spcBef>
                <a:spcPts val="0"/>
              </a:spcBef>
              <a:spcAft>
                <a:spcPts val="600"/>
              </a:spcAft>
              <a:buClr>
                <a:schemeClr val="tx1"/>
              </a:buClr>
              <a:buFont typeface="+mj-lt"/>
              <a:buAutoNum type="arabicPeriod"/>
              <a:defRPr/>
            </a:pPr>
            <a:r>
              <a:rPr lang="en-SG" sz="2800" dirty="0">
                <a:latin typeface="+mj-lt"/>
              </a:rPr>
              <a:t>Do not accuse, belittle or criticise (Prov. 12:18).</a:t>
            </a:r>
          </a:p>
          <a:p>
            <a:pPr marL="893763" indent="-446088">
              <a:spcBef>
                <a:spcPts val="0"/>
              </a:spcBef>
              <a:spcAft>
                <a:spcPts val="600"/>
              </a:spcAft>
              <a:buClr>
                <a:schemeClr val="tx1"/>
              </a:buClr>
              <a:buFont typeface="+mj-lt"/>
              <a:buAutoNum type="arabicPeriod"/>
              <a:defRPr/>
            </a:pPr>
            <a:r>
              <a:rPr lang="en-SG" sz="2800" dirty="0">
                <a:latin typeface="+mj-lt"/>
              </a:rPr>
              <a:t>Do not make excuses or be defensive (Eph. 5:21).</a:t>
            </a:r>
          </a:p>
          <a:p>
            <a:pPr marL="893763" indent="-446088">
              <a:spcBef>
                <a:spcPts val="0"/>
              </a:spcBef>
              <a:spcAft>
                <a:spcPts val="600"/>
              </a:spcAft>
              <a:buClr>
                <a:schemeClr val="tx1"/>
              </a:buClr>
              <a:buFont typeface="+mj-lt"/>
              <a:buAutoNum type="arabicPeriod"/>
              <a:defRPr/>
            </a:pPr>
            <a:r>
              <a:rPr lang="en-SG" sz="2800" dirty="0">
                <a:latin typeface="+mj-lt"/>
              </a:rPr>
              <a:t>Affirm by positive compliments (1:4-7). Works.</a:t>
            </a:r>
          </a:p>
          <a:p>
            <a:pPr marL="893763" indent="-446088">
              <a:spcBef>
                <a:spcPts val="0"/>
              </a:spcBef>
              <a:spcAft>
                <a:spcPts val="600"/>
              </a:spcAft>
              <a:buClr>
                <a:schemeClr val="tx1"/>
              </a:buClr>
              <a:buFont typeface="+mj-lt"/>
              <a:buAutoNum type="arabicPeriod"/>
              <a:defRPr/>
            </a:pPr>
            <a:r>
              <a:rPr lang="en-SG" sz="2800" dirty="0">
                <a:latin typeface="+mj-lt"/>
              </a:rPr>
              <a:t>See the other’s viewpoint nonjudgmentally.</a:t>
            </a:r>
          </a:p>
          <a:p>
            <a:pPr marL="893763" indent="-446088">
              <a:spcBef>
                <a:spcPts val="0"/>
              </a:spcBef>
              <a:spcAft>
                <a:spcPts val="600"/>
              </a:spcAft>
              <a:buClr>
                <a:schemeClr val="tx1"/>
              </a:buClr>
              <a:buFont typeface="+mj-lt"/>
              <a:buAutoNum type="arabicPeriod"/>
              <a:defRPr/>
            </a:pPr>
            <a:r>
              <a:rPr lang="en-SG" sz="2800" dirty="0">
                <a:latin typeface="+mj-lt"/>
              </a:rPr>
              <a:t>Pick up the real unresolved hidden interest.</a:t>
            </a:r>
          </a:p>
          <a:p>
            <a:pPr marL="893763" indent="-446088">
              <a:spcBef>
                <a:spcPts val="0"/>
              </a:spcBef>
              <a:spcAft>
                <a:spcPts val="600"/>
              </a:spcAft>
              <a:buClr>
                <a:schemeClr val="tx1"/>
              </a:buClr>
              <a:buFont typeface="+mj-lt"/>
              <a:buAutoNum type="arabicPeriod"/>
              <a:defRPr/>
            </a:pPr>
            <a:r>
              <a:rPr lang="en-SG" sz="2800" dirty="0">
                <a:latin typeface="+mj-lt"/>
              </a:rPr>
              <a:t>Deal with one issue at a time.</a:t>
            </a:r>
            <a:endParaRPr lang="en-US" altLang="en-US" sz="2800" dirty="0">
              <a:latin typeface="+mj-lt"/>
            </a:endParaRPr>
          </a:p>
        </p:txBody>
      </p:sp>
      <p:sp>
        <p:nvSpPr>
          <p:cNvPr id="5" name="Rectangle 2">
            <a:extLst>
              <a:ext uri="{FF2B5EF4-FFF2-40B4-BE49-F238E27FC236}">
                <a16:creationId xmlns:a16="http://schemas.microsoft.com/office/drawing/2014/main" id="{BDA8B5EF-B23A-4EE5-86C1-5D1D3AAF6E3A}"/>
              </a:ext>
            </a:extLst>
          </p:cNvPr>
          <p:cNvSpPr>
            <a:spLocks noGrp="1"/>
          </p:cNvSpPr>
          <p:nvPr>
            <p:ph type="title"/>
          </p:nvPr>
        </p:nvSpPr>
        <p:spPr>
          <a:xfrm>
            <a:off x="-11545" y="304800"/>
            <a:ext cx="9144000" cy="495300"/>
          </a:xfrm>
        </p:spPr>
        <p:txBody>
          <a:bodyPr/>
          <a:lstStyle/>
          <a:p>
            <a:pPr algn="ctr" eaLnBrk="1" hangingPunct="1"/>
            <a:r>
              <a:rPr lang="en-US" altLang="en-US" sz="2800" dirty="0"/>
              <a:t>(8).  </a:t>
            </a:r>
            <a:r>
              <a:rPr lang="en-US" altLang="en-US" sz="2800" u="sng" dirty="0"/>
              <a:t>MANAGEMENT PRINCIPLES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25562029-9526-4692-B70B-79AF1ADA139C}"/>
              </a:ext>
            </a:extLst>
          </p:cNvPr>
          <p:cNvSpPr>
            <a:spLocks noGrp="1" noChangeArrowheads="1"/>
          </p:cNvSpPr>
          <p:nvPr>
            <p:ph idx="1"/>
          </p:nvPr>
        </p:nvSpPr>
        <p:spPr>
          <a:xfrm>
            <a:off x="457200" y="1295400"/>
            <a:ext cx="8001000" cy="4953000"/>
          </a:xfrm>
        </p:spPr>
        <p:txBody>
          <a:bodyPr/>
          <a:lstStyle/>
          <a:p>
            <a:pPr marL="447675" indent="-447675" eaLnBrk="1" hangingPunct="1">
              <a:spcBef>
                <a:spcPts val="600"/>
              </a:spcBef>
              <a:buNone/>
              <a:defRPr/>
            </a:pPr>
            <a:r>
              <a:rPr lang="en-SG" altLang="en-US" sz="2800" b="1" dirty="0">
                <a:latin typeface="+mj-lt"/>
              </a:rPr>
              <a:t>C</a:t>
            </a:r>
            <a:r>
              <a:rPr lang="en-SG" altLang="en-US" sz="2800" dirty="0">
                <a:latin typeface="+mj-lt"/>
              </a:rPr>
              <a:t>.	</a:t>
            </a:r>
            <a:r>
              <a:rPr lang="en-SG" altLang="en-US" sz="2800" u="sng" dirty="0">
                <a:latin typeface="+mj-lt"/>
              </a:rPr>
              <a:t>Vulnerability</a:t>
            </a:r>
            <a:r>
              <a:rPr lang="en-SG" altLang="en-US" sz="2800" dirty="0">
                <a:latin typeface="+mj-lt"/>
              </a:rPr>
              <a:t> – Share your heart feelings.</a:t>
            </a:r>
          </a:p>
          <a:p>
            <a:pPr marL="447675" indent="0">
              <a:spcBef>
                <a:spcPts val="600"/>
              </a:spcBef>
              <a:buNone/>
              <a:defRPr/>
            </a:pPr>
            <a:r>
              <a:rPr lang="en-SG" sz="2800" dirty="0">
                <a:latin typeface="+mj-lt"/>
              </a:rPr>
              <a:t>(Philemon 1:12,13)  </a:t>
            </a:r>
            <a:r>
              <a:rPr lang="en-SG" sz="2800" i="1" dirty="0">
                <a:latin typeface="+mj-lt"/>
              </a:rPr>
              <a:t>Whom I have sent again: thou therefore </a:t>
            </a:r>
            <a:r>
              <a:rPr lang="en-SG" sz="2800" i="1" u="sng" dirty="0">
                <a:latin typeface="+mj-lt"/>
              </a:rPr>
              <a:t>receive him, that is, mine own bowels</a:t>
            </a:r>
            <a:r>
              <a:rPr lang="en-SG" sz="2800" i="1" dirty="0">
                <a:latin typeface="+mj-lt"/>
              </a:rPr>
              <a:t>: Whom I would have retained with me, that in thy stead he might have ministered unto me in the bonds of the gospel:  (cf. Prov. 17:17)</a:t>
            </a:r>
          </a:p>
          <a:p>
            <a:pPr marL="893763" indent="-446088">
              <a:spcBef>
                <a:spcPts val="600"/>
              </a:spcBef>
              <a:buClr>
                <a:schemeClr val="tx1"/>
              </a:buClr>
              <a:buFont typeface="+mj-lt"/>
              <a:buAutoNum type="arabicPeriod"/>
              <a:defRPr/>
            </a:pPr>
            <a:r>
              <a:rPr lang="en-SG" sz="2800" dirty="0">
                <a:latin typeface="+mj-lt"/>
              </a:rPr>
              <a:t>Pray to God to re-establish a bond of love.</a:t>
            </a:r>
          </a:p>
          <a:p>
            <a:pPr marL="893763" indent="-446088">
              <a:spcBef>
                <a:spcPts val="600"/>
              </a:spcBef>
              <a:buClr>
                <a:schemeClr val="tx1"/>
              </a:buClr>
              <a:buFont typeface="+mj-lt"/>
              <a:buAutoNum type="arabicPeriod"/>
              <a:defRPr/>
            </a:pPr>
            <a:r>
              <a:rPr lang="en-SG" sz="2800" dirty="0">
                <a:latin typeface="+mj-lt"/>
              </a:rPr>
              <a:t>Express appreciation, care and connection. </a:t>
            </a:r>
          </a:p>
          <a:p>
            <a:pPr marL="893763" indent="-446088" eaLnBrk="1" hangingPunct="1">
              <a:spcBef>
                <a:spcPts val="600"/>
              </a:spcBef>
              <a:buClr>
                <a:schemeClr val="tx1"/>
              </a:buClr>
              <a:buFont typeface="+mj-lt"/>
              <a:buAutoNum type="arabicPeriod"/>
              <a:defRPr/>
            </a:pPr>
            <a:r>
              <a:rPr lang="en-SG" altLang="en-US" sz="2800" dirty="0">
                <a:latin typeface="+mj-lt"/>
              </a:rPr>
              <a:t>Protect privacy by not involving outsiders.</a:t>
            </a:r>
          </a:p>
          <a:p>
            <a:pPr marL="893763" indent="-446088" eaLnBrk="1" hangingPunct="1">
              <a:spcBef>
                <a:spcPts val="600"/>
              </a:spcBef>
              <a:buClr>
                <a:schemeClr val="tx1"/>
              </a:buClr>
              <a:buFont typeface="+mj-lt"/>
              <a:buAutoNum type="arabicPeriod"/>
              <a:defRPr/>
            </a:pPr>
            <a:r>
              <a:rPr lang="en-SG" altLang="en-US" sz="2800" dirty="0">
                <a:latin typeface="+mj-lt"/>
              </a:rPr>
              <a:t>Control tongue while with others (Prov. 11:13).</a:t>
            </a:r>
          </a:p>
          <a:p>
            <a:pPr marL="0" indent="0" eaLnBrk="1" hangingPunct="1">
              <a:buFont typeface="Wingdings 2" panose="05020102010507070707" pitchFamily="18" charset="2"/>
              <a:buNone/>
              <a:defRPr/>
            </a:pPr>
            <a:r>
              <a:rPr lang="en-SG" altLang="en-US" dirty="0"/>
              <a:t>      </a:t>
            </a:r>
            <a:endParaRPr lang="en-US" altLang="en-US" dirty="0"/>
          </a:p>
        </p:txBody>
      </p:sp>
      <p:sp>
        <p:nvSpPr>
          <p:cNvPr id="5" name="Rectangle 2">
            <a:extLst>
              <a:ext uri="{FF2B5EF4-FFF2-40B4-BE49-F238E27FC236}">
                <a16:creationId xmlns:a16="http://schemas.microsoft.com/office/drawing/2014/main" id="{D4EC32EA-36BC-40F9-9377-0F121B149D17}"/>
              </a:ext>
            </a:extLst>
          </p:cNvPr>
          <p:cNvSpPr>
            <a:spLocks noGrp="1"/>
          </p:cNvSpPr>
          <p:nvPr>
            <p:ph type="title"/>
          </p:nvPr>
        </p:nvSpPr>
        <p:spPr>
          <a:xfrm>
            <a:off x="-11545" y="304800"/>
            <a:ext cx="9144000" cy="495300"/>
          </a:xfrm>
        </p:spPr>
        <p:txBody>
          <a:bodyPr/>
          <a:lstStyle/>
          <a:p>
            <a:pPr algn="ctr" eaLnBrk="1" hangingPunct="1"/>
            <a:r>
              <a:rPr lang="en-US" altLang="en-US" sz="2800" dirty="0"/>
              <a:t>(8).  </a:t>
            </a:r>
            <a:r>
              <a:rPr lang="en-US" altLang="en-US" sz="2800" u="sng" dirty="0"/>
              <a:t>MANAGEMENT PRINCIPLES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27BD0368-9397-4B14-B819-09471143F7A1}"/>
              </a:ext>
            </a:extLst>
          </p:cNvPr>
          <p:cNvSpPr>
            <a:spLocks noGrp="1" noChangeArrowheads="1"/>
          </p:cNvSpPr>
          <p:nvPr>
            <p:ph idx="1"/>
          </p:nvPr>
        </p:nvSpPr>
        <p:spPr>
          <a:xfrm>
            <a:off x="457200" y="1295400"/>
            <a:ext cx="8229600" cy="4953000"/>
          </a:xfrm>
        </p:spPr>
        <p:txBody>
          <a:bodyPr/>
          <a:lstStyle/>
          <a:p>
            <a:pPr marL="447675" indent="-447675" eaLnBrk="1" hangingPunct="1">
              <a:spcBef>
                <a:spcPts val="600"/>
              </a:spcBef>
              <a:buNone/>
              <a:defRPr/>
            </a:pPr>
            <a:r>
              <a:rPr lang="en-US" altLang="en-US" sz="2800" b="1" dirty="0">
                <a:latin typeface="+mj-lt"/>
              </a:rPr>
              <a:t>D</a:t>
            </a:r>
            <a:r>
              <a:rPr lang="en-US" altLang="en-US" sz="2800" dirty="0">
                <a:latin typeface="+mj-lt"/>
              </a:rPr>
              <a:t>.	</a:t>
            </a:r>
            <a:r>
              <a:rPr lang="en-US" altLang="en-US" sz="2800" u="sng" dirty="0">
                <a:latin typeface="+mj-lt"/>
              </a:rPr>
              <a:t>Submission</a:t>
            </a:r>
            <a:r>
              <a:rPr lang="en-US" altLang="en-US" sz="2800" dirty="0">
                <a:latin typeface="+mj-lt"/>
              </a:rPr>
              <a:t> – Do not force an action not under your control.</a:t>
            </a:r>
          </a:p>
          <a:p>
            <a:pPr marL="447675" indent="0">
              <a:spcBef>
                <a:spcPts val="600"/>
              </a:spcBef>
              <a:buNone/>
              <a:defRPr/>
            </a:pPr>
            <a:r>
              <a:rPr lang="en-SG" sz="2800" dirty="0">
                <a:latin typeface="+mj-lt"/>
              </a:rPr>
              <a:t>(Philemon 1:14)  </a:t>
            </a:r>
            <a:r>
              <a:rPr lang="en-SG" sz="2800" i="1" dirty="0">
                <a:latin typeface="+mj-lt"/>
              </a:rPr>
              <a:t>But </a:t>
            </a:r>
            <a:r>
              <a:rPr lang="en-SG" sz="2800" i="1" u="sng" dirty="0">
                <a:latin typeface="+mj-lt"/>
              </a:rPr>
              <a:t>without thy mind would I do nothing</a:t>
            </a:r>
            <a:r>
              <a:rPr lang="en-SG" sz="2800" i="1" dirty="0">
                <a:latin typeface="+mj-lt"/>
              </a:rPr>
              <a:t>; that thy benefit should not be as it were of necessity, but willingly. (cf. Job 32:17)</a:t>
            </a:r>
          </a:p>
          <a:p>
            <a:pPr marL="893763" indent="-446088">
              <a:spcBef>
                <a:spcPts val="600"/>
              </a:spcBef>
              <a:buNone/>
              <a:defRPr/>
            </a:pPr>
            <a:r>
              <a:rPr lang="en-SG" sz="2800" dirty="0">
                <a:latin typeface="+mj-lt"/>
              </a:rPr>
              <a:t>1.  Do not try to play God in people’s life.</a:t>
            </a:r>
          </a:p>
          <a:p>
            <a:pPr marL="893763" indent="-446088">
              <a:spcBef>
                <a:spcPts val="600"/>
              </a:spcBef>
              <a:buNone/>
              <a:defRPr/>
            </a:pPr>
            <a:r>
              <a:rPr lang="en-SG" sz="2800" dirty="0">
                <a:latin typeface="+mj-lt"/>
              </a:rPr>
              <a:t>2.  Be careful of feeling important and omnipotent.</a:t>
            </a:r>
          </a:p>
          <a:p>
            <a:pPr marL="893763" indent="-446088">
              <a:spcBef>
                <a:spcPts val="600"/>
              </a:spcBef>
              <a:buNone/>
              <a:defRPr/>
            </a:pPr>
            <a:r>
              <a:rPr lang="en-SG" sz="2800" dirty="0">
                <a:latin typeface="+mj-lt"/>
              </a:rPr>
              <a:t>3.  Respect and value differences in goals &amp; priorities.</a:t>
            </a:r>
          </a:p>
          <a:p>
            <a:pPr marL="893763" indent="-446088">
              <a:spcBef>
                <a:spcPts val="600"/>
              </a:spcBef>
              <a:buNone/>
              <a:defRPr/>
            </a:pPr>
            <a:r>
              <a:rPr lang="en-SG" sz="2800" dirty="0">
                <a:latin typeface="+mj-lt"/>
              </a:rPr>
              <a:t>4.  Do not demand like-thinking, group-thinking.</a:t>
            </a:r>
          </a:p>
          <a:p>
            <a:pPr marL="0" indent="0" eaLnBrk="1" hangingPunct="1">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4888BC34-D560-481A-87C6-99840F7E40F2}"/>
              </a:ext>
            </a:extLst>
          </p:cNvPr>
          <p:cNvSpPr>
            <a:spLocks noGrp="1"/>
          </p:cNvSpPr>
          <p:nvPr>
            <p:ph type="title"/>
          </p:nvPr>
        </p:nvSpPr>
        <p:spPr>
          <a:xfrm>
            <a:off x="-11545" y="304800"/>
            <a:ext cx="9144000" cy="495300"/>
          </a:xfrm>
        </p:spPr>
        <p:txBody>
          <a:bodyPr/>
          <a:lstStyle/>
          <a:p>
            <a:pPr algn="ctr" eaLnBrk="1" hangingPunct="1"/>
            <a:r>
              <a:rPr lang="en-US" altLang="en-US" sz="2800" dirty="0"/>
              <a:t>(8).  </a:t>
            </a:r>
            <a:r>
              <a:rPr lang="en-US" altLang="en-US" sz="2800" u="sng" dirty="0"/>
              <a:t>MANAGEMENT PRINCIPLES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B84379B9-D28A-4BBD-8848-7DD9B8B402BE}"/>
              </a:ext>
            </a:extLst>
          </p:cNvPr>
          <p:cNvSpPr>
            <a:spLocks noGrp="1" noChangeArrowheads="1"/>
          </p:cNvSpPr>
          <p:nvPr>
            <p:ph idx="1"/>
          </p:nvPr>
        </p:nvSpPr>
        <p:spPr>
          <a:xfrm>
            <a:off x="457200" y="1295400"/>
            <a:ext cx="8001000" cy="4953000"/>
          </a:xfrm>
        </p:spPr>
        <p:txBody>
          <a:bodyPr/>
          <a:lstStyle/>
          <a:p>
            <a:pPr marL="447675" indent="-447675" eaLnBrk="1" hangingPunct="1">
              <a:spcBef>
                <a:spcPts val="600"/>
              </a:spcBef>
              <a:buNone/>
              <a:defRPr/>
            </a:pPr>
            <a:r>
              <a:rPr lang="en-SG" altLang="en-US" sz="2800" b="1" dirty="0">
                <a:latin typeface="+mj-lt"/>
              </a:rPr>
              <a:t>E</a:t>
            </a:r>
            <a:r>
              <a:rPr lang="en-SG" altLang="en-US" sz="2800" dirty="0">
                <a:latin typeface="+mj-lt"/>
              </a:rPr>
              <a:t>.	</a:t>
            </a:r>
            <a:r>
              <a:rPr lang="en-SG" altLang="en-US" sz="2800" u="sng" dirty="0">
                <a:latin typeface="+mj-lt"/>
              </a:rPr>
              <a:t>Optimism</a:t>
            </a:r>
            <a:r>
              <a:rPr lang="en-SG" altLang="en-US" sz="2800" dirty="0">
                <a:latin typeface="+mj-lt"/>
              </a:rPr>
              <a:t> – Expect the best of another.</a:t>
            </a:r>
          </a:p>
          <a:p>
            <a:pPr marL="447675" indent="0">
              <a:spcBef>
                <a:spcPts val="600"/>
              </a:spcBef>
              <a:buNone/>
              <a:defRPr/>
            </a:pPr>
            <a:r>
              <a:rPr lang="en-SG" sz="2800" dirty="0">
                <a:latin typeface="+mj-lt"/>
              </a:rPr>
              <a:t>(Philemon 1:14)  </a:t>
            </a:r>
            <a:r>
              <a:rPr lang="en-SG" sz="2800" i="1" dirty="0">
                <a:latin typeface="+mj-lt"/>
              </a:rPr>
              <a:t>But without thy mind would I do nothing; that </a:t>
            </a:r>
            <a:r>
              <a:rPr lang="en-SG" sz="2800" i="1" u="sng" dirty="0">
                <a:latin typeface="+mj-lt"/>
              </a:rPr>
              <a:t>thy benefit should not be as it were of necessity, but willingly</a:t>
            </a:r>
            <a:r>
              <a:rPr lang="en-SG" sz="2800" i="1" dirty="0">
                <a:latin typeface="+mj-lt"/>
              </a:rPr>
              <a:t>. (cf. Col. 3:13-14)</a:t>
            </a:r>
          </a:p>
          <a:p>
            <a:pPr marL="893763" indent="-446088">
              <a:spcBef>
                <a:spcPts val="600"/>
              </a:spcBef>
              <a:buClr>
                <a:schemeClr val="tx1"/>
              </a:buClr>
              <a:buFont typeface="+mj-lt"/>
              <a:buAutoNum type="arabicPeriod"/>
              <a:defRPr/>
            </a:pPr>
            <a:r>
              <a:rPr lang="en-SG" sz="2800" dirty="0">
                <a:latin typeface="+mj-lt"/>
              </a:rPr>
              <a:t>Do not mentally rehearse the faults of others.</a:t>
            </a:r>
          </a:p>
          <a:p>
            <a:pPr marL="893763" indent="-446088">
              <a:spcBef>
                <a:spcPts val="600"/>
              </a:spcBef>
              <a:buClr>
                <a:schemeClr val="tx1"/>
              </a:buClr>
              <a:buFont typeface="+mj-lt"/>
              <a:buAutoNum type="arabicPeriod"/>
              <a:defRPr/>
            </a:pPr>
            <a:r>
              <a:rPr lang="en-SG" sz="2800" dirty="0">
                <a:latin typeface="+mj-lt"/>
              </a:rPr>
              <a:t>Choose to forgive any past hurts.</a:t>
            </a:r>
          </a:p>
          <a:p>
            <a:pPr marL="893763" indent="-446088">
              <a:spcBef>
                <a:spcPts val="600"/>
              </a:spcBef>
              <a:buClr>
                <a:schemeClr val="tx1"/>
              </a:buClr>
              <a:buFont typeface="+mj-lt"/>
              <a:buAutoNum type="arabicPeriod"/>
              <a:defRPr/>
            </a:pPr>
            <a:r>
              <a:rPr lang="en-SG" sz="2800" dirty="0">
                <a:latin typeface="+mj-lt"/>
              </a:rPr>
              <a:t>“I care about the relationships.  Will you?”</a:t>
            </a:r>
          </a:p>
          <a:p>
            <a:pPr marL="893763" indent="-446088">
              <a:spcBef>
                <a:spcPts val="600"/>
              </a:spcBef>
              <a:buClr>
                <a:schemeClr val="tx1"/>
              </a:buClr>
              <a:buFont typeface="+mj-lt"/>
              <a:buAutoNum type="arabicPeriod"/>
              <a:defRPr/>
            </a:pPr>
            <a:r>
              <a:rPr lang="en-SG" sz="2800" dirty="0">
                <a:latin typeface="+mj-lt"/>
              </a:rPr>
              <a:t>Keep the talk on the present and the issue.</a:t>
            </a:r>
          </a:p>
          <a:p>
            <a:pPr marL="893763" indent="-446088">
              <a:spcBef>
                <a:spcPts val="600"/>
              </a:spcBef>
              <a:buClr>
                <a:schemeClr val="tx1"/>
              </a:buClr>
              <a:buFont typeface="+mj-lt"/>
              <a:buAutoNum type="arabicPeriod"/>
              <a:defRPr/>
            </a:pPr>
            <a:r>
              <a:rPr lang="en-SG" sz="2800" dirty="0">
                <a:latin typeface="+mj-lt"/>
              </a:rPr>
              <a:t>Weigh out both the positives and negatives.</a:t>
            </a:r>
          </a:p>
          <a:p>
            <a:pPr>
              <a:defRPr/>
            </a:pPr>
            <a:endParaRPr lang="en-SG" dirty="0"/>
          </a:p>
          <a:p>
            <a:pPr marL="0" indent="0" eaLnBrk="1" hangingPunct="1">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7CC3084D-C81F-41EB-BF3E-3E9138CB85D2}"/>
              </a:ext>
            </a:extLst>
          </p:cNvPr>
          <p:cNvSpPr>
            <a:spLocks noGrp="1"/>
          </p:cNvSpPr>
          <p:nvPr>
            <p:ph type="title"/>
          </p:nvPr>
        </p:nvSpPr>
        <p:spPr>
          <a:xfrm>
            <a:off x="-11545" y="304800"/>
            <a:ext cx="9144000" cy="495300"/>
          </a:xfrm>
        </p:spPr>
        <p:txBody>
          <a:bodyPr/>
          <a:lstStyle/>
          <a:p>
            <a:pPr algn="ctr" eaLnBrk="1" hangingPunct="1"/>
            <a:r>
              <a:rPr lang="en-US" altLang="en-US" sz="2800" dirty="0"/>
              <a:t>(8).  </a:t>
            </a:r>
            <a:r>
              <a:rPr lang="en-US" altLang="en-US" sz="2800" u="sng" dirty="0"/>
              <a:t>MANAGEMENT PRINCIPLES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id="{238C130B-B572-4B41-8E3C-2D629133717F}"/>
              </a:ext>
            </a:extLst>
          </p:cNvPr>
          <p:cNvSpPr>
            <a:spLocks noGrp="1" noChangeArrowheads="1"/>
          </p:cNvSpPr>
          <p:nvPr>
            <p:ph idx="1"/>
          </p:nvPr>
        </p:nvSpPr>
        <p:spPr>
          <a:xfrm>
            <a:off x="598055" y="1295400"/>
            <a:ext cx="7924800" cy="4953000"/>
          </a:xfrm>
        </p:spPr>
        <p:txBody>
          <a:bodyPr/>
          <a:lstStyle/>
          <a:p>
            <a:pPr marL="355600" indent="-355600" eaLnBrk="1" hangingPunct="1">
              <a:spcBef>
                <a:spcPts val="600"/>
              </a:spcBef>
              <a:buNone/>
              <a:defRPr/>
            </a:pPr>
            <a:r>
              <a:rPr lang="en-US" altLang="en-US" sz="2800" b="1" dirty="0">
                <a:latin typeface="+mj-lt"/>
              </a:rPr>
              <a:t>F.	</a:t>
            </a:r>
            <a:r>
              <a:rPr lang="en-US" altLang="en-US" sz="2800" u="sng" dirty="0">
                <a:latin typeface="+mj-lt"/>
              </a:rPr>
              <a:t>Faith </a:t>
            </a:r>
            <a:r>
              <a:rPr lang="en-US" altLang="en-US" sz="2800" dirty="0">
                <a:latin typeface="+mj-lt"/>
              </a:rPr>
              <a:t>– Remember the sovereign Hand of God.</a:t>
            </a:r>
          </a:p>
          <a:p>
            <a:pPr marL="355600" indent="0">
              <a:spcBef>
                <a:spcPts val="600"/>
              </a:spcBef>
              <a:buNone/>
              <a:defRPr/>
            </a:pPr>
            <a:r>
              <a:rPr lang="en-SG" sz="2800" dirty="0">
                <a:latin typeface="+mj-lt"/>
              </a:rPr>
              <a:t>(Philemon 1:15,16)  </a:t>
            </a:r>
            <a:r>
              <a:rPr lang="en-SG" sz="2800" i="1" dirty="0">
                <a:latin typeface="+mj-lt"/>
              </a:rPr>
              <a:t>For </a:t>
            </a:r>
            <a:r>
              <a:rPr lang="en-SG" sz="2800" i="1" u="sng" dirty="0">
                <a:latin typeface="+mj-lt"/>
              </a:rPr>
              <a:t>perhaps he therefore departed for a season, that thou should receive him for ever;  </a:t>
            </a:r>
            <a:r>
              <a:rPr lang="en-SG" sz="2800" i="1" dirty="0">
                <a:latin typeface="+mj-lt"/>
              </a:rPr>
              <a:t>Not now as a servant, but above a servant, </a:t>
            </a:r>
            <a:r>
              <a:rPr lang="en-SG" sz="2800" i="1" u="sng" dirty="0">
                <a:latin typeface="+mj-lt"/>
              </a:rPr>
              <a:t>a brother beloved</a:t>
            </a:r>
            <a:r>
              <a:rPr lang="en-SG" sz="2800" i="1" dirty="0">
                <a:latin typeface="+mj-lt"/>
              </a:rPr>
              <a:t>, specially to me, but how much more unto thee, both in the flesh, and in the Lord?</a:t>
            </a:r>
          </a:p>
          <a:p>
            <a:pPr marL="720725" indent="-365125">
              <a:spcBef>
                <a:spcPts val="600"/>
              </a:spcBef>
              <a:buClr>
                <a:schemeClr val="tx1"/>
              </a:buClr>
              <a:buFont typeface="+mj-lt"/>
              <a:buAutoNum type="arabicPeriod"/>
              <a:defRPr/>
            </a:pPr>
            <a:r>
              <a:rPr lang="en-SG" sz="2800" dirty="0">
                <a:latin typeface="+mj-lt"/>
              </a:rPr>
              <a:t>Go back in order to move forward!</a:t>
            </a:r>
          </a:p>
          <a:p>
            <a:pPr marL="720725" indent="-365125">
              <a:spcBef>
                <a:spcPts val="600"/>
              </a:spcBef>
              <a:buClr>
                <a:schemeClr val="tx1"/>
              </a:buClr>
              <a:buFont typeface="+mj-lt"/>
              <a:buAutoNum type="arabicPeriod"/>
              <a:defRPr/>
            </a:pPr>
            <a:r>
              <a:rPr lang="en-SG" sz="2800" dirty="0">
                <a:latin typeface="+mj-lt"/>
              </a:rPr>
              <a:t>Encourage with personal testimony of the past.</a:t>
            </a:r>
          </a:p>
          <a:p>
            <a:pPr marL="720725" indent="-365125">
              <a:spcBef>
                <a:spcPts val="600"/>
              </a:spcBef>
              <a:buClr>
                <a:schemeClr val="tx1"/>
              </a:buClr>
              <a:buFont typeface="+mj-lt"/>
              <a:buAutoNum type="arabicPeriod"/>
              <a:defRPr/>
            </a:pPr>
            <a:r>
              <a:rPr lang="en-SG" sz="2800" dirty="0">
                <a:latin typeface="+mj-lt"/>
              </a:rPr>
              <a:t>Consider the present harvest &amp; future blessings.</a:t>
            </a:r>
          </a:p>
          <a:p>
            <a:pPr>
              <a:defRPr/>
            </a:pPr>
            <a:endParaRPr lang="en-SG" dirty="0"/>
          </a:p>
          <a:p>
            <a:pPr marL="0" indent="0" eaLnBrk="1" hangingPunct="1">
              <a:buFont typeface="Wingdings 2" panose="05020102010507070707" pitchFamily="18" charset="2"/>
              <a:buNone/>
              <a:defRPr/>
            </a:pPr>
            <a:endParaRPr lang="en-US" altLang="en-US" dirty="0"/>
          </a:p>
          <a:p>
            <a:pPr marL="0" indent="0" eaLnBrk="1" hangingPunct="1">
              <a:buFont typeface="Wingdings 2" panose="05020102010507070707" pitchFamily="18" charset="2"/>
              <a:buNone/>
              <a:defRPr/>
            </a:pPr>
            <a:r>
              <a:rPr lang="en-US" altLang="en-US" dirty="0"/>
              <a:t>       </a:t>
            </a:r>
            <a:endParaRPr lang="en-SG" altLang="en-US" dirty="0"/>
          </a:p>
          <a:p>
            <a:pPr marL="0" indent="0" eaLnBrk="1" hangingPunct="1">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1A5759E2-E81F-4F2B-B977-F3BFA15302D6}"/>
              </a:ext>
            </a:extLst>
          </p:cNvPr>
          <p:cNvSpPr>
            <a:spLocks noGrp="1"/>
          </p:cNvSpPr>
          <p:nvPr>
            <p:ph type="title"/>
          </p:nvPr>
        </p:nvSpPr>
        <p:spPr>
          <a:xfrm>
            <a:off x="-11545" y="304800"/>
            <a:ext cx="9144000" cy="495300"/>
          </a:xfrm>
        </p:spPr>
        <p:txBody>
          <a:bodyPr/>
          <a:lstStyle/>
          <a:p>
            <a:pPr algn="ctr" eaLnBrk="1" hangingPunct="1"/>
            <a:r>
              <a:rPr lang="en-US" altLang="en-US" sz="2800" dirty="0"/>
              <a:t>(8).  </a:t>
            </a:r>
            <a:r>
              <a:rPr lang="en-US" altLang="en-US" sz="2800" u="sng" dirty="0"/>
              <a:t>MANAGEMENT PRINCIPLES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DD6276D1-A9C7-4EDC-9BB3-C10FEE8D67CE}"/>
              </a:ext>
            </a:extLst>
          </p:cNvPr>
          <p:cNvSpPr>
            <a:spLocks noGrp="1" noChangeArrowheads="1"/>
          </p:cNvSpPr>
          <p:nvPr>
            <p:ph idx="1"/>
          </p:nvPr>
        </p:nvSpPr>
        <p:spPr>
          <a:xfrm>
            <a:off x="457200" y="1295400"/>
            <a:ext cx="8153400" cy="4953000"/>
          </a:xfrm>
        </p:spPr>
        <p:txBody>
          <a:bodyPr/>
          <a:lstStyle/>
          <a:p>
            <a:pPr marL="447675" indent="-447675" eaLnBrk="1" hangingPunct="1">
              <a:spcBef>
                <a:spcPts val="600"/>
              </a:spcBef>
              <a:buNone/>
              <a:defRPr/>
            </a:pPr>
            <a:r>
              <a:rPr lang="en-US" altLang="en-US" sz="2800" b="1" dirty="0">
                <a:latin typeface="+mj-lt"/>
              </a:rPr>
              <a:t>G</a:t>
            </a:r>
            <a:r>
              <a:rPr lang="en-US" altLang="en-US" sz="2800" dirty="0">
                <a:latin typeface="+mj-lt"/>
              </a:rPr>
              <a:t>.	</a:t>
            </a:r>
            <a:r>
              <a:rPr lang="en-US" altLang="en-US" sz="2800" u="sng" dirty="0">
                <a:latin typeface="+mj-lt"/>
              </a:rPr>
              <a:t>Restitution and Respond </a:t>
            </a:r>
            <a:r>
              <a:rPr lang="en-US" altLang="en-US" sz="2800" dirty="0">
                <a:latin typeface="+mj-lt"/>
              </a:rPr>
              <a:t>– Exhort to closure.</a:t>
            </a:r>
          </a:p>
          <a:p>
            <a:pPr marL="447675" indent="0">
              <a:spcBef>
                <a:spcPts val="600"/>
              </a:spcBef>
              <a:buNone/>
              <a:defRPr/>
            </a:pPr>
            <a:r>
              <a:rPr lang="en-SG" sz="2800" dirty="0">
                <a:latin typeface="+mj-lt"/>
              </a:rPr>
              <a:t>(Philemon 1:18)  </a:t>
            </a:r>
            <a:r>
              <a:rPr lang="en-SG" sz="2800" i="1" dirty="0">
                <a:latin typeface="+mj-lt"/>
              </a:rPr>
              <a:t>If he hath wronged thee, or </a:t>
            </a:r>
            <a:r>
              <a:rPr lang="en-SG" sz="2800" i="1" dirty="0" err="1">
                <a:latin typeface="+mj-lt"/>
              </a:rPr>
              <a:t>oweth</a:t>
            </a:r>
            <a:r>
              <a:rPr lang="en-SG" sz="2800" i="1" dirty="0">
                <a:latin typeface="+mj-lt"/>
              </a:rPr>
              <a:t> thee ought, </a:t>
            </a:r>
            <a:r>
              <a:rPr lang="en-SG" sz="2800" i="1" u="sng" dirty="0">
                <a:latin typeface="+mj-lt"/>
              </a:rPr>
              <a:t>put that on mine account</a:t>
            </a:r>
            <a:r>
              <a:rPr lang="en-SG" sz="2800" i="1" dirty="0">
                <a:latin typeface="+mj-lt"/>
              </a:rPr>
              <a:t>;</a:t>
            </a:r>
            <a:endParaRPr lang="en-US" altLang="en-US" sz="2800" i="1" dirty="0">
              <a:latin typeface="+mj-lt"/>
            </a:endParaRPr>
          </a:p>
          <a:p>
            <a:pPr marL="447675" indent="0">
              <a:spcBef>
                <a:spcPts val="600"/>
              </a:spcBef>
              <a:buNone/>
              <a:defRPr/>
            </a:pPr>
            <a:r>
              <a:rPr lang="en-SG" sz="2800" dirty="0">
                <a:latin typeface="+mj-lt"/>
              </a:rPr>
              <a:t>(Philemon 1:21)  </a:t>
            </a:r>
            <a:r>
              <a:rPr lang="en-SG" sz="2800" i="1" u="sng" dirty="0">
                <a:latin typeface="+mj-lt"/>
              </a:rPr>
              <a:t>Having confidence in thy obedience</a:t>
            </a:r>
            <a:r>
              <a:rPr lang="en-SG" sz="2800" i="1" dirty="0">
                <a:latin typeface="+mj-lt"/>
              </a:rPr>
              <a:t> I wrote unto thee, </a:t>
            </a:r>
            <a:r>
              <a:rPr lang="en-SG" sz="2800" i="1" u="sng" dirty="0">
                <a:latin typeface="+mj-lt"/>
              </a:rPr>
              <a:t>knowing that thou wilt also do </a:t>
            </a:r>
            <a:r>
              <a:rPr lang="en-SG" sz="2800" i="1" dirty="0">
                <a:latin typeface="+mj-lt"/>
              </a:rPr>
              <a:t>more than I say.</a:t>
            </a:r>
          </a:p>
          <a:p>
            <a:pPr marL="893763" indent="-446088">
              <a:spcBef>
                <a:spcPts val="600"/>
              </a:spcBef>
              <a:buClr>
                <a:schemeClr val="tx1"/>
              </a:buClr>
              <a:buFont typeface="+mj-lt"/>
              <a:buAutoNum type="arabicPeriod"/>
              <a:defRPr/>
            </a:pPr>
            <a:r>
              <a:rPr lang="en-SG" sz="2800" dirty="0">
                <a:latin typeface="+mj-lt"/>
              </a:rPr>
              <a:t>Force to think about acceptance or rejection.</a:t>
            </a:r>
          </a:p>
          <a:p>
            <a:pPr marL="893763" indent="-446088">
              <a:spcBef>
                <a:spcPts val="600"/>
              </a:spcBef>
              <a:buClr>
                <a:schemeClr val="tx1"/>
              </a:buClr>
              <a:buFont typeface="+mj-lt"/>
              <a:buAutoNum type="arabicPeriod"/>
              <a:defRPr/>
            </a:pPr>
            <a:r>
              <a:rPr lang="en-SG" sz="2800" dirty="0">
                <a:latin typeface="+mj-lt"/>
              </a:rPr>
              <a:t>Resolve through final bargaining and settlement.</a:t>
            </a:r>
          </a:p>
          <a:p>
            <a:pPr marL="893763" indent="-446088">
              <a:spcBef>
                <a:spcPts val="600"/>
              </a:spcBef>
              <a:buClr>
                <a:schemeClr val="tx1"/>
              </a:buClr>
              <a:buFont typeface="+mj-lt"/>
              <a:buAutoNum type="arabicPeriod"/>
              <a:defRPr/>
            </a:pPr>
            <a:r>
              <a:rPr lang="en-SG" sz="2800" dirty="0">
                <a:latin typeface="+mj-lt"/>
              </a:rPr>
              <a:t>Acceptable and face-saving options created.</a:t>
            </a:r>
          </a:p>
          <a:p>
            <a:pPr marL="893763" indent="-446088">
              <a:spcBef>
                <a:spcPts val="600"/>
              </a:spcBef>
              <a:buClr>
                <a:schemeClr val="tx1"/>
              </a:buClr>
              <a:buFont typeface="+mj-lt"/>
              <a:buAutoNum type="arabicPeriod"/>
              <a:defRPr/>
            </a:pPr>
            <a:r>
              <a:rPr lang="en-SG" sz="2800" dirty="0">
                <a:latin typeface="+mj-lt"/>
              </a:rPr>
              <a:t>“Do you have any ideas?” – open and respectful.</a:t>
            </a:r>
          </a:p>
          <a:p>
            <a:pPr marL="0" indent="0" eaLnBrk="1" hangingPunct="1">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42438DD1-BA41-4DCD-BA48-F80439A10326}"/>
              </a:ext>
            </a:extLst>
          </p:cNvPr>
          <p:cNvSpPr>
            <a:spLocks noGrp="1"/>
          </p:cNvSpPr>
          <p:nvPr>
            <p:ph type="title"/>
          </p:nvPr>
        </p:nvSpPr>
        <p:spPr>
          <a:xfrm>
            <a:off x="-11545" y="304800"/>
            <a:ext cx="9144000" cy="495300"/>
          </a:xfrm>
        </p:spPr>
        <p:txBody>
          <a:bodyPr/>
          <a:lstStyle/>
          <a:p>
            <a:pPr algn="ctr" eaLnBrk="1" hangingPunct="1"/>
            <a:r>
              <a:rPr lang="en-US" altLang="en-US" sz="2800" dirty="0"/>
              <a:t>(8).  </a:t>
            </a:r>
            <a:r>
              <a:rPr lang="en-US" altLang="en-US" sz="2800" u="sng" dirty="0"/>
              <a:t>MANAGEMENT PRINCIPLES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2DAEF3E0-A103-4794-8C54-B362D5A8CBB8}"/>
              </a:ext>
            </a:extLst>
          </p:cNvPr>
          <p:cNvSpPr>
            <a:spLocks noGrp="1" noChangeArrowheads="1"/>
          </p:cNvSpPr>
          <p:nvPr>
            <p:ph idx="1"/>
          </p:nvPr>
        </p:nvSpPr>
        <p:spPr>
          <a:xfrm>
            <a:off x="304800" y="76200"/>
            <a:ext cx="8382000" cy="6477000"/>
          </a:xfrm>
        </p:spPr>
        <p:txBody>
          <a:bodyPr/>
          <a:lstStyle/>
          <a:p>
            <a:pPr marL="0" indent="0" algn="ctr" eaLnBrk="1" hangingPunct="1">
              <a:spcBef>
                <a:spcPts val="0"/>
              </a:spcBef>
              <a:spcAft>
                <a:spcPts val="600"/>
              </a:spcAft>
              <a:buFont typeface="Wingdings 2" panose="05020102010507070707" pitchFamily="18" charset="2"/>
              <a:buNone/>
              <a:defRPr/>
            </a:pPr>
            <a:r>
              <a:rPr lang="en-SG" altLang="en-US" u="sng" dirty="0">
                <a:latin typeface="+mj-lt"/>
              </a:rPr>
              <a:t>ASKING FOR FORGIVENESS</a:t>
            </a:r>
            <a:endParaRPr lang="en-US" altLang="en-US" u="sng" dirty="0">
              <a:latin typeface="+mj-lt"/>
            </a:endParaRPr>
          </a:p>
          <a:p>
            <a:pPr marL="0" indent="0">
              <a:lnSpc>
                <a:spcPct val="95000"/>
              </a:lnSpc>
              <a:spcBef>
                <a:spcPts val="0"/>
              </a:spcBef>
              <a:buNone/>
              <a:defRPr/>
            </a:pPr>
            <a:r>
              <a:rPr lang="en-GB" dirty="0">
                <a:latin typeface="+mj-lt"/>
              </a:rPr>
              <a:t>I know now that I hurt you very deeply in _____ (name the offence). I have violated your trust.  I am truly sorry for what I did.  I have sinned against God and you.  I am asking God to forgive me and I hope that you can forgive me too.</a:t>
            </a:r>
            <a:endParaRPr lang="en-SG" dirty="0">
              <a:latin typeface="+mj-lt"/>
            </a:endParaRPr>
          </a:p>
          <a:p>
            <a:pPr marL="355600" indent="-355600">
              <a:lnSpc>
                <a:spcPct val="95000"/>
              </a:lnSpc>
              <a:spcBef>
                <a:spcPts val="0"/>
              </a:spcBef>
              <a:buClr>
                <a:schemeClr val="tx1"/>
              </a:buClr>
              <a:buFont typeface="+mj-lt"/>
              <a:buAutoNum type="arabicPeriod"/>
              <a:defRPr/>
            </a:pPr>
            <a:r>
              <a:rPr lang="en-GB" dirty="0">
                <a:latin typeface="+mj-lt"/>
              </a:rPr>
              <a:t>I regret that I have damaged your respect and honour.  I feel that I should make up for what I have done.  These are my actions for restitution: </a:t>
            </a:r>
            <a:r>
              <a:rPr lang="en-SG" dirty="0">
                <a:latin typeface="+mj-lt"/>
              </a:rPr>
              <a:t> </a:t>
            </a:r>
            <a:r>
              <a:rPr lang="en-GB" dirty="0">
                <a:latin typeface="+mj-lt"/>
              </a:rPr>
              <a:t>(a) ____ (b) ____ (</a:t>
            </a:r>
            <a:r>
              <a:rPr lang="en-GB" dirty="0" err="1">
                <a:latin typeface="+mj-lt"/>
              </a:rPr>
              <a:t>eg</a:t>
            </a:r>
            <a:r>
              <a:rPr lang="en-GB" dirty="0">
                <a:latin typeface="+mj-lt"/>
              </a:rPr>
              <a:t>. private or public correction, no bribery).  Can you give me a suggestion?</a:t>
            </a:r>
            <a:endParaRPr lang="en-SG" dirty="0">
              <a:latin typeface="+mj-lt"/>
            </a:endParaRPr>
          </a:p>
          <a:p>
            <a:pPr marL="355600" indent="-355600">
              <a:lnSpc>
                <a:spcPct val="95000"/>
              </a:lnSpc>
              <a:spcBef>
                <a:spcPts val="0"/>
              </a:spcBef>
              <a:buClr>
                <a:schemeClr val="tx1"/>
              </a:buClr>
              <a:buFont typeface="+mj-lt"/>
              <a:buAutoNum type="arabicPeriod"/>
              <a:defRPr/>
            </a:pPr>
            <a:r>
              <a:rPr lang="en-GB" dirty="0">
                <a:latin typeface="+mj-lt"/>
              </a:rPr>
              <a:t>I know that my ___ (name of offence) behaviour is very painful to you.  I do not ever want to do that again. I want to rebuild your trust and respect in me. </a:t>
            </a:r>
            <a:endParaRPr lang="en-SG" dirty="0">
              <a:latin typeface="+mj-lt"/>
            </a:endParaRPr>
          </a:p>
          <a:p>
            <a:pPr marL="720725" indent="-365125">
              <a:lnSpc>
                <a:spcPct val="95000"/>
              </a:lnSpc>
              <a:spcBef>
                <a:spcPts val="0"/>
              </a:spcBef>
              <a:buClr>
                <a:schemeClr val="tx1"/>
              </a:buClr>
              <a:buFont typeface="+mj-lt"/>
              <a:buAutoNum type="alphaLcPeriod"/>
              <a:defRPr/>
            </a:pPr>
            <a:r>
              <a:rPr lang="en-GB" dirty="0">
                <a:latin typeface="+mj-lt"/>
              </a:rPr>
              <a:t>These are the positive actions I will take (</a:t>
            </a:r>
            <a:r>
              <a:rPr lang="en-GB" dirty="0" err="1">
                <a:latin typeface="+mj-lt"/>
              </a:rPr>
              <a:t>i</a:t>
            </a:r>
            <a:r>
              <a:rPr lang="en-GB" dirty="0">
                <a:latin typeface="+mj-lt"/>
              </a:rPr>
              <a:t>) __ (ii) ___.  Do you have any other ideas?</a:t>
            </a:r>
            <a:endParaRPr lang="en-SG" dirty="0">
              <a:latin typeface="+mj-lt"/>
            </a:endParaRPr>
          </a:p>
          <a:p>
            <a:pPr marL="720725" indent="-365125">
              <a:lnSpc>
                <a:spcPct val="95000"/>
              </a:lnSpc>
              <a:spcBef>
                <a:spcPts val="0"/>
              </a:spcBef>
              <a:buClr>
                <a:schemeClr val="tx1"/>
              </a:buClr>
              <a:buFont typeface="+mj-lt"/>
              <a:buAutoNum type="alphaLcPeriod"/>
              <a:defRPr/>
            </a:pPr>
            <a:r>
              <a:rPr lang="en-GB" dirty="0">
                <a:latin typeface="+mj-lt"/>
              </a:rPr>
              <a:t>Please pray for me and hold me accountable.  </a:t>
            </a:r>
            <a:br>
              <a:rPr lang="en-GB" dirty="0">
                <a:latin typeface="+mj-lt"/>
              </a:rPr>
            </a:br>
            <a:r>
              <a:rPr lang="en-GB" dirty="0">
                <a:latin typeface="+mj-lt"/>
              </a:rPr>
              <a:t>You and two more friends to sign  ____, ____. ______.</a:t>
            </a:r>
            <a:endParaRPr lang="en-SG" dirty="0">
              <a:latin typeface="+mj-lt"/>
            </a:endParaRPr>
          </a:p>
          <a:p>
            <a:pPr marL="0" indent="0" eaLnBrk="1" hangingPunct="1">
              <a:buFont typeface="Wingdings 2" panose="05020102010507070707" pitchFamily="18" charset="2"/>
              <a:buNone/>
              <a:defRPr/>
            </a:pPr>
            <a:endParaRPr lang="en-SG" altLang="en-US" sz="2400" u="sng"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5CB2B-D054-46AA-9601-63260F6D6873}"/>
              </a:ext>
            </a:extLst>
          </p:cNvPr>
          <p:cNvSpPr>
            <a:spLocks noGrp="1"/>
          </p:cNvSpPr>
          <p:nvPr>
            <p:ph idx="1"/>
          </p:nvPr>
        </p:nvSpPr>
        <p:spPr>
          <a:xfrm>
            <a:off x="457200" y="76200"/>
            <a:ext cx="8229600" cy="6553200"/>
          </a:xfrm>
        </p:spPr>
        <p:txBody>
          <a:bodyPr>
            <a:noAutofit/>
          </a:bodyPr>
          <a:lstStyle/>
          <a:p>
            <a:pPr marL="0" indent="0" algn="ctr">
              <a:spcBef>
                <a:spcPts val="0"/>
              </a:spcBef>
              <a:buFont typeface="Wingdings 2" panose="05020102010507070707" pitchFamily="18" charset="2"/>
              <a:buNone/>
              <a:defRPr/>
            </a:pPr>
            <a:r>
              <a:rPr lang="en-SG" sz="2800" u="sng" dirty="0">
                <a:latin typeface="+mj-lt"/>
              </a:rPr>
              <a:t>Live at peace, despite differences </a:t>
            </a:r>
          </a:p>
          <a:p>
            <a:pPr marL="0" indent="0" algn="ctr">
              <a:spcBef>
                <a:spcPts val="0"/>
              </a:spcBef>
              <a:buFont typeface="Wingdings 2" panose="05020102010507070707" pitchFamily="18" charset="2"/>
              <a:buNone/>
              <a:defRPr/>
            </a:pPr>
            <a:r>
              <a:rPr lang="en-SG" sz="2800" dirty="0">
                <a:latin typeface="+mj-lt"/>
              </a:rPr>
              <a:t>(Rom. 14:1-6; 12-13; 19-23)</a:t>
            </a:r>
          </a:p>
          <a:p>
            <a:pPr marL="447675" indent="-447675">
              <a:spcBef>
                <a:spcPts val="0"/>
              </a:spcBef>
              <a:buClr>
                <a:schemeClr val="tx1"/>
              </a:buClr>
              <a:buFont typeface="+mj-lt"/>
              <a:buAutoNum type="arabicPeriod"/>
              <a:defRPr/>
            </a:pPr>
            <a:r>
              <a:rPr lang="en-SG" sz="2700" dirty="0">
                <a:latin typeface="+mj-lt"/>
              </a:rPr>
              <a:t>Does every dispute have only one true solution?</a:t>
            </a:r>
          </a:p>
          <a:p>
            <a:pPr marL="447675" indent="-447675">
              <a:spcBef>
                <a:spcPts val="0"/>
              </a:spcBef>
              <a:buClr>
                <a:schemeClr val="tx1"/>
              </a:buClr>
              <a:buFont typeface="+mj-lt"/>
              <a:buAutoNum type="arabicPeriod"/>
              <a:defRPr/>
            </a:pPr>
            <a:r>
              <a:rPr lang="en-SG" sz="2700" dirty="0">
                <a:latin typeface="+mj-lt"/>
              </a:rPr>
              <a:t>What spiritual issues did Paul identify that were better left to each individual’s conscience (between self &amp; God)?</a:t>
            </a:r>
          </a:p>
          <a:p>
            <a:pPr marL="447675" indent="-447675">
              <a:spcBef>
                <a:spcPts val="0"/>
              </a:spcBef>
              <a:buClr>
                <a:schemeClr val="tx1"/>
              </a:buClr>
              <a:buFont typeface="+mj-lt"/>
              <a:buAutoNum type="arabicPeriod"/>
              <a:defRPr/>
            </a:pPr>
            <a:r>
              <a:rPr lang="en-SG" sz="2700" dirty="0">
                <a:latin typeface="+mj-lt"/>
              </a:rPr>
              <a:t>Do you think the people of that day considered those areas serious or unimportant?</a:t>
            </a:r>
          </a:p>
          <a:p>
            <a:pPr marL="447675" indent="-447675">
              <a:spcBef>
                <a:spcPts val="0"/>
              </a:spcBef>
              <a:buClr>
                <a:schemeClr val="tx1"/>
              </a:buClr>
              <a:buFont typeface="+mj-lt"/>
              <a:buAutoNum type="arabicPeriod"/>
              <a:defRPr/>
            </a:pPr>
            <a:r>
              <a:rPr lang="en-SG" sz="2700" dirty="0">
                <a:latin typeface="+mj-lt"/>
              </a:rPr>
              <a:t>What reasons did Paul provided for not judging concerning disputable matters?</a:t>
            </a:r>
          </a:p>
          <a:p>
            <a:pPr marL="447675" indent="-447675">
              <a:spcBef>
                <a:spcPts val="0"/>
              </a:spcBef>
              <a:buClr>
                <a:schemeClr val="tx1"/>
              </a:buClr>
              <a:buFont typeface="+mj-lt"/>
              <a:buAutoNum type="arabicPeriod"/>
              <a:defRPr/>
            </a:pPr>
            <a:r>
              <a:rPr lang="en-SG" sz="2700" dirty="0">
                <a:latin typeface="+mj-lt"/>
              </a:rPr>
              <a:t>What four actions did Paul instruct to take or to refrain from taking, in relation to the other party?</a:t>
            </a:r>
          </a:p>
          <a:p>
            <a:pPr marL="447675" indent="-447675">
              <a:spcBef>
                <a:spcPts val="0"/>
              </a:spcBef>
              <a:buClr>
                <a:schemeClr val="tx1"/>
              </a:buClr>
              <a:buFont typeface="+mj-lt"/>
              <a:buAutoNum type="arabicPeriod"/>
              <a:defRPr/>
            </a:pPr>
            <a:r>
              <a:rPr lang="en-SG" sz="2700" dirty="0">
                <a:latin typeface="+mj-lt"/>
              </a:rPr>
              <a:t>Do you have “a disputable matter” that you can live at peace with others without resolution (Rom. 12:18)?</a:t>
            </a:r>
          </a:p>
          <a:p>
            <a:pPr marL="447675" indent="-447675">
              <a:spcBef>
                <a:spcPts val="0"/>
              </a:spcBef>
              <a:buClr>
                <a:schemeClr val="tx1"/>
              </a:buClr>
              <a:buFont typeface="+mj-lt"/>
              <a:buAutoNum type="arabicPeriod"/>
              <a:defRPr/>
            </a:pPr>
            <a:r>
              <a:rPr lang="en-SG" sz="2700" dirty="0">
                <a:latin typeface="+mj-lt"/>
              </a:rPr>
              <a:t>What should be the principle to follow when dealing with dispute (Phil. 2:3,4)?</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E3DF95-B25E-4676-A01C-3D56183C74CC}"/>
              </a:ext>
            </a:extLst>
          </p:cNvPr>
          <p:cNvSpPr>
            <a:spLocks noGrp="1"/>
          </p:cNvSpPr>
          <p:nvPr>
            <p:ph idx="1"/>
          </p:nvPr>
        </p:nvSpPr>
        <p:spPr>
          <a:xfrm>
            <a:off x="452582" y="533400"/>
            <a:ext cx="8234218" cy="5105400"/>
          </a:xfrm>
        </p:spPr>
        <p:txBody>
          <a:bodyPr/>
          <a:lstStyle/>
          <a:p>
            <a:pPr marL="0" indent="0">
              <a:spcBef>
                <a:spcPts val="1200"/>
              </a:spcBef>
              <a:buNone/>
              <a:defRPr/>
            </a:pPr>
            <a:r>
              <a:rPr lang="en-SG" sz="2800" dirty="0">
                <a:latin typeface="+mj-lt"/>
              </a:rPr>
              <a:t>(Romans 14:1-6)  </a:t>
            </a:r>
            <a:r>
              <a:rPr lang="en-SG" sz="2800" i="1" u="sng" dirty="0">
                <a:latin typeface="+mj-lt"/>
              </a:rPr>
              <a:t>Him that is weak in the faith</a:t>
            </a:r>
            <a:r>
              <a:rPr lang="en-SG" sz="2800" i="1" dirty="0">
                <a:latin typeface="+mj-lt"/>
              </a:rPr>
              <a:t> receive ye, but not to doubtful disputations.</a:t>
            </a:r>
          </a:p>
          <a:p>
            <a:pPr marL="0" indent="0">
              <a:spcBef>
                <a:spcPts val="1200"/>
              </a:spcBef>
              <a:buNone/>
              <a:defRPr/>
            </a:pPr>
            <a:r>
              <a:rPr lang="en-SG" sz="2800" i="1" dirty="0">
                <a:latin typeface="+mj-lt"/>
              </a:rPr>
              <a:t>For one believeth that he may eat all things: </a:t>
            </a:r>
            <a:r>
              <a:rPr lang="en-SG" sz="2800" i="1" u="sng" dirty="0">
                <a:latin typeface="+mj-lt"/>
              </a:rPr>
              <a:t>another, who is weak, eats herbs</a:t>
            </a:r>
            <a:r>
              <a:rPr lang="en-SG" sz="2800" i="1" dirty="0">
                <a:latin typeface="+mj-lt"/>
              </a:rPr>
              <a:t>.</a:t>
            </a:r>
          </a:p>
          <a:p>
            <a:pPr marL="0" indent="0">
              <a:spcBef>
                <a:spcPts val="1200"/>
              </a:spcBef>
              <a:buNone/>
              <a:defRPr/>
            </a:pPr>
            <a:r>
              <a:rPr lang="en-SG" sz="2800" i="1" dirty="0">
                <a:latin typeface="+mj-lt"/>
              </a:rPr>
              <a:t>Let not him that eats despise him that eats not; and let not him which eats not judge him that eats: for God hath received him.</a:t>
            </a:r>
          </a:p>
          <a:p>
            <a:pPr marL="0" indent="0">
              <a:spcBef>
                <a:spcPts val="1200"/>
              </a:spcBef>
              <a:buNone/>
              <a:defRPr/>
            </a:pPr>
            <a:r>
              <a:rPr lang="en-SG" sz="2800" i="1" dirty="0">
                <a:latin typeface="+mj-lt"/>
              </a:rPr>
              <a:t>Who art thou that </a:t>
            </a:r>
            <a:r>
              <a:rPr lang="en-SG" sz="2800" i="1" dirty="0" err="1">
                <a:latin typeface="+mj-lt"/>
              </a:rPr>
              <a:t>judgest</a:t>
            </a:r>
            <a:r>
              <a:rPr lang="en-SG" sz="2800" i="1" dirty="0">
                <a:latin typeface="+mj-lt"/>
              </a:rPr>
              <a:t> another man's servant? to his own master he stands or falls. Yea, he shall be holden up: for God is able to make him stand.</a:t>
            </a:r>
            <a:endParaRPr lang="en-S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22810EE-0DE6-4E97-AB2F-B618580A1783}"/>
              </a:ext>
            </a:extLst>
          </p:cNvPr>
          <p:cNvSpPr>
            <a:spLocks noGrp="1" noChangeArrowheads="1"/>
          </p:cNvSpPr>
          <p:nvPr>
            <p:ph type="title"/>
          </p:nvPr>
        </p:nvSpPr>
        <p:spPr>
          <a:xfrm>
            <a:off x="0" y="0"/>
            <a:ext cx="9144000" cy="590550"/>
          </a:xfrm>
        </p:spPr>
        <p:txBody>
          <a:bodyPr>
            <a:noAutofit/>
          </a:bodyPr>
          <a:lstStyle/>
          <a:p>
            <a:pPr algn="ctr" eaLnBrk="1" fontAlgn="auto" hangingPunct="1">
              <a:spcAft>
                <a:spcPts val="0"/>
              </a:spcAft>
              <a:defRPr/>
            </a:pPr>
            <a:r>
              <a:rPr lang="en-US" altLang="en-US" sz="2800" dirty="0"/>
              <a:t>(2).  </a:t>
            </a:r>
            <a:r>
              <a:rPr lang="en-US" altLang="en-US" sz="2800" u="sng" dirty="0"/>
              <a:t>FUNCTIONS</a:t>
            </a:r>
          </a:p>
        </p:txBody>
      </p:sp>
      <p:sp>
        <p:nvSpPr>
          <p:cNvPr id="10243" name="Rectangle 3">
            <a:extLst>
              <a:ext uri="{FF2B5EF4-FFF2-40B4-BE49-F238E27FC236}">
                <a16:creationId xmlns:a16="http://schemas.microsoft.com/office/drawing/2014/main" id="{9A3A3A65-08CC-4137-AE83-DB64962CD253}"/>
              </a:ext>
            </a:extLst>
          </p:cNvPr>
          <p:cNvSpPr>
            <a:spLocks noGrp="1" noChangeArrowheads="1"/>
          </p:cNvSpPr>
          <p:nvPr>
            <p:ph idx="1"/>
          </p:nvPr>
        </p:nvSpPr>
        <p:spPr>
          <a:xfrm>
            <a:off x="533400" y="685800"/>
            <a:ext cx="8305800" cy="6096000"/>
          </a:xfrm>
        </p:spPr>
        <p:txBody>
          <a:bodyPr/>
          <a:lstStyle/>
          <a:p>
            <a:pPr marL="442913" indent="-442913" eaLnBrk="1" hangingPunct="1">
              <a:spcBef>
                <a:spcPts val="600"/>
              </a:spcBef>
              <a:buNone/>
              <a:defRPr/>
            </a:pPr>
            <a:r>
              <a:rPr lang="en-US" altLang="en-US" sz="2800" b="1" dirty="0">
                <a:latin typeface="+mj-lt"/>
              </a:rPr>
              <a:t>B.</a:t>
            </a:r>
            <a:r>
              <a:rPr lang="en-US" altLang="en-US" sz="2800" dirty="0">
                <a:latin typeface="+mj-lt"/>
              </a:rPr>
              <a:t>	Other consequences:</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Issues remain unclarified (Prov. 18:17).</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Wrong ideas uncorrected</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Misunderstanding unresolved (Matt. 5:23-26)</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Confusion and disorder (1 Cor. 14:33, 40)</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Wise decision thwarted (Prov. 18:13)</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Development of deep fellowship hindered.</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Boredom and frustration developed</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Problems and barriers piled up</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Tempted to look elsewhere</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Not knowing and understanding others</a:t>
            </a:r>
          </a:p>
          <a:p>
            <a:pPr marL="989013" indent="-546100" eaLnBrk="1" hangingPunct="1">
              <a:lnSpc>
                <a:spcPct val="95000"/>
              </a:lnSpc>
              <a:spcBef>
                <a:spcPts val="600"/>
              </a:spcBef>
              <a:buClr>
                <a:schemeClr val="tx1"/>
              </a:buClr>
              <a:buSzPct val="90000"/>
              <a:buFont typeface="+mj-lt"/>
              <a:buAutoNum type="arabicPeriod"/>
              <a:defRPr/>
            </a:pPr>
            <a:r>
              <a:rPr lang="en-US" altLang="en-US" sz="2800" dirty="0">
                <a:latin typeface="+mj-lt"/>
              </a:rPr>
              <a:t>No ministry from one another</a:t>
            </a:r>
          </a:p>
          <a:p>
            <a:pPr marL="895350" indent="-452438" eaLnBrk="1" hangingPunct="1">
              <a:buClr>
                <a:schemeClr val="tx1"/>
              </a:buClr>
              <a:buFont typeface="+mj-lt"/>
              <a:buAutoNum type="arabicPeriod"/>
              <a:defRPr/>
            </a:pPr>
            <a:endParaRPr lang="en-US" altLang="en-US" sz="2800" dirty="0">
              <a:latin typeface="+mj-lt"/>
            </a:endParaRPr>
          </a:p>
          <a:p>
            <a:pPr marL="609600" indent="-609600" eaLnBrk="1" hangingPunct="1">
              <a:buFontTx/>
              <a:buAutoNum type="alphaUcPeriod"/>
              <a:defRPr/>
            </a:pPr>
            <a:endParaRPr lang="en-US"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603FD7-02D6-44E4-9B56-73ACFCD31C3E}"/>
              </a:ext>
            </a:extLst>
          </p:cNvPr>
          <p:cNvSpPr>
            <a:spLocks noGrp="1"/>
          </p:cNvSpPr>
          <p:nvPr>
            <p:ph idx="1"/>
          </p:nvPr>
        </p:nvSpPr>
        <p:spPr>
          <a:xfrm>
            <a:off x="381000" y="319881"/>
            <a:ext cx="8382000" cy="6218238"/>
          </a:xfrm>
        </p:spPr>
        <p:txBody>
          <a:bodyPr/>
          <a:lstStyle/>
          <a:p>
            <a:pPr marL="0" indent="0">
              <a:spcBef>
                <a:spcPts val="1200"/>
              </a:spcBef>
              <a:buNone/>
              <a:defRPr/>
            </a:pPr>
            <a:r>
              <a:rPr lang="en-SG" sz="2800" i="1" dirty="0">
                <a:latin typeface="+mj-lt"/>
              </a:rPr>
              <a:t>(Romans 14:5,6)  </a:t>
            </a:r>
            <a:r>
              <a:rPr lang="en-SG" sz="2800" i="1" u="sng" dirty="0">
                <a:latin typeface="+mj-lt"/>
              </a:rPr>
              <a:t>One man esteems one day above another</a:t>
            </a:r>
            <a:r>
              <a:rPr lang="en-SG" sz="2800" i="1" dirty="0">
                <a:latin typeface="+mj-lt"/>
              </a:rPr>
              <a:t>: another esteems every day alike. Let every man be fully persuaded in his own mind.</a:t>
            </a:r>
          </a:p>
          <a:p>
            <a:pPr marL="0" indent="0">
              <a:spcBef>
                <a:spcPts val="1200"/>
              </a:spcBef>
              <a:buNone/>
              <a:defRPr/>
            </a:pPr>
            <a:r>
              <a:rPr lang="en-SG" sz="2800" i="1" dirty="0">
                <a:latin typeface="+mj-lt"/>
              </a:rPr>
              <a:t>He that regards the day, regards it unto the Lord; and he that regards not the day, to the Lord he doth not regard it. </a:t>
            </a:r>
            <a:r>
              <a:rPr lang="en-SG" sz="2800" i="1" u="sng" dirty="0">
                <a:latin typeface="+mj-lt"/>
              </a:rPr>
              <a:t>He that eats, eats to the Lord, for he gives God thanks</a:t>
            </a:r>
            <a:r>
              <a:rPr lang="en-SG" sz="2800" i="1" dirty="0">
                <a:latin typeface="+mj-lt"/>
              </a:rPr>
              <a:t>; and he that eats not, to the Lord he eats not, and gives God thanks</a:t>
            </a:r>
          </a:p>
          <a:p>
            <a:pPr marL="0" indent="0">
              <a:spcBef>
                <a:spcPts val="1200"/>
              </a:spcBef>
              <a:buNone/>
              <a:defRPr/>
            </a:pPr>
            <a:r>
              <a:rPr lang="en-SG" sz="2800" i="1" dirty="0">
                <a:latin typeface="+mj-lt"/>
              </a:rPr>
              <a:t>(Romans 14:12,13)  So then every one of us shall give account of himself to God.  Let us not therefore judge one another any more: but judge this rather, that </a:t>
            </a:r>
            <a:r>
              <a:rPr lang="en-SG" sz="2800" i="1" u="sng" dirty="0">
                <a:latin typeface="+mj-lt"/>
              </a:rPr>
              <a:t>no man put a stumbling-block or an occasion to fall in his brother's way</a:t>
            </a:r>
            <a:r>
              <a:rPr lang="en-SG" sz="2800" i="1" dirty="0">
                <a:latin typeface="+mj-lt"/>
              </a:rPr>
              <a:t>.</a:t>
            </a:r>
          </a:p>
          <a:p>
            <a:pPr>
              <a:defRPr/>
            </a:pPr>
            <a:endParaRPr lang="en-SG" sz="2800" dirty="0"/>
          </a:p>
          <a:p>
            <a:pPr>
              <a:defRPr/>
            </a:pPr>
            <a:endParaRPr lang="en-SG" dirty="0">
              <a:latin typeface="+mj-l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AD6E9E-BE34-430D-9B04-9E90E98D58EB}"/>
              </a:ext>
            </a:extLst>
          </p:cNvPr>
          <p:cNvSpPr>
            <a:spLocks noGrp="1"/>
          </p:cNvSpPr>
          <p:nvPr>
            <p:ph idx="1"/>
          </p:nvPr>
        </p:nvSpPr>
        <p:spPr>
          <a:xfrm>
            <a:off x="457200" y="304800"/>
            <a:ext cx="8229600" cy="5989638"/>
          </a:xfrm>
        </p:spPr>
        <p:txBody>
          <a:bodyPr/>
          <a:lstStyle/>
          <a:p>
            <a:pPr marL="0" indent="0">
              <a:spcBef>
                <a:spcPts val="600"/>
              </a:spcBef>
              <a:buFont typeface="Wingdings 2" panose="05020102010507070707" pitchFamily="18" charset="2"/>
              <a:buNone/>
              <a:defRPr/>
            </a:pPr>
            <a:r>
              <a:rPr lang="en-SG" sz="2800" i="1" dirty="0">
                <a:latin typeface="+mj-lt"/>
              </a:rPr>
              <a:t>(Romans 14:19-23)  Let us therefore follow </a:t>
            </a:r>
            <a:r>
              <a:rPr lang="en-SG" sz="2800" i="1" u="sng" dirty="0">
                <a:latin typeface="+mj-lt"/>
              </a:rPr>
              <a:t>after the things which make for peace</a:t>
            </a:r>
            <a:r>
              <a:rPr lang="en-SG" sz="2800" i="1" dirty="0">
                <a:latin typeface="+mj-lt"/>
              </a:rPr>
              <a:t>, and things wherewith </a:t>
            </a:r>
            <a:r>
              <a:rPr lang="en-SG" sz="2800" i="1" u="sng" dirty="0">
                <a:latin typeface="+mj-lt"/>
              </a:rPr>
              <a:t>one may edify another.</a:t>
            </a:r>
          </a:p>
          <a:p>
            <a:pPr marL="0" indent="0">
              <a:spcBef>
                <a:spcPts val="600"/>
              </a:spcBef>
              <a:buFont typeface="Wingdings 2" panose="05020102010507070707" pitchFamily="18" charset="2"/>
              <a:buNone/>
              <a:defRPr/>
            </a:pPr>
            <a:r>
              <a:rPr lang="en-SG" sz="2800" i="1" dirty="0">
                <a:latin typeface="+mj-lt"/>
              </a:rPr>
              <a:t>For meat destroy not the work of God. All things indeed are pure; but it is evil for that man who eats with offence.</a:t>
            </a:r>
          </a:p>
          <a:p>
            <a:pPr marL="0" indent="0">
              <a:spcBef>
                <a:spcPts val="600"/>
              </a:spcBef>
              <a:buFont typeface="Wingdings 2" panose="05020102010507070707" pitchFamily="18" charset="2"/>
              <a:buNone/>
              <a:defRPr/>
            </a:pPr>
            <a:r>
              <a:rPr lang="en-SG" sz="2800" i="1" dirty="0">
                <a:latin typeface="+mj-lt"/>
              </a:rPr>
              <a:t>It is good neither to eat flesh, nor to drink wine, </a:t>
            </a:r>
            <a:r>
              <a:rPr lang="en-SG" sz="2800" i="1" u="sng" dirty="0">
                <a:latin typeface="+mj-lt"/>
              </a:rPr>
              <a:t>nor any thing whereby thy brother stumbles, or is offended, or is made weak.</a:t>
            </a:r>
          </a:p>
          <a:p>
            <a:pPr marL="0" indent="0">
              <a:spcBef>
                <a:spcPts val="600"/>
              </a:spcBef>
              <a:buFont typeface="Wingdings 2" panose="05020102010507070707" pitchFamily="18" charset="2"/>
              <a:buNone/>
              <a:defRPr/>
            </a:pPr>
            <a:r>
              <a:rPr lang="en-SG" sz="2800" i="1" dirty="0">
                <a:latin typeface="+mj-lt"/>
              </a:rPr>
              <a:t>Hast thou faith? have it to thyself before God. Happy is he that condemns not himself in that thing which he allows.</a:t>
            </a:r>
          </a:p>
          <a:p>
            <a:pPr marL="0" indent="0">
              <a:spcBef>
                <a:spcPts val="600"/>
              </a:spcBef>
              <a:buFont typeface="Wingdings 2" panose="05020102010507070707" pitchFamily="18" charset="2"/>
              <a:buNone/>
              <a:defRPr/>
            </a:pPr>
            <a:r>
              <a:rPr lang="en-SG" sz="2800" i="1" dirty="0">
                <a:latin typeface="+mj-lt"/>
              </a:rPr>
              <a:t>And he that doubts is damned if he eat, because he eats not of faith: for </a:t>
            </a:r>
            <a:r>
              <a:rPr lang="en-SG" sz="2800" i="1" u="sng" dirty="0">
                <a:latin typeface="+mj-lt"/>
              </a:rPr>
              <a:t>whatsoever is not of faith is sin</a:t>
            </a:r>
            <a:r>
              <a:rPr lang="en-SG" sz="2800" i="1" dirty="0">
                <a:latin typeface="+mj-lt"/>
              </a:rPr>
              <a:t>.</a:t>
            </a:r>
          </a:p>
          <a:p>
            <a:pPr>
              <a:defRPr/>
            </a:pPr>
            <a:endParaRPr lang="en-SG" dirty="0"/>
          </a:p>
          <a:p>
            <a:pPr>
              <a:defRPr/>
            </a:pPr>
            <a:endParaRPr lang="en-SG"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50023C40-2EF3-4D62-B011-083E0AF33E96}"/>
              </a:ext>
            </a:extLst>
          </p:cNvPr>
          <p:cNvSpPr>
            <a:spLocks noGrp="1"/>
          </p:cNvSpPr>
          <p:nvPr>
            <p:ph type="title"/>
          </p:nvPr>
        </p:nvSpPr>
        <p:spPr>
          <a:xfrm>
            <a:off x="0" y="0"/>
            <a:ext cx="9144000" cy="609600"/>
          </a:xfrm>
        </p:spPr>
        <p:txBody>
          <a:bodyPr/>
          <a:lstStyle/>
          <a:p>
            <a:pPr algn="ctr" eaLnBrk="1" hangingPunct="1"/>
            <a:r>
              <a:rPr lang="en-US" altLang="en-US" sz="3200" u="sng" dirty="0"/>
              <a:t>ASSIGNMENT – Vulnerable to Injury</a:t>
            </a:r>
          </a:p>
        </p:txBody>
      </p:sp>
      <p:sp>
        <p:nvSpPr>
          <p:cNvPr id="54275" name="Rectangle 3">
            <a:extLst>
              <a:ext uri="{FF2B5EF4-FFF2-40B4-BE49-F238E27FC236}">
                <a16:creationId xmlns:a16="http://schemas.microsoft.com/office/drawing/2014/main" id="{E7A3A144-2CCF-4261-A7F7-23AE615D2EC1}"/>
              </a:ext>
            </a:extLst>
          </p:cNvPr>
          <p:cNvSpPr>
            <a:spLocks noGrp="1" noChangeArrowheads="1"/>
          </p:cNvSpPr>
          <p:nvPr>
            <p:ph idx="1"/>
          </p:nvPr>
        </p:nvSpPr>
        <p:spPr>
          <a:xfrm>
            <a:off x="381000" y="647700"/>
            <a:ext cx="8534400" cy="5562600"/>
          </a:xfrm>
        </p:spPr>
        <p:txBody>
          <a:bodyPr/>
          <a:lstStyle/>
          <a:p>
            <a:pPr marL="0" indent="0" eaLnBrk="1" hangingPunct="1">
              <a:spcBef>
                <a:spcPts val="0"/>
              </a:spcBef>
              <a:buFont typeface="Wingdings 2" panose="05020102010507070707" pitchFamily="18" charset="2"/>
              <a:buNone/>
              <a:defRPr/>
            </a:pPr>
            <a:r>
              <a:rPr lang="en-US" altLang="en-US" sz="2800" u="sng" dirty="0">
                <a:latin typeface="+mj-lt"/>
              </a:rPr>
              <a:t>FAITH IN GOD </a:t>
            </a:r>
            <a:br>
              <a:rPr lang="en-US" altLang="en-US" sz="2800" dirty="0">
                <a:latin typeface="+mj-lt"/>
              </a:rPr>
            </a:br>
            <a:r>
              <a:rPr lang="en-US" altLang="en-US" sz="2800" dirty="0">
                <a:latin typeface="+mj-lt"/>
              </a:rPr>
              <a:t>(Please read 1 Sam 24:2-15; cf. Rom. 12:17-21)</a:t>
            </a:r>
          </a:p>
          <a:p>
            <a:pPr marL="447675" indent="-447675" eaLnBrk="1" hangingPunct="1">
              <a:spcBef>
                <a:spcPts val="0"/>
              </a:spcBef>
              <a:buClr>
                <a:schemeClr val="tx1"/>
              </a:buClr>
              <a:buFont typeface="Wingdings 2" panose="05020102010507070707" pitchFamily="18" charset="2"/>
              <a:buAutoNum type="arabicPeriod"/>
              <a:defRPr/>
            </a:pPr>
            <a:r>
              <a:rPr lang="en-US" altLang="en-US" sz="2800" dirty="0">
                <a:latin typeface="+mj-lt"/>
              </a:rPr>
              <a:t>Who was seeking to injure David?</a:t>
            </a:r>
          </a:p>
          <a:p>
            <a:pPr marL="447675" indent="-447675" eaLnBrk="1" hangingPunct="1">
              <a:spcBef>
                <a:spcPts val="0"/>
              </a:spcBef>
              <a:buClr>
                <a:schemeClr val="tx1"/>
              </a:buClr>
              <a:buFont typeface="Wingdings 2" panose="05020102010507070707" pitchFamily="18" charset="2"/>
              <a:buAutoNum type="arabicPeriod"/>
              <a:defRPr/>
            </a:pPr>
            <a:r>
              <a:rPr lang="en-US" altLang="en-US" sz="2800" dirty="0">
                <a:latin typeface="+mj-lt"/>
              </a:rPr>
              <a:t>What were two ways David could have justified injuring Saul?</a:t>
            </a:r>
          </a:p>
          <a:p>
            <a:pPr marL="447675" indent="-447675" eaLnBrk="1" hangingPunct="1">
              <a:spcBef>
                <a:spcPts val="0"/>
              </a:spcBef>
              <a:buClr>
                <a:schemeClr val="tx1"/>
              </a:buClr>
              <a:buFont typeface="Wingdings 2" panose="05020102010507070707" pitchFamily="18" charset="2"/>
              <a:buAutoNum type="arabicPeriod"/>
              <a:defRPr/>
            </a:pPr>
            <a:r>
              <a:rPr lang="en-US" altLang="en-US" sz="2800" dirty="0">
                <a:latin typeface="+mj-lt"/>
              </a:rPr>
              <a:t>What good attitude did David have not to inflict injury?</a:t>
            </a:r>
          </a:p>
          <a:p>
            <a:pPr marL="447675" indent="-447675" eaLnBrk="1" hangingPunct="1">
              <a:spcBef>
                <a:spcPts val="0"/>
              </a:spcBef>
              <a:buClr>
                <a:schemeClr val="tx1"/>
              </a:buClr>
              <a:buFont typeface="Wingdings 2" panose="05020102010507070707" pitchFamily="18" charset="2"/>
              <a:buAutoNum type="arabicPeriod"/>
              <a:defRPr/>
            </a:pPr>
            <a:r>
              <a:rPr lang="en-US" altLang="en-US" sz="2800" dirty="0">
                <a:latin typeface="+mj-lt"/>
              </a:rPr>
              <a:t>How do you think Saul felt when David promised not to harm Saul?</a:t>
            </a:r>
          </a:p>
          <a:p>
            <a:pPr marL="447675" indent="-447675" eaLnBrk="1" hangingPunct="1">
              <a:spcBef>
                <a:spcPts val="0"/>
              </a:spcBef>
              <a:buClr>
                <a:schemeClr val="tx1"/>
              </a:buClr>
              <a:buFont typeface="Wingdings 2" panose="05020102010507070707" pitchFamily="18" charset="2"/>
              <a:buAutoNum type="arabicPeriod"/>
              <a:defRPr/>
            </a:pPr>
            <a:r>
              <a:rPr lang="en-US" altLang="en-US" sz="2800" dirty="0">
                <a:latin typeface="+mj-lt"/>
              </a:rPr>
              <a:t>Do you believe that people are valuable to the Lord?</a:t>
            </a:r>
          </a:p>
          <a:p>
            <a:pPr marL="447675" indent="-447675" eaLnBrk="1" hangingPunct="1">
              <a:spcBef>
                <a:spcPts val="0"/>
              </a:spcBef>
              <a:buClr>
                <a:schemeClr val="tx1"/>
              </a:buClr>
              <a:buFont typeface="Wingdings 2" panose="05020102010507070707" pitchFamily="18" charset="2"/>
              <a:buAutoNum type="arabicPeriod"/>
              <a:defRPr/>
            </a:pPr>
            <a:r>
              <a:rPr lang="en-US" altLang="en-US" sz="2800" dirty="0">
                <a:latin typeface="+mj-lt"/>
              </a:rPr>
              <a:t>Do you believe that the other party to your dispute is seeking the harm you in any way?  Please explain.</a:t>
            </a:r>
          </a:p>
          <a:p>
            <a:pPr marL="447675" indent="-447675" eaLnBrk="1" hangingPunct="1">
              <a:spcBef>
                <a:spcPts val="0"/>
              </a:spcBef>
              <a:buClr>
                <a:schemeClr val="tx1"/>
              </a:buClr>
              <a:buFont typeface="Wingdings 2" panose="05020102010507070707" pitchFamily="18" charset="2"/>
              <a:buAutoNum type="arabicPeriod"/>
              <a:defRPr/>
            </a:pPr>
            <a:r>
              <a:rPr lang="en-US" altLang="en-US" sz="2800" dirty="0">
                <a:latin typeface="+mj-lt"/>
              </a:rPr>
              <a:t>Have you tried to injure the other party in any way?</a:t>
            </a:r>
          </a:p>
          <a:p>
            <a:pPr marL="447675" indent="-447675" eaLnBrk="1" hangingPunct="1">
              <a:spcBef>
                <a:spcPts val="0"/>
              </a:spcBef>
              <a:buClr>
                <a:schemeClr val="tx1"/>
              </a:buClr>
              <a:buFont typeface="Wingdings 2" panose="05020102010507070707" pitchFamily="18" charset="2"/>
              <a:buAutoNum type="arabicPeriod"/>
              <a:defRPr/>
            </a:pPr>
            <a:r>
              <a:rPr lang="en-US" altLang="en-US" sz="2800" dirty="0">
                <a:latin typeface="+mj-lt"/>
              </a:rPr>
              <a:t>Could you promise not to harm but to forgive?</a:t>
            </a:r>
          </a:p>
          <a:p>
            <a:pPr marL="0" indent="0" eaLnBrk="1" hangingPunct="1">
              <a:buFont typeface="Wingdings 2" panose="05020102010507070707" pitchFamily="18" charset="2"/>
              <a:buNone/>
              <a:defRPr/>
            </a:pPr>
            <a:endParaRPr lang="en-US" altLang="en-US" sz="2400" dirty="0"/>
          </a:p>
          <a:p>
            <a:pPr marL="0" indent="0" eaLnBrk="1" hangingPunct="1">
              <a:buFont typeface="Wingdings 2" panose="05020102010507070707" pitchFamily="18" charset="2"/>
              <a:buNone/>
              <a:defRPr/>
            </a:pPr>
            <a:r>
              <a:rPr lang="en-US" altLang="en-US" sz="2400" dirty="0"/>
              <a:t>       </a:t>
            </a:r>
            <a:endParaRPr lang="en-SG" altLang="en-US" sz="2400" dirty="0"/>
          </a:p>
          <a:p>
            <a:pPr marL="0" indent="0" eaLnBrk="1" hangingPunct="1">
              <a:buFont typeface="Wingdings 2" panose="05020102010507070707" pitchFamily="18" charset="2"/>
              <a:buNone/>
              <a:defRPr/>
            </a:pPr>
            <a:endParaRPr lang="en-US"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3DF09C-D8C6-42E2-A8A3-94587E96244E}"/>
              </a:ext>
            </a:extLst>
          </p:cNvPr>
          <p:cNvSpPr>
            <a:spLocks noGrp="1"/>
          </p:cNvSpPr>
          <p:nvPr>
            <p:ph idx="1"/>
          </p:nvPr>
        </p:nvSpPr>
        <p:spPr>
          <a:xfrm>
            <a:off x="1333500" y="2819400"/>
            <a:ext cx="6476999" cy="1541462"/>
          </a:xfrm>
        </p:spPr>
        <p:txBody>
          <a:bodyPr>
            <a:noAutofit/>
          </a:bodyPr>
          <a:lstStyle/>
          <a:p>
            <a:pPr marL="447675" indent="-447675">
              <a:buClr>
                <a:schemeClr val="tx1"/>
              </a:buClr>
              <a:buFont typeface="+mj-lt"/>
              <a:buAutoNum type="arabicPeriod"/>
              <a:defRPr/>
            </a:pPr>
            <a:r>
              <a:rPr lang="en-SG" sz="2800" b="1" dirty="0">
                <a:latin typeface="+mj-lt"/>
              </a:rPr>
              <a:t>WHAT ONE LESSON HAVE I LEARNT?</a:t>
            </a:r>
          </a:p>
          <a:p>
            <a:pPr marL="447675" indent="-447675">
              <a:buClr>
                <a:schemeClr val="tx1"/>
              </a:buClr>
              <a:buFont typeface="+mj-lt"/>
              <a:buAutoNum type="arabicPeriod"/>
              <a:defRPr/>
            </a:pPr>
            <a:endParaRPr lang="en-SG" sz="2800" b="1" dirty="0">
              <a:latin typeface="+mj-lt"/>
            </a:endParaRPr>
          </a:p>
          <a:p>
            <a:pPr marL="447675" indent="-447675">
              <a:buClr>
                <a:schemeClr val="tx1"/>
              </a:buClr>
              <a:buFont typeface="+mj-lt"/>
              <a:buAutoNum type="arabicPeriod"/>
              <a:defRPr/>
            </a:pPr>
            <a:r>
              <a:rPr lang="en-SG" sz="2800" b="1" dirty="0">
                <a:latin typeface="+mj-lt"/>
              </a:rPr>
              <a:t>WHAT WILL ONE PRAYER BE?</a:t>
            </a:r>
          </a:p>
        </p:txBody>
      </p:sp>
      <p:sp>
        <p:nvSpPr>
          <p:cNvPr id="7" name="Arrow: Chevron 6">
            <a:extLst>
              <a:ext uri="{FF2B5EF4-FFF2-40B4-BE49-F238E27FC236}">
                <a16:creationId xmlns:a16="http://schemas.microsoft.com/office/drawing/2014/main" id="{1CAAD4CF-03A3-4199-A8C2-106259101613}"/>
              </a:ext>
            </a:extLst>
          </p:cNvPr>
          <p:cNvSpPr/>
          <p:nvPr/>
        </p:nvSpPr>
        <p:spPr>
          <a:xfrm>
            <a:off x="1752600" y="1295400"/>
            <a:ext cx="5334000" cy="733425"/>
          </a:xfrm>
          <a:prstGeom prst="chevron">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SG" sz="3200" b="1" dirty="0">
                <a:solidFill>
                  <a:schemeClr val="bg1"/>
                </a:solidFill>
                <a:latin typeface="+mj-lt"/>
              </a:rPr>
              <a:t>CONFLICT MANAGEMENT</a:t>
            </a:r>
          </a:p>
        </p:txBody>
      </p:sp>
      <p:pic>
        <p:nvPicPr>
          <p:cNvPr id="86020" name="Picture 3">
            <a:extLst>
              <a:ext uri="{FF2B5EF4-FFF2-40B4-BE49-F238E27FC236}">
                <a16:creationId xmlns:a16="http://schemas.microsoft.com/office/drawing/2014/main" id="{A9821BC2-C934-4EB3-BC1B-6A76F028CB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5151437"/>
            <a:ext cx="94615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87042" name="Picture 2">
            <a:extLst>
              <a:ext uri="{FF2B5EF4-FFF2-40B4-BE49-F238E27FC236}">
                <a16:creationId xmlns:a16="http://schemas.microsoft.com/office/drawing/2014/main" id="{679E317A-EEEF-4F26-85BE-EF356181F7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3293" y="219588"/>
            <a:ext cx="2907507" cy="3112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Rounded Corners 4">
            <a:extLst>
              <a:ext uri="{FF2B5EF4-FFF2-40B4-BE49-F238E27FC236}">
                <a16:creationId xmlns:a16="http://schemas.microsoft.com/office/drawing/2014/main" id="{1424F7A4-72E5-4AEB-B111-11FC474E45F6}"/>
              </a:ext>
            </a:extLst>
          </p:cNvPr>
          <p:cNvSpPr/>
          <p:nvPr/>
        </p:nvSpPr>
        <p:spPr>
          <a:xfrm>
            <a:off x="685800" y="3352800"/>
            <a:ext cx="7772400" cy="2792412"/>
          </a:xfrm>
          <a:prstGeom prst="roundRect">
            <a:avLst/>
          </a:prstGeom>
          <a:solidFill>
            <a:srgbClr val="FFFF00"/>
          </a:solidFill>
          <a:ln>
            <a:solidFill>
              <a:srgbClr val="FFFF00"/>
            </a:solidFill>
          </a:ln>
          <a:effectLst>
            <a:outerShdw blurRad="508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01798" lvl="1" defTabSz="514350">
              <a:lnSpc>
                <a:spcPct val="120000"/>
              </a:lnSpc>
              <a:defRPr/>
            </a:pPr>
            <a:r>
              <a:rPr lang="en-SG" sz="3200" dirty="0">
                <a:solidFill>
                  <a:prstClr val="black"/>
                </a:solidFill>
                <a:latin typeface="Calibri" panose="020F0502020204030204"/>
              </a:rPr>
              <a:t>Email: </a:t>
            </a:r>
            <a:r>
              <a:rPr lang="en-SG" sz="3200" dirty="0">
                <a:solidFill>
                  <a:prstClr val="black"/>
                </a:solidFill>
                <a:latin typeface="Calibri" panose="020F0502020204030204"/>
                <a:hlinkClick r:id="rId3"/>
              </a:rPr>
              <a:t>gohsengfong@hotmail.com</a:t>
            </a:r>
            <a:endParaRPr lang="en-SG" sz="3200" dirty="0">
              <a:solidFill>
                <a:prstClr val="black"/>
              </a:solidFill>
              <a:latin typeface="Calibri" panose="020F0502020204030204"/>
            </a:endParaRPr>
          </a:p>
          <a:p>
            <a:pPr marL="101798" lvl="1" defTabSz="514350">
              <a:lnSpc>
                <a:spcPct val="120000"/>
              </a:lnSpc>
              <a:defRPr/>
            </a:pPr>
            <a:r>
              <a:rPr lang="en-SG" sz="3200" dirty="0">
                <a:solidFill>
                  <a:prstClr val="black"/>
                </a:solidFill>
                <a:latin typeface="Calibri" panose="020F0502020204030204"/>
              </a:rPr>
              <a:t>WhatsApp: </a:t>
            </a:r>
            <a:r>
              <a:rPr lang="en-SG" sz="3200" dirty="0">
                <a:solidFill>
                  <a:srgbClr val="5B9BD5">
                    <a:lumMod val="75000"/>
                  </a:srgbClr>
                </a:solidFill>
                <a:latin typeface="Calibri" panose="020F0502020204030204"/>
              </a:rPr>
              <a:t>+65-98207783</a:t>
            </a:r>
          </a:p>
          <a:p>
            <a:pPr marL="101798" lvl="1" defTabSz="514350">
              <a:lnSpc>
                <a:spcPct val="120000"/>
              </a:lnSpc>
              <a:defRPr/>
            </a:pPr>
            <a:r>
              <a:rPr lang="en-SG" sz="3200" dirty="0">
                <a:solidFill>
                  <a:prstClr val="black"/>
                </a:solidFill>
                <a:latin typeface="Calibri" panose="020F0502020204030204"/>
              </a:rPr>
              <a:t>Website: </a:t>
            </a:r>
            <a:r>
              <a:rPr lang="en-SG" sz="3200" dirty="0">
                <a:solidFill>
                  <a:prstClr val="black"/>
                </a:solidFill>
                <a:latin typeface="Calibri" panose="020F0502020204030204"/>
                <a:hlinkClick r:id="rId4"/>
              </a:rPr>
              <a:t>www.FaithAtWorkFellowship.org</a:t>
            </a:r>
            <a:endParaRPr lang="en-SG" sz="3200" dirty="0">
              <a:solidFill>
                <a:prstClr val="black"/>
              </a:solidFill>
              <a:latin typeface="Calibri" panose="020F050202020403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ADBD05EC-7278-4498-812D-BE5BEB15E301}"/>
              </a:ext>
            </a:extLst>
          </p:cNvPr>
          <p:cNvSpPr>
            <a:spLocks noGrp="1" noChangeArrowheads="1"/>
          </p:cNvSpPr>
          <p:nvPr>
            <p:ph idx="1"/>
          </p:nvPr>
        </p:nvSpPr>
        <p:spPr>
          <a:xfrm>
            <a:off x="457200" y="1600200"/>
            <a:ext cx="8229600" cy="4525963"/>
          </a:xfrm>
        </p:spPr>
        <p:txBody>
          <a:bodyPr/>
          <a:lstStyle/>
          <a:p>
            <a:pPr marL="442913" indent="-442913" eaLnBrk="1" hangingPunct="1">
              <a:spcBef>
                <a:spcPts val="600"/>
              </a:spcBef>
              <a:buNone/>
              <a:defRPr/>
            </a:pPr>
            <a:r>
              <a:rPr lang="en-US" altLang="en-US" sz="2800" b="1" dirty="0">
                <a:latin typeface="+mj-lt"/>
              </a:rPr>
              <a:t>C.</a:t>
            </a:r>
            <a:r>
              <a:rPr lang="en-US" altLang="en-US" sz="2800" dirty="0">
                <a:latin typeface="+mj-lt"/>
              </a:rPr>
              <a:t>	Positive condition and growth noted</a:t>
            </a:r>
          </a:p>
          <a:p>
            <a:pPr marL="803275" indent="-360363" eaLnBrk="1" hangingPunct="1">
              <a:spcBef>
                <a:spcPts val="600"/>
              </a:spcBef>
              <a:buClr>
                <a:schemeClr val="tx1"/>
              </a:buClr>
              <a:buFont typeface="+mj-lt"/>
              <a:buAutoNum type="arabicPeriod"/>
              <a:defRPr/>
            </a:pPr>
            <a:r>
              <a:rPr lang="en-US" altLang="en-US" sz="2800" dirty="0">
                <a:latin typeface="+mj-lt"/>
              </a:rPr>
              <a:t>New levels of understanding differences</a:t>
            </a:r>
          </a:p>
          <a:p>
            <a:pPr marL="803275" indent="-360363" eaLnBrk="1" hangingPunct="1">
              <a:spcBef>
                <a:spcPts val="600"/>
              </a:spcBef>
              <a:buClr>
                <a:schemeClr val="tx1"/>
              </a:buClr>
              <a:buFont typeface="+mj-lt"/>
              <a:buAutoNum type="arabicPeriod"/>
              <a:defRPr/>
            </a:pPr>
            <a:r>
              <a:rPr lang="en-US" altLang="en-US" sz="2800" dirty="0">
                <a:latin typeface="+mj-lt"/>
              </a:rPr>
              <a:t>Increase in involvement &amp; commitment</a:t>
            </a:r>
          </a:p>
          <a:p>
            <a:pPr marL="803275" indent="-360363" eaLnBrk="1" hangingPunct="1">
              <a:spcBef>
                <a:spcPts val="600"/>
              </a:spcBef>
              <a:buClr>
                <a:schemeClr val="tx1"/>
              </a:buClr>
              <a:buFont typeface="+mj-lt"/>
              <a:buAutoNum type="arabicPeriod"/>
              <a:defRPr/>
            </a:pPr>
            <a:r>
              <a:rPr lang="en-US" altLang="en-US" sz="2800" dirty="0">
                <a:latin typeface="+mj-lt"/>
              </a:rPr>
              <a:t>Potential for promoting cohesion &amp; bonding</a:t>
            </a:r>
          </a:p>
          <a:p>
            <a:pPr marL="803275" indent="-360363" eaLnBrk="1" hangingPunct="1">
              <a:spcBef>
                <a:spcPts val="600"/>
              </a:spcBef>
              <a:buClr>
                <a:schemeClr val="tx1"/>
              </a:buClr>
              <a:buFont typeface="+mj-lt"/>
              <a:buAutoNum type="arabicPeriod"/>
              <a:defRPr/>
            </a:pPr>
            <a:r>
              <a:rPr lang="en-US" altLang="en-US" sz="2800" dirty="0">
                <a:latin typeface="+mj-lt"/>
              </a:rPr>
              <a:t>A challenge to be more creative and be better</a:t>
            </a:r>
          </a:p>
          <a:p>
            <a:pPr marL="609600" indent="-609600" eaLnBrk="1" hangingPunct="1">
              <a:buFontTx/>
              <a:buAutoNum type="alphaUcPeriod"/>
              <a:defRPr/>
            </a:pPr>
            <a:endParaRPr lang="en-US" altLang="en-US" dirty="0"/>
          </a:p>
        </p:txBody>
      </p:sp>
      <p:sp>
        <p:nvSpPr>
          <p:cNvPr id="4" name="Rectangle 2">
            <a:extLst>
              <a:ext uri="{FF2B5EF4-FFF2-40B4-BE49-F238E27FC236}">
                <a16:creationId xmlns:a16="http://schemas.microsoft.com/office/drawing/2014/main" id="{F91E3012-35DC-4A4D-8390-82ACD8082E92}"/>
              </a:ext>
            </a:extLst>
          </p:cNvPr>
          <p:cNvSpPr txBox="1">
            <a:spLocks noChangeArrowheads="1"/>
          </p:cNvSpPr>
          <p:nvPr/>
        </p:nvSpPr>
        <p:spPr bwMode="auto">
          <a:xfrm>
            <a:off x="0" y="304800"/>
            <a:ext cx="91440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noAutofit/>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fontAlgn="auto" hangingPunct="1">
              <a:spcAft>
                <a:spcPts val="0"/>
              </a:spcAft>
              <a:defRPr/>
            </a:pPr>
            <a:r>
              <a:rPr lang="en-US" altLang="en-US" sz="2800"/>
              <a:t>(2).  </a:t>
            </a:r>
            <a:r>
              <a:rPr lang="en-US" altLang="en-US" sz="2800" u="sng"/>
              <a:t>FUNCTIONS</a:t>
            </a:r>
            <a:endParaRPr lang="en-US" altLang="en-US" sz="2800"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E95155A4-2A85-4CFE-87B4-4952E2650293}"/>
              </a:ext>
            </a:extLst>
          </p:cNvPr>
          <p:cNvSpPr>
            <a:spLocks noGrp="1"/>
          </p:cNvSpPr>
          <p:nvPr>
            <p:ph type="title"/>
          </p:nvPr>
        </p:nvSpPr>
        <p:spPr>
          <a:xfrm>
            <a:off x="0" y="337127"/>
            <a:ext cx="9144000" cy="609600"/>
          </a:xfrm>
        </p:spPr>
        <p:txBody>
          <a:bodyPr/>
          <a:lstStyle/>
          <a:p>
            <a:pPr algn="ctr" eaLnBrk="1" hangingPunct="1"/>
            <a:r>
              <a:rPr lang="en-US" altLang="en-US" sz="4000" dirty="0">
                <a:solidFill>
                  <a:srgbClr val="0070C0"/>
                </a:solidFill>
              </a:rPr>
              <a:t>(3).  </a:t>
            </a:r>
            <a:r>
              <a:rPr lang="en-US" altLang="en-US" sz="4000" u="sng" dirty="0">
                <a:solidFill>
                  <a:srgbClr val="0070C0"/>
                </a:solidFill>
              </a:rPr>
              <a:t>SOURCES OF CONFLICT</a:t>
            </a:r>
          </a:p>
        </p:txBody>
      </p:sp>
      <p:sp>
        <p:nvSpPr>
          <p:cNvPr id="15363" name="Rectangle 3">
            <a:extLst>
              <a:ext uri="{FF2B5EF4-FFF2-40B4-BE49-F238E27FC236}">
                <a16:creationId xmlns:a16="http://schemas.microsoft.com/office/drawing/2014/main" id="{CEF69940-57DB-4204-A261-0E0F0906A12C}"/>
              </a:ext>
            </a:extLst>
          </p:cNvPr>
          <p:cNvSpPr>
            <a:spLocks noGrp="1" noChangeArrowheads="1"/>
          </p:cNvSpPr>
          <p:nvPr>
            <p:ph idx="1"/>
          </p:nvPr>
        </p:nvSpPr>
        <p:spPr>
          <a:xfrm>
            <a:off x="762000" y="1447800"/>
            <a:ext cx="8001000" cy="4876800"/>
          </a:xfrm>
        </p:spPr>
        <p:txBody>
          <a:bodyPr/>
          <a:lstStyle/>
          <a:p>
            <a:pPr marL="442913" indent="-442913" eaLnBrk="1" hangingPunct="1">
              <a:lnSpc>
                <a:spcPct val="90000"/>
              </a:lnSpc>
              <a:spcBef>
                <a:spcPts val="600"/>
              </a:spcBef>
              <a:buNone/>
              <a:defRPr/>
            </a:pPr>
            <a:r>
              <a:rPr lang="en-US" altLang="en-US" sz="2800" b="1" dirty="0">
                <a:latin typeface="+mj-lt"/>
              </a:rPr>
              <a:t>A.</a:t>
            </a:r>
            <a:r>
              <a:rPr lang="en-US" altLang="en-US" sz="2800" dirty="0">
                <a:latin typeface="+mj-lt"/>
              </a:rPr>
              <a:t>	</a:t>
            </a:r>
            <a:r>
              <a:rPr lang="en-US" altLang="en-US" sz="2800" u="sng" dirty="0">
                <a:latin typeface="+mj-lt"/>
              </a:rPr>
              <a:t>Smiling Tigers fight</a:t>
            </a:r>
            <a:r>
              <a:rPr lang="en-US" altLang="en-US" sz="2800" dirty="0">
                <a:latin typeface="+mj-lt"/>
              </a:rPr>
              <a:t> (by John Ng)</a:t>
            </a:r>
          </a:p>
          <a:p>
            <a:pPr marL="803275" indent="-361950" eaLnBrk="1" hangingPunct="1">
              <a:lnSpc>
                <a:spcPct val="90000"/>
              </a:lnSpc>
              <a:spcBef>
                <a:spcPts val="600"/>
              </a:spcBef>
              <a:buClr>
                <a:schemeClr val="tx1"/>
              </a:buClr>
              <a:buFont typeface="+mj-lt"/>
              <a:buAutoNum type="arabicPeriod"/>
              <a:defRPr/>
            </a:pPr>
            <a:r>
              <a:rPr lang="en-US" altLang="en-US" sz="2800" dirty="0">
                <a:latin typeface="+mj-lt"/>
              </a:rPr>
              <a:t>Contrasting and Conflicting Values</a:t>
            </a:r>
          </a:p>
          <a:p>
            <a:pPr marL="1168400" lvl="1" indent="-358775" eaLnBrk="1" hangingPunct="1">
              <a:lnSpc>
                <a:spcPct val="90000"/>
              </a:lnSpc>
              <a:spcBef>
                <a:spcPts val="600"/>
              </a:spcBef>
              <a:buClr>
                <a:schemeClr val="tx1"/>
              </a:buClr>
              <a:buSzPct val="95000"/>
              <a:buFont typeface="+mj-lt"/>
              <a:buAutoNum type="alphaLcPeriod"/>
              <a:defRPr/>
            </a:pPr>
            <a:r>
              <a:rPr lang="en-US" altLang="en-US" sz="2800" dirty="0">
                <a:latin typeface="+mj-lt"/>
              </a:rPr>
              <a:t>Values concerning freedom, friendship &amp; fun</a:t>
            </a:r>
          </a:p>
          <a:p>
            <a:pPr marL="1168400" lvl="1" indent="-358775" eaLnBrk="1" hangingPunct="1">
              <a:lnSpc>
                <a:spcPct val="90000"/>
              </a:lnSpc>
              <a:spcBef>
                <a:spcPts val="600"/>
              </a:spcBef>
              <a:buClr>
                <a:schemeClr val="tx1"/>
              </a:buClr>
              <a:buSzPct val="95000"/>
              <a:buFont typeface="+mj-lt"/>
              <a:buAutoNum type="alphaLcPeriod"/>
              <a:defRPr/>
            </a:pPr>
            <a:r>
              <a:rPr lang="en-US" altLang="en-US" sz="2800" dirty="0">
                <a:latin typeface="+mj-lt"/>
              </a:rPr>
              <a:t>Each generation is different.</a:t>
            </a:r>
          </a:p>
          <a:p>
            <a:pPr marL="803275" indent="-355600" eaLnBrk="1" hangingPunct="1">
              <a:lnSpc>
                <a:spcPct val="90000"/>
              </a:lnSpc>
              <a:spcBef>
                <a:spcPts val="600"/>
              </a:spcBef>
              <a:buClr>
                <a:schemeClr val="tx1"/>
              </a:buClr>
              <a:buFont typeface="+mj-lt"/>
              <a:buAutoNum type="arabicPeriod"/>
              <a:defRPr/>
            </a:pPr>
            <a:r>
              <a:rPr lang="en-US" altLang="en-US" sz="2800" dirty="0">
                <a:latin typeface="+mj-lt"/>
              </a:rPr>
              <a:t>Irritating and Provoking living Habits</a:t>
            </a:r>
          </a:p>
          <a:p>
            <a:pPr marL="1168400" lvl="1" indent="-360363" eaLnBrk="1" hangingPunct="1">
              <a:lnSpc>
                <a:spcPct val="90000"/>
              </a:lnSpc>
              <a:spcBef>
                <a:spcPts val="600"/>
              </a:spcBef>
              <a:buClr>
                <a:schemeClr val="tx1"/>
              </a:buClr>
              <a:buSzPct val="95000"/>
              <a:buFont typeface="+mj-lt"/>
              <a:buAutoNum type="alphaLcPeriod"/>
              <a:defRPr/>
            </a:pPr>
            <a:r>
              <a:rPr lang="en-US" altLang="en-US" sz="2600" dirty="0">
                <a:latin typeface="+mj-lt"/>
              </a:rPr>
              <a:t>Micro or macro managing at home or work</a:t>
            </a:r>
          </a:p>
          <a:p>
            <a:pPr marL="1168400" lvl="1" indent="-360363" eaLnBrk="1" hangingPunct="1">
              <a:lnSpc>
                <a:spcPct val="90000"/>
              </a:lnSpc>
              <a:spcBef>
                <a:spcPts val="600"/>
              </a:spcBef>
              <a:buClr>
                <a:schemeClr val="tx1"/>
              </a:buClr>
              <a:buSzPct val="95000"/>
              <a:buFont typeface="+mj-lt"/>
              <a:buAutoNum type="alphaLcPeriod"/>
              <a:defRPr/>
            </a:pPr>
            <a:r>
              <a:rPr lang="en-US" altLang="en-US" sz="2600" dirty="0">
                <a:latin typeface="+mj-lt"/>
              </a:rPr>
              <a:t>Tidiness and cleanliness</a:t>
            </a:r>
          </a:p>
          <a:p>
            <a:pPr marL="803275" indent="-355600" eaLnBrk="1" hangingPunct="1">
              <a:lnSpc>
                <a:spcPct val="90000"/>
              </a:lnSpc>
              <a:spcBef>
                <a:spcPts val="600"/>
              </a:spcBef>
              <a:buClr>
                <a:schemeClr val="tx1"/>
              </a:buClr>
              <a:buFont typeface="+mj-lt"/>
              <a:buAutoNum type="arabicPeriod"/>
              <a:defRPr/>
            </a:pPr>
            <a:r>
              <a:rPr lang="en-US" altLang="en-US" sz="2800" dirty="0">
                <a:latin typeface="+mj-lt"/>
              </a:rPr>
              <a:t>Unrealistic and Unsaid Expectations</a:t>
            </a:r>
          </a:p>
          <a:p>
            <a:pPr marL="1168400" lvl="1" indent="-358775" eaLnBrk="1" hangingPunct="1">
              <a:lnSpc>
                <a:spcPct val="90000"/>
              </a:lnSpc>
              <a:spcBef>
                <a:spcPts val="600"/>
              </a:spcBef>
              <a:buClr>
                <a:schemeClr val="tx1"/>
              </a:buClr>
              <a:buSzPct val="95000"/>
              <a:buFont typeface="+mj-lt"/>
              <a:buAutoNum type="alphaLcPeriod"/>
              <a:defRPr/>
            </a:pPr>
            <a:r>
              <a:rPr lang="en-US" altLang="en-US" sz="2600" dirty="0">
                <a:latin typeface="+mj-lt"/>
              </a:rPr>
              <a:t>Too high will cause unhealthy stress.</a:t>
            </a:r>
          </a:p>
          <a:p>
            <a:pPr marL="1168400" lvl="1" indent="-358775" eaLnBrk="1" hangingPunct="1">
              <a:lnSpc>
                <a:spcPct val="90000"/>
              </a:lnSpc>
              <a:spcBef>
                <a:spcPts val="600"/>
              </a:spcBef>
              <a:buClr>
                <a:schemeClr val="tx1"/>
              </a:buClr>
              <a:buSzPct val="95000"/>
              <a:buFont typeface="+mj-lt"/>
              <a:buAutoNum type="alphaLcPeriod"/>
              <a:defRPr/>
            </a:pPr>
            <a:r>
              <a:rPr lang="en-US" altLang="en-US" sz="2600" dirty="0">
                <a:latin typeface="+mj-lt"/>
              </a:rPr>
              <a:t>No assumptions in expectations</a:t>
            </a:r>
            <a:endParaRPr lang="en-US" altLang="en-US"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7119078D-ED91-455D-87E9-A42E54A23654}"/>
              </a:ext>
            </a:extLst>
          </p:cNvPr>
          <p:cNvSpPr>
            <a:spLocks noGrp="1" noChangeArrowheads="1"/>
          </p:cNvSpPr>
          <p:nvPr>
            <p:ph idx="1"/>
          </p:nvPr>
        </p:nvSpPr>
        <p:spPr>
          <a:xfrm>
            <a:off x="381000" y="838200"/>
            <a:ext cx="8382000" cy="6019800"/>
          </a:xfrm>
        </p:spPr>
        <p:txBody>
          <a:bodyPr/>
          <a:lstStyle/>
          <a:p>
            <a:pPr marL="514350" indent="-514350" eaLnBrk="1" hangingPunct="1">
              <a:spcBef>
                <a:spcPts val="600"/>
              </a:spcBef>
              <a:buClr>
                <a:schemeClr val="tx1"/>
              </a:buClr>
              <a:buFont typeface="+mj-lt"/>
              <a:buAutoNum type="arabicPeriod" startAt="4"/>
              <a:defRPr/>
            </a:pPr>
            <a:r>
              <a:rPr lang="en-US" altLang="en-US" sz="2800" dirty="0">
                <a:latin typeface="+mj-lt"/>
              </a:rPr>
              <a:t>Negative and ineffective Communication</a:t>
            </a:r>
            <a:br>
              <a:rPr lang="en-US" altLang="en-US" sz="2800" dirty="0">
                <a:latin typeface="+mj-lt"/>
              </a:rPr>
            </a:br>
            <a:r>
              <a:rPr lang="en-US" altLang="en-US" sz="2800" dirty="0">
                <a:latin typeface="+mj-lt"/>
              </a:rPr>
              <a:t>Strong words and aggressive actions anger others.</a:t>
            </a:r>
          </a:p>
          <a:p>
            <a:pPr marL="514350" indent="-514350" eaLnBrk="1" hangingPunct="1">
              <a:spcBef>
                <a:spcPts val="600"/>
              </a:spcBef>
              <a:buClr>
                <a:schemeClr val="tx1"/>
              </a:buClr>
              <a:buFont typeface="+mj-lt"/>
              <a:buAutoNum type="arabicPeriod" startAt="4"/>
              <a:defRPr/>
            </a:pPr>
            <a:r>
              <a:rPr lang="en-US" altLang="en-US" sz="2800" dirty="0">
                <a:latin typeface="+mj-lt"/>
              </a:rPr>
              <a:t>Selfishness and Self-interest</a:t>
            </a:r>
            <a:br>
              <a:rPr lang="en-US" altLang="en-US" sz="2800" dirty="0">
                <a:latin typeface="+mj-lt"/>
              </a:rPr>
            </a:br>
            <a:r>
              <a:rPr lang="en-US" altLang="en-US" sz="2800" dirty="0">
                <a:latin typeface="+mj-lt"/>
              </a:rPr>
              <a:t>Most difficult to manage because of self-denial.</a:t>
            </a:r>
          </a:p>
          <a:p>
            <a:pPr marL="514350" indent="-514350" eaLnBrk="1" hangingPunct="1">
              <a:spcBef>
                <a:spcPts val="600"/>
              </a:spcBef>
              <a:buClr>
                <a:schemeClr val="tx1"/>
              </a:buClr>
              <a:buFont typeface="+mj-lt"/>
              <a:buAutoNum type="arabicPeriod" startAt="4"/>
              <a:defRPr/>
            </a:pPr>
            <a:r>
              <a:rPr lang="en-US" altLang="en-US" sz="2800" dirty="0">
                <a:latin typeface="+mj-lt"/>
              </a:rPr>
              <a:t>Differing and Conflicting Interests</a:t>
            </a:r>
            <a:br>
              <a:rPr lang="en-US" altLang="en-US" sz="2800" dirty="0">
                <a:latin typeface="+mj-lt"/>
              </a:rPr>
            </a:br>
            <a:r>
              <a:rPr lang="en-US" altLang="en-US" sz="2800" dirty="0">
                <a:latin typeface="+mj-lt"/>
              </a:rPr>
              <a:t>Different parties have their own peculiar interests.</a:t>
            </a:r>
          </a:p>
          <a:p>
            <a:pPr marL="514350" indent="-514350" eaLnBrk="1" hangingPunct="1">
              <a:spcBef>
                <a:spcPts val="600"/>
              </a:spcBef>
              <a:buClr>
                <a:schemeClr val="tx1"/>
              </a:buClr>
              <a:buFont typeface="+mj-lt"/>
              <a:buAutoNum type="arabicPeriod" startAt="4"/>
              <a:defRPr/>
            </a:pPr>
            <a:r>
              <a:rPr lang="en-US" altLang="en-US" sz="2800" dirty="0">
                <a:latin typeface="+mj-lt"/>
              </a:rPr>
              <a:t>Negative and Critical Prejudices</a:t>
            </a:r>
          </a:p>
          <a:p>
            <a:pPr marL="893763" indent="-360363" eaLnBrk="1" hangingPunct="1">
              <a:spcBef>
                <a:spcPts val="600"/>
              </a:spcBef>
              <a:buClr>
                <a:schemeClr val="tx1"/>
              </a:buClr>
              <a:buFont typeface="+mj-lt"/>
              <a:buAutoNum type="alphaLcPeriod"/>
              <a:defRPr/>
            </a:pPr>
            <a:r>
              <a:rPr lang="en-US" altLang="en-US" sz="2800" dirty="0">
                <a:latin typeface="+mj-lt"/>
              </a:rPr>
              <a:t>Our lifestyle becomes the standard for others.</a:t>
            </a:r>
          </a:p>
          <a:p>
            <a:pPr marL="893763" indent="-360363" eaLnBrk="1" hangingPunct="1">
              <a:spcBef>
                <a:spcPts val="600"/>
              </a:spcBef>
              <a:buClr>
                <a:schemeClr val="tx1"/>
              </a:buClr>
              <a:buFont typeface="+mj-lt"/>
              <a:buAutoNum type="alphaLcPeriod"/>
              <a:defRPr/>
            </a:pPr>
            <a:r>
              <a:rPr lang="en-US" altLang="en-US" sz="2800" dirty="0">
                <a:latin typeface="+mj-lt"/>
              </a:rPr>
              <a:t>People have tendency to focus on negative news.</a:t>
            </a:r>
          </a:p>
          <a:p>
            <a:pPr marL="538163" indent="-538163" eaLnBrk="1" hangingPunct="1">
              <a:spcBef>
                <a:spcPts val="600"/>
              </a:spcBef>
              <a:buClr>
                <a:schemeClr val="tx1"/>
              </a:buClr>
              <a:buFont typeface="+mj-lt"/>
              <a:buAutoNum type="arabicPeriod" startAt="8"/>
              <a:defRPr/>
            </a:pPr>
            <a:r>
              <a:rPr lang="en-US" altLang="en-US" sz="2800" dirty="0">
                <a:latin typeface="+mj-lt"/>
              </a:rPr>
              <a:t>Emotional Hang-ups and “Hot buttons”</a:t>
            </a:r>
          </a:p>
          <a:p>
            <a:pPr marL="895350" indent="-360363" eaLnBrk="1" hangingPunct="1">
              <a:spcBef>
                <a:spcPts val="600"/>
              </a:spcBef>
              <a:buClr>
                <a:schemeClr val="tx1"/>
              </a:buClr>
              <a:buFont typeface="+mj-lt"/>
              <a:buAutoNum type="alphaLcPeriod"/>
              <a:defRPr/>
            </a:pPr>
            <a:r>
              <a:rPr lang="en-US" altLang="en-US" sz="2800" dirty="0">
                <a:latin typeface="+mj-lt"/>
              </a:rPr>
              <a:t>Lack of emotional self-control</a:t>
            </a:r>
          </a:p>
          <a:p>
            <a:pPr marL="895350" indent="-360363" eaLnBrk="1" hangingPunct="1">
              <a:spcBef>
                <a:spcPts val="600"/>
              </a:spcBef>
              <a:buClr>
                <a:schemeClr val="tx1"/>
              </a:buClr>
              <a:buFont typeface="+mj-lt"/>
              <a:buAutoNum type="alphaLcPeriod"/>
              <a:defRPr/>
            </a:pPr>
            <a:r>
              <a:rPr lang="en-US" altLang="en-US" sz="2800" dirty="0">
                <a:latin typeface="+mj-lt"/>
              </a:rPr>
              <a:t>Unresolved past hurts give rise to “Hot buttons”.</a:t>
            </a:r>
          </a:p>
          <a:p>
            <a:pPr marL="0" indent="0" eaLnBrk="1" hangingPunct="1">
              <a:lnSpc>
                <a:spcPct val="90000"/>
              </a:lnSpc>
              <a:buFont typeface="Wingdings 2" panose="05020102010507070707" pitchFamily="18" charset="2"/>
              <a:buNone/>
              <a:defRPr/>
            </a:pPr>
            <a:endParaRPr lang="en-US" altLang="en-US" dirty="0"/>
          </a:p>
        </p:txBody>
      </p:sp>
      <p:sp>
        <p:nvSpPr>
          <p:cNvPr id="5" name="Rectangle 2">
            <a:extLst>
              <a:ext uri="{FF2B5EF4-FFF2-40B4-BE49-F238E27FC236}">
                <a16:creationId xmlns:a16="http://schemas.microsoft.com/office/drawing/2014/main" id="{D5357D46-7E54-4D43-BF12-5140176A01B8}"/>
              </a:ext>
            </a:extLst>
          </p:cNvPr>
          <p:cNvSpPr>
            <a:spLocks noGrp="1"/>
          </p:cNvSpPr>
          <p:nvPr>
            <p:ph type="title"/>
          </p:nvPr>
        </p:nvSpPr>
        <p:spPr>
          <a:xfrm>
            <a:off x="0" y="34636"/>
            <a:ext cx="9144000" cy="609600"/>
          </a:xfrm>
        </p:spPr>
        <p:txBody>
          <a:bodyPr/>
          <a:lstStyle/>
          <a:p>
            <a:pPr algn="ctr" eaLnBrk="1" hangingPunct="1"/>
            <a:r>
              <a:rPr lang="en-US" altLang="en-US" sz="2800" dirty="0">
                <a:solidFill>
                  <a:srgbClr val="0070C0"/>
                </a:solidFill>
              </a:rPr>
              <a:t>(3).  </a:t>
            </a:r>
            <a:r>
              <a:rPr lang="en-US" altLang="en-US" sz="2800" u="sng" dirty="0">
                <a:solidFill>
                  <a:srgbClr val="0070C0"/>
                </a:solidFill>
              </a:rPr>
              <a:t>SOURCES OF CONFLICT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17927</TotalTime>
  <Words>6072</Words>
  <Application>Microsoft Office PowerPoint</Application>
  <PresentationFormat>On-screen Show (4:3)</PresentationFormat>
  <Paragraphs>526</Paragraphs>
  <Slides>64</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64</vt:i4>
      </vt:variant>
    </vt:vector>
  </HeadingPairs>
  <TitlesOfParts>
    <vt:vector size="71" baseType="lpstr">
      <vt:lpstr>Arial</vt:lpstr>
      <vt:lpstr>Calibri</vt:lpstr>
      <vt:lpstr>Calibri Light</vt:lpstr>
      <vt:lpstr>Constantia</vt:lpstr>
      <vt:lpstr>Wingdings 2</vt:lpstr>
      <vt:lpstr>Flow</vt:lpstr>
      <vt:lpstr>Office Theme</vt:lpstr>
      <vt:lpstr>TYPES AND LEVELS</vt:lpstr>
      <vt:lpstr>PowerPoint Presentation</vt:lpstr>
      <vt:lpstr>CONFLICT (ANGER)</vt:lpstr>
      <vt:lpstr>(1).  GENERALIZATIONS</vt:lpstr>
      <vt:lpstr>(2).  FUNCTIONS</vt:lpstr>
      <vt:lpstr>(2).  FUNCTIONS</vt:lpstr>
      <vt:lpstr>PowerPoint Presentation</vt:lpstr>
      <vt:lpstr>(3).  SOURCES OF CONFLICT</vt:lpstr>
      <vt:lpstr>(3).  SOURCES OF CONFLICT</vt:lpstr>
      <vt:lpstr>(3).  SOURCES OF CONFLICT</vt:lpstr>
      <vt:lpstr>(3).  SOURCES OF CONFLICT</vt:lpstr>
      <vt:lpstr>(3).  SOURCES OF CONFLICT</vt:lpstr>
      <vt:lpstr>(3).  SOURCES OF CONFLICT</vt:lpstr>
      <vt:lpstr>(3).  SOURCES OF CONFLICT</vt:lpstr>
      <vt:lpstr>PowerPoint Presentation</vt:lpstr>
      <vt:lpstr>(3).  SOURCES OF CONFLICT</vt:lpstr>
      <vt:lpstr>(3).  SOURCES OF CONFLICT</vt:lpstr>
      <vt:lpstr>PowerPoint Presentation</vt:lpstr>
      <vt:lpstr>PowerPoint Presentation</vt:lpstr>
      <vt:lpstr>PowerPoint Presentation</vt:lpstr>
      <vt:lpstr>PowerPoint Presentation</vt:lpstr>
      <vt:lpstr>(4).  TYPES OF CONFLICTS</vt:lpstr>
      <vt:lpstr>(4).  TYPES OF CONFLICTS</vt:lpstr>
      <vt:lpstr>(5).  LEVELS OF CONFLICT (by S. Leas &amp; J. Ng)</vt:lpstr>
      <vt:lpstr>(5).  LEVELS OF CONFLICT</vt:lpstr>
      <vt:lpstr>PowerPoint Presentation</vt:lpstr>
      <vt:lpstr>PowerPoint Presentation</vt:lpstr>
      <vt:lpstr>PowerPoint Presentation</vt:lpstr>
      <vt:lpstr>PowerPoint Presentation</vt:lpstr>
      <vt:lpstr>PowerPoint Presentation</vt:lpstr>
      <vt:lpstr>(6).  DYFUNCTIONALS (By June Hunt)</vt:lpstr>
      <vt:lpstr>(6).  DYFUNCTIONALS</vt:lpstr>
      <vt:lpstr>(6).  DYFUNCTIONALS</vt:lpstr>
      <vt:lpstr>(6).  DYFUNCTIONALS</vt:lpstr>
      <vt:lpstr>(6).  DYFUNCTIONALS</vt:lpstr>
      <vt:lpstr>(6).  DYFUNCTIONALS</vt:lpstr>
      <vt:lpstr>(6).  DYFUNCTIONALS</vt:lpstr>
      <vt:lpstr>(6).  DYFUNCTIONALS</vt:lpstr>
      <vt:lpstr>(6).  DYFUNCTIONALS</vt:lpstr>
      <vt:lpstr>(6).  DYFUNCTIONALS</vt:lpstr>
      <vt:lpstr>(6).  DYFUNCTIONALS</vt:lpstr>
      <vt:lpstr>(6).  DYFUNCTIONALS</vt:lpstr>
      <vt:lpstr>(6).  DYFUNCTIONALS</vt:lpstr>
      <vt:lpstr>(6).  DYFUNCTIONALS</vt:lpstr>
      <vt:lpstr>(7). KNOWING GOD AND SELF</vt:lpstr>
      <vt:lpstr>(7). KNOWING GOD AND SELF</vt:lpstr>
      <vt:lpstr>PowerPoint Presentation</vt:lpstr>
      <vt:lpstr>PowerPoint Presentation</vt:lpstr>
      <vt:lpstr>PowerPoint Presentation</vt:lpstr>
      <vt:lpstr>(8).  MANAGEMENT PRINCIPLES</vt:lpstr>
      <vt:lpstr>(8).  MANAGEMENT PRINCIPLES</vt:lpstr>
      <vt:lpstr>(8).  MANAGEMENT PRINCIPLES</vt:lpstr>
      <vt:lpstr>(8).  MANAGEMENT PRINCIPLES</vt:lpstr>
      <vt:lpstr>(8).  MANAGEMENT PRINCIPLES</vt:lpstr>
      <vt:lpstr>(8).  MANAGEMENT PRINCIPLES</vt:lpstr>
      <vt:lpstr>(8).  MANAGEMENT PRINCIPLES</vt:lpstr>
      <vt:lpstr>PowerPoint Presentation</vt:lpstr>
      <vt:lpstr>PowerPoint Presentation</vt:lpstr>
      <vt:lpstr>PowerPoint Presentation</vt:lpstr>
      <vt:lpstr>PowerPoint Presentation</vt:lpstr>
      <vt:lpstr>PowerPoint Presentation</vt:lpstr>
      <vt:lpstr>ASSIGNMENT – Vulnerable to Injury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MANAGEMENT</dc:title>
  <dc:creator>rev(dr)goh seng fong</dc:creator>
  <cp:lastModifiedBy>User</cp:lastModifiedBy>
  <cp:revision>235</cp:revision>
  <dcterms:created xsi:type="dcterms:W3CDTF">2007-02-23T14:33:43Z</dcterms:created>
  <dcterms:modified xsi:type="dcterms:W3CDTF">2021-09-11T02:22:13Z</dcterms:modified>
</cp:coreProperties>
</file>