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6" r:id="rId10"/>
    <p:sldId id="267" r:id="rId11"/>
    <p:sldId id="268" r:id="rId12"/>
    <p:sldId id="269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84" r:id="rId22"/>
    <p:sldId id="286" r:id="rId23"/>
    <p:sldId id="285" r:id="rId24"/>
    <p:sldId id="287" r:id="rId25"/>
    <p:sldId id="288" r:id="rId26"/>
    <p:sldId id="289" r:id="rId27"/>
    <p:sldId id="291" r:id="rId28"/>
    <p:sldId id="290" r:id="rId29"/>
    <p:sldId id="292" r:id="rId30"/>
    <p:sldId id="293" r:id="rId31"/>
    <p:sldId id="294" r:id="rId32"/>
    <p:sldId id="296" r:id="rId33"/>
    <p:sldId id="295" r:id="rId34"/>
    <p:sldId id="297" r:id="rId35"/>
    <p:sldId id="299" r:id="rId36"/>
    <p:sldId id="298" r:id="rId37"/>
    <p:sldId id="272" r:id="rId38"/>
    <p:sldId id="303" r:id="rId39"/>
    <p:sldId id="304" r:id="rId40"/>
    <p:sldId id="305" r:id="rId41"/>
    <p:sldId id="306" r:id="rId42"/>
    <p:sldId id="307" r:id="rId43"/>
    <p:sldId id="309" r:id="rId44"/>
    <p:sldId id="310" r:id="rId45"/>
    <p:sldId id="300" r:id="rId46"/>
    <p:sldId id="311" r:id="rId47"/>
    <p:sldId id="301" r:id="rId48"/>
    <p:sldId id="317" r:id="rId49"/>
    <p:sldId id="312" r:id="rId50"/>
    <p:sldId id="313" r:id="rId51"/>
    <p:sldId id="318" r:id="rId52"/>
    <p:sldId id="314" r:id="rId53"/>
    <p:sldId id="315" r:id="rId54"/>
    <p:sldId id="316" r:id="rId55"/>
    <p:sldId id="302" r:id="rId56"/>
    <p:sldId id="273" r:id="rId57"/>
    <p:sldId id="320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802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5644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143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24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4805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7665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133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060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1489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1397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2828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F4A04-26F0-4334-B516-6205435C1AC1}" type="datetimeFigureOut">
              <a:rPr lang="en-SG" smtClean="0"/>
              <a:t>11/9/2021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C7CA-E1B6-427C-B581-61E195BC865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066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ithatworkfellowship.org/" TargetMode="External"/><Relationship Id="rId4" Type="http://schemas.openxmlformats.org/officeDocument/2006/relationships/hyperlink" Target="mailto:gohsengfong@hotmail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3037"/>
            <a:ext cx="9144000" cy="2556926"/>
          </a:xfrm>
        </p:spPr>
        <p:txBody>
          <a:bodyPr>
            <a:normAutofit fontScale="90000"/>
          </a:bodyPr>
          <a:lstStyle/>
          <a:p>
            <a:r>
              <a:rPr lang="en-SG" u="sng" dirty="0" smtClean="0"/>
              <a:t>CONFRONTATION</a:t>
            </a:r>
            <a:br>
              <a:rPr lang="en-SG" u="sng" dirty="0" smtClean="0"/>
            </a:br>
            <a:r>
              <a:rPr lang="en-SG" u="sng" dirty="0" smtClean="0"/>
              <a:t/>
            </a:r>
            <a:br>
              <a:rPr lang="en-SG" u="sng" dirty="0" smtClean="0"/>
            </a:br>
            <a:r>
              <a:rPr lang="en-SG" sz="4000" dirty="0" smtClean="0"/>
              <a:t>CHALLENGING </a:t>
            </a:r>
            <a:r>
              <a:rPr lang="en-SG" sz="4000" dirty="0" smtClean="0"/>
              <a:t>OTHERS</a:t>
            </a:r>
            <a:br>
              <a:rPr lang="en-SG" sz="4000" dirty="0" smtClean="0"/>
            </a:br>
            <a:r>
              <a:rPr lang="en-SG" sz="4000" dirty="0" smtClean="0"/>
              <a:t>TO CHANGE</a:t>
            </a:r>
            <a:endParaRPr lang="en-S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 smtClean="0"/>
          </a:p>
          <a:p>
            <a:r>
              <a:rPr lang="en-SG" dirty="0"/>
              <a:t>(Revelation </a:t>
            </a:r>
            <a:r>
              <a:rPr lang="en-SG" dirty="0" smtClean="0"/>
              <a:t>3:19)  </a:t>
            </a:r>
            <a:r>
              <a:rPr lang="en-SG" i="1" dirty="0"/>
              <a:t>As many as I love, I rebuke and chasten: be zealous therefore, and repent</a:t>
            </a:r>
            <a:r>
              <a:rPr lang="en-SG" dirty="0"/>
              <a:t>.</a:t>
            </a:r>
          </a:p>
          <a:p>
            <a:endParaRPr lang="en-SG" dirty="0"/>
          </a:p>
          <a:p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3377476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III. BIBLE METHODS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5" y="1236372"/>
            <a:ext cx="11436438" cy="5344732"/>
          </a:xfrm>
        </p:spPr>
        <p:txBody>
          <a:bodyPr>
            <a:normAutofit fontScale="25000" lnSpcReduction="20000"/>
          </a:bodyPr>
          <a:lstStyle/>
          <a:p>
            <a:r>
              <a:rPr lang="en-SG" sz="9600" dirty="0" smtClean="0"/>
              <a:t>D.  </a:t>
            </a:r>
            <a:r>
              <a:rPr lang="en-SG" sz="9600" u="sng" dirty="0" smtClean="0"/>
              <a:t>With a admonition</a:t>
            </a:r>
            <a:r>
              <a:rPr lang="en-SG" sz="9600" dirty="0" smtClean="0"/>
              <a:t>, “</a:t>
            </a:r>
            <a:r>
              <a:rPr lang="en-SG" sz="9600" i="1" dirty="0" smtClean="0"/>
              <a:t>to put in mind</a:t>
            </a:r>
            <a:r>
              <a:rPr lang="en-SG" sz="9600" dirty="0" smtClean="0"/>
              <a:t>” (Direct) (John 8:1-11)</a:t>
            </a:r>
          </a:p>
          <a:p>
            <a:pPr marL="0" indent="0">
              <a:buNone/>
            </a:pPr>
            <a:r>
              <a:rPr lang="en-SG" sz="9600" dirty="0"/>
              <a:t> </a:t>
            </a:r>
            <a:r>
              <a:rPr lang="en-SG" sz="9600" dirty="0" smtClean="0"/>
              <a:t>   1.  It is an earnest warning given to convict our conscience and to train our minds to think properly and therefore to act differently.</a:t>
            </a:r>
          </a:p>
          <a:p>
            <a:pPr marL="0" indent="0">
              <a:buNone/>
            </a:pPr>
            <a:r>
              <a:rPr lang="en-SG" sz="9600" dirty="0"/>
              <a:t> </a:t>
            </a:r>
            <a:r>
              <a:rPr lang="en-SG" sz="9600" dirty="0" smtClean="0"/>
              <a:t>    2.  Jesus confronted the judgemental and merciless attitude of the leaders by appealing to their conscience concerning their own sins.</a:t>
            </a:r>
          </a:p>
          <a:p>
            <a:r>
              <a:rPr lang="en-SG" sz="9600" dirty="0"/>
              <a:t> </a:t>
            </a:r>
            <a:r>
              <a:rPr lang="en-SG" sz="9600" dirty="0" smtClean="0"/>
              <a:t>    </a:t>
            </a:r>
            <a:r>
              <a:rPr lang="en-SG" sz="9600" dirty="0"/>
              <a:t>(John </a:t>
            </a:r>
            <a:r>
              <a:rPr lang="en-SG" sz="9600" dirty="0" smtClean="0"/>
              <a:t>8:7)  </a:t>
            </a:r>
            <a:r>
              <a:rPr lang="en-SG" sz="9600" i="1" dirty="0" smtClean="0"/>
              <a:t>He </a:t>
            </a:r>
            <a:r>
              <a:rPr lang="en-SG" sz="9600" i="1" dirty="0"/>
              <a:t>lifted up </a:t>
            </a:r>
            <a:r>
              <a:rPr lang="en-SG" sz="9600" i="1" dirty="0" smtClean="0"/>
              <a:t>Himself</a:t>
            </a:r>
            <a:r>
              <a:rPr lang="en-SG" sz="9600" i="1" dirty="0"/>
              <a:t>, and said unto them, </a:t>
            </a:r>
            <a:r>
              <a:rPr lang="en-SG" sz="9600" i="1" u="sng" dirty="0"/>
              <a:t>He that is without sin among you, let him first cast a stone at her</a:t>
            </a:r>
            <a:r>
              <a:rPr lang="en-SG" sz="9600" u="sng" dirty="0"/>
              <a:t>.</a:t>
            </a:r>
          </a:p>
          <a:p>
            <a:pPr marL="0" indent="0">
              <a:buNone/>
            </a:pPr>
            <a:r>
              <a:rPr lang="en-SG" sz="9600" dirty="0" smtClean="0"/>
              <a:t>      3.  To the woman, Jesus addressed her sin and encouraged change.</a:t>
            </a:r>
          </a:p>
          <a:p>
            <a:r>
              <a:rPr lang="en-SG" sz="9600" dirty="0"/>
              <a:t> </a:t>
            </a:r>
            <a:r>
              <a:rPr lang="en-SG" sz="9600" dirty="0" smtClean="0"/>
              <a:t>           </a:t>
            </a:r>
            <a:r>
              <a:rPr lang="en-SG" sz="9600" dirty="0"/>
              <a:t>(John </a:t>
            </a:r>
            <a:r>
              <a:rPr lang="en-SG" sz="9600" dirty="0" smtClean="0"/>
              <a:t>8:10,11)  </a:t>
            </a:r>
            <a:r>
              <a:rPr lang="en-SG" sz="9600" i="1" dirty="0" smtClean="0"/>
              <a:t>He </a:t>
            </a:r>
            <a:r>
              <a:rPr lang="en-SG" sz="9600" i="1" dirty="0"/>
              <a:t>said unto her, Woman, where are those thine accusers? hath no man condemned </a:t>
            </a:r>
            <a:r>
              <a:rPr lang="en-SG" sz="9600" i="1" dirty="0" smtClean="0"/>
              <a:t>thee?   She </a:t>
            </a:r>
            <a:r>
              <a:rPr lang="en-SG" sz="9600" i="1" dirty="0"/>
              <a:t>said, No man, Lord. And Jesus said unto her, </a:t>
            </a:r>
            <a:r>
              <a:rPr lang="en-SG" sz="9600" i="1" u="sng" dirty="0"/>
              <a:t>Neither do I condemn thee: go, and sin no more</a:t>
            </a:r>
            <a:r>
              <a:rPr lang="en-SG" sz="9600" i="1" u="sng" dirty="0" smtClean="0"/>
              <a:t>.</a:t>
            </a:r>
            <a:endParaRPr lang="en-SG" sz="9600" i="1" u="sng" dirty="0"/>
          </a:p>
          <a:p>
            <a:r>
              <a:rPr lang="en-SG" sz="9600" dirty="0"/>
              <a:t> </a:t>
            </a:r>
            <a:r>
              <a:rPr lang="en-SG" sz="9600" dirty="0" smtClean="0"/>
              <a:t>   4.  You can gain a clear conscience.  I can help you.</a:t>
            </a:r>
          </a:p>
          <a:p>
            <a:pPr marL="0" indent="0">
              <a:buNone/>
            </a:pPr>
            <a:r>
              <a:rPr lang="en-SG" sz="9600" dirty="0" smtClean="0"/>
              <a:t>               You can be free from any temptation and not be continually hooked.</a:t>
            </a:r>
            <a:endParaRPr lang="en-SG" sz="9600" dirty="0"/>
          </a:p>
          <a:p>
            <a:endParaRPr lang="en-SG" sz="3700" dirty="0"/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endParaRPr lang="en-SG" dirty="0" smtClean="0"/>
          </a:p>
          <a:p>
            <a:pPr marL="0" indent="0">
              <a:buNone/>
            </a:pPr>
            <a:endParaRPr lang="en-SG" dirty="0" smtClean="0"/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63925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III. BIBLE METHODS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4" y="1159099"/>
            <a:ext cx="11333408" cy="5357611"/>
          </a:xfrm>
        </p:spPr>
        <p:txBody>
          <a:bodyPr>
            <a:normAutofit lnSpcReduction="10000"/>
          </a:bodyPr>
          <a:lstStyle/>
          <a:p>
            <a:r>
              <a:rPr lang="en-SG" dirty="0" smtClean="0"/>
              <a:t>E.  </a:t>
            </a:r>
            <a:r>
              <a:rPr lang="en-SG" u="sng" dirty="0" smtClean="0"/>
              <a:t>With a rebuke</a:t>
            </a:r>
            <a:r>
              <a:rPr lang="en-SG" dirty="0" smtClean="0"/>
              <a:t> (Direct)  (Matt. 16:22; Mark 8:33)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1.  To rebuke is to reprimand, convict and reprove those in the wrong directly so as to charge or challenge them to do right.</a:t>
            </a:r>
          </a:p>
          <a:p>
            <a:r>
              <a:rPr lang="en-SG" dirty="0"/>
              <a:t> </a:t>
            </a:r>
            <a:r>
              <a:rPr lang="en-SG" dirty="0" smtClean="0"/>
              <a:t>      </a:t>
            </a:r>
            <a:r>
              <a:rPr lang="en-SG" dirty="0"/>
              <a:t>(Hebrews </a:t>
            </a:r>
            <a:r>
              <a:rPr lang="en-SG" dirty="0" smtClean="0"/>
              <a:t>12:5)  </a:t>
            </a:r>
            <a:r>
              <a:rPr lang="en-SG" i="1" dirty="0" smtClean="0"/>
              <a:t>And ye have forgotten the exhortation which speaks unto you as unto children, My son, </a:t>
            </a:r>
            <a:r>
              <a:rPr lang="en-SG" i="1" u="sng" dirty="0" smtClean="0"/>
              <a:t>despise not thou the chastening of the Lord, nor faint when thou art rebuked of Him</a:t>
            </a:r>
            <a:r>
              <a:rPr lang="en-SG" dirty="0" smtClean="0"/>
              <a:t>:</a:t>
            </a:r>
          </a:p>
          <a:p>
            <a:r>
              <a:rPr lang="en-SG" dirty="0" smtClean="0"/>
              <a:t> 2.  Peter was rebuked by the Lord.</a:t>
            </a:r>
          </a:p>
          <a:p>
            <a:r>
              <a:rPr lang="en-SG" dirty="0"/>
              <a:t>(Mark </a:t>
            </a:r>
            <a:r>
              <a:rPr lang="en-SG" dirty="0" smtClean="0"/>
              <a:t>8:33)  </a:t>
            </a:r>
            <a:r>
              <a:rPr lang="en-SG" i="1" dirty="0"/>
              <a:t>But when </a:t>
            </a:r>
            <a:r>
              <a:rPr lang="en-SG" i="1" dirty="0" smtClean="0"/>
              <a:t>He </a:t>
            </a:r>
            <a:r>
              <a:rPr lang="en-SG" i="1" dirty="0"/>
              <a:t>had turned about and looked on </a:t>
            </a:r>
            <a:r>
              <a:rPr lang="en-SG" i="1" dirty="0" smtClean="0"/>
              <a:t>His </a:t>
            </a:r>
            <a:r>
              <a:rPr lang="en-SG" i="1" dirty="0"/>
              <a:t>disciples, </a:t>
            </a:r>
            <a:r>
              <a:rPr lang="en-SG" i="1" u="sng" dirty="0" smtClean="0"/>
              <a:t>He </a:t>
            </a:r>
            <a:r>
              <a:rPr lang="en-SG" i="1" u="sng" dirty="0"/>
              <a:t>rebuked Peter</a:t>
            </a:r>
            <a:r>
              <a:rPr lang="en-SG" i="1" dirty="0"/>
              <a:t>, saying, Get thee behind </a:t>
            </a:r>
            <a:r>
              <a:rPr lang="en-SG" i="1" dirty="0" smtClean="0"/>
              <a:t>Me</a:t>
            </a:r>
            <a:r>
              <a:rPr lang="en-SG" i="1" dirty="0"/>
              <a:t>, Satan: for thou </a:t>
            </a:r>
            <a:r>
              <a:rPr lang="en-SG" i="1" dirty="0" err="1"/>
              <a:t>savourest</a:t>
            </a:r>
            <a:r>
              <a:rPr lang="en-SG" i="1" dirty="0"/>
              <a:t> not the things that be of God, but the things that be of men</a:t>
            </a:r>
            <a:r>
              <a:rPr lang="en-SG" dirty="0" smtClean="0"/>
              <a:t>.</a:t>
            </a:r>
          </a:p>
          <a:p>
            <a:r>
              <a:rPr lang="en-SG" dirty="0"/>
              <a:t> </a:t>
            </a:r>
            <a:r>
              <a:rPr lang="en-SG" dirty="0" smtClean="0"/>
              <a:t> 3.  Do this with great patience and careful instruction.</a:t>
            </a:r>
          </a:p>
          <a:p>
            <a:r>
              <a:rPr lang="en-SG" dirty="0"/>
              <a:t>(2 Timothy </a:t>
            </a:r>
            <a:r>
              <a:rPr lang="en-SG" dirty="0" smtClean="0"/>
              <a:t>4:2)  </a:t>
            </a:r>
            <a:r>
              <a:rPr lang="en-SG" i="1" dirty="0"/>
              <a:t>Preach the word; be instant in season, out of season; </a:t>
            </a:r>
            <a:r>
              <a:rPr lang="en-SG" i="1" u="sng" dirty="0"/>
              <a:t>reprove, rebuke, exhort with all longsuffering and doctrine</a:t>
            </a:r>
            <a:r>
              <a:rPr lang="en-SG" dirty="0"/>
              <a:t>.</a:t>
            </a:r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2156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IV.  WHEN TO CONFRONT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 lnSpcReduction="10000"/>
          </a:bodyPr>
          <a:lstStyle/>
          <a:p>
            <a:r>
              <a:rPr lang="en-SG" dirty="0" smtClean="0"/>
              <a:t>A.  </a:t>
            </a:r>
            <a:r>
              <a:rPr lang="en-SG" u="sng" dirty="0" smtClean="0"/>
              <a:t>Confront when</a:t>
            </a:r>
            <a:r>
              <a:rPr lang="en-SG" dirty="0" smtClean="0"/>
              <a:t>:</a:t>
            </a:r>
          </a:p>
          <a:p>
            <a:r>
              <a:rPr lang="en-SG" dirty="0" smtClean="0"/>
              <a:t>1.  </a:t>
            </a:r>
            <a:r>
              <a:rPr lang="en-SG" dirty="0"/>
              <a:t>S</a:t>
            </a:r>
            <a:r>
              <a:rPr lang="en-SG" dirty="0" smtClean="0"/>
              <a:t>omeone is in danger, hurting self or others</a:t>
            </a:r>
          </a:p>
          <a:p>
            <a:r>
              <a:rPr lang="en-SG" dirty="0"/>
              <a:t>(Proverbs </a:t>
            </a:r>
            <a:r>
              <a:rPr lang="en-SG" dirty="0" smtClean="0"/>
              <a:t>24:11,12)  </a:t>
            </a:r>
            <a:r>
              <a:rPr lang="en-SG" i="1" u="sng" dirty="0"/>
              <a:t>If thou forbear to deliver them that are drawn unto death, and those that are ready to be </a:t>
            </a:r>
            <a:r>
              <a:rPr lang="en-SG" i="1" u="sng" dirty="0" smtClean="0"/>
              <a:t>slain</a:t>
            </a:r>
            <a:r>
              <a:rPr lang="en-SG" i="1" dirty="0" smtClean="0"/>
              <a:t>;  If </a:t>
            </a:r>
            <a:r>
              <a:rPr lang="en-SG" i="1" dirty="0"/>
              <a:t>thou </a:t>
            </a:r>
            <a:r>
              <a:rPr lang="en-SG" i="1" dirty="0" err="1"/>
              <a:t>sayest</a:t>
            </a:r>
            <a:r>
              <a:rPr lang="en-SG" i="1" dirty="0"/>
              <a:t>, Behold, we knew it not; doth not </a:t>
            </a:r>
            <a:r>
              <a:rPr lang="en-SG" i="1" dirty="0" smtClean="0"/>
              <a:t>He </a:t>
            </a:r>
            <a:r>
              <a:rPr lang="en-SG" i="1" dirty="0"/>
              <a:t>that </a:t>
            </a:r>
            <a:r>
              <a:rPr lang="en-SG" i="1" dirty="0" err="1"/>
              <a:t>pondereth</a:t>
            </a:r>
            <a:r>
              <a:rPr lang="en-SG" i="1" dirty="0"/>
              <a:t> the heart consider it? and </a:t>
            </a:r>
            <a:r>
              <a:rPr lang="en-SG" i="1" dirty="0" smtClean="0"/>
              <a:t>He </a:t>
            </a:r>
            <a:r>
              <a:rPr lang="en-SG" i="1" dirty="0"/>
              <a:t>that </a:t>
            </a:r>
            <a:r>
              <a:rPr lang="en-SG" i="1" dirty="0" err="1"/>
              <a:t>keepeth</a:t>
            </a:r>
            <a:r>
              <a:rPr lang="en-SG" i="1" dirty="0"/>
              <a:t> thy soul, doth not </a:t>
            </a:r>
            <a:r>
              <a:rPr lang="en-SG" i="1" dirty="0" smtClean="0"/>
              <a:t>He </a:t>
            </a:r>
            <a:r>
              <a:rPr lang="en-SG" i="1" dirty="0"/>
              <a:t>know it? and shall not </a:t>
            </a:r>
            <a:r>
              <a:rPr lang="en-SG" i="1" dirty="0" smtClean="0"/>
              <a:t>He </a:t>
            </a:r>
            <a:r>
              <a:rPr lang="en-SG" i="1" dirty="0"/>
              <a:t>render to every man according to his works</a:t>
            </a:r>
            <a:r>
              <a:rPr lang="en-SG" i="1" dirty="0" smtClean="0"/>
              <a:t>?</a:t>
            </a:r>
          </a:p>
          <a:p>
            <a:r>
              <a:rPr lang="en-SG" i="1" dirty="0" smtClean="0"/>
              <a:t>2.  A </a:t>
            </a:r>
            <a:r>
              <a:rPr lang="en-SG" dirty="0" smtClean="0"/>
              <a:t>relationship is threatened by words or actions</a:t>
            </a:r>
          </a:p>
          <a:p>
            <a:r>
              <a:rPr lang="en-SG" dirty="0"/>
              <a:t>(Philippians </a:t>
            </a:r>
            <a:r>
              <a:rPr lang="en-SG" dirty="0" smtClean="0"/>
              <a:t>4:2,3)  </a:t>
            </a:r>
            <a:r>
              <a:rPr lang="en-SG" i="1" u="sng" dirty="0"/>
              <a:t>I beseech </a:t>
            </a:r>
            <a:r>
              <a:rPr lang="en-SG" i="1" u="sng" dirty="0" err="1"/>
              <a:t>Euodias</a:t>
            </a:r>
            <a:r>
              <a:rPr lang="en-SG" i="1" u="sng" dirty="0"/>
              <a:t>, and beseech </a:t>
            </a:r>
            <a:r>
              <a:rPr lang="en-SG" i="1" u="sng" dirty="0" err="1"/>
              <a:t>Syntyche</a:t>
            </a:r>
            <a:r>
              <a:rPr lang="en-SG" i="1" u="sng" dirty="0"/>
              <a:t>, that they be of the same mind in the </a:t>
            </a:r>
            <a:r>
              <a:rPr lang="en-SG" i="1" u="sng" dirty="0" smtClean="0"/>
              <a:t>Lord</a:t>
            </a:r>
            <a:r>
              <a:rPr lang="en-SG" i="1" dirty="0" smtClean="0"/>
              <a:t>.  And </a:t>
            </a:r>
            <a:r>
              <a:rPr lang="en-SG" i="1" dirty="0"/>
              <a:t>I </a:t>
            </a:r>
            <a:r>
              <a:rPr lang="en-SG" i="1" dirty="0" err="1"/>
              <a:t>intreat</a:t>
            </a:r>
            <a:r>
              <a:rPr lang="en-SG" i="1" dirty="0"/>
              <a:t> thee also, true yokefellow, </a:t>
            </a:r>
            <a:r>
              <a:rPr lang="en-SG" i="1" u="sng" dirty="0"/>
              <a:t>help those women</a:t>
            </a:r>
            <a:r>
              <a:rPr lang="en-SG" i="1" dirty="0"/>
              <a:t> which laboured with me in the </a:t>
            </a:r>
            <a:r>
              <a:rPr lang="en-SG" i="1" dirty="0" smtClean="0"/>
              <a:t>Gospel</a:t>
            </a:r>
            <a:r>
              <a:rPr lang="en-SG" i="1" dirty="0"/>
              <a:t>, with Clement also, and with other my </a:t>
            </a:r>
            <a:r>
              <a:rPr lang="en-SG" i="1" dirty="0" err="1"/>
              <a:t>fellowlabourers</a:t>
            </a:r>
            <a:r>
              <a:rPr lang="en-SG" i="1" dirty="0"/>
              <a:t>, whose names are in the book of </a:t>
            </a:r>
            <a:r>
              <a:rPr lang="en-SG" i="1" dirty="0" smtClean="0"/>
              <a:t>Life</a:t>
            </a:r>
            <a:r>
              <a:rPr lang="en-SG" dirty="0"/>
              <a:t>.</a:t>
            </a:r>
          </a:p>
          <a:p>
            <a:endParaRPr lang="en-SG" dirty="0"/>
          </a:p>
          <a:p>
            <a:endParaRPr lang="en-SG" i="1" dirty="0"/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943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IV.  WHEN TO CONFRONT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A.  </a:t>
            </a:r>
            <a:r>
              <a:rPr lang="en-SG" u="sng" dirty="0" smtClean="0"/>
              <a:t>Confront when</a:t>
            </a:r>
            <a:r>
              <a:rPr lang="en-SG" dirty="0" smtClean="0"/>
              <a:t>:</a:t>
            </a:r>
          </a:p>
          <a:p>
            <a:r>
              <a:rPr lang="en-SG" dirty="0" smtClean="0"/>
              <a:t>3.  Division existing and protection needed</a:t>
            </a:r>
          </a:p>
          <a:p>
            <a:r>
              <a:rPr lang="en-SG" dirty="0"/>
              <a:t>(Romans </a:t>
            </a:r>
            <a:r>
              <a:rPr lang="en-SG" dirty="0" smtClean="0"/>
              <a:t>14:19)  </a:t>
            </a:r>
            <a:r>
              <a:rPr lang="en-SG" i="1" dirty="0"/>
              <a:t>Let us therefore </a:t>
            </a:r>
            <a:r>
              <a:rPr lang="en-SG" i="1" u="sng" dirty="0"/>
              <a:t>follow after the things which make for peace</a:t>
            </a:r>
            <a:r>
              <a:rPr lang="en-SG" i="1" dirty="0"/>
              <a:t>, and things wherewith one may edify another.</a:t>
            </a:r>
          </a:p>
          <a:p>
            <a:r>
              <a:rPr lang="en-SG" dirty="0" smtClean="0"/>
              <a:t>4.  Someone sins against you and violates God’s will</a:t>
            </a:r>
          </a:p>
          <a:p>
            <a:r>
              <a:rPr lang="en-SG" dirty="0"/>
              <a:t>(Matthew </a:t>
            </a:r>
            <a:r>
              <a:rPr lang="en-SG" dirty="0" smtClean="0"/>
              <a:t>18:15)  </a:t>
            </a:r>
            <a:r>
              <a:rPr lang="en-SG" i="1" dirty="0"/>
              <a:t>Moreover if thy brother shall trespass against thee, </a:t>
            </a:r>
            <a:r>
              <a:rPr lang="en-SG" i="1" u="sng" dirty="0"/>
              <a:t>go and tell him his fault between thee and him alone</a:t>
            </a:r>
            <a:r>
              <a:rPr lang="en-SG" i="1" dirty="0"/>
              <a:t>: if he shall hear thee, thou hast gained thy brother</a:t>
            </a:r>
            <a:r>
              <a:rPr lang="en-SG" i="1" dirty="0" smtClean="0"/>
              <a:t>.</a:t>
            </a:r>
          </a:p>
          <a:p>
            <a:r>
              <a:rPr lang="en-SG" i="1" dirty="0" smtClean="0"/>
              <a:t>5.  </a:t>
            </a:r>
            <a:r>
              <a:rPr lang="en-SG" dirty="0" smtClean="0"/>
              <a:t>You are offended by insensitivity and lack of respect</a:t>
            </a:r>
          </a:p>
          <a:p>
            <a:r>
              <a:rPr lang="en-SG" dirty="0"/>
              <a:t>(Ephesians </a:t>
            </a:r>
            <a:r>
              <a:rPr lang="en-SG" dirty="0" smtClean="0"/>
              <a:t>4:2)  </a:t>
            </a:r>
            <a:r>
              <a:rPr lang="en-SG" i="1" dirty="0"/>
              <a:t>With all lowliness and meekness, </a:t>
            </a:r>
            <a:r>
              <a:rPr lang="en-SG" i="1" u="sng" dirty="0"/>
              <a:t>with longsuffering, forbearing one another in love</a:t>
            </a:r>
            <a:r>
              <a:rPr lang="en-SG" dirty="0"/>
              <a:t>;</a:t>
            </a:r>
          </a:p>
          <a:p>
            <a:endParaRPr lang="en-SG" dirty="0"/>
          </a:p>
          <a:p>
            <a:endParaRPr lang="en-SG" i="1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1439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IV.  WHEN TO CONFRONT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/>
          </a:bodyPr>
          <a:lstStyle/>
          <a:p>
            <a:r>
              <a:rPr lang="en-SG" dirty="0" smtClean="0"/>
              <a:t>A.  </a:t>
            </a:r>
            <a:r>
              <a:rPr lang="en-SG" u="sng" dirty="0" smtClean="0"/>
              <a:t>Confront when</a:t>
            </a:r>
            <a:r>
              <a:rPr lang="en-SG" dirty="0" smtClean="0"/>
              <a:t>:</a:t>
            </a:r>
          </a:p>
          <a:p>
            <a:r>
              <a:rPr lang="en-SG" dirty="0" smtClean="0"/>
              <a:t>6.  Someone is caught in a sin – need to expose and help</a:t>
            </a:r>
          </a:p>
          <a:p>
            <a:r>
              <a:rPr lang="en-SG" dirty="0"/>
              <a:t>(Ezekiel </a:t>
            </a:r>
            <a:r>
              <a:rPr lang="en-SG" dirty="0" smtClean="0"/>
              <a:t>3:18)  </a:t>
            </a:r>
            <a:r>
              <a:rPr lang="en-SG" i="1" dirty="0"/>
              <a:t>When I say unto the wicked, Thou shalt surely die; and </a:t>
            </a:r>
            <a:r>
              <a:rPr lang="en-SG" i="1" u="sng" dirty="0"/>
              <a:t>thou </a:t>
            </a:r>
            <a:r>
              <a:rPr lang="en-SG" i="1" u="sng" dirty="0" err="1"/>
              <a:t>givest</a:t>
            </a:r>
            <a:r>
              <a:rPr lang="en-SG" i="1" u="sng" dirty="0"/>
              <a:t> him not warning, nor </a:t>
            </a:r>
            <a:r>
              <a:rPr lang="en-SG" i="1" u="sng" dirty="0" err="1"/>
              <a:t>speakest</a:t>
            </a:r>
            <a:r>
              <a:rPr lang="en-SG" i="1" u="sng" dirty="0"/>
              <a:t> to warn </a:t>
            </a:r>
            <a:r>
              <a:rPr lang="en-SG" i="1" dirty="0"/>
              <a:t>the wicked from his wicked way, to save his life; the same wicked man shall die in his iniquity; but his blood will I require at thine hand.</a:t>
            </a:r>
          </a:p>
          <a:p>
            <a:r>
              <a:rPr lang="en-SG" dirty="0" smtClean="0"/>
              <a:t>7.  Others are offended in cases of prejudice, injustice and violence</a:t>
            </a:r>
          </a:p>
          <a:p>
            <a:r>
              <a:rPr lang="en-SG" dirty="0"/>
              <a:t> </a:t>
            </a:r>
            <a:r>
              <a:rPr lang="en-SG" dirty="0" smtClean="0"/>
              <a:t>  </a:t>
            </a:r>
            <a:r>
              <a:rPr lang="en-SG" dirty="0"/>
              <a:t>(Galatians </a:t>
            </a:r>
            <a:r>
              <a:rPr lang="en-SG" dirty="0" smtClean="0"/>
              <a:t>2:11,12)  </a:t>
            </a:r>
            <a:r>
              <a:rPr lang="en-SG" i="1" dirty="0"/>
              <a:t>But when Peter was come to Antioch, </a:t>
            </a:r>
            <a:r>
              <a:rPr lang="en-SG" i="1" u="sng" dirty="0"/>
              <a:t>I withstood him to the face, because he was to be </a:t>
            </a:r>
            <a:r>
              <a:rPr lang="en-SG" i="1" u="sng" dirty="0" smtClean="0"/>
              <a:t>blamed</a:t>
            </a:r>
            <a:r>
              <a:rPr lang="en-SG" i="1" dirty="0" smtClean="0"/>
              <a:t>.  For </a:t>
            </a:r>
            <a:r>
              <a:rPr lang="en-SG" i="1" dirty="0"/>
              <a:t>before that certain came from James, he did eat with the Gentiles: but when they were come, he withdrew and separated himself, fearing them which were of the circumcision.</a:t>
            </a:r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2210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IV.  WHEN TO CONFRONT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B.  </a:t>
            </a:r>
            <a:r>
              <a:rPr lang="en-SG" u="sng" dirty="0" smtClean="0"/>
              <a:t>Do not Confront when</a:t>
            </a:r>
            <a:r>
              <a:rPr lang="en-SG" dirty="0" smtClean="0"/>
              <a:t>:</a:t>
            </a:r>
          </a:p>
          <a:p>
            <a:r>
              <a:rPr lang="en-SG" dirty="0" smtClean="0"/>
              <a:t>1.  When you are not the right person</a:t>
            </a:r>
          </a:p>
          <a:p>
            <a:r>
              <a:rPr lang="en-SG" dirty="0"/>
              <a:t>(Proverbs </a:t>
            </a:r>
            <a:r>
              <a:rPr lang="en-SG" dirty="0" smtClean="0"/>
              <a:t>26:17)  </a:t>
            </a:r>
            <a:r>
              <a:rPr lang="en-SG" i="1" dirty="0"/>
              <a:t>He that </a:t>
            </a:r>
            <a:r>
              <a:rPr lang="en-SG" i="1" dirty="0" err="1"/>
              <a:t>passeth</a:t>
            </a:r>
            <a:r>
              <a:rPr lang="en-SG" i="1" dirty="0"/>
              <a:t> by, and </a:t>
            </a:r>
            <a:r>
              <a:rPr lang="en-SG" i="1" u="sng" dirty="0" err="1"/>
              <a:t>meddleth</a:t>
            </a:r>
            <a:r>
              <a:rPr lang="en-SG" i="1" u="sng" dirty="0"/>
              <a:t> with strife</a:t>
            </a:r>
            <a:r>
              <a:rPr lang="en-SG" i="1" dirty="0"/>
              <a:t> belonging not to him, is like one that taketh a dog by the ears</a:t>
            </a:r>
            <a:r>
              <a:rPr lang="en-SG" dirty="0"/>
              <a:t>.</a:t>
            </a:r>
          </a:p>
          <a:p>
            <a:r>
              <a:rPr lang="en-SG" dirty="0" smtClean="0"/>
              <a:t>2.  It is not the right time</a:t>
            </a:r>
          </a:p>
          <a:p>
            <a:r>
              <a:rPr lang="en-SG" dirty="0"/>
              <a:t>(Ecclesiastes </a:t>
            </a:r>
            <a:r>
              <a:rPr lang="en-SG" dirty="0" smtClean="0"/>
              <a:t>3:7)  </a:t>
            </a:r>
            <a:r>
              <a:rPr lang="en-SG" i="1" dirty="0"/>
              <a:t>A time to rend, and a time to sew; </a:t>
            </a:r>
            <a:r>
              <a:rPr lang="en-SG" i="1" u="sng" dirty="0"/>
              <a:t>a time to keep silence, and a time to speak</a:t>
            </a:r>
            <a:r>
              <a:rPr lang="en-SG" i="1" dirty="0" smtClean="0"/>
              <a:t>;</a:t>
            </a:r>
          </a:p>
          <a:p>
            <a:r>
              <a:rPr lang="en-SG" i="1" dirty="0" smtClean="0"/>
              <a:t>3.  You</a:t>
            </a:r>
            <a:r>
              <a:rPr lang="en-SG" dirty="0" smtClean="0"/>
              <a:t> are uncertain of facts</a:t>
            </a:r>
          </a:p>
          <a:p>
            <a:r>
              <a:rPr lang="en-SG" dirty="0"/>
              <a:t>(Proverbs </a:t>
            </a:r>
            <a:r>
              <a:rPr lang="en-SG" dirty="0" smtClean="0"/>
              <a:t>18:13)  </a:t>
            </a:r>
            <a:r>
              <a:rPr lang="en-SG" i="1" dirty="0"/>
              <a:t>He that </a:t>
            </a:r>
            <a:r>
              <a:rPr lang="en-SG" i="1" dirty="0" smtClean="0"/>
              <a:t>answers </a:t>
            </a:r>
            <a:r>
              <a:rPr lang="en-SG" i="1" dirty="0"/>
              <a:t>a matter before he </a:t>
            </a:r>
            <a:r>
              <a:rPr lang="en-SG" i="1" dirty="0" smtClean="0"/>
              <a:t>hears </a:t>
            </a:r>
            <a:r>
              <a:rPr lang="en-SG" i="1" dirty="0"/>
              <a:t>it, it is </a:t>
            </a:r>
            <a:r>
              <a:rPr lang="en-SG" i="1" u="sng" dirty="0"/>
              <a:t>folly and shame unto him</a:t>
            </a:r>
            <a:r>
              <a:rPr lang="en-SG" u="sng" dirty="0"/>
              <a:t>.</a:t>
            </a:r>
          </a:p>
          <a:p>
            <a:pPr marL="0" indent="0">
              <a:buNone/>
            </a:pPr>
            <a:endParaRPr lang="en-SG" i="1" dirty="0"/>
          </a:p>
          <a:p>
            <a:endParaRPr lang="en-SG" dirty="0"/>
          </a:p>
          <a:p>
            <a:endParaRPr lang="en-SG" dirty="0"/>
          </a:p>
          <a:p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64510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IV.  WHEN TO CONFRONT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B.  </a:t>
            </a:r>
            <a:r>
              <a:rPr lang="en-SG" u="sng" dirty="0" smtClean="0"/>
              <a:t>Do not Confront when</a:t>
            </a:r>
            <a:r>
              <a:rPr lang="en-SG" dirty="0" smtClean="0"/>
              <a:t>:</a:t>
            </a:r>
          </a:p>
          <a:p>
            <a:r>
              <a:rPr lang="en-SG" dirty="0" smtClean="0"/>
              <a:t>4.  It is best to overlook minor offense – give mercy</a:t>
            </a:r>
          </a:p>
          <a:p>
            <a:r>
              <a:rPr lang="en-SG" dirty="0"/>
              <a:t>(Proverbs </a:t>
            </a:r>
            <a:r>
              <a:rPr lang="en-SG" dirty="0" smtClean="0"/>
              <a:t>10:12)  </a:t>
            </a:r>
            <a:r>
              <a:rPr lang="en-SG" i="1" dirty="0"/>
              <a:t>Hatred </a:t>
            </a:r>
            <a:r>
              <a:rPr lang="en-SG" i="1" dirty="0" smtClean="0"/>
              <a:t>stirs </a:t>
            </a:r>
            <a:r>
              <a:rPr lang="en-SG" i="1" dirty="0"/>
              <a:t>up </a:t>
            </a:r>
            <a:r>
              <a:rPr lang="en-SG" i="1" dirty="0" err="1"/>
              <a:t>strifes</a:t>
            </a:r>
            <a:r>
              <a:rPr lang="en-SG" i="1" dirty="0"/>
              <a:t>: but </a:t>
            </a:r>
            <a:r>
              <a:rPr lang="en-SG" i="1" u="sng" dirty="0"/>
              <a:t>love </a:t>
            </a:r>
            <a:r>
              <a:rPr lang="en-SG" i="1" u="sng" dirty="0" smtClean="0"/>
              <a:t>covers </a:t>
            </a:r>
            <a:r>
              <a:rPr lang="en-SG" i="1" u="sng" dirty="0"/>
              <a:t>all sins</a:t>
            </a:r>
            <a:r>
              <a:rPr lang="en-SG" dirty="0"/>
              <a:t>.</a:t>
            </a:r>
          </a:p>
          <a:p>
            <a:r>
              <a:rPr lang="en-SG" dirty="0" smtClean="0"/>
              <a:t>5.  You are committing the same sin – hypocritical</a:t>
            </a:r>
          </a:p>
          <a:p>
            <a:r>
              <a:rPr lang="en-SG" dirty="0"/>
              <a:t>(Matthew </a:t>
            </a:r>
            <a:r>
              <a:rPr lang="en-SG" dirty="0" smtClean="0"/>
              <a:t>7:3)  </a:t>
            </a:r>
            <a:r>
              <a:rPr lang="en-SG" i="1" dirty="0"/>
              <a:t>And why </a:t>
            </a:r>
            <a:r>
              <a:rPr lang="en-SG" i="1" dirty="0" smtClean="0"/>
              <a:t>behold </a:t>
            </a:r>
            <a:r>
              <a:rPr lang="en-SG" i="1" dirty="0"/>
              <a:t>thou the mote that is in thy brother's eye, but </a:t>
            </a:r>
            <a:r>
              <a:rPr lang="en-SG" i="1" u="sng" dirty="0" smtClean="0"/>
              <a:t>consider </a:t>
            </a:r>
            <a:r>
              <a:rPr lang="en-SG" i="1" u="sng" dirty="0"/>
              <a:t>not the beam that is in thine own eye</a:t>
            </a:r>
            <a:r>
              <a:rPr lang="en-SG" i="1" dirty="0"/>
              <a:t>?</a:t>
            </a:r>
          </a:p>
          <a:p>
            <a:r>
              <a:rPr lang="en-SG" dirty="0" smtClean="0"/>
              <a:t>6.  Your motive is purely your own rights</a:t>
            </a:r>
          </a:p>
          <a:p>
            <a:r>
              <a:rPr lang="en-SG" dirty="0"/>
              <a:t>(Philippians </a:t>
            </a:r>
            <a:r>
              <a:rPr lang="en-SG" dirty="0" smtClean="0"/>
              <a:t>2:3)  </a:t>
            </a:r>
            <a:r>
              <a:rPr lang="en-SG" i="1" dirty="0"/>
              <a:t>Let </a:t>
            </a:r>
            <a:r>
              <a:rPr lang="en-SG" i="1" u="sng" dirty="0"/>
              <a:t>nothing be done through strife or vainglory</a:t>
            </a:r>
            <a:r>
              <a:rPr lang="en-SG" i="1" dirty="0"/>
              <a:t>; but in lowliness of mind let each esteem other better than themselves.</a:t>
            </a:r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14150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IV.  WHEN TO CONFRONT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B.  </a:t>
            </a:r>
            <a:r>
              <a:rPr lang="en-SG" u="sng" dirty="0" smtClean="0"/>
              <a:t>Do not Confront when</a:t>
            </a:r>
            <a:r>
              <a:rPr lang="en-SG" dirty="0" smtClean="0"/>
              <a:t>:</a:t>
            </a:r>
          </a:p>
          <a:p>
            <a:r>
              <a:rPr lang="en-SG" dirty="0" smtClean="0"/>
              <a:t>7.  You have a vindictive motive</a:t>
            </a:r>
          </a:p>
          <a:p>
            <a:r>
              <a:rPr lang="en-SG" dirty="0"/>
              <a:t>(Romans </a:t>
            </a:r>
            <a:r>
              <a:rPr lang="en-SG" dirty="0" smtClean="0"/>
              <a:t>12:17)  </a:t>
            </a:r>
            <a:r>
              <a:rPr lang="en-SG" i="1" u="sng" dirty="0"/>
              <a:t>Recompense to no man evil for evil</a:t>
            </a:r>
            <a:r>
              <a:rPr lang="en-SG" i="1" dirty="0"/>
              <a:t>. Provide things honest in the sight of all men</a:t>
            </a:r>
            <a:r>
              <a:rPr lang="en-SG" i="1" dirty="0" smtClean="0"/>
              <a:t>.</a:t>
            </a:r>
          </a:p>
          <a:p>
            <a:r>
              <a:rPr lang="en-SG" i="1" dirty="0" smtClean="0"/>
              <a:t>8.  </a:t>
            </a:r>
            <a:r>
              <a:rPr lang="en-SG" dirty="0" smtClean="0"/>
              <a:t>The consequences outweigh those of the offense -  is it worth the fight?</a:t>
            </a:r>
          </a:p>
          <a:p>
            <a:r>
              <a:rPr lang="en-SG" dirty="0"/>
              <a:t>(Proverbs </a:t>
            </a:r>
            <a:r>
              <a:rPr lang="en-SG" dirty="0" smtClean="0"/>
              <a:t>17:1)  </a:t>
            </a:r>
            <a:r>
              <a:rPr lang="en-SG" i="1" u="sng" dirty="0"/>
              <a:t>Better is a dry morsel, and quietness therewith</a:t>
            </a:r>
            <a:r>
              <a:rPr lang="en-SG" i="1" dirty="0"/>
              <a:t>, than an house full of sacrifices with strife</a:t>
            </a:r>
            <a:r>
              <a:rPr lang="en-SG" dirty="0"/>
              <a:t>.</a:t>
            </a:r>
          </a:p>
          <a:p>
            <a:r>
              <a:rPr lang="en-SG" dirty="0" smtClean="0"/>
              <a:t>9.  The person has a habit of foolishness and </a:t>
            </a:r>
            <a:r>
              <a:rPr lang="en-SG" dirty="0" err="1" smtClean="0"/>
              <a:t>quarelling</a:t>
            </a:r>
            <a:endParaRPr lang="en-SG" dirty="0" smtClean="0"/>
          </a:p>
          <a:p>
            <a:r>
              <a:rPr lang="en-SG" dirty="0"/>
              <a:t>(2 Timothy </a:t>
            </a:r>
            <a:r>
              <a:rPr lang="en-SG" dirty="0" smtClean="0"/>
              <a:t>2:23)  </a:t>
            </a:r>
            <a:r>
              <a:rPr lang="en-SG" i="1" dirty="0"/>
              <a:t>But </a:t>
            </a:r>
            <a:r>
              <a:rPr lang="en-SG" i="1" u="sng" dirty="0"/>
              <a:t>foolish and unlearned questions avoid</a:t>
            </a:r>
            <a:r>
              <a:rPr lang="en-SG" i="1" dirty="0"/>
              <a:t>, knowing that they do gender </a:t>
            </a:r>
            <a:r>
              <a:rPr lang="en-SG" i="1" dirty="0" err="1"/>
              <a:t>strifes</a:t>
            </a:r>
            <a:r>
              <a:rPr lang="en-SG" i="1" dirty="0"/>
              <a:t>.</a:t>
            </a:r>
          </a:p>
          <a:p>
            <a:endParaRPr lang="en-SG" dirty="0"/>
          </a:p>
          <a:p>
            <a:endParaRPr lang="en-SG" dirty="0"/>
          </a:p>
          <a:p>
            <a:endParaRPr lang="en-SG" dirty="0" smtClean="0"/>
          </a:p>
          <a:p>
            <a:endParaRPr lang="en-SG" i="1" dirty="0"/>
          </a:p>
          <a:p>
            <a:endParaRPr lang="en-SG" dirty="0"/>
          </a:p>
          <a:p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12004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IV.  WHEN TO CONFRONT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B.  </a:t>
            </a:r>
            <a:r>
              <a:rPr lang="en-SG" u="sng" dirty="0" smtClean="0"/>
              <a:t>Do not Confront when</a:t>
            </a:r>
            <a:r>
              <a:rPr lang="en-SG" dirty="0" smtClean="0"/>
              <a:t>:</a:t>
            </a:r>
          </a:p>
          <a:p>
            <a:r>
              <a:rPr lang="en-SG" dirty="0" smtClean="0"/>
              <a:t>10.  Setting aside your rights will benefit unbelievers – show restraint</a:t>
            </a:r>
          </a:p>
          <a:p>
            <a:r>
              <a:rPr lang="en-SG" dirty="0"/>
              <a:t>(1 Peter </a:t>
            </a:r>
            <a:r>
              <a:rPr lang="en-SG" dirty="0" smtClean="0"/>
              <a:t>2:15)  </a:t>
            </a:r>
            <a:r>
              <a:rPr lang="en-SG" i="1" dirty="0"/>
              <a:t>For so is the will of God, that </a:t>
            </a:r>
            <a:r>
              <a:rPr lang="en-SG" i="1" u="sng" dirty="0"/>
              <a:t>with well doing ye may put to silence the ignorance of foolish men</a:t>
            </a:r>
            <a:r>
              <a:rPr lang="en-SG" u="sng" dirty="0" smtClean="0"/>
              <a:t>:</a:t>
            </a:r>
          </a:p>
          <a:p>
            <a:r>
              <a:rPr lang="en-SG" dirty="0" smtClean="0"/>
              <a:t>11.  The person is your enemy – pray and bless him</a:t>
            </a:r>
          </a:p>
          <a:p>
            <a:r>
              <a:rPr lang="en-SG" dirty="0"/>
              <a:t>(Matthew </a:t>
            </a:r>
            <a:r>
              <a:rPr lang="en-SG" dirty="0" smtClean="0"/>
              <a:t>5:44)  </a:t>
            </a:r>
            <a:r>
              <a:rPr lang="en-SG" i="1" dirty="0"/>
              <a:t>But I say unto you, Love your enemies, </a:t>
            </a:r>
            <a:r>
              <a:rPr lang="en-SG" i="1" u="sng" dirty="0"/>
              <a:t>bless them that curse you, do good to them that hate you, and pray for them</a:t>
            </a:r>
            <a:r>
              <a:rPr lang="en-SG" i="1" dirty="0"/>
              <a:t> which despitefully use you, and persecute you</a:t>
            </a:r>
            <a:r>
              <a:rPr lang="en-SG" i="1" dirty="0" smtClean="0"/>
              <a:t>;</a:t>
            </a:r>
          </a:p>
          <a:p>
            <a:r>
              <a:rPr lang="en-SG" i="1" dirty="0" smtClean="0"/>
              <a:t>12. </a:t>
            </a:r>
            <a:r>
              <a:rPr lang="en-SG" dirty="0" smtClean="0"/>
              <a:t> It will be ineffective and retribution severe</a:t>
            </a:r>
          </a:p>
          <a:p>
            <a:r>
              <a:rPr lang="en-SG" dirty="0"/>
              <a:t>(Proverbs </a:t>
            </a:r>
            <a:r>
              <a:rPr lang="en-SG" dirty="0" smtClean="0"/>
              <a:t>9:7)  </a:t>
            </a:r>
            <a:r>
              <a:rPr lang="en-SG" i="1" u="sng" dirty="0"/>
              <a:t>He that </a:t>
            </a:r>
            <a:r>
              <a:rPr lang="en-SG" i="1" u="sng" dirty="0" smtClean="0"/>
              <a:t>reproves a </a:t>
            </a:r>
            <a:r>
              <a:rPr lang="en-SG" i="1" u="sng" dirty="0"/>
              <a:t>scorner </a:t>
            </a:r>
            <a:r>
              <a:rPr lang="en-SG" i="1" u="sng" dirty="0" smtClean="0"/>
              <a:t>gets </a:t>
            </a:r>
            <a:r>
              <a:rPr lang="en-SG" i="1" u="sng" dirty="0"/>
              <a:t>to himself </a:t>
            </a:r>
            <a:r>
              <a:rPr lang="en-SG" i="1" u="sng" dirty="0" smtClean="0"/>
              <a:t>shame </a:t>
            </a:r>
            <a:r>
              <a:rPr lang="en-SG" i="1" dirty="0" smtClean="0"/>
              <a:t>(insult): </a:t>
            </a:r>
            <a:r>
              <a:rPr lang="en-SG" i="1" dirty="0"/>
              <a:t>and he that </a:t>
            </a:r>
            <a:r>
              <a:rPr lang="en-SG" i="1" dirty="0" smtClean="0"/>
              <a:t>rebukes </a:t>
            </a:r>
            <a:r>
              <a:rPr lang="en-SG" i="1" dirty="0"/>
              <a:t>a wicked man </a:t>
            </a:r>
            <a:r>
              <a:rPr lang="en-SG" i="1" dirty="0" smtClean="0"/>
              <a:t>gets </a:t>
            </a:r>
            <a:r>
              <a:rPr lang="en-SG" i="1" dirty="0"/>
              <a:t>himself a </a:t>
            </a:r>
            <a:r>
              <a:rPr lang="en-SG" i="1" dirty="0" smtClean="0"/>
              <a:t>blot</a:t>
            </a:r>
            <a:r>
              <a:rPr lang="en-SG" dirty="0"/>
              <a:t> </a:t>
            </a:r>
            <a:r>
              <a:rPr lang="en-SG" dirty="0" smtClean="0"/>
              <a:t>(abuse)</a:t>
            </a:r>
            <a:endParaRPr lang="en-SG" dirty="0"/>
          </a:p>
          <a:p>
            <a:endParaRPr lang="en-SG" dirty="0"/>
          </a:p>
          <a:p>
            <a:endParaRPr lang="en-SG" i="1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54096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IV.  WHEN TO CONFRONT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C.  </a:t>
            </a:r>
            <a:r>
              <a:rPr lang="en-SG" u="sng" dirty="0" smtClean="0"/>
              <a:t>Difficult to confront? </a:t>
            </a:r>
          </a:p>
          <a:p>
            <a:r>
              <a:rPr lang="en-SG" dirty="0" smtClean="0"/>
              <a:t>1.  Too shy – strength from the Lord</a:t>
            </a:r>
          </a:p>
          <a:p>
            <a:r>
              <a:rPr lang="en-SG" dirty="0" smtClean="0"/>
              <a:t>(</a:t>
            </a:r>
            <a:r>
              <a:rPr lang="en-SG" dirty="0"/>
              <a:t>Philippians </a:t>
            </a:r>
            <a:r>
              <a:rPr lang="en-SG" dirty="0" smtClean="0"/>
              <a:t>4:13)  </a:t>
            </a:r>
            <a:r>
              <a:rPr lang="en-SG" i="1" dirty="0"/>
              <a:t>I can do all things through </a:t>
            </a:r>
            <a:r>
              <a:rPr lang="en-SG" i="1" u="sng" dirty="0"/>
              <a:t>Christ </a:t>
            </a:r>
            <a:r>
              <a:rPr lang="en-SG" i="1" u="sng" dirty="0" smtClean="0"/>
              <a:t>who strengthens </a:t>
            </a:r>
            <a:r>
              <a:rPr lang="en-SG" i="1" u="sng" dirty="0"/>
              <a:t>me</a:t>
            </a:r>
            <a:r>
              <a:rPr lang="en-SG" dirty="0" smtClean="0"/>
              <a:t>.</a:t>
            </a:r>
          </a:p>
          <a:p>
            <a:r>
              <a:rPr lang="en-SG" dirty="0" smtClean="0"/>
              <a:t>2.  Risk of more damage to the relationships – trust God to work.</a:t>
            </a:r>
          </a:p>
          <a:p>
            <a:r>
              <a:rPr lang="en-SG" dirty="0"/>
              <a:t>(Proverbs </a:t>
            </a:r>
            <a:r>
              <a:rPr lang="en-SG" dirty="0" smtClean="0"/>
              <a:t>15:32)  </a:t>
            </a:r>
            <a:r>
              <a:rPr lang="en-SG" i="1" u="sng" dirty="0"/>
              <a:t>He that </a:t>
            </a:r>
            <a:r>
              <a:rPr lang="en-SG" i="1" u="sng" dirty="0" smtClean="0"/>
              <a:t>refuses </a:t>
            </a:r>
            <a:r>
              <a:rPr lang="en-SG" i="1" u="sng" dirty="0"/>
              <a:t>instruction </a:t>
            </a:r>
            <a:r>
              <a:rPr lang="en-SG" i="1" u="sng" dirty="0" smtClean="0"/>
              <a:t>despises </a:t>
            </a:r>
            <a:r>
              <a:rPr lang="en-SG" i="1" u="sng" dirty="0"/>
              <a:t>his own soul</a:t>
            </a:r>
            <a:r>
              <a:rPr lang="en-SG" i="1" dirty="0"/>
              <a:t>: but he that </a:t>
            </a:r>
            <a:r>
              <a:rPr lang="en-SG" i="1" dirty="0" smtClean="0"/>
              <a:t>hears </a:t>
            </a:r>
            <a:r>
              <a:rPr lang="en-SG" i="1" dirty="0"/>
              <a:t>reproof </a:t>
            </a:r>
            <a:r>
              <a:rPr lang="en-SG" i="1" dirty="0" smtClean="0"/>
              <a:t>gets </a:t>
            </a:r>
            <a:r>
              <a:rPr lang="en-SG" i="1" dirty="0"/>
              <a:t>understanding</a:t>
            </a:r>
            <a:r>
              <a:rPr lang="en-SG" dirty="0" smtClean="0"/>
              <a:t>.</a:t>
            </a:r>
          </a:p>
          <a:p>
            <a:r>
              <a:rPr lang="en-SG" dirty="0" smtClean="0"/>
              <a:t>3.  Hurting someone’s  feelings – hurt now than more hurt in future</a:t>
            </a:r>
          </a:p>
          <a:p>
            <a:r>
              <a:rPr lang="en-SG" dirty="0"/>
              <a:t>(Proverbs </a:t>
            </a:r>
            <a:r>
              <a:rPr lang="en-SG" dirty="0" smtClean="0"/>
              <a:t>28:23)  </a:t>
            </a:r>
            <a:r>
              <a:rPr lang="en-SG" i="1" u="sng" dirty="0"/>
              <a:t>He that </a:t>
            </a:r>
            <a:r>
              <a:rPr lang="en-SG" i="1" u="sng" dirty="0" smtClean="0"/>
              <a:t>rebukes </a:t>
            </a:r>
            <a:r>
              <a:rPr lang="en-SG" i="1" u="sng" dirty="0"/>
              <a:t>a man afterwards shall find more favour </a:t>
            </a:r>
            <a:r>
              <a:rPr lang="en-SG" i="1" dirty="0"/>
              <a:t>than he that </a:t>
            </a:r>
            <a:r>
              <a:rPr lang="en-SG" i="1" dirty="0" smtClean="0"/>
              <a:t>flatters </a:t>
            </a:r>
            <a:r>
              <a:rPr lang="en-SG" i="1" dirty="0"/>
              <a:t>with the tongue</a:t>
            </a:r>
            <a:r>
              <a:rPr lang="en-SG" dirty="0"/>
              <a:t>.</a:t>
            </a:r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634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657" y="589252"/>
            <a:ext cx="10515600" cy="5631243"/>
          </a:xfrm>
        </p:spPr>
        <p:txBody>
          <a:bodyPr>
            <a:normAutofit fontScale="92500" lnSpcReduction="20000"/>
          </a:bodyPr>
          <a:lstStyle/>
          <a:p>
            <a:r>
              <a:rPr lang="en-SG" dirty="0"/>
              <a:t>(Genesis </a:t>
            </a:r>
            <a:r>
              <a:rPr lang="en-SG" dirty="0" smtClean="0"/>
              <a:t>3:9)  </a:t>
            </a:r>
            <a:r>
              <a:rPr lang="en-SG" i="1" dirty="0"/>
              <a:t>And the LORD God called unto Adam, and said unto him, </a:t>
            </a:r>
            <a:r>
              <a:rPr lang="en-SG" i="1" u="sng" dirty="0"/>
              <a:t>Where art thou?</a:t>
            </a:r>
          </a:p>
          <a:p>
            <a:endParaRPr lang="en-SG" i="1" dirty="0"/>
          </a:p>
          <a:p>
            <a:r>
              <a:rPr lang="en-SG" i="1" dirty="0"/>
              <a:t>(Genesis </a:t>
            </a:r>
            <a:r>
              <a:rPr lang="en-SG" i="1" dirty="0" smtClean="0"/>
              <a:t>3:10)  </a:t>
            </a:r>
            <a:r>
              <a:rPr lang="en-SG" i="1" dirty="0"/>
              <a:t>And he said, I heard thy voice in the garden, and I was afraid, because I was naked; and I hid myself.</a:t>
            </a:r>
          </a:p>
          <a:p>
            <a:endParaRPr lang="en-SG" i="1" dirty="0"/>
          </a:p>
          <a:p>
            <a:r>
              <a:rPr lang="en-SG" i="1" dirty="0"/>
              <a:t>(Genesis </a:t>
            </a:r>
            <a:r>
              <a:rPr lang="en-SG" i="1" dirty="0" smtClean="0"/>
              <a:t>3:11)  </a:t>
            </a:r>
            <a:r>
              <a:rPr lang="en-SG" i="1" dirty="0"/>
              <a:t>And he said, </a:t>
            </a:r>
            <a:r>
              <a:rPr lang="en-SG" i="1" u="sng" dirty="0"/>
              <a:t>Who told thee </a:t>
            </a:r>
            <a:r>
              <a:rPr lang="en-SG" i="1" dirty="0"/>
              <a:t>that thou </a:t>
            </a:r>
            <a:r>
              <a:rPr lang="en-SG" i="1" dirty="0" err="1"/>
              <a:t>wast</a:t>
            </a:r>
            <a:r>
              <a:rPr lang="en-SG" i="1" dirty="0"/>
              <a:t> naked</a:t>
            </a:r>
            <a:r>
              <a:rPr lang="en-SG" i="1" u="sng" dirty="0"/>
              <a:t>? Hast thou eaten of the tree</a:t>
            </a:r>
            <a:r>
              <a:rPr lang="en-SG" i="1" dirty="0"/>
              <a:t>, whereof I commanded thee that thou </a:t>
            </a:r>
            <a:r>
              <a:rPr lang="en-SG" i="1" dirty="0" err="1"/>
              <a:t>shouldest</a:t>
            </a:r>
            <a:r>
              <a:rPr lang="en-SG" i="1" dirty="0"/>
              <a:t> not eat?</a:t>
            </a:r>
          </a:p>
          <a:p>
            <a:endParaRPr lang="en-SG" i="1" dirty="0"/>
          </a:p>
          <a:p>
            <a:r>
              <a:rPr lang="en-SG" i="1" dirty="0"/>
              <a:t>(Genesis </a:t>
            </a:r>
            <a:r>
              <a:rPr lang="en-SG" i="1" dirty="0" smtClean="0"/>
              <a:t>3:12)  </a:t>
            </a:r>
            <a:r>
              <a:rPr lang="en-SG" i="1" dirty="0"/>
              <a:t>And the man said, The woman whom thou </a:t>
            </a:r>
            <a:r>
              <a:rPr lang="en-SG" i="1" dirty="0" err="1"/>
              <a:t>gavest</a:t>
            </a:r>
            <a:r>
              <a:rPr lang="en-SG" i="1" dirty="0"/>
              <a:t> to be with me, she gave me of the tree, and I did eat.</a:t>
            </a:r>
          </a:p>
          <a:p>
            <a:endParaRPr lang="en-SG" i="1" dirty="0"/>
          </a:p>
          <a:p>
            <a:r>
              <a:rPr lang="en-SG" i="1" dirty="0"/>
              <a:t>(Genesis </a:t>
            </a:r>
            <a:r>
              <a:rPr lang="en-SG" i="1" dirty="0" smtClean="0"/>
              <a:t>3:13)  </a:t>
            </a:r>
            <a:r>
              <a:rPr lang="en-SG" i="1" dirty="0"/>
              <a:t>And the LORD God said unto the woman, </a:t>
            </a:r>
            <a:r>
              <a:rPr lang="en-SG" i="1" u="sng" dirty="0"/>
              <a:t>What is this that thou hast done?</a:t>
            </a:r>
            <a:r>
              <a:rPr lang="en-SG" i="1" dirty="0"/>
              <a:t> And the woman said, The serpent beguiled me, and I did eat.</a:t>
            </a:r>
          </a:p>
          <a:p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2355180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IV.  WHEN TO CONFRONT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C.  </a:t>
            </a:r>
            <a:r>
              <a:rPr lang="en-SG" u="sng" dirty="0" smtClean="0"/>
              <a:t>Difficult to confront?</a:t>
            </a:r>
            <a:r>
              <a:rPr lang="en-SG" dirty="0" smtClean="0"/>
              <a:t> </a:t>
            </a:r>
          </a:p>
          <a:p>
            <a:r>
              <a:rPr lang="en-SG" dirty="0" smtClean="0"/>
              <a:t>4.  Risk career opportunities – do it with love to help</a:t>
            </a:r>
          </a:p>
          <a:p>
            <a:r>
              <a:rPr lang="en-SG" dirty="0"/>
              <a:t>(Colossians </a:t>
            </a:r>
            <a:r>
              <a:rPr lang="en-SG" dirty="0" smtClean="0"/>
              <a:t>4:6)  </a:t>
            </a:r>
            <a:r>
              <a:rPr lang="en-SG" i="1" dirty="0"/>
              <a:t>Let your </a:t>
            </a:r>
            <a:r>
              <a:rPr lang="en-SG" i="1" u="sng" dirty="0"/>
              <a:t>speech be </a:t>
            </a:r>
            <a:r>
              <a:rPr lang="en-SG" i="1" u="sng" dirty="0" err="1"/>
              <a:t>alway</a:t>
            </a:r>
            <a:r>
              <a:rPr lang="en-SG" i="1" u="sng" dirty="0"/>
              <a:t> with grace</a:t>
            </a:r>
            <a:r>
              <a:rPr lang="en-SG" i="1" dirty="0"/>
              <a:t>, seasoned with salt, that ye may know how ye ought to answer every man</a:t>
            </a:r>
            <a:r>
              <a:rPr lang="en-SG" dirty="0" smtClean="0"/>
              <a:t>.</a:t>
            </a:r>
          </a:p>
          <a:p>
            <a:r>
              <a:rPr lang="en-SG" dirty="0" smtClean="0"/>
              <a:t>5.  Do not want to sound like a hypocrite – needed love to help others</a:t>
            </a:r>
          </a:p>
          <a:p>
            <a:r>
              <a:rPr lang="en-SG" dirty="0"/>
              <a:t>(Proverbs </a:t>
            </a:r>
            <a:r>
              <a:rPr lang="en-SG" dirty="0" smtClean="0"/>
              <a:t>28:13)  </a:t>
            </a:r>
            <a:r>
              <a:rPr lang="en-SG" i="1" u="sng" dirty="0"/>
              <a:t>He that </a:t>
            </a:r>
            <a:r>
              <a:rPr lang="en-SG" i="1" u="sng" dirty="0" smtClean="0"/>
              <a:t>covers </a:t>
            </a:r>
            <a:r>
              <a:rPr lang="en-SG" i="1" u="sng" dirty="0"/>
              <a:t>his sins shall not prosper</a:t>
            </a:r>
            <a:r>
              <a:rPr lang="en-SG" i="1" dirty="0"/>
              <a:t>: but whoso </a:t>
            </a:r>
            <a:r>
              <a:rPr lang="en-SG" i="1" dirty="0" smtClean="0"/>
              <a:t>confesses </a:t>
            </a:r>
            <a:r>
              <a:rPr lang="en-SG" i="1" dirty="0"/>
              <a:t>and </a:t>
            </a:r>
            <a:r>
              <a:rPr lang="en-SG" i="1" dirty="0" smtClean="0"/>
              <a:t>forsakes </a:t>
            </a:r>
            <a:r>
              <a:rPr lang="en-SG" i="1" dirty="0"/>
              <a:t>them shall have mercy</a:t>
            </a:r>
            <a:r>
              <a:rPr lang="en-SG" i="1" dirty="0" smtClean="0"/>
              <a:t>.</a:t>
            </a:r>
          </a:p>
          <a:p>
            <a:r>
              <a:rPr lang="en-SG" i="1" dirty="0" smtClean="0"/>
              <a:t>6.  </a:t>
            </a:r>
            <a:r>
              <a:rPr lang="en-SG" dirty="0" smtClean="0"/>
              <a:t>Have not seen biblical example – study and practise</a:t>
            </a:r>
          </a:p>
          <a:p>
            <a:r>
              <a:rPr lang="en-SG" dirty="0"/>
              <a:t>(Romans </a:t>
            </a:r>
            <a:r>
              <a:rPr lang="en-SG" dirty="0" smtClean="0"/>
              <a:t>12:2)  </a:t>
            </a:r>
            <a:r>
              <a:rPr lang="en-SG" i="1" dirty="0"/>
              <a:t>And be not conformed to this world: but </a:t>
            </a:r>
            <a:r>
              <a:rPr lang="en-SG" i="1" u="sng" dirty="0"/>
              <a:t>be ye transformed by the renewing of your mind</a:t>
            </a:r>
            <a:r>
              <a:rPr lang="en-SG" i="1" dirty="0"/>
              <a:t>, that ye may prove what is that good, and acceptable, and perfect, will of God.</a:t>
            </a:r>
          </a:p>
          <a:p>
            <a:endParaRPr lang="en-SG" dirty="0"/>
          </a:p>
          <a:p>
            <a:endParaRPr lang="en-SG" i="1" dirty="0"/>
          </a:p>
          <a:p>
            <a:endParaRPr lang="en-SG" i="1" dirty="0"/>
          </a:p>
          <a:p>
            <a:endParaRPr lang="en-SG" dirty="0" smtClean="0"/>
          </a:p>
          <a:p>
            <a:endParaRPr lang="en-SG" dirty="0"/>
          </a:p>
          <a:p>
            <a:endParaRPr lang="en-SG" dirty="0"/>
          </a:p>
          <a:p>
            <a:endParaRPr lang="en-SG" dirty="0" smtClean="0"/>
          </a:p>
          <a:p>
            <a:endParaRPr lang="en-SG" dirty="0" smtClean="0"/>
          </a:p>
          <a:p>
            <a:pPr marL="0" indent="0">
              <a:buNone/>
            </a:pPr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67126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 (</a:t>
            </a:r>
            <a:r>
              <a:rPr lang="en-SG" sz="2800" u="sng" dirty="0" smtClean="0"/>
              <a:t>by June Hunt</a:t>
            </a:r>
            <a:r>
              <a:rPr lang="en-SG" sz="4000" u="sng" dirty="0" smtClean="0"/>
              <a:t>)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A.  </a:t>
            </a:r>
            <a:r>
              <a:rPr lang="en-SG" u="sng" dirty="0" smtClean="0"/>
              <a:t>Passive Avoider</a:t>
            </a:r>
          </a:p>
          <a:p>
            <a:r>
              <a:rPr lang="en-SG" dirty="0" smtClean="0"/>
              <a:t>1.  Bible example – Pontius Pilate</a:t>
            </a:r>
          </a:p>
          <a:p>
            <a:r>
              <a:rPr lang="en-SG" dirty="0"/>
              <a:t>(Matthew </a:t>
            </a:r>
            <a:r>
              <a:rPr lang="en-SG" dirty="0" smtClean="0"/>
              <a:t>27:24)  </a:t>
            </a:r>
            <a:r>
              <a:rPr lang="en-SG" i="1" dirty="0"/>
              <a:t>When Pilate saw that he could prevail nothing, but that rather a tumult was made, </a:t>
            </a:r>
            <a:r>
              <a:rPr lang="en-SG" i="1" u="sng" dirty="0"/>
              <a:t>he took water, and washed his hands</a:t>
            </a:r>
            <a:r>
              <a:rPr lang="en-SG" i="1" dirty="0"/>
              <a:t> before the multitude, saying, I am innocent of the blood of this just person: see ye to it.</a:t>
            </a:r>
          </a:p>
          <a:p>
            <a:pPr marL="0" indent="0">
              <a:buNone/>
            </a:pPr>
            <a:r>
              <a:rPr lang="en-SG" dirty="0" smtClean="0"/>
              <a:t>   a.  Peace-at-any-price person facing a dilemma about Jesus.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Gain of his position or freedom for the </a:t>
            </a:r>
            <a:r>
              <a:rPr lang="en-SG" dirty="0" smtClean="0"/>
              <a:t>innocent?</a:t>
            </a:r>
            <a:endParaRPr lang="en-SG" dirty="0" smtClean="0"/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Instead of asserting and doing right, he washed his hands of the issue.  </a:t>
            </a:r>
            <a:endParaRPr lang="en-SG" dirty="0"/>
          </a:p>
          <a:p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97257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A.  </a:t>
            </a:r>
            <a:r>
              <a:rPr lang="en-SG" u="sng" dirty="0" smtClean="0"/>
              <a:t>Passive Avoider</a:t>
            </a:r>
          </a:p>
          <a:p>
            <a:r>
              <a:rPr lang="en-SG" dirty="0" smtClean="0"/>
              <a:t>2.  Styles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Avoid problem without ever addressing the person directly.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Fear-based mentality with feeling of unworthiness or inadequacy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Overly compliant to avoid disagreement out of fear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d.  Allow the person to continue sinning and relational conflicts.</a:t>
            </a:r>
          </a:p>
          <a:p>
            <a:r>
              <a:rPr lang="en-SG" dirty="0"/>
              <a:t> </a:t>
            </a:r>
            <a:r>
              <a:rPr lang="en-SG" dirty="0" smtClean="0"/>
              <a:t>      </a:t>
            </a:r>
            <a:r>
              <a:rPr lang="en-SG" dirty="0"/>
              <a:t>(1 Samuel </a:t>
            </a:r>
            <a:r>
              <a:rPr lang="en-SG" dirty="0" smtClean="0"/>
              <a:t>15:24)  </a:t>
            </a:r>
            <a:r>
              <a:rPr lang="en-SG" i="1" dirty="0"/>
              <a:t>And Saul said unto Samuel, I have sinned: for I have transgressed the commandment of the LORD, and thy words: </a:t>
            </a:r>
            <a:r>
              <a:rPr lang="en-SG" i="1" u="sng" dirty="0"/>
              <a:t>because I feared the people, and obeyed their voice.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46399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A.  </a:t>
            </a:r>
            <a:r>
              <a:rPr lang="en-SG" u="sng" dirty="0" smtClean="0"/>
              <a:t>Passive Avoider</a:t>
            </a:r>
          </a:p>
          <a:p>
            <a:r>
              <a:rPr lang="en-SG" dirty="0" smtClean="0"/>
              <a:t>3.  Approach – “Running away – staying away.”  I lose, you win.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Face the offender and set boundaries to eventually earn respect.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Be willing to give up if the offense is serious or offender is dangerous.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Protect self from abuse and potentially motivate the other to change</a:t>
            </a:r>
          </a:p>
          <a:p>
            <a:pPr marL="0" indent="0">
              <a:buNone/>
            </a:pPr>
            <a:endParaRPr lang="en-SG" dirty="0"/>
          </a:p>
          <a:p>
            <a:r>
              <a:rPr lang="en-SG" dirty="0"/>
              <a:t>(Proverbs </a:t>
            </a:r>
            <a:r>
              <a:rPr lang="en-SG" dirty="0" smtClean="0"/>
              <a:t>9:8)  </a:t>
            </a:r>
            <a:r>
              <a:rPr lang="en-SG" i="1" dirty="0"/>
              <a:t>Reprove not a scorner, lest he hate thee: </a:t>
            </a:r>
            <a:r>
              <a:rPr lang="en-SG" i="1" u="sng" dirty="0"/>
              <a:t>rebuke a wise man, and he will love thee</a:t>
            </a:r>
            <a:r>
              <a:rPr lang="en-SG" u="sng" dirty="0"/>
              <a:t>.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endParaRPr lang="en-SG" dirty="0" smtClean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81911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 fontScale="92500" lnSpcReduction="10000"/>
          </a:bodyPr>
          <a:lstStyle/>
          <a:p>
            <a:r>
              <a:rPr lang="en-SG" dirty="0" smtClean="0"/>
              <a:t>A.  </a:t>
            </a:r>
            <a:r>
              <a:rPr lang="en-SG" u="sng" dirty="0" smtClean="0"/>
              <a:t>Passive Avoider</a:t>
            </a:r>
          </a:p>
          <a:p>
            <a:r>
              <a:rPr lang="en-SG" dirty="0" smtClean="0"/>
              <a:t>4.  Confront them.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Deal gently but firmly because of their fear of failure.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Involve them and offer alternative solutions with encouragement.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Declare in specific and measurable terms what is expected.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d.  Give them simple choices to help them make decisions.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e.  Obtain agreements to follow through and hold them accountable.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 “Are we in agreement?”</a:t>
            </a:r>
          </a:p>
          <a:p>
            <a:r>
              <a:rPr lang="en-SG" dirty="0"/>
              <a:t> </a:t>
            </a:r>
            <a:r>
              <a:rPr lang="en-SG" dirty="0" smtClean="0"/>
              <a:t>  </a:t>
            </a:r>
            <a:r>
              <a:rPr lang="en-SG" dirty="0"/>
              <a:t>(Proverbs </a:t>
            </a:r>
            <a:r>
              <a:rPr lang="en-SG" dirty="0" smtClean="0"/>
              <a:t>1:5)  </a:t>
            </a:r>
            <a:r>
              <a:rPr lang="en-SG" i="1" u="sng" dirty="0"/>
              <a:t>A wise man will hear, and will increase learning</a:t>
            </a:r>
            <a:r>
              <a:rPr lang="en-SG" i="1" dirty="0"/>
              <a:t>; and a man of understanding shall attain unto wise counsels: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r>
              <a:rPr lang="en-SG" dirty="0" smtClean="0"/>
              <a:t> 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32479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/>
          </a:bodyPr>
          <a:lstStyle/>
          <a:p>
            <a:r>
              <a:rPr lang="en-SG" dirty="0" smtClean="0"/>
              <a:t>B.  </a:t>
            </a:r>
            <a:r>
              <a:rPr lang="en-SG" u="sng" dirty="0" smtClean="0"/>
              <a:t>Aggressive Attackers</a:t>
            </a:r>
          </a:p>
          <a:p>
            <a:r>
              <a:rPr lang="en-SG" dirty="0" smtClean="0"/>
              <a:t>1.  Bible example – Self-righteous Pharisees</a:t>
            </a:r>
          </a:p>
          <a:p>
            <a:r>
              <a:rPr lang="en-SG" dirty="0" smtClean="0"/>
              <a:t>   </a:t>
            </a:r>
            <a:r>
              <a:rPr lang="en-SG" dirty="0"/>
              <a:t>(Matthew </a:t>
            </a:r>
            <a:r>
              <a:rPr lang="en-SG" dirty="0" smtClean="0"/>
              <a:t>27:20,22)  </a:t>
            </a:r>
            <a:r>
              <a:rPr lang="en-SG" i="1" dirty="0"/>
              <a:t>But the </a:t>
            </a:r>
            <a:r>
              <a:rPr lang="en-SG" i="1" u="sng" dirty="0"/>
              <a:t>chief priests and elders persuaded the multitude that they should ask Barabbas</a:t>
            </a:r>
            <a:r>
              <a:rPr lang="en-SG" i="1" dirty="0"/>
              <a:t>, and destroy </a:t>
            </a:r>
            <a:r>
              <a:rPr lang="en-SG" i="1" dirty="0" smtClean="0"/>
              <a:t>Jesus…. Pilate </a:t>
            </a:r>
            <a:r>
              <a:rPr lang="en-SG" i="1" dirty="0" err="1"/>
              <a:t>saith</a:t>
            </a:r>
            <a:r>
              <a:rPr lang="en-SG" i="1" dirty="0"/>
              <a:t> unto them, What shall I do then with Jesus which is called Christ? They all say unto him, </a:t>
            </a:r>
            <a:r>
              <a:rPr lang="en-SG" i="1" u="sng" dirty="0"/>
              <a:t>Let </a:t>
            </a:r>
            <a:r>
              <a:rPr lang="en-SG" i="1" u="sng" dirty="0"/>
              <a:t>H</a:t>
            </a:r>
            <a:r>
              <a:rPr lang="en-SG" i="1" u="sng" dirty="0" smtClean="0"/>
              <a:t>im </a:t>
            </a:r>
            <a:r>
              <a:rPr lang="en-SG" i="1" u="sng" dirty="0"/>
              <a:t>be crucified</a:t>
            </a:r>
            <a:r>
              <a:rPr lang="en-SG" dirty="0" smtClean="0"/>
              <a:t>.</a:t>
            </a:r>
          </a:p>
          <a:p>
            <a:r>
              <a:rPr lang="en-SG" dirty="0" smtClean="0"/>
              <a:t>a.  They tested and taunted Jesus n His teaching.</a:t>
            </a:r>
          </a:p>
          <a:p>
            <a:r>
              <a:rPr lang="en-SG" dirty="0" smtClean="0"/>
              <a:t>b.  They took advantage of Pilate’s character flaws.</a:t>
            </a:r>
          </a:p>
          <a:p>
            <a:r>
              <a:rPr lang="en-SG" dirty="0" smtClean="0"/>
              <a:t>c.  Jealous and angered, they incited the crowd to murder Jesus.</a:t>
            </a:r>
          </a:p>
          <a:p>
            <a:r>
              <a:rPr lang="en-SG" dirty="0" smtClean="0"/>
              <a:t>d.  Loss of the privilege of knowing the Messiah</a:t>
            </a:r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endParaRPr lang="en-SG" dirty="0" smtClean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60616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B.  </a:t>
            </a:r>
            <a:r>
              <a:rPr lang="en-SG" u="sng" dirty="0" smtClean="0"/>
              <a:t>Aggressive Attackers</a:t>
            </a:r>
          </a:p>
          <a:p>
            <a:r>
              <a:rPr lang="en-SG" dirty="0" smtClean="0"/>
              <a:t>2.  Styles 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Attack the person rather than the issue.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Build self-esteem and power by putting down others.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Feeling of entitlement to cross personal boundaries to control others.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d.  Win the momentary war but lose the ultimate.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e.  Harming the relationships and no resolution of the offense</a:t>
            </a:r>
          </a:p>
          <a:p>
            <a:r>
              <a:rPr lang="en-SG" dirty="0"/>
              <a:t>(Proverbs </a:t>
            </a:r>
            <a:r>
              <a:rPr lang="en-SG" dirty="0" smtClean="0"/>
              <a:t>16:5)  </a:t>
            </a:r>
            <a:r>
              <a:rPr lang="en-SG" i="1" u="sng" dirty="0"/>
              <a:t>Every one that is proud in heart is an abomination to the LORD</a:t>
            </a:r>
            <a:r>
              <a:rPr lang="en-SG" i="1" dirty="0"/>
              <a:t>: though hand join in hand, he shall not be unpunished</a:t>
            </a:r>
            <a:r>
              <a:rPr lang="en-SG" dirty="0"/>
              <a:t>.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2359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B.  </a:t>
            </a:r>
            <a:r>
              <a:rPr lang="en-SG" u="sng" dirty="0" smtClean="0"/>
              <a:t>Aggressive Attackers</a:t>
            </a:r>
          </a:p>
          <a:p>
            <a:r>
              <a:rPr lang="en-SG" dirty="0" smtClean="0"/>
              <a:t>3.  Approach – “My way or the highway”  I win, you lose!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Look beyond the short term argument to win mutually lasting care.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Seek to understand the deeper needs behind the bad behaviour.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Look for healthy compromise to produce necessary changes.</a:t>
            </a:r>
          </a:p>
          <a:p>
            <a:pPr marL="0" indent="0">
              <a:buNone/>
            </a:pPr>
            <a:endParaRPr lang="en-SG" dirty="0"/>
          </a:p>
          <a:p>
            <a:r>
              <a:rPr lang="en-SG" dirty="0" smtClean="0"/>
              <a:t> </a:t>
            </a:r>
            <a:r>
              <a:rPr lang="en-SG" dirty="0"/>
              <a:t>(Romans </a:t>
            </a:r>
            <a:r>
              <a:rPr lang="en-SG" dirty="0" smtClean="0"/>
              <a:t>12:19)  </a:t>
            </a:r>
            <a:r>
              <a:rPr lang="en-SG" i="1" dirty="0"/>
              <a:t>Dearly beloved, </a:t>
            </a:r>
            <a:r>
              <a:rPr lang="en-SG" i="1" u="sng" dirty="0"/>
              <a:t>avenge not yourselves</a:t>
            </a:r>
            <a:r>
              <a:rPr lang="en-SG" i="1" dirty="0"/>
              <a:t>, but rather give place unto wrath: for it is written, Vengeance is mine; I will repay, </a:t>
            </a:r>
            <a:r>
              <a:rPr lang="en-SG" i="1" dirty="0" err="1"/>
              <a:t>saith</a:t>
            </a:r>
            <a:r>
              <a:rPr lang="en-SG" i="1" dirty="0"/>
              <a:t> the Lord.</a:t>
            </a:r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87497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 lnSpcReduction="10000"/>
          </a:bodyPr>
          <a:lstStyle/>
          <a:p>
            <a:r>
              <a:rPr lang="en-SG" dirty="0" smtClean="0"/>
              <a:t>B.  </a:t>
            </a:r>
            <a:r>
              <a:rPr lang="en-SG" u="sng" dirty="0" smtClean="0"/>
              <a:t>Aggressive Attackers</a:t>
            </a:r>
          </a:p>
          <a:p>
            <a:r>
              <a:rPr lang="en-SG" dirty="0" smtClean="0"/>
              <a:t>4.  Confront them.</a:t>
            </a:r>
          </a:p>
          <a:p>
            <a:r>
              <a:rPr lang="en-SG" dirty="0"/>
              <a:t>a</a:t>
            </a:r>
            <a:r>
              <a:rPr lang="en-SG" dirty="0" smtClean="0"/>
              <a:t>.  Deal directly and boldly, standing up to them.</a:t>
            </a:r>
          </a:p>
          <a:p>
            <a:r>
              <a:rPr lang="en-SG" dirty="0" smtClean="0"/>
              <a:t>b.  The goal is to gain agreement for a plan for change.</a:t>
            </a:r>
          </a:p>
          <a:p>
            <a:r>
              <a:rPr lang="en-SG" dirty="0" smtClean="0"/>
              <a:t>c.  Reclaim whatever control that you should not give away.</a:t>
            </a:r>
          </a:p>
          <a:p>
            <a:r>
              <a:rPr lang="en-SG" dirty="0" smtClean="0"/>
              <a:t>d.  Give them time to talk.  Then say back what you have heard.</a:t>
            </a:r>
          </a:p>
          <a:p>
            <a:r>
              <a:rPr lang="en-SG" dirty="0" smtClean="0"/>
              <a:t>e.  Openly defuse a competitive scene by saying it is not a personal attack.</a:t>
            </a:r>
          </a:p>
          <a:p>
            <a:r>
              <a:rPr lang="en-SG" dirty="0" smtClean="0"/>
              <a:t>f.   Ask for commitment to a principle and maintain it.</a:t>
            </a:r>
          </a:p>
          <a:p>
            <a:pPr marL="0" indent="0">
              <a:buNone/>
            </a:pPr>
            <a:r>
              <a:rPr lang="en-SG" dirty="0" smtClean="0"/>
              <a:t>        “Integrity involves being reliable and faithful.”</a:t>
            </a:r>
          </a:p>
          <a:p>
            <a:r>
              <a:rPr lang="en-SG" dirty="0"/>
              <a:t>(Proverbs </a:t>
            </a:r>
            <a:r>
              <a:rPr lang="en-SG" dirty="0" smtClean="0"/>
              <a:t>10:9)  </a:t>
            </a:r>
            <a:r>
              <a:rPr lang="en-SG" i="1" u="sng" dirty="0"/>
              <a:t>He that </a:t>
            </a:r>
            <a:r>
              <a:rPr lang="en-SG" i="1" u="sng" dirty="0" smtClean="0"/>
              <a:t>walks </a:t>
            </a:r>
            <a:r>
              <a:rPr lang="en-SG" i="1" u="sng" dirty="0"/>
              <a:t>uprightly </a:t>
            </a:r>
            <a:r>
              <a:rPr lang="en-SG" i="1" u="sng" dirty="0" smtClean="0"/>
              <a:t>walks </a:t>
            </a:r>
            <a:r>
              <a:rPr lang="en-SG" i="1" u="sng" dirty="0"/>
              <a:t>surely</a:t>
            </a:r>
            <a:r>
              <a:rPr lang="en-SG" i="1" dirty="0"/>
              <a:t>: but he that </a:t>
            </a:r>
            <a:r>
              <a:rPr lang="en-SG" i="1" dirty="0" smtClean="0"/>
              <a:t>perverts </a:t>
            </a:r>
            <a:r>
              <a:rPr lang="en-SG" i="1" dirty="0"/>
              <a:t>his ways shall be known</a:t>
            </a:r>
            <a:r>
              <a:rPr lang="en-SG" dirty="0"/>
              <a:t>.</a:t>
            </a:r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3370177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/>
          </a:bodyPr>
          <a:lstStyle/>
          <a:p>
            <a:r>
              <a:rPr lang="en-SG" dirty="0" smtClean="0"/>
              <a:t>C.  </a:t>
            </a:r>
            <a:r>
              <a:rPr lang="en-SG" u="sng" dirty="0" smtClean="0"/>
              <a:t>Passive-Aggressive Ambushers</a:t>
            </a:r>
          </a:p>
          <a:p>
            <a:pPr marL="0" indent="0">
              <a:buNone/>
            </a:pPr>
            <a:r>
              <a:rPr lang="en-SG" dirty="0" smtClean="0"/>
              <a:t>   1.  Bible example:  Judas Iscariot</a:t>
            </a:r>
          </a:p>
          <a:p>
            <a:r>
              <a:rPr lang="en-SG" dirty="0"/>
              <a:t> </a:t>
            </a:r>
            <a:r>
              <a:rPr lang="en-SG" dirty="0" smtClean="0"/>
              <a:t>   </a:t>
            </a:r>
            <a:r>
              <a:rPr lang="en-SG" dirty="0"/>
              <a:t>(Matthew </a:t>
            </a:r>
            <a:r>
              <a:rPr lang="en-SG" dirty="0" smtClean="0"/>
              <a:t>26:48)  </a:t>
            </a:r>
            <a:r>
              <a:rPr lang="en-SG" i="1" u="sng" dirty="0"/>
              <a:t>Now he that betrayed </a:t>
            </a:r>
            <a:r>
              <a:rPr lang="en-SG" i="1" u="sng" dirty="0" smtClean="0"/>
              <a:t>Him </a:t>
            </a:r>
            <a:r>
              <a:rPr lang="en-SG" i="1" u="sng" dirty="0"/>
              <a:t>gave them a sign</a:t>
            </a:r>
            <a:r>
              <a:rPr lang="en-SG" i="1" dirty="0"/>
              <a:t>, saying, Whomsoever I shall kiss, that same is </a:t>
            </a:r>
            <a:r>
              <a:rPr lang="en-SG" i="1" dirty="0" smtClean="0"/>
              <a:t>He</a:t>
            </a:r>
            <a:r>
              <a:rPr lang="en-SG" i="1" dirty="0"/>
              <a:t>: hold </a:t>
            </a:r>
            <a:r>
              <a:rPr lang="en-SG" i="1" dirty="0" smtClean="0"/>
              <a:t>Him </a:t>
            </a:r>
            <a:r>
              <a:rPr lang="en-SG" i="1" dirty="0"/>
              <a:t>fast</a:t>
            </a:r>
            <a:r>
              <a:rPr lang="en-SG" dirty="0" smtClean="0"/>
              <a:t>.  (cf. Luke 22:48)</a:t>
            </a:r>
          </a:p>
          <a:p>
            <a:pPr marL="0" indent="0">
              <a:buNone/>
            </a:pPr>
            <a:r>
              <a:rPr lang="en-SG" dirty="0" smtClean="0"/>
              <a:t>    a.  </a:t>
            </a:r>
            <a:r>
              <a:rPr lang="en-SG" dirty="0"/>
              <a:t>D</a:t>
            </a:r>
            <a:r>
              <a:rPr lang="en-SG" dirty="0" smtClean="0"/>
              <a:t>isguised as a devoted disciple, cloaking evil motives with position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b.  Deceptive and covert, in secret meetings.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c.  Greed of 30 pieces of silver in exchange for betrayal (Zech. 11:12)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d.  Ultimate ambusher under cover of darkness and sealed with kiss</a:t>
            </a: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23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pPr algn="ctr"/>
            <a:r>
              <a:rPr lang="en-SG" dirty="0" smtClean="0"/>
              <a:t>I.  </a:t>
            </a:r>
            <a:r>
              <a:rPr lang="en-SG" u="sng" dirty="0" smtClean="0"/>
              <a:t>DEFINITIONS</a:t>
            </a:r>
            <a:endParaRPr lang="en-SG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r>
              <a:rPr lang="en-SG" dirty="0" smtClean="0"/>
              <a:t>1.  Confrontation is challenging a person so as to expose, convict and correct what is wrong, with the purpose of planting truth which frees a person and of changing course and life with a process.  </a:t>
            </a:r>
          </a:p>
          <a:p>
            <a:r>
              <a:rPr lang="en-SG" dirty="0" smtClean="0"/>
              <a:t>2.  The Hebrew word “</a:t>
            </a:r>
            <a:r>
              <a:rPr lang="en-SG" dirty="0" err="1" smtClean="0"/>
              <a:t>tokhot</a:t>
            </a:r>
            <a:r>
              <a:rPr lang="en-SG" dirty="0" smtClean="0"/>
              <a:t>” means “to correct, rebuke”.</a:t>
            </a:r>
          </a:p>
          <a:p>
            <a:r>
              <a:rPr lang="en-SG" dirty="0"/>
              <a:t>(Proverbs </a:t>
            </a:r>
            <a:r>
              <a:rPr lang="en-SG" dirty="0" smtClean="0"/>
              <a:t>6:23)  </a:t>
            </a:r>
            <a:r>
              <a:rPr lang="en-SG" i="1" dirty="0"/>
              <a:t>For the commandment is a lamp; and the law is light; and </a:t>
            </a:r>
            <a:r>
              <a:rPr lang="en-SG" i="1" u="sng" dirty="0"/>
              <a:t>reproofs of instruction are the way of life</a:t>
            </a:r>
            <a:r>
              <a:rPr lang="en-SG" i="1" dirty="0" smtClean="0"/>
              <a:t>:</a:t>
            </a:r>
          </a:p>
          <a:p>
            <a:r>
              <a:rPr lang="en-SG" dirty="0"/>
              <a:t>(Titus </a:t>
            </a:r>
            <a:r>
              <a:rPr lang="en-SG" dirty="0" smtClean="0"/>
              <a:t>2:11,12,15)  </a:t>
            </a:r>
            <a:r>
              <a:rPr lang="en-SG" i="1" dirty="0"/>
              <a:t>For the grace of God that </a:t>
            </a:r>
            <a:r>
              <a:rPr lang="en-SG" i="1" dirty="0" smtClean="0"/>
              <a:t>brings </a:t>
            </a:r>
            <a:r>
              <a:rPr lang="en-SG" i="1" dirty="0"/>
              <a:t>salvation hath appeared </a:t>
            </a:r>
            <a:r>
              <a:rPr lang="en-SG" i="1" dirty="0" smtClean="0"/>
              <a:t>to all men, Teaching us that, </a:t>
            </a:r>
            <a:r>
              <a:rPr lang="en-SG" i="1" u="sng" dirty="0" smtClean="0"/>
              <a:t>denying ungodliness </a:t>
            </a:r>
            <a:r>
              <a:rPr lang="en-SG" i="1" dirty="0" smtClean="0"/>
              <a:t>and worldly lusts, we should </a:t>
            </a:r>
            <a:r>
              <a:rPr lang="en-SG" i="1" u="sng" dirty="0" smtClean="0"/>
              <a:t>live soberly, righteously, and godly</a:t>
            </a:r>
            <a:r>
              <a:rPr lang="en-SG" i="1" dirty="0" smtClean="0"/>
              <a:t>, in this present world; … These </a:t>
            </a:r>
            <a:r>
              <a:rPr lang="en-SG" i="1" dirty="0"/>
              <a:t>things </a:t>
            </a:r>
            <a:r>
              <a:rPr lang="en-SG" i="1" u="sng" dirty="0"/>
              <a:t>speak, and exhort, and rebuke </a:t>
            </a:r>
            <a:r>
              <a:rPr lang="en-SG" i="1" dirty="0"/>
              <a:t>with all authority. </a:t>
            </a:r>
          </a:p>
          <a:p>
            <a:endParaRPr lang="en-SG" dirty="0"/>
          </a:p>
          <a:p>
            <a:endParaRPr lang="en-SG" dirty="0" smtClean="0"/>
          </a:p>
          <a:p>
            <a:endParaRPr lang="en-SG" dirty="0"/>
          </a:p>
          <a:p>
            <a:endParaRPr lang="en-SG" i="1" dirty="0"/>
          </a:p>
          <a:p>
            <a:endParaRPr lang="en-SG" i="1" dirty="0"/>
          </a:p>
          <a:p>
            <a:endParaRPr lang="en-SG" i="1" dirty="0"/>
          </a:p>
          <a:p>
            <a:endParaRPr lang="en-SG" dirty="0" smtClean="0"/>
          </a:p>
          <a:p>
            <a:endParaRPr lang="en-SG" dirty="0"/>
          </a:p>
          <a:p>
            <a:endParaRPr lang="en-SG" dirty="0" smtClean="0"/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043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/>
          </a:bodyPr>
          <a:lstStyle/>
          <a:p>
            <a:r>
              <a:rPr lang="en-SG" dirty="0" smtClean="0"/>
              <a:t>C.  </a:t>
            </a:r>
            <a:r>
              <a:rPr lang="en-SG" u="sng" dirty="0" smtClean="0"/>
              <a:t>Passive-Aggressive Ambushers</a:t>
            </a:r>
          </a:p>
          <a:p>
            <a:pPr marL="0" indent="0">
              <a:buNone/>
            </a:pPr>
            <a:r>
              <a:rPr lang="en-SG" dirty="0" smtClean="0"/>
              <a:t>   2.  Styles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Ambush the person without confronting problem.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Hide and manipulate to gain power with no direct confrontation.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Keep a record of real or imagined offences to justify getting even.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d.  They find it difficult to accept responsibility for the hurt.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e.   Act as a ‘sniper,’ shooting slander from a distance.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f.   Relational conflicts will never be resolved because of refusal to confront.</a:t>
            </a:r>
          </a:p>
          <a:p>
            <a:r>
              <a:rPr lang="en-SG" dirty="0"/>
              <a:t> </a:t>
            </a:r>
            <a:r>
              <a:rPr lang="en-SG" dirty="0" smtClean="0"/>
              <a:t>    </a:t>
            </a:r>
            <a:r>
              <a:rPr lang="en-SG" dirty="0"/>
              <a:t>(Proverbs </a:t>
            </a:r>
            <a:r>
              <a:rPr lang="en-SG" dirty="0" smtClean="0"/>
              <a:t>15:12)  </a:t>
            </a:r>
            <a:r>
              <a:rPr lang="en-SG" i="1" u="sng" dirty="0"/>
              <a:t>A scorner </a:t>
            </a:r>
            <a:r>
              <a:rPr lang="en-SG" i="1" u="sng" dirty="0" smtClean="0"/>
              <a:t>loves </a:t>
            </a:r>
            <a:r>
              <a:rPr lang="en-SG" i="1" u="sng" dirty="0"/>
              <a:t>not one that </a:t>
            </a:r>
            <a:r>
              <a:rPr lang="en-SG" i="1" u="sng" dirty="0" smtClean="0"/>
              <a:t>reproves </a:t>
            </a:r>
            <a:r>
              <a:rPr lang="en-SG" i="1" u="sng" dirty="0"/>
              <a:t>him</a:t>
            </a:r>
            <a:r>
              <a:rPr lang="en-SG" i="1" dirty="0"/>
              <a:t>: neither will he go unto the wise</a:t>
            </a:r>
            <a:r>
              <a:rPr lang="en-SG" dirty="0"/>
              <a:t>.</a:t>
            </a:r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2565363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/>
          </a:bodyPr>
          <a:lstStyle/>
          <a:p>
            <a:r>
              <a:rPr lang="en-SG" dirty="0" smtClean="0"/>
              <a:t>C.  </a:t>
            </a:r>
            <a:r>
              <a:rPr lang="en-SG" u="sng" dirty="0" smtClean="0"/>
              <a:t>Passive-Aggressive Ambushers</a:t>
            </a:r>
          </a:p>
          <a:p>
            <a:pPr marL="0" indent="0">
              <a:buNone/>
            </a:pPr>
            <a:r>
              <a:rPr lang="en-SG" dirty="0" smtClean="0"/>
              <a:t>   3.  Approach – “Have it your way – but you’ll pay.”  I lose but you lose too!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a.  Avoid the trap of undermining character rather than confronting directly.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b.  Keep away from slander that fails to address the offensive behaviour.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c.  Retreat temporarily from the offender, if necessary.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d.  After time and space, direct talk is needed.</a:t>
            </a:r>
          </a:p>
          <a:p>
            <a:pPr marL="0" indent="0">
              <a:buNone/>
            </a:pPr>
            <a:endParaRPr lang="en-SG" dirty="0"/>
          </a:p>
          <a:p>
            <a:r>
              <a:rPr lang="en-SG" dirty="0" smtClean="0"/>
              <a:t>    </a:t>
            </a:r>
            <a:r>
              <a:rPr lang="en-SG" dirty="0"/>
              <a:t>(Proverbs </a:t>
            </a:r>
            <a:r>
              <a:rPr lang="en-SG" dirty="0" smtClean="0"/>
              <a:t>13:1)  </a:t>
            </a:r>
            <a:r>
              <a:rPr lang="en-SG" i="1" dirty="0"/>
              <a:t>A wise son </a:t>
            </a:r>
            <a:r>
              <a:rPr lang="en-SG" i="1" dirty="0" smtClean="0"/>
              <a:t>hears </a:t>
            </a:r>
            <a:r>
              <a:rPr lang="en-SG" i="1" dirty="0"/>
              <a:t>his father's instruction: but </a:t>
            </a:r>
            <a:r>
              <a:rPr lang="en-SG" i="1" u="sng" dirty="0"/>
              <a:t>a scorner </a:t>
            </a:r>
            <a:r>
              <a:rPr lang="en-SG" i="1" u="sng" dirty="0" smtClean="0"/>
              <a:t>hears </a:t>
            </a:r>
            <a:r>
              <a:rPr lang="en-SG" i="1" u="sng" dirty="0"/>
              <a:t>not rebuke.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654263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 lnSpcReduction="10000"/>
          </a:bodyPr>
          <a:lstStyle/>
          <a:p>
            <a:r>
              <a:rPr lang="en-SG" dirty="0" smtClean="0"/>
              <a:t>C.  </a:t>
            </a:r>
            <a:r>
              <a:rPr lang="en-SG" u="sng" dirty="0" smtClean="0"/>
              <a:t>Passive-Aggressive Ambushers</a:t>
            </a:r>
          </a:p>
          <a:p>
            <a:pPr marL="0" indent="0">
              <a:buNone/>
            </a:pPr>
            <a:r>
              <a:rPr lang="en-SG" dirty="0" smtClean="0"/>
              <a:t>   4.  Confront them.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 Deal directly and transparently.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The goal is to confront indirect attacks and motivate them to be open.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Expose the offensive behaviour and hold them accountable to truth.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d.  Confront covert issues by inviting direct criticisms.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  “Have I done something to offend you?”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e.  Hold them accountable to ask for what they want.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f.  State the expectation and the consequences of not doing so.</a:t>
            </a:r>
          </a:p>
          <a:p>
            <a:r>
              <a:rPr lang="en-SG" dirty="0"/>
              <a:t> </a:t>
            </a:r>
            <a:r>
              <a:rPr lang="en-SG" dirty="0" smtClean="0"/>
              <a:t>    </a:t>
            </a:r>
            <a:r>
              <a:rPr lang="en-SG" dirty="0"/>
              <a:t>(Proverbs </a:t>
            </a:r>
            <a:r>
              <a:rPr lang="en-SG" dirty="0" smtClean="0"/>
              <a:t>11:3)  </a:t>
            </a:r>
            <a:r>
              <a:rPr lang="en-SG" i="1" u="sng" dirty="0"/>
              <a:t>The integrity of the upright shall guide them</a:t>
            </a:r>
            <a:r>
              <a:rPr lang="en-SG" i="1" dirty="0"/>
              <a:t>: but the perverseness of transgressors shall destroy them</a:t>
            </a:r>
            <a:r>
              <a:rPr lang="en-SG" dirty="0"/>
              <a:t>.</a:t>
            </a:r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7479065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068946"/>
            <a:ext cx="11500833" cy="5409127"/>
          </a:xfrm>
        </p:spPr>
        <p:txBody>
          <a:bodyPr>
            <a:normAutofit/>
          </a:bodyPr>
          <a:lstStyle/>
          <a:p>
            <a:r>
              <a:rPr lang="en-SG" dirty="0" smtClean="0"/>
              <a:t>D.  </a:t>
            </a:r>
            <a:r>
              <a:rPr lang="en-SG" u="sng" dirty="0" smtClean="0"/>
              <a:t>Assertive Activator </a:t>
            </a:r>
          </a:p>
          <a:p>
            <a:pPr marL="0" indent="0">
              <a:buNone/>
            </a:pPr>
            <a:r>
              <a:rPr lang="en-SG" dirty="0" smtClean="0"/>
              <a:t>   1.  Bible example – Jesus Christ</a:t>
            </a:r>
          </a:p>
          <a:p>
            <a:r>
              <a:rPr lang="en-SG" dirty="0"/>
              <a:t> </a:t>
            </a:r>
            <a:r>
              <a:rPr lang="en-SG" dirty="0" smtClean="0"/>
              <a:t>   </a:t>
            </a:r>
            <a:r>
              <a:rPr lang="en-SG" dirty="0"/>
              <a:t>(John </a:t>
            </a:r>
            <a:r>
              <a:rPr lang="en-SG" dirty="0" smtClean="0"/>
              <a:t>18:20,21)  </a:t>
            </a:r>
            <a:r>
              <a:rPr lang="en-SG" i="1" dirty="0"/>
              <a:t>Jesus answered him, </a:t>
            </a:r>
            <a:r>
              <a:rPr lang="en-SG" i="1" u="sng" dirty="0"/>
              <a:t>I </a:t>
            </a:r>
            <a:r>
              <a:rPr lang="en-SG" i="1" u="sng" dirty="0" smtClean="0"/>
              <a:t>spoke </a:t>
            </a:r>
            <a:r>
              <a:rPr lang="en-SG" i="1" u="sng" dirty="0"/>
              <a:t>openly to the world</a:t>
            </a:r>
            <a:r>
              <a:rPr lang="en-SG" i="1" dirty="0"/>
              <a:t>; I ever taught in the synagogue, and in the temple, whither the Jews always resort; and in secret have I said </a:t>
            </a:r>
            <a:r>
              <a:rPr lang="en-SG" i="1" dirty="0" smtClean="0"/>
              <a:t>nothing.  Why ask </a:t>
            </a:r>
            <a:r>
              <a:rPr lang="en-SG" i="1" dirty="0"/>
              <a:t>thou </a:t>
            </a:r>
            <a:r>
              <a:rPr lang="en-SG" i="1" dirty="0" smtClean="0"/>
              <a:t>Me</a:t>
            </a:r>
            <a:r>
              <a:rPr lang="en-SG" i="1" dirty="0"/>
              <a:t>? ask them which heard </a:t>
            </a:r>
            <a:r>
              <a:rPr lang="en-SG" i="1" dirty="0" smtClean="0"/>
              <a:t>Me</a:t>
            </a:r>
            <a:r>
              <a:rPr lang="en-SG" i="1" dirty="0"/>
              <a:t>, what I have said unto them: behold, they know what I said</a:t>
            </a:r>
            <a:r>
              <a:rPr lang="en-SG" i="1" dirty="0" smtClean="0"/>
              <a:t>.</a:t>
            </a:r>
          </a:p>
          <a:p>
            <a:pPr marL="0" indent="0">
              <a:buNone/>
            </a:pPr>
            <a:r>
              <a:rPr lang="en-SG" i="1" dirty="0" smtClean="0"/>
              <a:t>    a.  </a:t>
            </a:r>
            <a:r>
              <a:rPr lang="en-SG" dirty="0" smtClean="0"/>
              <a:t>His motive pure and action unselfish (John 10:10; Luke 1910)</a:t>
            </a:r>
          </a:p>
          <a:p>
            <a:pPr marL="0" indent="0">
              <a:buNone/>
            </a:pPr>
            <a:r>
              <a:rPr lang="en-SG" i="1" dirty="0"/>
              <a:t> </a:t>
            </a:r>
            <a:r>
              <a:rPr lang="en-SG" i="1" dirty="0" smtClean="0"/>
              <a:t>   b.  </a:t>
            </a:r>
            <a:r>
              <a:rPr lang="en-SG" dirty="0" smtClean="0"/>
              <a:t>He confronted evil at every turn – dishonest money changers n leaders</a:t>
            </a:r>
          </a:p>
          <a:p>
            <a:pPr marL="0" indent="0">
              <a:buNone/>
            </a:pPr>
            <a:r>
              <a:rPr lang="en-SG" i="1" dirty="0"/>
              <a:t> </a:t>
            </a:r>
            <a:r>
              <a:rPr lang="en-SG" i="1" dirty="0" smtClean="0"/>
              <a:t>   </a:t>
            </a:r>
            <a:r>
              <a:rPr lang="en-SG" dirty="0" smtClean="0"/>
              <a:t>c.  He did so with discernment, chosen words and courage.</a:t>
            </a:r>
            <a:endParaRPr lang="en-SG" i="1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458988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068946"/>
            <a:ext cx="11500833" cy="5409127"/>
          </a:xfrm>
        </p:spPr>
        <p:txBody>
          <a:bodyPr>
            <a:normAutofit/>
          </a:bodyPr>
          <a:lstStyle/>
          <a:p>
            <a:r>
              <a:rPr lang="en-SG" dirty="0" smtClean="0"/>
              <a:t>D.  </a:t>
            </a:r>
            <a:r>
              <a:rPr lang="en-SG" u="sng" dirty="0" smtClean="0"/>
              <a:t>Assertive Activator </a:t>
            </a:r>
          </a:p>
          <a:p>
            <a:pPr marL="0" indent="0">
              <a:buNone/>
            </a:pPr>
            <a:r>
              <a:rPr lang="en-SG" dirty="0" smtClean="0"/>
              <a:t>   2.  Styles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Actively confront in order to resolve the problem.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Deal fairly and respectfully with everyone involved.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c.  Listen, state truths and untruths and expose areas of differences.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d.  Give with courage with words of rebuke or encouragement if needed.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e.  Provide positive relationships with discernment and sound judgement.</a:t>
            </a:r>
          </a:p>
          <a:p>
            <a:r>
              <a:rPr lang="en-SG" dirty="0"/>
              <a:t> </a:t>
            </a:r>
            <a:r>
              <a:rPr lang="en-SG" dirty="0" smtClean="0"/>
              <a:t>    </a:t>
            </a:r>
            <a:r>
              <a:rPr lang="en-SG" dirty="0"/>
              <a:t>(Proverbs </a:t>
            </a:r>
            <a:r>
              <a:rPr lang="en-SG" dirty="0" smtClean="0"/>
              <a:t>3:21)  </a:t>
            </a:r>
            <a:r>
              <a:rPr lang="en-SG" i="1" dirty="0"/>
              <a:t>My son, let not them depart from thine eyes: </a:t>
            </a:r>
            <a:r>
              <a:rPr lang="en-SG" i="1" u="sng" dirty="0"/>
              <a:t>keep sound wisdom and discretion:</a:t>
            </a:r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37656064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068946"/>
            <a:ext cx="11500833" cy="5409127"/>
          </a:xfrm>
        </p:spPr>
        <p:txBody>
          <a:bodyPr>
            <a:normAutofit/>
          </a:bodyPr>
          <a:lstStyle/>
          <a:p>
            <a:r>
              <a:rPr lang="en-SG" dirty="0" smtClean="0"/>
              <a:t>D.  </a:t>
            </a:r>
            <a:r>
              <a:rPr lang="en-SG" u="sng" dirty="0" smtClean="0"/>
              <a:t>Assertive Activator </a:t>
            </a:r>
          </a:p>
          <a:p>
            <a:pPr marL="0" indent="0">
              <a:buNone/>
            </a:pPr>
            <a:r>
              <a:rPr lang="en-SG" dirty="0" smtClean="0"/>
              <a:t>   3.  Approach – “God’s way – the best way”  Win-Win.  We both win.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It may produce short term conflict but it will have long term gain.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The reward, better trust, respect and unity in family, work or church.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c.  Relationships strengthened and deepened and lives changed.</a:t>
            </a:r>
          </a:p>
          <a:p>
            <a:pPr marL="0" indent="0">
              <a:buNone/>
            </a:pPr>
            <a:endParaRPr lang="en-SG" dirty="0"/>
          </a:p>
          <a:p>
            <a:r>
              <a:rPr lang="en-SG" dirty="0" smtClean="0"/>
              <a:t>     </a:t>
            </a:r>
            <a:r>
              <a:rPr lang="en-SG" dirty="0"/>
              <a:t>(1 Corinthians </a:t>
            </a:r>
            <a:r>
              <a:rPr lang="en-SG" dirty="0" smtClean="0"/>
              <a:t>1:10)  </a:t>
            </a:r>
            <a:r>
              <a:rPr lang="en-SG" i="1" dirty="0"/>
              <a:t>Now I beseech you, brethren, by the </a:t>
            </a:r>
            <a:r>
              <a:rPr lang="en-SG" i="1" dirty="0" smtClean="0"/>
              <a:t>Name </a:t>
            </a:r>
            <a:r>
              <a:rPr lang="en-SG" i="1" dirty="0"/>
              <a:t>of our Lord Jesus Christ, that ye all speak the same thing, and that there be no divisions among you; but that </a:t>
            </a:r>
            <a:r>
              <a:rPr lang="en-SG" i="1" u="sng" dirty="0"/>
              <a:t>ye be perfectly joined together in the same mind and in the same judgment</a:t>
            </a:r>
            <a:r>
              <a:rPr lang="en-SG" i="1" dirty="0"/>
              <a:t>.</a:t>
            </a:r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4359910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V. STYLES &amp; STRATEGIES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83" y="1068946"/>
            <a:ext cx="11500833" cy="5409127"/>
          </a:xfrm>
        </p:spPr>
        <p:txBody>
          <a:bodyPr>
            <a:normAutofit/>
          </a:bodyPr>
          <a:lstStyle/>
          <a:p>
            <a:r>
              <a:rPr lang="en-SG" dirty="0" smtClean="0"/>
              <a:t>D.  </a:t>
            </a:r>
            <a:r>
              <a:rPr lang="en-SG" u="sng" dirty="0" smtClean="0"/>
              <a:t>Assertive Activator </a:t>
            </a:r>
          </a:p>
          <a:p>
            <a:pPr marL="0" indent="0">
              <a:buNone/>
            </a:pPr>
            <a:r>
              <a:rPr lang="en-SG" dirty="0" smtClean="0"/>
              <a:t>   4.  Confront effectively with different ways people respond.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a.  Begin with a positive statement – a sincere compliment.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   “I value our relationship.  I appreciate your ____________ (traits)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b.  Describe the bad behaviour and how you feel (frustrated, disrespected).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c.  Present expectations.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d.  Communicate consequences with a plan of accountability.  </a:t>
            </a:r>
          </a:p>
          <a:p>
            <a:r>
              <a:rPr lang="en-SG" dirty="0"/>
              <a:t> </a:t>
            </a:r>
            <a:r>
              <a:rPr lang="en-SG" dirty="0" smtClean="0"/>
              <a:t>     </a:t>
            </a:r>
            <a:r>
              <a:rPr lang="en-SG" dirty="0"/>
              <a:t>(Proverbs </a:t>
            </a:r>
            <a:r>
              <a:rPr lang="en-SG" dirty="0" smtClean="0"/>
              <a:t>9:9)  </a:t>
            </a:r>
            <a:r>
              <a:rPr lang="en-SG" u="sng" dirty="0"/>
              <a:t>Give </a:t>
            </a:r>
            <a:r>
              <a:rPr lang="en-SG" i="1" u="sng" dirty="0"/>
              <a:t>instruction</a:t>
            </a:r>
            <a:r>
              <a:rPr lang="en-SG" u="sng" dirty="0"/>
              <a:t> to a wise </a:t>
            </a:r>
            <a:r>
              <a:rPr lang="en-SG" i="1" u="sng" dirty="0"/>
              <a:t>man,</a:t>
            </a:r>
            <a:r>
              <a:rPr lang="en-SG" u="sng" dirty="0"/>
              <a:t> and he will be yet wiser</a:t>
            </a:r>
            <a:r>
              <a:rPr lang="en-SG" dirty="0"/>
              <a:t>: teach a just </a:t>
            </a:r>
            <a:r>
              <a:rPr lang="en-SG" i="1" dirty="0"/>
              <a:t>man,</a:t>
            </a:r>
            <a:r>
              <a:rPr lang="en-SG" dirty="0"/>
              <a:t> and he will increase in learning.</a:t>
            </a:r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1808198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A.  </a:t>
            </a:r>
            <a:r>
              <a:rPr lang="en-SG" u="sng" dirty="0" smtClean="0"/>
              <a:t>Face-to-Face (First choice)</a:t>
            </a:r>
          </a:p>
          <a:p>
            <a:r>
              <a:rPr lang="en-SG" dirty="0"/>
              <a:t> </a:t>
            </a:r>
            <a:r>
              <a:rPr lang="en-SG" dirty="0" smtClean="0"/>
              <a:t>  </a:t>
            </a:r>
            <a:r>
              <a:rPr lang="en-SG" dirty="0"/>
              <a:t>(Matthew </a:t>
            </a:r>
            <a:r>
              <a:rPr lang="en-SG" dirty="0" smtClean="0"/>
              <a:t>18:15)  </a:t>
            </a:r>
            <a:r>
              <a:rPr lang="en-SG" i="1" dirty="0"/>
              <a:t>Moreover if thy brother shall trespass against thee, go and </a:t>
            </a:r>
            <a:r>
              <a:rPr lang="en-SG" i="1" u="sng" dirty="0"/>
              <a:t>tell him his fault between thee and him alone</a:t>
            </a:r>
            <a:r>
              <a:rPr lang="en-SG" i="1" dirty="0"/>
              <a:t>: if he shall hear thee, thou hast gained thy brother</a:t>
            </a:r>
            <a:r>
              <a:rPr lang="en-SG" i="1" dirty="0" smtClean="0"/>
              <a:t>.</a:t>
            </a:r>
          </a:p>
          <a:p>
            <a:r>
              <a:rPr lang="en-SG" i="1" dirty="0" smtClean="0"/>
              <a:t>1.  </a:t>
            </a:r>
            <a:r>
              <a:rPr lang="en-SG" dirty="0" smtClean="0"/>
              <a:t>Benefits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To preserve the dignity of the other person.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To show your personal concern.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To give occasion for clarifying motives.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d.  To offer opportunity for repentance.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e.  To provide the possibility of reconciliation. </a:t>
            </a: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334631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A.  </a:t>
            </a:r>
            <a:r>
              <a:rPr lang="en-SG" u="sng" dirty="0" smtClean="0"/>
              <a:t>Face-to-Face (First choice)</a:t>
            </a:r>
          </a:p>
          <a:p>
            <a:pPr marL="0" indent="0">
              <a:buNone/>
            </a:pPr>
            <a:r>
              <a:rPr lang="en-SG" dirty="0" smtClean="0"/>
              <a:t>   2.  Advantages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Most personal form of communication 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Allows visually to share our concern through body language too.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Gets immediate reaction and feedback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d.  Establishes truth and clarifies misunderstanding.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e.  Determines acceptance or rejection </a:t>
            </a:r>
          </a:p>
          <a:p>
            <a:r>
              <a:rPr lang="en-SG" dirty="0"/>
              <a:t>(James </a:t>
            </a:r>
            <a:r>
              <a:rPr lang="en-SG" dirty="0" smtClean="0"/>
              <a:t>1:19)  </a:t>
            </a:r>
            <a:r>
              <a:rPr lang="en-SG" i="1" dirty="0"/>
              <a:t>Wherefore, my beloved brethren, </a:t>
            </a:r>
            <a:r>
              <a:rPr lang="en-SG" i="1" u="sng" dirty="0"/>
              <a:t>let every man be swift to hear, slow to speak, slow to wrath:</a:t>
            </a:r>
          </a:p>
          <a:p>
            <a:pPr marL="0" indent="0">
              <a:buNone/>
            </a:pPr>
            <a:endParaRPr lang="en-SG" i="1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998920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r>
              <a:rPr lang="en-SG" dirty="0" smtClean="0"/>
              <a:t>A.  </a:t>
            </a:r>
            <a:r>
              <a:rPr lang="en-SG" u="sng" dirty="0" smtClean="0"/>
              <a:t>Face-to-Face (First choice)</a:t>
            </a:r>
          </a:p>
          <a:p>
            <a:pPr marL="0" indent="0">
              <a:buNone/>
            </a:pPr>
            <a:r>
              <a:rPr lang="en-SG" dirty="0" smtClean="0"/>
              <a:t>   3.  Disadvantages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a.  Most threatening to both emotionally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b.  Gives little time for offender to process before responding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c.  Can be too emotional for some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d.  Offers less control over what is said and heard and may lead to regrets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e.  Not preferable if there had been sexually immoral relationships</a:t>
            </a:r>
          </a:p>
          <a:p>
            <a:r>
              <a:rPr lang="en-SG" dirty="0" smtClean="0"/>
              <a:t>    </a:t>
            </a:r>
            <a:r>
              <a:rPr lang="en-SG" dirty="0"/>
              <a:t>(Ephesians </a:t>
            </a:r>
            <a:r>
              <a:rPr lang="en-SG" dirty="0" smtClean="0"/>
              <a:t>4:25)  </a:t>
            </a:r>
            <a:r>
              <a:rPr lang="en-SG" i="1" dirty="0"/>
              <a:t>Wherefore </a:t>
            </a:r>
            <a:r>
              <a:rPr lang="en-SG" i="1" u="sng" dirty="0"/>
              <a:t>putting away lying, speak every man truth </a:t>
            </a:r>
            <a:r>
              <a:rPr lang="en-SG" i="1" dirty="0"/>
              <a:t>with his neighbour: for we are members one of another.</a:t>
            </a:r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6832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II.  GOD’S DESIRE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1" y="1068946"/>
            <a:ext cx="11281893" cy="5108017"/>
          </a:xfrm>
        </p:spPr>
        <p:txBody>
          <a:bodyPr>
            <a:normAutofit/>
          </a:bodyPr>
          <a:lstStyle/>
          <a:p>
            <a:r>
              <a:rPr lang="en-SG" sz="2600" dirty="0" smtClean="0"/>
              <a:t>A.  </a:t>
            </a:r>
            <a:r>
              <a:rPr lang="en-SG" sz="2600" u="sng" dirty="0" smtClean="0"/>
              <a:t>Purposes</a:t>
            </a:r>
            <a:r>
              <a:rPr lang="en-SG" sz="2600" dirty="0" smtClean="0"/>
              <a:t>:</a:t>
            </a:r>
          </a:p>
          <a:p>
            <a:r>
              <a:rPr lang="en-SG" sz="2600" dirty="0" smtClean="0"/>
              <a:t>1.  The Spirit is given to confront and convict sinners so as to bring confession, repentance and salvation.</a:t>
            </a:r>
          </a:p>
          <a:p>
            <a:r>
              <a:rPr lang="en-SG" sz="2600" dirty="0"/>
              <a:t> (John </a:t>
            </a:r>
            <a:r>
              <a:rPr lang="en-SG" sz="2600" dirty="0" smtClean="0"/>
              <a:t>16:8-11)  </a:t>
            </a:r>
            <a:r>
              <a:rPr lang="en-SG" sz="2600" i="1" dirty="0"/>
              <a:t>And when </a:t>
            </a:r>
            <a:r>
              <a:rPr lang="en-SG" sz="2600" i="1" u="sng" dirty="0" smtClean="0"/>
              <a:t>He </a:t>
            </a:r>
            <a:r>
              <a:rPr lang="en-SG" sz="2600" i="1" u="sng" dirty="0"/>
              <a:t>is come, </a:t>
            </a:r>
            <a:r>
              <a:rPr lang="en-SG" sz="2600" i="1" u="sng" dirty="0" smtClean="0"/>
              <a:t>He </a:t>
            </a:r>
            <a:r>
              <a:rPr lang="en-SG" sz="2600" i="1" u="sng" dirty="0"/>
              <a:t>will reprove the world of sin, and of righteousness, and of </a:t>
            </a:r>
            <a:r>
              <a:rPr lang="en-SG" sz="2600" i="1" u="sng" dirty="0" smtClean="0"/>
              <a:t>judgment</a:t>
            </a:r>
            <a:r>
              <a:rPr lang="en-SG" sz="2600" i="1" dirty="0" smtClean="0"/>
              <a:t>:  Of </a:t>
            </a:r>
            <a:r>
              <a:rPr lang="en-SG" sz="2600" i="1" dirty="0"/>
              <a:t>sin, because they believe not on M</a:t>
            </a:r>
            <a:r>
              <a:rPr lang="en-SG" sz="2600" i="1" dirty="0" smtClean="0"/>
              <a:t>e;  Of </a:t>
            </a:r>
            <a:r>
              <a:rPr lang="en-SG" sz="2600" i="1" dirty="0"/>
              <a:t>righteousness, because I go to </a:t>
            </a:r>
            <a:r>
              <a:rPr lang="en-SG" sz="2600" i="1" dirty="0" smtClean="0"/>
              <a:t>My </a:t>
            </a:r>
            <a:r>
              <a:rPr lang="en-SG" sz="2600" i="1" dirty="0"/>
              <a:t>Father, and ye see </a:t>
            </a:r>
            <a:r>
              <a:rPr lang="en-SG" sz="2600" i="1" dirty="0" smtClean="0"/>
              <a:t>Me </a:t>
            </a:r>
            <a:r>
              <a:rPr lang="en-SG" sz="2600" i="1" dirty="0"/>
              <a:t>no </a:t>
            </a:r>
            <a:r>
              <a:rPr lang="en-SG" sz="2600" i="1" dirty="0" smtClean="0"/>
              <a:t>more;  Of </a:t>
            </a:r>
            <a:r>
              <a:rPr lang="en-SG" sz="2600" i="1" dirty="0"/>
              <a:t>judgment, because the prince of this world is judged</a:t>
            </a:r>
            <a:r>
              <a:rPr lang="en-SG" sz="2600" i="1" dirty="0" smtClean="0"/>
              <a:t>.</a:t>
            </a:r>
          </a:p>
          <a:p>
            <a:r>
              <a:rPr lang="en-SG" sz="2600" i="1" dirty="0" smtClean="0"/>
              <a:t>2.  </a:t>
            </a:r>
            <a:r>
              <a:rPr lang="en-SG" sz="2600" dirty="0" smtClean="0"/>
              <a:t>The Spirit confronts, convicts, and conducts Christians to be victorious and to be like Jesus Christ.</a:t>
            </a:r>
          </a:p>
          <a:p>
            <a:r>
              <a:rPr lang="en-SG" sz="2600" dirty="0"/>
              <a:t>(Galatians </a:t>
            </a:r>
            <a:r>
              <a:rPr lang="en-SG" sz="2600" dirty="0" smtClean="0"/>
              <a:t>5:16,22,23)  </a:t>
            </a:r>
            <a:r>
              <a:rPr lang="en-SG" sz="2600" i="1" u="sng" dirty="0" smtClean="0"/>
              <a:t>Walk </a:t>
            </a:r>
            <a:r>
              <a:rPr lang="en-SG" sz="2600" i="1" u="sng" dirty="0"/>
              <a:t>in the Spirit</a:t>
            </a:r>
            <a:r>
              <a:rPr lang="en-SG" sz="2600" i="1" dirty="0"/>
              <a:t>, and ye shall not fulfil the lust of the flesh</a:t>
            </a:r>
            <a:r>
              <a:rPr lang="en-SG" sz="2600" i="1" dirty="0" smtClean="0"/>
              <a:t>. But </a:t>
            </a:r>
            <a:r>
              <a:rPr lang="en-SG" sz="2600" i="1" u="sng" dirty="0"/>
              <a:t>the fruit of the Spirit </a:t>
            </a:r>
            <a:r>
              <a:rPr lang="en-SG" sz="2600" i="1" dirty="0"/>
              <a:t>is love, joy, peace, longsuffering, gentleness, goodness, </a:t>
            </a:r>
            <a:r>
              <a:rPr lang="en-SG" sz="2600" i="1" dirty="0" smtClean="0"/>
              <a:t>faith, meekness</a:t>
            </a:r>
            <a:r>
              <a:rPr lang="en-SG" sz="2600" i="1" dirty="0"/>
              <a:t>, temperance</a:t>
            </a:r>
            <a:r>
              <a:rPr lang="en-SG" sz="2600" i="1" dirty="0" smtClean="0"/>
              <a:t>:</a:t>
            </a:r>
            <a:endParaRPr lang="en-SG" sz="2600" i="1" dirty="0"/>
          </a:p>
          <a:p>
            <a:endParaRPr lang="en-SG" sz="2400" dirty="0"/>
          </a:p>
          <a:p>
            <a:pPr marL="0" indent="0">
              <a:buNone/>
            </a:pPr>
            <a:endParaRPr lang="en-SG" sz="2400" dirty="0"/>
          </a:p>
          <a:p>
            <a:endParaRPr lang="en-SG" sz="2400" dirty="0"/>
          </a:p>
          <a:p>
            <a:endParaRPr lang="en-SG" sz="2400" dirty="0"/>
          </a:p>
          <a:p>
            <a:endParaRPr lang="en-SG" sz="2400" dirty="0"/>
          </a:p>
          <a:p>
            <a:endParaRPr lang="en-SG" sz="2600" i="1" dirty="0"/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205913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 lnSpcReduction="10000"/>
          </a:bodyPr>
          <a:lstStyle/>
          <a:p>
            <a:r>
              <a:rPr lang="en-SG" dirty="0" smtClean="0"/>
              <a:t>A.  </a:t>
            </a:r>
            <a:r>
              <a:rPr lang="en-SG" u="sng" dirty="0" smtClean="0"/>
              <a:t>Face-to-Face (First choice)</a:t>
            </a:r>
          </a:p>
          <a:p>
            <a:r>
              <a:rPr lang="en-SG" dirty="0" smtClean="0"/>
              <a:t>4.  Goals </a:t>
            </a:r>
          </a:p>
          <a:p>
            <a:r>
              <a:rPr lang="en-SG" dirty="0" smtClean="0"/>
              <a:t>a.  Control time and place for privacy and attention.</a:t>
            </a:r>
          </a:p>
          <a:p>
            <a:r>
              <a:rPr lang="en-SG" dirty="0"/>
              <a:t> </a:t>
            </a:r>
            <a:r>
              <a:rPr lang="en-SG" dirty="0" smtClean="0"/>
              <a:t>  </a:t>
            </a:r>
            <a:r>
              <a:rPr lang="en-SG" dirty="0"/>
              <a:t>(Ecclesiastes </a:t>
            </a:r>
            <a:r>
              <a:rPr lang="en-SG" dirty="0" smtClean="0"/>
              <a:t>3:1)  </a:t>
            </a:r>
            <a:r>
              <a:rPr lang="en-SG" i="1" u="sng" dirty="0"/>
              <a:t>To every thing there is a season</a:t>
            </a:r>
            <a:r>
              <a:rPr lang="en-SG" i="1" dirty="0"/>
              <a:t>, and a time to every purpose under the heaven</a:t>
            </a:r>
            <a:r>
              <a:rPr lang="en-SG" dirty="0" smtClean="0"/>
              <a:t>:</a:t>
            </a:r>
          </a:p>
          <a:p>
            <a:r>
              <a:rPr lang="en-SG" dirty="0"/>
              <a:t> </a:t>
            </a:r>
            <a:r>
              <a:rPr lang="en-SG" dirty="0" smtClean="0"/>
              <a:t>b.  Do not get angry or defensive at negative reaction but be honest.</a:t>
            </a:r>
          </a:p>
          <a:p>
            <a:r>
              <a:rPr lang="en-SG" dirty="0"/>
              <a:t> </a:t>
            </a:r>
            <a:r>
              <a:rPr lang="en-SG" dirty="0" smtClean="0"/>
              <a:t> </a:t>
            </a:r>
            <a:r>
              <a:rPr lang="en-SG" dirty="0"/>
              <a:t>(Proverbs </a:t>
            </a:r>
            <a:r>
              <a:rPr lang="en-SG" dirty="0" smtClean="0"/>
              <a:t>17:27)  </a:t>
            </a:r>
            <a:r>
              <a:rPr lang="en-SG" i="1" dirty="0"/>
              <a:t>He that </a:t>
            </a:r>
            <a:r>
              <a:rPr lang="en-SG" i="1" u="sng" dirty="0"/>
              <a:t>hath knowledge </a:t>
            </a:r>
            <a:r>
              <a:rPr lang="en-SG" i="1" u="sng" dirty="0" smtClean="0"/>
              <a:t>spares </a:t>
            </a:r>
            <a:r>
              <a:rPr lang="en-SG" i="1" u="sng" dirty="0"/>
              <a:t>his words</a:t>
            </a:r>
            <a:r>
              <a:rPr lang="en-SG" i="1" dirty="0"/>
              <a:t>: and a man of understanding is of an excellent spirit</a:t>
            </a:r>
            <a:r>
              <a:rPr lang="en-SG" i="1" dirty="0" smtClean="0"/>
              <a:t>.</a:t>
            </a:r>
          </a:p>
          <a:p>
            <a:r>
              <a:rPr lang="en-SG" i="1" dirty="0"/>
              <a:t> </a:t>
            </a:r>
            <a:r>
              <a:rPr lang="en-SG" i="1" dirty="0" smtClean="0"/>
              <a:t> c.  </a:t>
            </a:r>
            <a:r>
              <a:rPr lang="en-SG" dirty="0" smtClean="0"/>
              <a:t>Do not speak for others but with yourself with an “I”.</a:t>
            </a:r>
          </a:p>
          <a:p>
            <a:r>
              <a:rPr lang="en-SG" i="1" dirty="0" smtClean="0"/>
              <a:t>  </a:t>
            </a:r>
            <a:r>
              <a:rPr lang="en-SG" dirty="0"/>
              <a:t>(Proverbs </a:t>
            </a:r>
            <a:r>
              <a:rPr lang="en-SG" dirty="0" smtClean="0"/>
              <a:t>16:21)  </a:t>
            </a:r>
            <a:r>
              <a:rPr lang="en-SG" i="1" dirty="0"/>
              <a:t>The </a:t>
            </a:r>
            <a:r>
              <a:rPr lang="en-SG" i="1" u="sng" dirty="0"/>
              <a:t>wise in heart shall be called prudent</a:t>
            </a:r>
            <a:r>
              <a:rPr lang="en-SG" i="1" dirty="0"/>
              <a:t>: and the sweetness of the lips </a:t>
            </a:r>
            <a:r>
              <a:rPr lang="en-SG" i="1" dirty="0" smtClean="0"/>
              <a:t>increases </a:t>
            </a:r>
            <a:r>
              <a:rPr lang="en-SG" i="1" dirty="0"/>
              <a:t>learning</a:t>
            </a:r>
            <a:r>
              <a:rPr lang="en-SG" dirty="0" smtClean="0"/>
              <a:t>.</a:t>
            </a:r>
            <a:endParaRPr lang="en-SG" i="1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657679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068946"/>
            <a:ext cx="11500833" cy="5409127"/>
          </a:xfrm>
        </p:spPr>
        <p:txBody>
          <a:bodyPr>
            <a:noAutofit/>
          </a:bodyPr>
          <a:lstStyle/>
          <a:p>
            <a:r>
              <a:rPr lang="en-SG" dirty="0" smtClean="0"/>
              <a:t>A.  </a:t>
            </a:r>
            <a:r>
              <a:rPr lang="en-SG" u="sng" dirty="0" smtClean="0"/>
              <a:t>Face-to-Face (First choice)</a:t>
            </a:r>
          </a:p>
          <a:p>
            <a:r>
              <a:rPr lang="en-SG" dirty="0" smtClean="0"/>
              <a:t>4.  Goals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d.  Do not attack character but attack problem behaviour.</a:t>
            </a:r>
          </a:p>
          <a:p>
            <a:r>
              <a:rPr lang="en-SG" dirty="0"/>
              <a:t> </a:t>
            </a:r>
            <a:r>
              <a:rPr lang="en-SG" dirty="0" smtClean="0"/>
              <a:t>  </a:t>
            </a:r>
            <a:r>
              <a:rPr lang="en-SG" dirty="0"/>
              <a:t>(Proverbs </a:t>
            </a:r>
            <a:r>
              <a:rPr lang="en-SG" dirty="0" smtClean="0"/>
              <a:t>12:18)  </a:t>
            </a:r>
            <a:r>
              <a:rPr lang="en-SG" i="1" dirty="0"/>
              <a:t>There is that </a:t>
            </a:r>
            <a:r>
              <a:rPr lang="en-SG" i="1" u="sng" dirty="0" smtClean="0"/>
              <a:t>speaks </a:t>
            </a:r>
            <a:r>
              <a:rPr lang="en-SG" i="1" u="sng" dirty="0"/>
              <a:t>like the piercings of a sword</a:t>
            </a:r>
            <a:r>
              <a:rPr lang="en-SG" i="1" dirty="0"/>
              <a:t>: but the tongue of the wise is health</a:t>
            </a:r>
            <a:r>
              <a:rPr lang="en-SG" i="1" dirty="0" smtClean="0"/>
              <a:t>.</a:t>
            </a:r>
          </a:p>
          <a:p>
            <a:r>
              <a:rPr lang="en-SG" i="1" dirty="0"/>
              <a:t> </a:t>
            </a:r>
            <a:r>
              <a:rPr lang="en-SG" i="1" dirty="0" smtClean="0"/>
              <a:t> e.  </a:t>
            </a:r>
            <a:r>
              <a:rPr lang="en-SG" dirty="0" smtClean="0"/>
              <a:t>Do not generalise but speak concrete and specific terms.</a:t>
            </a:r>
          </a:p>
          <a:p>
            <a:r>
              <a:rPr lang="en-SG" i="1" dirty="0"/>
              <a:t> </a:t>
            </a:r>
            <a:r>
              <a:rPr lang="en-SG" i="1" dirty="0" smtClean="0"/>
              <a:t> </a:t>
            </a:r>
            <a:r>
              <a:rPr lang="en-SG" dirty="0"/>
              <a:t>(Proverbs </a:t>
            </a:r>
            <a:r>
              <a:rPr lang="en-SG" dirty="0" smtClean="0"/>
              <a:t>13:14)  </a:t>
            </a:r>
            <a:r>
              <a:rPr lang="en-SG" i="1" u="sng" dirty="0"/>
              <a:t>The </a:t>
            </a:r>
            <a:r>
              <a:rPr lang="en-SG" i="1" u="sng" dirty="0" smtClean="0"/>
              <a:t>law of the wise is a fountain of </a:t>
            </a:r>
            <a:r>
              <a:rPr lang="en-SG" i="1" u="sng" dirty="0"/>
              <a:t>life</a:t>
            </a:r>
            <a:r>
              <a:rPr lang="en-SG" i="1" dirty="0"/>
              <a:t>, to depart from the snares of death</a:t>
            </a:r>
            <a:r>
              <a:rPr lang="en-SG" i="1" dirty="0" smtClean="0"/>
              <a:t>.</a:t>
            </a:r>
          </a:p>
          <a:p>
            <a:pPr marL="0" indent="0">
              <a:buNone/>
            </a:pPr>
            <a:r>
              <a:rPr lang="en-SG" i="1" dirty="0"/>
              <a:t> </a:t>
            </a:r>
            <a:r>
              <a:rPr lang="en-SG" i="1" dirty="0" smtClean="0"/>
              <a:t>    f.  </a:t>
            </a:r>
            <a:r>
              <a:rPr lang="en-SG" dirty="0" smtClean="0"/>
              <a:t>Do not shame but help to process any guilt or shame.</a:t>
            </a:r>
          </a:p>
          <a:p>
            <a:r>
              <a:rPr lang="en-SG" dirty="0"/>
              <a:t> </a:t>
            </a:r>
            <a:r>
              <a:rPr lang="en-SG" dirty="0" smtClean="0"/>
              <a:t>    </a:t>
            </a:r>
            <a:r>
              <a:rPr lang="en-SG" dirty="0"/>
              <a:t>(Ephesians </a:t>
            </a:r>
            <a:r>
              <a:rPr lang="en-SG" dirty="0" smtClean="0"/>
              <a:t>4:32)  </a:t>
            </a:r>
            <a:r>
              <a:rPr lang="en-SG" i="1" dirty="0" smtClean="0"/>
              <a:t>And </a:t>
            </a:r>
            <a:r>
              <a:rPr lang="en-SG" i="1" u="sng" dirty="0" smtClean="0"/>
              <a:t>be ye kind one to another, </a:t>
            </a:r>
            <a:r>
              <a:rPr lang="en-SG" i="1" u="sng" dirty="0" err="1" smtClean="0"/>
              <a:t>tenderhearted</a:t>
            </a:r>
            <a:r>
              <a:rPr lang="en-SG" i="1" dirty="0" smtClean="0"/>
              <a:t>, </a:t>
            </a:r>
            <a:r>
              <a:rPr lang="en-SG" i="1" dirty="0"/>
              <a:t>forgiving one another, even as God for Christ's sake hath forgiven you</a:t>
            </a:r>
            <a:r>
              <a:rPr lang="en-SG" dirty="0" smtClean="0"/>
              <a:t>.</a:t>
            </a: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i="1" dirty="0"/>
          </a:p>
          <a:p>
            <a:endParaRPr lang="en-SG" dirty="0"/>
          </a:p>
          <a:p>
            <a:pPr marL="0" indent="0">
              <a:buNone/>
            </a:pPr>
            <a:r>
              <a:rPr lang="en-SG" dirty="0" smtClean="0"/>
              <a:t>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887325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 lnSpcReduction="10000"/>
          </a:bodyPr>
          <a:lstStyle/>
          <a:p>
            <a:r>
              <a:rPr lang="en-SG" dirty="0" smtClean="0"/>
              <a:t>A.  </a:t>
            </a:r>
            <a:r>
              <a:rPr lang="en-SG" u="sng" dirty="0" smtClean="0"/>
              <a:t>Face-to-Face (First choice)</a:t>
            </a:r>
          </a:p>
          <a:p>
            <a:r>
              <a:rPr lang="en-SG" dirty="0" smtClean="0"/>
              <a:t>g.  Do not focus on own pain but on his need to repent and change.</a:t>
            </a:r>
          </a:p>
          <a:p>
            <a:r>
              <a:rPr lang="en-SG" dirty="0"/>
              <a:t>(2 Peter </a:t>
            </a:r>
            <a:r>
              <a:rPr lang="en-SG" dirty="0" smtClean="0"/>
              <a:t>3:9)  </a:t>
            </a:r>
            <a:r>
              <a:rPr lang="en-SG" i="1" dirty="0"/>
              <a:t>The Lord is not slack concerning his promise, as some men count slackness; but is </a:t>
            </a:r>
            <a:r>
              <a:rPr lang="en-SG" i="1" u="sng" dirty="0"/>
              <a:t>longsuffering to us-ward, not willing that any should perish, but that all should come to repentance</a:t>
            </a:r>
            <a:r>
              <a:rPr lang="en-SG" i="1" dirty="0" smtClean="0"/>
              <a:t>.</a:t>
            </a:r>
          </a:p>
          <a:p>
            <a:r>
              <a:rPr lang="en-SG" dirty="0" smtClean="0"/>
              <a:t>h.  Do listen and be prepared to change the perspectives.</a:t>
            </a:r>
          </a:p>
          <a:p>
            <a:r>
              <a:rPr lang="en-SG" dirty="0"/>
              <a:t>(Proverbs </a:t>
            </a:r>
            <a:r>
              <a:rPr lang="en-SG" dirty="0" smtClean="0"/>
              <a:t>15:28)  </a:t>
            </a:r>
            <a:r>
              <a:rPr lang="en-SG" i="1" dirty="0"/>
              <a:t>The </a:t>
            </a:r>
            <a:r>
              <a:rPr lang="en-SG" i="1" u="sng" dirty="0"/>
              <a:t>heart of the righteous </a:t>
            </a:r>
            <a:r>
              <a:rPr lang="en-SG" i="1" u="sng" dirty="0" smtClean="0"/>
              <a:t>studies </a:t>
            </a:r>
            <a:r>
              <a:rPr lang="en-SG" i="1" u="sng" dirty="0"/>
              <a:t>to answer</a:t>
            </a:r>
            <a:r>
              <a:rPr lang="en-SG" i="1" dirty="0"/>
              <a:t>: but the mouth of the wicked </a:t>
            </a:r>
            <a:r>
              <a:rPr lang="en-SG" i="1" dirty="0" smtClean="0"/>
              <a:t>pours </a:t>
            </a:r>
            <a:r>
              <a:rPr lang="en-SG" i="1" dirty="0"/>
              <a:t>out evil things</a:t>
            </a:r>
            <a:r>
              <a:rPr lang="en-SG" i="1" dirty="0" smtClean="0"/>
              <a:t>.</a:t>
            </a:r>
          </a:p>
          <a:p>
            <a:r>
              <a:rPr lang="en-SG" dirty="0" err="1" smtClean="0"/>
              <a:t>i</a:t>
            </a:r>
            <a:r>
              <a:rPr lang="en-SG" dirty="0" smtClean="0"/>
              <a:t>.  Be patient even when it ends in anger or rejection.</a:t>
            </a:r>
          </a:p>
          <a:p>
            <a:r>
              <a:rPr lang="en-SG" dirty="0"/>
              <a:t>(1 Thessalonians </a:t>
            </a:r>
            <a:r>
              <a:rPr lang="en-SG" dirty="0" smtClean="0"/>
              <a:t>5:14)  </a:t>
            </a:r>
            <a:r>
              <a:rPr lang="en-SG" i="1" dirty="0"/>
              <a:t>Now we exhort you, brethren, warn them that are unruly, comfort the feebleminded, support the weak, </a:t>
            </a:r>
            <a:r>
              <a:rPr lang="en-SG" i="1" u="sng" dirty="0"/>
              <a:t>be patient toward all </a:t>
            </a:r>
            <a:r>
              <a:rPr lang="en-SG" i="1" dirty="0"/>
              <a:t>men</a:t>
            </a:r>
            <a:r>
              <a:rPr lang="en-SG" i="1" dirty="0" smtClean="0"/>
              <a:t>.</a:t>
            </a:r>
            <a:endParaRPr lang="en-SG" i="1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44361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 lnSpcReduction="10000"/>
          </a:bodyPr>
          <a:lstStyle/>
          <a:p>
            <a:r>
              <a:rPr lang="en-SG" dirty="0"/>
              <a:t>B</a:t>
            </a:r>
            <a:r>
              <a:rPr lang="en-SG" dirty="0" smtClean="0"/>
              <a:t>.  </a:t>
            </a:r>
            <a:r>
              <a:rPr lang="en-SG" u="sng" dirty="0" smtClean="0"/>
              <a:t>Telephone</a:t>
            </a:r>
            <a:r>
              <a:rPr lang="en-SG" dirty="0" smtClean="0"/>
              <a:t>  (generally second choice)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1.  Advantages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a.  Less formal than face-to-face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b.  Usually easier to set up meeting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c.  Allows the talk with less intensity.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d.  Provides more privacy than meeting in person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e.  Allows to hear tone of voice, immediate reaction, feedback.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f.  Allows to determine acceptance of rejection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g.  Provides safety by allowing the option to end the talk and follow-up.</a:t>
            </a:r>
          </a:p>
          <a:p>
            <a:pPr marL="0" indent="0">
              <a:buNone/>
            </a:pPr>
            <a:endParaRPr lang="en-SG" i="1" dirty="0" smtClean="0"/>
          </a:p>
          <a:p>
            <a:pPr marL="0" indent="0">
              <a:buNone/>
            </a:pPr>
            <a:r>
              <a:rPr lang="en-SG" dirty="0" smtClean="0"/>
              <a:t>  </a:t>
            </a:r>
            <a:endParaRPr lang="en-SG" dirty="0"/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716354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/>
          </a:bodyPr>
          <a:lstStyle/>
          <a:p>
            <a:r>
              <a:rPr lang="en-SG" dirty="0"/>
              <a:t>B</a:t>
            </a:r>
            <a:r>
              <a:rPr lang="en-SG" dirty="0" smtClean="0"/>
              <a:t>.  </a:t>
            </a:r>
            <a:r>
              <a:rPr lang="en-SG" u="sng" dirty="0" smtClean="0"/>
              <a:t>Telephone</a:t>
            </a:r>
            <a:r>
              <a:rPr lang="en-SG" dirty="0" smtClean="0"/>
              <a:t>  (generally second choice)</a:t>
            </a:r>
            <a:endParaRPr lang="en-SG" u="sng" dirty="0" smtClean="0"/>
          </a:p>
          <a:p>
            <a:pPr marL="0" indent="0">
              <a:buNone/>
            </a:pPr>
            <a:r>
              <a:rPr lang="en-SG" i="1" dirty="0" smtClean="0"/>
              <a:t>  2.  </a:t>
            </a:r>
            <a:r>
              <a:rPr lang="en-SG" dirty="0" smtClean="0"/>
              <a:t>Disadvantages</a:t>
            </a:r>
          </a:p>
          <a:p>
            <a:pPr marL="0" indent="0">
              <a:buNone/>
            </a:pPr>
            <a:r>
              <a:rPr lang="en-SG" i="1" dirty="0"/>
              <a:t> </a:t>
            </a:r>
            <a:r>
              <a:rPr lang="en-SG" i="1" dirty="0" smtClean="0"/>
              <a:t> a.  </a:t>
            </a:r>
            <a:r>
              <a:rPr lang="en-SG" dirty="0" smtClean="0"/>
              <a:t>The direct involvement more threatening to the offender</a:t>
            </a:r>
          </a:p>
          <a:p>
            <a:pPr marL="0" indent="0">
              <a:buNone/>
            </a:pPr>
            <a:r>
              <a:rPr lang="en-SG" i="1" dirty="0"/>
              <a:t> </a:t>
            </a:r>
            <a:r>
              <a:rPr lang="en-SG" i="1" dirty="0" smtClean="0"/>
              <a:t> b.  </a:t>
            </a:r>
            <a:r>
              <a:rPr lang="en-SG" dirty="0" smtClean="0"/>
              <a:t>Gives the offender little time to process before reacting</a:t>
            </a:r>
          </a:p>
          <a:p>
            <a:pPr marL="0" indent="0">
              <a:buNone/>
            </a:pPr>
            <a:r>
              <a:rPr lang="en-SG" i="1" dirty="0"/>
              <a:t> </a:t>
            </a:r>
            <a:r>
              <a:rPr lang="en-SG" i="1" dirty="0" smtClean="0"/>
              <a:t> </a:t>
            </a:r>
            <a:r>
              <a:rPr lang="en-SG" dirty="0" smtClean="0"/>
              <a:t>c.  No expressing of warmth or care through body language</a:t>
            </a:r>
          </a:p>
          <a:p>
            <a:pPr marL="0" indent="0">
              <a:buNone/>
            </a:pPr>
            <a:r>
              <a:rPr lang="en-SG" i="1" dirty="0"/>
              <a:t> </a:t>
            </a:r>
            <a:r>
              <a:rPr lang="en-SG" i="1" dirty="0" smtClean="0"/>
              <a:t> </a:t>
            </a:r>
            <a:r>
              <a:rPr lang="en-SG" dirty="0" smtClean="0"/>
              <a:t>d.  Can be easily terminated before resolution</a:t>
            </a:r>
          </a:p>
          <a:p>
            <a:pPr marL="0" indent="0">
              <a:buNone/>
            </a:pPr>
            <a:endParaRPr lang="en-SG" i="1" dirty="0"/>
          </a:p>
          <a:p>
            <a:r>
              <a:rPr lang="en-SG" dirty="0"/>
              <a:t>(Acts </a:t>
            </a:r>
            <a:r>
              <a:rPr lang="en-SG" dirty="0" smtClean="0"/>
              <a:t>24:16)  </a:t>
            </a:r>
            <a:r>
              <a:rPr lang="en-SG" i="1" dirty="0"/>
              <a:t>And herein do I exercise myself, to have always </a:t>
            </a:r>
            <a:r>
              <a:rPr lang="en-SG" i="1" u="sng" dirty="0"/>
              <a:t>a conscience void of offence toward God, and toward men</a:t>
            </a:r>
            <a:r>
              <a:rPr lang="en-SG" i="1" u="sng" dirty="0" smtClean="0"/>
              <a:t>.</a:t>
            </a:r>
          </a:p>
          <a:p>
            <a:pPr marL="0" indent="0">
              <a:buNone/>
            </a:pPr>
            <a:r>
              <a:rPr lang="en-SG" dirty="0" smtClean="0"/>
              <a:t>  </a:t>
            </a:r>
            <a:endParaRPr lang="en-SG" dirty="0"/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773777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pPr marL="514350" indent="-514350">
              <a:buAutoNum type="alphaUcPeriod" startAt="3"/>
            </a:pPr>
            <a:r>
              <a:rPr lang="en-SG" u="sng" dirty="0" smtClean="0"/>
              <a:t>Written (third choice)</a:t>
            </a:r>
            <a:endParaRPr lang="en-SG" u="sng" dirty="0"/>
          </a:p>
          <a:p>
            <a:pPr marL="514350" indent="-514350">
              <a:buAutoNum type="arabicPeriod"/>
            </a:pPr>
            <a:r>
              <a:rPr lang="en-SG" dirty="0" smtClean="0"/>
              <a:t>Advantages</a:t>
            </a:r>
          </a:p>
          <a:p>
            <a:pPr marL="514350" indent="-514350">
              <a:buAutoNum type="alphaLcPeriod"/>
            </a:pPr>
            <a:r>
              <a:rPr lang="en-SG" dirty="0" smtClean="0"/>
              <a:t>Offers the most objective plan because it is not done in haste</a:t>
            </a:r>
          </a:p>
          <a:p>
            <a:pPr marL="514350" indent="-514350">
              <a:buAutoNum type="alphaLcPeriod"/>
            </a:pPr>
            <a:r>
              <a:rPr lang="en-SG" dirty="0" smtClean="0"/>
              <a:t>Provides control of wording, timing and expression</a:t>
            </a:r>
          </a:p>
          <a:p>
            <a:pPr marL="514350" indent="-514350">
              <a:buAutoNum type="alphaLcPeriod"/>
            </a:pPr>
            <a:r>
              <a:rPr lang="en-SG" dirty="0" smtClean="0"/>
              <a:t>Provides a healthy distance from physical, sexual and emotional abuser</a:t>
            </a:r>
          </a:p>
          <a:p>
            <a:pPr marL="514350" indent="-514350">
              <a:buAutoNum type="alphaLcPeriod"/>
            </a:pPr>
            <a:r>
              <a:rPr lang="en-SG" dirty="0" smtClean="0"/>
              <a:t>Allows for repeated reading for better understanding</a:t>
            </a:r>
          </a:p>
          <a:p>
            <a:pPr marL="514350" indent="-514350">
              <a:buAutoNum type="alphaLcPeriod"/>
            </a:pPr>
            <a:r>
              <a:rPr lang="en-SG" dirty="0" smtClean="0"/>
              <a:t>Sometimes feelings are made known without confronting.</a:t>
            </a:r>
          </a:p>
        </p:txBody>
      </p:sp>
    </p:spTree>
    <p:extLst>
      <p:ext uri="{BB962C8B-B14F-4D97-AF65-F5344CB8AC3E}">
        <p14:creationId xmlns:p14="http://schemas.microsoft.com/office/powerpoint/2010/main" val="19257474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3"/>
            </a:pPr>
            <a:r>
              <a:rPr lang="en-SG" u="sng" dirty="0" smtClean="0"/>
              <a:t>Written (third choice)</a:t>
            </a:r>
          </a:p>
          <a:p>
            <a:pPr marL="514350" indent="-514350">
              <a:buAutoNum type="arabicPeriod" startAt="2"/>
            </a:pPr>
            <a:r>
              <a:rPr lang="en-SG" dirty="0" smtClean="0"/>
              <a:t>Disadvantages</a:t>
            </a:r>
          </a:p>
          <a:p>
            <a:pPr marL="514350" indent="-514350">
              <a:buAutoNum type="alphaLcPeriod"/>
            </a:pPr>
            <a:r>
              <a:rPr lang="en-SG" dirty="0" smtClean="0"/>
              <a:t>Such an established record cannot be rescinded.</a:t>
            </a:r>
          </a:p>
          <a:p>
            <a:pPr marL="514350" indent="-514350">
              <a:buAutoNum type="alphaLcPeriod"/>
            </a:pPr>
            <a:r>
              <a:rPr lang="en-SG" dirty="0" smtClean="0"/>
              <a:t>Certain negative acts need a more personal talk for change to happen</a:t>
            </a:r>
          </a:p>
          <a:p>
            <a:pPr marL="514350" indent="-514350">
              <a:buAutoNum type="alphaLcPeriod"/>
            </a:pPr>
            <a:r>
              <a:rPr lang="en-SG" dirty="0" smtClean="0"/>
              <a:t>Offender may choose not to respond.</a:t>
            </a:r>
          </a:p>
          <a:p>
            <a:pPr marL="514350" indent="-514350">
              <a:buAutoNum type="alphaLcPeriod"/>
            </a:pPr>
            <a:r>
              <a:rPr lang="en-SG" dirty="0" smtClean="0"/>
              <a:t>Follow-up talks may be necessary to resolve and pursue forgiveness.</a:t>
            </a:r>
          </a:p>
          <a:p>
            <a:pPr marL="514350" indent="-514350">
              <a:buAutoNum type="alphaLcPeriod"/>
            </a:pPr>
            <a:r>
              <a:rPr lang="en-SG" dirty="0" smtClean="0"/>
              <a:t>Copies can be sent out to others not involved in conflict.</a:t>
            </a:r>
          </a:p>
          <a:p>
            <a:r>
              <a:rPr lang="en-SG" dirty="0" smtClean="0"/>
              <a:t>     </a:t>
            </a:r>
            <a:r>
              <a:rPr lang="en-SG" dirty="0"/>
              <a:t>(Galatians </a:t>
            </a:r>
            <a:r>
              <a:rPr lang="en-SG" dirty="0" smtClean="0"/>
              <a:t>1:10)  </a:t>
            </a:r>
            <a:r>
              <a:rPr lang="en-SG" i="1" u="sng" dirty="0"/>
              <a:t>For do I now persuade men, or God? </a:t>
            </a:r>
            <a:r>
              <a:rPr lang="en-SG" i="1" dirty="0"/>
              <a:t>or do I seek to please men? for if I yet pleased men, I should not be the servant of Christ</a:t>
            </a:r>
            <a:r>
              <a:rPr lang="en-SG" i="1" dirty="0" smtClean="0"/>
              <a:t>.</a:t>
            </a:r>
            <a:endParaRPr lang="en-SG" i="1" dirty="0"/>
          </a:p>
          <a:p>
            <a:pPr marL="0" indent="0">
              <a:buNone/>
            </a:pPr>
            <a:r>
              <a:rPr lang="en-SG" i="1" dirty="0" smtClean="0"/>
              <a:t>   </a:t>
            </a:r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40951400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4"/>
            </a:pPr>
            <a:r>
              <a:rPr lang="en-SG" u="sng" dirty="0" smtClean="0"/>
              <a:t>Confront with Witnesses</a:t>
            </a:r>
          </a:p>
          <a:p>
            <a:r>
              <a:rPr lang="en-SG" dirty="0" smtClean="0"/>
              <a:t>   </a:t>
            </a:r>
            <a:r>
              <a:rPr lang="en-SG" dirty="0"/>
              <a:t>(Matthew </a:t>
            </a:r>
            <a:r>
              <a:rPr lang="en-SG" dirty="0" smtClean="0"/>
              <a:t>18:16)  </a:t>
            </a:r>
            <a:r>
              <a:rPr lang="en-SG" i="1" dirty="0"/>
              <a:t>But if he will not hear thee, then take with thee one or two more, that in </a:t>
            </a:r>
            <a:r>
              <a:rPr lang="en-SG" i="1" u="sng" dirty="0"/>
              <a:t>the mouth of two or three witnesses</a:t>
            </a:r>
            <a:r>
              <a:rPr lang="en-SG" i="1" dirty="0"/>
              <a:t> every word may be established.</a:t>
            </a:r>
          </a:p>
          <a:p>
            <a:r>
              <a:rPr lang="en-SG" dirty="0" smtClean="0"/>
              <a:t>1.  To show the seriousness of the offense</a:t>
            </a:r>
          </a:p>
          <a:p>
            <a:r>
              <a:rPr lang="en-SG" dirty="0" smtClean="0"/>
              <a:t>2.  To express that other godly and matured persons have concern</a:t>
            </a:r>
          </a:p>
          <a:p>
            <a:r>
              <a:rPr lang="en-SG" dirty="0" smtClean="0"/>
              <a:t>3.  To confirm and clarify the accusation</a:t>
            </a:r>
          </a:p>
          <a:p>
            <a:r>
              <a:rPr lang="en-SG" dirty="0" smtClean="0"/>
              <a:t>4.  To offer a second opportunity for repentance</a:t>
            </a:r>
          </a:p>
          <a:p>
            <a:r>
              <a:rPr lang="en-SG" dirty="0" smtClean="0"/>
              <a:t>5.  To provide accountability and hope for change</a:t>
            </a:r>
            <a:endParaRPr lang="en-SG" dirty="0"/>
          </a:p>
          <a:p>
            <a:pPr marL="0" indent="0">
              <a:buNone/>
            </a:pPr>
            <a:r>
              <a:rPr lang="en-SG" dirty="0" smtClean="0"/>
              <a:t>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24005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 startAt="4"/>
            </a:pPr>
            <a:r>
              <a:rPr lang="en-SG" u="sng" dirty="0" smtClean="0"/>
              <a:t>Confront with Witnesses</a:t>
            </a:r>
          </a:p>
          <a:p>
            <a:r>
              <a:rPr lang="en-SG" dirty="0" smtClean="0"/>
              <a:t>   6.  Benefits</a:t>
            </a:r>
          </a:p>
          <a:p>
            <a:pPr marL="0" indent="0">
              <a:buNone/>
            </a:pPr>
            <a:r>
              <a:rPr lang="en-SG" dirty="0" smtClean="0"/>
              <a:t>      a.  Wisdom in a multitude of collective wisdom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b.  Protection in number, physical and legal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c.  Not me versus another person, but group decision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d.  Pastor not to take sides with abuse of power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e.  People mature faster when they help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f.  </a:t>
            </a:r>
            <a:r>
              <a:rPr lang="en-SG" dirty="0"/>
              <a:t> </a:t>
            </a:r>
            <a:r>
              <a:rPr lang="en-SG" dirty="0" smtClean="0"/>
              <a:t>At least seven attempts must be made.</a:t>
            </a:r>
          </a:p>
          <a:p>
            <a:r>
              <a:rPr lang="en-SG" dirty="0"/>
              <a:t> </a:t>
            </a:r>
            <a:r>
              <a:rPr lang="en-SG" dirty="0" smtClean="0"/>
              <a:t>   </a:t>
            </a:r>
            <a:r>
              <a:rPr lang="en-SG" dirty="0"/>
              <a:t>(Proverbs </a:t>
            </a:r>
            <a:r>
              <a:rPr lang="en-SG" dirty="0" smtClean="0"/>
              <a:t>11:14)  </a:t>
            </a:r>
            <a:r>
              <a:rPr lang="en-SG" i="1" dirty="0"/>
              <a:t>Where no counsel is, the people fall: but </a:t>
            </a:r>
            <a:r>
              <a:rPr lang="en-SG" i="1" u="sng" dirty="0"/>
              <a:t>in the multitude of counsellors there is safety</a:t>
            </a:r>
            <a:r>
              <a:rPr lang="en-SG" i="1" u="sng" dirty="0" smtClean="0"/>
              <a:t>.</a:t>
            </a:r>
            <a:endParaRPr lang="en-SG" i="1" u="sng" dirty="0"/>
          </a:p>
          <a:p>
            <a:pPr marL="0" indent="0">
              <a:buNone/>
            </a:pPr>
            <a:r>
              <a:rPr lang="en-SG" u="sng" dirty="0" smtClean="0"/>
              <a:t> </a:t>
            </a:r>
            <a:endParaRPr lang="en-SG" u="sng" dirty="0"/>
          </a:p>
        </p:txBody>
      </p:sp>
    </p:spTree>
    <p:extLst>
      <p:ext uri="{BB962C8B-B14F-4D97-AF65-F5344CB8AC3E}">
        <p14:creationId xmlns:p14="http://schemas.microsoft.com/office/powerpoint/2010/main" val="18399125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pPr marL="514350" indent="-514350">
              <a:buAutoNum type="alphaUcPeriod" startAt="4"/>
            </a:pPr>
            <a:r>
              <a:rPr lang="en-SG" u="sng" dirty="0" smtClean="0"/>
              <a:t>Confront with Witnesses</a:t>
            </a:r>
          </a:p>
          <a:p>
            <a:pPr marL="0" indent="0">
              <a:buNone/>
            </a:pPr>
            <a:r>
              <a:rPr lang="en-SG" dirty="0" smtClean="0"/>
              <a:t>7.  Beware of the causes for conflicts: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-  Limited Information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-  Misinformation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-  </a:t>
            </a:r>
            <a:r>
              <a:rPr lang="en-SG" dirty="0" err="1" smtClean="0"/>
              <a:t>Disinfomation</a:t>
            </a:r>
            <a:endParaRPr lang="en-SG" dirty="0" smtClean="0"/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-  Ill-defined lines of communication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-  Ill-defined responsibilities or expectations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-  Inequities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-  Weary in well-doing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6679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II.  GOD’S DESIRE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300766"/>
            <a:ext cx="11307650" cy="5331854"/>
          </a:xfrm>
        </p:spPr>
        <p:txBody>
          <a:bodyPr/>
          <a:lstStyle/>
          <a:p>
            <a:r>
              <a:rPr lang="en-SG" sz="2400" dirty="0" smtClean="0"/>
              <a:t>B.  </a:t>
            </a:r>
            <a:r>
              <a:rPr lang="en-SG" sz="2400" u="sng" dirty="0" smtClean="0"/>
              <a:t>Based on God’s love and Jesus’ Atonement</a:t>
            </a:r>
            <a:r>
              <a:rPr lang="en-SG" sz="2400" dirty="0" smtClean="0"/>
              <a:t>:</a:t>
            </a:r>
          </a:p>
          <a:p>
            <a:r>
              <a:rPr lang="en-SG" sz="2400" dirty="0" smtClean="0"/>
              <a:t>1.  God confronts His children because He loves us and desires that we be holy as He is.</a:t>
            </a:r>
          </a:p>
          <a:p>
            <a:r>
              <a:rPr lang="en-SG" sz="2400" dirty="0"/>
              <a:t>(Hebrews </a:t>
            </a:r>
            <a:r>
              <a:rPr lang="en-SG" sz="2400" dirty="0" smtClean="0"/>
              <a:t>12:10,11)  </a:t>
            </a:r>
            <a:r>
              <a:rPr lang="en-SG" sz="2400" i="1" dirty="0" smtClean="0"/>
              <a:t>For </a:t>
            </a:r>
            <a:r>
              <a:rPr lang="en-SG" sz="2400" i="1" dirty="0"/>
              <a:t>they verily for a few days chastened us after their own pleasure; but H</a:t>
            </a:r>
            <a:r>
              <a:rPr lang="en-SG" sz="2400" i="1" dirty="0" smtClean="0"/>
              <a:t>e </a:t>
            </a:r>
            <a:r>
              <a:rPr lang="en-SG" sz="2400" i="1" dirty="0"/>
              <a:t>for our profit, that </a:t>
            </a:r>
            <a:r>
              <a:rPr lang="en-SG" sz="2400" i="1" u="sng" dirty="0"/>
              <a:t>we might be partakers of </a:t>
            </a:r>
            <a:r>
              <a:rPr lang="en-SG" sz="2400" i="1" u="sng" dirty="0" smtClean="0"/>
              <a:t>His holiness</a:t>
            </a:r>
            <a:r>
              <a:rPr lang="en-SG" sz="2400" i="1" dirty="0" smtClean="0"/>
              <a:t>.  Now </a:t>
            </a:r>
            <a:r>
              <a:rPr lang="en-SG" sz="2400" i="1" dirty="0"/>
              <a:t>no chastening for the present </a:t>
            </a:r>
            <a:r>
              <a:rPr lang="en-SG" sz="2400" i="1" dirty="0" smtClean="0"/>
              <a:t>seems </a:t>
            </a:r>
            <a:r>
              <a:rPr lang="en-SG" sz="2400" i="1" dirty="0"/>
              <a:t>to be joyous, but grievous: nevertheless afterward </a:t>
            </a:r>
            <a:r>
              <a:rPr lang="en-SG" sz="2400" i="1" u="sng" dirty="0"/>
              <a:t>it </a:t>
            </a:r>
            <a:r>
              <a:rPr lang="en-SG" sz="2400" i="1" u="sng" dirty="0" smtClean="0"/>
              <a:t>yields </a:t>
            </a:r>
            <a:r>
              <a:rPr lang="en-SG" sz="2400" i="1" u="sng" dirty="0"/>
              <a:t>the peaceable fruit of righteousness</a:t>
            </a:r>
            <a:r>
              <a:rPr lang="en-SG" sz="2400" i="1" dirty="0"/>
              <a:t> unto them which are exercised thereby</a:t>
            </a:r>
            <a:r>
              <a:rPr lang="en-SG" sz="2400" i="1" dirty="0" smtClean="0"/>
              <a:t>.</a:t>
            </a:r>
          </a:p>
          <a:p>
            <a:endParaRPr lang="en-SG" sz="2400" i="1" dirty="0"/>
          </a:p>
          <a:p>
            <a:r>
              <a:rPr lang="en-SG" sz="2400" i="1" dirty="0" smtClean="0"/>
              <a:t>2.  </a:t>
            </a:r>
            <a:r>
              <a:rPr lang="en-SG" sz="2400" dirty="0" smtClean="0"/>
              <a:t>He desires that we walk in close relationship and in His will.</a:t>
            </a:r>
            <a:endParaRPr lang="en-SG" sz="2400" i="1" dirty="0"/>
          </a:p>
          <a:p>
            <a:r>
              <a:rPr lang="en-SG" sz="2400" dirty="0"/>
              <a:t>(Deuteronomy </a:t>
            </a:r>
            <a:r>
              <a:rPr lang="en-SG" sz="2400" dirty="0" smtClean="0"/>
              <a:t>8:5,6)  </a:t>
            </a:r>
            <a:r>
              <a:rPr lang="en-SG" sz="2400" i="1" dirty="0"/>
              <a:t>Thou shalt also consider in thine heart, that, as a man </a:t>
            </a:r>
            <a:r>
              <a:rPr lang="en-SG" sz="2400" i="1" dirty="0" smtClean="0"/>
              <a:t>chastens </a:t>
            </a:r>
            <a:r>
              <a:rPr lang="en-SG" sz="2400" i="1" dirty="0"/>
              <a:t>his son, </a:t>
            </a:r>
            <a:r>
              <a:rPr lang="en-SG" sz="2400" i="1" u="sng" dirty="0"/>
              <a:t>so the LORD thy God </a:t>
            </a:r>
            <a:r>
              <a:rPr lang="en-SG" sz="2400" i="1" u="sng" dirty="0" smtClean="0"/>
              <a:t>chastens thee</a:t>
            </a:r>
            <a:r>
              <a:rPr lang="en-SG" sz="2400" i="1" dirty="0" smtClean="0"/>
              <a:t>.  Therefore </a:t>
            </a:r>
            <a:r>
              <a:rPr lang="en-SG" sz="2400" i="1" dirty="0"/>
              <a:t>thou shalt keep the commandments of the LORD thy God</a:t>
            </a:r>
            <a:r>
              <a:rPr lang="en-SG" sz="2400" i="1" u="sng" dirty="0"/>
              <a:t>, to walk in </a:t>
            </a:r>
            <a:r>
              <a:rPr lang="en-SG" sz="2400" i="1" u="sng" dirty="0" smtClean="0"/>
              <a:t>His </a:t>
            </a:r>
            <a:r>
              <a:rPr lang="en-SG" sz="2400" i="1" u="sng" dirty="0"/>
              <a:t>ways, and to fear </a:t>
            </a:r>
            <a:r>
              <a:rPr lang="en-SG" sz="2400" i="1" u="sng" dirty="0" smtClean="0"/>
              <a:t>Him</a:t>
            </a:r>
            <a:r>
              <a:rPr lang="en-SG" sz="2400" i="1" dirty="0"/>
              <a:t>.</a:t>
            </a:r>
          </a:p>
          <a:p>
            <a:endParaRPr lang="en-SG" sz="2400" dirty="0"/>
          </a:p>
          <a:p>
            <a:endParaRPr lang="en-SG" sz="2400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653605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068946"/>
            <a:ext cx="11500833" cy="5409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SG" sz="2600" dirty="0" smtClean="0"/>
              <a:t>E.  </a:t>
            </a:r>
            <a:r>
              <a:rPr lang="en-SG" sz="2600" u="sng" dirty="0" smtClean="0"/>
              <a:t>Confront before the Church</a:t>
            </a:r>
            <a:endParaRPr lang="en-SG" sz="2600" dirty="0" smtClean="0"/>
          </a:p>
          <a:p>
            <a:r>
              <a:rPr lang="en-SG" sz="2600" dirty="0" smtClean="0"/>
              <a:t>(Matthew 18:17)  </a:t>
            </a:r>
            <a:r>
              <a:rPr lang="en-SG" sz="2600" i="1" dirty="0" smtClean="0"/>
              <a:t>And if he shall neglect to hear them, </a:t>
            </a:r>
            <a:r>
              <a:rPr lang="en-SG" sz="2600" i="1" u="sng" dirty="0" smtClean="0"/>
              <a:t>tell it unto the church</a:t>
            </a:r>
            <a:r>
              <a:rPr lang="en-SG" sz="2600" i="1" dirty="0" smtClean="0"/>
              <a:t>: but if he neglect to hear the church, let him be unto thee as an heathen man and a publican</a:t>
            </a:r>
            <a:r>
              <a:rPr lang="en-SG" sz="2600" dirty="0" smtClean="0"/>
              <a:t>.</a:t>
            </a:r>
          </a:p>
          <a:p>
            <a:r>
              <a:rPr lang="en-SG" sz="2600" dirty="0" smtClean="0"/>
              <a:t>1.  To reveal the severity of the offense (cf. 1 Cor. 5)</a:t>
            </a:r>
          </a:p>
          <a:p>
            <a:r>
              <a:rPr lang="en-SG" sz="2600" dirty="0" smtClean="0"/>
              <a:t>2.  To demonstrate proper confrontation to all</a:t>
            </a:r>
          </a:p>
          <a:p>
            <a:r>
              <a:rPr lang="en-SG" sz="2600" dirty="0" smtClean="0"/>
              <a:t>3.  To provide yet another opportunity for repentance in presence of authority</a:t>
            </a:r>
          </a:p>
          <a:p>
            <a:r>
              <a:rPr lang="en-SG" sz="2600" dirty="0" smtClean="0"/>
              <a:t>4.  To offer restoration to the entire body (2 Cor. 2:5-11)</a:t>
            </a:r>
          </a:p>
          <a:p>
            <a:r>
              <a:rPr lang="en-SG" sz="2600" dirty="0" smtClean="0"/>
              <a:t>5.  To discipline the unrepentant person for sake of Christian unity and purity</a:t>
            </a:r>
          </a:p>
          <a:p>
            <a:r>
              <a:rPr lang="en-SG" sz="2600" dirty="0" smtClean="0"/>
              <a:t>(1 Corinthians 5:1,2)  </a:t>
            </a:r>
            <a:r>
              <a:rPr lang="en-SG" sz="2600" i="1" dirty="0" smtClean="0"/>
              <a:t>It is reported commonly that there is fornication among you, and such fornication as is not so much as named among the Gentiles, that one should have his father's wife.  And </a:t>
            </a:r>
            <a:r>
              <a:rPr lang="en-SG" sz="2600" i="1" u="sng" dirty="0" smtClean="0"/>
              <a:t>ye are puffed up, and have not rather mourned</a:t>
            </a:r>
            <a:r>
              <a:rPr lang="en-SG" sz="2600" i="1" dirty="0" smtClean="0"/>
              <a:t>, that he that hath done this deed might be taken away from among you.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r>
              <a:rPr lang="en-SG" u="sng" dirty="0" smtClean="0"/>
              <a:t> 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975807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VI.  APPROACHES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068946"/>
            <a:ext cx="11500833" cy="5409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SG" sz="2600" dirty="0" smtClean="0"/>
              <a:t>E.  </a:t>
            </a:r>
            <a:r>
              <a:rPr lang="en-SG" sz="2600" u="sng" dirty="0" smtClean="0"/>
              <a:t>Confront before the Church</a:t>
            </a:r>
            <a:endParaRPr lang="en-SG" sz="2600" dirty="0" smtClean="0"/>
          </a:p>
          <a:p>
            <a:pPr marL="0" indent="0">
              <a:buNone/>
            </a:pPr>
            <a:r>
              <a:rPr lang="en-SG" sz="2600" dirty="0"/>
              <a:t> </a:t>
            </a:r>
            <a:r>
              <a:rPr lang="en-SG" sz="2600" dirty="0" smtClean="0"/>
              <a:t>6.  Limited conditions to accept discipline</a:t>
            </a:r>
          </a:p>
          <a:p>
            <a:pPr marL="0" indent="0">
              <a:buNone/>
            </a:pPr>
            <a:r>
              <a:rPr lang="en-SG" sz="2600" i="1" dirty="0"/>
              <a:t> </a:t>
            </a:r>
            <a:r>
              <a:rPr lang="en-SG" sz="2600" i="1" dirty="0" smtClean="0"/>
              <a:t>a.  </a:t>
            </a:r>
            <a:r>
              <a:rPr lang="en-SG" sz="2600" dirty="0" smtClean="0"/>
              <a:t>The initial objective of the two stages is reconciliation.</a:t>
            </a:r>
          </a:p>
          <a:p>
            <a:pPr marL="0" indent="0">
              <a:buNone/>
            </a:pPr>
            <a:r>
              <a:rPr lang="en-SG" sz="2600" i="1" dirty="0"/>
              <a:t> </a:t>
            </a:r>
            <a:r>
              <a:rPr lang="en-SG" sz="2600" i="1" dirty="0" smtClean="0"/>
              <a:t>b.  </a:t>
            </a:r>
            <a:r>
              <a:rPr lang="en-SG" sz="2600" dirty="0" smtClean="0"/>
              <a:t>The purpose may change to vindication of who is right and who is wrong.</a:t>
            </a:r>
          </a:p>
          <a:p>
            <a:pPr marL="0" indent="0">
              <a:buNone/>
            </a:pPr>
            <a:r>
              <a:rPr lang="en-SG" sz="2600" i="1" dirty="0"/>
              <a:t> </a:t>
            </a:r>
            <a:r>
              <a:rPr lang="en-SG" sz="2600" i="1" dirty="0" smtClean="0"/>
              <a:t>c.  </a:t>
            </a:r>
            <a:r>
              <a:rPr lang="en-SG" sz="2600" dirty="0" smtClean="0"/>
              <a:t>Forced acceptance of discipline can be embarrassing and depressing.</a:t>
            </a:r>
          </a:p>
          <a:p>
            <a:pPr marL="0" indent="0">
              <a:buNone/>
            </a:pPr>
            <a:r>
              <a:rPr lang="en-SG" sz="2600" i="1" dirty="0"/>
              <a:t> </a:t>
            </a:r>
            <a:r>
              <a:rPr lang="en-SG" sz="2600" i="1" dirty="0" smtClean="0"/>
              <a:t>d.  </a:t>
            </a:r>
            <a:r>
              <a:rPr lang="en-SG" sz="2600" dirty="0" smtClean="0"/>
              <a:t>Usually, there is withdrawal of membership.</a:t>
            </a:r>
          </a:p>
          <a:p>
            <a:pPr marL="0" indent="0">
              <a:buNone/>
            </a:pPr>
            <a:r>
              <a:rPr lang="en-SG" sz="2600" i="1" dirty="0"/>
              <a:t> </a:t>
            </a:r>
            <a:r>
              <a:rPr lang="en-SG" sz="2600" i="1" dirty="0" smtClean="0"/>
              <a:t>e.  </a:t>
            </a:r>
            <a:r>
              <a:rPr lang="en-SG" sz="2600" dirty="0" smtClean="0"/>
              <a:t>However if the relationship is important enough, then the person may stay.</a:t>
            </a:r>
          </a:p>
          <a:p>
            <a:pPr marL="0" indent="0">
              <a:buNone/>
            </a:pPr>
            <a:r>
              <a:rPr lang="en-SG" sz="2600" i="1" dirty="0"/>
              <a:t> </a:t>
            </a:r>
            <a:r>
              <a:rPr lang="en-SG" sz="2600" i="1" dirty="0" smtClean="0"/>
              <a:t>f.  </a:t>
            </a:r>
            <a:r>
              <a:rPr lang="en-SG" sz="2600" dirty="0" smtClean="0"/>
              <a:t>Thus the church must maintain a dynamic and strong fellowship..</a:t>
            </a:r>
          </a:p>
          <a:p>
            <a:r>
              <a:rPr lang="en-SG" sz="2400" dirty="0"/>
              <a:t>(2 Corinthians </a:t>
            </a:r>
            <a:r>
              <a:rPr lang="en-SG" sz="2400" dirty="0" smtClean="0"/>
              <a:t>2:6,7</a:t>
            </a:r>
            <a:r>
              <a:rPr lang="en-SG" sz="2400" i="1" dirty="0" smtClean="0"/>
              <a:t>)  </a:t>
            </a:r>
            <a:r>
              <a:rPr lang="en-SG" sz="2400" i="1" dirty="0"/>
              <a:t>Sufficient to such a man is this punishment, which was inflicted of </a:t>
            </a:r>
            <a:r>
              <a:rPr lang="en-SG" sz="2400" i="1" dirty="0" smtClean="0"/>
              <a:t>many. So </a:t>
            </a:r>
            <a:r>
              <a:rPr lang="en-SG" sz="2400" i="1" dirty="0"/>
              <a:t>that contrariwise </a:t>
            </a:r>
            <a:r>
              <a:rPr lang="en-SG" sz="2400" i="1" u="sng" dirty="0"/>
              <a:t>ye ought rather to forgive him, and comfort him, </a:t>
            </a:r>
            <a:r>
              <a:rPr lang="en-SG" sz="2400" i="1" dirty="0"/>
              <a:t>lest perhaps such a one should be swallowed up with overmuch sorrow</a:t>
            </a:r>
            <a:r>
              <a:rPr lang="en-SG" sz="2400" dirty="0"/>
              <a:t>.</a:t>
            </a:r>
          </a:p>
          <a:p>
            <a:endParaRPr lang="en-SG" sz="2400" dirty="0"/>
          </a:p>
          <a:p>
            <a:pPr marL="0" indent="0">
              <a:buNone/>
            </a:pPr>
            <a:endParaRPr lang="en-SG" sz="2600" i="1" dirty="0" smtClean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r>
              <a:rPr lang="en-SG" u="sng" dirty="0" smtClean="0"/>
              <a:t> 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354056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pPr algn="ctr"/>
            <a:r>
              <a:rPr lang="en-SG" u="sng" dirty="0"/>
              <a:t>VI.  APPROACHES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210614"/>
            <a:ext cx="11655381" cy="5344732"/>
          </a:xfrm>
        </p:spPr>
        <p:txBody>
          <a:bodyPr/>
          <a:lstStyle/>
          <a:p>
            <a:pPr marL="514350" indent="-514350">
              <a:buAutoNum type="alphaUcPeriod" startAt="6"/>
            </a:pPr>
            <a:r>
              <a:rPr lang="en-SG" u="sng" dirty="0" smtClean="0"/>
              <a:t>What if I am confronted?</a:t>
            </a:r>
          </a:p>
          <a:p>
            <a:r>
              <a:rPr lang="en-SG" dirty="0"/>
              <a:t> </a:t>
            </a:r>
            <a:r>
              <a:rPr lang="en-SG" dirty="0" smtClean="0"/>
              <a:t> </a:t>
            </a:r>
            <a:r>
              <a:rPr lang="en-SG" dirty="0"/>
              <a:t>(Proverbs </a:t>
            </a:r>
            <a:r>
              <a:rPr lang="en-SG" dirty="0" smtClean="0"/>
              <a:t>13:18)  </a:t>
            </a:r>
            <a:r>
              <a:rPr lang="en-SG" i="1" dirty="0"/>
              <a:t>Poverty and shame shall be to him that </a:t>
            </a:r>
            <a:r>
              <a:rPr lang="en-SG" i="1" dirty="0" smtClean="0"/>
              <a:t>refuses </a:t>
            </a:r>
            <a:r>
              <a:rPr lang="en-SG" i="1" dirty="0"/>
              <a:t>instruction: but </a:t>
            </a:r>
            <a:r>
              <a:rPr lang="en-SG" i="1" u="sng" dirty="0"/>
              <a:t>he that </a:t>
            </a:r>
            <a:r>
              <a:rPr lang="en-SG" i="1" u="sng" dirty="0" smtClean="0"/>
              <a:t>regards </a:t>
            </a:r>
            <a:r>
              <a:rPr lang="en-SG" i="1" u="sng" dirty="0"/>
              <a:t>reproof shall be honoured</a:t>
            </a:r>
            <a:r>
              <a:rPr lang="en-SG" dirty="0" smtClean="0"/>
              <a:t>.</a:t>
            </a:r>
          </a:p>
          <a:p>
            <a:r>
              <a:rPr lang="en-SG" dirty="0" smtClean="0"/>
              <a:t>1.  Make relationship a priority over my personal rights.</a:t>
            </a:r>
          </a:p>
          <a:p>
            <a:r>
              <a:rPr lang="en-SG" dirty="0"/>
              <a:t>(1 Corinthians </a:t>
            </a:r>
            <a:r>
              <a:rPr lang="en-SG" dirty="0" smtClean="0"/>
              <a:t>6:7)  </a:t>
            </a:r>
            <a:r>
              <a:rPr lang="en-SG" i="1" dirty="0"/>
              <a:t>Now therefore there is utterly a fault among you, because ye go to law one with another. </a:t>
            </a:r>
            <a:r>
              <a:rPr lang="en-SG" i="1" u="sng" dirty="0"/>
              <a:t>Why do ye not rather take wrong?</a:t>
            </a:r>
            <a:r>
              <a:rPr lang="en-SG" i="1" dirty="0"/>
              <a:t> why do ye not rather suffer yourselves to be defrauded</a:t>
            </a:r>
            <a:r>
              <a:rPr lang="en-SG" i="1" dirty="0" smtClean="0"/>
              <a:t>?</a:t>
            </a:r>
          </a:p>
          <a:p>
            <a:r>
              <a:rPr lang="en-SG" dirty="0" smtClean="0"/>
              <a:t>2.  Be will to understand his perspective and to heal and to change.</a:t>
            </a:r>
          </a:p>
          <a:p>
            <a:r>
              <a:rPr lang="en-SG" dirty="0"/>
              <a:t>(Romans </a:t>
            </a:r>
            <a:r>
              <a:rPr lang="en-SG" dirty="0" smtClean="0"/>
              <a:t>12:18)  </a:t>
            </a:r>
            <a:r>
              <a:rPr lang="en-SG" i="1" dirty="0"/>
              <a:t>If it be possible, as much as </a:t>
            </a:r>
            <a:r>
              <a:rPr lang="en-SG" i="1" dirty="0" smtClean="0"/>
              <a:t>lies </a:t>
            </a:r>
            <a:r>
              <a:rPr lang="en-SG" i="1" dirty="0"/>
              <a:t>in you, </a:t>
            </a:r>
            <a:r>
              <a:rPr lang="en-SG" i="1" u="sng" dirty="0"/>
              <a:t>live peaceably with all </a:t>
            </a:r>
            <a:r>
              <a:rPr lang="en-SG" i="1" dirty="0"/>
              <a:t>men.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656599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pPr algn="ctr"/>
            <a:r>
              <a:rPr lang="en-SG" u="sng" dirty="0"/>
              <a:t>VI.  APPROACHES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210614"/>
            <a:ext cx="11655381" cy="5344732"/>
          </a:xfrm>
        </p:spPr>
        <p:txBody>
          <a:bodyPr/>
          <a:lstStyle/>
          <a:p>
            <a:pPr marL="514350" indent="-514350">
              <a:buAutoNum type="alphaUcPeriod" startAt="6"/>
            </a:pPr>
            <a:r>
              <a:rPr lang="en-SG" u="sng" dirty="0" smtClean="0"/>
              <a:t>What if I am confronted?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3.  Listen carefully and take time to consider the disagreement.</a:t>
            </a:r>
          </a:p>
          <a:p>
            <a:r>
              <a:rPr lang="en-SG" dirty="0"/>
              <a:t> </a:t>
            </a:r>
            <a:r>
              <a:rPr lang="en-SG" dirty="0" smtClean="0"/>
              <a:t>     </a:t>
            </a:r>
            <a:r>
              <a:rPr lang="en-SG" dirty="0"/>
              <a:t>(James </a:t>
            </a:r>
            <a:r>
              <a:rPr lang="en-SG" dirty="0" smtClean="0"/>
              <a:t>1:19)  </a:t>
            </a:r>
            <a:r>
              <a:rPr lang="en-SG" i="1" dirty="0"/>
              <a:t>Wherefore, my beloved brethren, let every man be </a:t>
            </a:r>
            <a:r>
              <a:rPr lang="en-SG" i="1" u="sng" dirty="0"/>
              <a:t>swift to hear, slow to speak, slow to </a:t>
            </a:r>
            <a:r>
              <a:rPr lang="en-SG" i="1" u="sng" dirty="0" smtClean="0"/>
              <a:t>wrath</a:t>
            </a:r>
            <a:r>
              <a:rPr lang="en-SG" dirty="0" smtClean="0"/>
              <a:t>:</a:t>
            </a:r>
          </a:p>
          <a:p>
            <a:r>
              <a:rPr lang="en-SG" dirty="0" smtClean="0"/>
              <a:t>4.  Give my reputation to God and respond with humility.</a:t>
            </a:r>
          </a:p>
          <a:p>
            <a:r>
              <a:rPr lang="en-SG" dirty="0"/>
              <a:t> </a:t>
            </a:r>
            <a:r>
              <a:rPr lang="en-SG" dirty="0" smtClean="0"/>
              <a:t>    </a:t>
            </a:r>
            <a:r>
              <a:rPr lang="en-SG" dirty="0"/>
              <a:t>(1 Peter </a:t>
            </a:r>
            <a:r>
              <a:rPr lang="en-SG" dirty="0" smtClean="0"/>
              <a:t>5:6)  </a:t>
            </a:r>
            <a:r>
              <a:rPr lang="en-SG" i="1" u="sng" dirty="0"/>
              <a:t>Humble yourselves therefore under the mighty </a:t>
            </a:r>
            <a:r>
              <a:rPr lang="en-SG" i="1" u="sng" dirty="0" smtClean="0"/>
              <a:t>Hand </a:t>
            </a:r>
            <a:r>
              <a:rPr lang="en-SG" i="1" u="sng" dirty="0"/>
              <a:t>of God</a:t>
            </a:r>
            <a:r>
              <a:rPr lang="en-SG" i="1" dirty="0"/>
              <a:t>, that </a:t>
            </a:r>
            <a:r>
              <a:rPr lang="en-SG" i="1" dirty="0" smtClean="0"/>
              <a:t>He </a:t>
            </a:r>
            <a:r>
              <a:rPr lang="en-SG" i="1" dirty="0"/>
              <a:t>may exalt you in due time</a:t>
            </a:r>
            <a:r>
              <a:rPr lang="en-SG" i="1" dirty="0" smtClean="0"/>
              <a:t>:</a:t>
            </a:r>
          </a:p>
          <a:p>
            <a:r>
              <a:rPr lang="en-SG" i="1" dirty="0" smtClean="0"/>
              <a:t>5.  </a:t>
            </a:r>
            <a:r>
              <a:rPr lang="en-SG" dirty="0" smtClean="0"/>
              <a:t>Consider that person as a gift from God to help me to change and </a:t>
            </a:r>
            <a:r>
              <a:rPr lang="en-SG" dirty="0"/>
              <a:t>g</a:t>
            </a:r>
            <a:r>
              <a:rPr lang="en-SG" dirty="0" smtClean="0"/>
              <a:t>row.</a:t>
            </a:r>
          </a:p>
          <a:p>
            <a:r>
              <a:rPr lang="en-SG" i="1" dirty="0"/>
              <a:t> </a:t>
            </a:r>
            <a:r>
              <a:rPr lang="en-SG" i="1" dirty="0" smtClean="0"/>
              <a:t>    </a:t>
            </a:r>
            <a:r>
              <a:rPr lang="en-SG" dirty="0"/>
              <a:t>(Proverbs </a:t>
            </a:r>
            <a:r>
              <a:rPr lang="en-SG" dirty="0" smtClean="0"/>
              <a:t>28:23)  </a:t>
            </a:r>
            <a:r>
              <a:rPr lang="en-SG" i="1" u="sng" dirty="0"/>
              <a:t>He that </a:t>
            </a:r>
            <a:r>
              <a:rPr lang="en-SG" i="1" u="sng" dirty="0" smtClean="0"/>
              <a:t>rebukes </a:t>
            </a:r>
            <a:r>
              <a:rPr lang="en-SG" i="1" u="sng" dirty="0"/>
              <a:t>a man afterwards shall find more favour </a:t>
            </a:r>
            <a:r>
              <a:rPr lang="en-SG" i="1" dirty="0"/>
              <a:t>than he that </a:t>
            </a:r>
            <a:r>
              <a:rPr lang="en-SG" i="1" dirty="0" smtClean="0"/>
              <a:t>flatters </a:t>
            </a:r>
            <a:r>
              <a:rPr lang="en-SG" i="1" dirty="0"/>
              <a:t>with the tongue</a:t>
            </a:r>
            <a:r>
              <a:rPr lang="en-SG" dirty="0"/>
              <a:t>.</a:t>
            </a:r>
          </a:p>
          <a:p>
            <a:endParaRPr lang="en-SG" dirty="0"/>
          </a:p>
          <a:p>
            <a:endParaRPr lang="en-SG" i="1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904484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pPr algn="ctr"/>
            <a:r>
              <a:rPr lang="en-SG" u="sng" dirty="0"/>
              <a:t>VI.  APPROACHES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210614"/>
            <a:ext cx="11655381" cy="5344732"/>
          </a:xfrm>
        </p:spPr>
        <p:txBody>
          <a:bodyPr/>
          <a:lstStyle/>
          <a:p>
            <a:pPr marL="514350" indent="-514350">
              <a:buAutoNum type="alphaUcPeriod" startAt="6"/>
            </a:pPr>
            <a:r>
              <a:rPr lang="en-SG" u="sng" dirty="0" smtClean="0"/>
              <a:t>What if I am confronted?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6.  Maintain dignity and discernment to see the flaw in my life to improve.</a:t>
            </a:r>
          </a:p>
          <a:p>
            <a:r>
              <a:rPr lang="en-SG" dirty="0"/>
              <a:t> </a:t>
            </a:r>
            <a:r>
              <a:rPr lang="en-SG" dirty="0" smtClean="0"/>
              <a:t>   </a:t>
            </a:r>
            <a:r>
              <a:rPr lang="en-SG" dirty="0"/>
              <a:t>(Proverbs </a:t>
            </a:r>
            <a:r>
              <a:rPr lang="en-SG" dirty="0" smtClean="0"/>
              <a:t>15:32)  </a:t>
            </a:r>
            <a:r>
              <a:rPr lang="en-SG" i="1" dirty="0"/>
              <a:t>He that </a:t>
            </a:r>
            <a:r>
              <a:rPr lang="en-SG" i="1" dirty="0" smtClean="0"/>
              <a:t>refuses </a:t>
            </a:r>
            <a:r>
              <a:rPr lang="en-SG" i="1" dirty="0"/>
              <a:t>instruction </a:t>
            </a:r>
            <a:r>
              <a:rPr lang="en-SG" i="1" dirty="0" smtClean="0"/>
              <a:t>despises </a:t>
            </a:r>
            <a:r>
              <a:rPr lang="en-SG" i="1" dirty="0"/>
              <a:t>his own soul: but </a:t>
            </a:r>
            <a:r>
              <a:rPr lang="en-SG" i="1" u="sng" dirty="0"/>
              <a:t>he that </a:t>
            </a:r>
            <a:r>
              <a:rPr lang="en-SG" i="1" u="sng" dirty="0" smtClean="0"/>
              <a:t>hears </a:t>
            </a:r>
            <a:r>
              <a:rPr lang="en-SG" i="1" u="sng" dirty="0"/>
              <a:t>reproof </a:t>
            </a:r>
            <a:r>
              <a:rPr lang="en-SG" i="1" u="sng" dirty="0" smtClean="0"/>
              <a:t>gets </a:t>
            </a:r>
            <a:r>
              <a:rPr lang="en-SG" i="1" u="sng" dirty="0"/>
              <a:t>understanding.</a:t>
            </a:r>
          </a:p>
          <a:p>
            <a:r>
              <a:rPr lang="en-SG" dirty="0" smtClean="0"/>
              <a:t>7.  </a:t>
            </a:r>
            <a:r>
              <a:rPr lang="en-SG" dirty="0"/>
              <a:t>D</a:t>
            </a:r>
            <a:r>
              <a:rPr lang="en-SG" dirty="0" smtClean="0"/>
              <a:t>o not be defensive or reactive but consider the courage and counsel given.  The results could be a closer walk with the Lord and the confronter.</a:t>
            </a:r>
          </a:p>
          <a:p>
            <a:r>
              <a:rPr lang="en-SG" dirty="0"/>
              <a:t> </a:t>
            </a:r>
            <a:r>
              <a:rPr lang="en-SG" dirty="0" smtClean="0"/>
              <a:t> </a:t>
            </a:r>
            <a:r>
              <a:rPr lang="en-SG" dirty="0"/>
              <a:t>(Proverbs </a:t>
            </a:r>
            <a:r>
              <a:rPr lang="en-SG" dirty="0" smtClean="0"/>
              <a:t>29:1)  </a:t>
            </a:r>
            <a:r>
              <a:rPr lang="en-SG" i="1" dirty="0"/>
              <a:t>He, that </a:t>
            </a:r>
            <a:r>
              <a:rPr lang="en-SG" i="1" u="sng" dirty="0"/>
              <a:t>being often reproved </a:t>
            </a:r>
            <a:r>
              <a:rPr lang="en-SG" i="1" u="sng" dirty="0" smtClean="0"/>
              <a:t>hardens </a:t>
            </a:r>
            <a:r>
              <a:rPr lang="en-SG" i="1" u="sng" dirty="0"/>
              <a:t>his neck, shall suddenly be destroyed</a:t>
            </a:r>
            <a:r>
              <a:rPr lang="en-SG" i="1" dirty="0"/>
              <a:t>, and that without remedy</a:t>
            </a:r>
            <a:r>
              <a:rPr lang="en-SG" i="1" dirty="0" smtClean="0"/>
              <a:t>.</a:t>
            </a:r>
          </a:p>
          <a:p>
            <a:r>
              <a:rPr lang="en-SG" i="1" dirty="0" smtClean="0"/>
              <a:t>8.  </a:t>
            </a:r>
            <a:r>
              <a:rPr lang="en-SG" dirty="0" smtClean="0"/>
              <a:t>I am directly responsible to God for my responses.</a:t>
            </a:r>
          </a:p>
          <a:p>
            <a:r>
              <a:rPr lang="en-SG" i="1" dirty="0"/>
              <a:t> </a:t>
            </a:r>
            <a:r>
              <a:rPr lang="en-SG" i="1" dirty="0" smtClean="0"/>
              <a:t> </a:t>
            </a:r>
            <a:r>
              <a:rPr lang="en-SG" dirty="0"/>
              <a:t>(Romans </a:t>
            </a:r>
            <a:r>
              <a:rPr lang="en-SG" dirty="0" smtClean="0"/>
              <a:t>14:12)  </a:t>
            </a:r>
            <a:r>
              <a:rPr lang="en-SG" i="1" dirty="0"/>
              <a:t>So then </a:t>
            </a:r>
            <a:r>
              <a:rPr lang="en-SG" i="1" u="sng" dirty="0"/>
              <a:t>every one of us shall give account of himself to God</a:t>
            </a:r>
            <a:r>
              <a:rPr lang="en-SG" i="1" dirty="0"/>
              <a:t>.</a:t>
            </a:r>
          </a:p>
          <a:p>
            <a:endParaRPr lang="en-SG" dirty="0"/>
          </a:p>
          <a:p>
            <a:endParaRPr lang="en-SG" i="1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926720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244"/>
          </a:xfrm>
        </p:spPr>
        <p:txBody>
          <a:bodyPr>
            <a:normAutofit fontScale="90000"/>
          </a:bodyPr>
          <a:lstStyle/>
          <a:p>
            <a:pPr algn="ctr"/>
            <a:r>
              <a:rPr lang="en-SG" sz="4000" u="sng" dirty="0" smtClean="0"/>
              <a:t>ASSIGNMENT NUMBER ONE</a:t>
            </a:r>
            <a:br>
              <a:rPr lang="en-SG" sz="4000" u="sng" dirty="0" smtClean="0"/>
            </a:br>
            <a:r>
              <a:rPr lang="en-SG" sz="4000" u="sng" dirty="0" smtClean="0"/>
              <a:t> 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811370"/>
            <a:ext cx="11500833" cy="5666703"/>
          </a:xfrm>
        </p:spPr>
        <p:txBody>
          <a:bodyPr/>
          <a:lstStyle/>
          <a:p>
            <a:r>
              <a:rPr lang="en-SG" u="sng" dirty="0" smtClean="0"/>
              <a:t>SIMPLE PROBLEM SOLVING METHOD</a:t>
            </a:r>
          </a:p>
          <a:p>
            <a:pPr marL="514350" indent="-514350">
              <a:buAutoNum type="arabicPeriod"/>
            </a:pPr>
            <a:r>
              <a:rPr lang="en-SG" u="sng" dirty="0" smtClean="0"/>
              <a:t>Define the problem</a:t>
            </a:r>
            <a:r>
              <a:rPr lang="en-SG" dirty="0" smtClean="0"/>
              <a:t>:  I do not like towels left on bathroom floor.”</a:t>
            </a:r>
          </a:p>
          <a:p>
            <a:pPr marL="514350" indent="-514350">
              <a:buAutoNum type="arabicPeriod"/>
            </a:pPr>
            <a:r>
              <a:rPr lang="en-SG" u="sng" dirty="0" smtClean="0"/>
              <a:t>Identify the needs</a:t>
            </a:r>
            <a:r>
              <a:rPr lang="en-SG" dirty="0" smtClean="0"/>
              <a:t>:  Wife has needs.  Husband the contributor </a:t>
            </a:r>
          </a:p>
          <a:p>
            <a:pPr marL="514350" indent="-514350">
              <a:buAutoNum type="arabicPeriod"/>
            </a:pPr>
            <a:r>
              <a:rPr lang="en-SG" u="sng" dirty="0" smtClean="0"/>
              <a:t>List alternative solutions</a:t>
            </a:r>
            <a:r>
              <a:rPr lang="en-SG" dirty="0" smtClean="0"/>
              <a:t>:  (please think of others.)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a.  Leave towel on floor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b.  Wife picks up towel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c.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d. 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    e.</a:t>
            </a:r>
          </a:p>
          <a:p>
            <a:pPr marL="514350" indent="-514350">
              <a:buAutoNum type="arabicPeriod" startAt="4"/>
            </a:pPr>
            <a:r>
              <a:rPr lang="en-SG" u="sng" dirty="0" smtClean="0"/>
              <a:t>Choose one </a:t>
            </a:r>
            <a:r>
              <a:rPr lang="en-SG" dirty="0" smtClean="0"/>
              <a:t>(which plan of action and why)</a:t>
            </a:r>
          </a:p>
          <a:p>
            <a:pPr marL="514350" indent="-514350">
              <a:buAutoNum type="arabicPeriod" startAt="4"/>
            </a:pPr>
            <a:r>
              <a:rPr lang="en-SG" u="sng" dirty="0" smtClean="0"/>
              <a:t>How do you hold the husband accountable</a:t>
            </a:r>
            <a:r>
              <a:rPr lang="en-SG" dirty="0" smtClean="0"/>
              <a:t> if he fails to act?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19934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 fontScale="90000"/>
          </a:bodyPr>
          <a:lstStyle/>
          <a:p>
            <a:pPr algn="ctr"/>
            <a:r>
              <a:rPr lang="en-SG" sz="3200" b="1" u="sng" dirty="0" smtClean="0"/>
              <a:t>ASSIGNMENT TWO:</a:t>
            </a:r>
            <a:br>
              <a:rPr lang="en-SG" sz="3200" b="1" u="sng" dirty="0" smtClean="0"/>
            </a:br>
            <a:r>
              <a:rPr lang="en-SG" sz="3200" b="1" u="sng" dirty="0" smtClean="0"/>
              <a:t>Misunderstanding of purposes</a:t>
            </a:r>
            <a:r>
              <a:rPr lang="en-SG" sz="4000" b="1" u="sng" dirty="0" smtClean="0"/>
              <a:t> </a:t>
            </a:r>
            <a:r>
              <a:rPr lang="en-SG" sz="3100" b="1" u="sng" dirty="0" smtClean="0"/>
              <a:t>(Joshua 22:9-18; 21-31)</a:t>
            </a:r>
            <a:endParaRPr lang="en-SG" sz="31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300766"/>
            <a:ext cx="11500833" cy="517730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SG" dirty="0" smtClean="0"/>
              <a:t>Why were most of the tribes ready to go to war?</a:t>
            </a:r>
          </a:p>
          <a:p>
            <a:pPr marL="514350" indent="-514350">
              <a:buAutoNum type="arabicPeriod"/>
            </a:pPr>
            <a:r>
              <a:rPr lang="en-SG" dirty="0" smtClean="0"/>
              <a:t>What meaning did the tribes of Reuben, Gad and </a:t>
            </a:r>
            <a:r>
              <a:rPr lang="en-SG" dirty="0" err="1" smtClean="0"/>
              <a:t>Manaseh</a:t>
            </a:r>
            <a:r>
              <a:rPr lang="en-SG" dirty="0" smtClean="0"/>
              <a:t> intend by this action?</a:t>
            </a:r>
          </a:p>
          <a:p>
            <a:pPr marL="514350" indent="-514350">
              <a:buAutoNum type="arabicPeriod"/>
            </a:pPr>
            <a:r>
              <a:rPr lang="en-SG" dirty="0" smtClean="0"/>
              <a:t>How did the other tribes avoid unnecessary violence?</a:t>
            </a:r>
          </a:p>
          <a:p>
            <a:pPr marL="514350" indent="-514350">
              <a:buAutoNum type="arabicPeriod"/>
            </a:pPr>
            <a:r>
              <a:rPr lang="en-SG" dirty="0" smtClean="0"/>
              <a:t>How could the three tribes have avoided the misunderstanding?</a:t>
            </a:r>
          </a:p>
          <a:p>
            <a:pPr marL="514350" indent="-514350">
              <a:buAutoNum type="arabicPeriod"/>
            </a:pPr>
            <a:r>
              <a:rPr lang="en-SG" dirty="0" smtClean="0"/>
              <a:t>In your conflict, how could you and the other party avoid misinterpreting one’s actions?</a:t>
            </a:r>
          </a:p>
          <a:p>
            <a:pPr marL="514350" indent="-514350">
              <a:buAutoNum type="arabicPeriod"/>
            </a:pPr>
            <a:r>
              <a:rPr lang="en-SG" dirty="0" smtClean="0"/>
              <a:t>Are you willing to ask about the other’s intention and to share your own?</a:t>
            </a:r>
          </a:p>
          <a:p>
            <a:pPr marL="0" indent="0">
              <a:buNone/>
            </a:pPr>
            <a:r>
              <a:rPr lang="en-SG" dirty="0"/>
              <a:t>(Proverbs </a:t>
            </a:r>
            <a:r>
              <a:rPr lang="en-SG" dirty="0" smtClean="0"/>
              <a:t>18:15)  </a:t>
            </a:r>
            <a:r>
              <a:rPr lang="en-SG" i="1" u="sng" dirty="0"/>
              <a:t>The heart of the prudent </a:t>
            </a:r>
            <a:r>
              <a:rPr lang="en-SG" i="1" u="sng" dirty="0" smtClean="0"/>
              <a:t>gets </a:t>
            </a:r>
            <a:r>
              <a:rPr lang="en-SG" i="1" u="sng" dirty="0"/>
              <a:t>knowledge</a:t>
            </a:r>
            <a:r>
              <a:rPr lang="en-SG" i="1" dirty="0"/>
              <a:t>; and the ear of the wise </a:t>
            </a:r>
            <a:r>
              <a:rPr lang="en-SG" i="1" dirty="0" smtClean="0"/>
              <a:t>seeks </a:t>
            </a:r>
            <a:r>
              <a:rPr lang="en-SG" i="1" dirty="0"/>
              <a:t>knowledge</a:t>
            </a:r>
            <a:r>
              <a:rPr lang="en-SG" dirty="0"/>
              <a:t>.</a:t>
            </a:r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15620986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D87A4CD-A627-494F-9542-8D7D9B987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2754" y1="34545" x2="72754" y2="34545"/>
                        <a14:foregroundMark x1="64970" y1="49231" x2="64970" y2="49231"/>
                        <a14:foregroundMark x1="74102" y1="37063" x2="74102" y2="37063"/>
                        <a14:foregroundMark x1="75150" y1="35245" x2="75150" y2="352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58857" y="1375763"/>
            <a:ext cx="2158521" cy="2310392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BA217BD6-271A-48BD-AB03-C7041572BCA2}"/>
              </a:ext>
            </a:extLst>
          </p:cNvPr>
          <p:cNvSpPr/>
          <p:nvPr/>
        </p:nvSpPr>
        <p:spPr>
          <a:xfrm>
            <a:off x="2992214" y="3835582"/>
            <a:ext cx="5873113" cy="1627858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1798" lvl="1" defTabSz="514350">
              <a:lnSpc>
                <a:spcPct val="120000"/>
              </a:lnSpc>
              <a:defRPr/>
            </a:pPr>
            <a:r>
              <a:rPr lang="en-SG" sz="2475" dirty="0">
                <a:solidFill>
                  <a:prstClr val="black"/>
                </a:solidFill>
                <a:latin typeface="Calibri" panose="020F0502020204030204"/>
              </a:rPr>
              <a:t>Email: </a:t>
            </a:r>
            <a:r>
              <a:rPr lang="en-SG" sz="2475" dirty="0">
                <a:solidFill>
                  <a:prstClr val="black"/>
                </a:solidFill>
                <a:latin typeface="Calibri" panose="020F0502020204030204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gohsengfong@hotmail.com</a:t>
            </a:r>
            <a:endParaRPr lang="en-SG" sz="2475" dirty="0">
              <a:solidFill>
                <a:prstClr val="black"/>
              </a:solidFill>
              <a:latin typeface="Calibri" panose="020F0502020204030204"/>
            </a:endParaRPr>
          </a:p>
          <a:p>
            <a:pPr marL="101798" lvl="1" defTabSz="514350">
              <a:lnSpc>
                <a:spcPct val="120000"/>
              </a:lnSpc>
              <a:defRPr/>
            </a:pPr>
            <a:r>
              <a:rPr lang="en-SG" sz="2475" dirty="0">
                <a:solidFill>
                  <a:prstClr val="black"/>
                </a:solidFill>
                <a:latin typeface="Calibri" panose="020F0502020204030204"/>
              </a:rPr>
              <a:t>WhatsApp: </a:t>
            </a:r>
            <a:r>
              <a:rPr lang="en-SG" sz="2475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+65-98207783</a:t>
            </a:r>
          </a:p>
          <a:p>
            <a:pPr marL="101798" lvl="1" defTabSz="514350">
              <a:lnSpc>
                <a:spcPct val="120000"/>
              </a:lnSpc>
              <a:defRPr/>
            </a:pPr>
            <a:r>
              <a:rPr lang="en-SG" sz="2475" dirty="0">
                <a:solidFill>
                  <a:prstClr val="black"/>
                </a:solidFill>
                <a:latin typeface="Calibri" panose="020F0502020204030204"/>
              </a:rPr>
              <a:t>Website: </a:t>
            </a:r>
            <a:r>
              <a:rPr lang="en-SG" sz="2475" dirty="0">
                <a:solidFill>
                  <a:prstClr val="black"/>
                </a:solidFill>
                <a:latin typeface="Calibri" panose="020F0502020204030204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www.FaithAtWorkFellowship.org</a:t>
            </a:r>
            <a:endParaRPr lang="en-SG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2537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II.  GOD’S DESIRE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300766"/>
            <a:ext cx="11307650" cy="5331854"/>
          </a:xfrm>
        </p:spPr>
        <p:txBody>
          <a:bodyPr/>
          <a:lstStyle/>
          <a:p>
            <a:r>
              <a:rPr lang="en-SG" dirty="0" smtClean="0"/>
              <a:t>B.  </a:t>
            </a:r>
            <a:r>
              <a:rPr lang="en-SG" u="sng" dirty="0" smtClean="0"/>
              <a:t>Based on God’s love and Jesus’ Atonement</a:t>
            </a:r>
            <a:r>
              <a:rPr lang="en-SG" dirty="0" smtClean="0"/>
              <a:t>:</a:t>
            </a:r>
          </a:p>
          <a:p>
            <a:r>
              <a:rPr lang="en-SG" i="1" dirty="0" smtClean="0"/>
              <a:t>3.  </a:t>
            </a:r>
            <a:r>
              <a:rPr lang="en-SG" dirty="0" smtClean="0"/>
              <a:t>God has given His Word to repair and prepare for living and life.</a:t>
            </a:r>
          </a:p>
          <a:p>
            <a:r>
              <a:rPr lang="en-SG" dirty="0"/>
              <a:t>(2 Timothy </a:t>
            </a:r>
            <a:r>
              <a:rPr lang="en-SG" dirty="0" smtClean="0"/>
              <a:t>3:16,17)  </a:t>
            </a:r>
            <a:r>
              <a:rPr lang="en-SG" i="1" u="sng" dirty="0"/>
              <a:t>All scripture is given by inspiration of God</a:t>
            </a:r>
            <a:r>
              <a:rPr lang="en-SG" i="1" dirty="0"/>
              <a:t>, and is profitable for doctrine, for reproof, for correction, for instruction in </a:t>
            </a:r>
            <a:r>
              <a:rPr lang="en-SG" i="1" dirty="0" smtClean="0"/>
              <a:t>righteousness:  That </a:t>
            </a:r>
            <a:r>
              <a:rPr lang="en-SG" i="1" dirty="0"/>
              <a:t>the man of God may be </a:t>
            </a:r>
            <a:r>
              <a:rPr lang="en-SG" i="1" u="sng" dirty="0"/>
              <a:t>perfect, </a:t>
            </a:r>
            <a:r>
              <a:rPr lang="en-SG" i="1" u="sng" dirty="0" err="1"/>
              <a:t>throughly</a:t>
            </a:r>
            <a:r>
              <a:rPr lang="en-SG" i="1" u="sng" dirty="0"/>
              <a:t> furnished unto all good works</a:t>
            </a:r>
            <a:r>
              <a:rPr lang="en-SG" i="1" dirty="0" smtClean="0"/>
              <a:t>.</a:t>
            </a:r>
          </a:p>
          <a:p>
            <a:endParaRPr lang="en-SG" dirty="0"/>
          </a:p>
          <a:p>
            <a:r>
              <a:rPr lang="en-SG" dirty="0" smtClean="0"/>
              <a:t>4.  He has given us the task for wise confrontation.</a:t>
            </a:r>
          </a:p>
          <a:p>
            <a:r>
              <a:rPr lang="en-SG" dirty="0"/>
              <a:t>(Colossians </a:t>
            </a:r>
            <a:r>
              <a:rPr lang="en-SG" dirty="0" smtClean="0"/>
              <a:t>1:28)  </a:t>
            </a:r>
            <a:r>
              <a:rPr lang="en-SG" i="1" dirty="0"/>
              <a:t>Whom we </a:t>
            </a:r>
            <a:r>
              <a:rPr lang="en-SG" i="1" u="sng" dirty="0"/>
              <a:t>preach, warning every man, and teaching </a:t>
            </a:r>
            <a:r>
              <a:rPr lang="en-SG" i="1" dirty="0"/>
              <a:t>every man in all wisdom; that </a:t>
            </a:r>
            <a:r>
              <a:rPr lang="en-SG" i="1" u="sng" dirty="0"/>
              <a:t>we may present every man perfect in Christ Jesus:</a:t>
            </a:r>
          </a:p>
          <a:p>
            <a:endParaRPr lang="en-SG" sz="2400" dirty="0"/>
          </a:p>
          <a:p>
            <a:pPr marL="0" indent="0">
              <a:buNone/>
            </a:pPr>
            <a:endParaRPr lang="en-SG" sz="2400" dirty="0"/>
          </a:p>
          <a:p>
            <a:endParaRPr lang="en-SG" sz="2400" dirty="0"/>
          </a:p>
          <a:p>
            <a:endParaRPr lang="en-SG" sz="2400" i="1" dirty="0"/>
          </a:p>
          <a:p>
            <a:endParaRPr lang="en-SG" sz="2400" b="1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1239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III. BIBLE METHODS (</a:t>
            </a:r>
            <a:r>
              <a:rPr lang="en-SG" sz="2800" u="sng" dirty="0" smtClean="0"/>
              <a:t>by June Hunt</a:t>
            </a:r>
            <a:r>
              <a:rPr lang="en-SG" sz="4000" u="sng" dirty="0" smtClean="0"/>
              <a:t>)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9" y="1068946"/>
            <a:ext cx="11487954" cy="5422007"/>
          </a:xfrm>
        </p:spPr>
        <p:txBody>
          <a:bodyPr>
            <a:normAutofit/>
          </a:bodyPr>
          <a:lstStyle/>
          <a:p>
            <a:r>
              <a:rPr lang="en-SG" sz="2400" dirty="0" smtClean="0"/>
              <a:t>A.  </a:t>
            </a:r>
            <a:r>
              <a:rPr lang="en-SG" sz="2400" u="sng" dirty="0" smtClean="0"/>
              <a:t>With a question</a:t>
            </a:r>
            <a:r>
              <a:rPr lang="en-SG" sz="2400" dirty="0" smtClean="0"/>
              <a:t> (indirect) (Job 38:1-42:6)</a:t>
            </a:r>
          </a:p>
          <a:p>
            <a:r>
              <a:rPr lang="en-SG" sz="2400" dirty="0"/>
              <a:t> </a:t>
            </a:r>
            <a:r>
              <a:rPr lang="en-SG" sz="2400" dirty="0" smtClean="0"/>
              <a:t>  </a:t>
            </a:r>
            <a:r>
              <a:rPr lang="en-SG" sz="2400" dirty="0"/>
              <a:t>(Job </a:t>
            </a:r>
            <a:r>
              <a:rPr lang="en-SG" sz="2400" dirty="0" smtClean="0"/>
              <a:t>31:14)  </a:t>
            </a:r>
            <a:r>
              <a:rPr lang="en-SG" sz="2400" i="1" dirty="0"/>
              <a:t>What then shall I do when God </a:t>
            </a:r>
            <a:r>
              <a:rPr lang="en-SG" sz="2400" i="1" dirty="0" smtClean="0"/>
              <a:t>rises </a:t>
            </a:r>
            <a:r>
              <a:rPr lang="en-SG" sz="2400" i="1" dirty="0"/>
              <a:t>up? and when </a:t>
            </a:r>
            <a:r>
              <a:rPr lang="en-SG" sz="2400" i="1" dirty="0" smtClean="0"/>
              <a:t>He visits, </a:t>
            </a:r>
            <a:r>
              <a:rPr lang="en-SG" sz="2400" i="1" dirty="0"/>
              <a:t>what shall I answer </a:t>
            </a:r>
            <a:r>
              <a:rPr lang="en-SG" sz="2400" i="1" dirty="0" smtClean="0"/>
              <a:t>Him?</a:t>
            </a:r>
          </a:p>
          <a:p>
            <a:pPr marL="0" indent="0">
              <a:buNone/>
            </a:pPr>
            <a:r>
              <a:rPr lang="en-SG" sz="2400" dirty="0"/>
              <a:t> </a:t>
            </a:r>
            <a:r>
              <a:rPr lang="en-SG" sz="2400" dirty="0" smtClean="0"/>
              <a:t>  1.  The purpose is to get people to think about their thoughts, attitude and actions and to consider their conclusions so as to change.</a:t>
            </a:r>
          </a:p>
          <a:p>
            <a:pPr marL="0" indent="0">
              <a:buNone/>
            </a:pPr>
            <a:r>
              <a:rPr lang="en-SG" sz="2400" dirty="0"/>
              <a:t> </a:t>
            </a:r>
            <a:r>
              <a:rPr lang="en-SG" sz="2400" dirty="0" smtClean="0"/>
              <a:t>  2.  God used that to doubting Job about His goodness. (cf. Prov. 20:5)</a:t>
            </a:r>
          </a:p>
          <a:p>
            <a:r>
              <a:rPr lang="en-SG" sz="2400" dirty="0"/>
              <a:t> </a:t>
            </a:r>
            <a:r>
              <a:rPr lang="en-SG" sz="2400" dirty="0" smtClean="0"/>
              <a:t>   </a:t>
            </a:r>
            <a:r>
              <a:rPr lang="en-SG" sz="2400" dirty="0"/>
              <a:t>(Job </a:t>
            </a:r>
            <a:r>
              <a:rPr lang="en-SG" sz="2400" dirty="0" smtClean="0"/>
              <a:t>38:2,3)  </a:t>
            </a:r>
            <a:r>
              <a:rPr lang="en-SG" sz="2400" i="1" u="sng" dirty="0"/>
              <a:t>Who is this that </a:t>
            </a:r>
            <a:r>
              <a:rPr lang="en-SG" sz="2400" i="1" u="sng" dirty="0" smtClean="0"/>
              <a:t>darkens </a:t>
            </a:r>
            <a:r>
              <a:rPr lang="en-SG" sz="2400" i="1" u="sng" dirty="0"/>
              <a:t>counsel by words without </a:t>
            </a:r>
            <a:r>
              <a:rPr lang="en-SG" sz="2400" i="1" u="sng" dirty="0" smtClean="0"/>
              <a:t>knowledge?</a:t>
            </a:r>
            <a:r>
              <a:rPr lang="en-SG" sz="2400" i="1" dirty="0" smtClean="0"/>
              <a:t>  Gird </a:t>
            </a:r>
            <a:r>
              <a:rPr lang="en-SG" sz="2400" i="1" dirty="0"/>
              <a:t>up now thy loins like a man; for I will demand of thee, and answer thou </a:t>
            </a:r>
            <a:r>
              <a:rPr lang="en-SG" sz="2400" i="1" dirty="0" smtClean="0"/>
              <a:t>Me</a:t>
            </a:r>
            <a:r>
              <a:rPr lang="en-SG" sz="2400" i="1" dirty="0"/>
              <a:t>.</a:t>
            </a:r>
          </a:p>
          <a:p>
            <a:r>
              <a:rPr lang="en-SG" sz="2400" dirty="0" smtClean="0"/>
              <a:t>3.  Do you want to live your life with contentment?</a:t>
            </a:r>
          </a:p>
          <a:p>
            <a:pPr marL="0" indent="0">
              <a:buNone/>
            </a:pPr>
            <a:r>
              <a:rPr lang="en-SG" sz="2400" dirty="0"/>
              <a:t> </a:t>
            </a:r>
            <a:r>
              <a:rPr lang="en-SG" sz="2400" dirty="0" smtClean="0"/>
              <a:t>       Do you desire to fulfil God’s purpose in your life?</a:t>
            </a:r>
          </a:p>
          <a:p>
            <a:pPr marL="0" indent="0">
              <a:buNone/>
            </a:pPr>
            <a:r>
              <a:rPr lang="en-SG" sz="2400" dirty="0"/>
              <a:t> </a:t>
            </a:r>
            <a:r>
              <a:rPr lang="en-SG" sz="2400" dirty="0" smtClean="0"/>
              <a:t>       Do you want to have God’s blessings on your life?</a:t>
            </a:r>
            <a:endParaRPr lang="en-SG" sz="2400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7192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III. BIBLE METHODS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/>
          <a:lstStyle/>
          <a:p>
            <a:r>
              <a:rPr lang="en-SG" dirty="0" smtClean="0"/>
              <a:t>B.  </a:t>
            </a:r>
            <a:r>
              <a:rPr lang="en-SG" u="sng" dirty="0" smtClean="0"/>
              <a:t>With a parable</a:t>
            </a:r>
            <a:r>
              <a:rPr lang="en-SG" dirty="0" smtClean="0"/>
              <a:t> (Indirect) (Luke 20:9-19)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1.  A parable is an earthly story to illustrate moral or spiritual truth in order to the faults and to evoke changes.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2.  Jesus tried to expose the wickedness of the Jewish leaders.  They were abusing the trust God had given them.  However they rejected Jesus’ challenge.</a:t>
            </a:r>
          </a:p>
          <a:p>
            <a:r>
              <a:rPr lang="en-SG" dirty="0"/>
              <a:t>(Luke </a:t>
            </a:r>
            <a:r>
              <a:rPr lang="en-SG" dirty="0" smtClean="0"/>
              <a:t>20:19)  </a:t>
            </a:r>
            <a:r>
              <a:rPr lang="en-SG" i="1" dirty="0"/>
              <a:t>And the chief priests and the scribes the same hour </a:t>
            </a:r>
            <a:r>
              <a:rPr lang="en-SG" i="1" u="sng" dirty="0"/>
              <a:t>sought to lay hands </a:t>
            </a:r>
            <a:r>
              <a:rPr lang="en-SG" i="1" u="sng" dirty="0" smtClean="0"/>
              <a:t>on Him</a:t>
            </a:r>
            <a:r>
              <a:rPr lang="en-SG" i="1" dirty="0"/>
              <a:t>; and they feared the people: for they perceived that </a:t>
            </a:r>
            <a:r>
              <a:rPr lang="en-SG" i="1" u="sng" dirty="0" smtClean="0"/>
              <a:t>He </a:t>
            </a:r>
            <a:r>
              <a:rPr lang="en-SG" i="1" u="sng" dirty="0"/>
              <a:t>had spoken this parable against them</a:t>
            </a:r>
            <a:r>
              <a:rPr lang="en-SG" dirty="0"/>
              <a:t>.</a:t>
            </a:r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5036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SG" sz="4000" u="sng" dirty="0" smtClean="0"/>
              <a:t>III. BIBLE METHODS</a:t>
            </a:r>
            <a:endParaRPr lang="en-SG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>
            <a:normAutofit fontScale="92500" lnSpcReduction="10000"/>
          </a:bodyPr>
          <a:lstStyle/>
          <a:p>
            <a:r>
              <a:rPr lang="en-SG" sz="3000" dirty="0" smtClean="0"/>
              <a:t>C.  </a:t>
            </a:r>
            <a:r>
              <a:rPr lang="en-SG" sz="3000" u="sng" dirty="0" smtClean="0"/>
              <a:t>With a true-to-life story</a:t>
            </a:r>
            <a:r>
              <a:rPr lang="en-SG" sz="3000" dirty="0" smtClean="0"/>
              <a:t> (Indirect) (2 Sam. 12:1-13)</a:t>
            </a:r>
          </a:p>
          <a:p>
            <a:pPr marL="0" indent="0">
              <a:buNone/>
            </a:pPr>
            <a:r>
              <a:rPr lang="en-SG" sz="3000" dirty="0"/>
              <a:t> </a:t>
            </a:r>
            <a:r>
              <a:rPr lang="en-SG" sz="3000" dirty="0" smtClean="0"/>
              <a:t>   1.  This has the power to move our emotions to anger or tears when a parallel story is given to convict.</a:t>
            </a:r>
          </a:p>
          <a:p>
            <a:pPr marL="0" indent="0">
              <a:buNone/>
            </a:pPr>
            <a:r>
              <a:rPr lang="en-SG" sz="3000" dirty="0"/>
              <a:t> </a:t>
            </a:r>
            <a:r>
              <a:rPr lang="en-SG" sz="3000" dirty="0" smtClean="0"/>
              <a:t>    2.  Nathan’s story caused a severe reaction in David.</a:t>
            </a:r>
          </a:p>
          <a:p>
            <a:r>
              <a:rPr lang="en-SG" sz="3000" dirty="0"/>
              <a:t> </a:t>
            </a:r>
            <a:r>
              <a:rPr lang="en-SG" sz="3000" dirty="0" smtClean="0"/>
              <a:t>       </a:t>
            </a:r>
            <a:r>
              <a:rPr lang="en-SG" sz="3000" dirty="0"/>
              <a:t>(2 Samuel </a:t>
            </a:r>
            <a:r>
              <a:rPr lang="en-SG" sz="3000" dirty="0" smtClean="0"/>
              <a:t>12:5)  </a:t>
            </a:r>
            <a:r>
              <a:rPr lang="en-SG" sz="3000" i="1" dirty="0"/>
              <a:t>And </a:t>
            </a:r>
            <a:r>
              <a:rPr lang="en-SG" sz="3000" i="1" u="sng" dirty="0"/>
              <a:t>David's anger was greatly kindled </a:t>
            </a:r>
            <a:r>
              <a:rPr lang="en-SG" sz="3000" i="1" dirty="0"/>
              <a:t>against the man; and he said to Nathan, As the LORD </a:t>
            </a:r>
            <a:r>
              <a:rPr lang="en-SG" sz="3000" i="1" dirty="0" err="1"/>
              <a:t>liveth</a:t>
            </a:r>
            <a:r>
              <a:rPr lang="en-SG" sz="3000" i="1" dirty="0"/>
              <a:t>, the man that hath done this thing shall surely die</a:t>
            </a:r>
            <a:r>
              <a:rPr lang="en-SG" sz="3000" i="1" dirty="0" smtClean="0"/>
              <a:t>:</a:t>
            </a:r>
          </a:p>
          <a:p>
            <a:r>
              <a:rPr lang="en-SG" sz="3000" i="1" dirty="0"/>
              <a:t> </a:t>
            </a:r>
            <a:r>
              <a:rPr lang="en-SG" sz="3000" i="1" dirty="0" smtClean="0"/>
              <a:t>  3.  </a:t>
            </a:r>
            <a:r>
              <a:rPr lang="en-SG" sz="3000" dirty="0" smtClean="0"/>
              <a:t>Nathan:  </a:t>
            </a:r>
            <a:r>
              <a:rPr lang="en-SG" sz="3000" dirty="0"/>
              <a:t>(2 Samuel </a:t>
            </a:r>
            <a:r>
              <a:rPr lang="en-SG" sz="3000" dirty="0" smtClean="0"/>
              <a:t>12:7)  </a:t>
            </a:r>
            <a:r>
              <a:rPr lang="en-SG" sz="3000" i="1" u="sng" dirty="0" smtClean="0"/>
              <a:t>Thou </a:t>
            </a:r>
            <a:r>
              <a:rPr lang="en-SG" sz="3000" i="1" u="sng" dirty="0"/>
              <a:t>art the man</a:t>
            </a:r>
            <a:r>
              <a:rPr lang="en-SG" sz="3000" dirty="0"/>
              <a:t>. </a:t>
            </a:r>
          </a:p>
          <a:p>
            <a:r>
              <a:rPr lang="en-SG" sz="3000" dirty="0" smtClean="0"/>
              <a:t>        David: </a:t>
            </a:r>
            <a:r>
              <a:rPr lang="en-SG" sz="3000" dirty="0"/>
              <a:t>(2 Samuel 12:13 </a:t>
            </a:r>
            <a:r>
              <a:rPr lang="en-SG" sz="3000" dirty="0" smtClean="0"/>
              <a:t>)  </a:t>
            </a:r>
            <a:r>
              <a:rPr lang="en-SG" sz="3000" i="1" u="sng" dirty="0" smtClean="0"/>
              <a:t>I </a:t>
            </a:r>
            <a:r>
              <a:rPr lang="en-SG" sz="3000" i="1" u="sng" dirty="0"/>
              <a:t>have sinned against the LORD</a:t>
            </a:r>
            <a:r>
              <a:rPr lang="en-SG" sz="3000" dirty="0"/>
              <a:t>. </a:t>
            </a:r>
          </a:p>
          <a:p>
            <a:endParaRPr lang="en-SG" dirty="0"/>
          </a:p>
          <a:p>
            <a:pPr marL="0" indent="0">
              <a:buNone/>
            </a:pPr>
            <a:r>
              <a:rPr lang="en-SG" dirty="0" smtClean="0"/>
              <a:t> </a:t>
            </a:r>
            <a:endParaRPr lang="en-SG" dirty="0"/>
          </a:p>
          <a:p>
            <a:endParaRPr lang="en-SG" i="1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23700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6705</Words>
  <Application>Microsoft Office PowerPoint</Application>
  <PresentationFormat>Widescreen</PresentationFormat>
  <Paragraphs>593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Office Theme</vt:lpstr>
      <vt:lpstr>CONFRONTATION  CHALLENGING OTHERS TO CHANGE</vt:lpstr>
      <vt:lpstr>PowerPoint Presentation</vt:lpstr>
      <vt:lpstr>I.  DEFINITIONS</vt:lpstr>
      <vt:lpstr>II.  GOD’S DESIRE</vt:lpstr>
      <vt:lpstr>II.  GOD’S DESIRE</vt:lpstr>
      <vt:lpstr>II.  GOD’S DESIRE</vt:lpstr>
      <vt:lpstr>III. BIBLE METHODS (by June Hunt)</vt:lpstr>
      <vt:lpstr>III. BIBLE METHODS</vt:lpstr>
      <vt:lpstr>III. BIBLE METHODS</vt:lpstr>
      <vt:lpstr>III. BIBLE METHODS</vt:lpstr>
      <vt:lpstr>III. BIBLE METHODS</vt:lpstr>
      <vt:lpstr>IV.  WHEN TO CONFRONT</vt:lpstr>
      <vt:lpstr>IV.  WHEN TO CONFRONT</vt:lpstr>
      <vt:lpstr>IV.  WHEN TO CONFRONT</vt:lpstr>
      <vt:lpstr>IV.  WHEN TO CONFRONT</vt:lpstr>
      <vt:lpstr>IV.  WHEN TO CONFRONT</vt:lpstr>
      <vt:lpstr>IV.  WHEN TO CONFRONT</vt:lpstr>
      <vt:lpstr>IV.  WHEN TO CONFRONT</vt:lpstr>
      <vt:lpstr>IV.  WHEN TO CONFRONT</vt:lpstr>
      <vt:lpstr>IV.  WHEN TO CONFRONT</vt:lpstr>
      <vt:lpstr>V. STYLES &amp; STRATEGIES (by June Hunt)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V. STYLES &amp; STRATEGIES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VI.  APPROACHES</vt:lpstr>
      <vt:lpstr>ASSIGNMENT NUMBER ONE  </vt:lpstr>
      <vt:lpstr>ASSIGNMENT TWO: Misunderstanding of purposes (Joshua 22:9-18; 21-31)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CONFRONTATION CHALLENGING OTHERS TO CHANGE</dc:title>
  <dc:creator>Goh Seng Fong</dc:creator>
  <cp:lastModifiedBy>Goh Seng Fong</cp:lastModifiedBy>
  <cp:revision>131</cp:revision>
  <dcterms:created xsi:type="dcterms:W3CDTF">2021-07-05T10:41:21Z</dcterms:created>
  <dcterms:modified xsi:type="dcterms:W3CDTF">2021-09-11T07:29:44Z</dcterms:modified>
</cp:coreProperties>
</file>