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57" r:id="rId3"/>
    <p:sldId id="258" r:id="rId4"/>
    <p:sldId id="308" r:id="rId5"/>
    <p:sldId id="352" r:id="rId6"/>
    <p:sldId id="260" r:id="rId7"/>
    <p:sldId id="270" r:id="rId8"/>
    <p:sldId id="337" r:id="rId9"/>
    <p:sldId id="340" r:id="rId10"/>
    <p:sldId id="339" r:id="rId11"/>
    <p:sldId id="268" r:id="rId12"/>
    <p:sldId id="331" r:id="rId13"/>
    <p:sldId id="332" r:id="rId14"/>
    <p:sldId id="333" r:id="rId15"/>
    <p:sldId id="336" r:id="rId16"/>
    <p:sldId id="335" r:id="rId17"/>
    <p:sldId id="271" r:id="rId18"/>
    <p:sldId id="272" r:id="rId19"/>
    <p:sldId id="274" r:id="rId20"/>
    <p:sldId id="275" r:id="rId21"/>
    <p:sldId id="276" r:id="rId22"/>
    <p:sldId id="277" r:id="rId23"/>
    <p:sldId id="329" r:id="rId24"/>
    <p:sldId id="278" r:id="rId25"/>
    <p:sldId id="330" r:id="rId26"/>
    <p:sldId id="311" r:id="rId27"/>
    <p:sldId id="312" r:id="rId28"/>
    <p:sldId id="313" r:id="rId29"/>
    <p:sldId id="350" r:id="rId30"/>
    <p:sldId id="348" r:id="rId31"/>
    <p:sldId id="349" r:id="rId32"/>
    <p:sldId id="318" r:id="rId33"/>
    <p:sldId id="347" r:id="rId34"/>
    <p:sldId id="354" r:id="rId35"/>
    <p:sldId id="355" r:id="rId36"/>
    <p:sldId id="322" r:id="rId37"/>
    <p:sldId id="326" r:id="rId38"/>
    <p:sldId id="327" r:id="rId39"/>
    <p:sldId id="309" r:id="rId40"/>
    <p:sldId id="310"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356" r:id="rId54"/>
    <p:sldId id="291" r:id="rId55"/>
    <p:sldId id="292" r:id="rId56"/>
    <p:sldId id="293" r:id="rId57"/>
    <p:sldId id="294" r:id="rId58"/>
    <p:sldId id="295" r:id="rId59"/>
    <p:sldId id="296" r:id="rId60"/>
    <p:sldId id="297" r:id="rId61"/>
    <p:sldId id="299" r:id="rId62"/>
    <p:sldId id="300" r:id="rId63"/>
    <p:sldId id="301" r:id="rId64"/>
    <p:sldId id="302" r:id="rId65"/>
    <p:sldId id="317" r:id="rId66"/>
    <p:sldId id="319" r:id="rId67"/>
    <p:sldId id="303" r:id="rId68"/>
    <p:sldId id="351" r:id="rId69"/>
    <p:sldId id="304" r:id="rId70"/>
    <p:sldId id="305" r:id="rId71"/>
    <p:sldId id="358" r:id="rId72"/>
    <p:sldId id="359" r:id="rId73"/>
    <p:sldId id="360" r:id="rId74"/>
    <p:sldId id="306" r:id="rId75"/>
    <p:sldId id="262" r:id="rId76"/>
    <p:sldId id="357" r:id="rId77"/>
    <p:sldId id="345" r:id="rId78"/>
    <p:sldId id="346" r:id="rId79"/>
    <p:sldId id="26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109" d="100"/>
          <a:sy n="109" d="100"/>
        </p:scale>
        <p:origin x="588" y="114"/>
      </p:cViewPr>
      <p:guideLst/>
    </p:cSldViewPr>
  </p:slideViewPr>
  <p:notesTextViewPr>
    <p:cViewPr>
      <p:scale>
        <a:sx n="1" d="1"/>
        <a:sy n="1" d="1"/>
      </p:scale>
      <p:origin x="0" y="0"/>
    </p:cViewPr>
  </p:notesTextViewPr>
  <p:sorterViewPr>
    <p:cViewPr>
      <p:scale>
        <a:sx n="100" d="100"/>
        <a:sy n="100" d="100"/>
      </p:scale>
      <p:origin x="0" y="-233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6A0D6-191C-4EA4-BE93-A9673006FB07}" type="datetimeFigureOut">
              <a:rPr lang="en-SG" smtClean="0"/>
              <a:t>26/8/2021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52FEC-1126-4455-AB67-9C14AD9719C2}" type="slidenum">
              <a:rPr lang="en-SG" smtClean="0"/>
              <a:t>‹#›</a:t>
            </a:fld>
            <a:endParaRPr lang="en-SG"/>
          </a:p>
        </p:txBody>
      </p:sp>
    </p:spTree>
    <p:extLst>
      <p:ext uri="{BB962C8B-B14F-4D97-AF65-F5344CB8AC3E}">
        <p14:creationId xmlns:p14="http://schemas.microsoft.com/office/powerpoint/2010/main" val="106780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66CF10-3352-4D8B-B333-6220D3D8EF23}" type="slidenum">
              <a:rPr lang="en-SG" altLang="en-US">
                <a:latin typeface="Arial" panose="020B0604020202020204" pitchFamily="34" charset="0"/>
              </a:rPr>
              <a:pPr>
                <a:spcBef>
                  <a:spcPct val="0"/>
                </a:spcBef>
              </a:pPr>
              <a:t>7</a:t>
            </a:fld>
            <a:endParaRPr lang="en-SG" altLang="en-US">
              <a:latin typeface="Arial" panose="020B0604020202020204" pitchFamily="34" charset="0"/>
            </a:endParaRPr>
          </a:p>
        </p:txBody>
      </p:sp>
    </p:spTree>
    <p:extLst>
      <p:ext uri="{BB962C8B-B14F-4D97-AF65-F5344CB8AC3E}">
        <p14:creationId xmlns:p14="http://schemas.microsoft.com/office/powerpoint/2010/main" val="204404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85EFF4-BE8A-44FE-A9B2-8CF7699F12E0}" type="slidenum">
              <a:rPr lang="en-SG" altLang="en-US">
                <a:latin typeface="Arial" panose="020B0604020202020204" pitchFamily="34" charset="0"/>
              </a:rPr>
              <a:pPr>
                <a:spcBef>
                  <a:spcPct val="0"/>
                </a:spcBef>
              </a:pPr>
              <a:t>20</a:t>
            </a:fld>
            <a:endParaRPr lang="en-SG" altLang="en-US">
              <a:latin typeface="Arial" panose="020B0604020202020204" pitchFamily="34" charset="0"/>
            </a:endParaRPr>
          </a:p>
        </p:txBody>
      </p:sp>
    </p:spTree>
    <p:extLst>
      <p:ext uri="{BB962C8B-B14F-4D97-AF65-F5344CB8AC3E}">
        <p14:creationId xmlns:p14="http://schemas.microsoft.com/office/powerpoint/2010/main" val="1041117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2CB7B5-960B-44E8-83A6-F3B561327ADE}" type="slidenum">
              <a:rPr lang="en-SG" altLang="en-US">
                <a:latin typeface="Arial" panose="020B0604020202020204" pitchFamily="34" charset="0"/>
              </a:rPr>
              <a:pPr>
                <a:spcBef>
                  <a:spcPct val="0"/>
                </a:spcBef>
              </a:pPr>
              <a:t>21</a:t>
            </a:fld>
            <a:endParaRPr lang="en-SG" altLang="en-US">
              <a:latin typeface="Arial" panose="020B0604020202020204" pitchFamily="34" charset="0"/>
            </a:endParaRPr>
          </a:p>
        </p:txBody>
      </p:sp>
    </p:spTree>
    <p:extLst>
      <p:ext uri="{BB962C8B-B14F-4D97-AF65-F5344CB8AC3E}">
        <p14:creationId xmlns:p14="http://schemas.microsoft.com/office/powerpoint/2010/main" val="2990961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2E1BAB-4467-4950-B1DE-0BE460F2377F}" type="slidenum">
              <a:rPr lang="en-SG" altLang="en-US">
                <a:latin typeface="Arial" panose="020B0604020202020204" pitchFamily="34" charset="0"/>
              </a:rPr>
              <a:pPr>
                <a:spcBef>
                  <a:spcPct val="0"/>
                </a:spcBef>
              </a:pPr>
              <a:t>22</a:t>
            </a:fld>
            <a:endParaRPr lang="en-SG" altLang="en-US">
              <a:latin typeface="Arial" panose="020B0604020202020204" pitchFamily="34" charset="0"/>
            </a:endParaRPr>
          </a:p>
        </p:txBody>
      </p:sp>
    </p:spTree>
    <p:extLst>
      <p:ext uri="{BB962C8B-B14F-4D97-AF65-F5344CB8AC3E}">
        <p14:creationId xmlns:p14="http://schemas.microsoft.com/office/powerpoint/2010/main" val="288282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SG" altLang="en-US"/>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9DCA94-86EC-4073-BA44-2C8D970EC237}" type="slidenum">
              <a:rPr lang="en-SG" altLang="en-US" smtClean="0">
                <a:latin typeface="Arial" panose="020B0604020202020204" pitchFamily="34" charset="0"/>
              </a:rPr>
              <a:pPr>
                <a:spcBef>
                  <a:spcPct val="0"/>
                </a:spcBef>
              </a:pPr>
              <a:t>23</a:t>
            </a:fld>
            <a:endParaRPr lang="en-SG" altLang="en-US">
              <a:latin typeface="Arial" panose="020B0604020202020204" pitchFamily="34" charset="0"/>
            </a:endParaRPr>
          </a:p>
        </p:txBody>
      </p:sp>
    </p:spTree>
    <p:extLst>
      <p:ext uri="{BB962C8B-B14F-4D97-AF65-F5344CB8AC3E}">
        <p14:creationId xmlns:p14="http://schemas.microsoft.com/office/powerpoint/2010/main" val="149602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SG"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DCDC8E-C74F-4EFB-ACC0-F519FF3050D0}" type="slidenum">
              <a:rPr lang="en-SG" altLang="en-US">
                <a:latin typeface="Arial" panose="020B0604020202020204" pitchFamily="34" charset="0"/>
              </a:rPr>
              <a:pPr>
                <a:spcBef>
                  <a:spcPct val="0"/>
                </a:spcBef>
              </a:pPr>
              <a:t>24</a:t>
            </a:fld>
            <a:endParaRPr lang="en-SG" altLang="en-US">
              <a:latin typeface="Arial" panose="020B0604020202020204" pitchFamily="34" charset="0"/>
            </a:endParaRPr>
          </a:p>
        </p:txBody>
      </p:sp>
    </p:spTree>
    <p:extLst>
      <p:ext uri="{BB962C8B-B14F-4D97-AF65-F5344CB8AC3E}">
        <p14:creationId xmlns:p14="http://schemas.microsoft.com/office/powerpoint/2010/main" val="134485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SG" altLang="en-US"/>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7C8022-DB59-4C01-8994-2E94FD43C9E1}" type="slidenum">
              <a:rPr lang="en-SG" altLang="en-US" smtClean="0">
                <a:latin typeface="Arial" panose="020B0604020202020204" pitchFamily="34" charset="0"/>
              </a:rPr>
              <a:pPr>
                <a:spcBef>
                  <a:spcPct val="0"/>
                </a:spcBef>
              </a:pPr>
              <a:t>25</a:t>
            </a:fld>
            <a:endParaRPr lang="en-SG" altLang="en-US">
              <a:latin typeface="Arial" panose="020B0604020202020204" pitchFamily="34" charset="0"/>
            </a:endParaRPr>
          </a:p>
        </p:txBody>
      </p:sp>
    </p:spTree>
    <p:extLst>
      <p:ext uri="{BB962C8B-B14F-4D97-AF65-F5344CB8AC3E}">
        <p14:creationId xmlns:p14="http://schemas.microsoft.com/office/powerpoint/2010/main" val="1482439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DBFDEE-5B5E-4638-9D2B-30A9A02E0C74}" type="slidenum">
              <a:rPr lang="en-SG" altLang="en-US">
                <a:latin typeface="Arial" panose="020B0604020202020204" pitchFamily="34" charset="0"/>
              </a:rPr>
              <a:pPr>
                <a:spcBef>
                  <a:spcPct val="0"/>
                </a:spcBef>
              </a:pPr>
              <a:t>26</a:t>
            </a:fld>
            <a:endParaRPr lang="en-SG" altLang="en-US">
              <a:latin typeface="Arial" panose="020B0604020202020204" pitchFamily="34" charset="0"/>
            </a:endParaRPr>
          </a:p>
        </p:txBody>
      </p:sp>
    </p:spTree>
    <p:extLst>
      <p:ext uri="{BB962C8B-B14F-4D97-AF65-F5344CB8AC3E}">
        <p14:creationId xmlns:p14="http://schemas.microsoft.com/office/powerpoint/2010/main" val="2075905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34D8AF-29AF-4918-946D-5CDA45304ABD}" type="slidenum">
              <a:rPr lang="en-SG" altLang="en-US">
                <a:latin typeface="Arial" panose="020B0604020202020204" pitchFamily="34" charset="0"/>
              </a:rPr>
              <a:pPr>
                <a:spcBef>
                  <a:spcPct val="0"/>
                </a:spcBef>
              </a:pPr>
              <a:t>27</a:t>
            </a:fld>
            <a:endParaRPr lang="en-SG" altLang="en-US">
              <a:latin typeface="Arial" panose="020B0604020202020204" pitchFamily="34" charset="0"/>
            </a:endParaRPr>
          </a:p>
        </p:txBody>
      </p:sp>
    </p:spTree>
    <p:extLst>
      <p:ext uri="{BB962C8B-B14F-4D97-AF65-F5344CB8AC3E}">
        <p14:creationId xmlns:p14="http://schemas.microsoft.com/office/powerpoint/2010/main" val="351668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5F5DFC-3853-4F0D-BC56-85F0A54213E7}" type="slidenum">
              <a:rPr lang="en-SG" altLang="en-US">
                <a:latin typeface="Arial" panose="020B0604020202020204" pitchFamily="34" charset="0"/>
              </a:rPr>
              <a:pPr>
                <a:spcBef>
                  <a:spcPct val="0"/>
                </a:spcBef>
              </a:pPr>
              <a:t>28</a:t>
            </a:fld>
            <a:endParaRPr lang="en-SG" altLang="en-US">
              <a:latin typeface="Arial" panose="020B0604020202020204" pitchFamily="34" charset="0"/>
            </a:endParaRPr>
          </a:p>
        </p:txBody>
      </p:sp>
    </p:spTree>
    <p:extLst>
      <p:ext uri="{BB962C8B-B14F-4D97-AF65-F5344CB8AC3E}">
        <p14:creationId xmlns:p14="http://schemas.microsoft.com/office/powerpoint/2010/main" val="1153230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5AEDF7-7E38-41A0-8C90-0C6902BED61A}" type="slidenum">
              <a:rPr lang="en-SG" altLang="en-US">
                <a:latin typeface="Arial" panose="020B0604020202020204" pitchFamily="34" charset="0"/>
              </a:rPr>
              <a:pPr>
                <a:spcBef>
                  <a:spcPct val="0"/>
                </a:spcBef>
              </a:pPr>
              <a:t>39</a:t>
            </a:fld>
            <a:endParaRPr lang="en-SG" altLang="en-US">
              <a:latin typeface="Arial" panose="020B0604020202020204" pitchFamily="34" charset="0"/>
            </a:endParaRPr>
          </a:p>
        </p:txBody>
      </p:sp>
    </p:spTree>
    <p:extLst>
      <p:ext uri="{BB962C8B-B14F-4D97-AF65-F5344CB8AC3E}">
        <p14:creationId xmlns:p14="http://schemas.microsoft.com/office/powerpoint/2010/main" val="108537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66CF10-3352-4D8B-B333-6220D3D8EF23}" type="slidenum">
              <a:rPr lang="en-SG" altLang="en-US">
                <a:latin typeface="Arial" panose="020B0604020202020204" pitchFamily="34" charset="0"/>
              </a:rPr>
              <a:pPr>
                <a:spcBef>
                  <a:spcPct val="0"/>
                </a:spcBef>
              </a:pPr>
              <a:t>8</a:t>
            </a:fld>
            <a:endParaRPr lang="en-SG" altLang="en-US">
              <a:latin typeface="Arial" panose="020B0604020202020204" pitchFamily="34" charset="0"/>
            </a:endParaRPr>
          </a:p>
        </p:txBody>
      </p:sp>
    </p:spTree>
    <p:extLst>
      <p:ext uri="{BB962C8B-B14F-4D97-AF65-F5344CB8AC3E}">
        <p14:creationId xmlns:p14="http://schemas.microsoft.com/office/powerpoint/2010/main" val="381973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SG"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DD52D0-865F-43A1-95D4-23E06C359058}" type="slidenum">
              <a:rPr lang="en-SG" altLang="en-US">
                <a:latin typeface="Arial" panose="020B0604020202020204" pitchFamily="34" charset="0"/>
              </a:rPr>
              <a:pPr>
                <a:spcBef>
                  <a:spcPct val="0"/>
                </a:spcBef>
              </a:pPr>
              <a:t>40</a:t>
            </a:fld>
            <a:endParaRPr lang="en-SG" altLang="en-US">
              <a:latin typeface="Arial" panose="020B0604020202020204" pitchFamily="34" charset="0"/>
            </a:endParaRPr>
          </a:p>
        </p:txBody>
      </p:sp>
    </p:spTree>
    <p:extLst>
      <p:ext uri="{BB962C8B-B14F-4D97-AF65-F5344CB8AC3E}">
        <p14:creationId xmlns:p14="http://schemas.microsoft.com/office/powerpoint/2010/main" val="9977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9EC583-DE33-4B04-A7BA-6F9B63419F2D}" type="slidenum">
              <a:rPr lang="en-SG" altLang="en-US">
                <a:latin typeface="Arial" panose="020B0604020202020204" pitchFamily="34" charset="0"/>
              </a:rPr>
              <a:pPr>
                <a:spcBef>
                  <a:spcPct val="0"/>
                </a:spcBef>
              </a:pPr>
              <a:t>41</a:t>
            </a:fld>
            <a:endParaRPr lang="en-SG" altLang="en-US">
              <a:latin typeface="Arial" panose="020B0604020202020204" pitchFamily="34" charset="0"/>
            </a:endParaRPr>
          </a:p>
        </p:txBody>
      </p:sp>
    </p:spTree>
    <p:extLst>
      <p:ext uri="{BB962C8B-B14F-4D97-AF65-F5344CB8AC3E}">
        <p14:creationId xmlns:p14="http://schemas.microsoft.com/office/powerpoint/2010/main" val="3342196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7DC765-01FF-43A4-8B69-62FA11ED9CFB}" type="slidenum">
              <a:rPr lang="en-SG" altLang="en-US">
                <a:latin typeface="Arial" panose="020B0604020202020204" pitchFamily="34" charset="0"/>
              </a:rPr>
              <a:pPr>
                <a:spcBef>
                  <a:spcPct val="0"/>
                </a:spcBef>
              </a:pPr>
              <a:t>42</a:t>
            </a:fld>
            <a:endParaRPr lang="en-SG" altLang="en-US">
              <a:latin typeface="Arial" panose="020B0604020202020204" pitchFamily="34" charset="0"/>
            </a:endParaRPr>
          </a:p>
        </p:txBody>
      </p:sp>
    </p:spTree>
    <p:extLst>
      <p:ext uri="{BB962C8B-B14F-4D97-AF65-F5344CB8AC3E}">
        <p14:creationId xmlns:p14="http://schemas.microsoft.com/office/powerpoint/2010/main" val="3865404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9B738B-BE05-4058-B36C-FA30EB30FA2C}" type="slidenum">
              <a:rPr lang="en-SG" altLang="en-US">
                <a:latin typeface="Arial" panose="020B0604020202020204" pitchFamily="34" charset="0"/>
              </a:rPr>
              <a:pPr>
                <a:spcBef>
                  <a:spcPct val="0"/>
                </a:spcBef>
              </a:pPr>
              <a:t>43</a:t>
            </a:fld>
            <a:endParaRPr lang="en-SG" altLang="en-US">
              <a:latin typeface="Arial" panose="020B0604020202020204" pitchFamily="34" charset="0"/>
            </a:endParaRPr>
          </a:p>
        </p:txBody>
      </p:sp>
    </p:spTree>
    <p:extLst>
      <p:ext uri="{BB962C8B-B14F-4D97-AF65-F5344CB8AC3E}">
        <p14:creationId xmlns:p14="http://schemas.microsoft.com/office/powerpoint/2010/main" val="2561915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D16AA-2061-40CD-AA61-38682ACB43F4}" type="slidenum">
              <a:rPr lang="en-SG" altLang="en-US">
                <a:latin typeface="Arial" panose="020B0604020202020204" pitchFamily="34" charset="0"/>
              </a:rPr>
              <a:pPr>
                <a:spcBef>
                  <a:spcPct val="0"/>
                </a:spcBef>
              </a:pPr>
              <a:t>44</a:t>
            </a:fld>
            <a:endParaRPr lang="en-SG" altLang="en-US">
              <a:latin typeface="Arial" panose="020B0604020202020204" pitchFamily="34" charset="0"/>
            </a:endParaRPr>
          </a:p>
        </p:txBody>
      </p:sp>
    </p:spTree>
    <p:extLst>
      <p:ext uri="{BB962C8B-B14F-4D97-AF65-F5344CB8AC3E}">
        <p14:creationId xmlns:p14="http://schemas.microsoft.com/office/powerpoint/2010/main" val="4167181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AE0342-96E1-4300-AF84-02CCE4EDBE8E}" type="slidenum">
              <a:rPr lang="en-SG" altLang="en-US">
                <a:latin typeface="Arial" panose="020B0604020202020204" pitchFamily="34" charset="0"/>
              </a:rPr>
              <a:pPr>
                <a:spcBef>
                  <a:spcPct val="0"/>
                </a:spcBef>
              </a:pPr>
              <a:t>45</a:t>
            </a:fld>
            <a:endParaRPr lang="en-SG" altLang="en-US">
              <a:latin typeface="Arial" panose="020B0604020202020204" pitchFamily="34" charset="0"/>
            </a:endParaRPr>
          </a:p>
        </p:txBody>
      </p:sp>
    </p:spTree>
    <p:extLst>
      <p:ext uri="{BB962C8B-B14F-4D97-AF65-F5344CB8AC3E}">
        <p14:creationId xmlns:p14="http://schemas.microsoft.com/office/powerpoint/2010/main" val="3886190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A79576-F83F-408B-812E-8796FD10A03E}" type="slidenum">
              <a:rPr lang="en-SG" altLang="en-US">
                <a:latin typeface="Arial" panose="020B0604020202020204" pitchFamily="34" charset="0"/>
              </a:rPr>
              <a:pPr>
                <a:spcBef>
                  <a:spcPct val="0"/>
                </a:spcBef>
              </a:pPr>
              <a:t>46</a:t>
            </a:fld>
            <a:endParaRPr lang="en-SG" altLang="en-US">
              <a:latin typeface="Arial" panose="020B0604020202020204" pitchFamily="34" charset="0"/>
            </a:endParaRPr>
          </a:p>
        </p:txBody>
      </p:sp>
    </p:spTree>
    <p:extLst>
      <p:ext uri="{BB962C8B-B14F-4D97-AF65-F5344CB8AC3E}">
        <p14:creationId xmlns:p14="http://schemas.microsoft.com/office/powerpoint/2010/main" val="2885887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D40A4E-D1E9-4267-809E-C877FB6ABE3C}" type="slidenum">
              <a:rPr lang="en-SG" altLang="en-US">
                <a:latin typeface="Arial" panose="020B0604020202020204" pitchFamily="34" charset="0"/>
              </a:rPr>
              <a:pPr>
                <a:spcBef>
                  <a:spcPct val="0"/>
                </a:spcBef>
              </a:pPr>
              <a:t>47</a:t>
            </a:fld>
            <a:endParaRPr lang="en-SG" altLang="en-US">
              <a:latin typeface="Arial" panose="020B0604020202020204" pitchFamily="34" charset="0"/>
            </a:endParaRPr>
          </a:p>
        </p:txBody>
      </p:sp>
    </p:spTree>
    <p:extLst>
      <p:ext uri="{BB962C8B-B14F-4D97-AF65-F5344CB8AC3E}">
        <p14:creationId xmlns:p14="http://schemas.microsoft.com/office/powerpoint/2010/main" val="1570229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8D58E1-F838-41A1-A676-193C070E690F}" type="slidenum">
              <a:rPr lang="en-SG" altLang="en-US">
                <a:latin typeface="Arial" panose="020B0604020202020204" pitchFamily="34" charset="0"/>
              </a:rPr>
              <a:pPr>
                <a:spcBef>
                  <a:spcPct val="0"/>
                </a:spcBef>
              </a:pPr>
              <a:t>48</a:t>
            </a:fld>
            <a:endParaRPr lang="en-SG" altLang="en-US">
              <a:latin typeface="Arial" panose="020B0604020202020204" pitchFamily="34" charset="0"/>
            </a:endParaRPr>
          </a:p>
        </p:txBody>
      </p:sp>
    </p:spTree>
    <p:extLst>
      <p:ext uri="{BB962C8B-B14F-4D97-AF65-F5344CB8AC3E}">
        <p14:creationId xmlns:p14="http://schemas.microsoft.com/office/powerpoint/2010/main" val="58213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27CF51-3644-425A-B907-890F44DC20DC}" type="slidenum">
              <a:rPr lang="en-SG" altLang="en-US">
                <a:latin typeface="Arial" panose="020B0604020202020204" pitchFamily="34" charset="0"/>
              </a:rPr>
              <a:pPr>
                <a:spcBef>
                  <a:spcPct val="0"/>
                </a:spcBef>
              </a:pPr>
              <a:t>49</a:t>
            </a:fld>
            <a:endParaRPr lang="en-SG" altLang="en-US">
              <a:latin typeface="Arial" panose="020B0604020202020204" pitchFamily="34" charset="0"/>
            </a:endParaRPr>
          </a:p>
        </p:txBody>
      </p:sp>
    </p:spTree>
    <p:extLst>
      <p:ext uri="{BB962C8B-B14F-4D97-AF65-F5344CB8AC3E}">
        <p14:creationId xmlns:p14="http://schemas.microsoft.com/office/powerpoint/2010/main" val="381534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66CF10-3352-4D8B-B333-6220D3D8EF23}" type="slidenum">
              <a:rPr lang="en-SG" altLang="en-US">
                <a:latin typeface="Arial" panose="020B0604020202020204" pitchFamily="34" charset="0"/>
              </a:rPr>
              <a:pPr>
                <a:spcBef>
                  <a:spcPct val="0"/>
                </a:spcBef>
              </a:pPr>
              <a:t>9</a:t>
            </a:fld>
            <a:endParaRPr lang="en-SG" altLang="en-US">
              <a:latin typeface="Arial" panose="020B0604020202020204" pitchFamily="34" charset="0"/>
            </a:endParaRPr>
          </a:p>
        </p:txBody>
      </p:sp>
    </p:spTree>
    <p:extLst>
      <p:ext uri="{BB962C8B-B14F-4D97-AF65-F5344CB8AC3E}">
        <p14:creationId xmlns:p14="http://schemas.microsoft.com/office/powerpoint/2010/main" val="387188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39FF9C-5D2B-4829-8DB3-776DEEE5ECD3}" type="slidenum">
              <a:rPr lang="en-SG" altLang="en-US">
                <a:latin typeface="Arial" panose="020B0604020202020204" pitchFamily="34" charset="0"/>
              </a:rPr>
              <a:pPr>
                <a:spcBef>
                  <a:spcPct val="0"/>
                </a:spcBef>
              </a:pPr>
              <a:t>50</a:t>
            </a:fld>
            <a:endParaRPr lang="en-SG" altLang="en-US">
              <a:latin typeface="Arial" panose="020B0604020202020204" pitchFamily="34" charset="0"/>
            </a:endParaRPr>
          </a:p>
        </p:txBody>
      </p:sp>
    </p:spTree>
    <p:extLst>
      <p:ext uri="{BB962C8B-B14F-4D97-AF65-F5344CB8AC3E}">
        <p14:creationId xmlns:p14="http://schemas.microsoft.com/office/powerpoint/2010/main" val="824646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6A9CF7-913E-4627-87CA-921672FC3E7F}" type="slidenum">
              <a:rPr lang="en-SG" altLang="en-US">
                <a:latin typeface="Arial" panose="020B0604020202020204" pitchFamily="34" charset="0"/>
              </a:rPr>
              <a:pPr>
                <a:spcBef>
                  <a:spcPct val="0"/>
                </a:spcBef>
              </a:pPr>
              <a:t>51</a:t>
            </a:fld>
            <a:endParaRPr lang="en-SG" altLang="en-US">
              <a:latin typeface="Arial" panose="020B0604020202020204" pitchFamily="34" charset="0"/>
            </a:endParaRPr>
          </a:p>
        </p:txBody>
      </p:sp>
    </p:spTree>
    <p:extLst>
      <p:ext uri="{BB962C8B-B14F-4D97-AF65-F5344CB8AC3E}">
        <p14:creationId xmlns:p14="http://schemas.microsoft.com/office/powerpoint/2010/main" val="3107456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E25511-7C3E-4A74-96B8-73E693A7660D}" type="slidenum">
              <a:rPr lang="en-SG" altLang="en-US">
                <a:latin typeface="Arial" panose="020B0604020202020204" pitchFamily="34" charset="0"/>
              </a:rPr>
              <a:pPr>
                <a:spcBef>
                  <a:spcPct val="0"/>
                </a:spcBef>
              </a:pPr>
              <a:t>52</a:t>
            </a:fld>
            <a:endParaRPr lang="en-SG" altLang="en-US">
              <a:latin typeface="Arial" panose="020B0604020202020204" pitchFamily="34" charset="0"/>
            </a:endParaRPr>
          </a:p>
        </p:txBody>
      </p:sp>
    </p:spTree>
    <p:extLst>
      <p:ext uri="{BB962C8B-B14F-4D97-AF65-F5344CB8AC3E}">
        <p14:creationId xmlns:p14="http://schemas.microsoft.com/office/powerpoint/2010/main" val="1552804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DF511C-03F5-4ADA-BE71-EE58F517423F}" type="slidenum">
              <a:rPr lang="en-SG" altLang="en-US">
                <a:latin typeface="Arial" panose="020B0604020202020204" pitchFamily="34" charset="0"/>
              </a:rPr>
              <a:pPr>
                <a:spcBef>
                  <a:spcPct val="0"/>
                </a:spcBef>
              </a:pPr>
              <a:t>54</a:t>
            </a:fld>
            <a:endParaRPr lang="en-SG" altLang="en-US">
              <a:latin typeface="Arial" panose="020B0604020202020204" pitchFamily="34" charset="0"/>
            </a:endParaRPr>
          </a:p>
        </p:txBody>
      </p:sp>
    </p:spTree>
    <p:extLst>
      <p:ext uri="{BB962C8B-B14F-4D97-AF65-F5344CB8AC3E}">
        <p14:creationId xmlns:p14="http://schemas.microsoft.com/office/powerpoint/2010/main" val="1431587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61C692-767D-4F62-9858-EDEB5C10137A}" type="slidenum">
              <a:rPr lang="en-SG" altLang="en-US">
                <a:latin typeface="Arial" panose="020B0604020202020204" pitchFamily="34" charset="0"/>
              </a:rPr>
              <a:pPr>
                <a:spcBef>
                  <a:spcPct val="0"/>
                </a:spcBef>
              </a:pPr>
              <a:t>55</a:t>
            </a:fld>
            <a:endParaRPr lang="en-SG" altLang="en-US">
              <a:latin typeface="Arial" panose="020B0604020202020204" pitchFamily="34" charset="0"/>
            </a:endParaRPr>
          </a:p>
        </p:txBody>
      </p:sp>
    </p:spTree>
    <p:extLst>
      <p:ext uri="{BB962C8B-B14F-4D97-AF65-F5344CB8AC3E}">
        <p14:creationId xmlns:p14="http://schemas.microsoft.com/office/powerpoint/2010/main" val="2086535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4D3DB1-32D9-4944-8CB7-A7D878EFA00B}" type="slidenum">
              <a:rPr lang="en-SG" altLang="en-US">
                <a:latin typeface="Arial" panose="020B0604020202020204" pitchFamily="34" charset="0"/>
              </a:rPr>
              <a:pPr>
                <a:spcBef>
                  <a:spcPct val="0"/>
                </a:spcBef>
              </a:pPr>
              <a:t>56</a:t>
            </a:fld>
            <a:endParaRPr lang="en-SG" altLang="en-US">
              <a:latin typeface="Arial" panose="020B0604020202020204" pitchFamily="34" charset="0"/>
            </a:endParaRPr>
          </a:p>
        </p:txBody>
      </p:sp>
    </p:spTree>
    <p:extLst>
      <p:ext uri="{BB962C8B-B14F-4D97-AF65-F5344CB8AC3E}">
        <p14:creationId xmlns:p14="http://schemas.microsoft.com/office/powerpoint/2010/main" val="42000542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24BAB2-ED93-41E0-931D-E2F468D46552}" type="slidenum">
              <a:rPr lang="en-SG" altLang="en-US">
                <a:latin typeface="Arial" panose="020B0604020202020204" pitchFamily="34" charset="0"/>
              </a:rPr>
              <a:pPr>
                <a:spcBef>
                  <a:spcPct val="0"/>
                </a:spcBef>
              </a:pPr>
              <a:t>57</a:t>
            </a:fld>
            <a:endParaRPr lang="en-SG" altLang="en-US">
              <a:latin typeface="Arial" panose="020B0604020202020204" pitchFamily="34" charset="0"/>
            </a:endParaRPr>
          </a:p>
        </p:txBody>
      </p:sp>
    </p:spTree>
    <p:extLst>
      <p:ext uri="{BB962C8B-B14F-4D97-AF65-F5344CB8AC3E}">
        <p14:creationId xmlns:p14="http://schemas.microsoft.com/office/powerpoint/2010/main" val="3302760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05EE46-B032-40CC-8804-3A43177124D6}" type="slidenum">
              <a:rPr lang="en-SG" altLang="en-US">
                <a:latin typeface="Arial" panose="020B0604020202020204" pitchFamily="34" charset="0"/>
              </a:rPr>
              <a:pPr>
                <a:spcBef>
                  <a:spcPct val="0"/>
                </a:spcBef>
              </a:pPr>
              <a:t>58</a:t>
            </a:fld>
            <a:endParaRPr lang="en-SG" altLang="en-US">
              <a:latin typeface="Arial" panose="020B0604020202020204" pitchFamily="34" charset="0"/>
            </a:endParaRPr>
          </a:p>
        </p:txBody>
      </p:sp>
    </p:spTree>
    <p:extLst>
      <p:ext uri="{BB962C8B-B14F-4D97-AF65-F5344CB8AC3E}">
        <p14:creationId xmlns:p14="http://schemas.microsoft.com/office/powerpoint/2010/main" val="3917305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BAE874-9CFE-4E11-BEDF-5047D303639A}" type="slidenum">
              <a:rPr lang="en-SG" altLang="en-US">
                <a:latin typeface="Arial" panose="020B0604020202020204" pitchFamily="34" charset="0"/>
              </a:rPr>
              <a:pPr>
                <a:spcBef>
                  <a:spcPct val="0"/>
                </a:spcBef>
              </a:pPr>
              <a:t>59</a:t>
            </a:fld>
            <a:endParaRPr lang="en-SG" altLang="en-US">
              <a:latin typeface="Arial" panose="020B0604020202020204" pitchFamily="34" charset="0"/>
            </a:endParaRPr>
          </a:p>
        </p:txBody>
      </p:sp>
    </p:spTree>
    <p:extLst>
      <p:ext uri="{BB962C8B-B14F-4D97-AF65-F5344CB8AC3E}">
        <p14:creationId xmlns:p14="http://schemas.microsoft.com/office/powerpoint/2010/main" val="3725173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5F6093-4DE6-4B8A-8621-A7ED73F1EB66}" type="slidenum">
              <a:rPr lang="en-SG" altLang="en-US">
                <a:latin typeface="Arial" panose="020B0604020202020204" pitchFamily="34" charset="0"/>
              </a:rPr>
              <a:pPr>
                <a:spcBef>
                  <a:spcPct val="0"/>
                </a:spcBef>
              </a:pPr>
              <a:t>60</a:t>
            </a:fld>
            <a:endParaRPr lang="en-SG" altLang="en-US">
              <a:latin typeface="Arial" panose="020B0604020202020204" pitchFamily="34" charset="0"/>
            </a:endParaRPr>
          </a:p>
        </p:txBody>
      </p:sp>
    </p:spTree>
    <p:extLst>
      <p:ext uri="{BB962C8B-B14F-4D97-AF65-F5344CB8AC3E}">
        <p14:creationId xmlns:p14="http://schemas.microsoft.com/office/powerpoint/2010/main" val="2092750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66CF10-3352-4D8B-B333-6220D3D8EF23}" type="slidenum">
              <a:rPr lang="en-SG" altLang="en-US">
                <a:latin typeface="Arial" panose="020B0604020202020204" pitchFamily="34" charset="0"/>
              </a:rPr>
              <a:pPr>
                <a:spcBef>
                  <a:spcPct val="0"/>
                </a:spcBef>
              </a:pPr>
              <a:t>10</a:t>
            </a:fld>
            <a:endParaRPr lang="en-SG" altLang="en-US">
              <a:latin typeface="Arial" panose="020B0604020202020204" pitchFamily="34" charset="0"/>
            </a:endParaRPr>
          </a:p>
        </p:txBody>
      </p:sp>
    </p:spTree>
    <p:extLst>
      <p:ext uri="{BB962C8B-B14F-4D97-AF65-F5344CB8AC3E}">
        <p14:creationId xmlns:p14="http://schemas.microsoft.com/office/powerpoint/2010/main" val="2780081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506157-7B62-4831-87FF-0BD44116529C}" type="slidenum">
              <a:rPr lang="en-SG" altLang="en-US">
                <a:latin typeface="Arial" panose="020B0604020202020204" pitchFamily="34" charset="0"/>
              </a:rPr>
              <a:pPr>
                <a:spcBef>
                  <a:spcPct val="0"/>
                </a:spcBef>
              </a:pPr>
              <a:t>61</a:t>
            </a:fld>
            <a:endParaRPr lang="en-SG" altLang="en-US">
              <a:latin typeface="Arial" panose="020B0604020202020204" pitchFamily="34" charset="0"/>
            </a:endParaRPr>
          </a:p>
        </p:txBody>
      </p:sp>
    </p:spTree>
    <p:extLst>
      <p:ext uri="{BB962C8B-B14F-4D97-AF65-F5344CB8AC3E}">
        <p14:creationId xmlns:p14="http://schemas.microsoft.com/office/powerpoint/2010/main" val="3700984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295C6C-96B4-475B-B882-6BEA7DDC7794}" type="slidenum">
              <a:rPr lang="en-SG" altLang="en-US">
                <a:latin typeface="Arial" panose="020B0604020202020204" pitchFamily="34" charset="0"/>
              </a:rPr>
              <a:pPr>
                <a:spcBef>
                  <a:spcPct val="0"/>
                </a:spcBef>
              </a:pPr>
              <a:t>62</a:t>
            </a:fld>
            <a:endParaRPr lang="en-SG" altLang="en-US">
              <a:latin typeface="Arial" panose="020B0604020202020204" pitchFamily="34" charset="0"/>
            </a:endParaRPr>
          </a:p>
        </p:txBody>
      </p:sp>
    </p:spTree>
    <p:extLst>
      <p:ext uri="{BB962C8B-B14F-4D97-AF65-F5344CB8AC3E}">
        <p14:creationId xmlns:p14="http://schemas.microsoft.com/office/powerpoint/2010/main" val="784834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37F7B6-A80C-4173-BC50-5E412BFF2EB9}" type="slidenum">
              <a:rPr lang="en-SG" altLang="en-US">
                <a:latin typeface="Arial" panose="020B0604020202020204" pitchFamily="34" charset="0"/>
              </a:rPr>
              <a:pPr>
                <a:spcBef>
                  <a:spcPct val="0"/>
                </a:spcBef>
              </a:pPr>
              <a:t>63</a:t>
            </a:fld>
            <a:endParaRPr lang="en-SG" altLang="en-US">
              <a:latin typeface="Arial" panose="020B0604020202020204" pitchFamily="34" charset="0"/>
            </a:endParaRPr>
          </a:p>
        </p:txBody>
      </p:sp>
    </p:spTree>
    <p:extLst>
      <p:ext uri="{BB962C8B-B14F-4D97-AF65-F5344CB8AC3E}">
        <p14:creationId xmlns:p14="http://schemas.microsoft.com/office/powerpoint/2010/main" val="2043580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7338C7-1D9B-4850-B19E-54A89D4DBC16}" type="slidenum">
              <a:rPr lang="en-SG" altLang="en-US">
                <a:latin typeface="Arial" panose="020B0604020202020204" pitchFamily="34" charset="0"/>
              </a:rPr>
              <a:pPr>
                <a:spcBef>
                  <a:spcPct val="0"/>
                </a:spcBef>
              </a:pPr>
              <a:t>64</a:t>
            </a:fld>
            <a:endParaRPr lang="en-SG" altLang="en-US">
              <a:latin typeface="Arial" panose="020B0604020202020204" pitchFamily="34" charset="0"/>
            </a:endParaRPr>
          </a:p>
        </p:txBody>
      </p:sp>
    </p:spTree>
    <p:extLst>
      <p:ext uri="{BB962C8B-B14F-4D97-AF65-F5344CB8AC3E}">
        <p14:creationId xmlns:p14="http://schemas.microsoft.com/office/powerpoint/2010/main" val="2331121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SG" altLang="en-US"/>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B8CF66-A7F1-4BE8-82CC-DA05F6E3F1AD}" type="slidenum">
              <a:rPr lang="en-SG" altLang="en-US">
                <a:latin typeface="Arial" panose="020B0604020202020204" pitchFamily="34" charset="0"/>
              </a:rPr>
              <a:pPr>
                <a:spcBef>
                  <a:spcPct val="0"/>
                </a:spcBef>
              </a:pPr>
              <a:t>65</a:t>
            </a:fld>
            <a:endParaRPr lang="en-SG" altLang="en-US">
              <a:latin typeface="Arial" panose="020B0604020202020204" pitchFamily="34" charset="0"/>
            </a:endParaRPr>
          </a:p>
        </p:txBody>
      </p:sp>
    </p:spTree>
    <p:extLst>
      <p:ext uri="{BB962C8B-B14F-4D97-AF65-F5344CB8AC3E}">
        <p14:creationId xmlns:p14="http://schemas.microsoft.com/office/powerpoint/2010/main" val="2955856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SG"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B13A1C-EA4F-4DCA-8BF9-C5347919D479}" type="slidenum">
              <a:rPr lang="en-SG" altLang="en-US">
                <a:latin typeface="Arial" panose="020B0604020202020204" pitchFamily="34" charset="0"/>
              </a:rPr>
              <a:pPr>
                <a:spcBef>
                  <a:spcPct val="0"/>
                </a:spcBef>
              </a:pPr>
              <a:t>66</a:t>
            </a:fld>
            <a:endParaRPr lang="en-SG" altLang="en-US">
              <a:latin typeface="Arial" panose="020B0604020202020204" pitchFamily="34" charset="0"/>
            </a:endParaRPr>
          </a:p>
        </p:txBody>
      </p:sp>
    </p:spTree>
    <p:extLst>
      <p:ext uri="{BB962C8B-B14F-4D97-AF65-F5344CB8AC3E}">
        <p14:creationId xmlns:p14="http://schemas.microsoft.com/office/powerpoint/2010/main" val="2172628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867B28-1BDB-48E4-B9F4-3411A80A83B6}" type="slidenum">
              <a:rPr lang="en-SG" altLang="en-US">
                <a:latin typeface="Arial" panose="020B0604020202020204" pitchFamily="34" charset="0"/>
              </a:rPr>
              <a:pPr>
                <a:spcBef>
                  <a:spcPct val="0"/>
                </a:spcBef>
              </a:pPr>
              <a:t>67</a:t>
            </a:fld>
            <a:endParaRPr lang="en-SG" altLang="en-US">
              <a:latin typeface="Arial" panose="020B0604020202020204" pitchFamily="34" charset="0"/>
            </a:endParaRPr>
          </a:p>
        </p:txBody>
      </p:sp>
    </p:spTree>
    <p:extLst>
      <p:ext uri="{BB962C8B-B14F-4D97-AF65-F5344CB8AC3E}">
        <p14:creationId xmlns:p14="http://schemas.microsoft.com/office/powerpoint/2010/main" val="1812425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9F45A9-6F9A-48A3-95C8-B1CC7DAB8047}" type="slidenum">
              <a:rPr lang="en-SG" altLang="en-US">
                <a:latin typeface="Arial" panose="020B0604020202020204" pitchFamily="34" charset="0"/>
              </a:rPr>
              <a:pPr>
                <a:spcBef>
                  <a:spcPct val="0"/>
                </a:spcBef>
              </a:pPr>
              <a:t>69</a:t>
            </a:fld>
            <a:endParaRPr lang="en-SG" altLang="en-US">
              <a:latin typeface="Arial" panose="020B0604020202020204" pitchFamily="34" charset="0"/>
            </a:endParaRPr>
          </a:p>
        </p:txBody>
      </p:sp>
    </p:spTree>
    <p:extLst>
      <p:ext uri="{BB962C8B-B14F-4D97-AF65-F5344CB8AC3E}">
        <p14:creationId xmlns:p14="http://schemas.microsoft.com/office/powerpoint/2010/main" val="2151447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585064-45E3-4D0E-A5D4-6E9CB7686A20}" type="slidenum">
              <a:rPr lang="en-SG" altLang="en-US">
                <a:latin typeface="Arial" panose="020B0604020202020204" pitchFamily="34" charset="0"/>
              </a:rPr>
              <a:pPr>
                <a:spcBef>
                  <a:spcPct val="0"/>
                </a:spcBef>
              </a:pPr>
              <a:t>70</a:t>
            </a:fld>
            <a:endParaRPr lang="en-SG" altLang="en-US">
              <a:latin typeface="Arial" panose="020B0604020202020204" pitchFamily="34" charset="0"/>
            </a:endParaRPr>
          </a:p>
        </p:txBody>
      </p:sp>
    </p:spTree>
    <p:extLst>
      <p:ext uri="{BB962C8B-B14F-4D97-AF65-F5344CB8AC3E}">
        <p14:creationId xmlns:p14="http://schemas.microsoft.com/office/powerpoint/2010/main" val="3843463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9A496E-2050-4C53-B174-686E011BD496}" type="slidenum">
              <a:rPr lang="en-SG" altLang="en-US">
                <a:latin typeface="Arial" panose="020B0604020202020204" pitchFamily="34" charset="0"/>
              </a:rPr>
              <a:pPr>
                <a:spcBef>
                  <a:spcPct val="0"/>
                </a:spcBef>
              </a:pPr>
              <a:t>74</a:t>
            </a:fld>
            <a:endParaRPr lang="en-SG" altLang="en-US">
              <a:latin typeface="Arial" panose="020B0604020202020204" pitchFamily="34" charset="0"/>
            </a:endParaRPr>
          </a:p>
        </p:txBody>
      </p:sp>
    </p:spTree>
    <p:extLst>
      <p:ext uri="{BB962C8B-B14F-4D97-AF65-F5344CB8AC3E}">
        <p14:creationId xmlns:p14="http://schemas.microsoft.com/office/powerpoint/2010/main" val="1720252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FC00C5-C06C-4108-896C-708407DC0DC0}" type="slidenum">
              <a:rPr lang="en-SG" altLang="en-US">
                <a:latin typeface="Arial" panose="020B0604020202020204" pitchFamily="34" charset="0"/>
              </a:rPr>
              <a:pPr>
                <a:spcBef>
                  <a:spcPct val="0"/>
                </a:spcBef>
              </a:pPr>
              <a:t>11</a:t>
            </a:fld>
            <a:endParaRPr lang="en-SG" altLang="en-US">
              <a:latin typeface="Arial" panose="020B0604020202020204" pitchFamily="34" charset="0"/>
            </a:endParaRPr>
          </a:p>
        </p:txBody>
      </p:sp>
    </p:spTree>
    <p:extLst>
      <p:ext uri="{BB962C8B-B14F-4D97-AF65-F5344CB8AC3E}">
        <p14:creationId xmlns:p14="http://schemas.microsoft.com/office/powerpoint/2010/main" val="299065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SG"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055CC8-69CF-4F44-B933-33DADBC3DADD}" type="slidenum">
              <a:rPr lang="en-SG" altLang="en-US" smtClean="0"/>
              <a:pPr/>
              <a:t>12</a:t>
            </a:fld>
            <a:endParaRPr lang="en-SG" altLang="en-US"/>
          </a:p>
        </p:txBody>
      </p:sp>
    </p:spTree>
    <p:extLst>
      <p:ext uri="{BB962C8B-B14F-4D97-AF65-F5344CB8AC3E}">
        <p14:creationId xmlns:p14="http://schemas.microsoft.com/office/powerpoint/2010/main" val="133546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34A300-4551-473F-A297-44AD653596A8}" type="slidenum">
              <a:rPr lang="en-SG" altLang="en-US">
                <a:latin typeface="Arial" panose="020B0604020202020204" pitchFamily="34" charset="0"/>
              </a:rPr>
              <a:pPr>
                <a:spcBef>
                  <a:spcPct val="0"/>
                </a:spcBef>
              </a:pPr>
              <a:t>17</a:t>
            </a:fld>
            <a:endParaRPr lang="en-SG" altLang="en-US">
              <a:latin typeface="Arial" panose="020B0604020202020204" pitchFamily="34" charset="0"/>
            </a:endParaRPr>
          </a:p>
        </p:txBody>
      </p:sp>
    </p:spTree>
    <p:extLst>
      <p:ext uri="{BB962C8B-B14F-4D97-AF65-F5344CB8AC3E}">
        <p14:creationId xmlns:p14="http://schemas.microsoft.com/office/powerpoint/2010/main" val="409741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AA9545-020D-4E92-BA25-C73E634BEE29}" type="slidenum">
              <a:rPr lang="en-SG" altLang="en-US">
                <a:latin typeface="Arial" panose="020B0604020202020204" pitchFamily="34" charset="0"/>
              </a:rPr>
              <a:pPr>
                <a:spcBef>
                  <a:spcPct val="0"/>
                </a:spcBef>
              </a:pPr>
              <a:t>18</a:t>
            </a:fld>
            <a:endParaRPr lang="en-SG" altLang="en-US">
              <a:latin typeface="Arial" panose="020B0604020202020204" pitchFamily="34" charset="0"/>
            </a:endParaRPr>
          </a:p>
        </p:txBody>
      </p:sp>
    </p:spTree>
    <p:extLst>
      <p:ext uri="{BB962C8B-B14F-4D97-AF65-F5344CB8AC3E}">
        <p14:creationId xmlns:p14="http://schemas.microsoft.com/office/powerpoint/2010/main" val="3036063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SG"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E1B11D-6637-407B-A15C-3FCA54BB1EED}" type="slidenum">
              <a:rPr lang="en-SG" altLang="en-US">
                <a:latin typeface="Arial" panose="020B0604020202020204" pitchFamily="34" charset="0"/>
              </a:rPr>
              <a:pPr>
                <a:spcBef>
                  <a:spcPct val="0"/>
                </a:spcBef>
              </a:pPr>
              <a:t>19</a:t>
            </a:fld>
            <a:endParaRPr lang="en-SG" altLang="en-US">
              <a:latin typeface="Arial" panose="020B0604020202020204" pitchFamily="34" charset="0"/>
            </a:endParaRPr>
          </a:p>
        </p:txBody>
      </p:sp>
    </p:spTree>
    <p:extLst>
      <p:ext uri="{BB962C8B-B14F-4D97-AF65-F5344CB8AC3E}">
        <p14:creationId xmlns:p14="http://schemas.microsoft.com/office/powerpoint/2010/main" val="1590971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D15BF04-D171-4752-9F22-8C9DE231FD88}" type="datetimeFigureOut">
              <a:rPr lang="en-SG" smtClean="0"/>
              <a:t>26/8/2021</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1052639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D15BF04-D171-4752-9F22-8C9DE231FD88}" type="datetimeFigureOut">
              <a:rPr lang="en-SG" smtClean="0"/>
              <a:t>26/8/2021</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3554018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D15BF04-D171-4752-9F22-8C9DE231FD88}" type="datetimeFigureOut">
              <a:rPr lang="en-SG" smtClean="0"/>
              <a:t>26/8/2021</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396568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D15BF04-D171-4752-9F22-8C9DE231FD88}" type="datetimeFigureOut">
              <a:rPr lang="en-SG" smtClean="0"/>
              <a:t>26/8/2021</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400087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15BF04-D171-4752-9F22-8C9DE231FD88}" type="datetimeFigureOut">
              <a:rPr lang="en-SG" smtClean="0"/>
              <a:t>26/8/2021</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33361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DD15BF04-D171-4752-9F22-8C9DE231FD88}" type="datetimeFigureOut">
              <a:rPr lang="en-SG" smtClean="0"/>
              <a:t>26/8/2021</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281688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DD15BF04-D171-4752-9F22-8C9DE231FD88}" type="datetimeFigureOut">
              <a:rPr lang="en-SG" smtClean="0"/>
              <a:t>26/8/2021</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1477636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D15BF04-D171-4752-9F22-8C9DE231FD88}" type="datetimeFigureOut">
              <a:rPr lang="en-SG" smtClean="0"/>
              <a:t>26/8/2021</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3284739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15BF04-D171-4752-9F22-8C9DE231FD88}" type="datetimeFigureOut">
              <a:rPr lang="en-SG" smtClean="0"/>
              <a:t>26/8/2021</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3277643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15BF04-D171-4752-9F22-8C9DE231FD88}" type="datetimeFigureOut">
              <a:rPr lang="en-SG" smtClean="0"/>
              <a:t>26/8/2021</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304879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15BF04-D171-4752-9F22-8C9DE231FD88}" type="datetimeFigureOut">
              <a:rPr lang="en-SG" smtClean="0"/>
              <a:t>26/8/2021</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885DEBA-7201-4867-94D2-320A961B6A6F}" type="slidenum">
              <a:rPr lang="en-SG" smtClean="0"/>
              <a:t>‹#›</a:t>
            </a:fld>
            <a:endParaRPr lang="en-SG"/>
          </a:p>
        </p:txBody>
      </p:sp>
    </p:spTree>
    <p:extLst>
      <p:ext uri="{BB962C8B-B14F-4D97-AF65-F5344CB8AC3E}">
        <p14:creationId xmlns:p14="http://schemas.microsoft.com/office/powerpoint/2010/main" val="1753525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5BF04-D171-4752-9F22-8C9DE231FD88}" type="datetimeFigureOut">
              <a:rPr lang="en-SG" smtClean="0"/>
              <a:t>26/8/2021</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5DEBA-7201-4867-94D2-320A961B6A6F}" type="slidenum">
              <a:rPr lang="en-SG" smtClean="0"/>
              <a:t>‹#›</a:t>
            </a:fld>
            <a:endParaRPr lang="en-SG"/>
          </a:p>
        </p:txBody>
      </p:sp>
    </p:spTree>
    <p:extLst>
      <p:ext uri="{BB962C8B-B14F-4D97-AF65-F5344CB8AC3E}">
        <p14:creationId xmlns:p14="http://schemas.microsoft.com/office/powerpoint/2010/main" val="3932134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www.faithatworkfellowship.org/" TargetMode="External"/><Relationship Id="rId4" Type="http://schemas.openxmlformats.org/officeDocument/2006/relationships/hyperlink" Target="mailto:gohsengfong@hotmail.com"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45324"/>
            <a:ext cx="9144000" cy="1309752"/>
          </a:xfrm>
        </p:spPr>
        <p:txBody>
          <a:bodyPr>
            <a:normAutofit/>
          </a:bodyPr>
          <a:lstStyle/>
          <a:p>
            <a:r>
              <a:rPr lang="en-SG" sz="4000" u="sng" dirty="0"/>
              <a:t>CONFLICT MANAGEMENT </a:t>
            </a:r>
            <a:br>
              <a:rPr lang="en-SG" sz="4000" dirty="0"/>
            </a:br>
            <a:r>
              <a:rPr lang="en-SG" sz="4000" dirty="0"/>
              <a:t>LESSON 1 – VISION AND MINISTRY</a:t>
            </a:r>
          </a:p>
        </p:txBody>
      </p:sp>
      <p:sp>
        <p:nvSpPr>
          <p:cNvPr id="3" name="Subtitle 2"/>
          <p:cNvSpPr>
            <a:spLocks noGrp="1"/>
          </p:cNvSpPr>
          <p:nvPr>
            <p:ph type="subTitle" idx="1"/>
          </p:nvPr>
        </p:nvSpPr>
        <p:spPr>
          <a:xfrm>
            <a:off x="1300899" y="2947163"/>
            <a:ext cx="9367101" cy="3114272"/>
          </a:xfrm>
        </p:spPr>
        <p:txBody>
          <a:bodyPr>
            <a:noAutofit/>
          </a:bodyPr>
          <a:lstStyle/>
          <a:p>
            <a:r>
              <a:rPr lang="en-SG" sz="4100" i="1" dirty="0"/>
              <a:t>(Nehemiah 2:20)  Then answered I them, and said unto them, </a:t>
            </a:r>
            <a:r>
              <a:rPr lang="en-SG" sz="4100" i="1" u="sng" dirty="0"/>
              <a:t>The God of heaven, He will prosper us; therefore we His servants will arise and build</a:t>
            </a:r>
            <a:r>
              <a:rPr lang="en-SG" sz="4100" i="1" dirty="0"/>
              <a:t>: but ye have no portion, nor right, nor memorial, in Jerusalem</a:t>
            </a:r>
            <a:r>
              <a:rPr lang="en-SG" sz="4100" dirty="0"/>
              <a:t>.</a:t>
            </a:r>
          </a:p>
          <a:p>
            <a:endParaRPr lang="en-SG" sz="3600" dirty="0"/>
          </a:p>
          <a:p>
            <a:endParaRPr lang="en-SG" sz="3600" dirty="0"/>
          </a:p>
          <a:p>
            <a:endParaRPr lang="en-SG" dirty="0"/>
          </a:p>
        </p:txBody>
      </p:sp>
    </p:spTree>
    <p:extLst>
      <p:ext uri="{BB962C8B-B14F-4D97-AF65-F5344CB8AC3E}">
        <p14:creationId xmlns:p14="http://schemas.microsoft.com/office/powerpoint/2010/main" val="270933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781425" y="275035"/>
            <a:ext cx="4886325" cy="153590"/>
          </a:xfrm>
        </p:spPr>
        <p:txBody>
          <a:bodyPr>
            <a:normAutofit fontScale="90000"/>
          </a:bodyPr>
          <a:lstStyle/>
          <a:p>
            <a:pPr eaLnBrk="1" hangingPunct="1"/>
            <a:r>
              <a:rPr lang="en-US" altLang="en-US" sz="2700"/>
              <a:t> </a:t>
            </a:r>
            <a:endParaRPr lang="en-SG" altLang="en-US" sz="2700"/>
          </a:p>
        </p:txBody>
      </p:sp>
      <p:sp>
        <p:nvSpPr>
          <p:cNvPr id="37891" name="Content Placeholder 2"/>
          <p:cNvSpPr>
            <a:spLocks noGrp="1"/>
          </p:cNvSpPr>
          <p:nvPr>
            <p:ph idx="1"/>
          </p:nvPr>
        </p:nvSpPr>
        <p:spPr>
          <a:xfrm>
            <a:off x="286603" y="150125"/>
            <a:ext cx="11737075" cy="6496335"/>
          </a:xfrm>
        </p:spPr>
        <p:txBody>
          <a:bodyPr>
            <a:noAutofit/>
          </a:bodyPr>
          <a:lstStyle/>
          <a:p>
            <a:pPr marL="514350" indent="-514350">
              <a:lnSpc>
                <a:spcPct val="80000"/>
              </a:lnSpc>
              <a:buAutoNum type="arabicPeriod" startAt="5"/>
            </a:pPr>
            <a:r>
              <a:rPr lang="en-SG" altLang="en-US" u="sng" dirty="0"/>
              <a:t>Passive-Aggressive Leader</a:t>
            </a:r>
            <a:r>
              <a:rPr lang="en-SG" altLang="en-US" dirty="0"/>
              <a:t> (Jonah)</a:t>
            </a:r>
          </a:p>
          <a:p>
            <a:pPr marL="514350" indent="-514350">
              <a:lnSpc>
                <a:spcPct val="80000"/>
              </a:lnSpc>
              <a:buAutoNum type="alphaLcPeriod"/>
            </a:pPr>
            <a:r>
              <a:rPr lang="en-SG" altLang="en-US" dirty="0"/>
              <a:t>Stubborn, forgetful, intentionally inefficient and impulsive</a:t>
            </a:r>
          </a:p>
          <a:p>
            <a:pPr marL="514350" indent="-514350">
              <a:lnSpc>
                <a:spcPct val="80000"/>
              </a:lnSpc>
              <a:buAutoNum type="alphaLcPeriod"/>
            </a:pPr>
            <a:r>
              <a:rPr lang="en-SG" altLang="en-US" dirty="0"/>
              <a:t>Tendency to complain, resist demands, procrastinate as a means of controlling the people and environment around</a:t>
            </a:r>
          </a:p>
          <a:p>
            <a:pPr marL="514350" indent="-514350">
              <a:lnSpc>
                <a:spcPct val="80000"/>
              </a:lnSpc>
              <a:buAutoNum type="alphaLcPeriod"/>
            </a:pPr>
            <a:r>
              <a:rPr lang="en-SG" altLang="en-US" dirty="0"/>
              <a:t>Exertion of control through use of short outbursts of sadness or anger</a:t>
            </a:r>
          </a:p>
          <a:p>
            <a:pPr marL="514350" indent="-514350">
              <a:lnSpc>
                <a:spcPct val="80000"/>
              </a:lnSpc>
              <a:buAutoNum type="alphaLcPeriod"/>
            </a:pPr>
            <a:r>
              <a:rPr lang="en-SG" altLang="en-US" dirty="0"/>
              <a:t>At heart, anger and bitterness as well as fear of success, since it will lead to higher expectations</a:t>
            </a:r>
          </a:p>
          <a:p>
            <a:pPr marL="0" indent="0">
              <a:buNone/>
            </a:pPr>
            <a:r>
              <a:rPr lang="en-SG" altLang="en-US" dirty="0"/>
              <a:t>    </a:t>
            </a:r>
            <a:r>
              <a:rPr lang="en-SG" dirty="0"/>
              <a:t>(Jonah 4:3)  </a:t>
            </a:r>
            <a:r>
              <a:rPr lang="en-SG" i="1" dirty="0"/>
              <a:t>Therefore now, O LORD, </a:t>
            </a:r>
            <a:r>
              <a:rPr lang="en-SG" i="1" u="sng" dirty="0"/>
              <a:t>take, I beseech thee, my life from me</a:t>
            </a:r>
            <a:r>
              <a:rPr lang="en-SG" i="1" dirty="0"/>
              <a:t>; for it is better for me to die than to live</a:t>
            </a:r>
            <a:r>
              <a:rPr lang="en-SG" dirty="0"/>
              <a:t>.</a:t>
            </a:r>
          </a:p>
          <a:p>
            <a:pPr marL="514350" indent="-514350">
              <a:buAutoNum type="arabicPeriod" startAt="6"/>
            </a:pPr>
            <a:r>
              <a:rPr lang="en-SG" u="sng" dirty="0"/>
              <a:t>Insights:</a:t>
            </a:r>
          </a:p>
          <a:p>
            <a:pPr marL="514350" indent="-514350">
              <a:buAutoNum type="alphaLcPeriod"/>
            </a:pPr>
            <a:r>
              <a:rPr lang="en-SG" dirty="0"/>
              <a:t>The dark side can never be eliminated but it can be overcome with a progressive exercise of a greater degree of self-management and self-discipline with boundaries and continued vigilance and mutual group accountability (2 Tim. 2:22).</a:t>
            </a:r>
          </a:p>
          <a:p>
            <a:pPr marL="514350" indent="-514350">
              <a:buAutoNum type="alphaLcPeriod"/>
            </a:pPr>
            <a:r>
              <a:rPr lang="en-SG" dirty="0"/>
              <a:t>To minimise its negative effects, we need to meditate and envision constantly on who God is and who we are in Christ Jesus.</a:t>
            </a:r>
          </a:p>
          <a:p>
            <a:pPr marL="514350" indent="-514350">
              <a:buAutoNum type="alphaLcPeriod"/>
            </a:pPr>
            <a:endParaRPr lang="en-SG" dirty="0"/>
          </a:p>
          <a:p>
            <a:pPr marL="0" indent="0">
              <a:lnSpc>
                <a:spcPct val="80000"/>
              </a:lnSpc>
              <a:buNone/>
            </a:pPr>
            <a:endParaRPr lang="en-SG" altLang="en-US" dirty="0"/>
          </a:p>
          <a:p>
            <a:pPr marL="428625" indent="-428625">
              <a:lnSpc>
                <a:spcPct val="80000"/>
              </a:lnSpc>
            </a:pPr>
            <a:endParaRPr lang="en-SG" altLang="en-US" sz="2250" dirty="0"/>
          </a:p>
        </p:txBody>
      </p:sp>
    </p:spTree>
    <p:extLst>
      <p:ext uri="{BB962C8B-B14F-4D97-AF65-F5344CB8AC3E}">
        <p14:creationId xmlns:p14="http://schemas.microsoft.com/office/powerpoint/2010/main" val="89124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1107583" y="500062"/>
            <a:ext cx="9684913" cy="6357938"/>
          </a:xfrm>
        </p:spPr>
        <p:txBody>
          <a:bodyPr>
            <a:noAutofit/>
          </a:bodyPr>
          <a:lstStyle/>
          <a:p>
            <a:pPr marL="0" indent="0" eaLnBrk="1" hangingPunct="1">
              <a:lnSpc>
                <a:spcPct val="80000"/>
              </a:lnSpc>
              <a:buNone/>
            </a:pPr>
            <a:r>
              <a:rPr lang="en-US" altLang="en-US" sz="2600" b="1" u="sng" dirty="0"/>
              <a:t>D.   The leader must know his GOD</a:t>
            </a:r>
            <a:r>
              <a:rPr lang="en-US" altLang="en-US" sz="2600" dirty="0"/>
              <a:t> (Neh. 1:5 – the LORD God of Heaven, the great and awesome God – </a:t>
            </a:r>
            <a:r>
              <a:rPr lang="en-US" altLang="en-US" sz="2600" u="sng" dirty="0"/>
              <a:t>The Vision of God</a:t>
            </a:r>
            <a:r>
              <a:rPr lang="en-US" altLang="en-US" sz="2600" dirty="0"/>
              <a:t>.</a:t>
            </a:r>
          </a:p>
          <a:p>
            <a:pPr eaLnBrk="1" hangingPunct="1">
              <a:lnSpc>
                <a:spcPct val="80000"/>
              </a:lnSpc>
              <a:buFont typeface="Arial" panose="020B0604020202020204" pitchFamily="34" charset="0"/>
              <a:buNone/>
            </a:pPr>
            <a:endParaRPr lang="en-SG" altLang="en-US" sz="2600" dirty="0"/>
          </a:p>
          <a:p>
            <a:pPr eaLnBrk="1" hangingPunct="1">
              <a:lnSpc>
                <a:spcPct val="80000"/>
              </a:lnSpc>
              <a:buFont typeface="Arial" panose="020B0604020202020204" pitchFamily="34" charset="0"/>
              <a:buNone/>
            </a:pPr>
            <a:r>
              <a:rPr lang="en-US" altLang="en-US" sz="2600" dirty="0"/>
              <a:t>	1.  </a:t>
            </a:r>
            <a:r>
              <a:rPr lang="en-US" altLang="en-US" sz="2600" b="1" u="sng" dirty="0"/>
              <a:t>God’s Names</a:t>
            </a:r>
            <a:r>
              <a:rPr lang="en-US" altLang="en-US" sz="2600" b="1" dirty="0"/>
              <a:t>:</a:t>
            </a:r>
            <a:endParaRPr lang="en-SG" altLang="en-US" sz="2600" b="1" dirty="0"/>
          </a:p>
          <a:p>
            <a:pPr eaLnBrk="1" hangingPunct="1">
              <a:lnSpc>
                <a:spcPct val="80000"/>
              </a:lnSpc>
            </a:pPr>
            <a:r>
              <a:rPr lang="en-US" altLang="en-US" sz="2600" dirty="0">
                <a:solidFill>
                  <a:srgbClr val="FF0000"/>
                </a:solidFill>
              </a:rPr>
              <a:t>a.  </a:t>
            </a:r>
            <a:r>
              <a:rPr lang="en-US" altLang="en-US" sz="2600" u="sng" dirty="0">
                <a:solidFill>
                  <a:srgbClr val="FF0000"/>
                </a:solidFill>
              </a:rPr>
              <a:t>Yahweh</a:t>
            </a:r>
            <a:r>
              <a:rPr lang="en-US" altLang="en-US" sz="2600" dirty="0">
                <a:solidFill>
                  <a:srgbClr val="FF0000"/>
                </a:solidFill>
              </a:rPr>
              <a:t> –</a:t>
            </a:r>
            <a:r>
              <a:rPr lang="en-US" altLang="en-US" sz="2600" dirty="0"/>
              <a:t> the Eternal, ever-present One, who has revealed Himself (Exod. 3:14; 6:6; Ps. 46:1 – relational &amp; covenantal God)</a:t>
            </a:r>
            <a:endParaRPr lang="en-SG" altLang="en-US" sz="2600" dirty="0"/>
          </a:p>
          <a:p>
            <a:pPr eaLnBrk="1" hangingPunct="1">
              <a:lnSpc>
                <a:spcPct val="80000"/>
              </a:lnSpc>
            </a:pPr>
            <a:r>
              <a:rPr lang="en-US" altLang="en-US" sz="2600" dirty="0"/>
              <a:t>Compound names: </a:t>
            </a:r>
            <a:r>
              <a:rPr lang="en-US" altLang="en-US" sz="2600" dirty="0">
                <a:solidFill>
                  <a:srgbClr val="FF0000"/>
                </a:solidFill>
              </a:rPr>
              <a:t>Yahweh-</a:t>
            </a:r>
            <a:r>
              <a:rPr lang="en-US" altLang="en-US" sz="2600" dirty="0" err="1">
                <a:solidFill>
                  <a:srgbClr val="FF0000"/>
                </a:solidFill>
              </a:rPr>
              <a:t>nissi</a:t>
            </a:r>
            <a:r>
              <a:rPr lang="en-US" altLang="en-US" sz="2600" dirty="0"/>
              <a:t> (Banner, Exod. 17:15), </a:t>
            </a:r>
            <a:r>
              <a:rPr lang="en-US" altLang="en-US" sz="2600" dirty="0">
                <a:solidFill>
                  <a:srgbClr val="FF0000"/>
                </a:solidFill>
              </a:rPr>
              <a:t>Yahweh-</a:t>
            </a:r>
            <a:r>
              <a:rPr lang="en-US" altLang="en-US" sz="2600" dirty="0" err="1">
                <a:solidFill>
                  <a:srgbClr val="FF0000"/>
                </a:solidFill>
              </a:rPr>
              <a:t>jireh</a:t>
            </a:r>
            <a:r>
              <a:rPr lang="en-US" altLang="en-US" sz="2600" dirty="0"/>
              <a:t> (Provider, Gen 2:14), </a:t>
            </a:r>
            <a:r>
              <a:rPr lang="en-US" altLang="en-US" sz="2600" dirty="0">
                <a:solidFill>
                  <a:srgbClr val="FF0000"/>
                </a:solidFill>
              </a:rPr>
              <a:t>Yahweh-</a:t>
            </a:r>
            <a:r>
              <a:rPr lang="en-US" altLang="en-US" sz="2600" dirty="0" err="1">
                <a:solidFill>
                  <a:srgbClr val="FF0000"/>
                </a:solidFill>
              </a:rPr>
              <a:t>rohi</a:t>
            </a:r>
            <a:r>
              <a:rPr lang="en-US" altLang="en-US" sz="2600" dirty="0"/>
              <a:t> (Shepherd, Ps. 23:1).</a:t>
            </a:r>
            <a:endParaRPr lang="en-SG" altLang="en-US" sz="2600" dirty="0"/>
          </a:p>
          <a:p>
            <a:pPr eaLnBrk="1" hangingPunct="1">
              <a:lnSpc>
                <a:spcPct val="80000"/>
              </a:lnSpc>
              <a:buFont typeface="Arial" panose="020B0604020202020204" pitchFamily="34" charset="0"/>
              <a:buNone/>
            </a:pPr>
            <a:r>
              <a:rPr lang="en-US" altLang="en-US" sz="2600" dirty="0"/>
              <a:t>    b.  </a:t>
            </a:r>
            <a:r>
              <a:rPr lang="en-US" altLang="en-US" sz="2600" u="sng" dirty="0">
                <a:solidFill>
                  <a:srgbClr val="FF0000"/>
                </a:solidFill>
              </a:rPr>
              <a:t>Elohim</a:t>
            </a:r>
            <a:r>
              <a:rPr lang="en-US" altLang="en-US" sz="2600" dirty="0"/>
              <a:t> – the Almighty One, faithful and true (Gen.1:1) – creator, governor and provider</a:t>
            </a:r>
            <a:endParaRPr lang="en-SG" altLang="en-US" sz="2600" dirty="0"/>
          </a:p>
          <a:p>
            <a:pPr eaLnBrk="1" hangingPunct="1">
              <a:lnSpc>
                <a:spcPct val="80000"/>
              </a:lnSpc>
            </a:pPr>
            <a:r>
              <a:rPr lang="en-US" altLang="en-US" sz="2600" dirty="0"/>
              <a:t>Compound names: </a:t>
            </a:r>
            <a:r>
              <a:rPr lang="en-US" altLang="en-US" sz="2600" dirty="0">
                <a:solidFill>
                  <a:srgbClr val="FF0000"/>
                </a:solidFill>
              </a:rPr>
              <a:t>El-</a:t>
            </a:r>
            <a:r>
              <a:rPr lang="en-US" altLang="en-US" sz="2600" dirty="0" err="1">
                <a:solidFill>
                  <a:srgbClr val="FF0000"/>
                </a:solidFill>
              </a:rPr>
              <a:t>Shaddai</a:t>
            </a:r>
            <a:r>
              <a:rPr lang="en-US" altLang="en-US" sz="2600" dirty="0"/>
              <a:t> (Nurturer, Gen. 17:1), </a:t>
            </a:r>
            <a:r>
              <a:rPr lang="en-US" altLang="en-US" sz="2600" dirty="0">
                <a:solidFill>
                  <a:srgbClr val="FF0000"/>
                </a:solidFill>
              </a:rPr>
              <a:t>El-Olam </a:t>
            </a:r>
            <a:r>
              <a:rPr lang="en-US" altLang="en-US" sz="2600" dirty="0"/>
              <a:t>(Gen. 21-33 – Everlasting God), </a:t>
            </a:r>
            <a:r>
              <a:rPr lang="en-US" altLang="en-US" sz="2600" dirty="0">
                <a:solidFill>
                  <a:srgbClr val="FF0000"/>
                </a:solidFill>
              </a:rPr>
              <a:t>El-</a:t>
            </a:r>
            <a:r>
              <a:rPr lang="en-US" altLang="en-US" sz="2600" dirty="0" err="1">
                <a:solidFill>
                  <a:srgbClr val="FF0000"/>
                </a:solidFill>
              </a:rPr>
              <a:t>Elyon</a:t>
            </a:r>
            <a:r>
              <a:rPr lang="en-US" altLang="en-US" sz="2600" dirty="0"/>
              <a:t> (Ps. 78:35, Most High, Sovereign)</a:t>
            </a:r>
          </a:p>
          <a:p>
            <a:pPr eaLnBrk="1" hangingPunct="1">
              <a:lnSpc>
                <a:spcPct val="80000"/>
              </a:lnSpc>
            </a:pPr>
            <a:r>
              <a:rPr lang="en-US" altLang="en-US" sz="2600" dirty="0"/>
              <a:t>c.  </a:t>
            </a:r>
            <a:r>
              <a:rPr lang="en-US" altLang="en-US" sz="2600" u="sng" dirty="0">
                <a:solidFill>
                  <a:srgbClr val="FF0000"/>
                </a:solidFill>
              </a:rPr>
              <a:t>Adonai</a:t>
            </a:r>
            <a:r>
              <a:rPr lang="en-US" altLang="en-US" sz="2600" dirty="0"/>
              <a:t> – the Lord of lords, Eternal Master of all (Psalm 90:1,2)</a:t>
            </a:r>
          </a:p>
          <a:p>
            <a:pPr eaLnBrk="1" hangingPunct="1">
              <a:lnSpc>
                <a:spcPct val="80000"/>
              </a:lnSpc>
            </a:pPr>
            <a:r>
              <a:rPr lang="en-US" altLang="en-US" sz="2600" dirty="0"/>
              <a:t>The God BIG enough to create and sustain in BIG enough to help.</a:t>
            </a:r>
          </a:p>
          <a:p>
            <a:pPr eaLnBrk="1" hangingPunct="1">
              <a:lnSpc>
                <a:spcPct val="80000"/>
              </a:lnSpc>
            </a:pPr>
            <a:endParaRPr lang="en-SG" altLang="en-US" sz="2025" dirty="0"/>
          </a:p>
          <a:p>
            <a:pPr eaLnBrk="1" hangingPunct="1">
              <a:lnSpc>
                <a:spcPct val="80000"/>
              </a:lnSpc>
              <a:buFont typeface="Arial" panose="020B0604020202020204" pitchFamily="34" charset="0"/>
              <a:buNone/>
            </a:pPr>
            <a:r>
              <a:rPr lang="en-US" altLang="en-US" sz="2025" dirty="0"/>
              <a:t>	</a:t>
            </a:r>
            <a:endParaRPr lang="en-SG" altLang="en-US" sz="2025" dirty="0"/>
          </a:p>
        </p:txBody>
      </p:sp>
    </p:spTree>
    <p:extLst>
      <p:ext uri="{BB962C8B-B14F-4D97-AF65-F5344CB8AC3E}">
        <p14:creationId xmlns:p14="http://schemas.microsoft.com/office/powerpoint/2010/main" val="56447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1160061" y="504967"/>
            <a:ext cx="9976512" cy="5927583"/>
          </a:xfrm>
        </p:spPr>
        <p:txBody>
          <a:bodyPr>
            <a:noAutofit/>
          </a:bodyPr>
          <a:lstStyle/>
          <a:p>
            <a:pPr eaLnBrk="1" hangingPunct="1">
              <a:buFont typeface="Arial" panose="020B0604020202020204" pitchFamily="34" charset="0"/>
              <a:buNone/>
              <a:defRPr/>
            </a:pPr>
            <a:r>
              <a:rPr lang="en-US" altLang="en-US" sz="2600" b="1" dirty="0"/>
              <a:t>2.  </a:t>
            </a:r>
            <a:r>
              <a:rPr lang="en-US" altLang="en-US" sz="2600" b="1" u="sng" dirty="0"/>
              <a:t>Foundational Truths – Spiritual &amp; Emotional Strength</a:t>
            </a:r>
            <a:endParaRPr lang="en-SG" altLang="en-US" sz="2600" b="1" dirty="0"/>
          </a:p>
          <a:p>
            <a:pPr marL="0" indent="0" eaLnBrk="1" hangingPunct="1">
              <a:buNone/>
              <a:defRPr/>
            </a:pPr>
            <a:r>
              <a:rPr lang="en-US" altLang="en-US" sz="2600" dirty="0"/>
              <a:t>a.  God is the </a:t>
            </a:r>
            <a:r>
              <a:rPr lang="en-US" altLang="en-US" sz="2600" dirty="0">
                <a:solidFill>
                  <a:srgbClr val="FF0000"/>
                </a:solidFill>
              </a:rPr>
              <a:t>Source</a:t>
            </a:r>
            <a:r>
              <a:rPr lang="en-US" altLang="en-US" sz="2600" dirty="0"/>
              <a:t> of life (Acts 17:28 – in Him, we live, move and have our being).  HE is all we need.</a:t>
            </a:r>
            <a:endParaRPr lang="en-SG" altLang="en-US" sz="2600" dirty="0"/>
          </a:p>
          <a:p>
            <a:pPr marL="0" indent="0" eaLnBrk="1" hangingPunct="1">
              <a:buNone/>
              <a:defRPr/>
            </a:pPr>
            <a:r>
              <a:rPr lang="en-US" altLang="en-US" sz="2600" dirty="0"/>
              <a:t>b.  God is the </a:t>
            </a:r>
            <a:r>
              <a:rPr lang="en-US" altLang="en-US" sz="2600" dirty="0">
                <a:solidFill>
                  <a:srgbClr val="FF0000"/>
                </a:solidFill>
              </a:rPr>
              <a:t>Controller</a:t>
            </a:r>
            <a:r>
              <a:rPr lang="en-US" altLang="en-US" sz="2600" dirty="0"/>
              <a:t> (Isa.46:9-11).  Nothing is out of control.</a:t>
            </a:r>
            <a:endParaRPr lang="en-SG" altLang="en-US" sz="2600" dirty="0"/>
          </a:p>
          <a:p>
            <a:pPr marL="0" indent="0" eaLnBrk="1" hangingPunct="1">
              <a:buNone/>
              <a:defRPr/>
            </a:pPr>
            <a:r>
              <a:rPr lang="en-US" altLang="en-US" sz="2600" dirty="0"/>
              <a:t>c.  God is the </a:t>
            </a:r>
            <a:r>
              <a:rPr lang="en-US" altLang="en-US" sz="2600" dirty="0">
                <a:solidFill>
                  <a:srgbClr val="FF0000"/>
                </a:solidFill>
              </a:rPr>
              <a:t>Judge</a:t>
            </a:r>
            <a:r>
              <a:rPr lang="en-US" altLang="en-US" sz="2600" dirty="0"/>
              <a:t> (2 Peter 2:23).  HE has the last word.  </a:t>
            </a:r>
            <a:endParaRPr lang="en-SG" altLang="en-US" sz="2600" dirty="0"/>
          </a:p>
          <a:p>
            <a:pPr marL="0" indent="0" eaLnBrk="1" hangingPunct="1">
              <a:buNone/>
              <a:defRPr/>
            </a:pPr>
            <a:r>
              <a:rPr lang="en-US" altLang="en-US" sz="2600" dirty="0"/>
              <a:t>d.  God is the </a:t>
            </a:r>
            <a:r>
              <a:rPr lang="en-US" altLang="en-US" sz="2600" dirty="0">
                <a:solidFill>
                  <a:srgbClr val="FF0000"/>
                </a:solidFill>
              </a:rPr>
              <a:t>Master </a:t>
            </a:r>
            <a:r>
              <a:rPr lang="en-US" altLang="en-US" sz="2600" dirty="0"/>
              <a:t>(Eccl. 12:13 – fear God and keep His commandments).</a:t>
            </a:r>
          </a:p>
          <a:p>
            <a:pPr marL="0" indent="0" algn="ctr">
              <a:buNone/>
              <a:defRPr/>
            </a:pPr>
            <a:r>
              <a:rPr lang="en-US" altLang="en-US" sz="2600" dirty="0"/>
              <a:t>Focus on God to meet all our needs.</a:t>
            </a:r>
          </a:p>
          <a:p>
            <a:pPr marL="0" indent="0" algn="ctr">
              <a:buNone/>
              <a:defRPr/>
            </a:pPr>
            <a:r>
              <a:rPr lang="en-SG" altLang="en-US" sz="2600" dirty="0"/>
              <a:t>Anything less than God is not sufficient or satisfying.</a:t>
            </a:r>
          </a:p>
          <a:p>
            <a:pPr marL="0" indent="0">
              <a:buNone/>
              <a:defRPr/>
            </a:pPr>
            <a:r>
              <a:rPr lang="en-SG" altLang="en-US" sz="2600" dirty="0"/>
              <a:t>(Daniel 4:35)  </a:t>
            </a:r>
            <a:r>
              <a:rPr lang="en-SG" altLang="en-US" sz="2600" i="1" dirty="0"/>
              <a:t>And all the inhabitants of the earth are reputed as nothing: and </a:t>
            </a:r>
            <a:r>
              <a:rPr lang="en-SG" altLang="en-US" sz="2600" i="1" u="sng" dirty="0"/>
              <a:t>He doeth according to His will</a:t>
            </a:r>
            <a:r>
              <a:rPr lang="en-SG" altLang="en-US" sz="2600" i="1" dirty="0"/>
              <a:t> in the army of Heaven, and among the inhabitants of the earth: and none can stay His hand, or say unto Him, What </a:t>
            </a:r>
            <a:r>
              <a:rPr lang="en-SG" altLang="en-US" sz="2600" i="1" dirty="0" err="1"/>
              <a:t>doest</a:t>
            </a:r>
            <a:r>
              <a:rPr lang="en-SG" altLang="en-US" sz="2600" i="1" dirty="0"/>
              <a:t> Thou?</a:t>
            </a:r>
          </a:p>
          <a:p>
            <a:pPr marL="0" indent="0">
              <a:buNone/>
              <a:defRPr/>
            </a:pPr>
            <a:endParaRPr lang="en-SG" altLang="en-US" dirty="0"/>
          </a:p>
        </p:txBody>
      </p:sp>
    </p:spTree>
    <p:extLst>
      <p:ext uri="{BB962C8B-B14F-4D97-AF65-F5344CB8AC3E}">
        <p14:creationId xmlns:p14="http://schemas.microsoft.com/office/powerpoint/2010/main" val="4096263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853" y="409432"/>
            <a:ext cx="10440537" cy="5790063"/>
          </a:xfrm>
        </p:spPr>
        <p:txBody>
          <a:bodyPr>
            <a:noAutofit/>
          </a:bodyPr>
          <a:lstStyle/>
          <a:p>
            <a:pPr marL="0" indent="0">
              <a:buNone/>
              <a:defRPr/>
            </a:pPr>
            <a:r>
              <a:rPr lang="en-US" dirty="0">
                <a:latin typeface="+mj-lt"/>
              </a:rPr>
              <a:t>3.  </a:t>
            </a:r>
            <a:r>
              <a:rPr lang="en-US" u="sng" dirty="0">
                <a:latin typeface="+mj-lt"/>
              </a:rPr>
              <a:t>Challenge</a:t>
            </a:r>
            <a:r>
              <a:rPr lang="en-US" dirty="0">
                <a:latin typeface="+mj-lt"/>
              </a:rPr>
              <a:t> – peaceful resting in the Oneness in God (Jn. 17:21)</a:t>
            </a:r>
            <a:endParaRPr lang="en-US" u="sng" dirty="0">
              <a:latin typeface="+mj-lt"/>
            </a:endParaRPr>
          </a:p>
          <a:p>
            <a:pPr marL="514350" indent="-514350">
              <a:buAutoNum type="alphaLcPeriod"/>
              <a:defRPr/>
            </a:pPr>
            <a:r>
              <a:rPr lang="en-US" u="sng" dirty="0">
                <a:latin typeface="+mj-lt"/>
              </a:rPr>
              <a:t>Simplify</a:t>
            </a:r>
            <a:r>
              <a:rPr lang="en-US" dirty="0">
                <a:latin typeface="+mj-lt"/>
              </a:rPr>
              <a:t> to grow in intimacy and contentment in Him.  </a:t>
            </a:r>
          </a:p>
          <a:p>
            <a:pPr marL="0" indent="0">
              <a:buNone/>
              <a:defRPr/>
            </a:pPr>
            <a:r>
              <a:rPr lang="en-US" dirty="0">
                <a:latin typeface="+mj-lt"/>
              </a:rPr>
              <a:t>       </a:t>
            </a:r>
            <a:r>
              <a:rPr lang="en-US" u="sng" dirty="0">
                <a:latin typeface="+mj-lt"/>
              </a:rPr>
              <a:t>Discipline of Simplicity</a:t>
            </a:r>
            <a:r>
              <a:rPr lang="en-US" dirty="0">
                <a:latin typeface="+mj-lt"/>
              </a:rPr>
              <a:t>.  GOD is our Source.</a:t>
            </a:r>
          </a:p>
          <a:p>
            <a:pPr marL="0" indent="0">
              <a:buNone/>
              <a:defRPr/>
            </a:pPr>
            <a:r>
              <a:rPr lang="en-US" dirty="0">
                <a:latin typeface="+mj-lt"/>
              </a:rPr>
              <a:t>b.  </a:t>
            </a:r>
            <a:r>
              <a:rPr lang="en-US" u="sng" dirty="0">
                <a:latin typeface="+mj-lt"/>
              </a:rPr>
              <a:t>Be silent</a:t>
            </a:r>
            <a:r>
              <a:rPr lang="en-US" dirty="0">
                <a:latin typeface="+mj-lt"/>
              </a:rPr>
              <a:t> and be controlled by Him.  Nothing is out of control.</a:t>
            </a:r>
            <a:br>
              <a:rPr lang="en-US" dirty="0">
                <a:latin typeface="+mj-lt"/>
              </a:rPr>
            </a:br>
            <a:r>
              <a:rPr lang="en-US" dirty="0">
                <a:latin typeface="+mj-lt"/>
              </a:rPr>
              <a:t>      </a:t>
            </a:r>
            <a:r>
              <a:rPr lang="en-US" u="sng" dirty="0">
                <a:latin typeface="+mj-lt"/>
              </a:rPr>
              <a:t>Discipline of Silence</a:t>
            </a:r>
            <a:r>
              <a:rPr lang="en-US" dirty="0">
                <a:latin typeface="+mj-lt"/>
              </a:rPr>
              <a:t>.  GOD is Sovereign.</a:t>
            </a:r>
          </a:p>
          <a:p>
            <a:pPr marL="0" indent="0">
              <a:buNone/>
              <a:defRPr/>
            </a:pPr>
            <a:r>
              <a:rPr lang="en-US" dirty="0">
                <a:latin typeface="+mj-lt"/>
              </a:rPr>
              <a:t>c.  </a:t>
            </a:r>
            <a:r>
              <a:rPr lang="en-US" u="sng" dirty="0">
                <a:latin typeface="+mj-lt"/>
              </a:rPr>
              <a:t>In solitude</a:t>
            </a:r>
            <a:r>
              <a:rPr lang="en-US" dirty="0">
                <a:latin typeface="+mj-lt"/>
              </a:rPr>
              <a:t>, be transformed to be like Him (cf. Gal. 5:22,23).</a:t>
            </a:r>
            <a:br>
              <a:rPr lang="en-US" dirty="0">
                <a:latin typeface="+mj-lt"/>
              </a:rPr>
            </a:br>
            <a:r>
              <a:rPr lang="en-US" dirty="0">
                <a:latin typeface="+mj-lt"/>
              </a:rPr>
              <a:t>     </a:t>
            </a:r>
            <a:r>
              <a:rPr lang="en-US" u="sng" dirty="0">
                <a:latin typeface="+mj-lt"/>
              </a:rPr>
              <a:t>Discipline of Solitude</a:t>
            </a:r>
            <a:r>
              <a:rPr lang="en-US" dirty="0">
                <a:latin typeface="+mj-lt"/>
              </a:rPr>
              <a:t>.  GOD is our Judge. Rest in Him (Ps. 46:10).</a:t>
            </a:r>
          </a:p>
          <a:p>
            <a:pPr marL="514350" indent="-514350">
              <a:buAutoNum type="alphaLcPeriod" startAt="4"/>
              <a:defRPr/>
            </a:pPr>
            <a:r>
              <a:rPr lang="en-US" u="sng" dirty="0">
                <a:latin typeface="+mj-lt"/>
              </a:rPr>
              <a:t>Surrender</a:t>
            </a:r>
            <a:r>
              <a:rPr lang="en-US" dirty="0">
                <a:latin typeface="+mj-lt"/>
              </a:rPr>
              <a:t> to fulfil eternal purposes with Him (Prov. 3:5,6).</a:t>
            </a:r>
            <a:br>
              <a:rPr lang="en-US" dirty="0">
                <a:latin typeface="+mj-lt"/>
              </a:rPr>
            </a:br>
            <a:r>
              <a:rPr lang="en-US" u="sng" dirty="0">
                <a:latin typeface="+mj-lt"/>
              </a:rPr>
              <a:t>Discipline of Surrender</a:t>
            </a:r>
            <a:r>
              <a:rPr lang="en-US" dirty="0">
                <a:latin typeface="+mj-lt"/>
              </a:rPr>
              <a:t>.  GOD is our Adonai, Master.</a:t>
            </a:r>
          </a:p>
          <a:p>
            <a:pPr marL="0" indent="0">
              <a:buNone/>
              <a:defRPr/>
            </a:pPr>
            <a:r>
              <a:rPr lang="en-SG" dirty="0">
                <a:latin typeface="+mj-lt"/>
              </a:rPr>
              <a:t>(Proverbs 3:5)  </a:t>
            </a:r>
            <a:r>
              <a:rPr lang="en-SG" i="1" u="sng" dirty="0">
                <a:latin typeface="+mj-lt"/>
              </a:rPr>
              <a:t>Trust in the LORD with all thine heart</a:t>
            </a:r>
            <a:r>
              <a:rPr lang="en-SG" i="1" dirty="0">
                <a:latin typeface="+mj-lt"/>
              </a:rPr>
              <a:t>; and lean not unto thine own understanding.  </a:t>
            </a:r>
            <a:r>
              <a:rPr lang="en-SG" i="1" u="sng" dirty="0">
                <a:latin typeface="+mj-lt"/>
              </a:rPr>
              <a:t>In all thy ways acknowledge Him, and He shall direct thy paths</a:t>
            </a:r>
            <a:r>
              <a:rPr lang="en-SG" u="sng" dirty="0">
                <a:latin typeface="+mj-lt"/>
              </a:rPr>
              <a:t>.</a:t>
            </a:r>
          </a:p>
          <a:p>
            <a:pPr marL="0" indent="0">
              <a:buNone/>
              <a:defRPr/>
            </a:pPr>
            <a:endParaRPr lang="en-US" dirty="0">
              <a:latin typeface="+mj-lt"/>
            </a:endParaRPr>
          </a:p>
          <a:p>
            <a:pPr marL="0" indent="0">
              <a:buNone/>
              <a:defRPr/>
            </a:pPr>
            <a:endParaRPr lang="en-SG" dirty="0">
              <a:latin typeface="+mj-lt"/>
            </a:endParaRPr>
          </a:p>
        </p:txBody>
      </p:sp>
    </p:spTree>
    <p:extLst>
      <p:ext uri="{BB962C8B-B14F-4D97-AF65-F5344CB8AC3E}">
        <p14:creationId xmlns:p14="http://schemas.microsoft.com/office/powerpoint/2010/main" val="49148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764275" y="382137"/>
            <a:ext cx="10589525" cy="6127845"/>
          </a:xfrm>
        </p:spPr>
        <p:txBody>
          <a:bodyPr rtlCol="0">
            <a:noAutofit/>
          </a:bodyPr>
          <a:lstStyle/>
          <a:p>
            <a:pPr marL="0" indent="0">
              <a:spcBef>
                <a:spcPts val="0"/>
              </a:spcBef>
              <a:spcAft>
                <a:spcPts val="900"/>
              </a:spcAft>
              <a:buNone/>
              <a:defRPr/>
            </a:pPr>
            <a:r>
              <a:rPr lang="en-US" dirty="0">
                <a:solidFill>
                  <a:schemeClr val="tx1">
                    <a:lumMod val="75000"/>
                    <a:lumOff val="25000"/>
                  </a:schemeClr>
                </a:solidFill>
                <a:latin typeface="+mj-lt"/>
              </a:rPr>
              <a:t>4.   </a:t>
            </a:r>
            <a:r>
              <a:rPr lang="en-US" b="1" u="sng" dirty="0">
                <a:solidFill>
                  <a:schemeClr val="tx1">
                    <a:lumMod val="75000"/>
                    <a:lumOff val="25000"/>
                  </a:schemeClr>
                </a:solidFill>
                <a:latin typeface="+mj-lt"/>
              </a:rPr>
              <a:t>MY SELF-AWARENESS (1</a:t>
            </a:r>
            <a:r>
              <a:rPr lang="en-US" b="1" dirty="0">
                <a:solidFill>
                  <a:schemeClr val="tx1">
                    <a:lumMod val="75000"/>
                    <a:lumOff val="25000"/>
                  </a:schemeClr>
                </a:solidFill>
                <a:latin typeface="+mj-lt"/>
              </a:rPr>
              <a:t>)  </a:t>
            </a:r>
            <a:r>
              <a:rPr lang="en-US" b="1" u="sng" dirty="0">
                <a:solidFill>
                  <a:schemeClr val="tx1">
                    <a:lumMod val="75000"/>
                    <a:lumOff val="25000"/>
                  </a:schemeClr>
                </a:solidFill>
                <a:latin typeface="+mj-lt"/>
              </a:rPr>
              <a:t>My vision of Who I am and Whose I am</a:t>
            </a:r>
            <a:r>
              <a:rPr lang="en-US" b="1" dirty="0">
                <a:solidFill>
                  <a:schemeClr val="tx1">
                    <a:lumMod val="75000"/>
                    <a:lumOff val="25000"/>
                  </a:schemeClr>
                </a:solidFill>
                <a:latin typeface="+mj-lt"/>
              </a:rPr>
              <a:t>.</a:t>
            </a:r>
          </a:p>
          <a:p>
            <a:pPr marL="514350" indent="-514350">
              <a:spcBef>
                <a:spcPts val="0"/>
              </a:spcBef>
              <a:spcAft>
                <a:spcPts val="1800"/>
              </a:spcAft>
              <a:buAutoNum type="alphaLcPeriod"/>
              <a:defRPr/>
            </a:pPr>
            <a:r>
              <a:rPr lang="en-US" dirty="0">
                <a:solidFill>
                  <a:schemeClr val="tx1">
                    <a:lumMod val="75000"/>
                    <a:lumOff val="25000"/>
                  </a:schemeClr>
                </a:solidFill>
                <a:latin typeface="+mj-lt"/>
              </a:rPr>
              <a:t>I am a child of God, a new creation in Christ Jesus, of infinite worth and deeply loved (1 John 3:1; 2 Cor. 5:17; Luke 9:25; Jer. 31:3)</a:t>
            </a:r>
          </a:p>
          <a:p>
            <a:pPr marL="0" indent="0">
              <a:spcBef>
                <a:spcPts val="0"/>
              </a:spcBef>
              <a:spcAft>
                <a:spcPts val="1800"/>
              </a:spcAft>
              <a:buNone/>
              <a:defRPr/>
            </a:pPr>
            <a:r>
              <a:rPr lang="en-US" dirty="0">
                <a:solidFill>
                  <a:schemeClr val="tx1">
                    <a:lumMod val="75000"/>
                    <a:lumOff val="25000"/>
                  </a:schemeClr>
                </a:solidFill>
                <a:latin typeface="+mj-lt"/>
              </a:rPr>
              <a:t>b.   I am completely forgiven, fully pleasing and totally accepted in Him (Rom. 5:1; Col. 1:10, 28; Eph. 1:6).</a:t>
            </a:r>
          </a:p>
          <a:p>
            <a:pPr marL="336947" indent="-336947">
              <a:spcBef>
                <a:spcPts val="0"/>
              </a:spcBef>
              <a:spcAft>
                <a:spcPts val="1800"/>
              </a:spcAft>
              <a:buNone/>
              <a:defRPr/>
            </a:pPr>
            <a:r>
              <a:rPr lang="en-US" dirty="0">
                <a:solidFill>
                  <a:schemeClr val="tx1">
                    <a:lumMod val="75000"/>
                    <a:lumOff val="25000"/>
                  </a:schemeClr>
                </a:solidFill>
                <a:latin typeface="+mj-lt"/>
              </a:rPr>
              <a:t>c.   I am absolutely complete in Him, one of a kind, nobody just like me … a designer original (Col. 3:10; Ps. 139:14).</a:t>
            </a:r>
          </a:p>
          <a:p>
            <a:pPr marL="457200" indent="-457200">
              <a:buNone/>
              <a:defRPr/>
            </a:pPr>
            <a:r>
              <a:rPr lang="en-US" dirty="0">
                <a:solidFill>
                  <a:schemeClr val="tx1">
                    <a:lumMod val="75000"/>
                    <a:lumOff val="25000"/>
                  </a:schemeClr>
                </a:solidFill>
                <a:latin typeface="+mj-lt"/>
              </a:rPr>
              <a:t>   </a:t>
            </a:r>
            <a:r>
              <a:rPr lang="en-SG" i="1" dirty="0">
                <a:solidFill>
                  <a:schemeClr val="tx1">
                    <a:lumMod val="75000"/>
                    <a:lumOff val="25000"/>
                  </a:schemeClr>
                </a:solidFill>
                <a:latin typeface="+mj-lt"/>
              </a:rPr>
              <a:t>(1 John 3:1)  Behold, what manner of love the Father hath bestowed upon us, that </a:t>
            </a:r>
            <a:r>
              <a:rPr lang="en-SG" i="1" u="sng" dirty="0">
                <a:solidFill>
                  <a:schemeClr val="tx1">
                    <a:lumMod val="75000"/>
                    <a:lumOff val="25000"/>
                  </a:schemeClr>
                </a:solidFill>
                <a:latin typeface="+mj-lt"/>
              </a:rPr>
              <a:t>we should be called the sons of God</a:t>
            </a:r>
            <a:r>
              <a:rPr lang="en-SG" i="1" dirty="0">
                <a:solidFill>
                  <a:schemeClr val="tx1">
                    <a:lumMod val="75000"/>
                    <a:lumOff val="25000"/>
                  </a:schemeClr>
                </a:solidFill>
                <a:latin typeface="+mj-lt"/>
              </a:rPr>
              <a:t>: therefore the world knows us not, because it knew Him not.</a:t>
            </a:r>
          </a:p>
          <a:p>
            <a:pPr marL="457200" indent="-457200">
              <a:buNone/>
              <a:defRPr/>
            </a:pPr>
            <a:r>
              <a:rPr lang="en-SG" i="1" dirty="0">
                <a:solidFill>
                  <a:schemeClr val="tx1">
                    <a:lumMod val="75000"/>
                    <a:lumOff val="25000"/>
                  </a:schemeClr>
                </a:solidFill>
                <a:latin typeface="+mj-lt"/>
              </a:rPr>
              <a:t>Find true and ultimate value and satisfaction in my identity in Christ Jesus, apart from my performance and achievement in the world.</a:t>
            </a:r>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fld id="{15D6165D-3E05-49FF-B45E-C78EBDAF396E}" type="slidenum">
              <a:rPr lang="en-US" altLang="en-US" smtClean="0"/>
              <a:pPr/>
              <a:t>14</a:t>
            </a:fld>
            <a:endParaRPr lang="en-US" altLang="en-US"/>
          </a:p>
        </p:txBody>
      </p:sp>
    </p:spTree>
    <p:extLst>
      <p:ext uri="{BB962C8B-B14F-4D97-AF65-F5344CB8AC3E}">
        <p14:creationId xmlns:p14="http://schemas.microsoft.com/office/powerpoint/2010/main" val="2567480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15" y="533400"/>
            <a:ext cx="10835185" cy="5822950"/>
          </a:xfrm>
        </p:spPr>
        <p:txBody>
          <a:bodyPr rtlCol="0">
            <a:noAutofit/>
          </a:bodyPr>
          <a:lstStyle/>
          <a:p>
            <a:pPr>
              <a:buNone/>
              <a:defRPr/>
            </a:pPr>
            <a:r>
              <a:rPr lang="en-US" b="1" u="sng" dirty="0">
                <a:solidFill>
                  <a:schemeClr val="tx1">
                    <a:lumMod val="75000"/>
                    <a:lumOff val="25000"/>
                  </a:schemeClr>
                </a:solidFill>
                <a:latin typeface="+mj-lt"/>
              </a:rPr>
              <a:t>5.  OUR SELF-AWARENESS (2) – Vision of Who we are and Whose we are!</a:t>
            </a:r>
          </a:p>
          <a:p>
            <a:pPr marL="0" indent="0">
              <a:buNone/>
              <a:defRPr/>
            </a:pPr>
            <a:endParaRPr lang="en-US" sz="2400" dirty="0">
              <a:solidFill>
                <a:schemeClr val="tx1">
                  <a:lumMod val="75000"/>
                  <a:lumOff val="25000"/>
                </a:schemeClr>
              </a:solidFill>
              <a:latin typeface="+mj-lt"/>
            </a:endParaRPr>
          </a:p>
          <a:p>
            <a:pPr marL="402431" indent="-402431">
              <a:spcBef>
                <a:spcPts val="0"/>
              </a:spcBef>
              <a:spcAft>
                <a:spcPts val="1800"/>
              </a:spcAft>
              <a:buNone/>
              <a:defRPr/>
            </a:pPr>
            <a:r>
              <a:rPr lang="en-US" dirty="0">
                <a:solidFill>
                  <a:schemeClr val="tx1">
                    <a:lumMod val="75000"/>
                    <a:lumOff val="25000"/>
                  </a:schemeClr>
                </a:solidFill>
                <a:latin typeface="+mj-lt"/>
              </a:rPr>
              <a:t>1.  Of infinite worth and deeply loved </a:t>
            </a:r>
            <a:br>
              <a:rPr lang="en-US" dirty="0">
                <a:solidFill>
                  <a:schemeClr val="tx1">
                    <a:lumMod val="75000"/>
                    <a:lumOff val="25000"/>
                  </a:schemeClr>
                </a:solidFill>
                <a:latin typeface="+mj-lt"/>
              </a:rPr>
            </a:br>
            <a:r>
              <a:rPr lang="en-US" dirty="0">
                <a:solidFill>
                  <a:schemeClr val="tx1">
                    <a:lumMod val="75000"/>
                    <a:lumOff val="25000"/>
                  </a:schemeClr>
                </a:solidFill>
                <a:latin typeface="+mj-lt"/>
              </a:rPr>
              <a:t>– Sense of self-worth (value), security and serenity</a:t>
            </a:r>
          </a:p>
          <a:p>
            <a:pPr marL="402431" indent="-402431">
              <a:spcBef>
                <a:spcPts val="0"/>
              </a:spcBef>
              <a:spcAft>
                <a:spcPts val="1800"/>
              </a:spcAft>
              <a:buNone/>
              <a:defRPr/>
            </a:pPr>
            <a:r>
              <a:rPr lang="en-US" dirty="0">
                <a:solidFill>
                  <a:schemeClr val="tx1">
                    <a:lumMod val="75000"/>
                    <a:lumOff val="25000"/>
                  </a:schemeClr>
                </a:solidFill>
                <a:latin typeface="+mj-lt"/>
              </a:rPr>
              <a:t>2.   Fully pleasing and totally accepted </a:t>
            </a:r>
            <a:br>
              <a:rPr lang="en-US" dirty="0">
                <a:solidFill>
                  <a:schemeClr val="tx1">
                    <a:lumMod val="75000"/>
                    <a:lumOff val="25000"/>
                  </a:schemeClr>
                </a:solidFill>
                <a:latin typeface="+mj-lt"/>
              </a:rPr>
            </a:br>
            <a:r>
              <a:rPr lang="en-US" dirty="0">
                <a:solidFill>
                  <a:schemeClr val="tx1">
                    <a:lumMod val="75000"/>
                    <a:lumOff val="25000"/>
                  </a:schemeClr>
                </a:solidFill>
                <a:latin typeface="+mj-lt"/>
              </a:rPr>
              <a:t>– Sense of satisfaction, stability and safety</a:t>
            </a:r>
          </a:p>
          <a:p>
            <a:pPr marL="514350" indent="-514350">
              <a:spcBef>
                <a:spcPts val="0"/>
              </a:spcBef>
              <a:spcAft>
                <a:spcPts val="1800"/>
              </a:spcAft>
              <a:buAutoNum type="arabicPeriod" startAt="3"/>
              <a:defRPr/>
            </a:pPr>
            <a:r>
              <a:rPr lang="en-US" dirty="0">
                <a:solidFill>
                  <a:schemeClr val="tx1">
                    <a:lumMod val="75000"/>
                    <a:lumOff val="25000"/>
                  </a:schemeClr>
                </a:solidFill>
                <a:latin typeface="+mj-lt"/>
              </a:rPr>
              <a:t>Absolutely forgiven and complete in Christ</a:t>
            </a:r>
            <a:br>
              <a:rPr lang="en-US" dirty="0">
                <a:solidFill>
                  <a:schemeClr val="tx1">
                    <a:lumMod val="75000"/>
                    <a:lumOff val="25000"/>
                  </a:schemeClr>
                </a:solidFill>
                <a:latin typeface="+mj-lt"/>
              </a:rPr>
            </a:br>
            <a:r>
              <a:rPr lang="en-US" dirty="0">
                <a:solidFill>
                  <a:schemeClr val="tx1">
                    <a:lumMod val="75000"/>
                    <a:lumOff val="25000"/>
                  </a:schemeClr>
                </a:solidFill>
                <a:latin typeface="+mj-lt"/>
              </a:rPr>
              <a:t>– Sense of significance, sustenance and sufficiency</a:t>
            </a:r>
          </a:p>
          <a:p>
            <a:pPr marL="0" indent="0">
              <a:buNone/>
            </a:pPr>
            <a:r>
              <a:rPr lang="en-SG" dirty="0"/>
              <a:t>(Psalms 16:11)  </a:t>
            </a:r>
            <a:r>
              <a:rPr lang="en-SG" i="1" dirty="0"/>
              <a:t>Thou wilt shew me the path of life: </a:t>
            </a:r>
            <a:r>
              <a:rPr lang="en-SG" i="1" u="sng" dirty="0"/>
              <a:t>in Thy presence is </a:t>
            </a:r>
            <a:r>
              <a:rPr lang="en-SG" i="1" u="sng" dirty="0" err="1"/>
              <a:t>fulness</a:t>
            </a:r>
            <a:r>
              <a:rPr lang="en-SG" i="1" u="sng" dirty="0"/>
              <a:t> of joy; at Thy right hand there are pleasures for evermore</a:t>
            </a:r>
            <a:r>
              <a:rPr lang="en-SG" dirty="0"/>
              <a:t>.</a:t>
            </a:r>
          </a:p>
          <a:p>
            <a:pPr marL="0" indent="0">
              <a:buNone/>
            </a:pPr>
            <a:r>
              <a:rPr lang="en-SG" dirty="0"/>
              <a:t>Our greatest source of worth and pleasure is being known and loved by God and declared righteous, heirs and joint-heirs in Christ Jesus.</a:t>
            </a:r>
          </a:p>
          <a:p>
            <a:pPr marL="0" indent="0">
              <a:spcBef>
                <a:spcPts val="0"/>
              </a:spcBef>
              <a:spcAft>
                <a:spcPts val="1800"/>
              </a:spcAft>
              <a:buNone/>
              <a:defRPr/>
            </a:pPr>
            <a:endParaRPr lang="en-US" dirty="0">
              <a:solidFill>
                <a:schemeClr val="tx1">
                  <a:lumMod val="75000"/>
                  <a:lumOff val="25000"/>
                </a:schemeClr>
              </a:solidFill>
              <a:latin typeface="+mj-lt"/>
            </a:endParaRPr>
          </a:p>
          <a:p>
            <a:pPr marL="0" indent="0">
              <a:spcBef>
                <a:spcPts val="0"/>
              </a:spcBef>
              <a:spcAft>
                <a:spcPts val="1800"/>
              </a:spcAft>
              <a:buNone/>
              <a:defRPr/>
            </a:pPr>
            <a:endParaRPr lang="en-US" dirty="0">
              <a:solidFill>
                <a:schemeClr val="tx1">
                  <a:lumMod val="75000"/>
                  <a:lumOff val="25000"/>
                </a:schemeClr>
              </a:solidFill>
              <a:latin typeface="+mj-lt"/>
            </a:endParaRPr>
          </a:p>
        </p:txBody>
      </p:sp>
      <p:sp>
        <p:nvSpPr>
          <p:cNvPr id="4505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2000250" indent="-171450" eaLnBrk="0" fontAlgn="base" hangingPunct="0">
              <a:spcBef>
                <a:spcPct val="0"/>
              </a:spcBef>
              <a:spcAft>
                <a:spcPct val="0"/>
              </a:spcAft>
              <a:defRPr>
                <a:solidFill>
                  <a:schemeClr val="tx1"/>
                </a:solidFill>
                <a:latin typeface="Arial" panose="020B0604020202020204" pitchFamily="34" charset="0"/>
              </a:defRPr>
            </a:lvl6pPr>
            <a:lvl7pPr marL="2457450" indent="-171450" eaLnBrk="0" fontAlgn="base" hangingPunct="0">
              <a:spcBef>
                <a:spcPct val="0"/>
              </a:spcBef>
              <a:spcAft>
                <a:spcPct val="0"/>
              </a:spcAft>
              <a:defRPr>
                <a:solidFill>
                  <a:schemeClr val="tx1"/>
                </a:solidFill>
                <a:latin typeface="Arial" panose="020B0604020202020204" pitchFamily="34" charset="0"/>
              </a:defRPr>
            </a:lvl7pPr>
            <a:lvl8pPr marL="2914650" indent="-171450" eaLnBrk="0" fontAlgn="base" hangingPunct="0">
              <a:spcBef>
                <a:spcPct val="0"/>
              </a:spcBef>
              <a:spcAft>
                <a:spcPct val="0"/>
              </a:spcAft>
              <a:defRPr>
                <a:solidFill>
                  <a:schemeClr val="tx1"/>
                </a:solidFill>
                <a:latin typeface="Arial" panose="020B0604020202020204" pitchFamily="34" charset="0"/>
              </a:defRPr>
            </a:lvl8pPr>
            <a:lvl9pPr marL="3371850" indent="-171450" eaLnBrk="0" fontAlgn="base" hangingPunct="0">
              <a:spcBef>
                <a:spcPct val="0"/>
              </a:spcBef>
              <a:spcAft>
                <a:spcPct val="0"/>
              </a:spcAft>
              <a:defRPr>
                <a:solidFill>
                  <a:schemeClr val="tx1"/>
                </a:solidFill>
                <a:latin typeface="Arial" panose="020B0604020202020204" pitchFamily="34" charset="0"/>
              </a:defRPr>
            </a:lvl9pPr>
          </a:lstStyle>
          <a:p>
            <a:fld id="{051BBCD7-4454-4566-83FB-A2DF57CF5007}" type="slidenum">
              <a:rPr lang="en-US" altLang="en-US" smtClean="0">
                <a:solidFill>
                  <a:srgbClr val="000000"/>
                </a:solidFill>
              </a:rPr>
              <a:pPr/>
              <a:t>15</a:t>
            </a:fld>
            <a:endParaRPr lang="en-US" altLang="en-US">
              <a:solidFill>
                <a:srgbClr val="000000"/>
              </a:solidFill>
            </a:endParaRPr>
          </a:p>
        </p:txBody>
      </p:sp>
    </p:spTree>
    <p:extLst>
      <p:ext uri="{BB962C8B-B14F-4D97-AF65-F5344CB8AC3E}">
        <p14:creationId xmlns:p14="http://schemas.microsoft.com/office/powerpoint/2010/main" val="1359979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7883" y="423081"/>
            <a:ext cx="11397802" cy="5886239"/>
          </a:xfrm>
        </p:spPr>
        <p:txBody>
          <a:bodyPr>
            <a:noAutofit/>
          </a:bodyPr>
          <a:lstStyle/>
          <a:p>
            <a:pPr algn="l"/>
            <a:r>
              <a:rPr lang="en-SG" dirty="0"/>
              <a:t>6.  </a:t>
            </a:r>
            <a:r>
              <a:rPr lang="en-SG" u="sng" dirty="0"/>
              <a:t>Prayer to be dependent upon the Lord to determine my worth and value</a:t>
            </a:r>
            <a:endParaRPr lang="en-SG" dirty="0"/>
          </a:p>
          <a:p>
            <a:pPr algn="l"/>
            <a:r>
              <a:rPr lang="en-SG" dirty="0"/>
              <a:t>    (Galatians 1:10)  </a:t>
            </a:r>
            <a:r>
              <a:rPr lang="en-SG" i="1" dirty="0"/>
              <a:t>For do I now persuade men, or God? or </a:t>
            </a:r>
            <a:r>
              <a:rPr lang="en-SG" i="1" u="sng" dirty="0"/>
              <a:t>do I seek to please men</a:t>
            </a:r>
            <a:r>
              <a:rPr lang="en-SG" i="1" dirty="0"/>
              <a:t>? for if I yet pleased men, I should not be the servant of Christ</a:t>
            </a:r>
            <a:r>
              <a:rPr lang="en-SG" dirty="0"/>
              <a:t>.</a:t>
            </a:r>
          </a:p>
          <a:p>
            <a:pPr algn="l"/>
            <a:endParaRPr lang="en-SG" dirty="0"/>
          </a:p>
          <a:p>
            <a:pPr algn="l"/>
            <a:r>
              <a:rPr lang="en-SG" dirty="0"/>
              <a:t>Dear Lord,  Thank You for establishing my worth and value by dying for me and adopting me into Your family.  </a:t>
            </a:r>
          </a:p>
          <a:p>
            <a:pPr algn="l"/>
            <a:r>
              <a:rPr lang="en-SG" dirty="0"/>
              <a:t>Because of Christ’s redemption, I am a new creation, a child of God, heir and joint-heir with Jesus, of infinite worth, deeply loved, completely forgiven, fully pleasing, totally accepted, absolutely complete and filled with His fullness, a designer original, one of a kind, really somebody and nobody just like me.  </a:t>
            </a:r>
          </a:p>
          <a:p>
            <a:pPr algn="l"/>
            <a:r>
              <a:rPr lang="en-SG" dirty="0"/>
              <a:t>I will not live for the approval of people because I have Your approval and You are all I  need.  I do not have to prove anything, nor have anything to lose nor hide.  I know who I am in Christ and whose I am.  You are most worthy of my absolute love and trust. </a:t>
            </a:r>
          </a:p>
          <a:p>
            <a:pPr algn="l"/>
            <a:r>
              <a:rPr lang="en-SG" dirty="0"/>
              <a:t>Thank You, Lord. Amen.</a:t>
            </a:r>
          </a:p>
          <a:p>
            <a:pPr algn="l"/>
            <a:endParaRPr lang="en-SG" dirty="0"/>
          </a:p>
          <a:p>
            <a:pPr algn="l"/>
            <a:endParaRPr lang="en-SG" dirty="0"/>
          </a:p>
        </p:txBody>
      </p:sp>
    </p:spTree>
    <p:extLst>
      <p:ext uri="{BB962C8B-B14F-4D97-AF65-F5344CB8AC3E}">
        <p14:creationId xmlns:p14="http://schemas.microsoft.com/office/powerpoint/2010/main" val="3731128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3644504" y="275035"/>
            <a:ext cx="4902994" cy="225028"/>
          </a:xfrm>
        </p:spPr>
        <p:txBody>
          <a:bodyPr>
            <a:normAutofit fontScale="90000"/>
          </a:bodyPr>
          <a:lstStyle/>
          <a:p>
            <a:pPr eaLnBrk="1" hangingPunct="1"/>
            <a:r>
              <a:rPr lang="en-US" altLang="en-US" sz="2700"/>
              <a:t> </a:t>
            </a:r>
            <a:endParaRPr lang="en-SG" altLang="en-US" sz="2700"/>
          </a:p>
        </p:txBody>
      </p:sp>
      <p:sp>
        <p:nvSpPr>
          <p:cNvPr id="21507" name="Content Placeholder 2"/>
          <p:cNvSpPr>
            <a:spLocks noGrp="1"/>
          </p:cNvSpPr>
          <p:nvPr>
            <p:ph idx="1"/>
          </p:nvPr>
        </p:nvSpPr>
        <p:spPr>
          <a:xfrm>
            <a:off x="655093" y="404813"/>
            <a:ext cx="10727139" cy="6210300"/>
          </a:xfrm>
        </p:spPr>
        <p:txBody>
          <a:bodyPr>
            <a:noAutofit/>
          </a:bodyPr>
          <a:lstStyle/>
          <a:p>
            <a:pPr eaLnBrk="1" hangingPunct="1">
              <a:lnSpc>
                <a:spcPct val="90000"/>
              </a:lnSpc>
              <a:buFont typeface="Arial" panose="020B0604020202020204" pitchFamily="34" charset="0"/>
              <a:buNone/>
            </a:pPr>
            <a:r>
              <a:rPr lang="en-US" altLang="en-US" sz="2250" b="1" dirty="0"/>
              <a:t>	</a:t>
            </a:r>
            <a:r>
              <a:rPr lang="en-US" altLang="en-US" b="1" dirty="0"/>
              <a:t>E.  </a:t>
            </a:r>
            <a:r>
              <a:rPr lang="en-US" altLang="en-US" b="1" u="sng" dirty="0"/>
              <a:t>PRAYER OF A LEADER (Neh. 1:4-11)</a:t>
            </a:r>
            <a:endParaRPr lang="en-SG" altLang="en-US" dirty="0"/>
          </a:p>
          <a:p>
            <a:pPr eaLnBrk="1" hangingPunct="1">
              <a:lnSpc>
                <a:spcPct val="90000"/>
              </a:lnSpc>
              <a:buFont typeface="Arial" panose="020B0604020202020204" pitchFamily="34" charset="0"/>
              <a:buNone/>
            </a:pPr>
            <a:r>
              <a:rPr lang="en-SG" altLang="en-US" dirty="0"/>
              <a:t>	(</a:t>
            </a:r>
            <a:r>
              <a:rPr lang="en-SG" altLang="en-US" dirty="0" err="1">
                <a:solidFill>
                  <a:srgbClr val="FF0000"/>
                </a:solidFill>
              </a:rPr>
              <a:t>Eze</a:t>
            </a:r>
            <a:r>
              <a:rPr lang="en-SG" altLang="en-US" dirty="0">
                <a:solidFill>
                  <a:srgbClr val="FF0000"/>
                </a:solidFill>
              </a:rPr>
              <a:t> 22:30</a:t>
            </a:r>
            <a:r>
              <a:rPr lang="en-SG" altLang="en-US" dirty="0"/>
              <a:t>)  </a:t>
            </a:r>
            <a:r>
              <a:rPr lang="en-SG" altLang="en-US" i="1" dirty="0"/>
              <a:t>And I sought for a man among them, that should make up the hedge, and stand in the gap before me for the land, that I should not destroy it: but I found none.</a:t>
            </a:r>
            <a:r>
              <a:rPr lang="en-SG" altLang="en-US" dirty="0"/>
              <a:t> (cf. Isa. 59:16, intercessor)</a:t>
            </a:r>
          </a:p>
          <a:p>
            <a:pPr eaLnBrk="1" hangingPunct="1">
              <a:lnSpc>
                <a:spcPct val="90000"/>
              </a:lnSpc>
              <a:buFont typeface="Arial" panose="020B0604020202020204" pitchFamily="34" charset="0"/>
              <a:buNone/>
            </a:pPr>
            <a:endParaRPr lang="en-SG" altLang="en-US" dirty="0"/>
          </a:p>
          <a:p>
            <a:pPr eaLnBrk="1" hangingPunct="1">
              <a:lnSpc>
                <a:spcPct val="90000"/>
              </a:lnSpc>
              <a:buFont typeface="Arial" panose="020B0604020202020204" pitchFamily="34" charset="0"/>
              <a:buNone/>
            </a:pPr>
            <a:r>
              <a:rPr lang="en-SG" altLang="en-US" dirty="0"/>
              <a:t>Leadership Thought: The effectiveness of my </a:t>
            </a:r>
            <a:r>
              <a:rPr lang="en-SG" altLang="en-US" dirty="0">
                <a:solidFill>
                  <a:srgbClr val="FF0000"/>
                </a:solidFill>
              </a:rPr>
              <a:t>public </a:t>
            </a:r>
            <a:r>
              <a:rPr lang="en-SG" altLang="en-US" dirty="0"/>
              <a:t>leadership is determined by my </a:t>
            </a:r>
            <a:r>
              <a:rPr lang="en-SG" altLang="en-US" dirty="0">
                <a:solidFill>
                  <a:srgbClr val="FF0000"/>
                </a:solidFill>
              </a:rPr>
              <a:t>private</a:t>
            </a:r>
            <a:r>
              <a:rPr lang="en-SG" altLang="en-US" dirty="0"/>
              <a:t> life.  Prayer is the oxygen of my life.</a:t>
            </a:r>
          </a:p>
          <a:p>
            <a:pPr eaLnBrk="1" hangingPunct="1">
              <a:lnSpc>
                <a:spcPct val="90000"/>
              </a:lnSpc>
              <a:buFont typeface="Arial" panose="020B0604020202020204" pitchFamily="34" charset="0"/>
              <a:buNone/>
            </a:pPr>
            <a:r>
              <a:rPr lang="en-SG" altLang="en-US" dirty="0"/>
              <a:t> </a:t>
            </a:r>
          </a:p>
          <a:p>
            <a:pPr marL="0" indent="0" eaLnBrk="1" hangingPunct="1">
              <a:lnSpc>
                <a:spcPct val="90000"/>
              </a:lnSpc>
              <a:buNone/>
            </a:pPr>
            <a:r>
              <a:rPr lang="en-SG" altLang="en-US" b="1" dirty="0"/>
              <a:t>1.  </a:t>
            </a:r>
            <a:r>
              <a:rPr lang="en-SG" altLang="en-US" b="1" u="sng" dirty="0"/>
              <a:t>WHEN SHOULD I PRAY? </a:t>
            </a:r>
            <a:endParaRPr lang="en-SG" altLang="en-US" dirty="0"/>
          </a:p>
          <a:p>
            <a:pPr eaLnBrk="1" hangingPunct="1">
              <a:lnSpc>
                <a:spcPct val="90000"/>
              </a:lnSpc>
              <a:buFont typeface="Arial" panose="020B0604020202020204" pitchFamily="34" charset="0"/>
              <a:buNone/>
            </a:pPr>
            <a:r>
              <a:rPr lang="en-US" altLang="en-US" dirty="0"/>
              <a:t>  Answer:  </a:t>
            </a:r>
            <a:r>
              <a:rPr lang="en-US" altLang="en-US" b="1" u="sng" dirty="0">
                <a:solidFill>
                  <a:srgbClr val="FF0000"/>
                </a:solidFill>
              </a:rPr>
              <a:t>Before I do anything else</a:t>
            </a:r>
            <a:r>
              <a:rPr lang="en-US" altLang="en-US" dirty="0">
                <a:solidFill>
                  <a:srgbClr val="FF0000"/>
                </a:solidFill>
              </a:rPr>
              <a:t> </a:t>
            </a:r>
            <a:r>
              <a:rPr lang="en-US" altLang="en-US" dirty="0"/>
              <a:t>(1:3,4)</a:t>
            </a:r>
            <a:endParaRPr lang="en-SG" altLang="en-US" dirty="0"/>
          </a:p>
          <a:p>
            <a:pPr marL="0" indent="0" eaLnBrk="1" hangingPunct="1">
              <a:lnSpc>
                <a:spcPct val="90000"/>
              </a:lnSpc>
              <a:buNone/>
            </a:pPr>
            <a:r>
              <a:rPr lang="en-SG" altLang="en-US" sz="2250" dirty="0"/>
              <a:t>   </a:t>
            </a:r>
            <a:r>
              <a:rPr lang="en-SG" altLang="en-US" dirty="0"/>
              <a:t>Leaders make prayer the first.</a:t>
            </a:r>
          </a:p>
          <a:p>
            <a:pPr marL="0" indent="0" eaLnBrk="1" hangingPunct="1">
              <a:lnSpc>
                <a:spcPct val="90000"/>
              </a:lnSpc>
              <a:buNone/>
            </a:pPr>
            <a:r>
              <a:rPr lang="en-SG" altLang="en-US" dirty="0"/>
              <a:t>   Losers make prayer the last.</a:t>
            </a:r>
          </a:p>
        </p:txBody>
      </p:sp>
    </p:spTree>
    <p:extLst>
      <p:ext uri="{BB962C8B-B14F-4D97-AF65-F5344CB8AC3E}">
        <p14:creationId xmlns:p14="http://schemas.microsoft.com/office/powerpoint/2010/main" val="2368173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507">
                                            <p:txEl>
                                              <p:pRg st="6" end="6"/>
                                            </p:txEl>
                                          </p:spTgt>
                                        </p:tgtEl>
                                        <p:attrNameLst>
                                          <p:attrName>style.visibility</p:attrName>
                                        </p:attrNameLst>
                                      </p:cBhvr>
                                      <p:to>
                                        <p:strVal val="visible"/>
                                      </p:to>
                                    </p:set>
                                    <p:animEffect transition="in" filter="blinds(horizontal)">
                                      <p:cBhvr>
                                        <p:cTn id="7" dur="500"/>
                                        <p:tgtEl>
                                          <p:spTgt spid="21507">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7">
                                            <p:txEl>
                                              <p:pRg st="7" end="7"/>
                                            </p:txEl>
                                          </p:spTgt>
                                        </p:tgtEl>
                                        <p:attrNameLst>
                                          <p:attrName>style.visibility</p:attrName>
                                        </p:attrNameLst>
                                      </p:cBhvr>
                                      <p:to>
                                        <p:strVal val="visible"/>
                                      </p:to>
                                    </p:set>
                                    <p:animEffect transition="in" filter="blinds(horizontal)">
                                      <p:cBhvr>
                                        <p:cTn id="12" dur="500"/>
                                        <p:tgtEl>
                                          <p:spTgt spid="21507">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07">
                                            <p:txEl>
                                              <p:pRg st="8" end="8"/>
                                            </p:txEl>
                                          </p:spTgt>
                                        </p:tgtEl>
                                        <p:attrNameLst>
                                          <p:attrName>style.visibility</p:attrName>
                                        </p:attrNameLst>
                                      </p:cBhvr>
                                      <p:to>
                                        <p:strVal val="visible"/>
                                      </p:to>
                                    </p:set>
                                    <p:animEffect transition="in" filter="blinds(horizontal)">
                                      <p:cBhvr>
                                        <p:cTn id="17" dur="500"/>
                                        <p:tgtEl>
                                          <p:spTgt spid="21507">
                                            <p:txEl>
                                              <p:pRg st="8" end="8"/>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path" presetSubtype="0" accel="50000" decel="50000" fill="hold" nodeType="clickEffect">
                                  <p:stCondLst>
                                    <p:cond delay="0"/>
                                  </p:stCondLst>
                                  <p:childTnLst>
                                    <p:animMotion origin="layout" path="M -4.79167E-6 -2.59259E-6 L -0.25 -2.59259E-6 " pathEditMode="relative" rAng="0" ptsTypes="AA">
                                      <p:cBhvr>
                                        <p:cTn id="21" dur="3000" fill="hold"/>
                                        <p:tgtEl>
                                          <p:spTgt spid="21507">
                                            <p:txEl>
                                              <p:pRg st="6" end="6"/>
                                            </p:txEl>
                                          </p:spTgt>
                                        </p:tgtEl>
                                        <p:attrNameLst>
                                          <p:attrName>ppt_x</p:attrName>
                                          <p:attrName>ppt_y</p:attrName>
                                        </p:attrNameLst>
                                      </p:cBhvr>
                                      <p:rCtr x="-12500" y="0"/>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4.79167E-6 -2.59259E-6 L -0.25 -2.59259E-6 " pathEditMode="relative" rAng="0" ptsTypes="AA">
                                      <p:cBhvr>
                                        <p:cTn id="25" dur="3000" fill="hold"/>
                                        <p:tgtEl>
                                          <p:spTgt spid="21507">
                                            <p:txEl>
                                              <p:pRg st="7" end="7"/>
                                            </p:txEl>
                                          </p:spTgt>
                                        </p:tgtEl>
                                        <p:attrNameLst>
                                          <p:attrName>ppt_x</p:attrName>
                                          <p:attrName>ppt_y</p:attrName>
                                        </p:attrNameLst>
                                      </p:cBhvr>
                                      <p:rCtr x="-12500" y="0"/>
                                    </p:animMotion>
                                  </p:childTnLst>
                                </p:cTn>
                              </p:par>
                            </p:childTnLst>
                          </p:cTn>
                        </p:par>
                      </p:childTnLst>
                    </p:cTn>
                  </p:par>
                  <p:par>
                    <p:cTn id="26" fill="hold">
                      <p:stCondLst>
                        <p:cond delay="indefinite"/>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4.79167E-6 -2.59259E-6 L -0.25 -2.59259E-6 " pathEditMode="relative" rAng="0" ptsTypes="AA">
                                      <p:cBhvr>
                                        <p:cTn id="29" dur="3000" fill="hold"/>
                                        <p:tgtEl>
                                          <p:spTgt spid="21507">
                                            <p:txEl>
                                              <p:pRg st="8" end="8"/>
                                            </p:txEl>
                                          </p:spTgt>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781426" y="275035"/>
            <a:ext cx="4766072" cy="82153"/>
          </a:xfrm>
        </p:spPr>
        <p:txBody>
          <a:bodyPr>
            <a:normAutofit fontScale="90000"/>
          </a:bodyPr>
          <a:lstStyle/>
          <a:p>
            <a:pPr eaLnBrk="1" hangingPunct="1"/>
            <a:r>
              <a:rPr lang="en-US" altLang="en-US" sz="2700"/>
              <a:t> </a:t>
            </a:r>
            <a:endParaRPr lang="en-SG" altLang="en-US" sz="2700"/>
          </a:p>
        </p:txBody>
      </p:sp>
      <p:sp>
        <p:nvSpPr>
          <p:cNvPr id="54275" name="Content Placeholder 2"/>
          <p:cNvSpPr>
            <a:spLocks noGrp="1"/>
          </p:cNvSpPr>
          <p:nvPr>
            <p:ph idx="1"/>
          </p:nvPr>
        </p:nvSpPr>
        <p:spPr>
          <a:xfrm>
            <a:off x="1661375" y="500063"/>
            <a:ext cx="8641724" cy="6143625"/>
          </a:xfrm>
        </p:spPr>
        <p:txBody>
          <a:bodyPr>
            <a:noAutofit/>
          </a:bodyPr>
          <a:lstStyle/>
          <a:p>
            <a:pPr eaLnBrk="1" hangingPunct="1">
              <a:lnSpc>
                <a:spcPct val="90000"/>
              </a:lnSpc>
              <a:buFont typeface="Arial" panose="020B0604020202020204" pitchFamily="34" charset="0"/>
              <a:buNone/>
            </a:pPr>
            <a:r>
              <a:rPr lang="en-US" altLang="en-US" sz="2250" b="1" dirty="0"/>
              <a:t>		</a:t>
            </a:r>
            <a:r>
              <a:rPr lang="en-US" altLang="en-US" b="1" dirty="0"/>
              <a:t>2.  </a:t>
            </a:r>
            <a:r>
              <a:rPr lang="en-US" altLang="en-US" b="1" u="sng" dirty="0"/>
              <a:t>When Nehemiah used prayer</a:t>
            </a:r>
            <a:r>
              <a:rPr lang="en-US" altLang="en-US" dirty="0"/>
              <a:t>:</a:t>
            </a:r>
            <a:endParaRPr lang="en-SG" altLang="en-US" dirty="0"/>
          </a:p>
          <a:p>
            <a:pPr eaLnBrk="1" hangingPunct="1">
              <a:lnSpc>
                <a:spcPct val="90000"/>
              </a:lnSpc>
              <a:buFont typeface="Arial" panose="020B0604020202020204" pitchFamily="34" charset="0"/>
              <a:buNone/>
            </a:pPr>
            <a:r>
              <a:rPr lang="en-US" altLang="en-US" dirty="0"/>
              <a:t>  </a:t>
            </a:r>
            <a:endParaRPr lang="en-SG" altLang="en-US" dirty="0"/>
          </a:p>
          <a:p>
            <a:pPr eaLnBrk="1" hangingPunct="1">
              <a:lnSpc>
                <a:spcPct val="90000"/>
              </a:lnSpc>
              <a:buFont typeface="Arial" panose="020B0604020202020204" pitchFamily="34" charset="0"/>
              <a:buNone/>
            </a:pPr>
            <a:r>
              <a:rPr lang="en-US" altLang="en-US" dirty="0"/>
              <a:t>a. </a:t>
            </a:r>
            <a:r>
              <a:rPr lang="en-US" altLang="en-US" dirty="0">
                <a:solidFill>
                  <a:srgbClr val="FF0000"/>
                </a:solidFill>
              </a:rPr>
              <a:t>Occasion (1:4-11): </a:t>
            </a:r>
            <a:r>
              <a:rPr lang="en-US" altLang="en-US" dirty="0"/>
              <a:t> After receiving bad news about the state of the people and the walls</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Summary:</a:t>
            </a:r>
            <a:r>
              <a:rPr lang="en-US" altLang="en-US" dirty="0"/>
              <a:t>  Adored God, asked for hearing, confessed sins and asked for specific help (Revealing power)</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Result:  </a:t>
            </a:r>
            <a:r>
              <a:rPr lang="en-US" altLang="en-US" dirty="0"/>
              <a:t>Included God in life, prepared Nehemiah’s heart and gave room for God to work (Jam. 4:6, grace needed)</a:t>
            </a:r>
            <a:endParaRPr lang="en-SG" altLang="en-US" dirty="0"/>
          </a:p>
          <a:p>
            <a:pPr eaLnBrk="1" hangingPunct="1">
              <a:lnSpc>
                <a:spcPct val="90000"/>
              </a:lnSpc>
              <a:buFont typeface="Arial" panose="020B0604020202020204" pitchFamily="34" charset="0"/>
              <a:buNone/>
            </a:pPr>
            <a:r>
              <a:rPr lang="en-US" altLang="en-US" dirty="0"/>
              <a:t> </a:t>
            </a:r>
            <a:endParaRPr lang="en-SG" altLang="en-US" dirty="0"/>
          </a:p>
          <a:p>
            <a:pPr eaLnBrk="1" hangingPunct="1">
              <a:lnSpc>
                <a:spcPct val="90000"/>
              </a:lnSpc>
              <a:buFont typeface="Arial" panose="020B0604020202020204" pitchFamily="34" charset="0"/>
              <a:buNone/>
            </a:pPr>
            <a:r>
              <a:rPr lang="en-US" altLang="en-US" dirty="0"/>
              <a:t>b. </a:t>
            </a:r>
            <a:r>
              <a:rPr lang="en-US" altLang="en-US" dirty="0">
                <a:solidFill>
                  <a:srgbClr val="FF0000"/>
                </a:solidFill>
              </a:rPr>
              <a:t>Occasion (2:4)</a:t>
            </a:r>
            <a:r>
              <a:rPr lang="en-US" altLang="en-US" dirty="0"/>
              <a:t>:  During conversation with King</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Summary:  </a:t>
            </a:r>
            <a:r>
              <a:rPr lang="en-US" altLang="en-US" dirty="0"/>
              <a:t>“Help me, Lord.” (Source of all power)</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Result:</a:t>
            </a:r>
            <a:r>
              <a:rPr lang="en-US" altLang="en-US" dirty="0"/>
              <a:t> Expected results in God’s Hands (Prov. 21:1)</a:t>
            </a:r>
            <a:endParaRPr lang="en-SG" altLang="en-US" dirty="0"/>
          </a:p>
          <a:p>
            <a:pPr eaLnBrk="1" hangingPunct="1">
              <a:lnSpc>
                <a:spcPct val="90000"/>
              </a:lnSpc>
            </a:pPr>
            <a:endParaRPr lang="en-SG" altLang="en-US" sz="2250" dirty="0"/>
          </a:p>
        </p:txBody>
      </p:sp>
    </p:spTree>
    <p:extLst>
      <p:ext uri="{BB962C8B-B14F-4D97-AF65-F5344CB8AC3E}">
        <p14:creationId xmlns:p14="http://schemas.microsoft.com/office/powerpoint/2010/main" val="180297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781425" y="275035"/>
            <a:ext cx="4685110" cy="82153"/>
          </a:xfrm>
        </p:spPr>
        <p:txBody>
          <a:bodyPr>
            <a:normAutofit fontScale="90000"/>
          </a:bodyPr>
          <a:lstStyle/>
          <a:p>
            <a:pPr eaLnBrk="1" hangingPunct="1"/>
            <a:r>
              <a:rPr lang="en-US" altLang="en-US" sz="2700"/>
              <a:t> </a:t>
            </a:r>
            <a:endParaRPr lang="en-SG" altLang="en-US" sz="2700"/>
          </a:p>
        </p:txBody>
      </p:sp>
      <p:sp>
        <p:nvSpPr>
          <p:cNvPr id="56323" name="Content Placeholder 2"/>
          <p:cNvSpPr>
            <a:spLocks noGrp="1"/>
          </p:cNvSpPr>
          <p:nvPr>
            <p:ph idx="1"/>
          </p:nvPr>
        </p:nvSpPr>
        <p:spPr>
          <a:xfrm>
            <a:off x="1519707" y="428625"/>
            <a:ext cx="9208394" cy="6143625"/>
          </a:xfrm>
        </p:spPr>
        <p:txBody>
          <a:bodyPr>
            <a:noAutofit/>
          </a:bodyPr>
          <a:lstStyle/>
          <a:p>
            <a:pPr eaLnBrk="1" hangingPunct="1">
              <a:buFont typeface="Arial" panose="020B0604020202020204" pitchFamily="34" charset="0"/>
              <a:buNone/>
            </a:pPr>
            <a:r>
              <a:rPr lang="en-US" altLang="en-US" dirty="0"/>
              <a:t>c.  </a:t>
            </a:r>
            <a:r>
              <a:rPr lang="en-US" altLang="en-US" dirty="0">
                <a:solidFill>
                  <a:srgbClr val="FF0000"/>
                </a:solidFill>
              </a:rPr>
              <a:t>Occasion (4:4,5</a:t>
            </a:r>
            <a:r>
              <a:rPr lang="en-US" altLang="en-US" dirty="0"/>
              <a:t>):  After being taunted and ridiculed by </a:t>
            </a:r>
            <a:r>
              <a:rPr lang="en-US" altLang="en-US" dirty="0" err="1"/>
              <a:t>Tobiah</a:t>
            </a:r>
            <a:r>
              <a:rPr lang="en-US" altLang="en-US" dirty="0"/>
              <a:t> and </a:t>
            </a:r>
            <a:r>
              <a:rPr lang="en-US" altLang="en-US" dirty="0" err="1"/>
              <a:t>Sanballat</a:t>
            </a:r>
            <a:endParaRPr lang="en-SG" altLang="en-US" dirty="0"/>
          </a:p>
          <a:p>
            <a:pPr eaLnBrk="1" hangingPunct="1">
              <a:buFont typeface="Arial" panose="020B0604020202020204" pitchFamily="34" charset="0"/>
              <a:buNone/>
            </a:pPr>
            <a:r>
              <a:rPr lang="en-US" altLang="en-US" dirty="0"/>
              <a:t>	</a:t>
            </a:r>
            <a:r>
              <a:rPr lang="en-US" altLang="en-US" dirty="0">
                <a:solidFill>
                  <a:srgbClr val="FF0000"/>
                </a:solidFill>
              </a:rPr>
              <a:t>Summary:  </a:t>
            </a:r>
            <a:r>
              <a:rPr lang="en-US" altLang="en-US" dirty="0"/>
              <a:t>“They are mocking You, Lord.  You decide what to do with them.” (protecting power)</a:t>
            </a:r>
            <a:endParaRPr lang="en-SG" altLang="en-US" dirty="0"/>
          </a:p>
          <a:p>
            <a:pPr eaLnBrk="1" hangingPunct="1">
              <a:buFont typeface="Arial" panose="020B0604020202020204" pitchFamily="34" charset="0"/>
              <a:buNone/>
            </a:pPr>
            <a:r>
              <a:rPr lang="en-US" altLang="en-US" dirty="0"/>
              <a:t>	</a:t>
            </a:r>
            <a:r>
              <a:rPr lang="en-US" altLang="en-US" dirty="0">
                <a:solidFill>
                  <a:srgbClr val="FF0000"/>
                </a:solidFill>
              </a:rPr>
              <a:t>Result:</a:t>
            </a:r>
            <a:r>
              <a:rPr lang="en-US" altLang="en-US" dirty="0"/>
              <a:t>  Expressed anger to God, but did not take matters into his own hands (Mt. 5:10-12, blessed)</a:t>
            </a:r>
            <a:endParaRPr lang="en-SG" altLang="en-US" dirty="0"/>
          </a:p>
          <a:p>
            <a:pPr eaLnBrk="1" hangingPunct="1">
              <a:buFont typeface="Arial" panose="020B0604020202020204" pitchFamily="34" charset="0"/>
              <a:buNone/>
            </a:pPr>
            <a:r>
              <a:rPr lang="en-US" altLang="en-US" dirty="0"/>
              <a:t>	 </a:t>
            </a:r>
            <a:endParaRPr lang="en-SG" altLang="en-US" dirty="0"/>
          </a:p>
          <a:p>
            <a:pPr eaLnBrk="1" hangingPunct="1">
              <a:buFont typeface="Arial" panose="020B0604020202020204" pitchFamily="34" charset="0"/>
              <a:buNone/>
            </a:pPr>
            <a:r>
              <a:rPr lang="en-US" altLang="en-US" dirty="0"/>
              <a:t>d.  </a:t>
            </a:r>
            <a:r>
              <a:rPr lang="en-US" altLang="en-US" dirty="0">
                <a:solidFill>
                  <a:srgbClr val="FF0000"/>
                </a:solidFill>
              </a:rPr>
              <a:t>Occasion (4:9):  </a:t>
            </a:r>
            <a:r>
              <a:rPr lang="en-US" altLang="en-US" dirty="0"/>
              <a:t>After threats of attack by enemies</a:t>
            </a:r>
            <a:endParaRPr lang="en-SG" altLang="en-US" dirty="0"/>
          </a:p>
          <a:p>
            <a:pPr eaLnBrk="1" hangingPunct="1">
              <a:buFont typeface="Arial" panose="020B0604020202020204" pitchFamily="34" charset="0"/>
              <a:buNone/>
            </a:pPr>
            <a:r>
              <a:rPr lang="en-US" altLang="en-US" dirty="0"/>
              <a:t>	</a:t>
            </a:r>
            <a:r>
              <a:rPr lang="en-US" altLang="en-US" dirty="0">
                <a:solidFill>
                  <a:srgbClr val="FF0000"/>
                </a:solidFill>
              </a:rPr>
              <a:t>Summary:</a:t>
            </a:r>
            <a:r>
              <a:rPr lang="en-US" altLang="en-US" dirty="0"/>
              <a:t>  “We are in Your Hands.  We will keep our weapons ready to fight if needed.” (power for service)</a:t>
            </a:r>
            <a:endParaRPr lang="en-SG" altLang="en-US" dirty="0"/>
          </a:p>
          <a:p>
            <a:pPr eaLnBrk="1" hangingPunct="1">
              <a:buFont typeface="Arial" panose="020B0604020202020204" pitchFamily="34" charset="0"/>
              <a:buNone/>
            </a:pPr>
            <a:r>
              <a:rPr lang="en-US" altLang="en-US" dirty="0"/>
              <a:t>	</a:t>
            </a:r>
            <a:r>
              <a:rPr lang="en-US" altLang="en-US" dirty="0">
                <a:solidFill>
                  <a:srgbClr val="FF0000"/>
                </a:solidFill>
              </a:rPr>
              <a:t>Result:  </a:t>
            </a:r>
            <a:r>
              <a:rPr lang="en-US" altLang="en-US" dirty="0"/>
              <a:t>Trusted God and took necessary precautions</a:t>
            </a:r>
            <a:endParaRPr lang="en-SG" altLang="en-US" dirty="0"/>
          </a:p>
          <a:p>
            <a:pPr marL="0" indent="0" eaLnBrk="1" hangingPunct="1">
              <a:buNone/>
            </a:pPr>
            <a:r>
              <a:rPr lang="en-SG" altLang="en-US" sz="2250" dirty="0"/>
              <a:t>   </a:t>
            </a:r>
            <a:r>
              <a:rPr lang="en-SG" altLang="en-US" dirty="0"/>
              <a:t>(Acts 4:31; 1:8 – boldness and courage)</a:t>
            </a:r>
          </a:p>
        </p:txBody>
      </p:sp>
    </p:spTree>
    <p:extLst>
      <p:ext uri="{BB962C8B-B14F-4D97-AF65-F5344CB8AC3E}">
        <p14:creationId xmlns:p14="http://schemas.microsoft.com/office/powerpoint/2010/main" val="3102890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549"/>
            <a:ext cx="10515600" cy="5597414"/>
          </a:xfrm>
        </p:spPr>
        <p:txBody>
          <a:bodyPr>
            <a:noAutofit/>
          </a:bodyPr>
          <a:lstStyle/>
          <a:p>
            <a:pPr marL="0" indent="0" algn="ctr">
              <a:buNone/>
            </a:pPr>
            <a:r>
              <a:rPr lang="en-SG" u="sng" dirty="0"/>
              <a:t>TERMS</a:t>
            </a:r>
          </a:p>
          <a:p>
            <a:pPr marL="0" indent="0">
              <a:buNone/>
            </a:pPr>
            <a:r>
              <a:rPr lang="en-SG" dirty="0"/>
              <a:t>1.  </a:t>
            </a:r>
            <a:r>
              <a:rPr lang="en-SG" u="sng" dirty="0"/>
              <a:t>Conflicts</a:t>
            </a:r>
            <a:r>
              <a:rPr lang="en-SG" dirty="0"/>
              <a:t> are disagreements, struggles or battles over opposing issues, methods, values, principles and goals with different attitudes and emotions.  </a:t>
            </a:r>
          </a:p>
          <a:p>
            <a:pPr marL="0" indent="0">
              <a:buNone/>
            </a:pPr>
            <a:r>
              <a:rPr lang="en-SG" dirty="0"/>
              <a:t>      a.  “</a:t>
            </a:r>
            <a:r>
              <a:rPr lang="en-SG" dirty="0" err="1"/>
              <a:t>Conflictus</a:t>
            </a:r>
            <a:r>
              <a:rPr lang="en-SG" dirty="0"/>
              <a:t>” the Latin word, means an act of striking together or clashing with.” (Merriam-Webster).</a:t>
            </a:r>
          </a:p>
          <a:p>
            <a:pPr marL="0" indent="0">
              <a:buNone/>
            </a:pPr>
            <a:r>
              <a:rPr lang="en-SG" dirty="0"/>
              <a:t>      b.  In Greek, it is often “</a:t>
            </a:r>
            <a:r>
              <a:rPr lang="en-SG" dirty="0" err="1"/>
              <a:t>agon</a:t>
            </a:r>
            <a:r>
              <a:rPr lang="en-SG" dirty="0"/>
              <a:t>” from which we get the English “agony”.  It means the actual struggle or strife – “what great conflict” (Col. 2:1).  </a:t>
            </a:r>
          </a:p>
          <a:p>
            <a:pPr marL="0" indent="0">
              <a:buNone/>
            </a:pPr>
            <a:r>
              <a:rPr lang="en-SG" dirty="0"/>
              <a:t>     c.  The Chinese word is made up of two different symbols to indicate danger as well as opportunity.  Conflicts then present the opportunity to change, grow and reflect God’s power in relationship.</a:t>
            </a:r>
          </a:p>
        </p:txBody>
      </p:sp>
    </p:spTree>
    <p:extLst>
      <p:ext uri="{BB962C8B-B14F-4D97-AF65-F5344CB8AC3E}">
        <p14:creationId xmlns:p14="http://schemas.microsoft.com/office/powerpoint/2010/main" val="2024921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58371" name="Content Placeholder 2"/>
          <p:cNvSpPr>
            <a:spLocks noGrp="1"/>
          </p:cNvSpPr>
          <p:nvPr>
            <p:ph idx="1"/>
          </p:nvPr>
        </p:nvSpPr>
        <p:spPr>
          <a:xfrm>
            <a:off x="1635617" y="571500"/>
            <a:ext cx="8873544" cy="6000750"/>
          </a:xfrm>
        </p:spPr>
        <p:txBody>
          <a:bodyPr>
            <a:noAutofit/>
          </a:bodyPr>
          <a:lstStyle/>
          <a:p>
            <a:pPr eaLnBrk="1" hangingPunct="1">
              <a:lnSpc>
                <a:spcPct val="90000"/>
              </a:lnSpc>
              <a:buFont typeface="Arial" panose="020B0604020202020204" pitchFamily="34" charset="0"/>
              <a:buNone/>
            </a:pPr>
            <a:r>
              <a:rPr lang="en-US" altLang="en-US" dirty="0"/>
              <a:t>e. </a:t>
            </a:r>
            <a:r>
              <a:rPr lang="en-US" altLang="en-US" dirty="0">
                <a:solidFill>
                  <a:srgbClr val="FF0000"/>
                </a:solidFill>
              </a:rPr>
              <a:t>Occasion (6:9):  </a:t>
            </a:r>
            <a:r>
              <a:rPr lang="en-US" altLang="en-US" dirty="0"/>
              <a:t>Responding to threats</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Summary:</a:t>
            </a:r>
            <a:r>
              <a:rPr lang="en-US" altLang="en-US" dirty="0"/>
              <a:t>  “O LORD, please strengthen me!” (strengthening power)</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Result:</a:t>
            </a:r>
            <a:r>
              <a:rPr lang="en-US" altLang="en-US" dirty="0"/>
              <a:t>  Showed his reliance of God for emotional and mental strength (Mt. 26:41; Eph. 3:16)</a:t>
            </a:r>
            <a:endParaRPr lang="en-SG" altLang="en-US" dirty="0"/>
          </a:p>
          <a:p>
            <a:pPr eaLnBrk="1" hangingPunct="1">
              <a:lnSpc>
                <a:spcPct val="90000"/>
              </a:lnSpc>
              <a:buFont typeface="Arial" panose="020B0604020202020204" pitchFamily="34" charset="0"/>
              <a:buNone/>
            </a:pPr>
            <a:r>
              <a:rPr lang="en-US" altLang="en-US" dirty="0"/>
              <a:t> </a:t>
            </a:r>
            <a:endParaRPr lang="en-SG" altLang="en-US" dirty="0"/>
          </a:p>
          <a:p>
            <a:pPr eaLnBrk="1" hangingPunct="1">
              <a:lnSpc>
                <a:spcPct val="90000"/>
              </a:lnSpc>
              <a:buFont typeface="Arial" panose="020B0604020202020204" pitchFamily="34" charset="0"/>
              <a:buNone/>
            </a:pPr>
            <a:r>
              <a:rPr lang="en-US" altLang="en-US" dirty="0"/>
              <a:t>f. </a:t>
            </a:r>
            <a:r>
              <a:rPr lang="en-US" altLang="en-US" dirty="0">
                <a:solidFill>
                  <a:srgbClr val="FF0000"/>
                </a:solidFill>
              </a:rPr>
              <a:t>Occasion (13:29):</a:t>
            </a:r>
            <a:r>
              <a:rPr lang="en-US" altLang="en-US" dirty="0"/>
              <a:t>  Reflecting on the actions of the enemies</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Summary:  </a:t>
            </a:r>
            <a:r>
              <a:rPr lang="en-US" altLang="en-US" dirty="0"/>
              <a:t>Asked God to deal with enemies and their plans (grace all-sufficient)</a:t>
            </a:r>
            <a:endParaRPr lang="en-SG" altLang="en-US" dirty="0"/>
          </a:p>
          <a:p>
            <a:pPr eaLnBrk="1" hangingPunct="1">
              <a:lnSpc>
                <a:spcPct val="90000"/>
              </a:lnSpc>
              <a:buFont typeface="Arial" panose="020B0604020202020204" pitchFamily="34" charset="0"/>
              <a:buNone/>
            </a:pPr>
            <a:r>
              <a:rPr lang="en-US" altLang="en-US" dirty="0"/>
              <a:t>	</a:t>
            </a:r>
            <a:r>
              <a:rPr lang="en-US" altLang="en-US" dirty="0">
                <a:solidFill>
                  <a:srgbClr val="FF0000"/>
                </a:solidFill>
              </a:rPr>
              <a:t>Result:  </a:t>
            </a:r>
            <a:r>
              <a:rPr lang="en-US" altLang="en-US" dirty="0"/>
              <a:t>Took away desire to get revenge and entrusted justice to God (Rom. 12:19; 1 Peter 2:23)</a:t>
            </a:r>
            <a:endParaRPr lang="en-SG" altLang="en-US" dirty="0"/>
          </a:p>
          <a:p>
            <a:pPr eaLnBrk="1" hangingPunct="1">
              <a:lnSpc>
                <a:spcPct val="90000"/>
              </a:lnSpc>
            </a:pPr>
            <a:endParaRPr lang="en-SG" altLang="en-US" dirty="0"/>
          </a:p>
        </p:txBody>
      </p:sp>
    </p:spTree>
    <p:extLst>
      <p:ext uri="{BB962C8B-B14F-4D97-AF65-F5344CB8AC3E}">
        <p14:creationId xmlns:p14="http://schemas.microsoft.com/office/powerpoint/2010/main" val="3139447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tLang="en-US"/>
              <a:t> </a:t>
            </a:r>
            <a:endParaRPr lang="en-SG" altLang="en-US"/>
          </a:p>
        </p:txBody>
      </p:sp>
      <p:sp>
        <p:nvSpPr>
          <p:cNvPr id="60419" name="Content Placeholder 2"/>
          <p:cNvSpPr>
            <a:spLocks noGrp="1"/>
          </p:cNvSpPr>
          <p:nvPr>
            <p:ph idx="1"/>
          </p:nvPr>
        </p:nvSpPr>
        <p:spPr>
          <a:xfrm>
            <a:off x="838200" y="824248"/>
            <a:ext cx="10515600" cy="5352715"/>
          </a:xfrm>
        </p:spPr>
        <p:txBody>
          <a:bodyPr>
            <a:noAutofit/>
          </a:bodyPr>
          <a:lstStyle/>
          <a:p>
            <a:pPr eaLnBrk="1" hangingPunct="1">
              <a:buFont typeface="Arial" panose="020B0604020202020204" pitchFamily="34" charset="0"/>
              <a:buNone/>
            </a:pPr>
            <a:r>
              <a:rPr lang="en-US" altLang="en-US" dirty="0"/>
              <a:t>g. </a:t>
            </a:r>
            <a:r>
              <a:rPr lang="en-US" altLang="en-US" dirty="0">
                <a:solidFill>
                  <a:srgbClr val="FF0000"/>
                </a:solidFill>
              </a:rPr>
              <a:t>Occasion (5:19; 13:14, 22, 31):  </a:t>
            </a:r>
            <a:r>
              <a:rPr lang="en-US" altLang="en-US" dirty="0"/>
              <a:t>Reflecting on his own service</a:t>
            </a:r>
            <a:endParaRPr lang="en-SG" altLang="en-US" dirty="0"/>
          </a:p>
          <a:p>
            <a:pPr eaLnBrk="1" hangingPunct="1">
              <a:buFont typeface="Arial" panose="020B0604020202020204" pitchFamily="34" charset="0"/>
              <a:buNone/>
            </a:pPr>
            <a:r>
              <a:rPr lang="en-US" altLang="en-US" dirty="0"/>
              <a:t>	</a:t>
            </a:r>
            <a:r>
              <a:rPr lang="en-US" altLang="en-US" dirty="0">
                <a:solidFill>
                  <a:srgbClr val="FF0000"/>
                </a:solidFill>
              </a:rPr>
              <a:t>Summary:</a:t>
            </a:r>
            <a:r>
              <a:rPr lang="en-US" altLang="en-US" dirty="0"/>
              <a:t>  “Remember me, God.” (Self-examination power)</a:t>
            </a:r>
            <a:endParaRPr lang="en-SG" altLang="en-US" dirty="0"/>
          </a:p>
          <a:p>
            <a:pPr eaLnBrk="1" hangingPunct="1">
              <a:buFont typeface="Arial" panose="020B0604020202020204" pitchFamily="34" charset="0"/>
              <a:buNone/>
            </a:pPr>
            <a:r>
              <a:rPr lang="en-US" altLang="en-US" dirty="0"/>
              <a:t>	</a:t>
            </a:r>
            <a:r>
              <a:rPr lang="en-US" altLang="en-US" dirty="0">
                <a:solidFill>
                  <a:srgbClr val="FF0000"/>
                </a:solidFill>
              </a:rPr>
              <a:t>Result: </a:t>
            </a:r>
            <a:r>
              <a:rPr lang="en-US" altLang="en-US" dirty="0"/>
              <a:t> Clarified the motives for service (cf. Mark 12:30,31)</a:t>
            </a:r>
            <a:endParaRPr lang="en-SG" altLang="en-US" dirty="0"/>
          </a:p>
          <a:p>
            <a:pPr eaLnBrk="1" hangingPunct="1"/>
            <a:endParaRPr lang="en-US" altLang="en-US" dirty="0"/>
          </a:p>
          <a:p>
            <a:pPr marL="0" indent="0" eaLnBrk="1" hangingPunct="1">
              <a:buNone/>
            </a:pPr>
            <a:r>
              <a:rPr lang="en-US" altLang="en-US" dirty="0"/>
              <a:t>At least 23 instances of prayer – some lengthy and some spontaneous.</a:t>
            </a:r>
          </a:p>
          <a:p>
            <a:pPr marL="0" indent="0">
              <a:buNone/>
            </a:pPr>
            <a:r>
              <a:rPr lang="en-SG" altLang="en-US" dirty="0"/>
              <a:t>(1 Thessalonians 5:17)  </a:t>
            </a:r>
            <a:r>
              <a:rPr lang="en-SG" altLang="en-US" i="1" u="sng" dirty="0"/>
              <a:t>Pray without ceasing</a:t>
            </a:r>
            <a:r>
              <a:rPr lang="en-SG" altLang="en-US" dirty="0"/>
              <a:t>.</a:t>
            </a:r>
            <a:endParaRPr lang="en-US" altLang="en-US" dirty="0"/>
          </a:p>
          <a:p>
            <a:pPr marL="0" indent="0">
              <a:buNone/>
            </a:pPr>
            <a:r>
              <a:rPr lang="en-SG" dirty="0"/>
              <a:t>(James 5:16)  </a:t>
            </a:r>
            <a:r>
              <a:rPr lang="en-SG" i="1" dirty="0"/>
              <a:t>Confess your faults one to another, and pray one for another, that ye may be healed. </a:t>
            </a:r>
            <a:r>
              <a:rPr lang="en-SG" i="1" u="sng" dirty="0"/>
              <a:t>The effectual fervent prayer of a righteous man </a:t>
            </a:r>
            <a:r>
              <a:rPr lang="en-SG" i="1" u="sng" dirty="0" err="1"/>
              <a:t>availeth</a:t>
            </a:r>
            <a:r>
              <a:rPr lang="en-SG" i="1" u="sng" dirty="0"/>
              <a:t> much.</a:t>
            </a:r>
          </a:p>
          <a:p>
            <a:endParaRPr lang="en-SG" dirty="0"/>
          </a:p>
          <a:p>
            <a:pPr eaLnBrk="1" hangingPunct="1"/>
            <a:endParaRPr lang="en-SG" altLang="en-US" dirty="0"/>
          </a:p>
        </p:txBody>
      </p:sp>
    </p:spTree>
    <p:extLst>
      <p:ext uri="{BB962C8B-B14F-4D97-AF65-F5344CB8AC3E}">
        <p14:creationId xmlns:p14="http://schemas.microsoft.com/office/powerpoint/2010/main" val="3926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781426" y="275035"/>
            <a:ext cx="4766072" cy="153590"/>
          </a:xfrm>
        </p:spPr>
        <p:txBody>
          <a:bodyPr>
            <a:normAutofit fontScale="90000"/>
          </a:bodyPr>
          <a:lstStyle/>
          <a:p>
            <a:pPr eaLnBrk="1" hangingPunct="1"/>
            <a:r>
              <a:rPr lang="en-US" altLang="en-US" sz="2700"/>
              <a:t> </a:t>
            </a:r>
            <a:endParaRPr lang="en-SG" altLang="en-US" sz="2700"/>
          </a:p>
        </p:txBody>
      </p:sp>
      <p:sp>
        <p:nvSpPr>
          <p:cNvPr id="62467" name="Content Placeholder 2"/>
          <p:cNvSpPr>
            <a:spLocks noGrp="1"/>
          </p:cNvSpPr>
          <p:nvPr>
            <p:ph idx="1"/>
          </p:nvPr>
        </p:nvSpPr>
        <p:spPr>
          <a:xfrm>
            <a:off x="750627" y="351830"/>
            <a:ext cx="10508776" cy="6072188"/>
          </a:xfrm>
        </p:spPr>
        <p:txBody>
          <a:bodyPr>
            <a:noAutofit/>
          </a:bodyPr>
          <a:lstStyle/>
          <a:p>
            <a:pPr eaLnBrk="1" hangingPunct="1">
              <a:buFont typeface="Arial" panose="020B0604020202020204" pitchFamily="34" charset="0"/>
              <a:buNone/>
            </a:pPr>
            <a:r>
              <a:rPr lang="en-US" altLang="en-US" b="1" u="sng" dirty="0"/>
              <a:t>3.  WHY SHOULD I PRAY?</a:t>
            </a:r>
            <a:endParaRPr lang="en-SG" altLang="en-US" dirty="0"/>
          </a:p>
          <a:p>
            <a:pPr marL="0" indent="0" eaLnBrk="1" hangingPunct="1">
              <a:buNone/>
            </a:pPr>
            <a:r>
              <a:rPr lang="en-US" altLang="en-US" dirty="0"/>
              <a:t>a.  It shows I am </a:t>
            </a:r>
            <a:r>
              <a:rPr lang="en-US" altLang="en-US" u="sng" dirty="0">
                <a:solidFill>
                  <a:srgbClr val="FF0000"/>
                </a:solidFill>
              </a:rPr>
              <a:t>depending totally</a:t>
            </a:r>
            <a:r>
              <a:rPr lang="en-US" altLang="en-US" dirty="0">
                <a:solidFill>
                  <a:srgbClr val="FF0000"/>
                </a:solidFill>
              </a:rPr>
              <a:t> </a:t>
            </a:r>
            <a:r>
              <a:rPr lang="en-US" altLang="en-US" dirty="0"/>
              <a:t>on God (cf. John 15:1-8; Matt. 5:3).  Lord, what do you desire?</a:t>
            </a:r>
          </a:p>
          <a:p>
            <a:pPr marL="0" indent="0" eaLnBrk="1" hangingPunct="1">
              <a:buNone/>
            </a:pPr>
            <a:endParaRPr lang="en-SG" altLang="en-US" dirty="0"/>
          </a:p>
          <a:p>
            <a:pPr eaLnBrk="1" hangingPunct="1">
              <a:buFont typeface="Arial" panose="020B0604020202020204" pitchFamily="34" charset="0"/>
              <a:buNone/>
            </a:pPr>
            <a:r>
              <a:rPr lang="en-US" altLang="en-US" dirty="0"/>
              <a:t>b. It </a:t>
            </a:r>
            <a:r>
              <a:rPr lang="en-US" altLang="en-US" u="sng" dirty="0">
                <a:solidFill>
                  <a:srgbClr val="FF0000"/>
                </a:solidFill>
              </a:rPr>
              <a:t>lightens my load</a:t>
            </a:r>
            <a:r>
              <a:rPr lang="en-US" altLang="en-US" dirty="0">
                <a:solidFill>
                  <a:srgbClr val="FF0000"/>
                </a:solidFill>
              </a:rPr>
              <a:t> </a:t>
            </a:r>
            <a:r>
              <a:rPr lang="en-US" altLang="en-US" dirty="0"/>
              <a:t>(Isa. 40:31).</a:t>
            </a:r>
            <a:endParaRPr lang="en-SG" altLang="en-US" dirty="0"/>
          </a:p>
          <a:p>
            <a:pPr eaLnBrk="1" hangingPunct="1">
              <a:buFont typeface="Arial" panose="020B0604020202020204" pitchFamily="34" charset="0"/>
              <a:buNone/>
            </a:pPr>
            <a:r>
              <a:rPr lang="en-US" altLang="en-US" dirty="0"/>
              <a:t>(a)  It makes wait patiently and trustingly for His will and timing</a:t>
            </a:r>
            <a:endParaRPr lang="en-SG" altLang="en-US" dirty="0"/>
          </a:p>
          <a:p>
            <a:pPr eaLnBrk="1" hangingPunct="1">
              <a:buFont typeface="Arial" panose="020B0604020202020204" pitchFamily="34" charset="0"/>
              <a:buNone/>
            </a:pPr>
            <a:r>
              <a:rPr lang="en-US" altLang="en-US" dirty="0"/>
              <a:t>(b)  It clears my vision, learning to see from God’s perspectives.</a:t>
            </a:r>
            <a:endParaRPr lang="en-SG" altLang="en-US" dirty="0"/>
          </a:p>
          <a:p>
            <a:pPr marL="514350" indent="-514350" eaLnBrk="1" hangingPunct="1">
              <a:buAutoNum type="alphaLcParenBoth" startAt="3"/>
            </a:pPr>
            <a:r>
              <a:rPr lang="en-US" altLang="en-US" dirty="0"/>
              <a:t>It rests my heart (Ps. 46:10) leaving my burden to Him.</a:t>
            </a:r>
          </a:p>
          <a:p>
            <a:pPr eaLnBrk="1" hangingPunct="1">
              <a:buFont typeface="Arial" panose="020B0604020202020204" pitchFamily="34" charset="0"/>
              <a:buNone/>
            </a:pPr>
            <a:endParaRPr lang="en-SG" altLang="en-US" dirty="0"/>
          </a:p>
          <a:p>
            <a:pPr eaLnBrk="1" hangingPunct="1">
              <a:buFont typeface="Arial" panose="020B0604020202020204" pitchFamily="34" charset="0"/>
              <a:buNone/>
            </a:pPr>
            <a:r>
              <a:rPr lang="en-US" altLang="en-US" dirty="0"/>
              <a:t>c. </a:t>
            </a:r>
            <a:r>
              <a:rPr lang="en-US" altLang="en-US" dirty="0">
                <a:solidFill>
                  <a:srgbClr val="FF0000"/>
                </a:solidFill>
              </a:rPr>
              <a:t>It releases </a:t>
            </a:r>
            <a:r>
              <a:rPr lang="en-US" altLang="en-US" u="sng" dirty="0">
                <a:solidFill>
                  <a:srgbClr val="FF0000"/>
                </a:solidFill>
              </a:rPr>
              <a:t>God’s power</a:t>
            </a:r>
            <a:r>
              <a:rPr lang="en-US" altLang="en-US" dirty="0">
                <a:solidFill>
                  <a:srgbClr val="FF0000"/>
                </a:solidFill>
              </a:rPr>
              <a:t> </a:t>
            </a:r>
            <a:r>
              <a:rPr lang="en-US" altLang="en-US" dirty="0"/>
              <a:t>through faith (Jer. 33:3) – faith on fire.</a:t>
            </a:r>
          </a:p>
          <a:p>
            <a:pPr eaLnBrk="1" hangingPunct="1">
              <a:buFont typeface="Arial" panose="020B0604020202020204" pitchFamily="34" charset="0"/>
              <a:buNone/>
            </a:pPr>
            <a:r>
              <a:rPr lang="en-US" altLang="en-US" dirty="0"/>
              <a:t>    Prayer can do what God can do.  </a:t>
            </a:r>
          </a:p>
          <a:p>
            <a:pPr marL="0" indent="0">
              <a:buNone/>
            </a:pPr>
            <a:r>
              <a:rPr lang="en-SG" dirty="0"/>
              <a:t>(Luke 1:37)  </a:t>
            </a:r>
            <a:r>
              <a:rPr lang="en-SG" i="1" u="sng" dirty="0"/>
              <a:t>For with God nothing shall be impossible</a:t>
            </a:r>
            <a:r>
              <a:rPr lang="en-SG" dirty="0"/>
              <a:t>.</a:t>
            </a:r>
          </a:p>
          <a:p>
            <a:endParaRPr lang="en-SG" dirty="0"/>
          </a:p>
          <a:p>
            <a:pPr eaLnBrk="1" hangingPunct="1">
              <a:buFont typeface="Arial" panose="020B0604020202020204" pitchFamily="34" charset="0"/>
              <a:buNone/>
            </a:pPr>
            <a:endParaRPr lang="en-SG" altLang="en-US" dirty="0"/>
          </a:p>
        </p:txBody>
      </p:sp>
    </p:spTree>
    <p:extLst>
      <p:ext uri="{BB962C8B-B14F-4D97-AF65-F5344CB8AC3E}">
        <p14:creationId xmlns:p14="http://schemas.microsoft.com/office/powerpoint/2010/main" val="1586242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Nehemiah on Leadership\How's Your Prayer Lif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931" y="464024"/>
            <a:ext cx="5672138" cy="69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331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Nehemiah on Leadership\House of Prayer.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08" y="-582216"/>
            <a:ext cx="9504609" cy="8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243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F:\Nehemiah on Leadership\Prayer Plans.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9931" y="-582216"/>
            <a:ext cx="5672138" cy="8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622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777922" y="214313"/>
            <a:ext cx="10658902" cy="1285875"/>
          </a:xfrm>
        </p:spPr>
        <p:txBody>
          <a:bodyPr>
            <a:noAutofit/>
          </a:bodyPr>
          <a:lstStyle/>
          <a:p>
            <a:pPr eaLnBrk="1" hangingPunct="1"/>
            <a:r>
              <a:rPr lang="en-US" altLang="en-US" sz="2400" b="1" dirty="0"/>
              <a:t>F.   </a:t>
            </a:r>
            <a:r>
              <a:rPr lang="en-US" altLang="en-US" sz="2400" b="1" u="sng" dirty="0"/>
              <a:t>VISION OF MINISTRY</a:t>
            </a:r>
            <a:r>
              <a:rPr lang="en-US" altLang="en-US" sz="2400" b="1" dirty="0"/>
              <a:t>:  </a:t>
            </a:r>
            <a:r>
              <a:rPr lang="en-US" altLang="en-US" sz="2400" b="1" u="sng" dirty="0"/>
              <a:t>JEREMIAH KNEW WHERE HIS GOD WAS GOING</a:t>
            </a:r>
            <a:r>
              <a:rPr lang="en-US" altLang="en-US" sz="2400" dirty="0"/>
              <a:t>.</a:t>
            </a:r>
            <a:br>
              <a:rPr lang="en-SG" altLang="en-US" sz="2400" dirty="0"/>
            </a:br>
            <a:endParaRPr lang="en-SG" altLang="en-US" sz="2400" dirty="0"/>
          </a:p>
        </p:txBody>
      </p:sp>
      <p:sp>
        <p:nvSpPr>
          <p:cNvPr id="29699" name="Content Placeholder 2"/>
          <p:cNvSpPr>
            <a:spLocks noGrp="1"/>
          </p:cNvSpPr>
          <p:nvPr>
            <p:ph idx="1"/>
          </p:nvPr>
        </p:nvSpPr>
        <p:spPr>
          <a:xfrm>
            <a:off x="777922" y="928687"/>
            <a:ext cx="10754436" cy="5500688"/>
          </a:xfrm>
        </p:spPr>
        <p:txBody>
          <a:bodyPr>
            <a:noAutofit/>
          </a:bodyPr>
          <a:lstStyle/>
          <a:p>
            <a:pPr eaLnBrk="1" hangingPunct="1">
              <a:buFont typeface="Arial" panose="020B0604020202020204" pitchFamily="34" charset="0"/>
              <a:buNone/>
            </a:pPr>
            <a:endParaRPr lang="en-US" altLang="en-US" sz="2250" dirty="0"/>
          </a:p>
          <a:p>
            <a:pPr eaLnBrk="1" hangingPunct="1">
              <a:buFont typeface="Arial" panose="020B0604020202020204" pitchFamily="34" charset="0"/>
              <a:buNone/>
            </a:pPr>
            <a:r>
              <a:rPr lang="en-US" altLang="en-US" dirty="0"/>
              <a:t>1.	</a:t>
            </a:r>
            <a:r>
              <a:rPr lang="en-US" altLang="en-US" u="sng" dirty="0"/>
              <a:t> </a:t>
            </a:r>
            <a:r>
              <a:rPr lang="en-US" altLang="en-US" u="sng" dirty="0">
                <a:solidFill>
                  <a:srgbClr val="FF0000"/>
                </a:solidFill>
              </a:rPr>
              <a:t>Vision starts from within</a:t>
            </a:r>
            <a:r>
              <a:rPr lang="en-US" altLang="en-US" dirty="0">
                <a:solidFill>
                  <a:srgbClr val="FF0000"/>
                </a:solidFill>
              </a:rPr>
              <a:t> </a:t>
            </a:r>
            <a:r>
              <a:rPr lang="en-US" altLang="en-US" dirty="0"/>
              <a:t>– we need to take a long look at our life.  </a:t>
            </a:r>
            <a:endParaRPr lang="en-SG" altLang="en-US" dirty="0"/>
          </a:p>
          <a:p>
            <a:pPr marL="0" indent="0" eaLnBrk="1" hangingPunct="1">
              <a:buNone/>
            </a:pPr>
            <a:r>
              <a:rPr lang="en-US" altLang="en-US" dirty="0">
                <a:solidFill>
                  <a:srgbClr val="FF0000"/>
                </a:solidFill>
              </a:rPr>
              <a:t>a. Look within </a:t>
            </a:r>
            <a:r>
              <a:rPr lang="en-US" altLang="en-US" dirty="0"/>
              <a:t>– examine inside – what do I know and feel?  Dissatisfaction or fire in belly?</a:t>
            </a:r>
            <a:endParaRPr lang="en-SG" altLang="en-US" dirty="0"/>
          </a:p>
          <a:p>
            <a:pPr marL="0" indent="0" eaLnBrk="1" hangingPunct="1">
              <a:buNone/>
            </a:pPr>
            <a:r>
              <a:rPr lang="en-US" altLang="en-US" dirty="0">
                <a:solidFill>
                  <a:srgbClr val="FF0000"/>
                </a:solidFill>
              </a:rPr>
              <a:t>b. Look behind </a:t>
            </a:r>
            <a:r>
              <a:rPr lang="en-US" altLang="en-US" dirty="0"/>
              <a:t>– what have I learned?  Experiences add value to dreams.</a:t>
            </a:r>
            <a:endParaRPr lang="en-SG" altLang="en-US" dirty="0"/>
          </a:p>
          <a:p>
            <a:pPr marL="0" indent="0" eaLnBrk="1" hangingPunct="1">
              <a:buNone/>
            </a:pPr>
            <a:r>
              <a:rPr lang="en-SG" altLang="en-US" dirty="0">
                <a:solidFill>
                  <a:srgbClr val="FF0000"/>
                </a:solidFill>
              </a:rPr>
              <a:t>c.  </a:t>
            </a:r>
            <a:r>
              <a:rPr lang="en-US" altLang="en-US" dirty="0">
                <a:solidFill>
                  <a:srgbClr val="FF0000"/>
                </a:solidFill>
              </a:rPr>
              <a:t>Look around</a:t>
            </a:r>
            <a:r>
              <a:rPr lang="en-US" altLang="en-US" dirty="0"/>
              <a:t> – what is happening to others? Meeting needs – what makes me cry and dream?  What gives me energy?</a:t>
            </a:r>
            <a:endParaRPr lang="en-SG" altLang="en-US" dirty="0"/>
          </a:p>
          <a:p>
            <a:pPr marL="0" indent="0" eaLnBrk="1" hangingPunct="1">
              <a:buNone/>
            </a:pPr>
            <a:r>
              <a:rPr lang="en-US" altLang="en-US" dirty="0">
                <a:solidFill>
                  <a:srgbClr val="FF0000"/>
                </a:solidFill>
              </a:rPr>
              <a:t>d. Look above </a:t>
            </a:r>
            <a:r>
              <a:rPr lang="en-US" altLang="en-US" dirty="0"/>
              <a:t>– What does God expect of me?  What gives me the greatest reward, greatest return?</a:t>
            </a:r>
            <a:endParaRPr lang="en-SG" altLang="en-US" dirty="0"/>
          </a:p>
          <a:p>
            <a:pPr eaLnBrk="1" hangingPunct="1"/>
            <a:endParaRPr lang="en-SG" altLang="en-US" sz="2250" dirty="0"/>
          </a:p>
        </p:txBody>
      </p:sp>
    </p:spTree>
    <p:extLst>
      <p:ext uri="{BB962C8B-B14F-4D97-AF65-F5344CB8AC3E}">
        <p14:creationId xmlns:p14="http://schemas.microsoft.com/office/powerpoint/2010/main" val="3360028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604023" y="275035"/>
            <a:ext cx="4983956" cy="296465"/>
          </a:xfrm>
        </p:spPr>
        <p:txBody>
          <a:bodyPr>
            <a:normAutofit fontScale="90000"/>
          </a:bodyPr>
          <a:lstStyle/>
          <a:p>
            <a:pPr eaLnBrk="1" hangingPunct="1"/>
            <a:r>
              <a:rPr lang="en-US" altLang="en-US" sz="2700"/>
              <a:t> </a:t>
            </a:r>
            <a:endParaRPr lang="en-SG" altLang="en-US" sz="2700"/>
          </a:p>
        </p:txBody>
      </p:sp>
      <p:sp>
        <p:nvSpPr>
          <p:cNvPr id="31747" name="Content Placeholder 2"/>
          <p:cNvSpPr>
            <a:spLocks noGrp="1"/>
          </p:cNvSpPr>
          <p:nvPr>
            <p:ph idx="1"/>
          </p:nvPr>
        </p:nvSpPr>
        <p:spPr>
          <a:xfrm>
            <a:off x="532263" y="785812"/>
            <a:ext cx="11027391" cy="5339954"/>
          </a:xfrm>
        </p:spPr>
        <p:txBody>
          <a:bodyPr>
            <a:noAutofit/>
          </a:bodyPr>
          <a:lstStyle/>
          <a:p>
            <a:pPr eaLnBrk="1" hangingPunct="1">
              <a:buFont typeface="Arial" panose="020B0604020202020204" pitchFamily="34" charset="0"/>
              <a:buNone/>
            </a:pPr>
            <a:r>
              <a:rPr lang="en-US" altLang="en-US" dirty="0"/>
              <a:t>2. </a:t>
            </a:r>
            <a:r>
              <a:rPr lang="en-US" altLang="en-US" u="sng" dirty="0">
                <a:solidFill>
                  <a:srgbClr val="FF0000"/>
                </a:solidFill>
              </a:rPr>
              <a:t>Two purposes</a:t>
            </a:r>
            <a:r>
              <a:rPr lang="en-US" altLang="en-US" dirty="0">
                <a:solidFill>
                  <a:srgbClr val="FF0000"/>
                </a:solidFill>
              </a:rPr>
              <a:t> </a:t>
            </a:r>
            <a:r>
              <a:rPr lang="en-US" altLang="en-US" dirty="0"/>
              <a:t>for Nehemiah</a:t>
            </a:r>
            <a:endParaRPr lang="en-SG" altLang="en-US" dirty="0"/>
          </a:p>
          <a:p>
            <a:pPr marL="0" indent="0" eaLnBrk="1" hangingPunct="1">
              <a:buNone/>
            </a:pPr>
            <a:r>
              <a:rPr lang="en-US" altLang="en-US" dirty="0"/>
              <a:t>a.  Reconstruction of the </a:t>
            </a:r>
            <a:r>
              <a:rPr lang="en-US" altLang="en-US" dirty="0">
                <a:solidFill>
                  <a:srgbClr val="FF0000"/>
                </a:solidFill>
              </a:rPr>
              <a:t>Walls </a:t>
            </a:r>
            <a:r>
              <a:rPr lang="en-US" altLang="en-US" dirty="0"/>
              <a:t>(Neh. 1-6)</a:t>
            </a:r>
            <a:endParaRPr lang="en-SG" altLang="en-US" dirty="0"/>
          </a:p>
          <a:p>
            <a:pPr marL="514350" indent="-514350" eaLnBrk="1" hangingPunct="1">
              <a:buAutoNum type="alphaLcPeriod" startAt="2"/>
            </a:pPr>
            <a:r>
              <a:rPr lang="en-US" altLang="en-US" dirty="0"/>
              <a:t>Reconstruction of the </a:t>
            </a:r>
            <a:r>
              <a:rPr lang="en-US" altLang="en-US" dirty="0">
                <a:solidFill>
                  <a:srgbClr val="FF0000"/>
                </a:solidFill>
              </a:rPr>
              <a:t>People</a:t>
            </a:r>
            <a:r>
              <a:rPr lang="en-US" altLang="en-US" dirty="0"/>
              <a:t> (Neh. 7-13)</a:t>
            </a:r>
            <a:endParaRPr lang="en-SG" altLang="en-US" dirty="0"/>
          </a:p>
          <a:p>
            <a:pPr marL="514350" indent="-514350" eaLnBrk="1" hangingPunct="1">
              <a:buAutoNum type="alphaLcPeriod" startAt="2"/>
            </a:pPr>
            <a:r>
              <a:rPr lang="en-US" altLang="en-US" dirty="0"/>
              <a:t>Resulting in revival</a:t>
            </a:r>
            <a:endParaRPr lang="en-SG" altLang="en-US" dirty="0"/>
          </a:p>
          <a:p>
            <a:pPr marL="0" indent="0" eaLnBrk="1" hangingPunct="1">
              <a:buNone/>
            </a:pPr>
            <a:r>
              <a:rPr lang="en-US" altLang="en-US" dirty="0"/>
              <a:t>      Word giving insight, wisdom, singing and smiling (Chap 8, 12)</a:t>
            </a:r>
            <a:endParaRPr lang="en-SG" altLang="en-US" dirty="0"/>
          </a:p>
          <a:p>
            <a:pPr marL="0" indent="0" eaLnBrk="1" hangingPunct="1">
              <a:buNone/>
            </a:pPr>
            <a:r>
              <a:rPr lang="en-US" altLang="en-US" dirty="0"/>
              <a:t>      Corporate prayer and covenant (Chap 9)</a:t>
            </a:r>
            <a:endParaRPr lang="en-SG" altLang="en-US" dirty="0"/>
          </a:p>
          <a:p>
            <a:pPr marL="0" indent="0" eaLnBrk="1" hangingPunct="1">
              <a:buNone/>
            </a:pPr>
            <a:r>
              <a:rPr lang="en-US" altLang="en-US" dirty="0"/>
              <a:t>      Dedication (Chap. 11)</a:t>
            </a:r>
          </a:p>
          <a:p>
            <a:pPr marL="0" indent="0" eaLnBrk="1" hangingPunct="1">
              <a:buNone/>
            </a:pPr>
            <a:endParaRPr lang="en-US" altLang="en-US" dirty="0"/>
          </a:p>
          <a:p>
            <a:pPr marL="0" indent="0">
              <a:buNone/>
            </a:pPr>
            <a:r>
              <a:rPr lang="en-SG" altLang="en-US" dirty="0"/>
              <a:t>(Nehemiah 9:38)  </a:t>
            </a:r>
            <a:r>
              <a:rPr lang="en-SG" altLang="en-US" i="1" dirty="0"/>
              <a:t>And because of all this we, and write it; and our princes, Levites, and priests, seal unto it</a:t>
            </a:r>
            <a:r>
              <a:rPr lang="en-SG" altLang="en-US" dirty="0"/>
              <a:t> </a:t>
            </a:r>
            <a:r>
              <a:rPr lang="en-SG" altLang="en-US" i="1" u="sng" dirty="0"/>
              <a:t> make a sure covenant</a:t>
            </a:r>
            <a:endParaRPr lang="en-SG" altLang="en-US" dirty="0"/>
          </a:p>
          <a:p>
            <a:pPr marL="0" indent="0" eaLnBrk="1" hangingPunct="1">
              <a:buNone/>
            </a:pPr>
            <a:endParaRPr lang="en-SG" altLang="en-US" dirty="0"/>
          </a:p>
        </p:txBody>
      </p:sp>
    </p:spTree>
    <p:extLst>
      <p:ext uri="{BB962C8B-B14F-4D97-AF65-F5344CB8AC3E}">
        <p14:creationId xmlns:p14="http://schemas.microsoft.com/office/powerpoint/2010/main" val="2256398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684985" y="142875"/>
            <a:ext cx="4982765" cy="142875"/>
          </a:xfrm>
        </p:spPr>
        <p:txBody>
          <a:bodyPr>
            <a:normAutofit fontScale="90000"/>
          </a:bodyPr>
          <a:lstStyle/>
          <a:p>
            <a:pPr eaLnBrk="1" hangingPunct="1"/>
            <a:r>
              <a:rPr lang="en-US" altLang="en-US" sz="2700"/>
              <a:t> </a:t>
            </a:r>
            <a:endParaRPr lang="en-SG" altLang="en-US" sz="2700"/>
          </a:p>
        </p:txBody>
      </p:sp>
      <p:sp>
        <p:nvSpPr>
          <p:cNvPr id="35843" name="Content Placeholder 2"/>
          <p:cNvSpPr>
            <a:spLocks noGrp="1"/>
          </p:cNvSpPr>
          <p:nvPr>
            <p:ph idx="1"/>
          </p:nvPr>
        </p:nvSpPr>
        <p:spPr>
          <a:xfrm>
            <a:off x="1056068" y="714375"/>
            <a:ext cx="9878095" cy="5715000"/>
          </a:xfrm>
        </p:spPr>
        <p:txBody>
          <a:bodyPr>
            <a:noAutofit/>
          </a:bodyPr>
          <a:lstStyle/>
          <a:p>
            <a:pPr eaLnBrk="1" hangingPunct="1">
              <a:lnSpc>
                <a:spcPct val="90000"/>
              </a:lnSpc>
              <a:buFont typeface="Arial" panose="020B0604020202020204" pitchFamily="34" charset="0"/>
              <a:buNone/>
            </a:pPr>
            <a:r>
              <a:rPr lang="en-US" altLang="en-US" dirty="0"/>
              <a:t>3.   </a:t>
            </a:r>
            <a:r>
              <a:rPr lang="en-US" altLang="en-US" u="sng" dirty="0">
                <a:solidFill>
                  <a:srgbClr val="FF0000"/>
                </a:solidFill>
              </a:rPr>
              <a:t>Jesus’ Vision</a:t>
            </a:r>
            <a:r>
              <a:rPr lang="en-US" altLang="en-US" dirty="0">
                <a:solidFill>
                  <a:srgbClr val="FF0000"/>
                </a:solidFill>
              </a:rPr>
              <a:t> </a:t>
            </a:r>
            <a:r>
              <a:rPr lang="en-US" altLang="en-US" dirty="0"/>
              <a:t>– that we be One with God (John 17:21-13)</a:t>
            </a:r>
            <a:endParaRPr lang="en-SG" altLang="en-US" dirty="0"/>
          </a:p>
          <a:p>
            <a:pPr eaLnBrk="1" hangingPunct="1">
              <a:lnSpc>
                <a:spcPct val="90000"/>
              </a:lnSpc>
              <a:buFont typeface="Arial" panose="020B0604020202020204" pitchFamily="34" charset="0"/>
              <a:buNone/>
            </a:pPr>
            <a:r>
              <a:rPr lang="en-US" altLang="en-US" dirty="0"/>
              <a:t>a.  His Personhood – in His image – like Jesus  (Rom. 8:29; Gal. 5:22,23)</a:t>
            </a:r>
            <a:endParaRPr lang="en-SG" altLang="en-US" dirty="0"/>
          </a:p>
          <a:p>
            <a:pPr eaLnBrk="1" hangingPunct="1">
              <a:lnSpc>
                <a:spcPct val="90000"/>
              </a:lnSpc>
              <a:buFont typeface="Arial" panose="020B0604020202020204" pitchFamily="34" charset="0"/>
              <a:buNone/>
            </a:pPr>
            <a:r>
              <a:rPr lang="en-US" altLang="en-US" dirty="0"/>
              <a:t>b.  His Priorities</a:t>
            </a:r>
            <a:endParaRPr lang="en-SG" altLang="en-US" dirty="0"/>
          </a:p>
          <a:p>
            <a:pPr eaLnBrk="1" hangingPunct="1">
              <a:lnSpc>
                <a:spcPct val="90000"/>
              </a:lnSpc>
            </a:pPr>
            <a:r>
              <a:rPr lang="en-US" altLang="en-US" dirty="0"/>
              <a:t>Cultural Commission (Gen. 1:26,27 – multiply  and rule)</a:t>
            </a:r>
            <a:endParaRPr lang="en-SG" altLang="en-US" dirty="0"/>
          </a:p>
          <a:p>
            <a:pPr eaLnBrk="1" hangingPunct="1">
              <a:lnSpc>
                <a:spcPct val="90000"/>
              </a:lnSpc>
            </a:pPr>
            <a:r>
              <a:rPr lang="en-US" altLang="en-US" dirty="0"/>
              <a:t>Great Commandments (Deut. 6:5; Lev.19:18; Mark 12:30,31 – Love God and people)</a:t>
            </a:r>
            <a:endParaRPr lang="en-SG" altLang="en-US" dirty="0"/>
          </a:p>
          <a:p>
            <a:pPr eaLnBrk="1" hangingPunct="1">
              <a:lnSpc>
                <a:spcPct val="90000"/>
              </a:lnSpc>
            </a:pPr>
            <a:r>
              <a:rPr lang="en-US" altLang="en-US" dirty="0"/>
              <a:t>Great Commission (Matt. 28:18-20 – Make disciples – win, build, equip, multiply leaders)</a:t>
            </a:r>
            <a:endParaRPr lang="en-SG" altLang="en-US" dirty="0"/>
          </a:p>
          <a:p>
            <a:pPr eaLnBrk="1" hangingPunct="1">
              <a:lnSpc>
                <a:spcPct val="90000"/>
              </a:lnSpc>
            </a:pPr>
            <a:r>
              <a:rPr lang="en-US" altLang="en-US" dirty="0"/>
              <a:t>His Glory (2 Cor. 3:18 – changed from glory to glory, filled with grace &amp; truth, </a:t>
            </a:r>
            <a:r>
              <a:rPr lang="en-US" altLang="en-US" dirty="0" err="1"/>
              <a:t>Jn</a:t>
            </a:r>
            <a:r>
              <a:rPr lang="en-US" altLang="en-US" dirty="0"/>
              <a:t> 1:14)</a:t>
            </a:r>
            <a:endParaRPr lang="en-SG" altLang="en-US" dirty="0"/>
          </a:p>
          <a:p>
            <a:pPr eaLnBrk="1" hangingPunct="1">
              <a:lnSpc>
                <a:spcPct val="90000"/>
              </a:lnSpc>
            </a:pPr>
            <a:endParaRPr lang="en-SG" altLang="en-US" sz="2025" dirty="0"/>
          </a:p>
        </p:txBody>
      </p:sp>
    </p:spTree>
    <p:extLst>
      <p:ext uri="{BB962C8B-B14F-4D97-AF65-F5344CB8AC3E}">
        <p14:creationId xmlns:p14="http://schemas.microsoft.com/office/powerpoint/2010/main" val="2394213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C:\Users\Benjamin\Desktop\backgroun2.jpg"/>
          <p:cNvPicPr>
            <a:picLocks noChangeAspect="1" noChangeArrowheads="1"/>
          </p:cNvPicPr>
          <p:nvPr/>
        </p:nvPicPr>
        <p:blipFill rotWithShape="1">
          <a:blip r:embed="rId2" cstate="print"/>
          <a:srcRect l="1801" t="2438" r="34374" b="2379"/>
          <a:stretch/>
        </p:blipFill>
        <p:spPr bwMode="auto">
          <a:xfrm>
            <a:off x="1524000" y="0"/>
            <a:ext cx="9144000" cy="6858000"/>
          </a:xfrm>
          <a:prstGeom prst="rect">
            <a:avLst/>
          </a:prstGeom>
          <a:noFill/>
        </p:spPr>
      </p:pic>
      <p:sp>
        <p:nvSpPr>
          <p:cNvPr id="3" name="TextBox 2"/>
          <p:cNvSpPr txBox="1"/>
          <p:nvPr/>
        </p:nvSpPr>
        <p:spPr>
          <a:xfrm>
            <a:off x="2173660" y="2276872"/>
            <a:ext cx="8064896" cy="2708434"/>
          </a:xfrm>
          <a:prstGeom prst="rect">
            <a:avLst/>
          </a:prstGeom>
          <a:noFill/>
        </p:spPr>
        <p:txBody>
          <a:bodyPr wrap="square" rtlCol="0">
            <a:spAutoFit/>
          </a:bodyPr>
          <a:lstStyle/>
          <a:p>
            <a:r>
              <a:rPr lang="en-US" sz="3400" dirty="0">
                <a:solidFill>
                  <a:schemeClr val="bg2"/>
                </a:solidFill>
              </a:rPr>
              <a:t>a.  It builds </a:t>
            </a:r>
            <a:r>
              <a:rPr lang="en-US" sz="3400" u="sng" dirty="0">
                <a:solidFill>
                  <a:schemeClr val="bg2"/>
                </a:solidFill>
              </a:rPr>
              <a:t>Morale</a:t>
            </a:r>
          </a:p>
          <a:p>
            <a:r>
              <a:rPr lang="en-US" sz="3400" dirty="0">
                <a:solidFill>
                  <a:schemeClr val="bg2"/>
                </a:solidFill>
              </a:rPr>
              <a:t>b.  It reduces </a:t>
            </a:r>
            <a:r>
              <a:rPr lang="en-US" sz="3400" u="sng" dirty="0">
                <a:solidFill>
                  <a:schemeClr val="bg2"/>
                </a:solidFill>
              </a:rPr>
              <a:t>Frustration </a:t>
            </a:r>
          </a:p>
          <a:p>
            <a:r>
              <a:rPr lang="en-US" sz="3400" dirty="0">
                <a:solidFill>
                  <a:schemeClr val="bg2"/>
                </a:solidFill>
              </a:rPr>
              <a:t>c.  It allows </a:t>
            </a:r>
            <a:r>
              <a:rPr lang="en-US" sz="3400" u="sng" dirty="0">
                <a:solidFill>
                  <a:schemeClr val="bg2"/>
                </a:solidFill>
              </a:rPr>
              <a:t>Focus</a:t>
            </a:r>
            <a:endParaRPr lang="en-US" sz="3400" dirty="0">
              <a:solidFill>
                <a:schemeClr val="bg2"/>
              </a:solidFill>
            </a:endParaRPr>
          </a:p>
          <a:p>
            <a:r>
              <a:rPr lang="en-US" sz="3400" dirty="0">
                <a:solidFill>
                  <a:schemeClr val="bg2"/>
                </a:solidFill>
              </a:rPr>
              <a:t>d.  It attracts </a:t>
            </a:r>
            <a:r>
              <a:rPr lang="en-US" sz="3400" u="sng" dirty="0">
                <a:solidFill>
                  <a:schemeClr val="bg2"/>
                </a:solidFill>
              </a:rPr>
              <a:t>Co-operation</a:t>
            </a:r>
            <a:endParaRPr lang="en-US" sz="3400" dirty="0">
              <a:solidFill>
                <a:schemeClr val="bg2"/>
              </a:solidFill>
            </a:endParaRPr>
          </a:p>
          <a:p>
            <a:r>
              <a:rPr lang="en-US" sz="3400" dirty="0">
                <a:solidFill>
                  <a:schemeClr val="bg2"/>
                </a:solidFill>
              </a:rPr>
              <a:t>e.  It assists </a:t>
            </a:r>
            <a:r>
              <a:rPr lang="en-US" sz="3400" u="sng" dirty="0">
                <a:solidFill>
                  <a:schemeClr val="bg2"/>
                </a:solidFill>
              </a:rPr>
              <a:t>Evaluation</a:t>
            </a:r>
            <a:endParaRPr lang="en-US" sz="3400" dirty="0">
              <a:solidFill>
                <a:schemeClr val="bg2"/>
              </a:solidFill>
            </a:endParaRPr>
          </a:p>
        </p:txBody>
      </p:sp>
      <p:sp>
        <p:nvSpPr>
          <p:cNvPr id="8" name="TextBox 7"/>
          <p:cNvSpPr txBox="1"/>
          <p:nvPr/>
        </p:nvSpPr>
        <p:spPr>
          <a:xfrm>
            <a:off x="1918382" y="715344"/>
            <a:ext cx="6109365" cy="523220"/>
          </a:xfrm>
          <a:prstGeom prst="rect">
            <a:avLst/>
          </a:prstGeom>
          <a:noFill/>
        </p:spPr>
        <p:txBody>
          <a:bodyPr wrap="none" rtlCol="0">
            <a:spAutoFit/>
          </a:bodyPr>
          <a:lstStyle/>
          <a:p>
            <a:r>
              <a:rPr lang="en-US" sz="2800" b="1" dirty="0">
                <a:ln w="18415" cmpd="sng">
                  <a:solidFill>
                    <a:srgbClr val="FFFFFF"/>
                  </a:solidFill>
                  <a:prstDash val="solid"/>
                </a:ln>
                <a:solidFill>
                  <a:schemeClr val="bg2">
                    <a:lumMod val="90000"/>
                  </a:schemeClr>
                </a:solidFill>
                <a:effectLst>
                  <a:outerShdw blurRad="63500" dir="3600000" algn="tl" rotWithShape="0">
                    <a:srgbClr val="000000">
                      <a:alpha val="70000"/>
                    </a:srgbClr>
                  </a:outerShdw>
                </a:effectLst>
                <a:latin typeface="Century Gothic" pitchFamily="34" charset="0"/>
              </a:rPr>
              <a:t>4.  Defining Your Church’s Purpose</a:t>
            </a:r>
          </a:p>
        </p:txBody>
      </p:sp>
      <p:sp>
        <p:nvSpPr>
          <p:cNvPr id="12" name="TextBox 11"/>
          <p:cNvSpPr txBox="1"/>
          <p:nvPr/>
        </p:nvSpPr>
        <p:spPr>
          <a:xfrm>
            <a:off x="6960096" y="6269250"/>
            <a:ext cx="3262432" cy="400110"/>
          </a:xfrm>
          <a:prstGeom prst="rect">
            <a:avLst/>
          </a:prstGeom>
          <a:noFill/>
        </p:spPr>
        <p:txBody>
          <a:bodyPr wrap="none" rtlCol="0">
            <a:spAutoFit/>
          </a:bodyPr>
          <a:lstStyle/>
          <a:p>
            <a:r>
              <a:rPr lang="en-SG" sz="2000" dirty="0">
                <a:ln w="18415" cmpd="sng">
                  <a:solidFill>
                    <a:schemeClr val="bg2">
                      <a:lumMod val="50000"/>
                    </a:schemeClr>
                  </a:solidFill>
                  <a:prstDash val="solid"/>
                </a:ln>
                <a:solidFill>
                  <a:schemeClr val="bg2"/>
                </a:solidFill>
                <a:effectLst>
                  <a:outerShdw blurRad="63500" dir="3600000" algn="tl" rotWithShape="0">
                    <a:srgbClr val="000000">
                      <a:alpha val="70000"/>
                    </a:srgbClr>
                  </a:outerShdw>
                </a:effectLst>
                <a:latin typeface="Century Gothic" pitchFamily="34" charset="0"/>
              </a:rPr>
              <a:t>Healthy Church Seminar </a:t>
            </a:r>
          </a:p>
        </p:txBody>
      </p:sp>
      <p:cxnSp>
        <p:nvCxnSpPr>
          <p:cNvPr id="6" name="Straight Connector 5"/>
          <p:cNvCxnSpPr/>
          <p:nvPr/>
        </p:nvCxnSpPr>
        <p:spPr>
          <a:xfrm flipH="1">
            <a:off x="10094540" y="6237312"/>
            <a:ext cx="144016" cy="440556"/>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56440" y="6355928"/>
            <a:ext cx="292224" cy="7620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864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549"/>
            <a:ext cx="10515600" cy="5597414"/>
          </a:xfrm>
        </p:spPr>
        <p:txBody>
          <a:bodyPr>
            <a:noAutofit/>
          </a:bodyPr>
          <a:lstStyle/>
          <a:p>
            <a:pPr marL="0" indent="0">
              <a:buNone/>
            </a:pPr>
            <a:r>
              <a:rPr lang="en-SG" dirty="0"/>
              <a:t>2.  </a:t>
            </a:r>
            <a:r>
              <a:rPr lang="en-SG" u="sng" dirty="0"/>
              <a:t>Management</a:t>
            </a:r>
            <a:r>
              <a:rPr lang="en-SG" dirty="0"/>
              <a:t> has the minimum objective to control the differences in a way that permits people to function, to get along and to do the best to oversee, direct and control differences.  </a:t>
            </a:r>
          </a:p>
          <a:p>
            <a:pPr marL="0" indent="0">
              <a:buNone/>
            </a:pPr>
            <a:r>
              <a:rPr lang="en-SG" dirty="0"/>
              <a:t>3.  The objective of </a:t>
            </a:r>
            <a:r>
              <a:rPr lang="en-SG" u="sng" dirty="0"/>
              <a:t>resolution</a:t>
            </a:r>
            <a:r>
              <a:rPr lang="en-SG" dirty="0"/>
              <a:t> is to conclude the conflict through some process of reducing things into simpler form, or to lessen the conflict.  Not all conflicts can be resolved but can be managed (Rom. 12:18).</a:t>
            </a:r>
          </a:p>
          <a:p>
            <a:pPr marL="0" indent="0">
              <a:buNone/>
            </a:pPr>
            <a:r>
              <a:rPr lang="en-SG" dirty="0"/>
              <a:t>4.  In </a:t>
            </a:r>
            <a:r>
              <a:rPr lang="en-SG" u="sng" dirty="0"/>
              <a:t>reconciliation</a:t>
            </a:r>
            <a:r>
              <a:rPr lang="en-SG" dirty="0"/>
              <a:t>, the objective is not only to resolve but also to restore and to nurture the relationship and to walk together toward the same goal (Amos 3:3).  Reconciliation may be inappropriate such as in the case of adultery or cult entrapment.  </a:t>
            </a:r>
          </a:p>
          <a:p>
            <a:endParaRPr lang="en-SG" dirty="0"/>
          </a:p>
          <a:p>
            <a:endParaRPr lang="en-SG" dirty="0"/>
          </a:p>
        </p:txBody>
      </p:sp>
    </p:spTree>
    <p:extLst>
      <p:ext uri="{BB962C8B-B14F-4D97-AF65-F5344CB8AC3E}">
        <p14:creationId xmlns:p14="http://schemas.microsoft.com/office/powerpoint/2010/main" val="226135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35760" y="2780928"/>
            <a:ext cx="4104456" cy="369332"/>
          </a:xfrm>
          <a:prstGeom prst="rect">
            <a:avLst/>
          </a:prstGeom>
          <a:noFill/>
        </p:spPr>
        <p:txBody>
          <a:bodyPr wrap="square" rtlCol="0">
            <a:spAutoFit/>
          </a:bodyPr>
          <a:lstStyle/>
          <a:p>
            <a:endParaRPr lang="en-SG" dirty="0"/>
          </a:p>
        </p:txBody>
      </p:sp>
      <p:sp>
        <p:nvSpPr>
          <p:cNvPr id="8" name="TextBox 7"/>
          <p:cNvSpPr txBox="1"/>
          <p:nvPr/>
        </p:nvSpPr>
        <p:spPr>
          <a:xfrm>
            <a:off x="1924658" y="452134"/>
            <a:ext cx="7778019" cy="769441"/>
          </a:xfrm>
          <a:prstGeom prst="rect">
            <a:avLst/>
          </a:prstGeom>
          <a:noFill/>
        </p:spPr>
        <p:txBody>
          <a:bodyPr wrap="square" rtlCol="0">
            <a:spAutoFit/>
          </a:bodyPr>
          <a:lstStyle/>
          <a:p>
            <a:r>
              <a:rPr lang="en-US" sz="4400" b="1" dirty="0">
                <a:solidFill>
                  <a:srgbClr val="FF0000"/>
                </a:solidFill>
                <a:latin typeface="+mj-lt"/>
                <a:ea typeface="+mj-ea"/>
                <a:cs typeface="+mj-cs"/>
              </a:rPr>
              <a:t>5.  Five Instructions </a:t>
            </a:r>
            <a:endParaRPr lang="en-SG" sz="4400" b="1" dirty="0">
              <a:solidFill>
                <a:srgbClr val="FF0000"/>
              </a:solidFill>
              <a:latin typeface="+mj-lt"/>
              <a:ea typeface="+mj-ea"/>
              <a:cs typeface="+mj-cs"/>
            </a:endParaRPr>
          </a:p>
        </p:txBody>
      </p:sp>
      <p:sp>
        <p:nvSpPr>
          <p:cNvPr id="9" name="TextBox 8"/>
          <p:cNvSpPr txBox="1"/>
          <p:nvPr/>
        </p:nvSpPr>
        <p:spPr>
          <a:xfrm>
            <a:off x="641445" y="1772817"/>
            <a:ext cx="10809027" cy="3108543"/>
          </a:xfrm>
          <a:prstGeom prst="rect">
            <a:avLst/>
          </a:prstGeom>
          <a:noFill/>
        </p:spPr>
        <p:txBody>
          <a:bodyPr wrap="square" rtlCol="0">
            <a:noAutofit/>
          </a:bodyPr>
          <a:lstStyle/>
          <a:p>
            <a:pPr marL="92075"/>
            <a:r>
              <a:rPr lang="en-US" sz="2800" dirty="0"/>
              <a:t>a. “Love God with all your heart” – Worship </a:t>
            </a:r>
          </a:p>
          <a:p>
            <a:pPr marL="92075"/>
            <a:r>
              <a:rPr lang="en-US" sz="2800" dirty="0"/>
              <a:t>b. “Love your </a:t>
            </a:r>
            <a:r>
              <a:rPr lang="en-US" sz="2800" dirty="0" err="1"/>
              <a:t>Neighbour</a:t>
            </a:r>
            <a:r>
              <a:rPr lang="en-US" sz="2800" dirty="0"/>
              <a:t> as yourself” – Ministry </a:t>
            </a:r>
          </a:p>
          <a:p>
            <a:pPr marL="92075"/>
            <a:r>
              <a:rPr lang="en-US" sz="2800" dirty="0"/>
              <a:t>c. “Go….make Disciples” – Evangelism  </a:t>
            </a:r>
          </a:p>
          <a:p>
            <a:pPr marL="92075"/>
            <a:r>
              <a:rPr lang="en-US" sz="2800" dirty="0"/>
              <a:t>d. “Baptizing them” – Fellowship </a:t>
            </a:r>
          </a:p>
          <a:p>
            <a:pPr marL="92075"/>
            <a:r>
              <a:rPr lang="en-US" sz="2800" dirty="0"/>
              <a:t>e. “Teaching them to do” – Equipping </a:t>
            </a:r>
          </a:p>
          <a:p>
            <a:pPr marL="92075"/>
            <a:endParaRPr lang="en-US" sz="2800" dirty="0"/>
          </a:p>
          <a:p>
            <a:pPr marL="92075"/>
            <a:r>
              <a:rPr lang="en-US" sz="2800" dirty="0"/>
              <a:t>Educate, structure, budget, calendar and evaluate on purposes. </a:t>
            </a:r>
            <a:endParaRPr lang="en-SG" sz="2800" dirty="0"/>
          </a:p>
        </p:txBody>
      </p:sp>
    </p:spTree>
    <p:extLst>
      <p:ext uri="{BB962C8B-B14F-4D97-AF65-F5344CB8AC3E}">
        <p14:creationId xmlns:p14="http://schemas.microsoft.com/office/powerpoint/2010/main" val="2443638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35760" y="2780928"/>
            <a:ext cx="4104456" cy="369332"/>
          </a:xfrm>
          <a:prstGeom prst="rect">
            <a:avLst/>
          </a:prstGeom>
          <a:noFill/>
        </p:spPr>
        <p:txBody>
          <a:bodyPr wrap="square" rtlCol="0">
            <a:spAutoFit/>
          </a:bodyPr>
          <a:lstStyle/>
          <a:p>
            <a:endParaRPr lang="en-SG" dirty="0"/>
          </a:p>
        </p:txBody>
      </p:sp>
      <p:sp>
        <p:nvSpPr>
          <p:cNvPr id="8" name="TextBox 7"/>
          <p:cNvSpPr txBox="1"/>
          <p:nvPr/>
        </p:nvSpPr>
        <p:spPr>
          <a:xfrm>
            <a:off x="2927649" y="561141"/>
            <a:ext cx="5407186" cy="769441"/>
          </a:xfrm>
          <a:prstGeom prst="rect">
            <a:avLst/>
          </a:prstGeom>
          <a:noFill/>
        </p:spPr>
        <p:txBody>
          <a:bodyPr wrap="none" rtlCol="0">
            <a:spAutoFit/>
          </a:bodyPr>
          <a:lstStyle/>
          <a:p>
            <a:r>
              <a:rPr lang="en-US" sz="4400" b="1" dirty="0">
                <a:solidFill>
                  <a:srgbClr val="FF0000"/>
                </a:solidFill>
                <a:latin typeface="+mj-lt"/>
                <a:ea typeface="+mj-ea"/>
                <a:cs typeface="+mj-cs"/>
              </a:rPr>
              <a:t>6.  The church exists to:</a:t>
            </a:r>
            <a:endParaRPr lang="en-SG" sz="4400" b="1" dirty="0">
              <a:solidFill>
                <a:srgbClr val="FF0000"/>
              </a:solidFill>
              <a:latin typeface="+mj-lt"/>
              <a:ea typeface="+mj-ea"/>
              <a:cs typeface="+mj-cs"/>
            </a:endParaRPr>
          </a:p>
        </p:txBody>
      </p:sp>
      <p:sp>
        <p:nvSpPr>
          <p:cNvPr id="9" name="TextBox 8"/>
          <p:cNvSpPr txBox="1"/>
          <p:nvPr/>
        </p:nvSpPr>
        <p:spPr>
          <a:xfrm>
            <a:off x="764274" y="1330582"/>
            <a:ext cx="10890913" cy="5324535"/>
          </a:xfrm>
          <a:prstGeom prst="rect">
            <a:avLst/>
          </a:prstGeom>
          <a:noFill/>
        </p:spPr>
        <p:txBody>
          <a:bodyPr wrap="square" rtlCol="0">
            <a:noAutofit/>
          </a:bodyPr>
          <a:lstStyle/>
          <a:p>
            <a:r>
              <a:rPr lang="en-US" sz="3200" dirty="0">
                <a:solidFill>
                  <a:schemeClr val="bg2"/>
                </a:solidFill>
                <a:latin typeface="Century Gothic" pitchFamily="34" charset="0"/>
              </a:rPr>
              <a:t> </a:t>
            </a:r>
            <a:r>
              <a:rPr lang="en-US" sz="3200" dirty="0"/>
              <a:t>a.  </a:t>
            </a:r>
            <a:r>
              <a:rPr lang="en-US" sz="2800" dirty="0"/>
              <a:t>Celebrate God’s </a:t>
            </a:r>
            <a:r>
              <a:rPr lang="en-US" sz="2800" u="sng" dirty="0"/>
              <a:t>presence</a:t>
            </a:r>
            <a:r>
              <a:rPr lang="en-US" sz="2800" dirty="0"/>
              <a:t> (Worship), growing stronger (Ps. 34:3).</a:t>
            </a:r>
          </a:p>
          <a:p>
            <a:r>
              <a:rPr lang="en-US" sz="2800" dirty="0"/>
              <a:t> b.  Communicate God’s </a:t>
            </a:r>
            <a:r>
              <a:rPr lang="en-US" sz="2800" u="sng" dirty="0"/>
              <a:t>Word</a:t>
            </a:r>
            <a:r>
              <a:rPr lang="en-US" sz="2800" dirty="0"/>
              <a:t> (Evangelism), growing larger (Acts 20:24).</a:t>
            </a:r>
          </a:p>
          <a:p>
            <a:r>
              <a:rPr lang="en-US" sz="2800" dirty="0"/>
              <a:t> c.  Incorporate God’s </a:t>
            </a:r>
            <a:r>
              <a:rPr lang="en-US" sz="2800" u="sng" dirty="0"/>
              <a:t>family</a:t>
            </a:r>
            <a:r>
              <a:rPr lang="en-US" sz="2800" dirty="0"/>
              <a:t> (Fellowship), growing warmer (Eph. 2:19).</a:t>
            </a:r>
          </a:p>
          <a:p>
            <a:r>
              <a:rPr lang="en-US" sz="2800" dirty="0"/>
              <a:t> d.  Educate God’s </a:t>
            </a:r>
            <a:r>
              <a:rPr lang="en-US" sz="2800" u="sng" dirty="0"/>
              <a:t>people</a:t>
            </a:r>
            <a:r>
              <a:rPr lang="en-US" sz="2800" dirty="0"/>
              <a:t> (Equipping), growing deeper (Eph. 4:12,13).</a:t>
            </a:r>
          </a:p>
          <a:p>
            <a:r>
              <a:rPr lang="en-US" sz="2800" dirty="0"/>
              <a:t> e.  Demonstrate God’s </a:t>
            </a:r>
            <a:r>
              <a:rPr lang="en-US" sz="2800" u="sng" dirty="0"/>
              <a:t>love</a:t>
            </a:r>
            <a:r>
              <a:rPr lang="en-US" sz="2800" dirty="0"/>
              <a:t> (Ministry), growing broader (Eph. 4:12a).</a:t>
            </a:r>
          </a:p>
          <a:p>
            <a:endParaRPr lang="en-US" sz="2800" dirty="0"/>
          </a:p>
          <a:p>
            <a:r>
              <a:rPr lang="en-SG" sz="2800" dirty="0"/>
              <a:t>(Ephesians 4:12,13)  </a:t>
            </a:r>
            <a:r>
              <a:rPr lang="en-SG" sz="2800" i="1" dirty="0"/>
              <a:t>For the </a:t>
            </a:r>
            <a:r>
              <a:rPr lang="en-SG" sz="2800" i="1" u="sng" dirty="0"/>
              <a:t>perfecting of the saints</a:t>
            </a:r>
            <a:r>
              <a:rPr lang="en-SG" sz="2800" i="1" dirty="0"/>
              <a:t>, for </a:t>
            </a:r>
            <a:r>
              <a:rPr lang="en-SG" sz="2800" i="1" u="sng" dirty="0"/>
              <a:t>the work of the ministry</a:t>
            </a:r>
            <a:r>
              <a:rPr lang="en-SG" sz="2800" i="1" dirty="0"/>
              <a:t>, for </a:t>
            </a:r>
            <a:r>
              <a:rPr lang="en-SG" sz="2800" i="1" u="sng" dirty="0"/>
              <a:t>the edifying of the body of Christ</a:t>
            </a:r>
            <a:r>
              <a:rPr lang="en-SG" sz="2800" i="1" dirty="0"/>
              <a:t>:</a:t>
            </a:r>
          </a:p>
          <a:p>
            <a:r>
              <a:rPr lang="en-SG" sz="2800" i="1" dirty="0"/>
              <a:t>Till we all come in </a:t>
            </a:r>
            <a:r>
              <a:rPr lang="en-SG" sz="2800" i="1" u="sng" dirty="0"/>
              <a:t>the unity of the faith</a:t>
            </a:r>
            <a:r>
              <a:rPr lang="en-SG" sz="2800" i="1" dirty="0"/>
              <a:t>, and of </a:t>
            </a:r>
            <a:r>
              <a:rPr lang="en-SG" sz="2800" i="1" u="sng" dirty="0"/>
              <a:t>the knowledge of the Son of God</a:t>
            </a:r>
            <a:r>
              <a:rPr lang="en-SG" sz="2800" i="1" dirty="0"/>
              <a:t>, unto </a:t>
            </a:r>
            <a:r>
              <a:rPr lang="en-SG" sz="2800" i="1" u="sng" dirty="0"/>
              <a:t>a perfect man</a:t>
            </a:r>
            <a:r>
              <a:rPr lang="en-SG" sz="2800" i="1" dirty="0"/>
              <a:t>, unto </a:t>
            </a:r>
            <a:r>
              <a:rPr lang="en-SG" sz="2800" i="1" u="sng" dirty="0"/>
              <a:t>the measure of the stature of the </a:t>
            </a:r>
            <a:r>
              <a:rPr lang="en-SG" sz="2800" i="1" u="sng" dirty="0" err="1"/>
              <a:t>fulness</a:t>
            </a:r>
            <a:r>
              <a:rPr lang="en-SG" sz="2800" i="1" u="sng" dirty="0"/>
              <a:t> of Christ:</a:t>
            </a:r>
          </a:p>
          <a:p>
            <a:endParaRPr lang="en-US" sz="2800" b="1" dirty="0"/>
          </a:p>
        </p:txBody>
      </p:sp>
    </p:spTree>
    <p:extLst>
      <p:ext uri="{BB962C8B-B14F-4D97-AF65-F5344CB8AC3E}">
        <p14:creationId xmlns:p14="http://schemas.microsoft.com/office/powerpoint/2010/main" val="3540757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1149"/>
          </a:xfrm>
        </p:spPr>
        <p:txBody>
          <a:bodyPr>
            <a:normAutofit fontScale="90000"/>
          </a:bodyPr>
          <a:lstStyle/>
          <a:p>
            <a:pPr algn="ctr"/>
            <a:r>
              <a:rPr lang="en-US" dirty="0"/>
              <a:t> 7.  </a:t>
            </a:r>
            <a:r>
              <a:rPr lang="en-US" sz="3100" b="1" u="sng" dirty="0"/>
              <a:t>Saddleback Church</a:t>
            </a:r>
            <a:endParaRPr lang="en-SG" sz="3100" b="1" u="sng" dirty="0"/>
          </a:p>
        </p:txBody>
      </p:sp>
      <p:sp>
        <p:nvSpPr>
          <p:cNvPr id="3" name="Content Placeholder 2"/>
          <p:cNvSpPr>
            <a:spLocks noGrp="1"/>
          </p:cNvSpPr>
          <p:nvPr>
            <p:ph idx="1"/>
          </p:nvPr>
        </p:nvSpPr>
        <p:spPr/>
        <p:txBody>
          <a:bodyPr/>
          <a:lstStyle/>
          <a:p>
            <a:pPr marL="0" indent="0">
              <a:buNone/>
            </a:pPr>
            <a:r>
              <a:rPr lang="en-SG" dirty="0"/>
              <a:t> </a:t>
            </a:r>
          </a:p>
        </p:txBody>
      </p:sp>
      <p:pic>
        <p:nvPicPr>
          <p:cNvPr id="4098" name="Picture 2" descr="C:\Users\SBPC-AV\Desktop\GSF_Notes\FXscan160413-2-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86" t="3826" r="18169" b="60609"/>
          <a:stretch/>
        </p:blipFill>
        <p:spPr bwMode="auto">
          <a:xfrm>
            <a:off x="2476705" y="866274"/>
            <a:ext cx="7022138" cy="544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330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7AE728-2D68-4761-9256-42BFDBA7B435}"/>
              </a:ext>
            </a:extLst>
          </p:cNvPr>
          <p:cNvPicPr>
            <a:picLocks noChangeAspect="1"/>
          </p:cNvPicPr>
          <p:nvPr/>
        </p:nvPicPr>
        <p:blipFill>
          <a:blip r:embed="rId2"/>
          <a:stretch>
            <a:fillRect/>
          </a:stretch>
        </p:blipFill>
        <p:spPr>
          <a:xfrm rot="5554239">
            <a:off x="2764916" y="1423975"/>
            <a:ext cx="6581367" cy="4126914"/>
          </a:xfrm>
          <a:prstGeom prst="rect">
            <a:avLst/>
          </a:prstGeom>
        </p:spPr>
      </p:pic>
    </p:spTree>
    <p:extLst>
      <p:ext uri="{BB962C8B-B14F-4D97-AF65-F5344CB8AC3E}">
        <p14:creationId xmlns:p14="http://schemas.microsoft.com/office/powerpoint/2010/main" val="179260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8806"/>
            <a:ext cx="10515600" cy="5178157"/>
          </a:xfrm>
        </p:spPr>
        <p:txBody>
          <a:bodyPr>
            <a:noAutofit/>
          </a:bodyPr>
          <a:lstStyle/>
          <a:p>
            <a:pPr marL="0" indent="0">
              <a:buNone/>
            </a:pPr>
            <a:r>
              <a:rPr lang="en-SG" dirty="0"/>
              <a:t>8.  VISION:  TO GLORIFY GOD BY MAKING CHRIST-LIKE DISCIPLES IN A COMMUNITY THAT CARES AND SHARES.</a:t>
            </a:r>
          </a:p>
          <a:p>
            <a:pPr marL="514350" indent="-514350">
              <a:buAutoNum type="arabicPeriod" startAt="4"/>
            </a:pPr>
            <a:endParaRPr lang="en-SG" dirty="0"/>
          </a:p>
          <a:p>
            <a:pPr marL="0" indent="0">
              <a:buNone/>
            </a:pPr>
            <a:r>
              <a:rPr lang="en-SG" dirty="0"/>
              <a:t>      A.  MOTIVE:  TO GORIFY GOD (ISA. 42:8; 1 COR. 6:20; REV. 4:11).</a:t>
            </a:r>
          </a:p>
          <a:p>
            <a:pPr marL="0" indent="0">
              <a:buNone/>
            </a:pPr>
            <a:r>
              <a:rPr lang="en-SG" dirty="0"/>
              <a:t>      B.  MANDATE:  TO MAKE DISCIPLES (MATT. 28:19-20).</a:t>
            </a:r>
          </a:p>
          <a:p>
            <a:pPr marL="0" indent="0">
              <a:buNone/>
            </a:pPr>
            <a:r>
              <a:rPr lang="en-SG" dirty="0"/>
              <a:t>      C.  MACHINERY:  CHRIST-LIKE COMMUNITY (JOHN 13:35; EPH. 4:32).</a:t>
            </a:r>
          </a:p>
          <a:p>
            <a:pPr marL="0" indent="0">
              <a:buNone/>
            </a:pPr>
            <a:r>
              <a:rPr lang="en-SG" dirty="0"/>
              <a:t>      D.  MISSION:  TO CARE AND SHARE (ACTS 2:41-47).</a:t>
            </a:r>
          </a:p>
          <a:p>
            <a:pPr marL="0" indent="0">
              <a:buNone/>
            </a:pPr>
            <a:endParaRPr lang="en-SG" dirty="0"/>
          </a:p>
        </p:txBody>
      </p:sp>
    </p:spTree>
    <p:extLst>
      <p:ext uri="{BB962C8B-B14F-4D97-AF65-F5344CB8AC3E}">
        <p14:creationId xmlns:p14="http://schemas.microsoft.com/office/powerpoint/2010/main" val="3234388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42535"/>
            <a:ext cx="10515600" cy="5234428"/>
          </a:xfrm>
        </p:spPr>
        <p:txBody>
          <a:bodyPr>
            <a:noAutofit/>
          </a:bodyPr>
          <a:lstStyle/>
          <a:p>
            <a:pPr marL="0" indent="0">
              <a:buNone/>
            </a:pPr>
            <a:r>
              <a:rPr lang="en-SG" dirty="0"/>
              <a:t>9.   VISION:  TO GLORIFY GOD BY MAKING CHRIST-LIKE DISCIPLES IN A COMMUNITY THAT CARES AND SHARES.</a:t>
            </a:r>
          </a:p>
          <a:p>
            <a:pPr marL="514350" indent="-514350">
              <a:buAutoNum type="arabicPeriod" startAt="4"/>
            </a:pPr>
            <a:endParaRPr lang="en-SG" dirty="0"/>
          </a:p>
          <a:p>
            <a:pPr marL="0" indent="0">
              <a:buNone/>
            </a:pPr>
            <a:r>
              <a:rPr lang="en-SG" dirty="0"/>
              <a:t>      A.  MYSELF:  TO BE A GROWING CHRIST-LIKE DISCIPLE SO AS TO MAKE DISCIPLES OF LOVED ONES AND FRIENDS.</a:t>
            </a:r>
          </a:p>
          <a:p>
            <a:pPr marL="0" indent="0">
              <a:buNone/>
            </a:pPr>
            <a:r>
              <a:rPr lang="en-SG" dirty="0"/>
              <a:t>      B.  FAMILY:  TO BE A BONDING COMMUNITY AS LIGHT AND SALT.</a:t>
            </a:r>
          </a:p>
          <a:p>
            <a:pPr marL="0" indent="0">
              <a:buNone/>
            </a:pPr>
            <a:r>
              <a:rPr lang="en-SG" dirty="0"/>
              <a:t>      C.  CHURCH:  TO BUILD CHRIST-LIKE COMMUNITY THAT CARES AND SHARES.</a:t>
            </a:r>
          </a:p>
          <a:p>
            <a:pPr marL="0" indent="0">
              <a:buNone/>
            </a:pPr>
            <a:endParaRPr lang="en-SG" dirty="0"/>
          </a:p>
        </p:txBody>
      </p:sp>
    </p:spTree>
    <p:extLst>
      <p:ext uri="{BB962C8B-B14F-4D97-AF65-F5344CB8AC3E}">
        <p14:creationId xmlns:p14="http://schemas.microsoft.com/office/powerpoint/2010/main" val="1499965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BPC-AV\Desktop\GSF_Notes\FXscan160413-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169" t="42471" r="15643" b="15033"/>
          <a:stretch/>
        </p:blipFill>
        <p:spPr bwMode="auto">
          <a:xfrm>
            <a:off x="2514600" y="533400"/>
            <a:ext cx="7516858"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95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SG" dirty="0"/>
          </a:p>
        </p:txBody>
      </p:sp>
      <p:sp>
        <p:nvSpPr>
          <p:cNvPr id="3" name="Content Placeholder 2"/>
          <p:cNvSpPr>
            <a:spLocks noGrp="1"/>
          </p:cNvSpPr>
          <p:nvPr>
            <p:ph idx="1"/>
          </p:nvPr>
        </p:nvSpPr>
        <p:spPr/>
        <p:txBody>
          <a:bodyPr/>
          <a:lstStyle/>
          <a:p>
            <a:pPr marL="0" indent="0">
              <a:buNone/>
            </a:pPr>
            <a:r>
              <a:rPr lang="en-SG" dirty="0"/>
              <a:t> </a:t>
            </a:r>
          </a:p>
        </p:txBody>
      </p:sp>
      <p:pic>
        <p:nvPicPr>
          <p:cNvPr id="17410" name="Picture 2" descr="C:\Users\SBPC-AV\Desktop\GSF_Notes\FXscan160413-2-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66" t="53974" r="34076" b="2852"/>
          <a:stretch/>
        </p:blipFill>
        <p:spPr bwMode="auto">
          <a:xfrm rot="5400000">
            <a:off x="3252451" y="151864"/>
            <a:ext cx="5562602" cy="6478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033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2" descr="C:\Users\SBPC-AV\Desktop\GSF_Notes\FXscan160413-2-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289" t="51748" r="-47371" b="4925"/>
          <a:stretch/>
        </p:blipFill>
        <p:spPr bwMode="auto">
          <a:xfrm rot="5400000">
            <a:off x="4119520" y="-1290676"/>
            <a:ext cx="3020340" cy="7181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SBPC-AV\Desktop\GSF_Notes\FXscan160413-2-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0" r="79827" b="53303"/>
          <a:stretch/>
        </p:blipFill>
        <p:spPr bwMode="auto">
          <a:xfrm rot="5400000">
            <a:off x="4743329" y="895471"/>
            <a:ext cx="2466856" cy="75339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SBPC-AV\Desktop\GSF_Notes\FXscan160413-2-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400" t="52516" r="4470" b="4783"/>
          <a:stretch/>
        </p:blipFill>
        <p:spPr bwMode="auto">
          <a:xfrm rot="5400000">
            <a:off x="4621009" y="-1347248"/>
            <a:ext cx="3033103" cy="697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55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781425" y="142875"/>
            <a:ext cx="4725591" cy="357188"/>
          </a:xfrm>
        </p:spPr>
        <p:txBody>
          <a:bodyPr>
            <a:normAutofit fontScale="90000"/>
          </a:bodyPr>
          <a:lstStyle/>
          <a:p>
            <a:pPr eaLnBrk="1" hangingPunct="1"/>
            <a:r>
              <a:rPr lang="en-US" altLang="en-US" sz="2700"/>
              <a:t> </a:t>
            </a:r>
            <a:endParaRPr lang="en-SG" altLang="en-US" sz="2700"/>
          </a:p>
        </p:txBody>
      </p:sp>
      <p:sp>
        <p:nvSpPr>
          <p:cNvPr id="39939" name="Content Placeholder 2"/>
          <p:cNvSpPr>
            <a:spLocks noGrp="1"/>
          </p:cNvSpPr>
          <p:nvPr>
            <p:ph idx="1"/>
          </p:nvPr>
        </p:nvSpPr>
        <p:spPr>
          <a:xfrm>
            <a:off x="965915" y="714375"/>
            <a:ext cx="9955370" cy="5643563"/>
          </a:xfrm>
        </p:spPr>
        <p:txBody>
          <a:bodyPr>
            <a:noAutofit/>
          </a:bodyPr>
          <a:lstStyle/>
          <a:p>
            <a:pPr eaLnBrk="1" hangingPunct="1">
              <a:buFont typeface="Arial" panose="020B0604020202020204" pitchFamily="34" charset="0"/>
              <a:buNone/>
            </a:pPr>
            <a:r>
              <a:rPr lang="en-US" altLang="en-US" b="1" dirty="0"/>
              <a:t>H. 	</a:t>
            </a:r>
            <a:r>
              <a:rPr lang="en-US" altLang="en-US" b="1" u="sng" dirty="0"/>
              <a:t>THE PEOPLE</a:t>
            </a:r>
            <a:endParaRPr lang="en-SG" altLang="en-US" dirty="0"/>
          </a:p>
          <a:p>
            <a:pPr marL="0" indent="0" eaLnBrk="1" hangingPunct="1">
              <a:buNone/>
            </a:pPr>
            <a:r>
              <a:rPr lang="en-US" altLang="en-US" dirty="0"/>
              <a:t>1.  The </a:t>
            </a:r>
            <a:r>
              <a:rPr lang="en-US" altLang="en-US" u="sng" dirty="0">
                <a:solidFill>
                  <a:srgbClr val="FF0000"/>
                </a:solidFill>
              </a:rPr>
              <a:t>outside</a:t>
            </a:r>
            <a:r>
              <a:rPr lang="en-US" altLang="en-US" dirty="0"/>
              <a:t> – opposition (Neh. Chap 4,6)</a:t>
            </a:r>
          </a:p>
          <a:p>
            <a:pPr marL="0" indent="0" eaLnBrk="1" hangingPunct="1">
              <a:buNone/>
            </a:pPr>
            <a:endParaRPr lang="en-SG" altLang="en-US" dirty="0"/>
          </a:p>
          <a:p>
            <a:pPr eaLnBrk="1" hangingPunct="1">
              <a:buFont typeface="Arial" panose="020B0604020202020204" pitchFamily="34" charset="0"/>
              <a:buNone/>
            </a:pPr>
            <a:r>
              <a:rPr lang="en-US" altLang="en-US" dirty="0"/>
              <a:t>2..  The </a:t>
            </a:r>
            <a:r>
              <a:rPr lang="en-US" altLang="en-US" u="sng" dirty="0">
                <a:solidFill>
                  <a:srgbClr val="FF0000"/>
                </a:solidFill>
              </a:rPr>
              <a:t>inside</a:t>
            </a:r>
            <a:r>
              <a:rPr lang="en-US" altLang="en-US" dirty="0"/>
              <a:t> – conflict (Chap 5), discouragement (4:12; 6:9) loafers (3:5), problems (chap 13)</a:t>
            </a:r>
            <a:endParaRPr lang="en-SG" altLang="en-US" dirty="0"/>
          </a:p>
          <a:p>
            <a:pPr eaLnBrk="1" hangingPunct="1"/>
            <a:r>
              <a:rPr lang="en-US" altLang="en-US" u="sng" dirty="0"/>
              <a:t>Directories </a:t>
            </a:r>
            <a:r>
              <a:rPr lang="en-US" altLang="en-US" dirty="0"/>
              <a:t>– Count and affirm people (Chap. 10-12)</a:t>
            </a:r>
            <a:endParaRPr lang="en-SG" altLang="en-US" dirty="0"/>
          </a:p>
          <a:p>
            <a:pPr eaLnBrk="1" hangingPunct="1"/>
            <a:r>
              <a:rPr lang="en-US" altLang="en-US" u="sng" dirty="0"/>
              <a:t>The strategies</a:t>
            </a:r>
            <a:r>
              <a:rPr lang="en-US" altLang="en-US" dirty="0"/>
              <a:t> – praying, planning, motivating and executing the project</a:t>
            </a:r>
            <a:endParaRPr lang="en-SG" altLang="en-US" dirty="0"/>
          </a:p>
          <a:p>
            <a:pPr eaLnBrk="1" hangingPunct="1"/>
            <a:endParaRPr lang="en-SG" altLang="en-US" dirty="0"/>
          </a:p>
          <a:p>
            <a:r>
              <a:rPr lang="en-SG" altLang="en-US" dirty="0"/>
              <a:t>(Nehemiah 6:15)  </a:t>
            </a:r>
            <a:r>
              <a:rPr lang="en-SG" altLang="en-US" i="1" u="sng" dirty="0"/>
              <a:t>So the wall was finished</a:t>
            </a:r>
            <a:r>
              <a:rPr lang="en-SG" altLang="en-US" i="1" dirty="0"/>
              <a:t> in the twenty and fifth day of the month Elul, </a:t>
            </a:r>
            <a:r>
              <a:rPr lang="en-SG" altLang="en-US" i="1" u="sng" dirty="0"/>
              <a:t>in fifty and two days</a:t>
            </a:r>
            <a:r>
              <a:rPr lang="en-SG" altLang="en-US" i="1" dirty="0"/>
              <a:t>.</a:t>
            </a:r>
          </a:p>
          <a:p>
            <a:pPr eaLnBrk="1" hangingPunct="1"/>
            <a:endParaRPr lang="en-SG" altLang="en-US" dirty="0"/>
          </a:p>
        </p:txBody>
      </p:sp>
    </p:spTree>
    <p:extLst>
      <p:ext uri="{BB962C8B-B14F-4D97-AF65-F5344CB8AC3E}">
        <p14:creationId xmlns:p14="http://schemas.microsoft.com/office/powerpoint/2010/main" val="241379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0913"/>
            <a:ext cx="10515600" cy="5636050"/>
          </a:xfrm>
        </p:spPr>
        <p:txBody>
          <a:bodyPr>
            <a:noAutofit/>
          </a:bodyPr>
          <a:lstStyle/>
          <a:p>
            <a:pPr marL="0" indent="0">
              <a:buNone/>
            </a:pPr>
            <a:r>
              <a:rPr lang="en-SG" dirty="0"/>
              <a:t>5.  Identifiable Conflicts (by Speed Leas)</a:t>
            </a:r>
          </a:p>
          <a:p>
            <a:pPr marL="0" indent="0">
              <a:buNone/>
            </a:pPr>
            <a:r>
              <a:rPr lang="en-SG" dirty="0"/>
              <a:t>        a.  Change in Leadership styles – introvert or extrovert</a:t>
            </a:r>
          </a:p>
          <a:p>
            <a:pPr marL="0" indent="0">
              <a:buNone/>
            </a:pPr>
            <a:r>
              <a:rPr lang="en-SG" dirty="0"/>
              <a:t>        b.  Staff conflict due to different expectations</a:t>
            </a:r>
          </a:p>
          <a:p>
            <a:pPr marL="0" indent="0">
              <a:buNone/>
            </a:pPr>
            <a:r>
              <a:rPr lang="en-SG" dirty="0"/>
              <a:t>        c.  Doctrinal and vision disagreements among leaders</a:t>
            </a:r>
          </a:p>
          <a:p>
            <a:pPr marL="0" indent="0">
              <a:buNone/>
            </a:pPr>
            <a:r>
              <a:rPr lang="en-SG" dirty="0"/>
              <a:t>        d.  Differing priorities about financial expenditures and budgeting</a:t>
            </a:r>
          </a:p>
          <a:p>
            <a:pPr marL="0" indent="0">
              <a:buNone/>
            </a:pPr>
            <a:r>
              <a:rPr lang="en-SG" dirty="0"/>
              <a:t>         e.  Marriage conflict and divorce</a:t>
            </a:r>
          </a:p>
          <a:p>
            <a:pPr marL="0" indent="0">
              <a:buNone/>
            </a:pPr>
            <a:r>
              <a:rPr lang="en-SG" dirty="0"/>
              <a:t>          f.  Disagreements over use of church facilities</a:t>
            </a:r>
          </a:p>
          <a:p>
            <a:pPr marL="0" indent="0">
              <a:buNone/>
            </a:pPr>
            <a:r>
              <a:rPr lang="en-SG" dirty="0"/>
              <a:t>          g.  Sexual abuses and love triangles of members</a:t>
            </a:r>
          </a:p>
          <a:p>
            <a:pPr marL="0" indent="0">
              <a:buNone/>
            </a:pPr>
            <a:r>
              <a:rPr lang="en-SG" dirty="0"/>
              <a:t>          h.  Attempts to fire the Pastor or other leaders</a:t>
            </a:r>
          </a:p>
          <a:p>
            <a:pPr marL="0" indent="0">
              <a:buNone/>
            </a:pPr>
            <a:r>
              <a:rPr lang="en-SG" dirty="0"/>
              <a:t>           </a:t>
            </a:r>
            <a:r>
              <a:rPr lang="en-SG" dirty="0" err="1"/>
              <a:t>i</a:t>
            </a:r>
            <a:r>
              <a:rPr lang="en-SG" dirty="0"/>
              <a:t>.  Loss or gain in membership – issues of control, care, comfort</a:t>
            </a:r>
          </a:p>
          <a:p>
            <a:pPr marL="0" indent="0">
              <a:buNone/>
            </a:pPr>
            <a:r>
              <a:rPr lang="en-SG" dirty="0"/>
              <a:t>            j.  Clashes over music and style of worship</a:t>
            </a:r>
          </a:p>
        </p:txBody>
      </p:sp>
    </p:spTree>
    <p:extLst>
      <p:ext uri="{BB962C8B-B14F-4D97-AF65-F5344CB8AC3E}">
        <p14:creationId xmlns:p14="http://schemas.microsoft.com/office/powerpoint/2010/main" val="181877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SG" altLang="en-US"/>
          </a:p>
        </p:txBody>
      </p:sp>
      <p:pic>
        <p:nvPicPr>
          <p:cNvPr id="23555" name="Picture 2" descr="F:\Nehemiah on Leadership\Summary of Nehemiah.t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0"/>
            <a:ext cx="10623997" cy="6858000"/>
          </a:xfrm>
          <a:noFill/>
        </p:spPr>
      </p:pic>
    </p:spTree>
    <p:extLst>
      <p:ext uri="{BB962C8B-B14F-4D97-AF65-F5344CB8AC3E}">
        <p14:creationId xmlns:p14="http://schemas.microsoft.com/office/powerpoint/2010/main" val="4279132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2550017" y="1004552"/>
            <a:ext cx="6722771" cy="324588"/>
          </a:xfrm>
        </p:spPr>
        <p:txBody>
          <a:bodyPr>
            <a:noAutofit/>
          </a:bodyPr>
          <a:lstStyle/>
          <a:p>
            <a:pPr eaLnBrk="1" hangingPunct="1"/>
            <a:r>
              <a:rPr lang="en-US" altLang="en-US" sz="3200" b="1" u="sng" dirty="0"/>
              <a:t>II.  PRAY AND PLAN, PLAN AND PRAY</a:t>
            </a:r>
            <a:r>
              <a:rPr lang="en-US" altLang="en-US" sz="3200" b="1" dirty="0"/>
              <a:t> (Neh. 2:1-9)</a:t>
            </a:r>
            <a:br>
              <a:rPr lang="en-SG" altLang="en-US" sz="3200" b="1" dirty="0"/>
            </a:br>
            <a:endParaRPr lang="en-SG" altLang="en-US" sz="3200" b="1" dirty="0"/>
          </a:p>
        </p:txBody>
      </p:sp>
      <p:sp>
        <p:nvSpPr>
          <p:cNvPr id="87043" name="Content Placeholder 2"/>
          <p:cNvSpPr>
            <a:spLocks noGrp="1"/>
          </p:cNvSpPr>
          <p:nvPr>
            <p:ph idx="1"/>
          </p:nvPr>
        </p:nvSpPr>
        <p:spPr>
          <a:xfrm>
            <a:off x="1700012" y="844371"/>
            <a:ext cx="8857210" cy="5268516"/>
          </a:xfrm>
        </p:spPr>
        <p:txBody>
          <a:bodyPr>
            <a:noAutofit/>
          </a:bodyPr>
          <a:lstStyle/>
          <a:p>
            <a:pPr eaLnBrk="1" hangingPunct="1">
              <a:buFont typeface="Arial" panose="020B0604020202020204" pitchFamily="34" charset="0"/>
              <a:buNone/>
            </a:pPr>
            <a:endParaRPr lang="en-SG" altLang="en-US" dirty="0"/>
          </a:p>
          <a:p>
            <a:pPr eaLnBrk="1" hangingPunct="1">
              <a:buFont typeface="Arial" panose="020B0604020202020204" pitchFamily="34" charset="0"/>
              <a:buNone/>
            </a:pPr>
            <a:endParaRPr lang="en-SG" altLang="en-US" dirty="0"/>
          </a:p>
          <a:p>
            <a:pPr eaLnBrk="1" hangingPunct="1">
              <a:buFont typeface="Arial" panose="020B0604020202020204" pitchFamily="34" charset="0"/>
              <a:buNone/>
            </a:pPr>
            <a:r>
              <a:rPr lang="en-SG" altLang="en-US" dirty="0">
                <a:solidFill>
                  <a:srgbClr val="FF0000"/>
                </a:solidFill>
              </a:rPr>
              <a:t>A. </a:t>
            </a:r>
            <a:r>
              <a:rPr lang="en-US" altLang="en-US" u="sng" dirty="0">
                <a:solidFill>
                  <a:srgbClr val="FF0000"/>
                </a:solidFill>
              </a:rPr>
              <a:t>Why plan?</a:t>
            </a:r>
            <a:endParaRPr lang="en-SG" altLang="en-US" dirty="0">
              <a:solidFill>
                <a:srgbClr val="FF0000"/>
              </a:solidFill>
            </a:endParaRPr>
          </a:p>
          <a:p>
            <a:pPr eaLnBrk="1" hangingPunct="1">
              <a:buFont typeface="Calibri" panose="020F0502020204030204" pitchFamily="34" charset="0"/>
              <a:buAutoNum type="arabicPeriod"/>
            </a:pPr>
            <a:r>
              <a:rPr lang="en-US" altLang="en-US" dirty="0"/>
              <a:t>  </a:t>
            </a:r>
            <a:r>
              <a:rPr lang="en-US" altLang="en-US" u="sng" dirty="0"/>
              <a:t>God does it</a:t>
            </a:r>
            <a:r>
              <a:rPr lang="en-US" altLang="en-US" dirty="0"/>
              <a:t> (1 Cor. 14:33 – God is the author of peace)</a:t>
            </a:r>
          </a:p>
          <a:p>
            <a:pPr eaLnBrk="1" hangingPunct="1">
              <a:buFont typeface="Arial" panose="020B0604020202020204" pitchFamily="34" charset="0"/>
              <a:buNone/>
            </a:pPr>
            <a:endParaRPr lang="en-SG" altLang="en-US" dirty="0"/>
          </a:p>
          <a:p>
            <a:pPr eaLnBrk="1" hangingPunct="1">
              <a:buFont typeface="Arial" panose="020B0604020202020204" pitchFamily="34" charset="0"/>
              <a:buNone/>
            </a:pPr>
            <a:r>
              <a:rPr lang="en-SG" altLang="en-US" i="1" dirty="0"/>
              <a:t>		(</a:t>
            </a:r>
            <a:r>
              <a:rPr lang="en-SG" altLang="en-US" i="1" dirty="0" err="1"/>
              <a:t>Jer</a:t>
            </a:r>
            <a:r>
              <a:rPr lang="en-SG" altLang="en-US" i="1" dirty="0"/>
              <a:t> 29:11)  “For I know the thoughts that I think toward you, </a:t>
            </a:r>
            <a:r>
              <a:rPr lang="en-SG" altLang="en-US" i="1" dirty="0" err="1"/>
              <a:t>saith</a:t>
            </a:r>
            <a:r>
              <a:rPr lang="en-SG" altLang="en-US" i="1" dirty="0"/>
              <a:t> the LORD, </a:t>
            </a:r>
            <a:r>
              <a:rPr lang="en-SG" altLang="en-US" i="1" u="sng" dirty="0"/>
              <a:t>thoughts of peace, and not of evil, to give you an expected end</a:t>
            </a:r>
            <a:r>
              <a:rPr lang="en-SG" altLang="en-US" i="1" dirty="0"/>
              <a:t>.”</a:t>
            </a:r>
            <a:endParaRPr lang="en-SG" altLang="en-US" dirty="0"/>
          </a:p>
          <a:p>
            <a:pPr eaLnBrk="1" hangingPunct="1"/>
            <a:endParaRPr lang="en-SG" altLang="en-US" dirty="0"/>
          </a:p>
        </p:txBody>
      </p:sp>
    </p:spTree>
    <p:extLst>
      <p:ext uri="{BB962C8B-B14F-4D97-AF65-F5344CB8AC3E}">
        <p14:creationId xmlns:p14="http://schemas.microsoft.com/office/powerpoint/2010/main" val="2425486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89091" name="Content Placeholder 2"/>
          <p:cNvSpPr>
            <a:spLocks noGrp="1"/>
          </p:cNvSpPr>
          <p:nvPr>
            <p:ph idx="1"/>
          </p:nvPr>
        </p:nvSpPr>
        <p:spPr>
          <a:xfrm>
            <a:off x="1081826" y="642938"/>
            <a:ext cx="9968248" cy="5857875"/>
          </a:xfrm>
        </p:spPr>
        <p:txBody>
          <a:bodyPr>
            <a:noAutofit/>
          </a:bodyPr>
          <a:lstStyle/>
          <a:p>
            <a:pPr eaLnBrk="1" hangingPunct="1">
              <a:lnSpc>
                <a:spcPct val="80000"/>
              </a:lnSpc>
              <a:buFont typeface="Arial" panose="020B0604020202020204" pitchFamily="34" charset="0"/>
              <a:buNone/>
            </a:pPr>
            <a:r>
              <a:rPr lang="en-SG" altLang="en-US" dirty="0"/>
              <a:t>2.	</a:t>
            </a:r>
            <a:r>
              <a:rPr lang="en-SG" altLang="en-US" u="sng" dirty="0">
                <a:solidFill>
                  <a:srgbClr val="FF0000"/>
                </a:solidFill>
              </a:rPr>
              <a:t>God commands </a:t>
            </a:r>
            <a:r>
              <a:rPr lang="en-SG" altLang="en-US" u="sng" dirty="0"/>
              <a:t>it</a:t>
            </a:r>
            <a:r>
              <a:rPr lang="en-SG" altLang="en-US" dirty="0"/>
              <a:t> (1 Cor. 14:40 – decently and in order)</a:t>
            </a:r>
          </a:p>
          <a:p>
            <a:pPr eaLnBrk="1" hangingPunct="1">
              <a:lnSpc>
                <a:spcPct val="80000"/>
              </a:lnSpc>
              <a:buFont typeface="Arial" panose="020B0604020202020204" pitchFamily="34" charset="0"/>
              <a:buNone/>
            </a:pPr>
            <a:r>
              <a:rPr lang="en-SG" altLang="en-US" i="1" dirty="0"/>
              <a:t>	(Pro 16:9)  “A man's heart devises his way: but the LORD directs his steps.”</a:t>
            </a:r>
            <a:endParaRPr lang="en-SG" altLang="en-US" dirty="0"/>
          </a:p>
          <a:p>
            <a:pPr eaLnBrk="1" hangingPunct="1">
              <a:lnSpc>
                <a:spcPct val="80000"/>
              </a:lnSpc>
              <a:buFont typeface="Arial" panose="020B0604020202020204" pitchFamily="34" charset="0"/>
              <a:buNone/>
            </a:pPr>
            <a:r>
              <a:rPr lang="en-SG" altLang="en-US" i="1" dirty="0"/>
              <a:t>	(Pro 4:26)  “Ponder the path of thy feet, and let all thy ways be established.”</a:t>
            </a:r>
          </a:p>
          <a:p>
            <a:pPr eaLnBrk="1" hangingPunct="1">
              <a:lnSpc>
                <a:spcPct val="80000"/>
              </a:lnSpc>
              <a:buFont typeface="Arial" panose="020B0604020202020204" pitchFamily="34" charset="0"/>
              <a:buNone/>
            </a:pPr>
            <a:endParaRPr lang="en-SG" altLang="en-US" dirty="0"/>
          </a:p>
          <a:p>
            <a:pPr eaLnBrk="1" hangingPunct="1">
              <a:lnSpc>
                <a:spcPct val="80000"/>
              </a:lnSpc>
              <a:buFont typeface="Arial" panose="020B0604020202020204" pitchFamily="34" charset="0"/>
              <a:buNone/>
            </a:pPr>
            <a:r>
              <a:rPr lang="en-SG" altLang="en-US" dirty="0"/>
              <a:t>3. Planning shows </a:t>
            </a:r>
            <a:r>
              <a:rPr lang="en-SG" altLang="en-US" u="sng" dirty="0">
                <a:solidFill>
                  <a:srgbClr val="FF0000"/>
                </a:solidFill>
              </a:rPr>
              <a:t>good stewardship</a:t>
            </a:r>
            <a:r>
              <a:rPr lang="en-SG" altLang="en-US" dirty="0">
                <a:solidFill>
                  <a:srgbClr val="FF0000"/>
                </a:solidFill>
              </a:rPr>
              <a:t>.</a:t>
            </a:r>
          </a:p>
          <a:p>
            <a:pPr eaLnBrk="1" hangingPunct="1">
              <a:lnSpc>
                <a:spcPct val="80000"/>
              </a:lnSpc>
            </a:pPr>
            <a:r>
              <a:rPr lang="en-SG" altLang="en-US" i="1" dirty="0"/>
              <a:t>(</a:t>
            </a:r>
            <a:r>
              <a:rPr lang="en-SG" altLang="en-US" i="1" dirty="0" err="1"/>
              <a:t>Eph</a:t>
            </a:r>
            <a:r>
              <a:rPr lang="en-SG" altLang="en-US" i="1" dirty="0"/>
              <a:t> 5:15)  “See then that ye walk circumspectly, not as fools, but as wise,”</a:t>
            </a:r>
            <a:endParaRPr lang="en-SG" altLang="en-US" dirty="0"/>
          </a:p>
          <a:p>
            <a:pPr eaLnBrk="1" hangingPunct="1">
              <a:lnSpc>
                <a:spcPct val="80000"/>
              </a:lnSpc>
            </a:pPr>
            <a:r>
              <a:rPr lang="en-SG" altLang="en-US" i="1" dirty="0"/>
              <a:t>(</a:t>
            </a:r>
            <a:r>
              <a:rPr lang="en-SG" altLang="en-US" i="1" dirty="0" err="1"/>
              <a:t>Eph</a:t>
            </a:r>
            <a:r>
              <a:rPr lang="en-SG" altLang="en-US" i="1" dirty="0"/>
              <a:t> 5:16)  “Redeeming the time, because the days are evil.”</a:t>
            </a:r>
            <a:endParaRPr lang="en-SG" altLang="en-US" dirty="0"/>
          </a:p>
          <a:p>
            <a:pPr eaLnBrk="1" hangingPunct="1">
              <a:lnSpc>
                <a:spcPct val="80000"/>
              </a:lnSpc>
            </a:pPr>
            <a:r>
              <a:rPr lang="en-SG" altLang="en-US" i="1" dirty="0"/>
              <a:t>(</a:t>
            </a:r>
            <a:r>
              <a:rPr lang="en-SG" altLang="en-US" i="1" dirty="0" err="1"/>
              <a:t>Eph</a:t>
            </a:r>
            <a:r>
              <a:rPr lang="en-SG" altLang="en-US" i="1" dirty="0"/>
              <a:t> 5:17)  “Wherefore be ye not unwise, but understanding what the will of the Lord is.”</a:t>
            </a:r>
            <a:endParaRPr lang="en-SG" altLang="en-US" dirty="0"/>
          </a:p>
          <a:p>
            <a:pPr eaLnBrk="1" hangingPunct="1">
              <a:lnSpc>
                <a:spcPct val="80000"/>
              </a:lnSpc>
            </a:pPr>
            <a:endParaRPr lang="en-SG" altLang="en-US" sz="2250" dirty="0"/>
          </a:p>
        </p:txBody>
      </p:sp>
    </p:spTree>
    <p:extLst>
      <p:ext uri="{BB962C8B-B14F-4D97-AF65-F5344CB8AC3E}">
        <p14:creationId xmlns:p14="http://schemas.microsoft.com/office/powerpoint/2010/main" val="2799141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781425" y="275035"/>
            <a:ext cx="4645819" cy="45244"/>
          </a:xfrm>
        </p:spPr>
        <p:txBody>
          <a:bodyPr>
            <a:normAutofit fontScale="90000"/>
          </a:bodyPr>
          <a:lstStyle/>
          <a:p>
            <a:pPr eaLnBrk="1" hangingPunct="1"/>
            <a:r>
              <a:rPr lang="en-US" altLang="en-US" sz="2700"/>
              <a:t> </a:t>
            </a:r>
            <a:endParaRPr lang="en-SG" altLang="en-US" sz="2700"/>
          </a:p>
        </p:txBody>
      </p:sp>
      <p:sp>
        <p:nvSpPr>
          <p:cNvPr id="91139" name="Content Placeholder 2"/>
          <p:cNvSpPr>
            <a:spLocks noGrp="1"/>
          </p:cNvSpPr>
          <p:nvPr>
            <p:ph idx="1"/>
          </p:nvPr>
        </p:nvSpPr>
        <p:spPr>
          <a:xfrm>
            <a:off x="1184857" y="571500"/>
            <a:ext cx="9865216" cy="5929313"/>
          </a:xfrm>
        </p:spPr>
        <p:txBody>
          <a:bodyPr>
            <a:noAutofit/>
          </a:bodyPr>
          <a:lstStyle/>
          <a:p>
            <a:pPr eaLnBrk="1" hangingPunct="1">
              <a:lnSpc>
                <a:spcPct val="80000"/>
              </a:lnSpc>
              <a:buFont typeface="Arial" panose="020B0604020202020204" pitchFamily="34" charset="0"/>
              <a:buNone/>
            </a:pPr>
            <a:r>
              <a:rPr lang="en-SG" altLang="en-US" dirty="0"/>
              <a:t>B.	</a:t>
            </a:r>
            <a:r>
              <a:rPr lang="en-SG" altLang="en-US" u="sng" dirty="0"/>
              <a:t>Steps to be taken (by Rick Warren):</a:t>
            </a:r>
            <a:endParaRPr lang="en-SG" altLang="en-US" dirty="0"/>
          </a:p>
          <a:p>
            <a:pPr eaLnBrk="1" hangingPunct="1">
              <a:lnSpc>
                <a:spcPct val="80000"/>
              </a:lnSpc>
              <a:buFont typeface="Arial" panose="020B0604020202020204" pitchFamily="34" charset="0"/>
              <a:buNone/>
            </a:pPr>
            <a:r>
              <a:rPr lang="en-SG" altLang="en-US" dirty="0"/>
              <a:t> </a:t>
            </a:r>
          </a:p>
          <a:p>
            <a:pPr eaLnBrk="1" hangingPunct="1">
              <a:lnSpc>
                <a:spcPct val="80000"/>
              </a:lnSpc>
              <a:buFont typeface="Calibri" panose="020F0502020204030204" pitchFamily="34" charset="0"/>
              <a:buAutoNum type="arabicPeriod"/>
            </a:pPr>
            <a:r>
              <a:rPr lang="en-SG" altLang="en-US" u="sng" dirty="0">
                <a:solidFill>
                  <a:srgbClr val="FF0000"/>
                </a:solidFill>
              </a:rPr>
              <a:t>Think it through</a:t>
            </a:r>
            <a:r>
              <a:rPr lang="en-SG" altLang="en-US" dirty="0">
                <a:solidFill>
                  <a:srgbClr val="FF0000"/>
                </a:solidFill>
              </a:rPr>
              <a:t> </a:t>
            </a:r>
            <a:r>
              <a:rPr lang="en-SG" altLang="en-US" dirty="0"/>
              <a:t>(4 months passed) (Neh. 2:1).  Failing to plan is planning to fail.</a:t>
            </a:r>
          </a:p>
          <a:p>
            <a:pPr eaLnBrk="1" hangingPunct="1">
              <a:lnSpc>
                <a:spcPct val="80000"/>
              </a:lnSpc>
              <a:buFont typeface="Arial" panose="020B0604020202020204" pitchFamily="34" charset="0"/>
              <a:buNone/>
            </a:pPr>
            <a:r>
              <a:rPr lang="en-SG" altLang="en-US" dirty="0"/>
              <a:t>		We need to make time for “think” time.  Nothing is more profitable and more demanding.</a:t>
            </a:r>
          </a:p>
          <a:p>
            <a:pPr eaLnBrk="1" hangingPunct="1">
              <a:lnSpc>
                <a:spcPct val="80000"/>
              </a:lnSpc>
              <a:buFont typeface="Arial" panose="020B0604020202020204" pitchFamily="34" charset="0"/>
              <a:buNone/>
            </a:pPr>
            <a:r>
              <a:rPr lang="en-SG" altLang="en-US" dirty="0"/>
              <a:t>		</a:t>
            </a:r>
            <a:r>
              <a:rPr lang="en-SG" altLang="en-US" i="1" dirty="0"/>
              <a:t>(Pro 13:16)  Every prudent man deals with knowledge: but a fool lays open his folly.</a:t>
            </a:r>
            <a:endParaRPr lang="en-SG" altLang="en-US" dirty="0"/>
          </a:p>
          <a:p>
            <a:pPr eaLnBrk="1" hangingPunct="1">
              <a:lnSpc>
                <a:spcPct val="80000"/>
              </a:lnSpc>
              <a:buFont typeface="Arial" panose="020B0604020202020204" pitchFamily="34" charset="0"/>
              <a:buNone/>
            </a:pPr>
            <a:r>
              <a:rPr lang="en-SG" altLang="en-US" i="1" dirty="0"/>
              <a:t>		(Pro 14:8)  The wisdom of the prudent is to understand his way: but the folly of fools is deceit.</a:t>
            </a:r>
          </a:p>
          <a:p>
            <a:pPr eaLnBrk="1" hangingPunct="1">
              <a:lnSpc>
                <a:spcPct val="80000"/>
              </a:lnSpc>
              <a:buFont typeface="Arial" panose="020B0604020202020204" pitchFamily="34" charset="0"/>
              <a:buNone/>
            </a:pPr>
            <a:endParaRPr lang="en-SG" altLang="en-US" dirty="0"/>
          </a:p>
          <a:p>
            <a:pPr eaLnBrk="1" hangingPunct="1">
              <a:lnSpc>
                <a:spcPct val="80000"/>
              </a:lnSpc>
              <a:buFont typeface="Arial" panose="020B0604020202020204" pitchFamily="34" charset="0"/>
              <a:buNone/>
            </a:pPr>
            <a:r>
              <a:rPr lang="en-SG" altLang="en-US" dirty="0"/>
              <a:t>	Questions to ask:</a:t>
            </a:r>
          </a:p>
          <a:p>
            <a:pPr eaLnBrk="1" hangingPunct="1">
              <a:lnSpc>
                <a:spcPct val="80000"/>
              </a:lnSpc>
            </a:pPr>
            <a:r>
              <a:rPr lang="en-SG" altLang="en-US" dirty="0"/>
              <a:t>Where am I now?</a:t>
            </a:r>
          </a:p>
          <a:p>
            <a:pPr eaLnBrk="1" hangingPunct="1">
              <a:lnSpc>
                <a:spcPct val="80000"/>
              </a:lnSpc>
            </a:pPr>
            <a:r>
              <a:rPr lang="en-SG" altLang="en-US" dirty="0"/>
              <a:t>Where am I going?  </a:t>
            </a:r>
          </a:p>
          <a:p>
            <a:pPr eaLnBrk="1" hangingPunct="1">
              <a:lnSpc>
                <a:spcPct val="80000"/>
              </a:lnSpc>
            </a:pPr>
            <a:r>
              <a:rPr lang="en-SG" altLang="en-US" dirty="0"/>
              <a:t>To be?  </a:t>
            </a:r>
          </a:p>
          <a:p>
            <a:pPr eaLnBrk="1" hangingPunct="1">
              <a:lnSpc>
                <a:spcPct val="80000"/>
              </a:lnSpc>
            </a:pPr>
            <a:r>
              <a:rPr lang="en-SG" altLang="en-US" dirty="0"/>
              <a:t>To do?</a:t>
            </a:r>
          </a:p>
          <a:p>
            <a:pPr eaLnBrk="1" hangingPunct="1">
              <a:lnSpc>
                <a:spcPct val="80000"/>
              </a:lnSpc>
            </a:pPr>
            <a:r>
              <a:rPr lang="en-SG" altLang="en-US" dirty="0"/>
              <a:t>How do I get there?</a:t>
            </a:r>
          </a:p>
          <a:p>
            <a:pPr eaLnBrk="1" hangingPunct="1">
              <a:lnSpc>
                <a:spcPct val="80000"/>
              </a:lnSpc>
            </a:pPr>
            <a:endParaRPr lang="en-SG" altLang="en-US" sz="2025" dirty="0"/>
          </a:p>
        </p:txBody>
      </p:sp>
    </p:spTree>
    <p:extLst>
      <p:ext uri="{BB962C8B-B14F-4D97-AF65-F5344CB8AC3E}">
        <p14:creationId xmlns:p14="http://schemas.microsoft.com/office/powerpoint/2010/main" val="3896113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93187" name="Content Placeholder 2"/>
          <p:cNvSpPr>
            <a:spLocks noGrp="1"/>
          </p:cNvSpPr>
          <p:nvPr>
            <p:ph idx="1"/>
          </p:nvPr>
        </p:nvSpPr>
        <p:spPr>
          <a:xfrm>
            <a:off x="723331" y="642938"/>
            <a:ext cx="10699845" cy="5857875"/>
          </a:xfrm>
        </p:spPr>
        <p:txBody>
          <a:bodyPr>
            <a:noAutofit/>
          </a:bodyPr>
          <a:lstStyle/>
          <a:p>
            <a:pPr eaLnBrk="1" hangingPunct="1">
              <a:lnSpc>
                <a:spcPct val="90000"/>
              </a:lnSpc>
              <a:buFont typeface="Arial" panose="020B0604020202020204" pitchFamily="34" charset="0"/>
              <a:buNone/>
            </a:pPr>
            <a:r>
              <a:rPr lang="en-SG" altLang="en-US" dirty="0"/>
              <a:t>2.</a:t>
            </a:r>
            <a:r>
              <a:rPr lang="en-SG" altLang="en-US" dirty="0">
                <a:solidFill>
                  <a:srgbClr val="FF0000"/>
                </a:solidFill>
              </a:rPr>
              <a:t>	</a:t>
            </a:r>
            <a:r>
              <a:rPr lang="en-SG" altLang="en-US" u="sng" dirty="0">
                <a:solidFill>
                  <a:srgbClr val="FF0000"/>
                </a:solidFill>
              </a:rPr>
              <a:t>Be prepared for opportunitie</a:t>
            </a:r>
            <a:r>
              <a:rPr lang="en-SG" altLang="en-US" dirty="0">
                <a:solidFill>
                  <a:srgbClr val="FF0000"/>
                </a:solidFill>
              </a:rPr>
              <a:t>s </a:t>
            </a:r>
            <a:r>
              <a:rPr lang="en-SG" altLang="en-US" dirty="0"/>
              <a:t>(Neh. 2:1b-3).</a:t>
            </a:r>
          </a:p>
          <a:p>
            <a:pPr eaLnBrk="1" hangingPunct="1">
              <a:lnSpc>
                <a:spcPct val="90000"/>
              </a:lnSpc>
              <a:buFont typeface="Arial" panose="020B0604020202020204" pitchFamily="34" charset="0"/>
              <a:buNone/>
            </a:pPr>
            <a:r>
              <a:rPr lang="en-SG" altLang="en-US" i="1" dirty="0"/>
              <a:t>	(</a:t>
            </a:r>
            <a:r>
              <a:rPr lang="en-SG" altLang="en-US" i="1" dirty="0" err="1"/>
              <a:t>Neh</a:t>
            </a:r>
            <a:r>
              <a:rPr lang="en-SG" altLang="en-US" i="1" dirty="0"/>
              <a:t> 2:2)  Wherefore the king said unto me, Why is thy countenance sad, seeing thou art not sick? this is nothing else but sorrow of heart. </a:t>
            </a:r>
            <a:r>
              <a:rPr lang="en-SG" altLang="en-US" i="1" u="sng" dirty="0"/>
              <a:t>Then I was very sore afraid</a:t>
            </a:r>
            <a:r>
              <a:rPr lang="en-SG" altLang="en-US" i="1" dirty="0"/>
              <a:t>,  (rejection of king)</a:t>
            </a:r>
            <a:endParaRPr lang="en-SG" altLang="en-US" dirty="0"/>
          </a:p>
          <a:p>
            <a:pPr eaLnBrk="1" hangingPunct="1">
              <a:lnSpc>
                <a:spcPct val="90000"/>
              </a:lnSpc>
              <a:buFont typeface="Arial" panose="020B0604020202020204" pitchFamily="34" charset="0"/>
              <a:buNone/>
            </a:pPr>
            <a:endParaRPr lang="en-SG" altLang="en-US" dirty="0"/>
          </a:p>
          <a:p>
            <a:pPr eaLnBrk="1" hangingPunct="1">
              <a:lnSpc>
                <a:spcPct val="90000"/>
              </a:lnSpc>
              <a:buFont typeface="Arial" panose="020B0604020202020204" pitchFamily="34" charset="0"/>
              <a:buNone/>
            </a:pPr>
            <a:r>
              <a:rPr lang="en-SG" altLang="en-US" dirty="0"/>
              <a:t>We need to move ahead in spite of our fears.</a:t>
            </a:r>
          </a:p>
          <a:p>
            <a:pPr eaLnBrk="1" hangingPunct="1">
              <a:lnSpc>
                <a:spcPct val="90000"/>
              </a:lnSpc>
            </a:pPr>
            <a:r>
              <a:rPr lang="en-SG" altLang="en-US" dirty="0"/>
              <a:t>Ready to answer (vs. 3) – prayed and assured king of his loyalty</a:t>
            </a:r>
          </a:p>
          <a:p>
            <a:pPr eaLnBrk="1" hangingPunct="1">
              <a:lnSpc>
                <a:spcPct val="90000"/>
              </a:lnSpc>
            </a:pPr>
            <a:r>
              <a:rPr lang="en-SG" altLang="en-US" dirty="0"/>
              <a:t>The King’s response (vs. 4)</a:t>
            </a:r>
          </a:p>
          <a:p>
            <a:pPr eaLnBrk="1" hangingPunct="1">
              <a:lnSpc>
                <a:spcPct val="90000"/>
              </a:lnSpc>
            </a:pPr>
            <a:r>
              <a:rPr lang="en-SG" altLang="en-US" dirty="0"/>
              <a:t>Nehemiah’s 3 requests (vs. 5,7,8) - Permission, Protection &amp; Provision</a:t>
            </a:r>
          </a:p>
          <a:p>
            <a:pPr eaLnBrk="1" hangingPunct="1">
              <a:lnSpc>
                <a:spcPct val="90000"/>
              </a:lnSpc>
            </a:pPr>
            <a:endParaRPr lang="en-SG" altLang="en-US" dirty="0"/>
          </a:p>
        </p:txBody>
      </p:sp>
    </p:spTree>
    <p:extLst>
      <p:ext uri="{BB962C8B-B14F-4D97-AF65-F5344CB8AC3E}">
        <p14:creationId xmlns:p14="http://schemas.microsoft.com/office/powerpoint/2010/main" val="945239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781425" y="275035"/>
            <a:ext cx="4645819" cy="45244"/>
          </a:xfrm>
        </p:spPr>
        <p:txBody>
          <a:bodyPr>
            <a:normAutofit fontScale="90000"/>
          </a:bodyPr>
          <a:lstStyle/>
          <a:p>
            <a:pPr eaLnBrk="1" hangingPunct="1"/>
            <a:r>
              <a:rPr lang="en-US" altLang="en-US" sz="2700"/>
              <a:t> </a:t>
            </a:r>
            <a:endParaRPr lang="en-SG" altLang="en-US" sz="2700"/>
          </a:p>
        </p:txBody>
      </p:sp>
      <p:sp>
        <p:nvSpPr>
          <p:cNvPr id="95235" name="Content Placeholder 2"/>
          <p:cNvSpPr>
            <a:spLocks noGrp="1"/>
          </p:cNvSpPr>
          <p:nvPr>
            <p:ph idx="1"/>
          </p:nvPr>
        </p:nvSpPr>
        <p:spPr>
          <a:xfrm>
            <a:off x="914400" y="428625"/>
            <a:ext cx="10604309" cy="6072188"/>
          </a:xfrm>
        </p:spPr>
        <p:txBody>
          <a:bodyPr>
            <a:noAutofit/>
          </a:bodyPr>
          <a:lstStyle/>
          <a:p>
            <a:pPr eaLnBrk="1" hangingPunct="1">
              <a:lnSpc>
                <a:spcPct val="90000"/>
              </a:lnSpc>
              <a:buFont typeface="Arial" panose="020B0604020202020204" pitchFamily="34" charset="0"/>
              <a:buNone/>
            </a:pPr>
            <a:r>
              <a:rPr lang="en-SG" altLang="en-US" dirty="0"/>
              <a:t>3.	</a:t>
            </a:r>
            <a:r>
              <a:rPr lang="en-SG" altLang="en-US" u="sng" dirty="0">
                <a:solidFill>
                  <a:srgbClr val="FF0000"/>
                </a:solidFill>
              </a:rPr>
              <a:t>Establish a goal.</a:t>
            </a:r>
            <a:r>
              <a:rPr lang="en-SG" altLang="en-US" dirty="0">
                <a:solidFill>
                  <a:srgbClr val="FF0000"/>
                </a:solidFill>
              </a:rPr>
              <a:t>  (</a:t>
            </a:r>
            <a:r>
              <a:rPr lang="en-SG" altLang="en-US" dirty="0" err="1"/>
              <a:t>Neh</a:t>
            </a:r>
            <a:r>
              <a:rPr lang="en-SG" altLang="en-US" dirty="0"/>
              <a:t> 2:5)  </a:t>
            </a:r>
            <a:r>
              <a:rPr lang="en-SG" altLang="en-US" i="1" dirty="0"/>
              <a:t>And I said unto the king, </a:t>
            </a:r>
            <a:r>
              <a:rPr lang="en-SG" altLang="en-US" i="1" u="sng" dirty="0"/>
              <a:t>If it please the king, and if thy servant have found favour </a:t>
            </a:r>
            <a:r>
              <a:rPr lang="en-SG" altLang="en-US" i="1" dirty="0"/>
              <a:t>in thy sight, that thou </a:t>
            </a:r>
            <a:r>
              <a:rPr lang="en-SG" altLang="en-US" i="1" dirty="0" err="1"/>
              <a:t>wouldest</a:t>
            </a:r>
            <a:r>
              <a:rPr lang="en-SG" altLang="en-US" i="1" dirty="0"/>
              <a:t> send me unto Judah, unto the city of my fathers' sepulchres, that </a:t>
            </a:r>
            <a:r>
              <a:rPr lang="en-SG" altLang="en-US" i="1" u="sng" dirty="0"/>
              <a:t>I may build it</a:t>
            </a:r>
            <a:r>
              <a:rPr lang="en-SG" altLang="en-US" i="1" dirty="0"/>
              <a:t>.  (specific goal)</a:t>
            </a:r>
            <a:endParaRPr lang="en-SG" altLang="en-US" dirty="0"/>
          </a:p>
          <a:p>
            <a:pPr eaLnBrk="1" hangingPunct="1">
              <a:lnSpc>
                <a:spcPct val="90000"/>
              </a:lnSpc>
              <a:buFont typeface="Arial" panose="020B0604020202020204" pitchFamily="34" charset="0"/>
              <a:buNone/>
            </a:pPr>
            <a:r>
              <a:rPr lang="en-SG" altLang="en-US" dirty="0"/>
              <a:t>	a.	Questions to ask:</a:t>
            </a:r>
          </a:p>
          <a:p>
            <a:pPr eaLnBrk="1" hangingPunct="1">
              <a:lnSpc>
                <a:spcPct val="90000"/>
              </a:lnSpc>
              <a:buFont typeface="Arial" panose="020B0604020202020204" pitchFamily="34" charset="0"/>
              <a:buNone/>
            </a:pPr>
            <a:r>
              <a:rPr lang="en-SG" altLang="en-US" dirty="0"/>
              <a:t>		What do I want to be?</a:t>
            </a:r>
          </a:p>
          <a:p>
            <a:pPr eaLnBrk="1" hangingPunct="1">
              <a:lnSpc>
                <a:spcPct val="90000"/>
              </a:lnSpc>
              <a:buFont typeface="Arial" panose="020B0604020202020204" pitchFamily="34" charset="0"/>
              <a:buNone/>
            </a:pPr>
            <a:r>
              <a:rPr lang="en-SG" altLang="en-US" dirty="0"/>
              <a:t>		What do I want to do?</a:t>
            </a:r>
          </a:p>
          <a:p>
            <a:pPr eaLnBrk="1" hangingPunct="1">
              <a:lnSpc>
                <a:spcPct val="90000"/>
              </a:lnSpc>
              <a:buFont typeface="Arial" panose="020B0604020202020204" pitchFamily="34" charset="0"/>
              <a:buNone/>
            </a:pPr>
            <a:r>
              <a:rPr lang="en-SG" altLang="en-US" dirty="0"/>
              <a:t>		What do I want to have?</a:t>
            </a:r>
          </a:p>
          <a:p>
            <a:pPr eaLnBrk="1" hangingPunct="1">
              <a:lnSpc>
                <a:spcPct val="90000"/>
              </a:lnSpc>
              <a:buFont typeface="Arial" panose="020B0604020202020204" pitchFamily="34" charset="0"/>
              <a:buNone/>
            </a:pPr>
            <a:r>
              <a:rPr lang="en-SG" altLang="en-US" dirty="0"/>
              <a:t>	b.	Common errors in goal-setting</a:t>
            </a:r>
          </a:p>
          <a:p>
            <a:pPr eaLnBrk="1" hangingPunct="1">
              <a:lnSpc>
                <a:spcPct val="90000"/>
              </a:lnSpc>
              <a:buFont typeface="Arial" panose="020B0604020202020204" pitchFamily="34" charset="0"/>
              <a:buNone/>
            </a:pPr>
            <a:r>
              <a:rPr lang="en-SG" altLang="en-US" dirty="0"/>
              <a:t>		We set them too low.</a:t>
            </a:r>
          </a:p>
          <a:p>
            <a:pPr eaLnBrk="1" hangingPunct="1">
              <a:lnSpc>
                <a:spcPct val="90000"/>
              </a:lnSpc>
              <a:buFont typeface="Arial" panose="020B0604020202020204" pitchFamily="34" charset="0"/>
              <a:buNone/>
            </a:pPr>
            <a:r>
              <a:rPr lang="en-SG" altLang="en-US" dirty="0"/>
              <a:t>		We try to accomplish them too quickly.</a:t>
            </a:r>
          </a:p>
          <a:p>
            <a:pPr eaLnBrk="1" hangingPunct="1">
              <a:lnSpc>
                <a:spcPct val="90000"/>
              </a:lnSpc>
            </a:pPr>
            <a:endParaRPr lang="en-SG" altLang="en-US" sz="2250" dirty="0"/>
          </a:p>
        </p:txBody>
      </p:sp>
    </p:spTree>
    <p:extLst>
      <p:ext uri="{BB962C8B-B14F-4D97-AF65-F5344CB8AC3E}">
        <p14:creationId xmlns:p14="http://schemas.microsoft.com/office/powerpoint/2010/main" val="3710627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97283" name="Content Placeholder 2"/>
          <p:cNvSpPr>
            <a:spLocks noGrp="1"/>
          </p:cNvSpPr>
          <p:nvPr>
            <p:ph idx="1"/>
          </p:nvPr>
        </p:nvSpPr>
        <p:spPr>
          <a:xfrm>
            <a:off x="690653" y="737619"/>
            <a:ext cx="9572463" cy="5197079"/>
          </a:xfrm>
        </p:spPr>
        <p:txBody>
          <a:bodyPr>
            <a:noAutofit/>
          </a:bodyPr>
          <a:lstStyle/>
          <a:p>
            <a:pPr marL="385763" indent="-385763">
              <a:buFont typeface="Arial" panose="020B0604020202020204" pitchFamily="34" charset="0"/>
              <a:buAutoNum type="arabicPeriod" startAt="4"/>
            </a:pPr>
            <a:r>
              <a:rPr lang="en-SG" altLang="en-US" u="sng" dirty="0">
                <a:solidFill>
                  <a:srgbClr val="FF0000"/>
                </a:solidFill>
              </a:rPr>
              <a:t>Set a dead-line. </a:t>
            </a:r>
            <a:r>
              <a:rPr lang="en-SG" altLang="en-US" dirty="0">
                <a:solidFill>
                  <a:srgbClr val="FF0000"/>
                </a:solidFill>
              </a:rPr>
              <a:t> </a:t>
            </a:r>
            <a:r>
              <a:rPr lang="en-SG" altLang="en-US" i="1" dirty="0"/>
              <a:t>(</a:t>
            </a:r>
            <a:r>
              <a:rPr lang="en-SG" altLang="en-US" i="1" dirty="0" err="1"/>
              <a:t>Neh</a:t>
            </a:r>
            <a:r>
              <a:rPr lang="en-SG" altLang="en-US" i="1" dirty="0"/>
              <a:t> 2:6)  And the king said unto me, (the queen also sitting by him,) For how long shall thy journey be? and when wilt thou return? So it pleased the king to send me; and </a:t>
            </a:r>
            <a:r>
              <a:rPr lang="en-SG" altLang="en-US" i="1" u="sng" dirty="0"/>
              <a:t>I set him a time</a:t>
            </a:r>
            <a:r>
              <a:rPr lang="en-SG" altLang="en-US" i="1" dirty="0"/>
              <a:t>.</a:t>
            </a:r>
          </a:p>
          <a:p>
            <a:pPr marL="385763" indent="-385763">
              <a:buNone/>
            </a:pPr>
            <a:endParaRPr lang="en-SG" altLang="en-US" dirty="0"/>
          </a:p>
          <a:p>
            <a:pPr marL="385763" indent="-385763">
              <a:buNone/>
            </a:pPr>
            <a:r>
              <a:rPr lang="en-SG" altLang="en-US" dirty="0"/>
              <a:t>	Schedule it on the calendar:  When to do task?  How long?  (12 years later, Neh. 5:14)</a:t>
            </a:r>
          </a:p>
          <a:p>
            <a:pPr marL="0" indent="0">
              <a:buNone/>
            </a:pPr>
            <a:r>
              <a:rPr lang="en-SG" altLang="en-US" dirty="0"/>
              <a:t>     Presence of faith does not mean absence of plan and timing.</a:t>
            </a:r>
          </a:p>
          <a:p>
            <a:pPr marL="0" indent="0">
              <a:buNone/>
            </a:pPr>
            <a:r>
              <a:rPr lang="en-SG" altLang="en-US" dirty="0"/>
              <a:t>     Goals are SMART goals:</a:t>
            </a:r>
          </a:p>
          <a:p>
            <a:pPr marL="0" indent="0">
              <a:buNone/>
            </a:pPr>
            <a:r>
              <a:rPr lang="en-SG" altLang="en-US" dirty="0"/>
              <a:t>     Specific, Measureable, Achievable, Relevant and Time-bound.</a:t>
            </a:r>
          </a:p>
        </p:txBody>
      </p:sp>
    </p:spTree>
    <p:extLst>
      <p:ext uri="{BB962C8B-B14F-4D97-AF65-F5344CB8AC3E}">
        <p14:creationId xmlns:p14="http://schemas.microsoft.com/office/powerpoint/2010/main" val="3329454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3781425" y="275035"/>
            <a:ext cx="4645819" cy="82153"/>
          </a:xfrm>
        </p:spPr>
        <p:txBody>
          <a:bodyPr>
            <a:normAutofit fontScale="90000"/>
          </a:bodyPr>
          <a:lstStyle/>
          <a:p>
            <a:pPr eaLnBrk="1" hangingPunct="1"/>
            <a:r>
              <a:rPr lang="en-US" altLang="en-US" sz="2700"/>
              <a:t> </a:t>
            </a:r>
            <a:endParaRPr lang="en-SG" altLang="en-US" sz="2700"/>
          </a:p>
        </p:txBody>
      </p:sp>
      <p:sp>
        <p:nvSpPr>
          <p:cNvPr id="99331" name="Content Placeholder 2"/>
          <p:cNvSpPr>
            <a:spLocks noGrp="1"/>
          </p:cNvSpPr>
          <p:nvPr>
            <p:ph idx="1"/>
          </p:nvPr>
        </p:nvSpPr>
        <p:spPr>
          <a:xfrm>
            <a:off x="1622738" y="571500"/>
            <a:ext cx="8873545" cy="5990035"/>
          </a:xfrm>
        </p:spPr>
        <p:txBody>
          <a:bodyPr>
            <a:noAutofit/>
          </a:bodyPr>
          <a:lstStyle/>
          <a:p>
            <a:pPr marL="385763" indent="-385763">
              <a:buFont typeface="Arial" panose="020B0604020202020204" pitchFamily="34" charset="0"/>
              <a:buAutoNum type="arabicPeriod" startAt="5"/>
            </a:pPr>
            <a:r>
              <a:rPr lang="en-SG" altLang="en-US" u="sng" dirty="0">
                <a:solidFill>
                  <a:srgbClr val="FF0000"/>
                </a:solidFill>
              </a:rPr>
              <a:t>Anticipate problems</a:t>
            </a:r>
            <a:r>
              <a:rPr lang="en-SG" altLang="en-US" u="sng" dirty="0"/>
              <a:t>.</a:t>
            </a:r>
            <a:r>
              <a:rPr lang="en-SG" altLang="en-US" dirty="0"/>
              <a:t>  </a:t>
            </a:r>
            <a:r>
              <a:rPr lang="en-SG" altLang="en-US" i="1" dirty="0"/>
              <a:t>(</a:t>
            </a:r>
            <a:r>
              <a:rPr lang="en-SG" altLang="en-US" i="1" dirty="0" err="1"/>
              <a:t>Neh</a:t>
            </a:r>
            <a:r>
              <a:rPr lang="en-SG" altLang="en-US" i="1" dirty="0"/>
              <a:t> 2:7)  </a:t>
            </a:r>
            <a:r>
              <a:rPr lang="en-SG" altLang="en-US" i="1" u="sng" dirty="0"/>
              <a:t>Moreover</a:t>
            </a:r>
            <a:r>
              <a:rPr lang="en-SG" altLang="en-US" i="1" dirty="0"/>
              <a:t> I said unto the king, </a:t>
            </a:r>
            <a:r>
              <a:rPr lang="en-SG" altLang="en-US" i="1" u="sng" dirty="0"/>
              <a:t>If it please the king, let letters be given me</a:t>
            </a:r>
            <a:r>
              <a:rPr lang="en-SG" altLang="en-US" i="1" dirty="0"/>
              <a:t> to the governors beyond the river, that they may convey me over till I come into Judah;</a:t>
            </a:r>
          </a:p>
          <a:p>
            <a:pPr marL="385763" indent="-385763">
              <a:buNone/>
            </a:pPr>
            <a:r>
              <a:rPr lang="en-SG" altLang="en-US" dirty="0"/>
              <a:t>Questions:  </a:t>
            </a:r>
          </a:p>
          <a:p>
            <a:pPr marL="385763" indent="-385763"/>
            <a:r>
              <a:rPr lang="en-SG" altLang="en-US" dirty="0"/>
              <a:t>What would hold me back?  (Idealism versus Realism)</a:t>
            </a:r>
          </a:p>
          <a:p>
            <a:pPr marL="385763" indent="-385763"/>
            <a:r>
              <a:rPr lang="en-SG" altLang="en-US" dirty="0"/>
              <a:t>What could go wrong?</a:t>
            </a:r>
          </a:p>
          <a:p>
            <a:pPr marL="385763" indent="-385763">
              <a:buNone/>
            </a:pPr>
            <a:r>
              <a:rPr lang="en-SG" altLang="en-US" dirty="0"/>
              <a:t>	Managers focus on solving today’s problems, while leaders focus on solving tomorrow‘s.</a:t>
            </a:r>
          </a:p>
          <a:p>
            <a:pPr marL="385763" indent="-385763">
              <a:buNone/>
            </a:pPr>
            <a:r>
              <a:rPr lang="en-SG" altLang="en-US" dirty="0"/>
              <a:t> </a:t>
            </a:r>
            <a:r>
              <a:rPr lang="en-SG" altLang="en-US" i="1" dirty="0"/>
              <a:t>(Pro 22:3)  A prudent man foresees the evil, and hides himself: but the simple pass on,  and are punished. (cf. Prov. 27:12, prepares to meet them).</a:t>
            </a:r>
            <a:endParaRPr lang="en-SG" altLang="en-US" dirty="0"/>
          </a:p>
          <a:p>
            <a:pPr marL="385763" indent="-385763"/>
            <a:endParaRPr lang="en-SG" altLang="en-US" dirty="0"/>
          </a:p>
        </p:txBody>
      </p:sp>
    </p:spTree>
    <p:extLst>
      <p:ext uri="{BB962C8B-B14F-4D97-AF65-F5344CB8AC3E}">
        <p14:creationId xmlns:p14="http://schemas.microsoft.com/office/powerpoint/2010/main" val="3001998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781425" y="275035"/>
            <a:ext cx="4685110" cy="82153"/>
          </a:xfrm>
        </p:spPr>
        <p:txBody>
          <a:bodyPr>
            <a:normAutofit fontScale="90000"/>
          </a:bodyPr>
          <a:lstStyle/>
          <a:p>
            <a:pPr eaLnBrk="1" hangingPunct="1"/>
            <a:r>
              <a:rPr lang="en-US" altLang="en-US" sz="2700"/>
              <a:t> </a:t>
            </a:r>
            <a:endParaRPr lang="en-SG" altLang="en-US" sz="2700"/>
          </a:p>
        </p:txBody>
      </p:sp>
      <p:sp>
        <p:nvSpPr>
          <p:cNvPr id="101379" name="Content Placeholder 2"/>
          <p:cNvSpPr>
            <a:spLocks noGrp="1"/>
          </p:cNvSpPr>
          <p:nvPr>
            <p:ph idx="1"/>
          </p:nvPr>
        </p:nvSpPr>
        <p:spPr>
          <a:xfrm>
            <a:off x="532264" y="500062"/>
            <a:ext cx="11000094" cy="6072188"/>
          </a:xfrm>
        </p:spPr>
        <p:txBody>
          <a:bodyPr>
            <a:noAutofit/>
          </a:bodyPr>
          <a:lstStyle/>
          <a:p>
            <a:pPr eaLnBrk="1" hangingPunct="1">
              <a:lnSpc>
                <a:spcPct val="90000"/>
              </a:lnSpc>
              <a:buFont typeface="Arial" panose="020B0604020202020204" pitchFamily="34" charset="0"/>
              <a:buNone/>
            </a:pPr>
            <a:r>
              <a:rPr lang="en-SG" altLang="en-US" sz="2250" dirty="0"/>
              <a:t>6.</a:t>
            </a:r>
            <a:r>
              <a:rPr lang="en-SG" altLang="en-US" dirty="0"/>
              <a:t>	</a:t>
            </a:r>
            <a:r>
              <a:rPr lang="en-SG" altLang="en-US" u="sng" dirty="0">
                <a:solidFill>
                  <a:srgbClr val="FF0000"/>
                </a:solidFill>
              </a:rPr>
              <a:t>Calculate costs</a:t>
            </a:r>
            <a:r>
              <a:rPr lang="en-SG" altLang="en-US" dirty="0">
                <a:solidFill>
                  <a:srgbClr val="FF0000"/>
                </a:solidFill>
              </a:rPr>
              <a:t> </a:t>
            </a:r>
            <a:r>
              <a:rPr lang="en-SG" altLang="en-US" dirty="0"/>
              <a:t>(for King’s pleasure, protection and provision).  </a:t>
            </a:r>
          </a:p>
          <a:p>
            <a:pPr eaLnBrk="1" hangingPunct="1">
              <a:lnSpc>
                <a:spcPct val="90000"/>
              </a:lnSpc>
              <a:buFont typeface="Arial" panose="020B0604020202020204" pitchFamily="34" charset="0"/>
              <a:buNone/>
            </a:pPr>
            <a:r>
              <a:rPr lang="en-SG" altLang="en-US" i="1" dirty="0"/>
              <a:t>	(Luke 14:28)  For which of you, intending to build a tower, </a:t>
            </a:r>
            <a:r>
              <a:rPr lang="en-SG" altLang="en-US" i="1" dirty="0" err="1"/>
              <a:t>sitteth</a:t>
            </a:r>
            <a:r>
              <a:rPr lang="en-SG" altLang="en-US" i="1" dirty="0"/>
              <a:t> not down first, and </a:t>
            </a:r>
            <a:r>
              <a:rPr lang="en-SG" altLang="en-US" i="1" dirty="0" err="1"/>
              <a:t>counteth</a:t>
            </a:r>
            <a:r>
              <a:rPr lang="en-SG" altLang="en-US" i="1" dirty="0"/>
              <a:t> the cost, whether he have sufficient to finish it? (cf. Prov. 24:3-4).</a:t>
            </a:r>
            <a:endParaRPr lang="en-SG" altLang="en-US" dirty="0"/>
          </a:p>
          <a:p>
            <a:pPr eaLnBrk="1" hangingPunct="1">
              <a:lnSpc>
                <a:spcPct val="90000"/>
              </a:lnSpc>
            </a:pPr>
            <a:r>
              <a:rPr lang="en-SG" altLang="en-US" dirty="0"/>
              <a:t>Leaders are willing to ask others for help (James 4:2).</a:t>
            </a:r>
          </a:p>
          <a:p>
            <a:pPr eaLnBrk="1" hangingPunct="1">
              <a:lnSpc>
                <a:spcPct val="90000"/>
              </a:lnSpc>
            </a:pPr>
            <a:r>
              <a:rPr lang="en-SG" altLang="en-US" dirty="0"/>
              <a:t>The wisest risks are those taken after praying and planning.  </a:t>
            </a:r>
          </a:p>
          <a:p>
            <a:pPr eaLnBrk="1" hangingPunct="1">
              <a:lnSpc>
                <a:spcPct val="90000"/>
              </a:lnSpc>
              <a:buFont typeface="Arial" panose="020B0604020202020204" pitchFamily="34" charset="0"/>
              <a:buNone/>
            </a:pPr>
            <a:r>
              <a:rPr lang="en-SG" altLang="en-US" i="1" dirty="0"/>
              <a:t>		</a:t>
            </a:r>
          </a:p>
          <a:p>
            <a:pPr eaLnBrk="1" hangingPunct="1">
              <a:lnSpc>
                <a:spcPct val="90000"/>
              </a:lnSpc>
              <a:buFont typeface="Arial" panose="020B0604020202020204" pitchFamily="34" charset="0"/>
              <a:buNone/>
            </a:pPr>
            <a:r>
              <a:rPr lang="en-SG" altLang="en-US" i="1" dirty="0"/>
              <a:t>(Pro 16:1)  The preparations of the heart in man, and the answer of the tongue, is </a:t>
            </a:r>
            <a:r>
              <a:rPr lang="en-SG" altLang="en-US" i="1" u="sng" dirty="0"/>
              <a:t>from the LORD</a:t>
            </a:r>
            <a:r>
              <a:rPr lang="en-SG" altLang="en-US" i="1" dirty="0"/>
              <a:t>.</a:t>
            </a:r>
          </a:p>
          <a:p>
            <a:pPr>
              <a:buNone/>
            </a:pPr>
            <a:r>
              <a:rPr lang="en-SG" altLang="en-US" dirty="0"/>
              <a:t>(Proverbs 21:1)  </a:t>
            </a:r>
            <a:r>
              <a:rPr lang="en-SG" altLang="en-US" i="1" u="sng" dirty="0"/>
              <a:t>The king's heart is in the Hand of the LORD</a:t>
            </a:r>
            <a:r>
              <a:rPr lang="en-SG" altLang="en-US" i="1" dirty="0"/>
              <a:t>, as the rivers of water: He turns it whithersoever He wills</a:t>
            </a:r>
            <a:r>
              <a:rPr lang="en-SG" altLang="en-US" dirty="0"/>
              <a:t>.</a:t>
            </a:r>
          </a:p>
          <a:p>
            <a:pPr eaLnBrk="1" hangingPunct="1">
              <a:lnSpc>
                <a:spcPct val="90000"/>
              </a:lnSpc>
              <a:buFont typeface="Arial" panose="020B0604020202020204" pitchFamily="34" charset="0"/>
              <a:buNone/>
            </a:pPr>
            <a:endParaRPr lang="en-SG" altLang="en-US" dirty="0"/>
          </a:p>
          <a:p>
            <a:pPr eaLnBrk="1" hangingPunct="1">
              <a:lnSpc>
                <a:spcPct val="90000"/>
              </a:lnSpc>
            </a:pPr>
            <a:endParaRPr lang="en-SG" altLang="en-US" dirty="0"/>
          </a:p>
        </p:txBody>
      </p:sp>
    </p:spTree>
    <p:extLst>
      <p:ext uri="{BB962C8B-B14F-4D97-AF65-F5344CB8AC3E}">
        <p14:creationId xmlns:p14="http://schemas.microsoft.com/office/powerpoint/2010/main" val="1735737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3781425" y="275035"/>
            <a:ext cx="4645819" cy="82153"/>
          </a:xfrm>
        </p:spPr>
        <p:txBody>
          <a:bodyPr>
            <a:normAutofit fontScale="90000"/>
          </a:bodyPr>
          <a:lstStyle/>
          <a:p>
            <a:pPr eaLnBrk="1" hangingPunct="1"/>
            <a:r>
              <a:rPr lang="en-US" altLang="en-US" sz="2700"/>
              <a:t> </a:t>
            </a:r>
            <a:endParaRPr lang="en-SG" altLang="en-US" sz="2700"/>
          </a:p>
        </p:txBody>
      </p:sp>
      <p:sp>
        <p:nvSpPr>
          <p:cNvPr id="103427" name="Content Placeholder 2"/>
          <p:cNvSpPr>
            <a:spLocks noGrp="1"/>
          </p:cNvSpPr>
          <p:nvPr>
            <p:ph idx="1"/>
          </p:nvPr>
        </p:nvSpPr>
        <p:spPr>
          <a:xfrm>
            <a:off x="832513" y="500062"/>
            <a:ext cx="10563368" cy="5625704"/>
          </a:xfrm>
        </p:spPr>
        <p:txBody>
          <a:bodyPr>
            <a:noAutofit/>
          </a:bodyPr>
          <a:lstStyle/>
          <a:p>
            <a:pPr marL="514350" indent="-514350" eaLnBrk="1" hangingPunct="1">
              <a:buFont typeface="Arial" panose="020B0604020202020204" pitchFamily="34" charset="0"/>
              <a:buAutoNum type="arabicPeriod" startAt="7"/>
            </a:pPr>
            <a:r>
              <a:rPr lang="en-SG" altLang="en-US" u="sng" dirty="0">
                <a:solidFill>
                  <a:srgbClr val="FF0000"/>
                </a:solidFill>
              </a:rPr>
              <a:t>Expect God’s gracious Hand</a:t>
            </a:r>
            <a:r>
              <a:rPr lang="en-SG" altLang="en-US" dirty="0">
                <a:solidFill>
                  <a:srgbClr val="FF0000"/>
                </a:solidFill>
              </a:rPr>
              <a:t> </a:t>
            </a:r>
            <a:r>
              <a:rPr lang="en-SG" altLang="en-US" dirty="0"/>
              <a:t>(“</a:t>
            </a:r>
            <a:r>
              <a:rPr lang="en-SG" altLang="en-US" i="1" dirty="0"/>
              <a:t>the good Hand of the LORD upon me</a:t>
            </a:r>
            <a:r>
              <a:rPr lang="en-SG" altLang="en-US" dirty="0"/>
              <a:t>”, vs. 8b) – His sovereignty and control</a:t>
            </a:r>
          </a:p>
          <a:p>
            <a:pPr marL="0" indent="0" eaLnBrk="1" hangingPunct="1">
              <a:buNone/>
            </a:pPr>
            <a:endParaRPr lang="en-SG" altLang="en-US" dirty="0"/>
          </a:p>
          <a:p>
            <a:pPr eaLnBrk="1" hangingPunct="1"/>
            <a:r>
              <a:rPr lang="en-SG" altLang="en-US" dirty="0"/>
              <a:t>Give God the credit and glory.</a:t>
            </a:r>
          </a:p>
          <a:p>
            <a:pPr eaLnBrk="1" hangingPunct="1"/>
            <a:r>
              <a:rPr lang="en-SG" altLang="en-US" dirty="0"/>
              <a:t>God gives exceeding abundantly above all we ask or think (vs. 9).</a:t>
            </a:r>
          </a:p>
          <a:p>
            <a:pPr eaLnBrk="1" hangingPunct="1"/>
            <a:r>
              <a:rPr lang="en-SG" altLang="en-US" dirty="0"/>
              <a:t>Leaders prepare for success rather than worry about failure as inevitable.</a:t>
            </a:r>
          </a:p>
          <a:p>
            <a:pPr eaLnBrk="1" hangingPunct="1"/>
            <a:r>
              <a:rPr lang="en-SG" altLang="en-US" dirty="0"/>
              <a:t>Plans from God are big enough for Him to move in and for others to be attracted.</a:t>
            </a:r>
          </a:p>
          <a:p>
            <a:pPr marL="0" indent="0">
              <a:buNone/>
            </a:pPr>
            <a:r>
              <a:rPr lang="en-SG" altLang="en-US" dirty="0"/>
              <a:t>(Ephesians 3:20)  </a:t>
            </a:r>
            <a:r>
              <a:rPr lang="en-SG" altLang="en-US" i="1" dirty="0"/>
              <a:t>Now unto </a:t>
            </a:r>
            <a:r>
              <a:rPr lang="en-SG" altLang="en-US" i="1" u="sng" dirty="0"/>
              <a:t>Him that is able to do exceeding abundantly above all </a:t>
            </a:r>
            <a:r>
              <a:rPr lang="en-SG" altLang="en-US" i="1" dirty="0"/>
              <a:t>that we ask or think, according to the power that works in us,</a:t>
            </a:r>
          </a:p>
          <a:p>
            <a:pPr marL="0" indent="0" eaLnBrk="1" hangingPunct="1">
              <a:buNone/>
            </a:pPr>
            <a:endParaRPr lang="en-SG" altLang="en-US" dirty="0"/>
          </a:p>
        </p:txBody>
      </p:sp>
    </p:spTree>
    <p:extLst>
      <p:ext uri="{BB962C8B-B14F-4D97-AF65-F5344CB8AC3E}">
        <p14:creationId xmlns:p14="http://schemas.microsoft.com/office/powerpoint/2010/main" val="806699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0913"/>
            <a:ext cx="10515600" cy="5636050"/>
          </a:xfrm>
        </p:spPr>
        <p:txBody>
          <a:bodyPr>
            <a:noAutofit/>
          </a:bodyPr>
          <a:lstStyle/>
          <a:p>
            <a:pPr marL="0" indent="0">
              <a:buNone/>
            </a:pPr>
            <a:r>
              <a:rPr lang="en-SG" dirty="0"/>
              <a:t>6.  Volunteers Burnt out (by T. Rainer)</a:t>
            </a:r>
          </a:p>
          <a:p>
            <a:pPr marL="514350" indent="-514350">
              <a:buAutoNum type="alphaLcPeriod"/>
            </a:pPr>
            <a:r>
              <a:rPr lang="en-SG" dirty="0"/>
              <a:t>No return on Investment – nothing matters.</a:t>
            </a:r>
          </a:p>
          <a:p>
            <a:pPr marL="514350" indent="-514350">
              <a:buAutoNum type="alphaLcPeriod"/>
            </a:pPr>
            <a:r>
              <a:rPr lang="en-SG" dirty="0"/>
              <a:t>No Life change – just spiritual activities.</a:t>
            </a:r>
          </a:p>
          <a:p>
            <a:pPr marL="514350" indent="-514350">
              <a:buAutoNum type="alphaLcPeriod"/>
            </a:pPr>
            <a:r>
              <a:rPr lang="en-SG" dirty="0"/>
              <a:t>No Desire – burnt out with too many activities</a:t>
            </a:r>
          </a:p>
          <a:p>
            <a:pPr marL="514350" indent="-514350">
              <a:buAutoNum type="alphaLcPeriod"/>
            </a:pPr>
            <a:r>
              <a:rPr lang="en-SG" dirty="0"/>
              <a:t>No Breaks – too much work and few workers</a:t>
            </a:r>
          </a:p>
          <a:p>
            <a:pPr marL="514350" indent="-514350">
              <a:buAutoNum type="alphaLcPeriod"/>
            </a:pPr>
            <a:r>
              <a:rPr lang="en-SG" dirty="0"/>
              <a:t>No attachment to vision and future – ownership needed.</a:t>
            </a:r>
          </a:p>
          <a:p>
            <a:pPr marL="514350" indent="-514350">
              <a:buAutoNum type="alphaLcPeriod"/>
            </a:pPr>
            <a:r>
              <a:rPr lang="en-SG" dirty="0"/>
              <a:t>No appreciation and respect – feeling of being used.</a:t>
            </a:r>
          </a:p>
          <a:p>
            <a:pPr marL="514350" indent="-514350">
              <a:buAutoNum type="alphaLcPeriod"/>
            </a:pPr>
            <a:r>
              <a:rPr lang="en-SG" dirty="0"/>
              <a:t>No community and relationship building and caring</a:t>
            </a:r>
          </a:p>
          <a:p>
            <a:pPr marL="514350" indent="-514350">
              <a:buAutoNum type="alphaLcPeriod"/>
            </a:pPr>
            <a:r>
              <a:rPr lang="en-SG" dirty="0"/>
              <a:t>No urgency related to the ministry to make a difference</a:t>
            </a:r>
          </a:p>
          <a:p>
            <a:pPr marL="514350" indent="-514350">
              <a:buAutoNum type="alphaLcPeriod"/>
            </a:pPr>
            <a:endParaRPr lang="en-SG" dirty="0"/>
          </a:p>
        </p:txBody>
      </p:sp>
    </p:spTree>
    <p:extLst>
      <p:ext uri="{BB962C8B-B14F-4D97-AF65-F5344CB8AC3E}">
        <p14:creationId xmlns:p14="http://schemas.microsoft.com/office/powerpoint/2010/main" val="802405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Content Placeholder 2"/>
          <p:cNvSpPr>
            <a:spLocks noGrp="1"/>
          </p:cNvSpPr>
          <p:nvPr>
            <p:ph idx="1"/>
          </p:nvPr>
        </p:nvSpPr>
        <p:spPr>
          <a:xfrm>
            <a:off x="641445" y="518616"/>
            <a:ext cx="10918417" cy="5684106"/>
          </a:xfrm>
        </p:spPr>
        <p:txBody>
          <a:bodyPr>
            <a:noAutofit/>
          </a:bodyPr>
          <a:lstStyle/>
          <a:p>
            <a:pPr algn="ctr" eaLnBrk="1" hangingPunct="1">
              <a:buFont typeface="Arial" panose="020B0604020202020204" pitchFamily="34" charset="0"/>
              <a:buNone/>
            </a:pPr>
            <a:r>
              <a:rPr lang="en-SG" altLang="en-US" u="sng" dirty="0"/>
              <a:t>III.  PRAY, PLAN AND EXECUTE</a:t>
            </a:r>
          </a:p>
          <a:p>
            <a:pPr eaLnBrk="1" hangingPunct="1">
              <a:buFont typeface="Arial" panose="020B0604020202020204" pitchFamily="34" charset="0"/>
              <a:buNone/>
            </a:pPr>
            <a:endParaRPr lang="en-SG" altLang="en-US" dirty="0"/>
          </a:p>
          <a:p>
            <a:pPr eaLnBrk="1" hangingPunct="1">
              <a:buFont typeface="Arial" panose="020B0604020202020204" pitchFamily="34" charset="0"/>
              <a:buNone/>
            </a:pPr>
            <a:r>
              <a:rPr lang="en-SG" altLang="en-US" dirty="0"/>
              <a:t>A.	</a:t>
            </a:r>
            <a:r>
              <a:rPr lang="en-SG" altLang="en-US" u="sng" dirty="0"/>
              <a:t> </a:t>
            </a:r>
            <a:r>
              <a:rPr lang="en-SG" altLang="en-US" u="sng" dirty="0">
                <a:solidFill>
                  <a:srgbClr val="FF0000"/>
                </a:solidFill>
              </a:rPr>
              <a:t>Expect opposition</a:t>
            </a:r>
            <a:r>
              <a:rPr lang="en-SG" altLang="en-US" dirty="0">
                <a:solidFill>
                  <a:srgbClr val="FF0000"/>
                </a:solidFill>
              </a:rPr>
              <a:t> </a:t>
            </a:r>
            <a:r>
              <a:rPr lang="en-SG" altLang="en-US" dirty="0"/>
              <a:t>– resistance to change (Neh. 2:10).</a:t>
            </a:r>
          </a:p>
          <a:p>
            <a:pPr eaLnBrk="1" hangingPunct="1">
              <a:buFont typeface="Arial" panose="020B0604020202020204" pitchFamily="34" charset="0"/>
              <a:buNone/>
            </a:pPr>
            <a:r>
              <a:rPr lang="en-SG" altLang="en-US" dirty="0"/>
              <a:t>	(</a:t>
            </a:r>
            <a:r>
              <a:rPr lang="en-SG" altLang="en-US" i="1" dirty="0"/>
              <a:t>1Co 16:9)  For a great door and effectual is opened unto me, and </a:t>
            </a:r>
            <a:r>
              <a:rPr lang="en-SG" altLang="en-US" i="1" u="sng" dirty="0"/>
              <a:t>there are many adversaries</a:t>
            </a:r>
            <a:r>
              <a:rPr lang="en-SG" altLang="en-US" i="1" dirty="0"/>
              <a:t>.</a:t>
            </a:r>
            <a:endParaRPr lang="en-SG" altLang="en-US" dirty="0"/>
          </a:p>
          <a:p>
            <a:pPr eaLnBrk="1" hangingPunct="1">
              <a:buFont typeface="Arial" panose="020B0604020202020204" pitchFamily="34" charset="0"/>
              <a:buNone/>
            </a:pPr>
            <a:r>
              <a:rPr lang="en-SG" altLang="en-US" dirty="0"/>
              <a:t>	1.  There is no opportunity without opposition.</a:t>
            </a:r>
          </a:p>
          <a:p>
            <a:pPr eaLnBrk="1" hangingPunct="1">
              <a:buFont typeface="Arial" panose="020B0604020202020204" pitchFamily="34" charset="0"/>
              <a:buNone/>
            </a:pPr>
            <a:r>
              <a:rPr lang="en-SG" altLang="en-US" dirty="0"/>
              <a:t>   2.  Forces of resistance</a:t>
            </a:r>
          </a:p>
          <a:p>
            <a:pPr eaLnBrk="1" hangingPunct="1">
              <a:buFont typeface="Arial" panose="020B0604020202020204" pitchFamily="34" charset="0"/>
              <a:buNone/>
            </a:pPr>
            <a:r>
              <a:rPr lang="en-SG" altLang="en-US" dirty="0"/>
              <a:t>        a.  Barrier of the fearful unknown</a:t>
            </a:r>
          </a:p>
          <a:p>
            <a:pPr eaLnBrk="1" hangingPunct="1">
              <a:buFont typeface="Arial" panose="020B0604020202020204" pitchFamily="34" charset="0"/>
              <a:buNone/>
            </a:pPr>
            <a:r>
              <a:rPr lang="en-SG" altLang="en-US" dirty="0"/>
              <a:t>        b.  Wall of traditional limitation</a:t>
            </a:r>
          </a:p>
          <a:p>
            <a:pPr eaLnBrk="1" hangingPunct="1">
              <a:buFont typeface="Arial" panose="020B0604020202020204" pitchFamily="34" charset="0"/>
              <a:buNone/>
            </a:pPr>
            <a:r>
              <a:rPr lang="en-SG" altLang="en-US" dirty="0"/>
              <a:t>         c.  Obstacle course of personal excuses, </a:t>
            </a:r>
            <a:r>
              <a:rPr lang="en-SG" altLang="en-US" dirty="0" err="1"/>
              <a:t>eg</a:t>
            </a:r>
            <a:r>
              <a:rPr lang="en-SG" altLang="en-US" dirty="0"/>
              <a:t>. insecurity, comfort</a:t>
            </a:r>
          </a:p>
          <a:p>
            <a:pPr eaLnBrk="1" hangingPunct="1"/>
            <a:endParaRPr lang="en-SG" altLang="en-US" dirty="0"/>
          </a:p>
        </p:txBody>
      </p:sp>
    </p:spTree>
    <p:extLst>
      <p:ext uri="{BB962C8B-B14F-4D97-AF65-F5344CB8AC3E}">
        <p14:creationId xmlns:p14="http://schemas.microsoft.com/office/powerpoint/2010/main" val="786998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109571" name="Content Placeholder 2"/>
          <p:cNvSpPr>
            <a:spLocks noGrp="1"/>
          </p:cNvSpPr>
          <p:nvPr>
            <p:ph idx="1"/>
          </p:nvPr>
        </p:nvSpPr>
        <p:spPr>
          <a:xfrm>
            <a:off x="1596981" y="642938"/>
            <a:ext cx="9195516" cy="6000750"/>
          </a:xfrm>
        </p:spPr>
        <p:txBody>
          <a:bodyPr>
            <a:noAutofit/>
          </a:bodyPr>
          <a:lstStyle/>
          <a:p>
            <a:pPr eaLnBrk="1" hangingPunct="1">
              <a:lnSpc>
                <a:spcPct val="80000"/>
              </a:lnSpc>
              <a:buFont typeface="Arial" panose="020B0604020202020204" pitchFamily="34" charset="0"/>
              <a:buNone/>
            </a:pPr>
            <a:r>
              <a:rPr lang="en-SG" altLang="en-US" sz="2600" dirty="0"/>
              <a:t>B.</a:t>
            </a:r>
            <a:r>
              <a:rPr lang="en-SG" altLang="en-US" sz="2600" u="sng" dirty="0"/>
              <a:t> </a:t>
            </a:r>
            <a:r>
              <a:rPr lang="en-SG" altLang="en-US" sz="2600" u="sng" dirty="0">
                <a:solidFill>
                  <a:srgbClr val="FF0000"/>
                </a:solidFill>
              </a:rPr>
              <a:t>Wait for the right timing</a:t>
            </a:r>
            <a:r>
              <a:rPr lang="en-SG" altLang="en-US" sz="2600" dirty="0">
                <a:solidFill>
                  <a:srgbClr val="FF0000"/>
                </a:solidFill>
              </a:rPr>
              <a:t> </a:t>
            </a:r>
            <a:r>
              <a:rPr lang="en-SG" altLang="en-US" sz="2600" dirty="0"/>
              <a:t>(timing is everything) (waited 3 days, vs. 11).</a:t>
            </a:r>
          </a:p>
          <a:p>
            <a:pPr eaLnBrk="1" hangingPunct="1">
              <a:lnSpc>
                <a:spcPct val="80000"/>
              </a:lnSpc>
              <a:buFont typeface="Arial" panose="020B0604020202020204" pitchFamily="34" charset="0"/>
              <a:buNone/>
            </a:pPr>
            <a:r>
              <a:rPr lang="en-SG" altLang="en-US" sz="2600" dirty="0"/>
              <a:t>1. What could he be doing?</a:t>
            </a:r>
          </a:p>
          <a:p>
            <a:pPr eaLnBrk="1" hangingPunct="1">
              <a:lnSpc>
                <a:spcPct val="80000"/>
              </a:lnSpc>
            </a:pPr>
            <a:r>
              <a:rPr lang="en-SG" altLang="en-US" sz="2600" dirty="0"/>
              <a:t>Resting after long journey.  (Do not make a major decision when tired or sick.)</a:t>
            </a:r>
          </a:p>
          <a:p>
            <a:pPr eaLnBrk="1" hangingPunct="1">
              <a:lnSpc>
                <a:spcPct val="80000"/>
              </a:lnSpc>
            </a:pPr>
            <a:r>
              <a:rPr lang="en-SG" altLang="en-US" sz="2600" dirty="0"/>
              <a:t>Praying and planning (reviewing strategies).</a:t>
            </a:r>
          </a:p>
          <a:p>
            <a:pPr eaLnBrk="1" hangingPunct="1">
              <a:lnSpc>
                <a:spcPct val="80000"/>
              </a:lnSpc>
            </a:pPr>
            <a:r>
              <a:rPr lang="en-SG" altLang="en-US" sz="2600" dirty="0"/>
              <a:t>Building curiosity – psychological build-up to readiness.</a:t>
            </a:r>
          </a:p>
          <a:p>
            <a:pPr eaLnBrk="1" hangingPunct="1">
              <a:lnSpc>
                <a:spcPct val="80000"/>
              </a:lnSpc>
              <a:buFont typeface="Arial" panose="020B0604020202020204" pitchFamily="34" charset="0"/>
              <a:buNone/>
            </a:pPr>
            <a:endParaRPr lang="en-SG" altLang="en-US" sz="2600" dirty="0"/>
          </a:p>
          <a:p>
            <a:pPr eaLnBrk="1" hangingPunct="1">
              <a:lnSpc>
                <a:spcPct val="80000"/>
              </a:lnSpc>
              <a:buFont typeface="Arial" panose="020B0604020202020204" pitchFamily="34" charset="0"/>
              <a:buNone/>
            </a:pPr>
            <a:r>
              <a:rPr lang="en-SG" altLang="en-US" sz="2600" dirty="0"/>
              <a:t>2. God has His own time-table.</a:t>
            </a:r>
          </a:p>
          <a:p>
            <a:pPr eaLnBrk="1" hangingPunct="1">
              <a:lnSpc>
                <a:spcPct val="80000"/>
              </a:lnSpc>
            </a:pPr>
            <a:r>
              <a:rPr lang="en-SG" altLang="en-US" sz="2600" i="1" dirty="0">
                <a:solidFill>
                  <a:srgbClr val="FF0000"/>
                </a:solidFill>
              </a:rPr>
              <a:t>(Isa 52:12</a:t>
            </a:r>
            <a:r>
              <a:rPr lang="en-SG" altLang="en-US" sz="2600" i="1" dirty="0"/>
              <a:t>)  For ye shall not go out with haste, nor go by flight: for </a:t>
            </a:r>
            <a:r>
              <a:rPr lang="en-SG" altLang="en-US" sz="2600" i="1" u="sng" dirty="0"/>
              <a:t>the LORD will go before you</a:t>
            </a:r>
            <a:r>
              <a:rPr lang="en-SG" altLang="en-US" sz="2600" i="1" dirty="0"/>
              <a:t>; and the God of Israel will be your </a:t>
            </a:r>
            <a:r>
              <a:rPr lang="en-SG" altLang="en-US" sz="2600" i="1" dirty="0" err="1"/>
              <a:t>rereward</a:t>
            </a:r>
            <a:r>
              <a:rPr lang="en-SG" altLang="en-US" sz="2600" i="1" dirty="0"/>
              <a:t>.</a:t>
            </a:r>
            <a:endParaRPr lang="en-SG" altLang="en-US" sz="2600" dirty="0"/>
          </a:p>
          <a:p>
            <a:pPr eaLnBrk="1" hangingPunct="1">
              <a:lnSpc>
                <a:spcPct val="80000"/>
              </a:lnSpc>
            </a:pPr>
            <a:r>
              <a:rPr lang="en-SG" altLang="en-US" sz="2600" i="1" dirty="0">
                <a:solidFill>
                  <a:srgbClr val="FF0000"/>
                </a:solidFill>
              </a:rPr>
              <a:t>(</a:t>
            </a:r>
            <a:r>
              <a:rPr lang="en-SG" altLang="en-US" sz="2600" i="1" dirty="0" err="1">
                <a:solidFill>
                  <a:srgbClr val="FF0000"/>
                </a:solidFill>
              </a:rPr>
              <a:t>Ecc</a:t>
            </a:r>
            <a:r>
              <a:rPr lang="en-SG" altLang="en-US" sz="2600" i="1" dirty="0">
                <a:solidFill>
                  <a:srgbClr val="FF0000"/>
                </a:solidFill>
              </a:rPr>
              <a:t> 3:7)</a:t>
            </a:r>
            <a:r>
              <a:rPr lang="en-SG" altLang="en-US" sz="2600" i="1" dirty="0"/>
              <a:t> “ …</a:t>
            </a:r>
            <a:r>
              <a:rPr lang="en-SG" altLang="en-US" sz="2600" i="1" u="sng" dirty="0"/>
              <a:t>a time to keep silence, and a time to speak</a:t>
            </a:r>
            <a:r>
              <a:rPr lang="en-SG" altLang="en-US" sz="2600" i="1" dirty="0"/>
              <a:t>;”</a:t>
            </a:r>
            <a:endParaRPr lang="en-SG" altLang="en-US" sz="2600" dirty="0"/>
          </a:p>
          <a:p>
            <a:pPr eaLnBrk="1" hangingPunct="1">
              <a:lnSpc>
                <a:spcPct val="80000"/>
              </a:lnSpc>
            </a:pPr>
            <a:r>
              <a:rPr lang="en-SG" altLang="en-US" sz="2600" i="1" dirty="0">
                <a:solidFill>
                  <a:srgbClr val="FF0000"/>
                </a:solidFill>
              </a:rPr>
              <a:t>(</a:t>
            </a:r>
            <a:r>
              <a:rPr lang="en-SG" altLang="en-US" sz="2600" i="1" dirty="0" err="1">
                <a:solidFill>
                  <a:srgbClr val="FF0000"/>
                </a:solidFill>
              </a:rPr>
              <a:t>Ecc</a:t>
            </a:r>
            <a:r>
              <a:rPr lang="en-SG" altLang="en-US" sz="2600" i="1" dirty="0">
                <a:solidFill>
                  <a:srgbClr val="FF0000"/>
                </a:solidFill>
              </a:rPr>
              <a:t> 8:6) </a:t>
            </a:r>
            <a:r>
              <a:rPr lang="en-SG" altLang="en-US" sz="2600" i="1" dirty="0"/>
              <a:t>Because to every purpose there </a:t>
            </a:r>
            <a:r>
              <a:rPr lang="en-SG" altLang="en-US" sz="2600" i="1" u="sng" dirty="0"/>
              <a:t>is time and judgmen</a:t>
            </a:r>
            <a:r>
              <a:rPr lang="en-SG" altLang="en-US" sz="2600" i="1" dirty="0"/>
              <a:t>t.</a:t>
            </a:r>
            <a:endParaRPr lang="en-SG" altLang="en-US" sz="2600" dirty="0"/>
          </a:p>
          <a:p>
            <a:pPr eaLnBrk="1" hangingPunct="1">
              <a:lnSpc>
                <a:spcPct val="80000"/>
              </a:lnSpc>
            </a:pPr>
            <a:endParaRPr lang="en-SG" altLang="en-US" sz="2100" dirty="0"/>
          </a:p>
        </p:txBody>
      </p:sp>
    </p:spTree>
    <p:extLst>
      <p:ext uri="{BB962C8B-B14F-4D97-AF65-F5344CB8AC3E}">
        <p14:creationId xmlns:p14="http://schemas.microsoft.com/office/powerpoint/2010/main" val="1983698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3781425" y="275035"/>
            <a:ext cx="4605338" cy="82153"/>
          </a:xfrm>
        </p:spPr>
        <p:txBody>
          <a:bodyPr>
            <a:normAutofit fontScale="90000"/>
          </a:bodyPr>
          <a:lstStyle/>
          <a:p>
            <a:pPr eaLnBrk="1" hangingPunct="1"/>
            <a:r>
              <a:rPr lang="en-US" altLang="en-US" sz="2700"/>
              <a:t> </a:t>
            </a:r>
            <a:endParaRPr lang="en-SG" altLang="en-US" sz="2700"/>
          </a:p>
        </p:txBody>
      </p:sp>
      <p:sp>
        <p:nvSpPr>
          <p:cNvPr id="111619" name="Content Placeholder 2"/>
          <p:cNvSpPr>
            <a:spLocks noGrp="1"/>
          </p:cNvSpPr>
          <p:nvPr>
            <p:ph idx="1"/>
          </p:nvPr>
        </p:nvSpPr>
        <p:spPr>
          <a:xfrm>
            <a:off x="709685" y="642937"/>
            <a:ext cx="10590662" cy="5482829"/>
          </a:xfrm>
        </p:spPr>
        <p:txBody>
          <a:bodyPr>
            <a:noAutofit/>
          </a:bodyPr>
          <a:lstStyle/>
          <a:p>
            <a:pPr eaLnBrk="1" hangingPunct="1">
              <a:buFont typeface="Arial" panose="020B0604020202020204" pitchFamily="34" charset="0"/>
              <a:buNone/>
            </a:pPr>
            <a:r>
              <a:rPr lang="en-SG" altLang="en-US" dirty="0"/>
              <a:t>3. Some thoughts (from John Maxwell):</a:t>
            </a:r>
          </a:p>
          <a:p>
            <a:pPr eaLnBrk="1" hangingPunct="1">
              <a:buFont typeface="Arial" panose="020B0604020202020204" pitchFamily="34" charset="0"/>
              <a:buNone/>
            </a:pPr>
            <a:r>
              <a:rPr lang="en-SG" altLang="en-US" dirty="0"/>
              <a:t>	</a:t>
            </a:r>
          </a:p>
          <a:p>
            <a:pPr eaLnBrk="1" hangingPunct="1"/>
            <a:r>
              <a:rPr lang="en-SG" altLang="en-US" dirty="0"/>
              <a:t>Wrong action at the wrong time leads to disaster.</a:t>
            </a:r>
          </a:p>
          <a:p>
            <a:pPr eaLnBrk="1" hangingPunct="1"/>
            <a:r>
              <a:rPr lang="en-SG" altLang="en-US" dirty="0"/>
              <a:t>Right action at the wrong time brings resistance.</a:t>
            </a:r>
          </a:p>
          <a:p>
            <a:pPr eaLnBrk="1" hangingPunct="1"/>
            <a:r>
              <a:rPr lang="en-SG" altLang="en-US" dirty="0"/>
              <a:t>Wrong action at the right time is a mistake.</a:t>
            </a:r>
          </a:p>
          <a:p>
            <a:pPr eaLnBrk="1" hangingPunct="1"/>
            <a:r>
              <a:rPr lang="en-SG" altLang="en-US" dirty="0"/>
              <a:t>Right action at the right time results in success.</a:t>
            </a:r>
          </a:p>
          <a:p>
            <a:pPr eaLnBrk="1" hangingPunct="1">
              <a:buFont typeface="Arial" panose="020B0604020202020204" pitchFamily="34" charset="0"/>
              <a:buNone/>
            </a:pPr>
            <a:endParaRPr lang="en-SG" altLang="en-US" dirty="0"/>
          </a:p>
          <a:p>
            <a:pPr>
              <a:buNone/>
            </a:pPr>
            <a:r>
              <a:rPr lang="en-SG" altLang="en-US" dirty="0"/>
              <a:t>(Ecclesiastes 3:1)  </a:t>
            </a:r>
            <a:r>
              <a:rPr lang="en-SG" altLang="en-US" i="1" u="sng" dirty="0"/>
              <a:t>To every thing there is a season</a:t>
            </a:r>
            <a:r>
              <a:rPr lang="en-SG" altLang="en-US" i="1" dirty="0"/>
              <a:t>, and a time to every purpose under the heaven:</a:t>
            </a:r>
          </a:p>
          <a:p>
            <a:pPr>
              <a:buNone/>
            </a:pPr>
            <a:r>
              <a:rPr lang="en-SG" altLang="en-US" i="1" dirty="0"/>
              <a:t>(Galatians 4:4)  But when </a:t>
            </a:r>
            <a:r>
              <a:rPr lang="en-SG" altLang="en-US" i="1" u="sng" dirty="0"/>
              <a:t>the </a:t>
            </a:r>
            <a:r>
              <a:rPr lang="en-SG" altLang="en-US" i="1" u="sng" dirty="0" err="1"/>
              <a:t>fulness</a:t>
            </a:r>
            <a:r>
              <a:rPr lang="en-SG" altLang="en-US" i="1" u="sng" dirty="0"/>
              <a:t> of the time was come</a:t>
            </a:r>
            <a:r>
              <a:rPr lang="en-SG" altLang="en-US" i="1" dirty="0"/>
              <a:t>, God sent forth his Son, made of a woman, made under the law,</a:t>
            </a:r>
          </a:p>
          <a:p>
            <a:pPr>
              <a:buNone/>
            </a:pPr>
            <a:endParaRPr lang="en-SG" altLang="en-US" i="1" dirty="0"/>
          </a:p>
          <a:p>
            <a:pPr eaLnBrk="1" hangingPunct="1">
              <a:buFont typeface="Arial" panose="020B0604020202020204" pitchFamily="34" charset="0"/>
              <a:buNone/>
            </a:pPr>
            <a:endParaRPr lang="en-SG" altLang="en-US" dirty="0"/>
          </a:p>
          <a:p>
            <a:pPr marL="0" indent="0" eaLnBrk="1" hangingPunct="1">
              <a:buNone/>
            </a:pPr>
            <a:endParaRPr lang="en-SG" altLang="en-US" dirty="0"/>
          </a:p>
        </p:txBody>
      </p:sp>
    </p:spTree>
    <p:extLst>
      <p:ext uri="{BB962C8B-B14F-4D97-AF65-F5344CB8AC3E}">
        <p14:creationId xmlns:p14="http://schemas.microsoft.com/office/powerpoint/2010/main" val="40063840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2263"/>
            <a:ext cx="10515600" cy="5644700"/>
          </a:xfrm>
        </p:spPr>
        <p:txBody>
          <a:bodyPr>
            <a:noAutofit/>
          </a:bodyPr>
          <a:lstStyle/>
          <a:p>
            <a:pPr marL="514350" indent="-514350">
              <a:buAutoNum type="arabicPeriod" startAt="4"/>
            </a:pPr>
            <a:r>
              <a:rPr lang="en-SG" u="sng" dirty="0"/>
              <a:t>CYCLE OF SUCCESS</a:t>
            </a:r>
          </a:p>
          <a:p>
            <a:pPr marL="0" indent="0">
              <a:buNone/>
            </a:pPr>
            <a:endParaRPr lang="en-SG" u="sng" dirty="0"/>
          </a:p>
          <a:p>
            <a:pPr marL="0" indent="0">
              <a:buNone/>
            </a:pPr>
            <a:r>
              <a:rPr lang="en-SG" dirty="0"/>
              <a:t>      1.  TEST – BETTER WAY? TAKE RISKS.</a:t>
            </a:r>
          </a:p>
          <a:p>
            <a:pPr marL="0" indent="0">
              <a:buNone/>
            </a:pPr>
            <a:r>
              <a:rPr lang="en-SG" dirty="0"/>
              <a:t>      2.  FAILURE – FAIL FORWARD WITHOUT LOSING ZEAL.</a:t>
            </a:r>
          </a:p>
          <a:p>
            <a:pPr marL="0" indent="0">
              <a:buNone/>
            </a:pPr>
            <a:r>
              <a:rPr lang="en-SG" dirty="0"/>
              <a:t>      3.  LEARN – WITH TEACHABLE SPIRIT FOR NEW THINGS.</a:t>
            </a:r>
          </a:p>
          <a:p>
            <a:pPr marL="0" indent="0">
              <a:buNone/>
            </a:pPr>
            <a:r>
              <a:rPr lang="en-SG" dirty="0"/>
              <a:t>      4.  IMPROVE – WITH EMPOWERED WISDOM &amp; STRENGTH</a:t>
            </a:r>
          </a:p>
          <a:p>
            <a:pPr marL="0" indent="0">
              <a:buNone/>
            </a:pPr>
            <a:r>
              <a:rPr lang="en-SG" dirty="0"/>
              <a:t>      5.  RE-ENTER – REFRESH, REBUILD AND RELAUNCH.</a:t>
            </a:r>
          </a:p>
          <a:p>
            <a:pPr marL="0" indent="0">
              <a:buNone/>
            </a:pPr>
            <a:r>
              <a:rPr lang="en-SG" dirty="0"/>
              <a:t>           TEST, FAIL, LEARN, IMPROVE AND RE-ENTER AGAIN.</a:t>
            </a:r>
          </a:p>
          <a:p>
            <a:pPr marL="0" indent="0">
              <a:buNone/>
            </a:pPr>
            <a:r>
              <a:rPr lang="en-SG" dirty="0"/>
              <a:t>(Ecclesiastes 3:6)  </a:t>
            </a:r>
            <a:r>
              <a:rPr lang="en-SG" i="1" u="sng" dirty="0"/>
              <a:t>A time to get, and a time to lose</a:t>
            </a:r>
            <a:r>
              <a:rPr lang="en-SG" i="1" dirty="0"/>
              <a:t>; a time to keep, and a time to cast away;</a:t>
            </a:r>
          </a:p>
          <a:p>
            <a:pPr marL="0" indent="0">
              <a:buNone/>
            </a:pPr>
            <a:endParaRPr lang="en-SG" dirty="0"/>
          </a:p>
        </p:txBody>
      </p:sp>
    </p:spTree>
    <p:extLst>
      <p:ext uri="{BB962C8B-B14F-4D97-AF65-F5344CB8AC3E}">
        <p14:creationId xmlns:p14="http://schemas.microsoft.com/office/powerpoint/2010/main" val="111454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113667" name="Content Placeholder 2"/>
          <p:cNvSpPr>
            <a:spLocks noGrp="1"/>
          </p:cNvSpPr>
          <p:nvPr>
            <p:ph idx="1"/>
          </p:nvPr>
        </p:nvSpPr>
        <p:spPr>
          <a:xfrm>
            <a:off x="1223493" y="571500"/>
            <a:ext cx="9169758" cy="5554266"/>
          </a:xfrm>
        </p:spPr>
        <p:txBody>
          <a:bodyPr>
            <a:noAutofit/>
          </a:bodyPr>
          <a:lstStyle/>
          <a:p>
            <a:pPr eaLnBrk="1" hangingPunct="1">
              <a:lnSpc>
                <a:spcPct val="90000"/>
              </a:lnSpc>
              <a:buFont typeface="Arial" panose="020B0604020202020204" pitchFamily="34" charset="0"/>
              <a:buNone/>
            </a:pPr>
            <a:r>
              <a:rPr lang="en-SG" altLang="en-US" dirty="0"/>
              <a:t>C.	</a:t>
            </a:r>
            <a:r>
              <a:rPr lang="en-SG" altLang="en-US" u="sng" dirty="0">
                <a:solidFill>
                  <a:srgbClr val="FF0000"/>
                </a:solidFill>
              </a:rPr>
              <a:t>Get the facts first</a:t>
            </a:r>
            <a:r>
              <a:rPr lang="en-SG" altLang="en-US" dirty="0">
                <a:solidFill>
                  <a:srgbClr val="FF0000"/>
                </a:solidFill>
              </a:rPr>
              <a:t> </a:t>
            </a:r>
            <a:r>
              <a:rPr lang="en-SG" altLang="en-US" dirty="0"/>
              <a:t>(Neh. 2:12-16). </a:t>
            </a:r>
          </a:p>
          <a:p>
            <a:pPr eaLnBrk="1" hangingPunct="1">
              <a:lnSpc>
                <a:spcPct val="90000"/>
              </a:lnSpc>
              <a:buFont typeface="Calibri" panose="020F0502020204030204" pitchFamily="34" charset="0"/>
              <a:buAutoNum type="arabicPeriod"/>
            </a:pPr>
            <a:r>
              <a:rPr lang="en-SG" altLang="en-US" dirty="0"/>
              <a:t>  Why at night?</a:t>
            </a:r>
          </a:p>
          <a:p>
            <a:pPr eaLnBrk="1" hangingPunct="1">
              <a:lnSpc>
                <a:spcPct val="90000"/>
              </a:lnSpc>
              <a:buFont typeface="Arial" panose="020B0604020202020204" pitchFamily="34" charset="0"/>
              <a:buNone/>
            </a:pPr>
            <a:r>
              <a:rPr lang="en-SG" altLang="en-US" dirty="0"/>
              <a:t>	  Time to review without interruption</a:t>
            </a:r>
          </a:p>
          <a:p>
            <a:pPr eaLnBrk="1" hangingPunct="1">
              <a:lnSpc>
                <a:spcPct val="90000"/>
              </a:lnSpc>
              <a:buFont typeface="Arial" panose="020B0604020202020204" pitchFamily="34" charset="0"/>
              <a:buNone/>
            </a:pPr>
            <a:r>
              <a:rPr lang="en-SG" altLang="en-US" dirty="0"/>
              <a:t>2.   Protection of plans from pre-mature death</a:t>
            </a:r>
          </a:p>
          <a:p>
            <a:pPr eaLnBrk="1" hangingPunct="1">
              <a:lnSpc>
                <a:spcPct val="90000"/>
              </a:lnSpc>
              <a:buFont typeface="Arial" panose="020B0604020202020204" pitchFamily="34" charset="0"/>
              <a:buAutoNum type="arabicPeriod" startAt="3"/>
            </a:pPr>
            <a:r>
              <a:rPr lang="en-SG" altLang="en-US" dirty="0"/>
              <a:t>  Good leaders do their own research.</a:t>
            </a:r>
          </a:p>
          <a:p>
            <a:pPr eaLnBrk="1" hangingPunct="1">
              <a:lnSpc>
                <a:spcPct val="90000"/>
              </a:lnSpc>
              <a:buFont typeface="Arial" panose="020B0604020202020204" pitchFamily="34" charset="0"/>
              <a:buNone/>
            </a:pPr>
            <a:endParaRPr lang="en-SG" altLang="en-US" dirty="0"/>
          </a:p>
          <a:p>
            <a:pPr eaLnBrk="1" hangingPunct="1">
              <a:lnSpc>
                <a:spcPct val="90000"/>
              </a:lnSpc>
              <a:buFont typeface="Arial" panose="020B0604020202020204" pitchFamily="34" charset="0"/>
              <a:buNone/>
            </a:pPr>
            <a:r>
              <a:rPr lang="en-SG" altLang="en-US" i="1" dirty="0">
                <a:solidFill>
                  <a:srgbClr val="FF0000"/>
                </a:solidFill>
              </a:rPr>
              <a:t>(Pro 23:23)  </a:t>
            </a:r>
            <a:r>
              <a:rPr lang="en-SG" altLang="en-US" i="1" u="sng" dirty="0"/>
              <a:t>Buy the truth, and sell it not</a:t>
            </a:r>
            <a:r>
              <a:rPr lang="en-SG" altLang="en-US" i="1" dirty="0"/>
              <a:t>; also wisdom, and instruction, and  understanding.</a:t>
            </a:r>
            <a:endParaRPr lang="en-SG" altLang="en-US" dirty="0"/>
          </a:p>
          <a:p>
            <a:pPr eaLnBrk="1" hangingPunct="1">
              <a:lnSpc>
                <a:spcPct val="90000"/>
              </a:lnSpc>
              <a:buFont typeface="Arial" panose="020B0604020202020204" pitchFamily="34" charset="0"/>
              <a:buNone/>
            </a:pPr>
            <a:r>
              <a:rPr lang="en-SG" altLang="en-US" i="1" dirty="0"/>
              <a:t> </a:t>
            </a:r>
            <a:r>
              <a:rPr lang="en-SG" altLang="en-US" i="1" dirty="0">
                <a:solidFill>
                  <a:srgbClr val="FF0000"/>
                </a:solidFill>
              </a:rPr>
              <a:t>(Pro 14:15)  </a:t>
            </a:r>
            <a:r>
              <a:rPr lang="en-SG" altLang="en-US" i="1" dirty="0"/>
              <a:t>The simple believeth every word: but the prudent man </a:t>
            </a:r>
            <a:r>
              <a:rPr lang="en-SG" altLang="en-US" i="1" u="sng" dirty="0"/>
              <a:t>looks well to his</a:t>
            </a:r>
            <a:r>
              <a:rPr lang="en-SG" altLang="en-US" u="sng" dirty="0"/>
              <a:t> </a:t>
            </a:r>
            <a:r>
              <a:rPr lang="en-SG" altLang="en-US" i="1" u="sng" dirty="0"/>
              <a:t>going</a:t>
            </a:r>
            <a:r>
              <a:rPr lang="en-SG" altLang="en-US" i="1" dirty="0"/>
              <a:t>.</a:t>
            </a:r>
            <a:r>
              <a:rPr lang="en-SG" altLang="en-US" dirty="0"/>
              <a:t>  (cf. Prov. 18:13).</a:t>
            </a:r>
          </a:p>
          <a:p>
            <a:pPr eaLnBrk="1" hangingPunct="1">
              <a:lnSpc>
                <a:spcPct val="90000"/>
              </a:lnSpc>
            </a:pPr>
            <a:endParaRPr lang="en-SG" altLang="en-US" sz="2250" dirty="0"/>
          </a:p>
        </p:txBody>
      </p:sp>
    </p:spTree>
    <p:extLst>
      <p:ext uri="{BB962C8B-B14F-4D97-AF65-F5344CB8AC3E}">
        <p14:creationId xmlns:p14="http://schemas.microsoft.com/office/powerpoint/2010/main" val="3609689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3781425" y="275035"/>
            <a:ext cx="4645819" cy="225028"/>
          </a:xfrm>
        </p:spPr>
        <p:txBody>
          <a:bodyPr>
            <a:normAutofit fontScale="90000"/>
          </a:bodyPr>
          <a:lstStyle/>
          <a:p>
            <a:pPr eaLnBrk="1" hangingPunct="1"/>
            <a:r>
              <a:rPr lang="en-US" altLang="en-US" sz="2700"/>
              <a:t> </a:t>
            </a:r>
            <a:endParaRPr lang="en-SG" altLang="en-US" sz="2700"/>
          </a:p>
        </p:txBody>
      </p:sp>
      <p:sp>
        <p:nvSpPr>
          <p:cNvPr id="115715" name="Content Placeholder 2"/>
          <p:cNvSpPr>
            <a:spLocks noGrp="1"/>
          </p:cNvSpPr>
          <p:nvPr>
            <p:ph idx="1"/>
          </p:nvPr>
        </p:nvSpPr>
        <p:spPr>
          <a:xfrm>
            <a:off x="1545465" y="642937"/>
            <a:ext cx="8963696" cy="5786438"/>
          </a:xfrm>
        </p:spPr>
        <p:txBody>
          <a:bodyPr>
            <a:noAutofit/>
          </a:bodyPr>
          <a:lstStyle/>
          <a:p>
            <a:pPr eaLnBrk="1" hangingPunct="1">
              <a:buFont typeface="Arial" panose="020B0604020202020204" pitchFamily="34" charset="0"/>
              <a:buNone/>
            </a:pPr>
            <a:r>
              <a:rPr lang="en-SG" altLang="en-US" dirty="0"/>
              <a:t>D. </a:t>
            </a:r>
            <a:r>
              <a:rPr lang="en-SG" altLang="en-US" u="sng" dirty="0">
                <a:solidFill>
                  <a:srgbClr val="FF0000"/>
                </a:solidFill>
              </a:rPr>
              <a:t>Identify with your people</a:t>
            </a:r>
            <a:r>
              <a:rPr lang="en-SG" altLang="en-US" dirty="0"/>
              <a:t> (vs. 17a)</a:t>
            </a:r>
          </a:p>
          <a:p>
            <a:pPr eaLnBrk="1" hangingPunct="1">
              <a:buFont typeface="Arial" panose="020B0604020202020204" pitchFamily="34" charset="0"/>
              <a:buNone/>
            </a:pPr>
            <a:r>
              <a:rPr lang="en-SG" altLang="en-US" i="1" dirty="0"/>
              <a:t>	(</a:t>
            </a:r>
            <a:r>
              <a:rPr lang="en-SG" altLang="en-US" i="1" dirty="0" err="1"/>
              <a:t>Neh</a:t>
            </a:r>
            <a:r>
              <a:rPr lang="en-SG" altLang="en-US" i="1" dirty="0"/>
              <a:t> 2:17)  Then said I unto them, Ye see the distress that </a:t>
            </a:r>
            <a:r>
              <a:rPr lang="en-SG" altLang="en-US" i="1" u="sng" dirty="0"/>
              <a:t>we are in</a:t>
            </a:r>
            <a:r>
              <a:rPr lang="en-SG" altLang="en-US" i="1" dirty="0"/>
              <a:t>, … </a:t>
            </a:r>
            <a:r>
              <a:rPr lang="en-SG" altLang="en-US" i="1" u="sng" dirty="0"/>
              <a:t>come, and let us build up </a:t>
            </a:r>
            <a:r>
              <a:rPr lang="en-SG" altLang="en-US" i="1" dirty="0"/>
              <a:t>the wall of Jerusalem, that we be no more a reproach.</a:t>
            </a:r>
          </a:p>
          <a:p>
            <a:pPr eaLnBrk="1" hangingPunct="1">
              <a:buFont typeface="Arial" panose="020B0604020202020204" pitchFamily="34" charset="0"/>
              <a:buNone/>
            </a:pPr>
            <a:endParaRPr lang="en-SG" altLang="en-US" dirty="0"/>
          </a:p>
          <a:p>
            <a:pPr eaLnBrk="1" hangingPunct="1">
              <a:buFont typeface="Calibri" panose="020F0502020204030204" pitchFamily="34" charset="0"/>
              <a:buAutoNum type="arabicPeriod"/>
            </a:pPr>
            <a:r>
              <a:rPr lang="en-SG" altLang="en-US" dirty="0"/>
              <a:t>  Not blaming others nor be superior</a:t>
            </a:r>
          </a:p>
          <a:p>
            <a:pPr eaLnBrk="1" hangingPunct="1">
              <a:buFont typeface="Calibri" panose="020F0502020204030204" pitchFamily="34" charset="0"/>
              <a:buAutoNum type="arabicPeriod"/>
            </a:pPr>
            <a:r>
              <a:rPr lang="en-SG" altLang="en-US" dirty="0"/>
              <a:t>  Accepted blame, understood and identified with the people and situation (incarnational ministry)</a:t>
            </a:r>
          </a:p>
          <a:p>
            <a:pPr eaLnBrk="1" hangingPunct="1">
              <a:buFont typeface="Calibri" panose="020F0502020204030204" pitchFamily="34" charset="0"/>
              <a:buAutoNum type="arabicPeriod"/>
            </a:pPr>
            <a:r>
              <a:rPr lang="en-SG" altLang="en-US" dirty="0"/>
              <a:t>  The best ideas are not “mine” but “</a:t>
            </a:r>
            <a:r>
              <a:rPr lang="en-SG" altLang="en-US" u="sng" dirty="0"/>
              <a:t>ours</a:t>
            </a:r>
            <a:r>
              <a:rPr lang="en-SG" altLang="en-US" dirty="0"/>
              <a:t>”.</a:t>
            </a:r>
          </a:p>
          <a:p>
            <a:pPr eaLnBrk="1" hangingPunct="1">
              <a:buFont typeface="Calibri" panose="020F0502020204030204" pitchFamily="34" charset="0"/>
              <a:buAutoNum type="arabicPeriod"/>
            </a:pPr>
            <a:r>
              <a:rPr lang="en-SG" altLang="en-US" dirty="0"/>
              <a:t>  Not just leading people but </a:t>
            </a:r>
            <a:r>
              <a:rPr lang="en-SG" altLang="en-US" u="sng" dirty="0"/>
              <a:t>leading with people</a:t>
            </a:r>
            <a:r>
              <a:rPr lang="en-SG" altLang="en-US" dirty="0"/>
              <a:t>.</a:t>
            </a:r>
          </a:p>
          <a:p>
            <a:pPr eaLnBrk="1" hangingPunct="1">
              <a:buFont typeface="Calibri" panose="020F0502020204030204" pitchFamily="34" charset="0"/>
              <a:buAutoNum type="arabicPeriod"/>
            </a:pPr>
            <a:endParaRPr lang="en-SG" altLang="en-US" dirty="0"/>
          </a:p>
        </p:txBody>
      </p:sp>
    </p:spTree>
    <p:extLst>
      <p:ext uri="{BB962C8B-B14F-4D97-AF65-F5344CB8AC3E}">
        <p14:creationId xmlns:p14="http://schemas.microsoft.com/office/powerpoint/2010/main" val="1054130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3781425" y="275035"/>
            <a:ext cx="4645819" cy="82153"/>
          </a:xfrm>
        </p:spPr>
        <p:txBody>
          <a:bodyPr>
            <a:normAutofit fontScale="90000"/>
          </a:bodyPr>
          <a:lstStyle/>
          <a:p>
            <a:pPr eaLnBrk="1" hangingPunct="1"/>
            <a:r>
              <a:rPr lang="en-US" altLang="en-US" sz="2700"/>
              <a:t> </a:t>
            </a:r>
            <a:endParaRPr lang="en-SG" altLang="en-US" sz="2700"/>
          </a:p>
        </p:txBody>
      </p:sp>
      <p:sp>
        <p:nvSpPr>
          <p:cNvPr id="117763" name="Content Placeholder 2"/>
          <p:cNvSpPr>
            <a:spLocks noGrp="1"/>
          </p:cNvSpPr>
          <p:nvPr>
            <p:ph idx="1"/>
          </p:nvPr>
        </p:nvSpPr>
        <p:spPr>
          <a:xfrm>
            <a:off x="1609859" y="500063"/>
            <a:ext cx="8976575" cy="6223397"/>
          </a:xfrm>
        </p:spPr>
        <p:txBody>
          <a:bodyPr>
            <a:noAutofit/>
          </a:bodyPr>
          <a:lstStyle/>
          <a:p>
            <a:pPr eaLnBrk="1" hangingPunct="1">
              <a:lnSpc>
                <a:spcPct val="90000"/>
              </a:lnSpc>
              <a:buFont typeface="Arial" panose="020B0604020202020204" pitchFamily="34" charset="0"/>
              <a:buNone/>
            </a:pPr>
            <a:r>
              <a:rPr lang="en-SG" altLang="en-US" dirty="0"/>
              <a:t>E. </a:t>
            </a:r>
            <a:r>
              <a:rPr lang="en-SG" altLang="en-US" u="sng" dirty="0">
                <a:solidFill>
                  <a:srgbClr val="FF0000"/>
                </a:solidFill>
              </a:rPr>
              <a:t>Dramatize the seriousness of the problem </a:t>
            </a:r>
            <a:r>
              <a:rPr lang="en-SG" altLang="en-US" dirty="0"/>
              <a:t>(vs. 17).</a:t>
            </a:r>
          </a:p>
          <a:p>
            <a:pPr eaLnBrk="1" hangingPunct="1">
              <a:lnSpc>
                <a:spcPct val="90000"/>
              </a:lnSpc>
              <a:buFont typeface="Arial" panose="020B0604020202020204" pitchFamily="34" charset="0"/>
              <a:buNone/>
            </a:pPr>
            <a:r>
              <a:rPr lang="en-SG" altLang="en-US" i="1" dirty="0"/>
              <a:t>	(</a:t>
            </a:r>
            <a:r>
              <a:rPr lang="en-SG" altLang="en-US" i="1" dirty="0" err="1"/>
              <a:t>Neh</a:t>
            </a:r>
            <a:r>
              <a:rPr lang="en-SG" altLang="en-US" i="1" dirty="0"/>
              <a:t> 2:17)  Then said I unto them, Ye see the distress that we are in, how Jerusalem </a:t>
            </a:r>
            <a:r>
              <a:rPr lang="en-SG" altLang="en-US" i="1" dirty="0" err="1"/>
              <a:t>lieth</a:t>
            </a:r>
            <a:r>
              <a:rPr lang="en-SG" altLang="en-US" i="1" dirty="0"/>
              <a:t> </a:t>
            </a:r>
            <a:r>
              <a:rPr lang="en-SG" altLang="en-US" i="1" u="sng" dirty="0"/>
              <a:t>waste</a:t>
            </a:r>
            <a:r>
              <a:rPr lang="en-SG" altLang="en-US" i="1" dirty="0"/>
              <a:t>, and the gates thereof are </a:t>
            </a:r>
            <a:r>
              <a:rPr lang="en-SG" altLang="en-US" i="1" u="sng" dirty="0"/>
              <a:t>burned with fire</a:t>
            </a:r>
            <a:r>
              <a:rPr lang="en-SG" altLang="en-US" i="1" dirty="0"/>
              <a:t>: come, and let us build up the wall of Jerusalem, that we be no more a </a:t>
            </a:r>
            <a:r>
              <a:rPr lang="en-SG" altLang="en-US" i="1" u="sng" dirty="0"/>
              <a:t>reproach</a:t>
            </a:r>
            <a:r>
              <a:rPr lang="en-SG" altLang="en-US" i="1" dirty="0"/>
              <a:t>.</a:t>
            </a:r>
            <a:endParaRPr lang="en-SG" altLang="en-US" dirty="0"/>
          </a:p>
          <a:p>
            <a:pPr eaLnBrk="1" hangingPunct="1">
              <a:lnSpc>
                <a:spcPct val="90000"/>
              </a:lnSpc>
              <a:buFont typeface="Calibri" panose="020F0502020204030204" pitchFamily="34" charset="0"/>
              <a:buAutoNum type="arabicPeriod"/>
            </a:pPr>
            <a:r>
              <a:rPr lang="en-SG" altLang="en-US" dirty="0"/>
              <a:t> Get people to face facts, with emotional word pictures.</a:t>
            </a:r>
          </a:p>
          <a:p>
            <a:pPr eaLnBrk="1" hangingPunct="1">
              <a:lnSpc>
                <a:spcPct val="90000"/>
              </a:lnSpc>
              <a:buFont typeface="Calibri" panose="020F0502020204030204" pitchFamily="34" charset="0"/>
              <a:buAutoNum type="arabicPeriod"/>
            </a:pPr>
            <a:r>
              <a:rPr lang="en-SG" altLang="en-US" dirty="0"/>
              <a:t> He appealed to their self-esteem &amp; discontent– in disgrace and reproach.  We can do better.</a:t>
            </a:r>
          </a:p>
          <a:p>
            <a:pPr eaLnBrk="1" hangingPunct="1">
              <a:lnSpc>
                <a:spcPct val="90000"/>
              </a:lnSpc>
              <a:buFont typeface="Calibri" panose="020F0502020204030204" pitchFamily="34" charset="0"/>
              <a:buAutoNum type="arabicPeriod"/>
            </a:pPr>
            <a:r>
              <a:rPr lang="en-SG" altLang="en-US" dirty="0"/>
              <a:t> He appealed to their concern for God’s glory.</a:t>
            </a:r>
          </a:p>
          <a:p>
            <a:pPr eaLnBrk="1" hangingPunct="1">
              <a:lnSpc>
                <a:spcPct val="90000"/>
              </a:lnSpc>
              <a:buFont typeface="Calibri" panose="020F0502020204030204" pitchFamily="34" charset="0"/>
              <a:buAutoNum type="arabicPeriod"/>
            </a:pPr>
            <a:r>
              <a:rPr lang="en-SG" altLang="en-US" dirty="0"/>
              <a:t> The greatest motivation is not external, nor internal, but eternal – for His glory.</a:t>
            </a:r>
          </a:p>
          <a:p>
            <a:pPr marL="0" indent="0" eaLnBrk="1" hangingPunct="1">
              <a:lnSpc>
                <a:spcPct val="90000"/>
              </a:lnSpc>
              <a:buNone/>
            </a:pPr>
            <a:endParaRPr lang="en-SG" altLang="en-US" dirty="0"/>
          </a:p>
        </p:txBody>
      </p:sp>
    </p:spTree>
    <p:extLst>
      <p:ext uri="{BB962C8B-B14F-4D97-AF65-F5344CB8AC3E}">
        <p14:creationId xmlns:p14="http://schemas.microsoft.com/office/powerpoint/2010/main" val="3462241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r>
              <a:rPr lang="en-US" altLang="en-US"/>
              <a:t> </a:t>
            </a:r>
            <a:endParaRPr lang="en-SG" altLang="en-US"/>
          </a:p>
        </p:txBody>
      </p:sp>
      <p:sp>
        <p:nvSpPr>
          <p:cNvPr id="119811" name="Content Placeholder 2"/>
          <p:cNvSpPr>
            <a:spLocks noGrp="1"/>
          </p:cNvSpPr>
          <p:nvPr>
            <p:ph idx="1"/>
          </p:nvPr>
        </p:nvSpPr>
        <p:spPr>
          <a:xfrm>
            <a:off x="723331" y="818866"/>
            <a:ext cx="10630469" cy="5358097"/>
          </a:xfrm>
        </p:spPr>
        <p:txBody>
          <a:bodyPr>
            <a:noAutofit/>
          </a:bodyPr>
          <a:lstStyle/>
          <a:p>
            <a:pPr eaLnBrk="1" hangingPunct="1">
              <a:buFont typeface="Arial" panose="020B0604020202020204" pitchFamily="34" charset="0"/>
              <a:buNone/>
            </a:pPr>
            <a:r>
              <a:rPr lang="en-SG" altLang="en-US" dirty="0"/>
              <a:t>F. 	</a:t>
            </a:r>
            <a:r>
              <a:rPr lang="en-SG" altLang="en-US" u="sng" dirty="0">
                <a:solidFill>
                  <a:srgbClr val="FF0000"/>
                </a:solidFill>
              </a:rPr>
              <a:t>Ask for specific response</a:t>
            </a:r>
            <a:r>
              <a:rPr lang="en-SG" altLang="en-US" dirty="0">
                <a:solidFill>
                  <a:srgbClr val="FF0000"/>
                </a:solidFill>
              </a:rPr>
              <a:t> </a:t>
            </a:r>
            <a:r>
              <a:rPr lang="en-SG" altLang="en-US" dirty="0"/>
              <a:t>(vs.17b) “… come and let us build up the wall”</a:t>
            </a:r>
          </a:p>
          <a:p>
            <a:pPr eaLnBrk="1" hangingPunct="1">
              <a:buFont typeface="Arial" panose="020B0604020202020204" pitchFamily="34" charset="0"/>
              <a:buNone/>
            </a:pPr>
            <a:r>
              <a:rPr lang="en-SG" altLang="en-US" dirty="0"/>
              <a:t>	</a:t>
            </a:r>
          </a:p>
          <a:p>
            <a:pPr eaLnBrk="1" hangingPunct="1">
              <a:buFont typeface="Arial" panose="020B0604020202020204" pitchFamily="34" charset="0"/>
              <a:buNone/>
            </a:pPr>
            <a:r>
              <a:rPr lang="en-SG" altLang="en-US" dirty="0"/>
              <a:t>1.  Leaders see both the </a:t>
            </a:r>
            <a:r>
              <a:rPr lang="en-SG" altLang="en-US" dirty="0">
                <a:solidFill>
                  <a:srgbClr val="FF0000"/>
                </a:solidFill>
              </a:rPr>
              <a:t>real</a:t>
            </a:r>
            <a:r>
              <a:rPr lang="en-SG" altLang="en-US" dirty="0"/>
              <a:t> (actual) and the </a:t>
            </a:r>
            <a:r>
              <a:rPr lang="en-SG" altLang="en-US" dirty="0">
                <a:solidFill>
                  <a:srgbClr val="FF0000"/>
                </a:solidFill>
              </a:rPr>
              <a:t>ideal </a:t>
            </a:r>
            <a:r>
              <a:rPr lang="en-SG" altLang="en-US" dirty="0"/>
              <a:t>(possible), are </a:t>
            </a:r>
            <a:r>
              <a:rPr lang="en-SG" altLang="en-US" dirty="0">
                <a:solidFill>
                  <a:srgbClr val="FF0000"/>
                </a:solidFill>
              </a:rPr>
              <a:t>realistic</a:t>
            </a:r>
            <a:r>
              <a:rPr lang="en-SG" altLang="en-US" dirty="0"/>
              <a:t> and </a:t>
            </a:r>
            <a:r>
              <a:rPr lang="en-SG" altLang="en-US" dirty="0">
                <a:solidFill>
                  <a:srgbClr val="FF0000"/>
                </a:solidFill>
              </a:rPr>
              <a:t>optimistic.</a:t>
            </a:r>
          </a:p>
          <a:p>
            <a:pPr marL="514350" indent="-514350" eaLnBrk="1" hangingPunct="1">
              <a:buAutoNum type="arabicPeriod" startAt="2"/>
            </a:pPr>
            <a:r>
              <a:rPr lang="en-SG" altLang="en-US" dirty="0"/>
              <a:t>Not afraid to ask for help, faith and sacrifice.</a:t>
            </a:r>
          </a:p>
          <a:p>
            <a:pPr marL="514350" indent="-514350" eaLnBrk="1" hangingPunct="1">
              <a:buAutoNum type="arabicPeriod" startAt="2"/>
            </a:pPr>
            <a:r>
              <a:rPr lang="en-SG" altLang="en-US" dirty="0"/>
              <a:t>If people do buy into the leader but do not buy into vision – it is time for a new vision.</a:t>
            </a:r>
          </a:p>
          <a:p>
            <a:pPr marL="514350" indent="-514350" eaLnBrk="1" hangingPunct="1">
              <a:buAutoNum type="arabicPeriod" startAt="2"/>
            </a:pPr>
            <a:r>
              <a:rPr lang="en-SG" altLang="en-US" dirty="0"/>
              <a:t>If people do buy into the leader and also buy into the vision, it is time to get behind the leader.</a:t>
            </a:r>
          </a:p>
          <a:p>
            <a:pPr marL="514350" indent="-514350" eaLnBrk="1" hangingPunct="1">
              <a:buAutoNum type="arabicPeriod" startAt="2"/>
            </a:pPr>
            <a:endParaRPr lang="en-SG" altLang="en-US" dirty="0"/>
          </a:p>
        </p:txBody>
      </p:sp>
    </p:spTree>
    <p:extLst>
      <p:ext uri="{BB962C8B-B14F-4D97-AF65-F5344CB8AC3E}">
        <p14:creationId xmlns:p14="http://schemas.microsoft.com/office/powerpoint/2010/main" val="182566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3781425" y="275035"/>
            <a:ext cx="4645819" cy="225028"/>
          </a:xfrm>
        </p:spPr>
        <p:txBody>
          <a:bodyPr>
            <a:normAutofit fontScale="90000"/>
          </a:bodyPr>
          <a:lstStyle/>
          <a:p>
            <a:pPr eaLnBrk="1" hangingPunct="1"/>
            <a:r>
              <a:rPr lang="en-US" altLang="en-US" sz="2700"/>
              <a:t> </a:t>
            </a:r>
            <a:endParaRPr lang="en-SG" altLang="en-US" sz="2700"/>
          </a:p>
        </p:txBody>
      </p:sp>
      <p:sp>
        <p:nvSpPr>
          <p:cNvPr id="121859" name="Content Placeholder 2"/>
          <p:cNvSpPr>
            <a:spLocks noGrp="1"/>
          </p:cNvSpPr>
          <p:nvPr>
            <p:ph idx="1"/>
          </p:nvPr>
        </p:nvSpPr>
        <p:spPr>
          <a:xfrm>
            <a:off x="627797" y="500063"/>
            <a:ext cx="10972800" cy="5625703"/>
          </a:xfrm>
        </p:spPr>
        <p:txBody>
          <a:bodyPr>
            <a:noAutofit/>
          </a:bodyPr>
          <a:lstStyle/>
          <a:p>
            <a:pPr eaLnBrk="1" hangingPunct="1">
              <a:lnSpc>
                <a:spcPct val="80000"/>
              </a:lnSpc>
              <a:buFont typeface="Arial" panose="020B0604020202020204" pitchFamily="34" charset="0"/>
              <a:buNone/>
            </a:pPr>
            <a:r>
              <a:rPr lang="en-SG" altLang="en-US" dirty="0">
                <a:solidFill>
                  <a:srgbClr val="FF0000"/>
                </a:solidFill>
              </a:rPr>
              <a:t>G. </a:t>
            </a:r>
            <a:r>
              <a:rPr lang="en-SG" altLang="en-US" u="sng" dirty="0">
                <a:solidFill>
                  <a:srgbClr val="FF0000"/>
                </a:solidFill>
              </a:rPr>
              <a:t>Encourage with personal testimony</a:t>
            </a:r>
            <a:r>
              <a:rPr lang="en-SG" altLang="en-US" dirty="0">
                <a:solidFill>
                  <a:srgbClr val="FF0000"/>
                </a:solidFill>
              </a:rPr>
              <a:t> </a:t>
            </a:r>
            <a:r>
              <a:rPr lang="en-SG" altLang="en-US" dirty="0"/>
              <a:t>(vs. 18a).</a:t>
            </a:r>
          </a:p>
          <a:p>
            <a:pPr eaLnBrk="1" hangingPunct="1">
              <a:lnSpc>
                <a:spcPct val="80000"/>
              </a:lnSpc>
              <a:buFont typeface="Arial" panose="020B0604020202020204" pitchFamily="34" charset="0"/>
              <a:buNone/>
            </a:pPr>
            <a:r>
              <a:rPr lang="en-SG" altLang="en-US" dirty="0"/>
              <a:t>1.  His story – relationship built by his transparency &amp; credibility</a:t>
            </a:r>
          </a:p>
          <a:p>
            <a:pPr eaLnBrk="1" hangingPunct="1">
              <a:lnSpc>
                <a:spcPct val="80000"/>
              </a:lnSpc>
              <a:buFont typeface="Arial" panose="020B0604020202020204" pitchFamily="34" charset="0"/>
              <a:buNone/>
            </a:pPr>
            <a:r>
              <a:rPr lang="en-SG" altLang="en-US" dirty="0"/>
              <a:t>	a. How God called him to lead – burden &amp; vision, God’s idea</a:t>
            </a:r>
          </a:p>
          <a:p>
            <a:pPr eaLnBrk="1" hangingPunct="1">
              <a:lnSpc>
                <a:spcPct val="80000"/>
              </a:lnSpc>
              <a:buFont typeface="Arial" panose="020B0604020202020204" pitchFamily="34" charset="0"/>
              <a:buNone/>
            </a:pPr>
            <a:r>
              <a:rPr lang="en-SG" altLang="en-US" dirty="0"/>
              <a:t>	b. How circumstances confirmed his calling – God’s working in king</a:t>
            </a:r>
          </a:p>
          <a:p>
            <a:pPr eaLnBrk="1" hangingPunct="1">
              <a:lnSpc>
                <a:spcPct val="80000"/>
              </a:lnSpc>
              <a:buFont typeface="Arial" panose="020B0604020202020204" pitchFamily="34" charset="0"/>
              <a:buNone/>
            </a:pPr>
            <a:r>
              <a:rPr lang="en-SG" altLang="en-US" dirty="0"/>
              <a:t>2.  The people response gladly – vision had been transferred – shared burden.  Lead with people. (after 90 years of wait)</a:t>
            </a:r>
          </a:p>
          <a:p>
            <a:pPr eaLnBrk="1" hangingPunct="1">
              <a:lnSpc>
                <a:spcPct val="80000"/>
              </a:lnSpc>
              <a:buFont typeface="Arial" panose="020B0604020202020204" pitchFamily="34" charset="0"/>
              <a:buNone/>
            </a:pPr>
            <a:r>
              <a:rPr lang="en-SG" altLang="en-US" dirty="0"/>
              <a:t>3.   People follow people, not just programs.</a:t>
            </a:r>
          </a:p>
          <a:p>
            <a:pPr eaLnBrk="1" hangingPunct="1">
              <a:lnSpc>
                <a:spcPct val="80000"/>
              </a:lnSpc>
            </a:pPr>
            <a:r>
              <a:rPr lang="en-SG" altLang="en-US" dirty="0"/>
              <a:t>We have to touch the heart, before  we ask for the hand. </a:t>
            </a:r>
            <a:r>
              <a:rPr lang="en-SG" altLang="en-US" i="1" dirty="0"/>
              <a:t>(1Co 11:1)  </a:t>
            </a:r>
            <a:r>
              <a:rPr lang="en-SG" altLang="en-US" i="1" u="sng" dirty="0"/>
              <a:t>Be ye followers of me, even as I also am of Christ.</a:t>
            </a:r>
            <a:endParaRPr lang="en-SG" altLang="en-US" u="sng" dirty="0"/>
          </a:p>
          <a:p>
            <a:pPr marL="514350" indent="-514350" eaLnBrk="1" hangingPunct="1">
              <a:lnSpc>
                <a:spcPct val="80000"/>
              </a:lnSpc>
              <a:buAutoNum type="arabicPeriod" startAt="4"/>
            </a:pPr>
            <a:r>
              <a:rPr lang="en-SG" altLang="en-US" dirty="0"/>
              <a:t>People are ready to help when they sense God’s Hand upon our life.</a:t>
            </a:r>
          </a:p>
          <a:p>
            <a:pPr marL="514350" indent="-514350" eaLnBrk="1" hangingPunct="1">
              <a:lnSpc>
                <a:spcPct val="80000"/>
              </a:lnSpc>
              <a:buAutoNum type="arabicPeriod" startAt="4"/>
            </a:pPr>
            <a:r>
              <a:rPr lang="en-SG" altLang="en-US" dirty="0"/>
              <a:t>The law of Buy-in – People buy into the leader, then the vision.</a:t>
            </a:r>
          </a:p>
        </p:txBody>
      </p:sp>
    </p:spTree>
    <p:extLst>
      <p:ext uri="{BB962C8B-B14F-4D97-AF65-F5344CB8AC3E}">
        <p14:creationId xmlns:p14="http://schemas.microsoft.com/office/powerpoint/2010/main" val="2092930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3781425" y="275035"/>
            <a:ext cx="4645819" cy="225028"/>
          </a:xfrm>
        </p:spPr>
        <p:txBody>
          <a:bodyPr>
            <a:normAutofit fontScale="90000"/>
          </a:bodyPr>
          <a:lstStyle/>
          <a:p>
            <a:pPr eaLnBrk="1" hangingPunct="1"/>
            <a:r>
              <a:rPr lang="en-US" altLang="en-US" sz="2700"/>
              <a:t> </a:t>
            </a:r>
            <a:endParaRPr lang="en-SG" altLang="en-US" sz="2700"/>
          </a:p>
        </p:txBody>
      </p:sp>
      <p:sp>
        <p:nvSpPr>
          <p:cNvPr id="123907" name="Content Placeholder 2"/>
          <p:cNvSpPr>
            <a:spLocks noGrp="1"/>
          </p:cNvSpPr>
          <p:nvPr>
            <p:ph idx="1"/>
          </p:nvPr>
        </p:nvSpPr>
        <p:spPr>
          <a:xfrm>
            <a:off x="668740" y="500063"/>
            <a:ext cx="10836323" cy="5955328"/>
          </a:xfrm>
        </p:spPr>
        <p:txBody>
          <a:bodyPr>
            <a:noAutofit/>
          </a:bodyPr>
          <a:lstStyle/>
          <a:p>
            <a:pPr eaLnBrk="1" hangingPunct="1">
              <a:lnSpc>
                <a:spcPct val="90000"/>
              </a:lnSpc>
              <a:buFont typeface="Arial" panose="020B0604020202020204" pitchFamily="34" charset="0"/>
              <a:buNone/>
            </a:pPr>
            <a:r>
              <a:rPr lang="en-SG" altLang="en-US" dirty="0"/>
              <a:t>H.	</a:t>
            </a:r>
            <a:r>
              <a:rPr lang="en-SG" altLang="en-US" u="sng" dirty="0">
                <a:solidFill>
                  <a:srgbClr val="FF0000"/>
                </a:solidFill>
              </a:rPr>
              <a:t>Answer the opposition quickly and confidently</a:t>
            </a:r>
            <a:r>
              <a:rPr lang="en-SG" altLang="en-US" dirty="0">
                <a:solidFill>
                  <a:srgbClr val="FF0000"/>
                </a:solidFill>
              </a:rPr>
              <a:t> </a:t>
            </a:r>
            <a:r>
              <a:rPr lang="en-SG" altLang="en-US" dirty="0"/>
              <a:t>(vs. 20)</a:t>
            </a:r>
          </a:p>
          <a:p>
            <a:pPr eaLnBrk="1" hangingPunct="1">
              <a:lnSpc>
                <a:spcPct val="90000"/>
              </a:lnSpc>
              <a:buFont typeface="Arial" panose="020B0604020202020204" pitchFamily="34" charset="0"/>
              <a:buNone/>
            </a:pPr>
            <a:r>
              <a:rPr lang="en-SG" altLang="en-US" i="1" dirty="0"/>
              <a:t>	(</a:t>
            </a:r>
            <a:r>
              <a:rPr lang="en-SG" altLang="en-US" i="1" dirty="0" err="1"/>
              <a:t>Neh</a:t>
            </a:r>
            <a:r>
              <a:rPr lang="en-SG" altLang="en-US" i="1" dirty="0"/>
              <a:t> 2:20)  Then answered I them, and said unto them, </a:t>
            </a:r>
            <a:r>
              <a:rPr lang="en-SG" altLang="en-US" i="1" u="sng" dirty="0"/>
              <a:t>The God of Heaven, He will prosper us</a:t>
            </a:r>
            <a:r>
              <a:rPr lang="en-SG" altLang="en-US" i="1" dirty="0"/>
              <a:t>; therefore we His servants will arise and build: but ye have no portion, nor right, nor memorial, in Jerusalem.</a:t>
            </a:r>
          </a:p>
          <a:p>
            <a:pPr eaLnBrk="1" hangingPunct="1">
              <a:lnSpc>
                <a:spcPct val="90000"/>
              </a:lnSpc>
              <a:buFont typeface="Arial" panose="020B0604020202020204" pitchFamily="34" charset="0"/>
              <a:buNone/>
            </a:pPr>
            <a:endParaRPr lang="en-SG" altLang="en-US" dirty="0"/>
          </a:p>
          <a:p>
            <a:pPr eaLnBrk="1" hangingPunct="1">
              <a:lnSpc>
                <a:spcPct val="90000"/>
              </a:lnSpc>
              <a:buFont typeface="Arial" panose="020B0604020202020204" pitchFamily="34" charset="0"/>
              <a:buNone/>
            </a:pPr>
            <a:r>
              <a:rPr lang="en-SG" altLang="en-US" dirty="0"/>
              <a:t>	1.	</a:t>
            </a:r>
            <a:r>
              <a:rPr lang="en-SG" altLang="en-US" dirty="0">
                <a:solidFill>
                  <a:srgbClr val="FF0000"/>
                </a:solidFill>
              </a:rPr>
              <a:t>Their first tactic – mocking and ridicule</a:t>
            </a:r>
          </a:p>
          <a:p>
            <a:pPr marL="0" indent="0" eaLnBrk="1" hangingPunct="1">
              <a:lnSpc>
                <a:spcPct val="90000"/>
              </a:lnSpc>
              <a:buNone/>
            </a:pPr>
            <a:r>
              <a:rPr lang="en-SG" altLang="en-US" dirty="0"/>
              <a:t>    a.  Failed for last 90 years</a:t>
            </a:r>
          </a:p>
          <a:p>
            <a:pPr marL="0" indent="0" eaLnBrk="1" hangingPunct="1">
              <a:lnSpc>
                <a:spcPct val="90000"/>
              </a:lnSpc>
              <a:buNone/>
            </a:pPr>
            <a:r>
              <a:rPr lang="en-SG" altLang="en-US" dirty="0"/>
              <a:t>    b.  Twice recent mocking (v 10, two persons; v 19, three persons) </a:t>
            </a:r>
          </a:p>
          <a:p>
            <a:pPr marL="0" indent="0">
              <a:buNone/>
            </a:pPr>
            <a:r>
              <a:rPr lang="en-SG" altLang="en-US" dirty="0"/>
              <a:t>    c.  Old accusation of rebellion against King (cf. Ezra 4:13)</a:t>
            </a:r>
          </a:p>
          <a:p>
            <a:pPr marL="0" indent="0" eaLnBrk="1" hangingPunct="1">
              <a:lnSpc>
                <a:spcPct val="90000"/>
              </a:lnSpc>
              <a:buNone/>
            </a:pPr>
            <a:endParaRPr lang="en-SG" altLang="en-US" dirty="0"/>
          </a:p>
          <a:p>
            <a:pPr>
              <a:buNone/>
            </a:pPr>
            <a:r>
              <a:rPr lang="en-SG" altLang="en-US" i="1" dirty="0"/>
              <a:t>(Proverbs 22:24)  </a:t>
            </a:r>
            <a:r>
              <a:rPr lang="en-SG" altLang="en-US" i="1" u="sng" dirty="0"/>
              <a:t>Make no friendship with an angry man</a:t>
            </a:r>
            <a:r>
              <a:rPr lang="en-SG" altLang="en-US" i="1" dirty="0"/>
              <a:t>; and with a furious man thou shalt not go:</a:t>
            </a:r>
          </a:p>
          <a:p>
            <a:pPr eaLnBrk="1" hangingPunct="1">
              <a:lnSpc>
                <a:spcPct val="90000"/>
              </a:lnSpc>
              <a:buFont typeface="Arial" panose="020B0604020202020204" pitchFamily="34" charset="0"/>
              <a:buNone/>
            </a:pPr>
            <a:endParaRPr lang="en-SG" altLang="en-US" sz="2250" dirty="0"/>
          </a:p>
        </p:txBody>
      </p:sp>
    </p:spTree>
    <p:extLst>
      <p:ext uri="{BB962C8B-B14F-4D97-AF65-F5344CB8AC3E}">
        <p14:creationId xmlns:p14="http://schemas.microsoft.com/office/powerpoint/2010/main" val="417787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549"/>
            <a:ext cx="10515600" cy="5597414"/>
          </a:xfrm>
        </p:spPr>
        <p:txBody>
          <a:bodyPr>
            <a:noAutofit/>
          </a:bodyPr>
          <a:lstStyle/>
          <a:p>
            <a:pPr algn="ctr"/>
            <a:endParaRPr lang="en-SG" u="sng" dirty="0"/>
          </a:p>
          <a:p>
            <a:pPr marL="0" indent="0" algn="ctr">
              <a:buNone/>
            </a:pPr>
            <a:r>
              <a:rPr lang="en-SG" u="sng" dirty="0"/>
              <a:t>CHALLENGE OF VISION AND MINISTRY</a:t>
            </a:r>
          </a:p>
          <a:p>
            <a:pPr algn="ctr"/>
            <a:endParaRPr lang="en-SG" u="sng" dirty="0"/>
          </a:p>
          <a:p>
            <a:r>
              <a:rPr lang="en-SG" dirty="0"/>
              <a:t>(Proverbs 29:18)  </a:t>
            </a:r>
            <a:r>
              <a:rPr lang="en-SG" i="1" u="sng" dirty="0"/>
              <a:t>Where there is no vision, the people perish</a:t>
            </a:r>
            <a:r>
              <a:rPr lang="en-SG" i="1" dirty="0"/>
              <a:t>: but he that keeps the law, happy is he.</a:t>
            </a:r>
          </a:p>
          <a:p>
            <a:endParaRPr lang="en-SG" dirty="0"/>
          </a:p>
          <a:p>
            <a:r>
              <a:rPr lang="en-SG" dirty="0"/>
              <a:t>(Nehemiah 2:20)  </a:t>
            </a:r>
            <a:r>
              <a:rPr lang="en-SG" i="1" dirty="0"/>
              <a:t>Then answered I them, and said unto them, The God of Heaven, He will prosper us; </a:t>
            </a:r>
            <a:r>
              <a:rPr lang="en-SG" i="1" u="sng" dirty="0"/>
              <a:t>therefore we His servants will arise and build</a:t>
            </a:r>
            <a:r>
              <a:rPr lang="en-SG" i="1" dirty="0"/>
              <a:t>: but ye have no portion, nor right, nor memorial, in Jerusalem.</a:t>
            </a:r>
          </a:p>
          <a:p>
            <a:endParaRPr lang="en-SG" dirty="0"/>
          </a:p>
          <a:p>
            <a:pPr marL="0" indent="0">
              <a:buNone/>
            </a:pPr>
            <a:endParaRPr lang="en-SG" dirty="0"/>
          </a:p>
        </p:txBody>
      </p:sp>
    </p:spTree>
    <p:extLst>
      <p:ext uri="{BB962C8B-B14F-4D97-AF65-F5344CB8AC3E}">
        <p14:creationId xmlns:p14="http://schemas.microsoft.com/office/powerpoint/2010/main" val="228840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3781425" y="275035"/>
            <a:ext cx="4645819" cy="439340"/>
          </a:xfrm>
        </p:spPr>
        <p:txBody>
          <a:bodyPr>
            <a:normAutofit fontScale="90000"/>
          </a:bodyPr>
          <a:lstStyle/>
          <a:p>
            <a:pPr eaLnBrk="1" hangingPunct="1"/>
            <a:r>
              <a:rPr lang="en-US" altLang="en-US" sz="2700"/>
              <a:t> </a:t>
            </a:r>
            <a:endParaRPr lang="en-SG" altLang="en-US" sz="2700"/>
          </a:p>
        </p:txBody>
      </p:sp>
      <p:sp>
        <p:nvSpPr>
          <p:cNvPr id="125955" name="Content Placeholder 2"/>
          <p:cNvSpPr>
            <a:spLocks noGrp="1"/>
          </p:cNvSpPr>
          <p:nvPr>
            <p:ph idx="1"/>
          </p:nvPr>
        </p:nvSpPr>
        <p:spPr>
          <a:xfrm>
            <a:off x="1300767" y="571500"/>
            <a:ext cx="9324304" cy="5786438"/>
          </a:xfrm>
        </p:spPr>
        <p:txBody>
          <a:bodyPr>
            <a:noAutofit/>
          </a:bodyPr>
          <a:lstStyle/>
          <a:p>
            <a:pPr eaLnBrk="1" hangingPunct="1">
              <a:buFont typeface="Arial" panose="020B0604020202020204" pitchFamily="34" charset="0"/>
              <a:buNone/>
            </a:pPr>
            <a:r>
              <a:rPr lang="en-SG" altLang="en-US" dirty="0"/>
              <a:t>2.	Nehemiah </a:t>
            </a:r>
            <a:r>
              <a:rPr lang="en-SG" altLang="en-US" dirty="0">
                <a:solidFill>
                  <a:srgbClr val="FF0000"/>
                </a:solidFill>
              </a:rPr>
              <a:t>refused to argue.</a:t>
            </a:r>
          </a:p>
          <a:p>
            <a:pPr eaLnBrk="1" hangingPunct="1"/>
            <a:r>
              <a:rPr lang="en-SG" altLang="en-US" dirty="0"/>
              <a:t>No intention to associate with them</a:t>
            </a:r>
          </a:p>
          <a:p>
            <a:pPr eaLnBrk="1" hangingPunct="1"/>
            <a:r>
              <a:rPr lang="en-SG" altLang="en-US" dirty="0"/>
              <a:t>Focus on God.  He is in control.  Believe and build.</a:t>
            </a:r>
          </a:p>
          <a:p>
            <a:pPr eaLnBrk="1" hangingPunct="1"/>
            <a:r>
              <a:rPr lang="en-SG" altLang="en-US" dirty="0"/>
              <a:t>The project was God’s idea.  He can be trusted.</a:t>
            </a:r>
          </a:p>
          <a:p>
            <a:pPr eaLnBrk="1" hangingPunct="1"/>
            <a:r>
              <a:rPr lang="en-SG" altLang="en-US" dirty="0"/>
              <a:t>He exposed their selfish motives &amp; reduced their influence.  </a:t>
            </a:r>
          </a:p>
          <a:p>
            <a:pPr eaLnBrk="1" hangingPunct="1"/>
            <a:r>
              <a:rPr lang="en-SG" altLang="en-US" dirty="0"/>
              <a:t>Our life, not perfect, but we are attempting to grow and follow Christ.  Live in the Audience of One.</a:t>
            </a:r>
          </a:p>
          <a:p>
            <a:pPr eaLnBrk="1" hangingPunct="1">
              <a:buFont typeface="Arial" panose="020B0604020202020204" pitchFamily="34" charset="0"/>
              <a:buNone/>
            </a:pPr>
            <a:endParaRPr lang="en-SG" altLang="en-US" dirty="0"/>
          </a:p>
          <a:p>
            <a:pPr eaLnBrk="1" hangingPunct="1">
              <a:buFont typeface="Arial" panose="020B0604020202020204" pitchFamily="34" charset="0"/>
              <a:buNone/>
            </a:pPr>
            <a:r>
              <a:rPr lang="en-SG" altLang="en-US" i="1" dirty="0"/>
              <a:t>	Resolve today that toxic and abusive people will not take you down or even distract you from life and living His purpose.</a:t>
            </a:r>
            <a:endParaRPr lang="en-SG" altLang="en-US" u="sng" dirty="0"/>
          </a:p>
          <a:p>
            <a:pPr eaLnBrk="1" hangingPunct="1"/>
            <a:endParaRPr lang="en-SG" altLang="en-US" dirty="0"/>
          </a:p>
          <a:p>
            <a:pPr eaLnBrk="1" hangingPunct="1"/>
            <a:endParaRPr lang="en-SG" altLang="en-US" dirty="0"/>
          </a:p>
        </p:txBody>
      </p:sp>
    </p:spTree>
    <p:extLst>
      <p:ext uri="{BB962C8B-B14F-4D97-AF65-F5344CB8AC3E}">
        <p14:creationId xmlns:p14="http://schemas.microsoft.com/office/powerpoint/2010/main" val="6006482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846161" y="360608"/>
            <a:ext cx="9553433" cy="1568205"/>
          </a:xfrm>
        </p:spPr>
        <p:txBody>
          <a:bodyPr>
            <a:noAutofit/>
          </a:bodyPr>
          <a:lstStyle/>
          <a:p>
            <a:pPr eaLnBrk="1" hangingPunct="1"/>
            <a:r>
              <a:rPr lang="en-SG" altLang="en-US" sz="3600" b="1" dirty="0"/>
              <a:t>IV. </a:t>
            </a:r>
            <a:r>
              <a:rPr lang="en-SG" altLang="en-US" sz="3600" b="1" u="sng" dirty="0"/>
              <a:t>PRAY, PLAN, PRESENT AND EXECUTE</a:t>
            </a:r>
            <a:r>
              <a:rPr lang="en-SG" altLang="en-US" sz="3600" dirty="0"/>
              <a:t> (3:1-32)</a:t>
            </a:r>
            <a:br>
              <a:rPr lang="en-SG" altLang="en-US" sz="3600" dirty="0"/>
            </a:br>
            <a:endParaRPr lang="en-SG" altLang="en-US" sz="3600" dirty="0"/>
          </a:p>
        </p:txBody>
      </p:sp>
      <p:sp>
        <p:nvSpPr>
          <p:cNvPr id="128003" name="Content Placeholder 2"/>
          <p:cNvSpPr>
            <a:spLocks noGrp="1"/>
          </p:cNvSpPr>
          <p:nvPr>
            <p:ph idx="1"/>
          </p:nvPr>
        </p:nvSpPr>
        <p:spPr>
          <a:xfrm>
            <a:off x="1661375" y="2143125"/>
            <a:ext cx="8564450" cy="3982641"/>
          </a:xfrm>
        </p:spPr>
        <p:txBody>
          <a:bodyPr>
            <a:noAutofit/>
          </a:bodyPr>
          <a:lstStyle/>
          <a:p>
            <a:pPr eaLnBrk="1" hangingPunct="1">
              <a:buFont typeface="Arial" panose="020B0604020202020204" pitchFamily="34" charset="0"/>
              <a:buNone/>
            </a:pPr>
            <a:r>
              <a:rPr lang="en-SG" altLang="en-US" dirty="0"/>
              <a:t>Motivation without organization leads to frustration.</a:t>
            </a:r>
          </a:p>
          <a:p>
            <a:pPr eaLnBrk="1" hangingPunct="1">
              <a:buFont typeface="Arial" panose="020B0604020202020204" pitchFamily="34" charset="0"/>
              <a:buNone/>
            </a:pPr>
            <a:endParaRPr lang="en-SG" altLang="en-US" dirty="0"/>
          </a:p>
          <a:p>
            <a:pPr eaLnBrk="1" hangingPunct="1">
              <a:buFont typeface="Arial" panose="020B0604020202020204" pitchFamily="34" charset="0"/>
              <a:buNone/>
            </a:pPr>
            <a:r>
              <a:rPr lang="en-SG" altLang="en-US" i="1" dirty="0">
                <a:solidFill>
                  <a:srgbClr val="FF0000"/>
                </a:solidFill>
              </a:rPr>
              <a:t>(1Co 14:40</a:t>
            </a:r>
            <a:r>
              <a:rPr lang="en-SG" altLang="en-US" i="1" dirty="0"/>
              <a:t>)  </a:t>
            </a:r>
            <a:r>
              <a:rPr lang="en-SG" altLang="en-US" i="1" u="sng" dirty="0"/>
              <a:t>Let all things be done decently and in order</a:t>
            </a:r>
            <a:r>
              <a:rPr lang="en-SG" altLang="en-US" i="1" dirty="0"/>
              <a:t>.</a:t>
            </a:r>
            <a:endParaRPr lang="en-SG" altLang="en-US" dirty="0"/>
          </a:p>
          <a:p>
            <a:pPr eaLnBrk="1" hangingPunct="1"/>
            <a:endParaRPr lang="en-SG" altLang="en-US" dirty="0"/>
          </a:p>
          <a:p>
            <a:r>
              <a:rPr lang="en-SG" altLang="en-US" dirty="0"/>
              <a:t>(Proverbs 11:14)  </a:t>
            </a:r>
            <a:r>
              <a:rPr lang="en-SG" altLang="en-US" i="1" dirty="0"/>
              <a:t>Where no counsel is, the people fall: but </a:t>
            </a:r>
            <a:r>
              <a:rPr lang="en-SG" altLang="en-US" i="1" u="sng" dirty="0"/>
              <a:t>in the multitude of counsellors there is safety</a:t>
            </a:r>
            <a:r>
              <a:rPr lang="en-SG" altLang="en-US" dirty="0"/>
              <a:t>.</a:t>
            </a:r>
          </a:p>
          <a:p>
            <a:pPr marL="0" indent="0" eaLnBrk="1" hangingPunct="1">
              <a:buNone/>
            </a:pPr>
            <a:endParaRPr lang="en-SG" altLang="en-US" dirty="0"/>
          </a:p>
        </p:txBody>
      </p:sp>
    </p:spTree>
    <p:extLst>
      <p:ext uri="{BB962C8B-B14F-4D97-AF65-F5344CB8AC3E}">
        <p14:creationId xmlns:p14="http://schemas.microsoft.com/office/powerpoint/2010/main" val="1102528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130051" name="Content Placeholder 2"/>
          <p:cNvSpPr>
            <a:spLocks noGrp="1"/>
          </p:cNvSpPr>
          <p:nvPr>
            <p:ph idx="1"/>
          </p:nvPr>
        </p:nvSpPr>
        <p:spPr>
          <a:xfrm>
            <a:off x="709684" y="428625"/>
            <a:ext cx="10836322" cy="5697141"/>
          </a:xfrm>
        </p:spPr>
        <p:txBody>
          <a:bodyPr>
            <a:noAutofit/>
          </a:bodyPr>
          <a:lstStyle/>
          <a:p>
            <a:pPr eaLnBrk="1" hangingPunct="1">
              <a:buFont typeface="Arial" panose="020B0604020202020204" pitchFamily="34" charset="0"/>
              <a:buNone/>
            </a:pPr>
            <a:r>
              <a:rPr lang="en-SG" altLang="en-US" dirty="0">
                <a:solidFill>
                  <a:srgbClr val="FF0000"/>
                </a:solidFill>
              </a:rPr>
              <a:t>A. </a:t>
            </a:r>
            <a:r>
              <a:rPr lang="en-SG" altLang="en-US" u="sng" dirty="0">
                <a:solidFill>
                  <a:srgbClr val="FF0000"/>
                </a:solidFill>
              </a:rPr>
              <a:t>Simplification:</a:t>
            </a:r>
            <a:r>
              <a:rPr lang="en-SG" altLang="en-US" dirty="0">
                <a:solidFill>
                  <a:srgbClr val="FF0000"/>
                </a:solidFill>
              </a:rPr>
              <a:t>  </a:t>
            </a:r>
            <a:r>
              <a:rPr lang="en-SG" altLang="en-US" dirty="0"/>
              <a:t>Keep it Simple.  (KISS principle)</a:t>
            </a:r>
          </a:p>
          <a:p>
            <a:pPr eaLnBrk="1" hangingPunct="1">
              <a:buFont typeface="Arial" panose="020B0604020202020204" pitchFamily="34" charset="0"/>
              <a:buNone/>
            </a:pPr>
            <a:r>
              <a:rPr lang="en-SG" altLang="en-US" dirty="0"/>
              <a:t>	Nehemiah organized around natural groups: families (vs. 1, 2, 3, 5, 12 – 38 leaders named).</a:t>
            </a:r>
          </a:p>
          <a:p>
            <a:pPr eaLnBrk="1" hangingPunct="1">
              <a:buFont typeface="Arial" panose="020B0604020202020204" pitchFamily="34" charset="0"/>
              <a:buNone/>
            </a:pPr>
            <a:r>
              <a:rPr lang="en-SG" altLang="en-US" dirty="0"/>
              <a:t>	</a:t>
            </a:r>
          </a:p>
          <a:p>
            <a:pPr eaLnBrk="1" hangingPunct="1">
              <a:buFont typeface="Arial" panose="020B0604020202020204" pitchFamily="34" charset="0"/>
              <a:buNone/>
            </a:pPr>
            <a:r>
              <a:rPr lang="en-SG" altLang="en-US" dirty="0"/>
              <a:t>(</a:t>
            </a:r>
            <a:r>
              <a:rPr lang="en-SG" altLang="en-US" i="1" dirty="0" err="1">
                <a:solidFill>
                  <a:srgbClr val="FF0000"/>
                </a:solidFill>
              </a:rPr>
              <a:t>Neh</a:t>
            </a:r>
            <a:r>
              <a:rPr lang="en-SG" altLang="en-US" i="1" dirty="0">
                <a:solidFill>
                  <a:srgbClr val="FF0000"/>
                </a:solidFill>
              </a:rPr>
              <a:t> 4:13)</a:t>
            </a:r>
            <a:r>
              <a:rPr lang="en-SG" altLang="en-US" i="1" dirty="0"/>
              <a:t>  I even set the people </a:t>
            </a:r>
            <a:r>
              <a:rPr lang="en-SG" altLang="en-US" i="1" u="sng" dirty="0"/>
              <a:t>after their families</a:t>
            </a:r>
            <a:r>
              <a:rPr lang="en-SG" altLang="en-US" i="1" dirty="0"/>
              <a:t> with their swords, their spears …</a:t>
            </a:r>
            <a:endParaRPr lang="en-SG" altLang="en-US" dirty="0"/>
          </a:p>
          <a:p>
            <a:pPr eaLnBrk="1" hangingPunct="1">
              <a:buFont typeface="Arial" panose="020B0604020202020204" pitchFamily="34" charset="0"/>
              <a:buNone/>
            </a:pPr>
            <a:r>
              <a:rPr lang="en-SG" altLang="en-US" dirty="0"/>
              <a:t>	</a:t>
            </a:r>
          </a:p>
          <a:p>
            <a:pPr eaLnBrk="1" hangingPunct="1">
              <a:buFont typeface="Arial" panose="020B0604020202020204" pitchFamily="34" charset="0"/>
              <a:buNone/>
            </a:pPr>
            <a:r>
              <a:rPr lang="en-SG" altLang="en-US" dirty="0"/>
              <a:t>The strongest organizations are the simplest. </a:t>
            </a:r>
          </a:p>
          <a:p>
            <a:pPr eaLnBrk="1" hangingPunct="1"/>
            <a:endParaRPr lang="en-SG" altLang="en-US" dirty="0"/>
          </a:p>
          <a:p>
            <a:pPr eaLnBrk="1" hangingPunct="1"/>
            <a:r>
              <a:rPr lang="en-SG" altLang="en-US" dirty="0"/>
              <a:t>(Beware of polarisation and safari syndrome.)  </a:t>
            </a:r>
          </a:p>
        </p:txBody>
      </p:sp>
    </p:spTree>
    <p:extLst>
      <p:ext uri="{BB962C8B-B14F-4D97-AF65-F5344CB8AC3E}">
        <p14:creationId xmlns:p14="http://schemas.microsoft.com/office/powerpoint/2010/main" val="2846014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132099" name="Content Placeholder 2"/>
          <p:cNvSpPr>
            <a:spLocks noGrp="1"/>
          </p:cNvSpPr>
          <p:nvPr>
            <p:ph idx="1"/>
          </p:nvPr>
        </p:nvSpPr>
        <p:spPr>
          <a:xfrm>
            <a:off x="781959" y="696036"/>
            <a:ext cx="9904238" cy="5375138"/>
          </a:xfrm>
        </p:spPr>
        <p:txBody>
          <a:bodyPr>
            <a:noAutofit/>
          </a:bodyPr>
          <a:lstStyle/>
          <a:p>
            <a:pPr eaLnBrk="1" hangingPunct="1">
              <a:buFont typeface="Arial" panose="020B0604020202020204" pitchFamily="34" charset="0"/>
              <a:buNone/>
            </a:pPr>
            <a:r>
              <a:rPr lang="en-SG" altLang="en-US" dirty="0">
                <a:solidFill>
                  <a:srgbClr val="FF0000"/>
                </a:solidFill>
              </a:rPr>
              <a:t>B.  </a:t>
            </a:r>
            <a:r>
              <a:rPr lang="en-SG" altLang="en-US" u="sng" dirty="0">
                <a:solidFill>
                  <a:srgbClr val="FF0000"/>
                </a:solidFill>
              </a:rPr>
              <a:t>Participation:</a:t>
            </a:r>
            <a:r>
              <a:rPr lang="en-SG" altLang="en-US" dirty="0">
                <a:solidFill>
                  <a:srgbClr val="FF0000"/>
                </a:solidFill>
              </a:rPr>
              <a:t>  </a:t>
            </a:r>
          </a:p>
          <a:p>
            <a:pPr eaLnBrk="1" hangingPunct="1">
              <a:buFont typeface="Calibri" panose="020F0502020204030204" pitchFamily="34" charset="0"/>
              <a:buAutoNum type="arabicPeriod"/>
            </a:pPr>
            <a:r>
              <a:rPr lang="en-SG" altLang="en-US" dirty="0"/>
              <a:t> Work with those who want to work.</a:t>
            </a:r>
          </a:p>
          <a:p>
            <a:pPr eaLnBrk="1" hangingPunct="1">
              <a:buFont typeface="Calibri" panose="020F0502020204030204" pitchFamily="34" charset="0"/>
              <a:buAutoNum type="arabicPeriod"/>
            </a:pPr>
            <a:r>
              <a:rPr lang="en-SG" altLang="en-US" dirty="0"/>
              <a:t> Leaders love everyone, but move with movers.</a:t>
            </a:r>
          </a:p>
          <a:p>
            <a:pPr eaLnBrk="1" hangingPunct="1">
              <a:buFont typeface="Calibri" panose="020F0502020204030204" pitchFamily="34" charset="0"/>
              <a:buAutoNum type="arabicPeriod"/>
            </a:pPr>
            <a:r>
              <a:rPr lang="en-SG" altLang="en-US" dirty="0"/>
              <a:t> Two kinds of people:  </a:t>
            </a:r>
          </a:p>
          <a:p>
            <a:pPr eaLnBrk="1" hangingPunct="1"/>
            <a:r>
              <a:rPr lang="en-SG" altLang="en-US" dirty="0"/>
              <a:t> Workers – religious leaders, goldsmiths, perfume makers</a:t>
            </a:r>
          </a:p>
          <a:p>
            <a:pPr eaLnBrk="1" hangingPunct="1"/>
            <a:r>
              <a:rPr lang="en-SG" altLang="en-US" dirty="0"/>
              <a:t> Shirkers (vs. 5, the nobles of </a:t>
            </a:r>
            <a:r>
              <a:rPr lang="en-SG" altLang="en-US" dirty="0" err="1"/>
              <a:t>Tekoa</a:t>
            </a:r>
            <a:r>
              <a:rPr lang="en-SG" altLang="en-US" dirty="0"/>
              <a:t>, ignore them)</a:t>
            </a:r>
          </a:p>
          <a:p>
            <a:pPr marL="514350" indent="-514350" eaLnBrk="1" hangingPunct="1">
              <a:buAutoNum type="arabicPeriod" startAt="4"/>
            </a:pPr>
            <a:r>
              <a:rPr lang="en-SG" altLang="en-US" dirty="0"/>
              <a:t>Three types of perspectives:</a:t>
            </a:r>
          </a:p>
          <a:p>
            <a:pPr marL="0" indent="0" eaLnBrk="1" hangingPunct="1">
              <a:buNone/>
            </a:pPr>
            <a:r>
              <a:rPr lang="en-SG" altLang="en-US" dirty="0"/>
              <a:t>       a.  Those who do not know what is happening</a:t>
            </a:r>
          </a:p>
          <a:p>
            <a:pPr marL="0" indent="0" eaLnBrk="1" hangingPunct="1">
              <a:buNone/>
            </a:pPr>
            <a:r>
              <a:rPr lang="en-SG" altLang="en-US" dirty="0"/>
              <a:t>       b.  Those who watch what is happening</a:t>
            </a:r>
          </a:p>
          <a:p>
            <a:pPr marL="0" indent="0" eaLnBrk="1" hangingPunct="1">
              <a:buNone/>
            </a:pPr>
            <a:r>
              <a:rPr lang="en-SG" altLang="en-US" dirty="0"/>
              <a:t>       c.  Those who make things happen.</a:t>
            </a:r>
          </a:p>
        </p:txBody>
      </p:sp>
    </p:spTree>
    <p:extLst>
      <p:ext uri="{BB962C8B-B14F-4D97-AF65-F5344CB8AC3E}">
        <p14:creationId xmlns:p14="http://schemas.microsoft.com/office/powerpoint/2010/main" val="24712856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3781425" y="275035"/>
            <a:ext cx="4605338" cy="153590"/>
          </a:xfrm>
        </p:spPr>
        <p:txBody>
          <a:bodyPr>
            <a:normAutofit fontScale="90000"/>
          </a:bodyPr>
          <a:lstStyle/>
          <a:p>
            <a:pPr eaLnBrk="1" hangingPunct="1"/>
            <a:r>
              <a:rPr lang="en-US" altLang="en-US" sz="2700"/>
              <a:t> </a:t>
            </a:r>
            <a:endParaRPr lang="en-SG" altLang="en-US" sz="2700"/>
          </a:p>
        </p:txBody>
      </p:sp>
      <p:sp>
        <p:nvSpPr>
          <p:cNvPr id="134147" name="Content Placeholder 2"/>
          <p:cNvSpPr>
            <a:spLocks noGrp="1"/>
          </p:cNvSpPr>
          <p:nvPr>
            <p:ph idx="1"/>
          </p:nvPr>
        </p:nvSpPr>
        <p:spPr>
          <a:xfrm>
            <a:off x="464024" y="428625"/>
            <a:ext cx="11163869" cy="5697141"/>
          </a:xfrm>
        </p:spPr>
        <p:txBody>
          <a:bodyPr>
            <a:noAutofit/>
          </a:bodyPr>
          <a:lstStyle/>
          <a:p>
            <a:pPr eaLnBrk="1" hangingPunct="1">
              <a:lnSpc>
                <a:spcPct val="80000"/>
              </a:lnSpc>
              <a:buFont typeface="Arial" panose="020B0604020202020204" pitchFamily="34" charset="0"/>
              <a:buNone/>
            </a:pPr>
            <a:r>
              <a:rPr lang="en-SG" altLang="en-US" dirty="0">
                <a:solidFill>
                  <a:srgbClr val="FF0000"/>
                </a:solidFill>
              </a:rPr>
              <a:t>C. </a:t>
            </a:r>
            <a:r>
              <a:rPr lang="en-SG" altLang="en-US" u="sng" dirty="0">
                <a:solidFill>
                  <a:srgbClr val="FF0000"/>
                </a:solidFill>
              </a:rPr>
              <a:t>Delegation:</a:t>
            </a:r>
            <a:r>
              <a:rPr lang="en-SG" altLang="en-US" dirty="0"/>
              <a:t>  (Manage by knowing people and their giftedness)</a:t>
            </a:r>
          </a:p>
          <a:p>
            <a:pPr eaLnBrk="1" hangingPunct="1">
              <a:lnSpc>
                <a:spcPct val="80000"/>
              </a:lnSpc>
              <a:buFont typeface="Arial" panose="020B0604020202020204" pitchFamily="34" charset="0"/>
              <a:buNone/>
            </a:pPr>
            <a:r>
              <a:rPr lang="en-SG" altLang="en-US" dirty="0"/>
              <a:t>Assign specific people to the specific tasks.</a:t>
            </a:r>
          </a:p>
          <a:p>
            <a:pPr eaLnBrk="1" hangingPunct="1">
              <a:lnSpc>
                <a:spcPct val="80000"/>
              </a:lnSpc>
              <a:buFont typeface="Arial" panose="020B0604020202020204" pitchFamily="34" charset="0"/>
              <a:buNone/>
            </a:pPr>
            <a:endParaRPr lang="en-SG" altLang="en-US" dirty="0"/>
          </a:p>
          <a:p>
            <a:pPr eaLnBrk="1" hangingPunct="1">
              <a:lnSpc>
                <a:spcPct val="80000"/>
              </a:lnSpc>
              <a:buFont typeface="Arial" panose="020B0604020202020204" pitchFamily="34" charset="0"/>
              <a:buNone/>
            </a:pPr>
            <a:r>
              <a:rPr lang="en-SG" altLang="en-US" dirty="0"/>
              <a:t>	Key Word: “section" = 13 times</a:t>
            </a:r>
          </a:p>
          <a:p>
            <a:pPr eaLnBrk="1" hangingPunct="1">
              <a:lnSpc>
                <a:spcPct val="80000"/>
              </a:lnSpc>
              <a:buFont typeface="Arial" panose="020B0604020202020204" pitchFamily="34" charset="0"/>
              <a:buNone/>
            </a:pPr>
            <a:r>
              <a:rPr lang="en-SG" altLang="en-US" dirty="0"/>
              <a:t>1.  He walked around the wall and divided it up clock-wise.</a:t>
            </a:r>
          </a:p>
          <a:p>
            <a:pPr marL="0" indent="0" eaLnBrk="1" hangingPunct="1">
              <a:lnSpc>
                <a:spcPct val="80000"/>
              </a:lnSpc>
              <a:buNone/>
            </a:pPr>
            <a:r>
              <a:rPr lang="en-SG" altLang="en-US" dirty="0"/>
              <a:t>2.  Break down major goals into smaller tasks.</a:t>
            </a:r>
          </a:p>
          <a:p>
            <a:pPr marL="0" indent="0" eaLnBrk="1" hangingPunct="1">
              <a:lnSpc>
                <a:spcPct val="80000"/>
              </a:lnSpc>
              <a:buNone/>
            </a:pPr>
            <a:r>
              <a:rPr lang="en-SG" altLang="en-US" dirty="0"/>
              <a:t>3.  Develop clear job description – what is expected and measurable.</a:t>
            </a:r>
          </a:p>
          <a:p>
            <a:pPr marL="0" indent="0" eaLnBrk="1" hangingPunct="1">
              <a:lnSpc>
                <a:spcPct val="80000"/>
              </a:lnSpc>
              <a:buNone/>
            </a:pPr>
            <a:r>
              <a:rPr lang="en-SG" altLang="en-US" dirty="0"/>
              <a:t>4.  Match the right person with the right task (SHAPE) &amp; be accountable.</a:t>
            </a:r>
          </a:p>
          <a:p>
            <a:pPr marL="0" indent="0" eaLnBrk="1" hangingPunct="1">
              <a:lnSpc>
                <a:spcPct val="80000"/>
              </a:lnSpc>
              <a:buNone/>
            </a:pPr>
            <a:r>
              <a:rPr lang="en-SG" altLang="en-US" dirty="0"/>
              <a:t>5.  Remember that everyone’s responsibility is nobody’s.</a:t>
            </a:r>
          </a:p>
          <a:p>
            <a:pPr marL="0" indent="0" eaLnBrk="1" hangingPunct="1">
              <a:lnSpc>
                <a:spcPct val="80000"/>
              </a:lnSpc>
              <a:buNone/>
            </a:pPr>
            <a:r>
              <a:rPr lang="en-SG" altLang="en-US" sz="2250" dirty="0"/>
              <a:t> </a:t>
            </a:r>
          </a:p>
          <a:p>
            <a:pPr marL="0" indent="0" eaLnBrk="1" hangingPunct="1">
              <a:lnSpc>
                <a:spcPct val="80000"/>
              </a:lnSpc>
              <a:buNone/>
            </a:pPr>
            <a:r>
              <a:rPr lang="en-SG" altLang="en-US" sz="2250" dirty="0"/>
              <a:t>  </a:t>
            </a:r>
            <a:r>
              <a:rPr lang="en-SG" altLang="en-US" u="sng" dirty="0"/>
              <a:t>SHAPE</a:t>
            </a:r>
            <a:r>
              <a:rPr lang="en-SG" altLang="en-US" dirty="0"/>
              <a:t> – </a:t>
            </a:r>
            <a:r>
              <a:rPr lang="en-SG" altLang="en-US" u="sng" dirty="0"/>
              <a:t>S</a:t>
            </a:r>
            <a:r>
              <a:rPr lang="en-SG" altLang="en-US" dirty="0"/>
              <a:t>piritual Gifts, </a:t>
            </a:r>
            <a:r>
              <a:rPr lang="en-SG" altLang="en-US" u="sng" dirty="0"/>
              <a:t>H</a:t>
            </a:r>
            <a:r>
              <a:rPr lang="en-SG" altLang="en-US" dirty="0"/>
              <a:t>eart or passion, </a:t>
            </a:r>
            <a:r>
              <a:rPr lang="en-SG" altLang="en-US" u="sng" dirty="0"/>
              <a:t>A</a:t>
            </a:r>
            <a:r>
              <a:rPr lang="en-SG" altLang="en-US" dirty="0"/>
              <a:t>bility or talent, </a:t>
            </a:r>
            <a:r>
              <a:rPr lang="en-SG" altLang="en-US" u="sng" dirty="0"/>
              <a:t>P</a:t>
            </a:r>
            <a:r>
              <a:rPr lang="en-SG" altLang="en-US" dirty="0"/>
              <a:t>ersonality, </a:t>
            </a:r>
            <a:r>
              <a:rPr lang="en-SG" altLang="en-US" u="sng" dirty="0"/>
              <a:t>E</a:t>
            </a:r>
            <a:r>
              <a:rPr lang="en-SG" altLang="en-US" dirty="0"/>
              <a:t>xperiences</a:t>
            </a:r>
          </a:p>
        </p:txBody>
      </p:sp>
    </p:spTree>
    <p:extLst>
      <p:ext uri="{BB962C8B-B14F-4D97-AF65-F5344CB8AC3E}">
        <p14:creationId xmlns:p14="http://schemas.microsoft.com/office/powerpoint/2010/main" val="26500633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Nehemiah on Leadership\Making Your Unique Contribution.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0625" y="-582216"/>
            <a:ext cx="6490952" cy="8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6759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Nehemiah on Leadership\Goal setting process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139" y="0"/>
            <a:ext cx="7443988"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224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3781425" y="275035"/>
            <a:ext cx="4645819" cy="225028"/>
          </a:xfrm>
        </p:spPr>
        <p:txBody>
          <a:bodyPr>
            <a:normAutofit fontScale="90000"/>
          </a:bodyPr>
          <a:lstStyle/>
          <a:p>
            <a:pPr eaLnBrk="1" hangingPunct="1"/>
            <a:r>
              <a:rPr lang="en-US" altLang="en-US" sz="2700"/>
              <a:t> </a:t>
            </a:r>
            <a:endParaRPr lang="en-SG" altLang="en-US" sz="2700"/>
          </a:p>
        </p:txBody>
      </p:sp>
      <p:sp>
        <p:nvSpPr>
          <p:cNvPr id="136195" name="Content Placeholder 2"/>
          <p:cNvSpPr>
            <a:spLocks noGrp="1"/>
          </p:cNvSpPr>
          <p:nvPr>
            <p:ph idx="1"/>
          </p:nvPr>
        </p:nvSpPr>
        <p:spPr>
          <a:xfrm>
            <a:off x="723332" y="500063"/>
            <a:ext cx="10699844" cy="5625703"/>
          </a:xfrm>
        </p:spPr>
        <p:txBody>
          <a:bodyPr>
            <a:noAutofit/>
          </a:bodyPr>
          <a:lstStyle/>
          <a:p>
            <a:pPr>
              <a:buNone/>
            </a:pPr>
            <a:r>
              <a:rPr lang="en-SG" altLang="en-US" dirty="0">
                <a:solidFill>
                  <a:srgbClr val="FF0000"/>
                </a:solidFill>
              </a:rPr>
              <a:t>D. </a:t>
            </a:r>
            <a:r>
              <a:rPr lang="en-SG" altLang="en-US" u="sng" dirty="0">
                <a:solidFill>
                  <a:srgbClr val="FF0000"/>
                </a:solidFill>
              </a:rPr>
              <a:t>Motivation: </a:t>
            </a:r>
            <a:r>
              <a:rPr lang="en-SG" altLang="en-US" dirty="0">
                <a:solidFill>
                  <a:srgbClr val="FF0000"/>
                </a:solidFill>
              </a:rPr>
              <a:t>  </a:t>
            </a:r>
            <a:r>
              <a:rPr lang="en-SG" altLang="en-US" dirty="0"/>
              <a:t>Allow for ownership. High motivation</a:t>
            </a:r>
          </a:p>
          <a:p>
            <a:pPr eaLnBrk="1" hangingPunct="1">
              <a:buFont typeface="Arial" panose="020B0604020202020204" pitchFamily="34" charset="0"/>
              <a:buNone/>
            </a:pPr>
            <a:r>
              <a:rPr lang="en-SG" altLang="en-US" dirty="0"/>
              <a:t>	Key phrase: “by his own house” (vs. 10, 23, 28, 29, 30)</a:t>
            </a:r>
          </a:p>
          <a:p>
            <a:pPr eaLnBrk="1" hangingPunct="1">
              <a:buFont typeface="Arial" panose="020B0604020202020204" pitchFamily="34" charset="0"/>
              <a:buNone/>
            </a:pPr>
            <a:r>
              <a:rPr lang="en-SG" altLang="en-US" dirty="0"/>
              <a:t>	 </a:t>
            </a:r>
          </a:p>
          <a:p>
            <a:pPr eaLnBrk="1" hangingPunct="1">
              <a:buFont typeface="Arial" panose="020B0604020202020204" pitchFamily="34" charset="0"/>
              <a:buAutoNum type="arabicPeriod"/>
            </a:pPr>
            <a:r>
              <a:rPr lang="en-SG" altLang="en-US" dirty="0"/>
              <a:t>   Fight for family – something they must do, great incentive</a:t>
            </a:r>
          </a:p>
          <a:p>
            <a:pPr eaLnBrk="1" hangingPunct="1">
              <a:buFont typeface="Arial" panose="020B0604020202020204" pitchFamily="34" charset="0"/>
              <a:buAutoNum type="arabicPeriod"/>
            </a:pPr>
            <a:r>
              <a:rPr lang="en-SG" altLang="en-US" dirty="0"/>
              <a:t>   Something bigger than they were, making a difference</a:t>
            </a:r>
          </a:p>
          <a:p>
            <a:pPr eaLnBrk="1" hangingPunct="1">
              <a:buFont typeface="Arial" panose="020B0604020202020204" pitchFamily="34" charset="0"/>
              <a:buNone/>
            </a:pPr>
            <a:r>
              <a:rPr lang="en-SG" altLang="en-US" dirty="0"/>
              <a:t>3.   Save time.</a:t>
            </a:r>
          </a:p>
          <a:p>
            <a:pPr marL="514350" indent="-514350" eaLnBrk="1" hangingPunct="1">
              <a:buFont typeface="Arial" panose="020B0604020202020204" pitchFamily="34" charset="0"/>
              <a:buAutoNum type="arabicPeriod" startAt="4"/>
            </a:pPr>
            <a:r>
              <a:rPr lang="en-SG" altLang="en-US" dirty="0"/>
              <a:t>We need to allow workers to develop their own ministries.</a:t>
            </a:r>
          </a:p>
          <a:p>
            <a:pPr marL="0" indent="0" eaLnBrk="1" hangingPunct="1">
              <a:buNone/>
            </a:pPr>
            <a:endParaRPr lang="en-SG" altLang="en-US" dirty="0"/>
          </a:p>
          <a:p>
            <a:pPr marL="0" indent="0">
              <a:buNone/>
            </a:pPr>
            <a:r>
              <a:rPr lang="en-SG" dirty="0"/>
              <a:t>(Romans 12:4,6)  </a:t>
            </a:r>
            <a:r>
              <a:rPr lang="en-SG" i="1" dirty="0"/>
              <a:t>For as we have many members in one body, and all members have </a:t>
            </a:r>
            <a:r>
              <a:rPr lang="en-SG" i="1" u="sng" dirty="0"/>
              <a:t>not the same office </a:t>
            </a:r>
            <a:r>
              <a:rPr lang="en-SG" i="1" dirty="0"/>
              <a:t>… </a:t>
            </a:r>
            <a:r>
              <a:rPr lang="en-SG" i="1" u="sng" dirty="0"/>
              <a:t>Having then gifts differing </a:t>
            </a:r>
            <a:r>
              <a:rPr lang="en-SG" i="1" dirty="0"/>
              <a:t>according to the grace that is given to us,</a:t>
            </a:r>
          </a:p>
          <a:p>
            <a:endParaRPr lang="en-SG" dirty="0"/>
          </a:p>
          <a:p>
            <a:pPr eaLnBrk="1" hangingPunct="1"/>
            <a:endParaRPr lang="en-SG" altLang="en-US" dirty="0"/>
          </a:p>
        </p:txBody>
      </p:sp>
    </p:spTree>
    <p:extLst>
      <p:ext uri="{BB962C8B-B14F-4D97-AF65-F5344CB8AC3E}">
        <p14:creationId xmlns:p14="http://schemas.microsoft.com/office/powerpoint/2010/main" val="5497565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06" t="16038" b="10370"/>
          <a:stretch/>
        </p:blipFill>
        <p:spPr bwMode="auto">
          <a:xfrm rot="5400000">
            <a:off x="4326304" y="518181"/>
            <a:ext cx="6743235" cy="594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0" t="50650" r="5296" b="10844"/>
          <a:stretch/>
        </p:blipFill>
        <p:spPr bwMode="auto">
          <a:xfrm rot="5400000">
            <a:off x="-312792" y="1817360"/>
            <a:ext cx="6877432" cy="320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883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3781425" y="275035"/>
            <a:ext cx="4645819" cy="225028"/>
          </a:xfrm>
        </p:spPr>
        <p:txBody>
          <a:bodyPr>
            <a:normAutofit fontScale="90000"/>
          </a:bodyPr>
          <a:lstStyle/>
          <a:p>
            <a:pPr eaLnBrk="1" hangingPunct="1"/>
            <a:r>
              <a:rPr lang="en-US" altLang="en-US" sz="2700"/>
              <a:t> </a:t>
            </a:r>
            <a:endParaRPr lang="en-SG" altLang="en-US" sz="2700"/>
          </a:p>
        </p:txBody>
      </p:sp>
      <p:sp>
        <p:nvSpPr>
          <p:cNvPr id="138243" name="Content Placeholder 2"/>
          <p:cNvSpPr>
            <a:spLocks noGrp="1"/>
          </p:cNvSpPr>
          <p:nvPr>
            <p:ph idx="1"/>
          </p:nvPr>
        </p:nvSpPr>
        <p:spPr>
          <a:xfrm>
            <a:off x="791570" y="656823"/>
            <a:ext cx="10822675" cy="5468943"/>
          </a:xfrm>
        </p:spPr>
        <p:txBody>
          <a:bodyPr>
            <a:noAutofit/>
          </a:bodyPr>
          <a:lstStyle/>
          <a:p>
            <a:pPr eaLnBrk="1" hangingPunct="1">
              <a:lnSpc>
                <a:spcPct val="90000"/>
              </a:lnSpc>
              <a:buFont typeface="Arial" panose="020B0604020202020204" pitchFamily="34" charset="0"/>
              <a:buNone/>
            </a:pPr>
            <a:r>
              <a:rPr lang="en-SG" altLang="en-US" sz="2600" b="1" dirty="0">
                <a:solidFill>
                  <a:srgbClr val="FF0000"/>
                </a:solidFill>
              </a:rPr>
              <a:t>E. </a:t>
            </a:r>
            <a:r>
              <a:rPr lang="en-SG" altLang="en-US" sz="2600" b="1" u="sng" dirty="0">
                <a:solidFill>
                  <a:srgbClr val="FF0000"/>
                </a:solidFill>
              </a:rPr>
              <a:t>C</a:t>
            </a:r>
            <a:r>
              <a:rPr lang="en-SG" altLang="en-US" sz="2600" u="sng" dirty="0">
                <a:solidFill>
                  <a:srgbClr val="FF0000"/>
                </a:solidFill>
              </a:rPr>
              <a:t>o-operation</a:t>
            </a:r>
            <a:r>
              <a:rPr lang="en-SG" altLang="en-US" sz="2600" u="sng" dirty="0"/>
              <a:t>:</a:t>
            </a:r>
            <a:r>
              <a:rPr lang="en-SG" altLang="en-US" sz="2600" dirty="0"/>
              <a:t>  Encourage team work and synergy among them.</a:t>
            </a:r>
          </a:p>
          <a:p>
            <a:pPr eaLnBrk="1" hangingPunct="1">
              <a:lnSpc>
                <a:spcPct val="90000"/>
              </a:lnSpc>
              <a:buFont typeface="Arial" panose="020B0604020202020204" pitchFamily="34" charset="0"/>
              <a:buNone/>
            </a:pPr>
            <a:r>
              <a:rPr lang="en-SG" altLang="en-US" sz="2600" dirty="0"/>
              <a:t>Key phrase: “Next to him/them” – 20 times (N.T. 58 “one another”)</a:t>
            </a:r>
          </a:p>
          <a:p>
            <a:pPr eaLnBrk="1" hangingPunct="1">
              <a:lnSpc>
                <a:spcPct val="90000"/>
              </a:lnSpc>
              <a:buFont typeface="Arial" panose="020B0604020202020204" pitchFamily="34" charset="0"/>
              <a:buNone/>
            </a:pPr>
            <a:r>
              <a:rPr lang="en-SG" altLang="en-US" sz="2600" dirty="0"/>
              <a:t>We do so much more together – help and encourage with one heart.</a:t>
            </a:r>
          </a:p>
          <a:p>
            <a:pPr eaLnBrk="1" hangingPunct="1">
              <a:lnSpc>
                <a:spcPct val="90000"/>
              </a:lnSpc>
              <a:buFont typeface="Arial" panose="020B0604020202020204" pitchFamily="34" charset="0"/>
              <a:buNone/>
            </a:pPr>
            <a:r>
              <a:rPr lang="en-SG" altLang="en-US" sz="2600" dirty="0"/>
              <a:t>We must provide a supportive climate of </a:t>
            </a:r>
          </a:p>
          <a:p>
            <a:pPr eaLnBrk="1" hangingPunct="1">
              <a:lnSpc>
                <a:spcPct val="90000"/>
              </a:lnSpc>
              <a:buFont typeface="Arial" panose="020B0604020202020204" pitchFamily="34" charset="0"/>
              <a:buNone/>
            </a:pPr>
            <a:r>
              <a:rPr lang="en-SG" altLang="en-US" sz="2600" dirty="0"/>
              <a:t>trust and team-work. (</a:t>
            </a:r>
            <a:r>
              <a:rPr lang="en-SG" altLang="en-US" sz="2600" dirty="0" err="1"/>
              <a:t>eg</a:t>
            </a:r>
            <a:r>
              <a:rPr lang="en-SG" altLang="en-US" sz="2600" dirty="0"/>
              <a:t>. Geese in formation, 72% lift)</a:t>
            </a:r>
          </a:p>
          <a:p>
            <a:pPr eaLnBrk="1" hangingPunct="1">
              <a:lnSpc>
                <a:spcPct val="90000"/>
              </a:lnSpc>
              <a:buFont typeface="Arial" panose="020B0604020202020204" pitchFamily="34" charset="0"/>
              <a:buNone/>
            </a:pPr>
            <a:endParaRPr lang="en-SG" altLang="en-US" sz="2600" dirty="0"/>
          </a:p>
          <a:p>
            <a:pPr eaLnBrk="1" hangingPunct="1">
              <a:lnSpc>
                <a:spcPct val="90000"/>
              </a:lnSpc>
              <a:buFont typeface="Arial" panose="020B0604020202020204" pitchFamily="34" charset="0"/>
              <a:buNone/>
            </a:pPr>
            <a:r>
              <a:rPr lang="en-SG" altLang="en-US" sz="2600" i="1" dirty="0"/>
              <a:t>	</a:t>
            </a:r>
            <a:r>
              <a:rPr lang="en-SG" altLang="en-US" sz="2600" i="1" dirty="0">
                <a:solidFill>
                  <a:srgbClr val="FF0000"/>
                </a:solidFill>
              </a:rPr>
              <a:t>(</a:t>
            </a:r>
            <a:r>
              <a:rPr lang="en-SG" altLang="en-US" sz="2600" i="1" dirty="0" err="1">
                <a:solidFill>
                  <a:srgbClr val="FF0000"/>
                </a:solidFill>
              </a:rPr>
              <a:t>Ecc</a:t>
            </a:r>
            <a:r>
              <a:rPr lang="en-SG" altLang="en-US" sz="2600" i="1" dirty="0">
                <a:solidFill>
                  <a:srgbClr val="FF0000"/>
                </a:solidFill>
              </a:rPr>
              <a:t> 4:9,10) </a:t>
            </a:r>
            <a:r>
              <a:rPr lang="en-SG" altLang="en-US" sz="2600" i="1" dirty="0"/>
              <a:t> </a:t>
            </a:r>
            <a:r>
              <a:rPr lang="en-SG" altLang="en-US" sz="2600" i="1" u="sng" dirty="0"/>
              <a:t>Two are better than one</a:t>
            </a:r>
            <a:r>
              <a:rPr lang="en-SG" altLang="en-US" sz="2600" i="1" dirty="0"/>
              <a:t>; because they have a good reward for their labour.</a:t>
            </a:r>
          </a:p>
          <a:p>
            <a:pPr eaLnBrk="1" hangingPunct="1">
              <a:lnSpc>
                <a:spcPct val="90000"/>
              </a:lnSpc>
              <a:buFont typeface="Arial" panose="020B0604020202020204" pitchFamily="34" charset="0"/>
              <a:buNone/>
            </a:pPr>
            <a:r>
              <a:rPr lang="en-SG" altLang="en-US" sz="2600" i="1" dirty="0"/>
              <a:t>   For </a:t>
            </a:r>
            <a:r>
              <a:rPr lang="en-SG" altLang="en-US" sz="2600" i="1" u="sng" dirty="0"/>
              <a:t>if they fall, the one will lift up his fellow</a:t>
            </a:r>
            <a:r>
              <a:rPr lang="en-SG" altLang="en-US" sz="2600" i="1" dirty="0"/>
              <a:t>: but woe to him that is alone when he </a:t>
            </a:r>
            <a:r>
              <a:rPr lang="en-SG" altLang="en-US" sz="2600" i="1" dirty="0" err="1"/>
              <a:t>falleth</a:t>
            </a:r>
            <a:r>
              <a:rPr lang="en-SG" altLang="en-US" sz="2600" i="1" dirty="0"/>
              <a:t>; for he hath not another to help him up. (cf. New Testament: One another)</a:t>
            </a:r>
            <a:endParaRPr lang="en-SG" altLang="en-US" sz="2600" dirty="0"/>
          </a:p>
          <a:p>
            <a:pPr eaLnBrk="1" hangingPunct="1">
              <a:lnSpc>
                <a:spcPct val="90000"/>
              </a:lnSpc>
            </a:pPr>
            <a:endParaRPr lang="en-SG" altLang="en-US" sz="2025" dirty="0"/>
          </a:p>
        </p:txBody>
      </p:sp>
    </p:spTree>
    <p:extLst>
      <p:ext uri="{BB962C8B-B14F-4D97-AF65-F5344CB8AC3E}">
        <p14:creationId xmlns:p14="http://schemas.microsoft.com/office/powerpoint/2010/main" val="2073495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781425" y="275035"/>
            <a:ext cx="4886325" cy="153590"/>
          </a:xfrm>
        </p:spPr>
        <p:txBody>
          <a:bodyPr>
            <a:normAutofit fontScale="90000"/>
          </a:bodyPr>
          <a:lstStyle/>
          <a:p>
            <a:pPr eaLnBrk="1" hangingPunct="1"/>
            <a:r>
              <a:rPr lang="en-US" altLang="en-US" sz="2700"/>
              <a:t> </a:t>
            </a:r>
            <a:endParaRPr lang="en-SG" altLang="en-US" sz="2700"/>
          </a:p>
        </p:txBody>
      </p:sp>
      <p:sp>
        <p:nvSpPr>
          <p:cNvPr id="37891" name="Content Placeholder 2"/>
          <p:cNvSpPr>
            <a:spLocks noGrp="1"/>
          </p:cNvSpPr>
          <p:nvPr>
            <p:ph idx="1"/>
          </p:nvPr>
        </p:nvSpPr>
        <p:spPr>
          <a:xfrm>
            <a:off x="1403797" y="500062"/>
            <a:ext cx="9221273" cy="5625704"/>
          </a:xfrm>
        </p:spPr>
        <p:txBody>
          <a:bodyPr>
            <a:noAutofit/>
          </a:bodyPr>
          <a:lstStyle/>
          <a:p>
            <a:pPr marL="571500" indent="-571500" algn="ctr">
              <a:lnSpc>
                <a:spcPct val="80000"/>
              </a:lnSpc>
              <a:buAutoNum type="romanUcPeriod"/>
            </a:pPr>
            <a:r>
              <a:rPr lang="en-US" altLang="en-US" b="1" u="sng" dirty="0"/>
              <a:t>THE LEADER – NEHEMIAH</a:t>
            </a:r>
          </a:p>
          <a:p>
            <a:pPr marL="0" indent="0" algn="ctr">
              <a:lnSpc>
                <a:spcPct val="80000"/>
              </a:lnSpc>
              <a:buNone/>
            </a:pPr>
            <a:r>
              <a:rPr lang="en-US" altLang="en-US" b="1" dirty="0"/>
              <a:t>(Everything rises or falls on leadership.)</a:t>
            </a:r>
            <a:endParaRPr lang="en-SG" altLang="en-US" dirty="0"/>
          </a:p>
          <a:p>
            <a:pPr marL="428625" indent="-428625">
              <a:lnSpc>
                <a:spcPct val="80000"/>
              </a:lnSpc>
              <a:buNone/>
            </a:pPr>
            <a:r>
              <a:rPr lang="en-US" altLang="en-US" dirty="0"/>
              <a:t>	A. </a:t>
            </a:r>
            <a:r>
              <a:rPr lang="en-US" altLang="en-US" u="sng" dirty="0"/>
              <a:t>Three phases</a:t>
            </a:r>
            <a:r>
              <a:rPr lang="en-US" altLang="en-US" dirty="0"/>
              <a:t> – cupbearer, builder and governor  (promotion and redemptive lift)</a:t>
            </a:r>
            <a:endParaRPr lang="en-SG" altLang="en-US" dirty="0"/>
          </a:p>
          <a:p>
            <a:pPr marL="428625" indent="-428625">
              <a:lnSpc>
                <a:spcPct val="80000"/>
              </a:lnSpc>
              <a:buNone/>
            </a:pPr>
            <a:r>
              <a:rPr lang="en-US" altLang="en-US" dirty="0"/>
              <a:t>	There was </a:t>
            </a:r>
            <a:r>
              <a:rPr lang="en-US" altLang="en-US" dirty="0">
                <a:solidFill>
                  <a:srgbClr val="FF0000"/>
                </a:solidFill>
              </a:rPr>
              <a:t>credibility</a:t>
            </a:r>
            <a:r>
              <a:rPr lang="en-US" altLang="en-US" dirty="0"/>
              <a:t>, </a:t>
            </a:r>
            <a:r>
              <a:rPr lang="en-US" altLang="en-US" dirty="0">
                <a:solidFill>
                  <a:srgbClr val="FF0000"/>
                </a:solidFill>
              </a:rPr>
              <a:t>dependability </a:t>
            </a:r>
            <a:r>
              <a:rPr lang="en-US" altLang="en-US" dirty="0"/>
              <a:t>and </a:t>
            </a:r>
            <a:r>
              <a:rPr lang="en-US" altLang="en-US" dirty="0">
                <a:solidFill>
                  <a:srgbClr val="FF0000"/>
                </a:solidFill>
              </a:rPr>
              <a:t>availability.</a:t>
            </a:r>
            <a:endParaRPr lang="en-SG" altLang="en-US" dirty="0">
              <a:solidFill>
                <a:srgbClr val="FF0000"/>
              </a:solidFill>
            </a:endParaRPr>
          </a:p>
          <a:p>
            <a:pPr marL="428625" indent="-428625">
              <a:lnSpc>
                <a:spcPct val="80000"/>
              </a:lnSpc>
              <a:buNone/>
            </a:pPr>
            <a:r>
              <a:rPr lang="en-US" altLang="en-US" dirty="0"/>
              <a:t>	Watch out for promotion erosion (Ps. 75:6) </a:t>
            </a:r>
          </a:p>
          <a:p>
            <a:pPr marL="428625" indent="-428625">
              <a:lnSpc>
                <a:spcPct val="80000"/>
              </a:lnSpc>
              <a:buNone/>
            </a:pPr>
            <a:r>
              <a:rPr lang="en-US" altLang="en-US" dirty="0"/>
              <a:t> </a:t>
            </a:r>
            <a:endParaRPr lang="en-SG" altLang="en-US" dirty="0"/>
          </a:p>
          <a:p>
            <a:pPr marL="428625" indent="-428625">
              <a:lnSpc>
                <a:spcPct val="80000"/>
              </a:lnSpc>
              <a:buNone/>
            </a:pPr>
            <a:r>
              <a:rPr lang="en-US" altLang="en-US" dirty="0"/>
              <a:t>	B. </a:t>
            </a:r>
            <a:r>
              <a:rPr lang="en-US" altLang="en-US" u="sng" dirty="0"/>
              <a:t>Three areas</a:t>
            </a:r>
            <a:r>
              <a:rPr lang="en-US" altLang="en-US" dirty="0"/>
              <a:t> to be examined:</a:t>
            </a:r>
            <a:endParaRPr lang="en-SG" altLang="en-US" dirty="0"/>
          </a:p>
          <a:p>
            <a:pPr marL="428625" indent="-428625">
              <a:lnSpc>
                <a:spcPct val="80000"/>
              </a:lnSpc>
              <a:buFont typeface="Calibri" panose="020F0502020204030204" pitchFamily="34" charset="0"/>
              <a:buAutoNum type="arabicPeriod"/>
            </a:pPr>
            <a:r>
              <a:rPr lang="en-US" altLang="en-US" dirty="0"/>
              <a:t>His </a:t>
            </a:r>
            <a:r>
              <a:rPr lang="en-US" altLang="en-US" dirty="0">
                <a:solidFill>
                  <a:srgbClr val="FF0000"/>
                </a:solidFill>
              </a:rPr>
              <a:t>Heart </a:t>
            </a:r>
            <a:r>
              <a:rPr lang="en-US" altLang="en-US" dirty="0"/>
              <a:t>- man of FAITH – He was faithful, available, initiating, teachable and hungry.</a:t>
            </a:r>
            <a:endParaRPr lang="en-SG" altLang="en-US" dirty="0"/>
          </a:p>
          <a:p>
            <a:pPr marL="428625" indent="-428625">
              <a:lnSpc>
                <a:spcPct val="80000"/>
              </a:lnSpc>
              <a:buFont typeface="Calibri" panose="020F0502020204030204" pitchFamily="34" charset="0"/>
              <a:buAutoNum type="arabicPeriod"/>
            </a:pPr>
            <a:r>
              <a:rPr lang="en-US" altLang="en-US" dirty="0"/>
              <a:t>His </a:t>
            </a:r>
            <a:r>
              <a:rPr lang="en-US" altLang="en-US" dirty="0">
                <a:solidFill>
                  <a:srgbClr val="FF0000"/>
                </a:solidFill>
              </a:rPr>
              <a:t>Prayers</a:t>
            </a:r>
            <a:endParaRPr lang="en-SG" altLang="en-US" dirty="0">
              <a:solidFill>
                <a:srgbClr val="FF0000"/>
              </a:solidFill>
            </a:endParaRPr>
          </a:p>
          <a:p>
            <a:pPr marL="428625" indent="-428625">
              <a:lnSpc>
                <a:spcPct val="80000"/>
              </a:lnSpc>
              <a:buFont typeface="Calibri" panose="020F0502020204030204" pitchFamily="34" charset="0"/>
              <a:buAutoNum type="arabicPeriod"/>
            </a:pPr>
            <a:r>
              <a:rPr lang="en-US" altLang="en-US" dirty="0"/>
              <a:t>His </a:t>
            </a:r>
            <a:r>
              <a:rPr lang="en-US" altLang="en-US" dirty="0">
                <a:solidFill>
                  <a:srgbClr val="FF0000"/>
                </a:solidFill>
              </a:rPr>
              <a:t>Temptations</a:t>
            </a:r>
            <a:r>
              <a:rPr lang="en-US" altLang="en-US" dirty="0"/>
              <a:t> – position (be more), power (do more) and privilege (have more).</a:t>
            </a:r>
            <a:endParaRPr lang="en-SG" altLang="en-US" dirty="0"/>
          </a:p>
          <a:p>
            <a:pPr marL="428625" indent="-428625">
              <a:lnSpc>
                <a:spcPct val="80000"/>
              </a:lnSpc>
            </a:pPr>
            <a:endParaRPr lang="en-SG" altLang="en-US" sz="2250" dirty="0"/>
          </a:p>
        </p:txBody>
      </p:sp>
    </p:spTree>
    <p:extLst>
      <p:ext uri="{BB962C8B-B14F-4D97-AF65-F5344CB8AC3E}">
        <p14:creationId xmlns:p14="http://schemas.microsoft.com/office/powerpoint/2010/main" val="2492660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3781425" y="275035"/>
            <a:ext cx="4645819" cy="296465"/>
          </a:xfrm>
        </p:spPr>
        <p:txBody>
          <a:bodyPr>
            <a:normAutofit fontScale="90000"/>
          </a:bodyPr>
          <a:lstStyle/>
          <a:p>
            <a:pPr eaLnBrk="1" hangingPunct="1"/>
            <a:r>
              <a:rPr lang="en-US" altLang="en-US" sz="2700"/>
              <a:t> </a:t>
            </a:r>
            <a:endParaRPr lang="en-SG" altLang="en-US" sz="2700"/>
          </a:p>
        </p:txBody>
      </p:sp>
      <p:sp>
        <p:nvSpPr>
          <p:cNvPr id="140291" name="Content Placeholder 2"/>
          <p:cNvSpPr>
            <a:spLocks noGrp="1"/>
          </p:cNvSpPr>
          <p:nvPr>
            <p:ph idx="1"/>
          </p:nvPr>
        </p:nvSpPr>
        <p:spPr>
          <a:xfrm>
            <a:off x="600501" y="409433"/>
            <a:ext cx="10836323" cy="5716333"/>
          </a:xfrm>
        </p:spPr>
        <p:txBody>
          <a:bodyPr>
            <a:noAutofit/>
          </a:bodyPr>
          <a:lstStyle/>
          <a:p>
            <a:pPr eaLnBrk="1" hangingPunct="1">
              <a:buFont typeface="Arial" panose="020B0604020202020204" pitchFamily="34" charset="0"/>
              <a:buNone/>
            </a:pPr>
            <a:r>
              <a:rPr lang="en-SG" altLang="en-US" dirty="0">
                <a:solidFill>
                  <a:srgbClr val="FF0000"/>
                </a:solidFill>
              </a:rPr>
              <a:t>F. </a:t>
            </a:r>
            <a:r>
              <a:rPr lang="en-SG" altLang="en-US" u="sng" dirty="0">
                <a:solidFill>
                  <a:srgbClr val="FF0000"/>
                </a:solidFill>
              </a:rPr>
              <a:t>Administration:</a:t>
            </a:r>
            <a:r>
              <a:rPr lang="en-SG" altLang="en-US" dirty="0">
                <a:solidFill>
                  <a:srgbClr val="FF0000"/>
                </a:solidFill>
              </a:rPr>
              <a:t> </a:t>
            </a:r>
            <a:r>
              <a:rPr lang="en-SG" altLang="en-US" dirty="0"/>
              <a:t>Supervising – management by walking around (cf. Jethro’s principle in Exodus 18, rulers of 1000, 100, 50,10)</a:t>
            </a:r>
          </a:p>
          <a:p>
            <a:pPr eaLnBrk="1" hangingPunct="1">
              <a:buFont typeface="Arial" panose="020B0604020202020204" pitchFamily="34" charset="0"/>
              <a:buNone/>
            </a:pPr>
            <a:r>
              <a:rPr lang="en-SG" altLang="en-US" dirty="0"/>
              <a:t>	Examples:  vs. 5 – under their supervisors</a:t>
            </a:r>
          </a:p>
          <a:p>
            <a:pPr eaLnBrk="1" hangingPunct="1">
              <a:buFont typeface="Arial" panose="020B0604020202020204" pitchFamily="34" charset="0"/>
              <a:buNone/>
            </a:pPr>
            <a:r>
              <a:rPr lang="en-SG" altLang="en-US" dirty="0"/>
              <a:t>	                    vs. 17 – under </a:t>
            </a:r>
            <a:r>
              <a:rPr lang="en-SG" altLang="en-US" dirty="0" err="1"/>
              <a:t>Rehum</a:t>
            </a:r>
            <a:endParaRPr lang="en-SG" altLang="en-US" dirty="0"/>
          </a:p>
          <a:p>
            <a:pPr eaLnBrk="1" hangingPunct="1">
              <a:buFont typeface="Arial" panose="020B0604020202020204" pitchFamily="34" charset="0"/>
              <a:buNone/>
            </a:pPr>
            <a:r>
              <a:rPr lang="en-SG" altLang="en-US" dirty="0"/>
              <a:t>	                    vs. 18 – under </a:t>
            </a:r>
            <a:r>
              <a:rPr lang="en-SG" altLang="en-US" dirty="0" err="1"/>
              <a:t>Bibbui</a:t>
            </a:r>
            <a:endParaRPr lang="en-SG" altLang="en-US" dirty="0"/>
          </a:p>
          <a:p>
            <a:pPr eaLnBrk="1" hangingPunct="1">
              <a:buFont typeface="Arial" panose="020B0604020202020204" pitchFamily="34" charset="0"/>
              <a:buNone/>
            </a:pPr>
            <a:r>
              <a:rPr lang="en-SG" altLang="en-US" dirty="0"/>
              <a:t>	</a:t>
            </a:r>
          </a:p>
          <a:p>
            <a:pPr eaLnBrk="1" hangingPunct="1">
              <a:buFont typeface="Arial" panose="020B0604020202020204" pitchFamily="34" charset="0"/>
              <a:buNone/>
            </a:pPr>
            <a:r>
              <a:rPr lang="en-SG" altLang="en-US" dirty="0"/>
              <a:t>1.  We need to establish clear lines of authority and accountability.</a:t>
            </a:r>
          </a:p>
          <a:p>
            <a:pPr eaLnBrk="1" hangingPunct="1">
              <a:buFont typeface="Arial" panose="020B0604020202020204" pitchFamily="34" charset="0"/>
              <a:buNone/>
            </a:pPr>
            <a:r>
              <a:rPr lang="en-SG" altLang="en-US" dirty="0"/>
              <a:t>2.  People do what we inspect, not what we expect.</a:t>
            </a:r>
          </a:p>
          <a:p>
            <a:pPr marL="514350" indent="-514350" eaLnBrk="1" hangingPunct="1">
              <a:buAutoNum type="arabicPeriod" startAt="3"/>
            </a:pPr>
            <a:r>
              <a:rPr lang="en-SG" altLang="en-US" dirty="0"/>
              <a:t>Assess them – </a:t>
            </a:r>
            <a:r>
              <a:rPr lang="en-SG" altLang="en-US" u="sng" dirty="0"/>
              <a:t>I</a:t>
            </a:r>
            <a:r>
              <a:rPr lang="en-SG" altLang="en-US" dirty="0"/>
              <a:t>nstruct, </a:t>
            </a:r>
            <a:r>
              <a:rPr lang="en-SG" altLang="en-US" u="sng" dirty="0"/>
              <a:t>D</a:t>
            </a:r>
            <a:r>
              <a:rPr lang="en-SG" altLang="en-US" dirty="0"/>
              <a:t>emonstrate, </a:t>
            </a:r>
            <a:r>
              <a:rPr lang="en-SG" altLang="en-US" u="sng" dirty="0"/>
              <a:t>E</a:t>
            </a:r>
            <a:r>
              <a:rPr lang="en-SG" altLang="en-US" dirty="0"/>
              <a:t>xperience done, </a:t>
            </a:r>
            <a:r>
              <a:rPr lang="en-SG" altLang="en-US" u="sng" dirty="0"/>
              <a:t>A</a:t>
            </a:r>
            <a:r>
              <a:rPr lang="en-SG" altLang="en-US" dirty="0"/>
              <a:t>ssess</a:t>
            </a:r>
          </a:p>
          <a:p>
            <a:pPr marL="514350" indent="-514350" eaLnBrk="1" hangingPunct="1">
              <a:buAutoNum type="arabicPeriod" startAt="3"/>
            </a:pPr>
            <a:endParaRPr lang="en-SG" altLang="en-US" dirty="0"/>
          </a:p>
          <a:p>
            <a:pPr marL="0" indent="0">
              <a:buNone/>
            </a:pPr>
            <a:r>
              <a:rPr lang="en-SG" altLang="en-US" i="1" dirty="0">
                <a:solidFill>
                  <a:srgbClr val="FF0000"/>
                </a:solidFill>
              </a:rPr>
              <a:t>(Rom 14:12)  </a:t>
            </a:r>
            <a:r>
              <a:rPr lang="en-SG" altLang="en-US" i="1" dirty="0"/>
              <a:t>So then every one of us </a:t>
            </a:r>
            <a:r>
              <a:rPr lang="en-SG" altLang="en-US" i="1" u="sng" dirty="0"/>
              <a:t>shall give account</a:t>
            </a:r>
            <a:r>
              <a:rPr lang="en-SG" altLang="en-US" i="1" dirty="0"/>
              <a:t> of himself to God</a:t>
            </a:r>
            <a:endParaRPr lang="en-SG" altLang="en-US" dirty="0"/>
          </a:p>
        </p:txBody>
      </p:sp>
    </p:spTree>
    <p:extLst>
      <p:ext uri="{BB962C8B-B14F-4D97-AF65-F5344CB8AC3E}">
        <p14:creationId xmlns:p14="http://schemas.microsoft.com/office/powerpoint/2010/main" val="4095756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910"/>
            <a:ext cx="10515600" cy="5631053"/>
          </a:xfrm>
        </p:spPr>
        <p:txBody>
          <a:bodyPr>
            <a:noAutofit/>
          </a:bodyPr>
          <a:lstStyle/>
          <a:p>
            <a:pPr marL="514350" indent="-514350">
              <a:buAutoNum type="arabicPeriod" startAt="4"/>
            </a:pPr>
            <a:r>
              <a:rPr lang="en-SG" dirty="0"/>
              <a:t>PROCESS -   TEACH TO OBEY – EQUIPPING</a:t>
            </a:r>
          </a:p>
          <a:p>
            <a:pPr marL="0" indent="0">
              <a:buNone/>
            </a:pPr>
            <a:endParaRPr lang="en-SG" dirty="0"/>
          </a:p>
          <a:p>
            <a:pPr marL="0" indent="0">
              <a:buNone/>
            </a:pPr>
            <a:r>
              <a:rPr lang="en-SG" dirty="0"/>
              <a:t>             1) PRAY – INDIVIDUAL &amp; CORPORATE JOURNEY</a:t>
            </a:r>
          </a:p>
          <a:p>
            <a:pPr marL="0" indent="0">
              <a:buNone/>
            </a:pPr>
            <a:r>
              <a:rPr lang="en-SG" dirty="0"/>
              <a:t>             2) ENCOURAGE – KNOW POTENTIAL &amp; MOTIVATE.</a:t>
            </a:r>
          </a:p>
          <a:p>
            <a:pPr marL="0" indent="0">
              <a:buNone/>
            </a:pPr>
            <a:r>
              <a:rPr lang="en-SG" dirty="0"/>
              <a:t>             3) SUPPORT – KNOW NEEDS AND PROVIDE HELP.</a:t>
            </a:r>
          </a:p>
          <a:p>
            <a:pPr marL="0" indent="0">
              <a:buNone/>
            </a:pPr>
            <a:r>
              <a:rPr lang="en-SG" dirty="0"/>
              <a:t>             4) BE ACCOUNTABLE – TRANPARENCY</a:t>
            </a:r>
          </a:p>
          <a:p>
            <a:pPr marL="0" indent="0">
              <a:buNone/>
            </a:pPr>
            <a:r>
              <a:rPr lang="en-SG" dirty="0"/>
              <a:t>             5) SERVE – POSITIVE HELP IN OTHER’S INTERESTS</a:t>
            </a:r>
          </a:p>
          <a:p>
            <a:pPr marL="0" indent="0">
              <a:buNone/>
            </a:pPr>
            <a:endParaRPr lang="en-SG" dirty="0"/>
          </a:p>
          <a:p>
            <a:pPr marL="0" indent="0">
              <a:buNone/>
            </a:pPr>
            <a:r>
              <a:rPr lang="en-SG" dirty="0"/>
              <a:t>       GOAL:  CHRISTIAN SERVANTS THAT HAVE FAITH: </a:t>
            </a:r>
          </a:p>
          <a:p>
            <a:pPr marL="0" indent="0">
              <a:buNone/>
            </a:pPr>
            <a:r>
              <a:rPr lang="en-SG" dirty="0"/>
              <a:t>FAITHFUL, AVAILABLE, INITIATING, TEACHABLE AND HUNGRY      </a:t>
            </a:r>
          </a:p>
        </p:txBody>
      </p:sp>
    </p:spTree>
    <p:extLst>
      <p:ext uri="{BB962C8B-B14F-4D97-AF65-F5344CB8AC3E}">
        <p14:creationId xmlns:p14="http://schemas.microsoft.com/office/powerpoint/2010/main" val="162668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672" y="354842"/>
            <a:ext cx="11218459" cy="5622877"/>
          </a:xfrm>
        </p:spPr>
        <p:txBody>
          <a:bodyPr>
            <a:noAutofit/>
          </a:bodyPr>
          <a:lstStyle/>
          <a:p>
            <a:pPr marL="514350" indent="-514350">
              <a:buAutoNum type="arabicPeriod" startAt="5"/>
            </a:pPr>
            <a:r>
              <a:rPr lang="en-SG" dirty="0"/>
              <a:t>SELF AND TEAM PLANNING (2 Chron. 1:10)</a:t>
            </a:r>
          </a:p>
          <a:p>
            <a:pPr marL="0" indent="0">
              <a:buNone/>
            </a:pPr>
            <a:endParaRPr lang="en-SG" dirty="0"/>
          </a:p>
          <a:p>
            <a:pPr marL="0" indent="0">
              <a:buNone/>
            </a:pPr>
            <a:r>
              <a:rPr lang="en-SG" dirty="0"/>
              <a:t>      1) PLAN TO PLAN WEEKLY IN MIDST OF CHANGES.</a:t>
            </a:r>
          </a:p>
          <a:p>
            <a:pPr marL="0" indent="0">
              <a:buNone/>
            </a:pPr>
            <a:r>
              <a:rPr lang="en-SG" dirty="0"/>
              <a:t>      2) FOCUS ON PRIMARY PURPOSES – WHY AND WHAT.</a:t>
            </a:r>
          </a:p>
          <a:p>
            <a:pPr marL="0" indent="0">
              <a:buNone/>
            </a:pPr>
            <a:r>
              <a:rPr lang="en-SG" dirty="0"/>
              <a:t>      3) ASSESS INSIDE, OUTSIDE, CURRENT &amp; FUTURE.</a:t>
            </a:r>
          </a:p>
          <a:p>
            <a:pPr marL="0" indent="0">
              <a:buNone/>
            </a:pPr>
            <a:r>
              <a:rPr lang="en-SG" dirty="0"/>
              <a:t>      4) PRIORTISE THE IMPORTANT NOT THE URGENT.  HIGH RETURN.</a:t>
            </a:r>
          </a:p>
          <a:p>
            <a:pPr marL="0" indent="0">
              <a:buNone/>
            </a:pPr>
            <a:r>
              <a:rPr lang="en-SG" dirty="0"/>
              <a:t>      5) ASK RIGHT QUESTIONS – TARGET, RESOURCES,</a:t>
            </a:r>
          </a:p>
          <a:p>
            <a:pPr marL="0" indent="0">
              <a:buNone/>
            </a:pPr>
            <a:r>
              <a:rPr lang="en-SG" dirty="0"/>
              <a:t>          ASSESMENT AND REFINING.</a:t>
            </a:r>
          </a:p>
          <a:p>
            <a:pPr marL="0" indent="0">
              <a:buNone/>
            </a:pPr>
            <a:r>
              <a:rPr lang="en-SG" dirty="0"/>
              <a:t>      6) SET SPECIFIC GOALS – SPECIFIC, MEASURABLE, ATTAINABLE, </a:t>
            </a:r>
          </a:p>
          <a:p>
            <a:pPr marL="0" indent="0">
              <a:buNone/>
            </a:pPr>
            <a:r>
              <a:rPr lang="en-SG" dirty="0"/>
              <a:t>          REALISTIC AND TIME BOUND (SMART GOALS)</a:t>
            </a:r>
          </a:p>
          <a:p>
            <a:pPr marL="0" indent="0">
              <a:buNone/>
            </a:pPr>
            <a:r>
              <a:rPr lang="en-SG" dirty="0"/>
              <a:t>      </a:t>
            </a:r>
          </a:p>
        </p:txBody>
      </p:sp>
    </p:spTree>
    <p:extLst>
      <p:ext uri="{BB962C8B-B14F-4D97-AF65-F5344CB8AC3E}">
        <p14:creationId xmlns:p14="http://schemas.microsoft.com/office/powerpoint/2010/main" val="2872819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7672"/>
            <a:ext cx="10515600" cy="5699291"/>
          </a:xfrm>
        </p:spPr>
        <p:txBody>
          <a:bodyPr>
            <a:noAutofit/>
          </a:bodyPr>
          <a:lstStyle/>
          <a:p>
            <a:pPr marL="514350" indent="-514350">
              <a:buAutoNum type="arabicPeriod" startAt="5"/>
            </a:pPr>
            <a:r>
              <a:rPr lang="en-SG" dirty="0"/>
              <a:t>SELF AND TEAM PLANNING (2 Chron. 1:10)</a:t>
            </a:r>
          </a:p>
          <a:p>
            <a:pPr marL="0" indent="0">
              <a:buNone/>
            </a:pPr>
            <a:r>
              <a:rPr lang="en-SG" dirty="0"/>
              <a:t>      7) COMMUNICATE AND CLARIFY WITH GUIDELINES.</a:t>
            </a:r>
          </a:p>
          <a:p>
            <a:pPr marL="0" indent="0">
              <a:buNone/>
            </a:pPr>
            <a:r>
              <a:rPr lang="en-SG" dirty="0"/>
              <a:t>      8) IDENTIFY POSSIBLE OBSTACLES AND RESPONSES.</a:t>
            </a:r>
          </a:p>
          <a:p>
            <a:pPr marL="0" indent="0">
              <a:buNone/>
            </a:pPr>
            <a:r>
              <a:rPr lang="en-SG" dirty="0"/>
              <a:t>      9) HAVE OPEN SYSTEM TO ADAPT TO CHANGES.</a:t>
            </a:r>
          </a:p>
          <a:p>
            <a:pPr marL="0" indent="0">
              <a:buNone/>
            </a:pPr>
            <a:r>
              <a:rPr lang="en-SG" dirty="0"/>
              <a:t>    10) MANAGE AND DIRECT RESOURCES.</a:t>
            </a:r>
          </a:p>
          <a:p>
            <a:pPr marL="0" indent="0">
              <a:buNone/>
            </a:pPr>
            <a:r>
              <a:rPr lang="en-SG" dirty="0"/>
              <a:t>    11) MONITOR AND CORRRECT TO ADJUST.</a:t>
            </a:r>
          </a:p>
          <a:p>
            <a:pPr marL="0" indent="0">
              <a:buNone/>
            </a:pPr>
            <a:r>
              <a:rPr lang="en-SG" dirty="0"/>
              <a:t>    12) STUDY CURRENT RESULTS TO EXPERIENCE SUCCESS.</a:t>
            </a:r>
          </a:p>
          <a:p>
            <a:pPr marL="0" indent="0">
              <a:buNone/>
            </a:pPr>
            <a:r>
              <a:rPr lang="en-SG" dirty="0"/>
              <a:t>      </a:t>
            </a:r>
          </a:p>
          <a:p>
            <a:pPr marL="0" indent="0">
              <a:buNone/>
            </a:pPr>
            <a:r>
              <a:rPr lang="en-SG" dirty="0"/>
              <a:t>(2 Chronicles 1:10)  </a:t>
            </a:r>
            <a:r>
              <a:rPr lang="en-SG" i="1" u="sng" dirty="0"/>
              <a:t>Give me now wisdom and knowledge</a:t>
            </a:r>
            <a:r>
              <a:rPr lang="en-SG" i="1" dirty="0"/>
              <a:t>, that I may go out and come in before this people: for who can judge this thy people, that is so great? </a:t>
            </a:r>
          </a:p>
          <a:p>
            <a:pPr marL="0" indent="0">
              <a:buNone/>
            </a:pPr>
            <a:r>
              <a:rPr lang="en-SG" dirty="0"/>
              <a:t>      </a:t>
            </a:r>
          </a:p>
          <a:p>
            <a:pPr marL="0" indent="0">
              <a:buNone/>
            </a:pPr>
            <a:endParaRPr lang="en-SG" dirty="0"/>
          </a:p>
        </p:txBody>
      </p:sp>
    </p:spTree>
    <p:extLst>
      <p:ext uri="{BB962C8B-B14F-4D97-AF65-F5344CB8AC3E}">
        <p14:creationId xmlns:p14="http://schemas.microsoft.com/office/powerpoint/2010/main" val="215623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3781425" y="275035"/>
            <a:ext cx="4645819" cy="153590"/>
          </a:xfrm>
        </p:spPr>
        <p:txBody>
          <a:bodyPr>
            <a:normAutofit fontScale="90000"/>
          </a:bodyPr>
          <a:lstStyle/>
          <a:p>
            <a:pPr eaLnBrk="1" hangingPunct="1"/>
            <a:r>
              <a:rPr lang="en-US" altLang="en-US" sz="2700"/>
              <a:t> </a:t>
            </a:r>
            <a:endParaRPr lang="en-SG" altLang="en-US" sz="2700"/>
          </a:p>
        </p:txBody>
      </p:sp>
      <p:sp>
        <p:nvSpPr>
          <p:cNvPr id="142339" name="Content Placeholder 2"/>
          <p:cNvSpPr>
            <a:spLocks noGrp="1"/>
          </p:cNvSpPr>
          <p:nvPr>
            <p:ph idx="1"/>
          </p:nvPr>
        </p:nvSpPr>
        <p:spPr>
          <a:xfrm>
            <a:off x="846161" y="428625"/>
            <a:ext cx="10905522" cy="5895460"/>
          </a:xfrm>
        </p:spPr>
        <p:txBody>
          <a:bodyPr>
            <a:noAutofit/>
          </a:bodyPr>
          <a:lstStyle/>
          <a:p>
            <a:pPr eaLnBrk="1" hangingPunct="1">
              <a:buFont typeface="Arial" panose="020B0604020202020204" pitchFamily="34" charset="0"/>
              <a:buNone/>
            </a:pPr>
            <a:r>
              <a:rPr lang="en-SG" altLang="en-US" dirty="0">
                <a:solidFill>
                  <a:srgbClr val="FF0000"/>
                </a:solidFill>
              </a:rPr>
              <a:t>G. Appreciation: </a:t>
            </a:r>
            <a:r>
              <a:rPr lang="en-SG" altLang="en-US" dirty="0"/>
              <a:t>Give recognition (cf. Hebrew 11)</a:t>
            </a:r>
          </a:p>
          <a:p>
            <a:pPr eaLnBrk="1" hangingPunct="1">
              <a:buFont typeface="Arial" panose="020B0604020202020204" pitchFamily="34" charset="0"/>
              <a:buNone/>
            </a:pPr>
            <a:r>
              <a:rPr lang="en-SG" altLang="en-US" dirty="0"/>
              <a:t>	</a:t>
            </a:r>
            <a:r>
              <a:rPr lang="en-SG" altLang="en-US" dirty="0" err="1"/>
              <a:t>Honor</a:t>
            </a:r>
            <a:r>
              <a:rPr lang="en-SG" altLang="en-US" dirty="0"/>
              <a:t> Role of workers: Leader knows names and their successes</a:t>
            </a:r>
          </a:p>
          <a:p>
            <a:pPr eaLnBrk="1" hangingPunct="1">
              <a:buFont typeface="Arial" panose="020B0604020202020204" pitchFamily="34" charset="0"/>
              <a:buNone/>
            </a:pPr>
            <a:endParaRPr lang="en-SG" altLang="en-US" dirty="0"/>
          </a:p>
          <a:p>
            <a:pPr eaLnBrk="1" hangingPunct="1">
              <a:buFont typeface="Calibri" panose="020F0502020204030204" pitchFamily="34" charset="0"/>
              <a:buAutoNum type="arabicPeriod"/>
            </a:pPr>
            <a:r>
              <a:rPr lang="en-SG" altLang="en-US" dirty="0"/>
              <a:t> 38 singled out.  Success in proportion to degree of mobilisation</a:t>
            </a:r>
          </a:p>
          <a:p>
            <a:pPr eaLnBrk="1" hangingPunct="1">
              <a:buFont typeface="Calibri" panose="020F0502020204030204" pitchFamily="34" charset="0"/>
              <a:buAutoNum type="arabicPeriod"/>
            </a:pPr>
            <a:r>
              <a:rPr lang="en-SG" altLang="en-US" dirty="0"/>
              <a:t> Honourable mention: Baruch (vs 20) – enthusiastically, above measure</a:t>
            </a:r>
          </a:p>
          <a:p>
            <a:pPr eaLnBrk="1" hangingPunct="1">
              <a:buFont typeface="Calibri" panose="020F0502020204030204" pitchFamily="34" charset="0"/>
              <a:buAutoNum type="arabicPeriod"/>
            </a:pPr>
            <a:r>
              <a:rPr lang="en-SG" altLang="en-US" dirty="0"/>
              <a:t> Shallum’s daughters (vs. 12) – ladies mentioned</a:t>
            </a:r>
          </a:p>
          <a:p>
            <a:pPr eaLnBrk="1" hangingPunct="1">
              <a:buFont typeface="Calibri" panose="020F0502020204030204" pitchFamily="34" charset="0"/>
              <a:buAutoNum type="arabicPeriod"/>
            </a:pPr>
            <a:r>
              <a:rPr lang="en-SG" altLang="en-US" dirty="0"/>
              <a:t> We must recognize and reward effort.  Have appreciation days.</a:t>
            </a:r>
          </a:p>
          <a:p>
            <a:pPr eaLnBrk="1" hangingPunct="1">
              <a:buFont typeface="Calibri" panose="020F0502020204030204" pitchFamily="34" charset="0"/>
              <a:buAutoNum type="arabicPeriod"/>
            </a:pPr>
            <a:endParaRPr lang="en-SG" altLang="en-US" dirty="0"/>
          </a:p>
          <a:p>
            <a:pPr marL="0" indent="0">
              <a:buNone/>
            </a:pPr>
            <a:r>
              <a:rPr lang="en-SG" altLang="en-US" dirty="0"/>
              <a:t>(Romans 2:10)  </a:t>
            </a:r>
            <a:r>
              <a:rPr lang="en-SG" altLang="en-US" i="1" dirty="0"/>
              <a:t>But </a:t>
            </a:r>
            <a:r>
              <a:rPr lang="en-SG" altLang="en-US" i="1" u="sng" dirty="0"/>
              <a:t>glory, honour, and peace</a:t>
            </a:r>
            <a:r>
              <a:rPr lang="en-SG" altLang="en-US" i="1" dirty="0"/>
              <a:t>, to every man that works good, </a:t>
            </a:r>
          </a:p>
          <a:p>
            <a:pPr marL="0" indent="0">
              <a:buNone/>
            </a:pPr>
            <a:r>
              <a:rPr lang="en-SG" altLang="en-US" dirty="0"/>
              <a:t>(Mat 25:21)  </a:t>
            </a:r>
            <a:r>
              <a:rPr lang="en-SG" altLang="en-US" i="1" dirty="0"/>
              <a:t>His lord said unto him, </a:t>
            </a:r>
            <a:r>
              <a:rPr lang="en-SG" altLang="en-US" i="1" u="sng" dirty="0"/>
              <a:t>Well done, thou good and faithful servant</a:t>
            </a:r>
            <a:r>
              <a:rPr lang="en-SG" altLang="en-US" i="1" dirty="0"/>
              <a:t>: thou hast been faithful over a few things, I will make thee ruler over many things: enter thou into the joy of thy lord</a:t>
            </a:r>
            <a:r>
              <a:rPr lang="en-SG" altLang="en-US" dirty="0"/>
              <a:t>.</a:t>
            </a:r>
          </a:p>
          <a:p>
            <a:pPr marL="0" indent="0" eaLnBrk="1" hangingPunct="1">
              <a:buNone/>
            </a:pPr>
            <a:endParaRPr lang="en-SG" altLang="en-US" dirty="0"/>
          </a:p>
          <a:p>
            <a:pPr eaLnBrk="1" hangingPunct="1">
              <a:buFont typeface="Arial" panose="020B0604020202020204" pitchFamily="34" charset="0"/>
              <a:buNone/>
            </a:pPr>
            <a:endParaRPr lang="en-SG" altLang="en-US" dirty="0"/>
          </a:p>
        </p:txBody>
      </p:sp>
    </p:spTree>
    <p:extLst>
      <p:ext uri="{BB962C8B-B14F-4D97-AF65-F5344CB8AC3E}">
        <p14:creationId xmlns:p14="http://schemas.microsoft.com/office/powerpoint/2010/main" val="3386680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728" y="333889"/>
            <a:ext cx="11271913" cy="6244332"/>
          </a:xfrm>
        </p:spPr>
        <p:txBody>
          <a:bodyPr>
            <a:noAutofit/>
          </a:bodyPr>
          <a:lstStyle/>
          <a:p>
            <a:pPr marL="0" indent="0" algn="ctr">
              <a:buNone/>
            </a:pPr>
            <a:r>
              <a:rPr lang="en-SG" u="sng" dirty="0"/>
              <a:t>ASSIGNMENT A – GOD’S AWARENESS BRINGS REALITY AND REST.</a:t>
            </a:r>
          </a:p>
          <a:p>
            <a:pPr marL="0" indent="0">
              <a:buNone/>
            </a:pPr>
            <a:r>
              <a:rPr lang="en-SG" dirty="0"/>
              <a:t>1.  SELF-EXAMINATION – Please check which of these are you identifying with:  (a) Compulsive leader, (b) Narcissistic leader, (c) Paranoid leader, (d) Co-dependent leader, (e) Passive-aggressive leader.  Out of that, please name two attributes that you must be aware of.  How do you self-manage and self-discipline those?</a:t>
            </a:r>
          </a:p>
          <a:p>
            <a:pPr marL="0" indent="0">
              <a:buNone/>
            </a:pPr>
            <a:endParaRPr lang="en-SG" dirty="0"/>
          </a:p>
          <a:p>
            <a:pPr marL="0" indent="0">
              <a:buNone/>
            </a:pPr>
            <a:r>
              <a:rPr lang="en-SG" dirty="0"/>
              <a:t>2.  GOD-AWARENESS - To minimise its negative effects, we need to meditate and envision constantly on who God is and who we are in Christ Jesus.  Spiritual identity and maturation are more important than mere spiritual activities.  How will the constant awareness (a) of the vision of God and (b) of your identity in Christ Jesus help you to manage the dark side of your life?</a:t>
            </a:r>
          </a:p>
          <a:p>
            <a:endParaRPr lang="en-SG" dirty="0"/>
          </a:p>
        </p:txBody>
      </p:sp>
    </p:spTree>
    <p:extLst>
      <p:ext uri="{BB962C8B-B14F-4D97-AF65-F5344CB8AC3E}">
        <p14:creationId xmlns:p14="http://schemas.microsoft.com/office/powerpoint/2010/main" val="3049701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728" y="333889"/>
            <a:ext cx="11271913" cy="6244332"/>
          </a:xfrm>
        </p:spPr>
        <p:txBody>
          <a:bodyPr>
            <a:noAutofit/>
          </a:bodyPr>
          <a:lstStyle/>
          <a:p>
            <a:pPr marL="0" indent="0" algn="ctr">
              <a:buNone/>
            </a:pPr>
            <a:r>
              <a:rPr lang="en-SG" u="sng" dirty="0"/>
              <a:t>ASSIGNMENT B – WORK TOWARDS CREATIVE SOLUTIONS (Acts 6:1-7)</a:t>
            </a:r>
          </a:p>
          <a:p>
            <a:pPr marL="514350" indent="-514350">
              <a:buAutoNum type="arabicPeriod"/>
            </a:pPr>
            <a:r>
              <a:rPr lang="en-SG" dirty="0"/>
              <a:t>What goals did the Grecian Jews have in this conflict?</a:t>
            </a:r>
          </a:p>
          <a:p>
            <a:pPr marL="514350" indent="-514350">
              <a:buAutoNum type="arabicPeriod"/>
            </a:pPr>
            <a:r>
              <a:rPr lang="en-SG" dirty="0"/>
              <a:t>Were they expecting the twelve disciples to be involved in the food distribution?</a:t>
            </a:r>
          </a:p>
          <a:p>
            <a:pPr marL="514350" indent="-514350">
              <a:buAutoNum type="arabicPeriod"/>
            </a:pPr>
            <a:r>
              <a:rPr lang="en-SG" dirty="0"/>
              <a:t>What goals did the disciples have in this conflict?</a:t>
            </a:r>
          </a:p>
          <a:p>
            <a:pPr marL="514350" indent="-514350">
              <a:buAutoNum type="arabicPeriod"/>
            </a:pPr>
            <a:r>
              <a:rPr lang="en-SG" dirty="0"/>
              <a:t>What was proposed?</a:t>
            </a:r>
          </a:p>
          <a:p>
            <a:pPr marL="514350" indent="-514350">
              <a:buAutoNum type="arabicPeriod"/>
            </a:pPr>
            <a:r>
              <a:rPr lang="en-SG" dirty="0"/>
              <a:t>Who were the ones selected to do the distribution?</a:t>
            </a:r>
          </a:p>
          <a:p>
            <a:pPr marL="514350" indent="-514350">
              <a:buAutoNum type="arabicPeriod"/>
            </a:pPr>
            <a:r>
              <a:rPr lang="en-SG" dirty="0"/>
              <a:t>How did the disciples demonstrate trust (v. 5)?</a:t>
            </a:r>
          </a:p>
          <a:p>
            <a:pPr marL="0" indent="0">
              <a:buNone/>
            </a:pPr>
            <a:r>
              <a:rPr lang="en-SG" dirty="0"/>
              <a:t>      (clue: The chosen men were all Grecian Jews.)</a:t>
            </a:r>
          </a:p>
          <a:p>
            <a:pPr marL="514350" indent="-514350">
              <a:buAutoNum type="arabicPeriod" startAt="6"/>
            </a:pPr>
            <a:r>
              <a:rPr lang="en-SG" dirty="0"/>
              <a:t>What was the result of the decision (v. 7)?</a:t>
            </a:r>
          </a:p>
          <a:p>
            <a:pPr marL="514350" indent="-514350">
              <a:buAutoNum type="arabicPeriod" startAt="7"/>
            </a:pPr>
            <a:r>
              <a:rPr lang="en-SG" dirty="0"/>
              <a:t>How did the proposal satisfy both sets of goals and prevented split?</a:t>
            </a:r>
          </a:p>
          <a:p>
            <a:pPr marL="514350" indent="-514350">
              <a:buAutoNum type="arabicPeriod" startAt="7"/>
            </a:pPr>
            <a:r>
              <a:rPr lang="en-SG" dirty="0"/>
              <a:t>When you are in conflict, what goals do you have?</a:t>
            </a:r>
          </a:p>
          <a:p>
            <a:pPr marL="0" indent="0">
              <a:buNone/>
            </a:pPr>
            <a:r>
              <a:rPr lang="en-SG" dirty="0"/>
              <a:t>9.   Will you keep in mind the other party’s goals and create solutions?</a:t>
            </a:r>
          </a:p>
        </p:txBody>
      </p:sp>
    </p:spTree>
    <p:extLst>
      <p:ext uri="{BB962C8B-B14F-4D97-AF65-F5344CB8AC3E}">
        <p14:creationId xmlns:p14="http://schemas.microsoft.com/office/powerpoint/2010/main" val="1786262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0730" y="2664728"/>
            <a:ext cx="7886700" cy="2055317"/>
          </a:xfrm>
        </p:spPr>
        <p:txBody>
          <a:bodyPr>
            <a:noAutofit/>
          </a:bodyPr>
          <a:lstStyle/>
          <a:p>
            <a:pPr marL="0" indent="0">
              <a:buNone/>
            </a:pPr>
            <a:r>
              <a:rPr lang="en-SG" sz="3200" b="1" dirty="0"/>
              <a:t>1.  WHAT ONE LESSON HAVE I LEARNT?</a:t>
            </a:r>
          </a:p>
          <a:p>
            <a:pPr marL="0" indent="0">
              <a:buNone/>
            </a:pPr>
            <a:endParaRPr lang="en-SG" sz="3200" b="1" dirty="0"/>
          </a:p>
          <a:p>
            <a:pPr marL="514350" indent="-514350">
              <a:buAutoNum type="arabicPeriod" startAt="2"/>
            </a:pPr>
            <a:r>
              <a:rPr lang="en-SG" sz="3200" b="1" dirty="0"/>
              <a:t>WHAT WILL ONE PRAYER BE?</a:t>
            </a:r>
          </a:p>
        </p:txBody>
      </p:sp>
      <p:sp>
        <p:nvSpPr>
          <p:cNvPr id="7" name="Arrow: Chevron 6">
            <a:extLst>
              <a:ext uri="{FF2B5EF4-FFF2-40B4-BE49-F238E27FC236}">
                <a16:creationId xmlns:a16="http://schemas.microsoft.com/office/drawing/2014/main" id="{DC204222-9384-464A-BC70-DBA854268744}"/>
              </a:ext>
            </a:extLst>
          </p:cNvPr>
          <p:cNvSpPr/>
          <p:nvPr/>
        </p:nvSpPr>
        <p:spPr>
          <a:xfrm>
            <a:off x="3065418" y="869651"/>
            <a:ext cx="5817324" cy="590739"/>
          </a:xfrm>
          <a:prstGeom prst="chevron">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a:solidFill>
                  <a:schemeClr val="bg1"/>
                </a:solidFill>
              </a:rPr>
              <a:t>EVERYDAY COMMISSION</a:t>
            </a:r>
          </a:p>
        </p:txBody>
      </p:sp>
      <p:pic>
        <p:nvPicPr>
          <p:cNvPr id="4" name="Picture 3">
            <a:extLst>
              <a:ext uri="{FF2B5EF4-FFF2-40B4-BE49-F238E27FC236}">
                <a16:creationId xmlns:a16="http://schemas.microsoft.com/office/drawing/2014/main" id="{02073F49-20E2-409C-8FDB-39FE6FEF5C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19064" y="5180979"/>
            <a:ext cx="1259992" cy="932438"/>
          </a:xfrm>
          <a:prstGeom prst="rect">
            <a:avLst/>
          </a:prstGeom>
        </p:spPr>
      </p:pic>
    </p:spTree>
    <p:extLst>
      <p:ext uri="{BB962C8B-B14F-4D97-AF65-F5344CB8AC3E}">
        <p14:creationId xmlns:p14="http://schemas.microsoft.com/office/powerpoint/2010/main" val="1736159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7A4CD-A627-494F-9542-8D7D9B987B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72754" y1="34545" x2="72754" y2="34545"/>
                        <a14:foregroundMark x1="64970" y1="49231" x2="64970" y2="49231"/>
                        <a14:foregroundMark x1="74102" y1="37063" x2="74102" y2="37063"/>
                        <a14:foregroundMark x1="75150" y1="35245" x2="75150" y2="35245"/>
                      </a14:backgroundRemoval>
                    </a14:imgEffect>
                  </a14:imgLayer>
                </a14:imgProps>
              </a:ext>
            </a:extLst>
          </a:blip>
          <a:stretch>
            <a:fillRect/>
          </a:stretch>
        </p:blipFill>
        <p:spPr>
          <a:xfrm>
            <a:off x="4846475" y="691350"/>
            <a:ext cx="2878028" cy="3080523"/>
          </a:xfrm>
          <a:prstGeom prst="rect">
            <a:avLst/>
          </a:prstGeom>
        </p:spPr>
      </p:pic>
      <p:sp>
        <p:nvSpPr>
          <p:cNvPr id="5" name="Rectangle: Rounded Corners 4">
            <a:extLst>
              <a:ext uri="{FF2B5EF4-FFF2-40B4-BE49-F238E27FC236}">
                <a16:creationId xmlns:a16="http://schemas.microsoft.com/office/drawing/2014/main" id="{BA217BD6-271A-48BD-AB03-C7041572BCA2}"/>
              </a:ext>
            </a:extLst>
          </p:cNvPr>
          <p:cNvSpPr/>
          <p:nvPr/>
        </p:nvSpPr>
        <p:spPr>
          <a:xfrm>
            <a:off x="1957617" y="3971109"/>
            <a:ext cx="7830817" cy="2170477"/>
          </a:xfrm>
          <a:prstGeom prst="roundRect">
            <a:avLst/>
          </a:prstGeom>
          <a:solidFill>
            <a:srgbClr val="FFFF00"/>
          </a:solidFill>
          <a:ln>
            <a:solidFill>
              <a:srgbClr val="FFFF00"/>
            </a:solidFill>
          </a:ln>
          <a:effectLst>
            <a:outerShdw blurRad="50800" dist="63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5731" lvl="1" defTabSz="685800">
              <a:lnSpc>
                <a:spcPct val="120000"/>
              </a:lnSpc>
              <a:defRPr/>
            </a:pPr>
            <a:r>
              <a:rPr lang="en-SG" sz="3300" dirty="0">
                <a:solidFill>
                  <a:prstClr val="black"/>
                </a:solidFill>
                <a:latin typeface="Calibri" panose="020F0502020204030204"/>
              </a:rPr>
              <a:t>Email: </a:t>
            </a:r>
            <a:r>
              <a:rPr lang="en-SG" sz="3300" dirty="0">
                <a:solidFill>
                  <a:prstClr val="black"/>
                </a:solidFill>
                <a:latin typeface="Calibri" panose="020F0502020204030204"/>
                <a:hlinkClick r:id="rId4">
                  <a:extLst>
                    <a:ext uri="{A12FA001-AC4F-418D-AE19-62706E023703}">
                      <ahyp:hlinkClr xmlns:ahyp="http://schemas.microsoft.com/office/drawing/2018/hyperlinkcolor" val="tx"/>
                    </a:ext>
                  </a:extLst>
                </a:hlinkClick>
              </a:rPr>
              <a:t>gohsengfong@hotmail.com</a:t>
            </a:r>
            <a:endParaRPr lang="en-SG" sz="3300" dirty="0">
              <a:solidFill>
                <a:prstClr val="black"/>
              </a:solidFill>
              <a:latin typeface="Calibri" panose="020F0502020204030204"/>
            </a:endParaRPr>
          </a:p>
          <a:p>
            <a:pPr marL="135731" lvl="1" defTabSz="685800">
              <a:lnSpc>
                <a:spcPct val="120000"/>
              </a:lnSpc>
              <a:defRPr/>
            </a:pPr>
            <a:r>
              <a:rPr lang="en-SG" sz="3300" dirty="0">
                <a:solidFill>
                  <a:prstClr val="black"/>
                </a:solidFill>
                <a:latin typeface="Calibri" panose="020F0502020204030204"/>
              </a:rPr>
              <a:t>WhatsApp: </a:t>
            </a:r>
            <a:r>
              <a:rPr lang="en-SG" sz="3300" dirty="0">
                <a:solidFill>
                  <a:srgbClr val="5B9BD5">
                    <a:lumMod val="75000"/>
                  </a:srgbClr>
                </a:solidFill>
                <a:latin typeface="Calibri" panose="020F0502020204030204"/>
              </a:rPr>
              <a:t>+65-98207783</a:t>
            </a:r>
          </a:p>
          <a:p>
            <a:pPr marL="135731" lvl="1" defTabSz="685800">
              <a:lnSpc>
                <a:spcPct val="120000"/>
              </a:lnSpc>
              <a:defRPr/>
            </a:pPr>
            <a:r>
              <a:rPr lang="en-SG" sz="3300" dirty="0">
                <a:solidFill>
                  <a:prstClr val="black"/>
                </a:solidFill>
                <a:latin typeface="Calibri" panose="020F0502020204030204"/>
              </a:rPr>
              <a:t>Website: </a:t>
            </a:r>
            <a:r>
              <a:rPr lang="en-SG" sz="3300" dirty="0">
                <a:solidFill>
                  <a:prstClr val="black"/>
                </a:solidFill>
                <a:latin typeface="Calibri" panose="020F0502020204030204"/>
                <a:hlinkClick r:id="rId5">
                  <a:extLst>
                    <a:ext uri="{A12FA001-AC4F-418D-AE19-62706E023703}">
                      <ahyp:hlinkClr xmlns:ahyp="http://schemas.microsoft.com/office/drawing/2018/hyperlinkcolor" val="tx"/>
                    </a:ext>
                  </a:extLst>
                </a:hlinkClick>
              </a:rPr>
              <a:t>www.FaithAtWorkFellowship.org</a:t>
            </a:r>
            <a:endParaRPr lang="en-SG" sz="2400" dirty="0">
              <a:solidFill>
                <a:prstClr val="black"/>
              </a:solidFill>
              <a:latin typeface="Calibri" panose="020F0502020204030204"/>
            </a:endParaRPr>
          </a:p>
        </p:txBody>
      </p:sp>
    </p:spTree>
    <p:extLst>
      <p:ext uri="{BB962C8B-B14F-4D97-AF65-F5344CB8AC3E}">
        <p14:creationId xmlns:p14="http://schemas.microsoft.com/office/powerpoint/2010/main" val="6847233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549"/>
            <a:ext cx="10515600" cy="5597414"/>
          </a:xfrm>
        </p:spPr>
        <p:txBody>
          <a:bodyPr/>
          <a:lstStyle/>
          <a:p>
            <a:endParaRPr lang="en-SG" dirty="0"/>
          </a:p>
        </p:txBody>
      </p:sp>
    </p:spTree>
    <p:extLst>
      <p:ext uri="{BB962C8B-B14F-4D97-AF65-F5344CB8AC3E}">
        <p14:creationId xmlns:p14="http://schemas.microsoft.com/office/powerpoint/2010/main" val="321879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781425" y="275035"/>
            <a:ext cx="4886325" cy="153590"/>
          </a:xfrm>
        </p:spPr>
        <p:txBody>
          <a:bodyPr>
            <a:normAutofit fontScale="90000"/>
          </a:bodyPr>
          <a:lstStyle/>
          <a:p>
            <a:pPr eaLnBrk="1" hangingPunct="1"/>
            <a:r>
              <a:rPr lang="en-US" altLang="en-US" sz="2700"/>
              <a:t> </a:t>
            </a:r>
            <a:endParaRPr lang="en-SG" altLang="en-US" sz="2700"/>
          </a:p>
        </p:txBody>
      </p:sp>
      <p:sp>
        <p:nvSpPr>
          <p:cNvPr id="37891" name="Content Placeholder 2"/>
          <p:cNvSpPr>
            <a:spLocks noGrp="1"/>
          </p:cNvSpPr>
          <p:nvPr>
            <p:ph idx="1"/>
          </p:nvPr>
        </p:nvSpPr>
        <p:spPr>
          <a:xfrm>
            <a:off x="286603" y="150125"/>
            <a:ext cx="11737075" cy="6496335"/>
          </a:xfrm>
        </p:spPr>
        <p:txBody>
          <a:bodyPr>
            <a:noAutofit/>
          </a:bodyPr>
          <a:lstStyle/>
          <a:p>
            <a:pPr marL="0" indent="0">
              <a:lnSpc>
                <a:spcPct val="80000"/>
              </a:lnSpc>
              <a:buNone/>
            </a:pPr>
            <a:r>
              <a:rPr lang="en-SG" altLang="en-US" u="sng" dirty="0"/>
              <a:t>C.  Dark Side of Leadership</a:t>
            </a:r>
            <a:r>
              <a:rPr lang="en-SG" altLang="en-US" dirty="0"/>
              <a:t> (by Gary </a:t>
            </a:r>
            <a:r>
              <a:rPr lang="en-SG" altLang="en-US" dirty="0" err="1"/>
              <a:t>McIntosch</a:t>
            </a:r>
            <a:r>
              <a:rPr lang="en-SG" altLang="en-US" dirty="0"/>
              <a:t> &amp; S. Rima)</a:t>
            </a:r>
          </a:p>
          <a:p>
            <a:pPr marL="514350" indent="-514350">
              <a:lnSpc>
                <a:spcPct val="80000"/>
              </a:lnSpc>
              <a:buAutoNum type="arabicPeriod"/>
            </a:pPr>
            <a:r>
              <a:rPr lang="en-SG" altLang="en-US" u="sng" dirty="0"/>
              <a:t>Compulsive Leader</a:t>
            </a:r>
            <a:r>
              <a:rPr lang="en-SG" altLang="en-US" dirty="0"/>
              <a:t> (Moses)</a:t>
            </a:r>
          </a:p>
          <a:p>
            <a:pPr marL="514350" indent="-514350">
              <a:lnSpc>
                <a:spcPct val="80000"/>
              </a:lnSpc>
              <a:buAutoNum type="alphaLcPeriod"/>
            </a:pPr>
            <a:r>
              <a:rPr lang="en-SG" altLang="en-US" dirty="0"/>
              <a:t>Status conscious, looking for re-assurance and approval from authority</a:t>
            </a:r>
          </a:p>
          <a:p>
            <a:pPr marL="514350" indent="-514350">
              <a:lnSpc>
                <a:spcPct val="80000"/>
              </a:lnSpc>
              <a:buAutoNum type="alphaLcPeriod"/>
            </a:pPr>
            <a:r>
              <a:rPr lang="en-SG" altLang="en-US" dirty="0"/>
              <a:t>Ties to control activities and keep order as a workaholic. </a:t>
            </a:r>
          </a:p>
          <a:p>
            <a:pPr marL="514350" indent="-514350">
              <a:lnSpc>
                <a:spcPct val="80000"/>
              </a:lnSpc>
              <a:buAutoNum type="alphaLcPeriod"/>
            </a:pPr>
            <a:r>
              <a:rPr lang="en-SG" altLang="en-US" dirty="0"/>
              <a:t>At times, excessively moralistic, conscientious and judgmental.</a:t>
            </a:r>
          </a:p>
          <a:p>
            <a:pPr marL="514350" indent="-514350">
              <a:lnSpc>
                <a:spcPct val="80000"/>
              </a:lnSpc>
              <a:buAutoNum type="alphaLcPeriod"/>
            </a:pPr>
            <a:r>
              <a:rPr lang="en-SG" altLang="en-US" dirty="0"/>
              <a:t>At heart, an angry and rebellious spirit with repressed anger and resentment (Num. 20:7-12)</a:t>
            </a:r>
          </a:p>
          <a:p>
            <a:pPr marL="514350" indent="-514350">
              <a:lnSpc>
                <a:spcPct val="80000"/>
              </a:lnSpc>
              <a:buAutoNum type="arabicPeriod" startAt="2"/>
            </a:pPr>
            <a:r>
              <a:rPr lang="en-SG" altLang="en-US" u="sng" dirty="0"/>
              <a:t>Narcissistic Leader</a:t>
            </a:r>
            <a:r>
              <a:rPr lang="en-SG" altLang="en-US" dirty="0"/>
              <a:t> (Solomon)</a:t>
            </a:r>
          </a:p>
          <a:p>
            <a:pPr marL="0" indent="0">
              <a:lnSpc>
                <a:spcPct val="80000"/>
              </a:lnSpc>
              <a:buNone/>
            </a:pPr>
            <a:r>
              <a:rPr lang="en-SG" altLang="en-US" dirty="0"/>
              <a:t>a.  Driven to succeed by a need for admiration and recognition</a:t>
            </a:r>
          </a:p>
          <a:p>
            <a:pPr marL="514350" indent="-514350">
              <a:lnSpc>
                <a:spcPct val="80000"/>
              </a:lnSpc>
              <a:buAutoNum type="alphaLcPeriod" startAt="2"/>
            </a:pPr>
            <a:r>
              <a:rPr lang="en-SG" altLang="en-US" dirty="0"/>
              <a:t>An over-inflated sense of importance with grandiose ambition and fantasies</a:t>
            </a:r>
          </a:p>
          <a:p>
            <a:pPr marL="514350" indent="-514350">
              <a:lnSpc>
                <a:spcPct val="80000"/>
              </a:lnSpc>
              <a:buAutoNum type="alphaLcPeriod" startAt="2"/>
            </a:pPr>
            <a:r>
              <a:rPr lang="en-SG" altLang="en-US" dirty="0"/>
              <a:t>At heart, self-absorption and uncertainty due to deep sense of insecurity</a:t>
            </a:r>
          </a:p>
          <a:p>
            <a:pPr marL="514350" indent="-514350">
              <a:lnSpc>
                <a:spcPct val="80000"/>
              </a:lnSpc>
              <a:buAutoNum type="alphaLcPeriod" startAt="2"/>
            </a:pPr>
            <a:r>
              <a:rPr lang="en-SG" altLang="en-US" dirty="0"/>
              <a:t>No enjoyment of success and may be dissatisfied with life. </a:t>
            </a:r>
            <a:r>
              <a:rPr lang="en-SG" altLang="en-US" sz="2250" dirty="0"/>
              <a:t>   </a:t>
            </a:r>
          </a:p>
          <a:p>
            <a:pPr marL="0" indent="0">
              <a:lnSpc>
                <a:spcPct val="80000"/>
              </a:lnSpc>
              <a:buNone/>
            </a:pPr>
            <a:r>
              <a:rPr lang="en-SG" altLang="en-US" sz="2250" dirty="0"/>
              <a:t>         </a:t>
            </a:r>
            <a:r>
              <a:rPr lang="en-SG" altLang="en-US" i="1" dirty="0"/>
              <a:t>(Ecclesiastes 1:2)  Vanity of vanities, </a:t>
            </a:r>
            <a:r>
              <a:rPr lang="en-SG" altLang="en-US" i="1" dirty="0" err="1"/>
              <a:t>saith</a:t>
            </a:r>
            <a:r>
              <a:rPr lang="en-SG" altLang="en-US" i="1" dirty="0"/>
              <a:t> the Preacher, </a:t>
            </a:r>
            <a:r>
              <a:rPr lang="en-SG" altLang="en-US" i="1" u="sng" dirty="0"/>
              <a:t>vanity of vanities; all is vanity.</a:t>
            </a:r>
          </a:p>
          <a:p>
            <a:pPr marL="0" indent="0">
              <a:lnSpc>
                <a:spcPct val="80000"/>
              </a:lnSpc>
              <a:buNone/>
            </a:pPr>
            <a:endParaRPr lang="en-SG" altLang="en-US" i="1" dirty="0"/>
          </a:p>
        </p:txBody>
      </p:sp>
    </p:spTree>
    <p:extLst>
      <p:ext uri="{BB962C8B-B14F-4D97-AF65-F5344CB8AC3E}">
        <p14:creationId xmlns:p14="http://schemas.microsoft.com/office/powerpoint/2010/main" val="20296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781425" y="275035"/>
            <a:ext cx="4886325" cy="153590"/>
          </a:xfrm>
        </p:spPr>
        <p:txBody>
          <a:bodyPr>
            <a:normAutofit fontScale="90000"/>
          </a:bodyPr>
          <a:lstStyle/>
          <a:p>
            <a:pPr eaLnBrk="1" hangingPunct="1"/>
            <a:r>
              <a:rPr lang="en-US" altLang="en-US" sz="2700"/>
              <a:t> </a:t>
            </a:r>
            <a:endParaRPr lang="en-SG" altLang="en-US" sz="2700"/>
          </a:p>
        </p:txBody>
      </p:sp>
      <p:sp>
        <p:nvSpPr>
          <p:cNvPr id="37891" name="Content Placeholder 2"/>
          <p:cNvSpPr>
            <a:spLocks noGrp="1"/>
          </p:cNvSpPr>
          <p:nvPr>
            <p:ph idx="1"/>
          </p:nvPr>
        </p:nvSpPr>
        <p:spPr>
          <a:xfrm>
            <a:off x="485562" y="428625"/>
            <a:ext cx="11478049" cy="5814680"/>
          </a:xfrm>
        </p:spPr>
        <p:txBody>
          <a:bodyPr>
            <a:noAutofit/>
          </a:bodyPr>
          <a:lstStyle/>
          <a:p>
            <a:pPr marL="514350" indent="-514350">
              <a:lnSpc>
                <a:spcPct val="80000"/>
              </a:lnSpc>
              <a:buAutoNum type="arabicPeriod" startAt="3"/>
            </a:pPr>
            <a:r>
              <a:rPr lang="en-SG" altLang="en-US" u="sng" dirty="0"/>
              <a:t>Paranoid Leader</a:t>
            </a:r>
            <a:r>
              <a:rPr lang="en-SG" altLang="en-US" dirty="0"/>
              <a:t> (King Saul)</a:t>
            </a:r>
          </a:p>
          <a:p>
            <a:pPr marL="514350" indent="-514350">
              <a:lnSpc>
                <a:spcPct val="80000"/>
              </a:lnSpc>
              <a:buAutoNum type="alphaLcPeriod"/>
            </a:pPr>
            <a:r>
              <a:rPr lang="en-SG" altLang="en-US" dirty="0"/>
              <a:t>Suspicious, hostile, fearful and jealous (1 Sam. 18:7,8)</a:t>
            </a:r>
          </a:p>
          <a:p>
            <a:pPr marL="514350" indent="-514350">
              <a:lnSpc>
                <a:spcPct val="80000"/>
              </a:lnSpc>
              <a:buAutoNum type="alphaLcPeriod"/>
            </a:pPr>
            <a:r>
              <a:rPr lang="en-SG" altLang="en-US" dirty="0"/>
              <a:t>Hypersensitive to those who are successful and consider these as rivals.</a:t>
            </a:r>
          </a:p>
          <a:p>
            <a:pPr marL="514350" indent="-514350">
              <a:lnSpc>
                <a:spcPct val="80000"/>
              </a:lnSpc>
              <a:buAutoNum type="alphaLcPeriod"/>
            </a:pPr>
            <a:r>
              <a:rPr lang="en-SG" altLang="en-US" dirty="0"/>
              <a:t>Attachment of subjective meaning to motives and create rigid rules for control.</a:t>
            </a:r>
          </a:p>
          <a:p>
            <a:pPr marL="514350" indent="-514350">
              <a:lnSpc>
                <a:spcPct val="80000"/>
              </a:lnSpc>
              <a:buAutoNum type="alphaLcPeriod"/>
            </a:pPr>
            <a:r>
              <a:rPr lang="en-SG" altLang="en-US" dirty="0"/>
              <a:t>At heart, are strong feelings of insecurity and a lack of confidence.</a:t>
            </a:r>
          </a:p>
          <a:p>
            <a:pPr marL="514350" indent="-514350">
              <a:lnSpc>
                <a:spcPct val="80000"/>
              </a:lnSpc>
              <a:buAutoNum type="arabicPeriod" startAt="4"/>
            </a:pPr>
            <a:r>
              <a:rPr lang="en-SG" altLang="en-US" u="sng" dirty="0"/>
              <a:t>Co-dependent Leader</a:t>
            </a:r>
            <a:r>
              <a:rPr lang="en-SG" altLang="en-US" dirty="0"/>
              <a:t> (Samson)</a:t>
            </a:r>
          </a:p>
          <a:p>
            <a:pPr marL="514350" indent="-514350">
              <a:lnSpc>
                <a:spcPct val="80000"/>
              </a:lnSpc>
              <a:buAutoNum type="alphaLcPeriod"/>
            </a:pPr>
            <a:r>
              <a:rPr lang="en-SG" altLang="en-US" dirty="0"/>
              <a:t>Peacemaker that cover up problems rather than face them, in effort to balance the group system.  Reactive rather than active (Judg. 15:1-8)</a:t>
            </a:r>
          </a:p>
          <a:p>
            <a:pPr marL="514350" indent="-514350">
              <a:lnSpc>
                <a:spcPct val="80000"/>
              </a:lnSpc>
              <a:buAutoNum type="alphaLcPeriod"/>
            </a:pPr>
            <a:r>
              <a:rPr lang="en-SG" altLang="en-US" dirty="0"/>
              <a:t>Very benevolent with high tolerance for deviant behaviour</a:t>
            </a:r>
          </a:p>
          <a:p>
            <a:pPr marL="514350" indent="-514350">
              <a:lnSpc>
                <a:spcPct val="80000"/>
              </a:lnSpc>
              <a:buAutoNum type="alphaLcPeriod"/>
            </a:pPr>
            <a:r>
              <a:rPr lang="en-SG" altLang="en-US" dirty="0"/>
              <a:t>Willingness to take on more work so that he does not have to say no.</a:t>
            </a:r>
          </a:p>
          <a:p>
            <a:pPr marL="514350" indent="-514350">
              <a:lnSpc>
                <a:spcPct val="80000"/>
              </a:lnSpc>
              <a:buAutoNum type="alphaLcPeriod"/>
            </a:pPr>
            <a:r>
              <a:rPr lang="en-SG" altLang="en-US" dirty="0"/>
              <a:t>At heart, a repressed and frustrated person, who has trouble giving full and honest expressions to emotions or problems.  </a:t>
            </a:r>
          </a:p>
          <a:p>
            <a:pPr marL="428625" indent="-428625">
              <a:lnSpc>
                <a:spcPct val="80000"/>
              </a:lnSpc>
            </a:pPr>
            <a:endParaRPr lang="en-SG" altLang="en-US" sz="2250" dirty="0"/>
          </a:p>
        </p:txBody>
      </p:sp>
    </p:spTree>
    <p:extLst>
      <p:ext uri="{BB962C8B-B14F-4D97-AF65-F5344CB8AC3E}">
        <p14:creationId xmlns:p14="http://schemas.microsoft.com/office/powerpoint/2010/main" val="357527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10399</TotalTime>
  <Words>7384</Words>
  <Application>Microsoft Office PowerPoint</Application>
  <PresentationFormat>Widescreen</PresentationFormat>
  <Paragraphs>622</Paragraphs>
  <Slides>79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Calibri Light</vt:lpstr>
      <vt:lpstr>Century Gothic</vt:lpstr>
      <vt:lpstr>Office Theme</vt:lpstr>
      <vt:lpstr>CONFLICT MANAGEMENT  LESSON 1 – VISION AND MINISTRY</vt:lpstr>
      <vt:lpstr>PowerPoint Presentation</vt:lpstr>
      <vt:lpstr>PowerPoint Presentation</vt:lpstr>
      <vt:lpstr>PowerPoint Presentation</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PowerPoint Presentation</vt:lpstr>
      <vt:lpstr>PowerPoint Presentation</vt:lpstr>
      <vt:lpstr>F.   VISION OF MINISTRY:  JEREMIAH KNEW WHERE HIS GOD WAS GOING. </vt:lpstr>
      <vt:lpstr> </vt:lpstr>
      <vt:lpstr> </vt:lpstr>
      <vt:lpstr>PowerPoint Presentation</vt:lpstr>
      <vt:lpstr>PowerPoint Presentation</vt:lpstr>
      <vt:lpstr>PowerPoint Presentation</vt:lpstr>
      <vt:lpstr> 7.  Saddleback Church</vt:lpstr>
      <vt:lpstr>PowerPoint Presentation</vt:lpstr>
      <vt:lpstr>PowerPoint Presentation</vt:lpstr>
      <vt:lpstr>PowerPoint Presentation</vt:lpstr>
      <vt:lpstr>PowerPoint Presentation</vt:lpstr>
      <vt:lpstr> </vt:lpstr>
      <vt:lpstr> </vt:lpstr>
      <vt:lpstr> </vt:lpstr>
      <vt:lpstr>PowerPoint Presentation</vt:lpstr>
      <vt:lpstr>II.  PRAY AND PLAN, PLAN AND PRAY (Neh. 2:1-9) </vt:lpstr>
      <vt:lpstr> </vt:lpstr>
      <vt:lpstr> </vt:lpstr>
      <vt:lpstr> </vt:lpstr>
      <vt:lpstr> </vt:lpstr>
      <vt:lpstr> </vt:lpstr>
      <vt:lpstr> </vt:lpstr>
      <vt:lpstr> </vt:lpstr>
      <vt:lpstr> </vt:lpstr>
      <vt:lpstr>PowerPoint Presentation</vt:lpstr>
      <vt:lpstr> </vt:lpstr>
      <vt:lpstr> </vt:lpstr>
      <vt:lpstr>PowerPoint Presentation</vt:lpstr>
      <vt:lpstr> </vt:lpstr>
      <vt:lpstr> </vt:lpstr>
      <vt:lpstr> </vt:lpstr>
      <vt:lpstr> </vt:lpstr>
      <vt:lpstr> </vt:lpstr>
      <vt:lpstr> </vt:lpstr>
      <vt:lpstr> </vt:lpstr>
      <vt:lpstr>IV. PRAY, PLAN, PRESENT AND EXECUTE (3:1-32) </vt:lpstr>
      <vt:lpstr> </vt:lpstr>
      <vt:lpstr> </vt:lpstr>
      <vt:lpstr> </vt:lpstr>
      <vt:lpstr>PowerPoint Presentation</vt:lpstr>
      <vt:lpstr>PowerPoint Presentation</vt:lpstr>
      <vt:lpstr> </vt:lpstr>
      <vt:lpstr>PowerPoint Presentation</vt:lpstr>
      <vt:lpstr> </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MANAGEMENT  LESSON ONE – VISION AND MINISTRY</dc:title>
  <dc:creator>Goh Seng Fong</dc:creator>
  <cp:lastModifiedBy>User</cp:lastModifiedBy>
  <cp:revision>170</cp:revision>
  <dcterms:created xsi:type="dcterms:W3CDTF">2021-06-23T09:19:13Z</dcterms:created>
  <dcterms:modified xsi:type="dcterms:W3CDTF">2021-08-26T04:51:35Z</dcterms:modified>
</cp:coreProperties>
</file>