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1" r:id="rId4"/>
    <p:sldId id="275" r:id="rId5"/>
    <p:sldId id="273" r:id="rId6"/>
    <p:sldId id="272" r:id="rId7"/>
    <p:sldId id="279" r:id="rId8"/>
    <p:sldId id="276" r:id="rId9"/>
    <p:sldId id="281" r:id="rId10"/>
    <p:sldId id="282" r:id="rId11"/>
    <p:sldId id="283" r:id="rId12"/>
    <p:sldId id="277" r:id="rId13"/>
    <p:sldId id="284" r:id="rId14"/>
    <p:sldId id="280" r:id="rId15"/>
    <p:sldId id="285" r:id="rId16"/>
    <p:sldId id="287" r:id="rId17"/>
    <p:sldId id="286" r:id="rId18"/>
    <p:sldId id="289" r:id="rId19"/>
    <p:sldId id="290" r:id="rId20"/>
    <p:sldId id="278" r:id="rId21"/>
    <p:sldId id="288" r:id="rId22"/>
    <p:sldId id="291" r:id="rId23"/>
    <p:sldId id="292" r:id="rId24"/>
    <p:sldId id="295" r:id="rId25"/>
    <p:sldId id="296" r:id="rId26"/>
    <p:sldId id="297" r:id="rId27"/>
    <p:sldId id="304" r:id="rId28"/>
    <p:sldId id="298" r:id="rId29"/>
    <p:sldId id="299" r:id="rId30"/>
    <p:sldId id="355" r:id="rId31"/>
    <p:sldId id="305" r:id="rId32"/>
    <p:sldId id="300" r:id="rId33"/>
    <p:sldId id="308" r:id="rId34"/>
    <p:sldId id="301" r:id="rId35"/>
    <p:sldId id="310" r:id="rId36"/>
    <p:sldId id="309" r:id="rId37"/>
    <p:sldId id="302" r:id="rId38"/>
    <p:sldId id="303" r:id="rId39"/>
    <p:sldId id="316" r:id="rId40"/>
    <p:sldId id="313" r:id="rId41"/>
    <p:sldId id="314" r:id="rId42"/>
    <p:sldId id="315" r:id="rId43"/>
    <p:sldId id="317" r:id="rId44"/>
    <p:sldId id="318" r:id="rId45"/>
    <p:sldId id="320" r:id="rId46"/>
    <p:sldId id="321" r:id="rId47"/>
    <p:sldId id="323" r:id="rId48"/>
    <p:sldId id="322" r:id="rId49"/>
    <p:sldId id="353" r:id="rId50"/>
    <p:sldId id="319" r:id="rId51"/>
    <p:sldId id="325" r:id="rId52"/>
    <p:sldId id="326" r:id="rId53"/>
    <p:sldId id="331" r:id="rId54"/>
    <p:sldId id="330" r:id="rId55"/>
    <p:sldId id="352" r:id="rId56"/>
    <p:sldId id="332" r:id="rId57"/>
    <p:sldId id="354" r:id="rId58"/>
    <p:sldId id="333" r:id="rId59"/>
    <p:sldId id="335" r:id="rId60"/>
    <p:sldId id="334" r:id="rId61"/>
    <p:sldId id="336" r:id="rId62"/>
    <p:sldId id="343" r:id="rId63"/>
    <p:sldId id="344" r:id="rId64"/>
    <p:sldId id="345" r:id="rId65"/>
    <p:sldId id="347" r:id="rId66"/>
    <p:sldId id="348" r:id="rId67"/>
    <p:sldId id="349" r:id="rId68"/>
    <p:sldId id="346" r:id="rId69"/>
    <p:sldId id="350" r:id="rId70"/>
    <p:sldId id="338" r:id="rId71"/>
    <p:sldId id="356"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C4AFCFC4-55CC-4BD4-9466-DE48A2FE822A}" type="datetimeFigureOut">
              <a:rPr lang="en-SG" smtClean="0"/>
              <a:t>20/9/2021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297575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4AFCFC4-55CC-4BD4-9466-DE48A2FE822A}" type="datetimeFigureOut">
              <a:rPr lang="en-SG" smtClean="0"/>
              <a:t>20/9/2021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126223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4AFCFC4-55CC-4BD4-9466-DE48A2FE822A}" type="datetimeFigureOut">
              <a:rPr lang="en-SG" smtClean="0"/>
              <a:t>20/9/2021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257545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4AFCFC4-55CC-4BD4-9466-DE48A2FE822A}" type="datetimeFigureOut">
              <a:rPr lang="en-SG" smtClean="0"/>
              <a:t>20/9/2021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38978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FCFC4-55CC-4BD4-9466-DE48A2FE822A}" type="datetimeFigureOut">
              <a:rPr lang="en-SG" smtClean="0"/>
              <a:t>20/9/2021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29901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C4AFCFC4-55CC-4BD4-9466-DE48A2FE822A}" type="datetimeFigureOut">
              <a:rPr lang="en-SG" smtClean="0"/>
              <a:t>20/9/2021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296176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C4AFCFC4-55CC-4BD4-9466-DE48A2FE822A}" type="datetimeFigureOut">
              <a:rPr lang="en-SG" smtClean="0"/>
              <a:t>20/9/2021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226000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C4AFCFC4-55CC-4BD4-9466-DE48A2FE822A}" type="datetimeFigureOut">
              <a:rPr lang="en-SG" smtClean="0"/>
              <a:t>20/9/2021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80360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FCFC4-55CC-4BD4-9466-DE48A2FE822A}" type="datetimeFigureOut">
              <a:rPr lang="en-SG" smtClean="0"/>
              <a:t>20/9/2021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302021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FCFC4-55CC-4BD4-9466-DE48A2FE822A}" type="datetimeFigureOut">
              <a:rPr lang="en-SG" smtClean="0"/>
              <a:t>20/9/2021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3588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FCFC4-55CC-4BD4-9466-DE48A2FE822A}" type="datetimeFigureOut">
              <a:rPr lang="en-SG" smtClean="0"/>
              <a:t>20/9/2021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CAA8CED-14E1-402C-8321-27A727D84BA5}" type="slidenum">
              <a:rPr lang="en-SG" smtClean="0"/>
              <a:t>‹#›</a:t>
            </a:fld>
            <a:endParaRPr lang="en-SG"/>
          </a:p>
        </p:txBody>
      </p:sp>
    </p:spTree>
    <p:extLst>
      <p:ext uri="{BB962C8B-B14F-4D97-AF65-F5344CB8AC3E}">
        <p14:creationId xmlns:p14="http://schemas.microsoft.com/office/powerpoint/2010/main" val="113520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FCFC4-55CC-4BD4-9466-DE48A2FE822A}" type="datetimeFigureOut">
              <a:rPr lang="en-SG" smtClean="0"/>
              <a:t>20/9/2021</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A8CED-14E1-402C-8321-27A727D84BA5}" type="slidenum">
              <a:rPr lang="en-SG" smtClean="0"/>
              <a:t>‹#›</a:t>
            </a:fld>
            <a:endParaRPr lang="en-SG"/>
          </a:p>
        </p:txBody>
      </p:sp>
    </p:spTree>
    <p:extLst>
      <p:ext uri="{BB962C8B-B14F-4D97-AF65-F5344CB8AC3E}">
        <p14:creationId xmlns:p14="http://schemas.microsoft.com/office/powerpoint/2010/main" val="405792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faithatworkfellowship.org/" TargetMode="External"/><Relationship Id="rId4" Type="http://schemas.openxmlformats.org/officeDocument/2006/relationships/hyperlink" Target="mailto:gohsengfong@hot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05682"/>
          </a:xfrm>
        </p:spPr>
        <p:txBody>
          <a:bodyPr>
            <a:normAutofit fontScale="90000"/>
          </a:bodyPr>
          <a:lstStyle/>
          <a:p>
            <a:r>
              <a:rPr lang="en-SG" u="sng" dirty="0" smtClean="0"/>
              <a:t>CRITICISM </a:t>
            </a:r>
            <a:br>
              <a:rPr lang="en-SG" u="sng" dirty="0" smtClean="0"/>
            </a:br>
            <a:r>
              <a:rPr lang="en-SG" u="sng" dirty="0" smtClean="0"/>
              <a:t>AND RESOLUTION</a:t>
            </a:r>
            <a:endParaRPr lang="en-SG" u="sng" dirty="0"/>
          </a:p>
        </p:txBody>
      </p:sp>
      <p:sp>
        <p:nvSpPr>
          <p:cNvPr id="3" name="Subtitle 2"/>
          <p:cNvSpPr>
            <a:spLocks noGrp="1"/>
          </p:cNvSpPr>
          <p:nvPr>
            <p:ph type="subTitle" idx="1"/>
          </p:nvPr>
        </p:nvSpPr>
        <p:spPr>
          <a:xfrm>
            <a:off x="1524000" y="3168203"/>
            <a:ext cx="9144000" cy="2089597"/>
          </a:xfrm>
        </p:spPr>
        <p:txBody>
          <a:bodyPr/>
          <a:lstStyle/>
          <a:p>
            <a:r>
              <a:rPr lang="en-SG" sz="4000" i="1" dirty="0"/>
              <a:t>(Amos </a:t>
            </a:r>
            <a:r>
              <a:rPr lang="en-SG" sz="4000" i="1" dirty="0" smtClean="0"/>
              <a:t>3:3)  </a:t>
            </a:r>
            <a:r>
              <a:rPr lang="en-SG" sz="4000" i="1" u="sng" dirty="0"/>
              <a:t>Can two walk together, except they be agreed?</a:t>
            </a:r>
          </a:p>
          <a:p>
            <a:endParaRPr lang="en-SG" sz="4000" i="1" dirty="0"/>
          </a:p>
          <a:p>
            <a:endParaRPr lang="en-SG" dirty="0"/>
          </a:p>
        </p:txBody>
      </p:sp>
    </p:spTree>
    <p:extLst>
      <p:ext uri="{BB962C8B-B14F-4D97-AF65-F5344CB8AC3E}">
        <p14:creationId xmlns:p14="http://schemas.microsoft.com/office/powerpoint/2010/main" val="732908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startAt="3"/>
            </a:pPr>
            <a:r>
              <a:rPr lang="en-SG" u="sng" dirty="0" smtClean="0"/>
              <a:t>Respond quickly and wisely to your critics.</a:t>
            </a:r>
          </a:p>
          <a:p>
            <a:pPr algn="l"/>
            <a:r>
              <a:rPr lang="en-SG" dirty="0"/>
              <a:t>       (James </a:t>
            </a:r>
            <a:r>
              <a:rPr lang="en-SG" dirty="0" smtClean="0"/>
              <a:t>3:5)  </a:t>
            </a:r>
            <a:r>
              <a:rPr lang="en-SG" i="1" dirty="0"/>
              <a:t>Even so the tongue is a little member, and </a:t>
            </a:r>
            <a:r>
              <a:rPr lang="en-SG" i="1" dirty="0" smtClean="0"/>
              <a:t>boasts </a:t>
            </a:r>
            <a:r>
              <a:rPr lang="en-SG" i="1" dirty="0"/>
              <a:t>great things. Behold, </a:t>
            </a:r>
            <a:r>
              <a:rPr lang="en-SG" i="1" u="sng" dirty="0"/>
              <a:t>how great a matter a little fire </a:t>
            </a:r>
            <a:r>
              <a:rPr lang="en-SG" i="1" u="sng" dirty="0" smtClean="0"/>
              <a:t>kindles</a:t>
            </a:r>
            <a:r>
              <a:rPr lang="en-SG" i="1" dirty="0" smtClean="0"/>
              <a:t>!</a:t>
            </a:r>
          </a:p>
          <a:p>
            <a:pPr marL="457200" indent="-457200" algn="l">
              <a:buAutoNum type="arabicPeriod"/>
            </a:pPr>
            <a:r>
              <a:rPr lang="en-SG" dirty="0" smtClean="0"/>
              <a:t>Keep your family and church leadership informed and prepared spiritually.</a:t>
            </a:r>
          </a:p>
          <a:p>
            <a:pPr algn="l"/>
            <a:r>
              <a:rPr lang="en-SG" dirty="0"/>
              <a:t>       (Matthew </a:t>
            </a:r>
            <a:r>
              <a:rPr lang="en-SG" dirty="0" smtClean="0"/>
              <a:t>18:16)  </a:t>
            </a:r>
            <a:r>
              <a:rPr lang="en-SG" i="1" dirty="0"/>
              <a:t>But if he will not hear thee, then take with thee one or two more, that </a:t>
            </a:r>
            <a:r>
              <a:rPr lang="en-SG" i="1" u="sng" dirty="0"/>
              <a:t>in the mouth of two or three witnesses every word may be established</a:t>
            </a:r>
            <a:r>
              <a:rPr lang="en-SG" dirty="0" smtClean="0"/>
              <a:t>.</a:t>
            </a:r>
          </a:p>
          <a:p>
            <a:pPr marL="457200" indent="-457200" algn="l">
              <a:buAutoNum type="arabicPeriod" startAt="2"/>
            </a:pPr>
            <a:r>
              <a:rPr lang="en-SG" dirty="0" smtClean="0"/>
              <a:t>Welcome criticisms with an approachable spirit.</a:t>
            </a:r>
          </a:p>
          <a:p>
            <a:pPr algn="l"/>
            <a:r>
              <a:rPr lang="en-SG" dirty="0"/>
              <a:t>       (Proverbs </a:t>
            </a:r>
            <a:r>
              <a:rPr lang="en-SG" dirty="0" smtClean="0"/>
              <a:t>15:5)  </a:t>
            </a:r>
            <a:r>
              <a:rPr lang="en-SG" i="1" dirty="0"/>
              <a:t>A fool </a:t>
            </a:r>
            <a:r>
              <a:rPr lang="en-SG" i="1" dirty="0" smtClean="0"/>
              <a:t>despises </a:t>
            </a:r>
            <a:r>
              <a:rPr lang="en-SG" i="1" dirty="0"/>
              <a:t>his father's instruction: but </a:t>
            </a:r>
            <a:r>
              <a:rPr lang="en-SG" i="1" u="sng" dirty="0"/>
              <a:t>he that </a:t>
            </a:r>
            <a:r>
              <a:rPr lang="en-SG" i="1" u="sng" dirty="0" smtClean="0"/>
              <a:t>regards </a:t>
            </a:r>
            <a:r>
              <a:rPr lang="en-SG" i="1" u="sng" dirty="0"/>
              <a:t>reproof is prudent</a:t>
            </a:r>
            <a:r>
              <a:rPr lang="en-SG" i="1" u="sng" dirty="0" smtClean="0"/>
              <a:t>.</a:t>
            </a:r>
          </a:p>
          <a:p>
            <a:pPr marL="457200" indent="-457200" algn="l">
              <a:buAutoNum type="arabicPeriod" startAt="3"/>
            </a:pPr>
            <a:r>
              <a:rPr lang="en-SG" dirty="0" smtClean="0"/>
              <a:t>Acknowledge any faults and ask for forgiveness.</a:t>
            </a:r>
          </a:p>
          <a:p>
            <a:pPr algn="l"/>
            <a:r>
              <a:rPr lang="en-SG" dirty="0"/>
              <a:t>       (Acts </a:t>
            </a:r>
            <a:r>
              <a:rPr lang="en-SG" dirty="0" smtClean="0"/>
              <a:t>24:16)  </a:t>
            </a:r>
            <a:r>
              <a:rPr lang="en-SG" i="1" dirty="0"/>
              <a:t>And herein do I exercise myself, </a:t>
            </a:r>
            <a:r>
              <a:rPr lang="en-SG" i="1" u="sng" dirty="0"/>
              <a:t>to have always a conscience void of offence toward God, and toward men.</a:t>
            </a:r>
          </a:p>
          <a:p>
            <a:pPr algn="l"/>
            <a:r>
              <a:rPr lang="en-SG" dirty="0" smtClean="0"/>
              <a:t> </a:t>
            </a:r>
            <a:endParaRPr lang="en-SG" dirty="0"/>
          </a:p>
          <a:p>
            <a:pPr algn="l"/>
            <a:endParaRPr lang="en-SG" dirty="0" smtClean="0"/>
          </a:p>
          <a:p>
            <a:pPr algn="l"/>
            <a:endParaRPr lang="en-SG" dirty="0"/>
          </a:p>
          <a:p>
            <a:pPr algn="l"/>
            <a:endParaRPr lang="en-SG" dirty="0" smtClean="0"/>
          </a:p>
          <a:p>
            <a:pPr algn="l"/>
            <a:r>
              <a:rPr lang="en-SG" dirty="0" smtClean="0"/>
              <a:t>       </a:t>
            </a:r>
            <a:endParaRPr lang="en-SG" dirty="0"/>
          </a:p>
          <a:p>
            <a:endParaRPr lang="en-SG" dirty="0"/>
          </a:p>
          <a:p>
            <a:pPr algn="l"/>
            <a:endParaRPr lang="en-SG" dirty="0"/>
          </a:p>
        </p:txBody>
      </p:sp>
    </p:spTree>
    <p:extLst>
      <p:ext uri="{BB962C8B-B14F-4D97-AF65-F5344CB8AC3E}">
        <p14:creationId xmlns:p14="http://schemas.microsoft.com/office/powerpoint/2010/main" val="610002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startAt="3"/>
            </a:pPr>
            <a:r>
              <a:rPr lang="en-SG" u="sng" dirty="0" smtClean="0"/>
              <a:t>Respond quickly and wisely to your critics.</a:t>
            </a:r>
          </a:p>
          <a:p>
            <a:pPr marL="457200" indent="-457200" algn="l">
              <a:buAutoNum type="arabicPeriod" startAt="4"/>
            </a:pPr>
            <a:r>
              <a:rPr lang="en-SG" dirty="0" smtClean="0"/>
              <a:t>Deal swiftly and biblically with scorners and </a:t>
            </a:r>
            <a:r>
              <a:rPr lang="en-SG" dirty="0" err="1" smtClean="0"/>
              <a:t>revilers</a:t>
            </a:r>
            <a:r>
              <a:rPr lang="en-SG" dirty="0" smtClean="0"/>
              <a:t>.</a:t>
            </a:r>
          </a:p>
          <a:p>
            <a:pPr algn="l"/>
            <a:r>
              <a:rPr lang="en-SG" dirty="0"/>
              <a:t>         (Proverbs </a:t>
            </a:r>
            <a:r>
              <a:rPr lang="en-SG" dirty="0" smtClean="0"/>
              <a:t>22:10)  </a:t>
            </a:r>
            <a:r>
              <a:rPr lang="en-SG" i="1" u="sng" dirty="0"/>
              <a:t>Cast out the scorner, and contention shall go out</a:t>
            </a:r>
            <a:r>
              <a:rPr lang="en-SG" i="1" dirty="0"/>
              <a:t>; yea, strife and reproach shall cease</a:t>
            </a:r>
            <a:r>
              <a:rPr lang="en-SG" i="1" dirty="0" smtClean="0"/>
              <a:t>.</a:t>
            </a:r>
          </a:p>
          <a:p>
            <a:pPr marL="457200" indent="-457200" algn="l">
              <a:buAutoNum type="alphaLcPeriod"/>
            </a:pPr>
            <a:r>
              <a:rPr lang="en-SG" dirty="0" smtClean="0"/>
              <a:t>Rebuke sharply divisive teachers (Titus 1:10-13)</a:t>
            </a:r>
          </a:p>
          <a:p>
            <a:pPr marL="457200" indent="-457200" algn="l">
              <a:buAutoNum type="alphaLcPeriod"/>
            </a:pPr>
            <a:r>
              <a:rPr lang="en-SG" dirty="0" smtClean="0"/>
              <a:t>Put out </a:t>
            </a:r>
            <a:r>
              <a:rPr lang="en-SG" dirty="0" err="1" smtClean="0"/>
              <a:t>railers</a:t>
            </a:r>
            <a:r>
              <a:rPr lang="en-SG" dirty="0" smtClean="0"/>
              <a:t> and </a:t>
            </a:r>
            <a:r>
              <a:rPr lang="en-SG" dirty="0" err="1" smtClean="0"/>
              <a:t>revilers</a:t>
            </a:r>
            <a:r>
              <a:rPr lang="en-SG" dirty="0" smtClean="0"/>
              <a:t> (1 Cor. 5:11).</a:t>
            </a:r>
          </a:p>
          <a:p>
            <a:pPr marL="457200" indent="-457200" algn="l">
              <a:buAutoNum type="alphaLcPeriod"/>
            </a:pPr>
            <a:r>
              <a:rPr lang="en-SG" dirty="0" smtClean="0"/>
              <a:t>Train older women to be helping the younger (Titus 2:1-5).</a:t>
            </a:r>
          </a:p>
          <a:p>
            <a:pPr marL="457200" indent="-457200" algn="l">
              <a:buAutoNum type="alphaLcPeriod"/>
            </a:pPr>
            <a:r>
              <a:rPr lang="en-SG" dirty="0" smtClean="0"/>
              <a:t>Train younger women to take care of home (1 Tim. 5:13-15).</a:t>
            </a:r>
          </a:p>
          <a:p>
            <a:pPr algn="l"/>
            <a:r>
              <a:rPr lang="en-SG" dirty="0"/>
              <a:t> </a:t>
            </a:r>
            <a:r>
              <a:rPr lang="en-SG" dirty="0" smtClean="0"/>
              <a:t>      </a:t>
            </a:r>
            <a:r>
              <a:rPr lang="en-SG" dirty="0"/>
              <a:t>(1 Timothy </a:t>
            </a:r>
            <a:r>
              <a:rPr lang="en-SG" dirty="0" smtClean="0"/>
              <a:t>5:14)  </a:t>
            </a:r>
            <a:r>
              <a:rPr lang="en-SG" i="1" dirty="0"/>
              <a:t>I will therefore that </a:t>
            </a:r>
            <a:r>
              <a:rPr lang="en-SG" i="1" u="sng" dirty="0"/>
              <a:t>the younger women marry, bear children, guide the house</a:t>
            </a:r>
            <a:r>
              <a:rPr lang="en-SG" i="1" dirty="0"/>
              <a:t>, give none occasion to the adversary to speak reproachfully.</a:t>
            </a:r>
          </a:p>
          <a:p>
            <a:pPr algn="l"/>
            <a:endParaRPr lang="en-SG" dirty="0"/>
          </a:p>
          <a:p>
            <a:pPr algn="l"/>
            <a:endParaRPr lang="en-SG" dirty="0"/>
          </a:p>
          <a:p>
            <a:pPr algn="l"/>
            <a:endParaRPr lang="en-SG" dirty="0" smtClean="0"/>
          </a:p>
          <a:p>
            <a:pPr algn="l"/>
            <a:endParaRPr lang="en-SG" dirty="0"/>
          </a:p>
          <a:p>
            <a:pPr algn="l"/>
            <a:endParaRPr lang="en-SG" dirty="0" smtClean="0"/>
          </a:p>
          <a:p>
            <a:pPr algn="l"/>
            <a:r>
              <a:rPr lang="en-SG" dirty="0" smtClean="0"/>
              <a:t>       </a:t>
            </a:r>
            <a:endParaRPr lang="en-SG" dirty="0"/>
          </a:p>
          <a:p>
            <a:endParaRPr lang="en-SG" dirty="0"/>
          </a:p>
          <a:p>
            <a:pPr algn="l"/>
            <a:endParaRPr lang="en-SG" dirty="0"/>
          </a:p>
        </p:txBody>
      </p:sp>
    </p:spTree>
    <p:extLst>
      <p:ext uri="{BB962C8B-B14F-4D97-AF65-F5344CB8AC3E}">
        <p14:creationId xmlns:p14="http://schemas.microsoft.com/office/powerpoint/2010/main" val="2410708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lnSpcReduction="10000"/>
          </a:bodyPr>
          <a:lstStyle/>
          <a:p>
            <a:pPr marL="457200" indent="-457200" algn="l">
              <a:buAutoNum type="alphaUcPeriod" startAt="4"/>
            </a:pPr>
            <a:r>
              <a:rPr lang="en-SG" u="sng" dirty="0" smtClean="0"/>
              <a:t>Know your message and calling are from God</a:t>
            </a:r>
            <a:r>
              <a:rPr lang="en-SG" dirty="0" smtClean="0"/>
              <a:t>.</a:t>
            </a:r>
          </a:p>
          <a:p>
            <a:pPr algn="l"/>
            <a:r>
              <a:rPr lang="en-SG" dirty="0"/>
              <a:t>      (Galatians </a:t>
            </a:r>
            <a:r>
              <a:rPr lang="en-SG" dirty="0" smtClean="0"/>
              <a:t>6:4)  </a:t>
            </a:r>
            <a:r>
              <a:rPr lang="en-SG" i="1" dirty="0"/>
              <a:t>But </a:t>
            </a:r>
            <a:r>
              <a:rPr lang="en-SG" i="1" u="sng" dirty="0"/>
              <a:t>let every man prove his own work</a:t>
            </a:r>
            <a:r>
              <a:rPr lang="en-SG" i="1" dirty="0"/>
              <a:t>, and then shall he have rejoicing in himself alone, and not in another</a:t>
            </a:r>
            <a:r>
              <a:rPr lang="en-SG" dirty="0"/>
              <a:t>.</a:t>
            </a:r>
          </a:p>
          <a:p>
            <a:pPr marL="457200" indent="-457200" algn="l">
              <a:buAutoNum type="arabicPeriod"/>
            </a:pPr>
            <a:r>
              <a:rPr lang="en-SG" dirty="0" smtClean="0"/>
              <a:t>Review God’s leading to the present.</a:t>
            </a:r>
          </a:p>
          <a:p>
            <a:pPr algn="l"/>
            <a:r>
              <a:rPr lang="en-SG" dirty="0"/>
              <a:t> </a:t>
            </a:r>
            <a:r>
              <a:rPr lang="en-SG" dirty="0" smtClean="0"/>
              <a:t>     </a:t>
            </a:r>
            <a:r>
              <a:rPr lang="en-SG" dirty="0"/>
              <a:t>(Psalms </a:t>
            </a:r>
            <a:r>
              <a:rPr lang="en-SG" dirty="0" smtClean="0"/>
              <a:t>103:2)  </a:t>
            </a:r>
            <a:r>
              <a:rPr lang="en-SG" i="1" dirty="0"/>
              <a:t>Bless the LORD, O my soul, and </a:t>
            </a:r>
            <a:r>
              <a:rPr lang="en-SG" i="1" u="sng" dirty="0"/>
              <a:t>forget not all </a:t>
            </a:r>
            <a:r>
              <a:rPr lang="en-SG" i="1" u="sng" dirty="0" smtClean="0"/>
              <a:t>His </a:t>
            </a:r>
            <a:r>
              <a:rPr lang="en-SG" i="1" u="sng" dirty="0"/>
              <a:t>benefits</a:t>
            </a:r>
            <a:r>
              <a:rPr lang="en-SG" dirty="0" smtClean="0"/>
              <a:t>:</a:t>
            </a:r>
          </a:p>
          <a:p>
            <a:pPr marL="457200" indent="-457200" algn="l">
              <a:buAutoNum type="arabicPeriod" startAt="2"/>
            </a:pPr>
            <a:r>
              <a:rPr lang="en-SG" dirty="0" smtClean="0"/>
              <a:t>Know that His calling involves fiery trials (2 Peter 2:1-10).</a:t>
            </a:r>
          </a:p>
          <a:p>
            <a:pPr algn="l"/>
            <a:r>
              <a:rPr lang="en-SG" dirty="0"/>
              <a:t> </a:t>
            </a:r>
            <a:r>
              <a:rPr lang="en-SG" dirty="0" smtClean="0"/>
              <a:t>    </a:t>
            </a:r>
            <a:r>
              <a:rPr lang="en-SG" dirty="0"/>
              <a:t>(1 Peter </a:t>
            </a:r>
            <a:r>
              <a:rPr lang="en-SG" dirty="0" smtClean="0"/>
              <a:t>4:12)  </a:t>
            </a:r>
            <a:r>
              <a:rPr lang="en-SG" i="1" dirty="0"/>
              <a:t>Beloved, think it not strange </a:t>
            </a:r>
            <a:r>
              <a:rPr lang="en-SG" i="1" u="sng" dirty="0"/>
              <a:t>concerning the fiery trial which is to try you</a:t>
            </a:r>
            <a:r>
              <a:rPr lang="en-SG" i="1" dirty="0"/>
              <a:t>, as though some strange thing happened unto you</a:t>
            </a:r>
            <a:r>
              <a:rPr lang="en-SG" i="1" dirty="0" smtClean="0"/>
              <a:t>:</a:t>
            </a:r>
          </a:p>
          <a:p>
            <a:pPr marL="457200" indent="-457200" algn="l">
              <a:buAutoNum type="arabicPeriod" startAt="3"/>
            </a:pPr>
            <a:r>
              <a:rPr lang="en-SG" dirty="0" smtClean="0"/>
              <a:t>Know that grace comes through humbling and humiliation (James 4:6).</a:t>
            </a:r>
          </a:p>
          <a:p>
            <a:pPr algn="l"/>
            <a:r>
              <a:rPr lang="en-SG" dirty="0"/>
              <a:t> </a:t>
            </a:r>
            <a:r>
              <a:rPr lang="en-SG" dirty="0" smtClean="0"/>
              <a:t>     </a:t>
            </a:r>
            <a:r>
              <a:rPr lang="en-SG" dirty="0"/>
              <a:t>(2 Corinthians </a:t>
            </a:r>
            <a:r>
              <a:rPr lang="en-SG" dirty="0" smtClean="0"/>
              <a:t>12:9)  </a:t>
            </a:r>
            <a:r>
              <a:rPr lang="en-SG" i="1" dirty="0"/>
              <a:t>And </a:t>
            </a:r>
            <a:r>
              <a:rPr lang="en-SG" i="1" dirty="0" smtClean="0"/>
              <a:t>He </a:t>
            </a:r>
            <a:r>
              <a:rPr lang="en-SG" i="1" dirty="0"/>
              <a:t>said unto me, </a:t>
            </a:r>
            <a:r>
              <a:rPr lang="en-SG" i="1" u="sng" dirty="0"/>
              <a:t>My grace is sufficient for thee</a:t>
            </a:r>
            <a:r>
              <a:rPr lang="en-SG" i="1" dirty="0"/>
              <a:t>: for </a:t>
            </a:r>
            <a:r>
              <a:rPr lang="en-SG" i="1" dirty="0" smtClean="0"/>
              <a:t>My </a:t>
            </a:r>
            <a:r>
              <a:rPr lang="en-SG" i="1" dirty="0"/>
              <a:t>strength is made perfect in weakness. Most gladly </a:t>
            </a:r>
            <a:r>
              <a:rPr lang="en-SG" i="1" u="sng" dirty="0"/>
              <a:t>therefore will I rather glory </a:t>
            </a:r>
            <a:r>
              <a:rPr lang="en-SG" i="1" dirty="0"/>
              <a:t>in my infirmities, that the power of Christ may rest upon me</a:t>
            </a:r>
            <a:r>
              <a:rPr lang="en-SG" i="1" dirty="0" smtClean="0"/>
              <a:t>.</a:t>
            </a:r>
          </a:p>
          <a:p>
            <a:pPr algn="l"/>
            <a:r>
              <a:rPr lang="en-SG" i="1" dirty="0"/>
              <a:t> </a:t>
            </a:r>
            <a:r>
              <a:rPr lang="en-SG" i="1" dirty="0" smtClean="0"/>
              <a:t>      </a:t>
            </a:r>
            <a:endParaRPr lang="en-SG" i="1" dirty="0"/>
          </a:p>
          <a:p>
            <a:endParaRPr lang="en-SG" dirty="0"/>
          </a:p>
          <a:p>
            <a:endParaRPr lang="en-SG" dirty="0"/>
          </a:p>
          <a:p>
            <a:pPr algn="l"/>
            <a:endParaRPr lang="en-SG" dirty="0"/>
          </a:p>
        </p:txBody>
      </p:sp>
    </p:spTree>
    <p:extLst>
      <p:ext uri="{BB962C8B-B14F-4D97-AF65-F5344CB8AC3E}">
        <p14:creationId xmlns:p14="http://schemas.microsoft.com/office/powerpoint/2010/main" val="1557432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startAt="4"/>
            </a:pPr>
            <a:r>
              <a:rPr lang="en-SG" u="sng" dirty="0" smtClean="0"/>
              <a:t>Know your message and calling are from God</a:t>
            </a:r>
            <a:r>
              <a:rPr lang="en-SG" dirty="0" smtClean="0"/>
              <a:t>.</a:t>
            </a:r>
          </a:p>
          <a:p>
            <a:pPr algn="l"/>
            <a:r>
              <a:rPr lang="en-SG" dirty="0" smtClean="0"/>
              <a:t>4.  Relate criticisms to the testing of your message.</a:t>
            </a:r>
          </a:p>
          <a:p>
            <a:pPr algn="l"/>
            <a:r>
              <a:rPr lang="en-SG" dirty="0"/>
              <a:t> </a:t>
            </a:r>
            <a:r>
              <a:rPr lang="en-SG" dirty="0" smtClean="0"/>
              <a:t>      </a:t>
            </a:r>
            <a:r>
              <a:rPr lang="en-SG" dirty="0"/>
              <a:t>(1 Corinthians </a:t>
            </a:r>
            <a:r>
              <a:rPr lang="en-SG" dirty="0" smtClean="0"/>
              <a:t>10:12)  </a:t>
            </a:r>
            <a:r>
              <a:rPr lang="en-SG" i="1" dirty="0"/>
              <a:t>Wherefore let him that </a:t>
            </a:r>
            <a:r>
              <a:rPr lang="en-SG" i="1" u="sng" dirty="0" smtClean="0"/>
              <a:t>thinks </a:t>
            </a:r>
            <a:r>
              <a:rPr lang="en-SG" i="1" u="sng" dirty="0"/>
              <a:t>he </a:t>
            </a:r>
            <a:r>
              <a:rPr lang="en-SG" i="1" u="sng" dirty="0" smtClean="0"/>
              <a:t>stands </a:t>
            </a:r>
            <a:r>
              <a:rPr lang="en-SG" i="1" u="sng" dirty="0"/>
              <a:t>take heed lest he fall</a:t>
            </a:r>
            <a:r>
              <a:rPr lang="en-SG" i="1" u="sng" dirty="0" smtClean="0"/>
              <a:t>.</a:t>
            </a:r>
          </a:p>
          <a:p>
            <a:pPr marL="457200" indent="-457200" algn="l">
              <a:buAutoNum type="arabicPeriod" startAt="5"/>
            </a:pPr>
            <a:r>
              <a:rPr lang="en-SG" dirty="0" smtClean="0"/>
              <a:t>Accept affliction as the deepening of your message.</a:t>
            </a:r>
          </a:p>
          <a:p>
            <a:pPr algn="l"/>
            <a:r>
              <a:rPr lang="en-SG" dirty="0"/>
              <a:t> </a:t>
            </a:r>
            <a:r>
              <a:rPr lang="en-SG" dirty="0" smtClean="0"/>
              <a:t>      </a:t>
            </a:r>
            <a:r>
              <a:rPr lang="en-SG" dirty="0"/>
              <a:t>(Psalms </a:t>
            </a:r>
            <a:r>
              <a:rPr lang="en-SG" dirty="0" smtClean="0"/>
              <a:t>119:71</a:t>
            </a:r>
            <a:r>
              <a:rPr lang="en-SG" i="1" dirty="0" smtClean="0"/>
              <a:t>)  </a:t>
            </a:r>
            <a:r>
              <a:rPr lang="en-SG" i="1" dirty="0"/>
              <a:t>It is good for me that I have been afflicted; </a:t>
            </a:r>
            <a:r>
              <a:rPr lang="en-SG" i="1" u="sng" dirty="0"/>
              <a:t>that I might learn thy statutes</a:t>
            </a:r>
            <a:r>
              <a:rPr lang="en-SG" i="1" u="sng" dirty="0" smtClean="0"/>
              <a:t>.</a:t>
            </a:r>
          </a:p>
          <a:p>
            <a:pPr marL="457200" indent="-457200" algn="l">
              <a:buAutoNum type="arabicPeriod" startAt="6"/>
            </a:pPr>
            <a:r>
              <a:rPr lang="en-SG" dirty="0" smtClean="0"/>
              <a:t>The affliction can be that of Christ for the church’s sake (Phil. 3:10 fellowship)</a:t>
            </a:r>
          </a:p>
          <a:p>
            <a:pPr algn="l"/>
            <a:r>
              <a:rPr lang="en-SG" dirty="0"/>
              <a:t>      (Colossians </a:t>
            </a:r>
            <a:r>
              <a:rPr lang="en-SG" dirty="0" smtClean="0"/>
              <a:t>1:24)  </a:t>
            </a:r>
            <a:r>
              <a:rPr lang="en-SG" i="1" dirty="0"/>
              <a:t>Who now rejoice in my sufferings for you, and </a:t>
            </a:r>
            <a:r>
              <a:rPr lang="en-SG" i="1" u="sng" dirty="0"/>
              <a:t>fill up that which is behind of the afflictions of Christ in my flesh</a:t>
            </a:r>
            <a:r>
              <a:rPr lang="en-SG" i="1" dirty="0"/>
              <a:t> for </a:t>
            </a:r>
            <a:r>
              <a:rPr lang="en-SG" i="1" dirty="0" smtClean="0"/>
              <a:t>His </a:t>
            </a:r>
            <a:r>
              <a:rPr lang="en-SG" i="1" dirty="0"/>
              <a:t>body's sake, which is the church</a:t>
            </a:r>
            <a:r>
              <a:rPr lang="en-SG" dirty="0" smtClean="0"/>
              <a:t>:</a:t>
            </a:r>
          </a:p>
          <a:p>
            <a:pPr algn="l"/>
            <a:r>
              <a:rPr lang="en-SG" dirty="0"/>
              <a:t> </a:t>
            </a:r>
            <a:r>
              <a:rPr lang="en-SG" dirty="0" smtClean="0"/>
              <a:t>     </a:t>
            </a:r>
            <a:r>
              <a:rPr lang="en-SG" dirty="0"/>
              <a:t>(Galatians </a:t>
            </a:r>
            <a:r>
              <a:rPr lang="en-SG" dirty="0" smtClean="0"/>
              <a:t>6:17)  </a:t>
            </a:r>
            <a:r>
              <a:rPr lang="en-SG" i="1" dirty="0"/>
              <a:t>From henceforth let no man trouble me: for </a:t>
            </a:r>
            <a:r>
              <a:rPr lang="en-SG" i="1" u="sng" dirty="0"/>
              <a:t>I bear in my body the marks of the Lord Jesus.</a:t>
            </a:r>
          </a:p>
          <a:p>
            <a:endParaRPr lang="en-SG" dirty="0"/>
          </a:p>
          <a:p>
            <a:pPr algn="l"/>
            <a:endParaRPr lang="en-SG" dirty="0"/>
          </a:p>
          <a:p>
            <a:pPr algn="l"/>
            <a:endParaRPr lang="en-SG" dirty="0" smtClean="0"/>
          </a:p>
          <a:p>
            <a:endParaRPr lang="en-SG" dirty="0"/>
          </a:p>
          <a:p>
            <a:pPr algn="l"/>
            <a:endParaRPr lang="en-SG" u="sng" dirty="0"/>
          </a:p>
          <a:p>
            <a:endParaRPr lang="en-SG" dirty="0"/>
          </a:p>
          <a:p>
            <a:pPr algn="l"/>
            <a:r>
              <a:rPr lang="en-SG" dirty="0" smtClean="0"/>
              <a:t>   </a:t>
            </a:r>
            <a:endParaRPr lang="en-SG" dirty="0"/>
          </a:p>
          <a:p>
            <a:pPr algn="l"/>
            <a:endParaRPr lang="en-SG" dirty="0"/>
          </a:p>
        </p:txBody>
      </p:sp>
    </p:spTree>
    <p:extLst>
      <p:ext uri="{BB962C8B-B14F-4D97-AF65-F5344CB8AC3E}">
        <p14:creationId xmlns:p14="http://schemas.microsoft.com/office/powerpoint/2010/main" val="39932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lnSpcReduction="10000"/>
          </a:bodyPr>
          <a:lstStyle/>
          <a:p>
            <a:pPr marL="457200" indent="-457200" algn="l">
              <a:buAutoNum type="alphaUcPeriod" startAt="5"/>
            </a:pPr>
            <a:r>
              <a:rPr lang="en-SG" u="sng" dirty="0" smtClean="0"/>
              <a:t>Encourage your heart in the Lord </a:t>
            </a:r>
            <a:r>
              <a:rPr lang="en-SG" dirty="0" smtClean="0"/>
              <a:t>(2 Tim. 4:17)</a:t>
            </a:r>
          </a:p>
          <a:p>
            <a:pPr algn="l"/>
            <a:r>
              <a:rPr lang="en-SG" dirty="0"/>
              <a:t>      (1 Samuel </a:t>
            </a:r>
            <a:r>
              <a:rPr lang="en-SG" dirty="0" smtClean="0"/>
              <a:t>30:6)  </a:t>
            </a:r>
            <a:r>
              <a:rPr lang="en-SG" i="1" dirty="0"/>
              <a:t>And David was greatly distressed; for the people </a:t>
            </a:r>
            <a:r>
              <a:rPr lang="en-SG" i="1" dirty="0" err="1"/>
              <a:t>spake</a:t>
            </a:r>
            <a:r>
              <a:rPr lang="en-SG" i="1" dirty="0"/>
              <a:t> of stoning him, </a:t>
            </a:r>
            <a:r>
              <a:rPr lang="en-SG" i="1" dirty="0" smtClean="0"/>
              <a:t>… but </a:t>
            </a:r>
            <a:r>
              <a:rPr lang="en-SG" i="1" u="sng" dirty="0"/>
              <a:t>David encouraged himself in the LORD his God</a:t>
            </a:r>
            <a:r>
              <a:rPr lang="en-SG" i="1" dirty="0" smtClean="0"/>
              <a:t>.</a:t>
            </a:r>
          </a:p>
          <a:p>
            <a:pPr marL="457200" indent="-457200" algn="l">
              <a:buAutoNum type="arabicPeriod"/>
            </a:pPr>
            <a:r>
              <a:rPr lang="en-SG" dirty="0" smtClean="0"/>
              <a:t>Memorise, meditate and personalize familiar Psalms as needed.</a:t>
            </a:r>
          </a:p>
          <a:p>
            <a:pPr algn="l"/>
            <a:r>
              <a:rPr lang="en-SG" i="1" dirty="0"/>
              <a:t> </a:t>
            </a:r>
            <a:r>
              <a:rPr lang="en-SG" i="1" dirty="0" smtClean="0"/>
              <a:t>      </a:t>
            </a:r>
            <a:r>
              <a:rPr lang="en-SG" dirty="0" smtClean="0"/>
              <a:t>Blessed man (Ps. 1); Contented man (Ps. 131); Traveller (Ps. 121); Builder (Ps. 127);</a:t>
            </a:r>
          </a:p>
          <a:p>
            <a:pPr algn="l"/>
            <a:r>
              <a:rPr lang="en-SG" i="1" dirty="0"/>
              <a:t> </a:t>
            </a:r>
            <a:r>
              <a:rPr lang="en-SG" i="1" dirty="0" smtClean="0"/>
              <a:t>      </a:t>
            </a:r>
            <a:r>
              <a:rPr lang="en-SG" dirty="0" smtClean="0"/>
              <a:t>Wise man (Ps. 90); Protected man (Ps. 91); Troubled man (Ps. 13); Penitent (Ps. 51);</a:t>
            </a:r>
          </a:p>
          <a:p>
            <a:pPr algn="l"/>
            <a:r>
              <a:rPr lang="en-SG" i="1" dirty="0"/>
              <a:t> </a:t>
            </a:r>
            <a:r>
              <a:rPr lang="en-SG" i="1" dirty="0" smtClean="0"/>
              <a:t>      </a:t>
            </a:r>
            <a:r>
              <a:rPr lang="en-SG" dirty="0" smtClean="0"/>
              <a:t>Forgiven (Ps. 32); Great Shepherd (Ps. 23); Messianic Psalm 22.</a:t>
            </a:r>
          </a:p>
          <a:p>
            <a:pPr marL="457200" indent="-457200" algn="l">
              <a:buAutoNum type="arabicPeriod" startAt="2"/>
            </a:pPr>
            <a:r>
              <a:rPr lang="en-SG" dirty="0" smtClean="0"/>
              <a:t>Read 1 and 2 Peter to encourage during persecution.</a:t>
            </a:r>
          </a:p>
          <a:p>
            <a:pPr marL="457200" indent="-457200" algn="l">
              <a:buAutoNum type="arabicPeriod" startAt="2"/>
            </a:pPr>
            <a:r>
              <a:rPr lang="en-SG" dirty="0" smtClean="0"/>
              <a:t>Put yourself to sleep nightly reading Romans 8 on God’s eternal purposes.</a:t>
            </a:r>
          </a:p>
          <a:p>
            <a:pPr marL="457200" indent="-457200" algn="l">
              <a:buAutoNum type="arabicPeriod" startAt="2"/>
            </a:pPr>
            <a:r>
              <a:rPr lang="en-SG" dirty="0" smtClean="0"/>
              <a:t>Read biographies of great Christians </a:t>
            </a:r>
            <a:r>
              <a:rPr lang="en-SG" dirty="0" smtClean="0"/>
              <a:t>and </a:t>
            </a:r>
            <a:r>
              <a:rPr lang="en-SG" dirty="0" smtClean="0"/>
              <a:t>triumphant devotions.</a:t>
            </a:r>
          </a:p>
          <a:p>
            <a:pPr algn="l"/>
            <a:r>
              <a:rPr lang="en-SG" dirty="0"/>
              <a:t>(2 Timothy </a:t>
            </a:r>
            <a:r>
              <a:rPr lang="en-SG" dirty="0" smtClean="0"/>
              <a:t>2:22)  </a:t>
            </a:r>
            <a:r>
              <a:rPr lang="en-SG" i="1" dirty="0"/>
              <a:t>Flee also youthful lusts: but </a:t>
            </a:r>
            <a:r>
              <a:rPr lang="en-SG" i="1" u="sng" dirty="0"/>
              <a:t>follow righteousness</a:t>
            </a:r>
            <a:r>
              <a:rPr lang="en-SG" i="1" dirty="0"/>
              <a:t>, faith, charity, peace, </a:t>
            </a:r>
            <a:r>
              <a:rPr lang="en-SG" i="1" u="sng" dirty="0"/>
              <a:t>with them that call on the Lord </a:t>
            </a:r>
            <a:r>
              <a:rPr lang="en-SG" i="1" dirty="0"/>
              <a:t>out of a pure </a:t>
            </a:r>
            <a:r>
              <a:rPr lang="en-SG" i="1" dirty="0" smtClean="0"/>
              <a:t>heart  </a:t>
            </a:r>
            <a:endParaRPr lang="en-SG" i="1" dirty="0"/>
          </a:p>
        </p:txBody>
      </p:sp>
    </p:spTree>
    <p:extLst>
      <p:ext uri="{BB962C8B-B14F-4D97-AF65-F5344CB8AC3E}">
        <p14:creationId xmlns:p14="http://schemas.microsoft.com/office/powerpoint/2010/main" val="3769089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lnSpcReduction="10000"/>
          </a:bodyPr>
          <a:lstStyle/>
          <a:p>
            <a:pPr marL="457200" indent="-457200" algn="l">
              <a:buAutoNum type="alphaUcPeriod" startAt="6"/>
            </a:pPr>
            <a:r>
              <a:rPr lang="en-SG" u="sng" dirty="0" smtClean="0"/>
              <a:t>Face fear with God and His promises</a:t>
            </a:r>
            <a:r>
              <a:rPr lang="en-SG" dirty="0" smtClean="0"/>
              <a:t>.</a:t>
            </a:r>
          </a:p>
          <a:p>
            <a:pPr algn="l"/>
            <a:r>
              <a:rPr lang="en-SG" dirty="0"/>
              <a:t>       (2 Timothy </a:t>
            </a:r>
            <a:r>
              <a:rPr lang="en-SG" dirty="0" smtClean="0"/>
              <a:t>1:7)  </a:t>
            </a:r>
            <a:r>
              <a:rPr lang="en-SG" i="1" dirty="0"/>
              <a:t>For God hath not given us the spirit of fear; but </a:t>
            </a:r>
            <a:r>
              <a:rPr lang="en-SG" i="1" u="sng" dirty="0"/>
              <a:t>of power, and of love, and of a sound mind</a:t>
            </a:r>
            <a:r>
              <a:rPr lang="en-SG" i="1" dirty="0" smtClean="0"/>
              <a:t>.</a:t>
            </a:r>
          </a:p>
          <a:p>
            <a:pPr marL="457200" indent="-457200" algn="l">
              <a:buAutoNum type="arabicPeriod"/>
            </a:pPr>
            <a:r>
              <a:rPr lang="en-SG" dirty="0" smtClean="0"/>
              <a:t>Having fear allows Satan to bring it to pass (Job 3:25,26).</a:t>
            </a:r>
          </a:p>
          <a:p>
            <a:pPr algn="l"/>
            <a:r>
              <a:rPr lang="en-SG" i="1" dirty="0"/>
              <a:t>       (Proverbs </a:t>
            </a:r>
            <a:r>
              <a:rPr lang="en-SG" i="1" dirty="0" smtClean="0"/>
              <a:t>29:25)  </a:t>
            </a:r>
            <a:r>
              <a:rPr lang="en-SG" i="1" u="sng" dirty="0"/>
              <a:t>The fear of man </a:t>
            </a:r>
            <a:r>
              <a:rPr lang="en-SG" i="1" u="sng" dirty="0" smtClean="0"/>
              <a:t>brings </a:t>
            </a:r>
            <a:r>
              <a:rPr lang="en-SG" i="1" u="sng" dirty="0"/>
              <a:t>a snare</a:t>
            </a:r>
            <a:r>
              <a:rPr lang="en-SG" i="1" dirty="0"/>
              <a:t>: but whoso </a:t>
            </a:r>
            <a:r>
              <a:rPr lang="en-SG" i="1" dirty="0" smtClean="0"/>
              <a:t>puts </a:t>
            </a:r>
            <a:r>
              <a:rPr lang="en-SG" i="1" dirty="0"/>
              <a:t>his trust in the LORD shall be safe</a:t>
            </a:r>
            <a:r>
              <a:rPr lang="en-SG" i="1" dirty="0" smtClean="0"/>
              <a:t>.</a:t>
            </a:r>
          </a:p>
          <a:p>
            <a:pPr marL="457200" indent="-457200" algn="l">
              <a:buAutoNum type="arabicPeriod" startAt="2"/>
            </a:pPr>
            <a:r>
              <a:rPr lang="en-SG" dirty="0" smtClean="0"/>
              <a:t>In the Bible, God warns 450 against fear and gives 366 promises of His presence.</a:t>
            </a:r>
          </a:p>
          <a:p>
            <a:pPr algn="l"/>
            <a:r>
              <a:rPr lang="en-SG" i="1" dirty="0"/>
              <a:t> </a:t>
            </a:r>
            <a:r>
              <a:rPr lang="en-SG" i="1" dirty="0" smtClean="0"/>
              <a:t>      </a:t>
            </a:r>
            <a:r>
              <a:rPr lang="en-SG" dirty="0"/>
              <a:t>(Isaiah </a:t>
            </a:r>
            <a:r>
              <a:rPr lang="en-SG" dirty="0" smtClean="0"/>
              <a:t>41:10)  </a:t>
            </a:r>
            <a:r>
              <a:rPr lang="en-SG" i="1" dirty="0"/>
              <a:t>Fear thou not; </a:t>
            </a:r>
            <a:r>
              <a:rPr lang="en-SG" i="1" u="sng" dirty="0"/>
              <a:t>for I am with thee</a:t>
            </a:r>
            <a:r>
              <a:rPr lang="en-SG" i="1" dirty="0"/>
              <a:t>: be not dismayed; for I am thy God: I will strengthen thee; yea, </a:t>
            </a:r>
            <a:r>
              <a:rPr lang="en-SG" i="1" u="sng" dirty="0"/>
              <a:t>I will help thee</a:t>
            </a:r>
            <a:r>
              <a:rPr lang="en-SG" i="1" dirty="0"/>
              <a:t>; yea, I will uphold thee with the right hand of </a:t>
            </a:r>
            <a:r>
              <a:rPr lang="en-SG" i="1" dirty="0" smtClean="0"/>
              <a:t>My </a:t>
            </a:r>
            <a:r>
              <a:rPr lang="en-SG" i="1" dirty="0"/>
              <a:t>righteousness</a:t>
            </a:r>
            <a:r>
              <a:rPr lang="en-SG" i="1" dirty="0" smtClean="0"/>
              <a:t>.</a:t>
            </a:r>
          </a:p>
          <a:p>
            <a:pPr marL="457200" indent="-457200" algn="l">
              <a:buAutoNum type="arabicPeriod" startAt="3"/>
            </a:pPr>
            <a:r>
              <a:rPr lang="en-SG" dirty="0" smtClean="0"/>
              <a:t>Conquer fear by God’s presence and mature love.</a:t>
            </a:r>
          </a:p>
          <a:p>
            <a:pPr algn="l"/>
            <a:r>
              <a:rPr lang="en-SG" i="1" dirty="0"/>
              <a:t> </a:t>
            </a:r>
            <a:r>
              <a:rPr lang="en-SG" i="1" dirty="0" smtClean="0"/>
              <a:t>      </a:t>
            </a:r>
            <a:r>
              <a:rPr lang="en-SG" dirty="0"/>
              <a:t>(1 John </a:t>
            </a:r>
            <a:r>
              <a:rPr lang="en-SG" dirty="0" smtClean="0"/>
              <a:t>4:18)  </a:t>
            </a:r>
            <a:r>
              <a:rPr lang="en-SG" i="1" dirty="0"/>
              <a:t>There is no fear in love; but </a:t>
            </a:r>
            <a:r>
              <a:rPr lang="en-SG" i="1" u="sng" dirty="0"/>
              <a:t>perfect love </a:t>
            </a:r>
            <a:r>
              <a:rPr lang="en-SG" i="1" u="sng" dirty="0" smtClean="0"/>
              <a:t>casts </a:t>
            </a:r>
            <a:r>
              <a:rPr lang="en-SG" i="1" u="sng" dirty="0"/>
              <a:t>out fear</a:t>
            </a:r>
            <a:r>
              <a:rPr lang="en-SG" i="1" dirty="0"/>
              <a:t>: because fear hath torment. He that </a:t>
            </a:r>
            <a:r>
              <a:rPr lang="en-SG" i="1" dirty="0" smtClean="0"/>
              <a:t>fears </a:t>
            </a:r>
            <a:r>
              <a:rPr lang="en-SG" i="1" dirty="0"/>
              <a:t>is not made perfect in love.</a:t>
            </a:r>
          </a:p>
          <a:p>
            <a:endParaRPr lang="en-SG" dirty="0"/>
          </a:p>
          <a:p>
            <a:pPr algn="l"/>
            <a:endParaRPr lang="en-SG" i="1" dirty="0"/>
          </a:p>
          <a:p>
            <a:endParaRPr lang="en-SG" dirty="0"/>
          </a:p>
          <a:p>
            <a:pPr algn="l"/>
            <a:endParaRPr lang="en-SG" i="1" dirty="0"/>
          </a:p>
          <a:p>
            <a:pPr algn="l"/>
            <a:endParaRPr lang="en-SG" i="1" dirty="0"/>
          </a:p>
          <a:p>
            <a:pPr algn="l"/>
            <a:endParaRPr lang="en-SG" dirty="0"/>
          </a:p>
        </p:txBody>
      </p:sp>
    </p:spTree>
    <p:extLst>
      <p:ext uri="{BB962C8B-B14F-4D97-AF65-F5344CB8AC3E}">
        <p14:creationId xmlns:p14="http://schemas.microsoft.com/office/powerpoint/2010/main" val="2325110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6"/>
            </a:pPr>
            <a:r>
              <a:rPr lang="en-SG" u="sng" dirty="0" smtClean="0"/>
              <a:t>Face fear with God and His promises</a:t>
            </a:r>
            <a:r>
              <a:rPr lang="en-SG" dirty="0" smtClean="0"/>
              <a:t>.</a:t>
            </a:r>
          </a:p>
          <a:p>
            <a:pPr marL="457200" indent="-457200" algn="l">
              <a:buAutoNum type="arabicPeriod" startAt="3"/>
            </a:pPr>
            <a:r>
              <a:rPr lang="en-SG" dirty="0" smtClean="0"/>
              <a:t>Learn to recognise your fears and focus on His promises.</a:t>
            </a:r>
          </a:p>
          <a:p>
            <a:pPr marL="457200" indent="-457200" algn="l">
              <a:buAutoNum type="alphaLcPeriod"/>
            </a:pPr>
            <a:r>
              <a:rPr lang="en-SG" dirty="0" smtClean="0"/>
              <a:t>Rejection </a:t>
            </a:r>
            <a:r>
              <a:rPr lang="en-SG" dirty="0"/>
              <a:t>- (Psalms </a:t>
            </a:r>
            <a:r>
              <a:rPr lang="en-SG" dirty="0" smtClean="0"/>
              <a:t>27:10)  </a:t>
            </a:r>
            <a:r>
              <a:rPr lang="en-SG" i="1" dirty="0"/>
              <a:t>When my father and my mother forsake me, then </a:t>
            </a:r>
            <a:r>
              <a:rPr lang="en-SG" i="1" u="sng" dirty="0"/>
              <a:t>the LORD will take me up</a:t>
            </a:r>
            <a:r>
              <a:rPr lang="en-SG" i="1" u="sng" dirty="0" smtClean="0"/>
              <a:t>.</a:t>
            </a:r>
          </a:p>
          <a:p>
            <a:pPr marL="457200" indent="-457200" algn="l">
              <a:buAutoNum type="alphaLcPeriod"/>
            </a:pPr>
            <a:r>
              <a:rPr lang="en-SG" dirty="0" smtClean="0"/>
              <a:t>Failure </a:t>
            </a:r>
            <a:r>
              <a:rPr lang="en-SG" dirty="0"/>
              <a:t>- (1 Corinthians </a:t>
            </a:r>
            <a:r>
              <a:rPr lang="en-SG" dirty="0" smtClean="0"/>
              <a:t>15:58)  </a:t>
            </a:r>
            <a:r>
              <a:rPr lang="en-SG" i="1" dirty="0"/>
              <a:t>Therefore, my beloved brethren, be ye </a:t>
            </a:r>
            <a:r>
              <a:rPr lang="en-SG" i="1" dirty="0" err="1"/>
              <a:t>stedfast</a:t>
            </a:r>
            <a:r>
              <a:rPr lang="en-SG" i="1" dirty="0"/>
              <a:t>, unmoveable, always abounding in the work of the Lord, forasmuch as ye know that </a:t>
            </a:r>
            <a:r>
              <a:rPr lang="en-SG" i="1" u="sng" dirty="0"/>
              <a:t>your labour is not in vain in the Lord</a:t>
            </a:r>
            <a:r>
              <a:rPr lang="en-SG" dirty="0" smtClean="0"/>
              <a:t>.</a:t>
            </a:r>
          </a:p>
          <a:p>
            <a:pPr marL="457200" indent="-457200" algn="l">
              <a:buAutoNum type="alphaLcPeriod" startAt="3"/>
            </a:pPr>
            <a:r>
              <a:rPr lang="en-SG" dirty="0" smtClean="0"/>
              <a:t>Loss of reputation - </a:t>
            </a:r>
            <a:r>
              <a:rPr lang="en-SG" dirty="0"/>
              <a:t>(Hebrews </a:t>
            </a:r>
            <a:r>
              <a:rPr lang="en-SG" dirty="0" smtClean="0"/>
              <a:t>12:2)  </a:t>
            </a:r>
            <a:r>
              <a:rPr lang="en-SG" i="1" dirty="0"/>
              <a:t>Looking unto Jesus the </a:t>
            </a:r>
            <a:r>
              <a:rPr lang="en-SG" i="1" dirty="0" smtClean="0"/>
              <a:t>Author </a:t>
            </a:r>
            <a:r>
              <a:rPr lang="en-SG" i="1" dirty="0"/>
              <a:t>and </a:t>
            </a:r>
            <a:r>
              <a:rPr lang="en-SG" i="1" dirty="0" smtClean="0"/>
              <a:t>Finisher </a:t>
            </a:r>
            <a:r>
              <a:rPr lang="en-SG" i="1" dirty="0"/>
              <a:t>of our faith; who for the joy that was set before </a:t>
            </a:r>
            <a:r>
              <a:rPr lang="en-SG" i="1" dirty="0" smtClean="0"/>
              <a:t>Him </a:t>
            </a:r>
            <a:r>
              <a:rPr lang="en-SG" i="1" u="sng" dirty="0"/>
              <a:t>endured the cross, despising the shame, and is set down at the </a:t>
            </a:r>
            <a:r>
              <a:rPr lang="en-SG" i="1" u="sng" dirty="0" smtClean="0"/>
              <a:t>Right </a:t>
            </a:r>
            <a:r>
              <a:rPr lang="en-SG" i="1" u="sng" dirty="0"/>
              <a:t>H</a:t>
            </a:r>
            <a:r>
              <a:rPr lang="en-SG" i="1" u="sng" dirty="0" smtClean="0"/>
              <a:t>and </a:t>
            </a:r>
            <a:r>
              <a:rPr lang="en-SG" i="1" u="sng" dirty="0"/>
              <a:t>of the </a:t>
            </a:r>
            <a:r>
              <a:rPr lang="en-SG" i="1" u="sng" dirty="0" smtClean="0"/>
              <a:t>Throne </a:t>
            </a:r>
            <a:r>
              <a:rPr lang="en-SG" i="1" u="sng" dirty="0"/>
              <a:t>of God</a:t>
            </a:r>
            <a:r>
              <a:rPr lang="en-SG" i="1" dirty="0" smtClean="0"/>
              <a:t>.</a:t>
            </a:r>
          </a:p>
          <a:p>
            <a:pPr marL="457200" indent="-457200" algn="l">
              <a:buAutoNum type="alphaLcPeriod" startAt="3"/>
            </a:pPr>
            <a:r>
              <a:rPr lang="en-SG" dirty="0" smtClean="0"/>
              <a:t>Being </a:t>
            </a:r>
            <a:r>
              <a:rPr lang="en-SG" dirty="0"/>
              <a:t>taken advantage of - (Psalms </a:t>
            </a:r>
            <a:r>
              <a:rPr lang="en-SG" dirty="0" smtClean="0"/>
              <a:t>71:24)  </a:t>
            </a:r>
            <a:r>
              <a:rPr lang="en-SG" i="1" dirty="0"/>
              <a:t>My tongue also shall talk of thy righteousness all the day long: for </a:t>
            </a:r>
            <a:r>
              <a:rPr lang="en-SG" i="1" u="sng" dirty="0"/>
              <a:t>they are confounded, for they are brought unto shame, that seek my hurt.</a:t>
            </a:r>
          </a:p>
          <a:p>
            <a:pPr marL="457200" indent="-457200" algn="l">
              <a:buAutoNum type="alphaLcPeriod" startAt="3"/>
            </a:pPr>
            <a:endParaRPr lang="en-SG" dirty="0"/>
          </a:p>
          <a:p>
            <a:endParaRPr lang="en-SG" dirty="0"/>
          </a:p>
          <a:p>
            <a:pPr marL="457200" indent="-457200" algn="l">
              <a:buAutoNum type="alphaLcPeriod"/>
            </a:pPr>
            <a:endParaRPr lang="en-SG" dirty="0"/>
          </a:p>
          <a:p>
            <a:pPr algn="l"/>
            <a:endParaRPr lang="en-SG" dirty="0"/>
          </a:p>
        </p:txBody>
      </p:sp>
    </p:spTree>
    <p:extLst>
      <p:ext uri="{BB962C8B-B14F-4D97-AF65-F5344CB8AC3E}">
        <p14:creationId xmlns:p14="http://schemas.microsoft.com/office/powerpoint/2010/main" val="3880449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startAt="7"/>
            </a:pPr>
            <a:r>
              <a:rPr lang="en-SG" u="sng" dirty="0" smtClean="0"/>
              <a:t>Let God confirm your ministry</a:t>
            </a:r>
            <a:r>
              <a:rPr lang="en-SG" dirty="0" smtClean="0"/>
              <a:t>.</a:t>
            </a:r>
          </a:p>
          <a:p>
            <a:pPr algn="l"/>
            <a:r>
              <a:rPr lang="en-SG" dirty="0"/>
              <a:t>      (1 Peter </a:t>
            </a:r>
            <a:r>
              <a:rPr lang="en-SG" dirty="0" smtClean="0"/>
              <a:t>5:10)  </a:t>
            </a:r>
            <a:r>
              <a:rPr lang="en-SG" i="1" dirty="0"/>
              <a:t>But the God of all grace, who hath called us unto his eternal glory by Christ Jesus</a:t>
            </a:r>
            <a:r>
              <a:rPr lang="en-SG" i="1" u="sng" dirty="0"/>
              <a:t>, after that ye have suffered a while, make you perfect, stablish, strengthen, settle you.</a:t>
            </a:r>
          </a:p>
          <a:p>
            <a:pPr marL="457200" indent="-457200" algn="l">
              <a:buAutoNum type="arabicPeriod"/>
            </a:pPr>
            <a:r>
              <a:rPr lang="en-SG" dirty="0" smtClean="0"/>
              <a:t>Wait patiently as God works through your deeper message.</a:t>
            </a:r>
          </a:p>
          <a:p>
            <a:pPr algn="l"/>
            <a:r>
              <a:rPr lang="en-SG" dirty="0"/>
              <a:t> </a:t>
            </a:r>
            <a:r>
              <a:rPr lang="en-SG" dirty="0" smtClean="0"/>
              <a:t>      </a:t>
            </a:r>
            <a:r>
              <a:rPr lang="en-SG" dirty="0"/>
              <a:t>(Hebrews </a:t>
            </a:r>
            <a:r>
              <a:rPr lang="en-SG" dirty="0" smtClean="0"/>
              <a:t>12:12,13)  </a:t>
            </a:r>
            <a:r>
              <a:rPr lang="en-SG" i="1" dirty="0"/>
              <a:t>Wherefore </a:t>
            </a:r>
            <a:r>
              <a:rPr lang="en-SG" i="1" u="sng" dirty="0"/>
              <a:t>lift up the hands which hang down</a:t>
            </a:r>
            <a:r>
              <a:rPr lang="en-SG" i="1" dirty="0"/>
              <a:t>, and the feeble </a:t>
            </a:r>
            <a:r>
              <a:rPr lang="en-SG" i="1" dirty="0" smtClean="0"/>
              <a:t>knees; And </a:t>
            </a:r>
            <a:r>
              <a:rPr lang="en-SG" i="1" dirty="0"/>
              <a:t>make straight paths for your feet, lest that which is lame be turned out of the way; </a:t>
            </a:r>
            <a:r>
              <a:rPr lang="en-SG" i="1" u="sng" dirty="0"/>
              <a:t>but let it rather be healed</a:t>
            </a:r>
            <a:r>
              <a:rPr lang="en-SG" dirty="0" smtClean="0"/>
              <a:t>.</a:t>
            </a:r>
          </a:p>
          <a:p>
            <a:pPr marL="457200" indent="-457200" algn="l">
              <a:buAutoNum type="arabicPeriod" startAt="2"/>
            </a:pPr>
            <a:r>
              <a:rPr lang="en-SG" dirty="0" smtClean="0"/>
              <a:t>Expect your good works to shame the critics.</a:t>
            </a:r>
          </a:p>
          <a:p>
            <a:pPr algn="l"/>
            <a:r>
              <a:rPr lang="en-SG" dirty="0"/>
              <a:t>       (1 Peter </a:t>
            </a:r>
            <a:r>
              <a:rPr lang="en-SG" dirty="0" smtClean="0"/>
              <a:t>2:12)  </a:t>
            </a:r>
            <a:r>
              <a:rPr lang="en-SG" sz="2600" i="1" dirty="0"/>
              <a:t>Having your conversation honest among the Gentiles: that, whereas they speak against you as evildoers, </a:t>
            </a:r>
            <a:r>
              <a:rPr lang="en-SG" sz="2600" i="1" u="sng" dirty="0"/>
              <a:t>they may by your good works, which they shall behold, glorify God in the day of visitation</a:t>
            </a:r>
            <a:r>
              <a:rPr lang="en-SG" sz="2600" i="1" dirty="0"/>
              <a:t>.</a:t>
            </a:r>
          </a:p>
          <a:p>
            <a:pPr algn="l"/>
            <a:endParaRPr lang="en-SG" dirty="0"/>
          </a:p>
          <a:p>
            <a:endParaRPr lang="en-SG" dirty="0"/>
          </a:p>
          <a:p>
            <a:pPr algn="l"/>
            <a:endParaRPr lang="en-SG" dirty="0" smtClean="0"/>
          </a:p>
          <a:p>
            <a:pPr algn="l"/>
            <a:r>
              <a:rPr lang="en-SG" dirty="0"/>
              <a:t> </a:t>
            </a:r>
            <a:r>
              <a:rPr lang="en-SG" dirty="0" smtClean="0"/>
              <a:t>     </a:t>
            </a:r>
            <a:endParaRPr lang="en-SG" dirty="0"/>
          </a:p>
        </p:txBody>
      </p:sp>
    </p:spTree>
    <p:extLst>
      <p:ext uri="{BB962C8B-B14F-4D97-AF65-F5344CB8AC3E}">
        <p14:creationId xmlns:p14="http://schemas.microsoft.com/office/powerpoint/2010/main" val="326559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lnSpcReduction="10000"/>
          </a:bodyPr>
          <a:lstStyle/>
          <a:p>
            <a:pPr marL="457200" indent="-457200" algn="l">
              <a:buAutoNum type="alphaUcPeriod" startAt="7"/>
            </a:pPr>
            <a:r>
              <a:rPr lang="en-SG" u="sng" dirty="0" smtClean="0"/>
              <a:t>Let God confirm your ministry</a:t>
            </a:r>
            <a:r>
              <a:rPr lang="en-SG" dirty="0" smtClean="0"/>
              <a:t>.</a:t>
            </a:r>
          </a:p>
          <a:p>
            <a:pPr algn="l"/>
            <a:r>
              <a:rPr lang="en-SG" dirty="0" smtClean="0"/>
              <a:t>3.  Review again and again the challenge of Paul’s life in 2 Cor. 4:7-18.</a:t>
            </a:r>
          </a:p>
          <a:p>
            <a:pPr algn="l"/>
            <a:r>
              <a:rPr lang="en-SG" dirty="0"/>
              <a:t>       (2 Corinthians </a:t>
            </a:r>
            <a:r>
              <a:rPr lang="en-SG" dirty="0" smtClean="0"/>
              <a:t>4:7)  </a:t>
            </a:r>
            <a:r>
              <a:rPr lang="en-SG" i="1" dirty="0"/>
              <a:t>But we have </a:t>
            </a:r>
            <a:r>
              <a:rPr lang="en-SG" i="1" u="sng" dirty="0"/>
              <a:t>this treasure in earthen vessels</a:t>
            </a:r>
            <a:r>
              <a:rPr lang="en-SG" i="1" dirty="0"/>
              <a:t>, that the excellency of the power may be of God, and not of us</a:t>
            </a:r>
            <a:r>
              <a:rPr lang="en-SG" dirty="0" smtClean="0"/>
              <a:t>.</a:t>
            </a:r>
          </a:p>
          <a:p>
            <a:pPr marL="457200" indent="-457200" algn="l">
              <a:buAutoNum type="arabicPeriod" startAt="4"/>
            </a:pPr>
            <a:r>
              <a:rPr lang="en-SG" dirty="0" smtClean="0"/>
              <a:t>Condemn those that oppose God’s work by not giving up.</a:t>
            </a:r>
          </a:p>
          <a:p>
            <a:pPr algn="l"/>
            <a:r>
              <a:rPr lang="en-SG" dirty="0"/>
              <a:t>       (Isaiah </a:t>
            </a:r>
            <a:r>
              <a:rPr lang="en-SG" dirty="0" smtClean="0"/>
              <a:t>54:17)  </a:t>
            </a:r>
            <a:r>
              <a:rPr lang="en-SG" i="1" dirty="0"/>
              <a:t>No weapon that is formed against thee shall prosper; and </a:t>
            </a:r>
            <a:r>
              <a:rPr lang="en-SG" i="1" u="sng" dirty="0"/>
              <a:t>every tongue that shall rise against thee in judgment thou shalt condemn.</a:t>
            </a:r>
            <a:r>
              <a:rPr lang="en-SG" i="1" dirty="0"/>
              <a:t> This is the heritage of the servants of the LORD, and their righteousness is of </a:t>
            </a:r>
            <a:r>
              <a:rPr lang="en-SG" i="1" dirty="0" smtClean="0"/>
              <a:t>Me</a:t>
            </a:r>
            <a:r>
              <a:rPr lang="en-SG" i="1" dirty="0"/>
              <a:t>, </a:t>
            </a:r>
            <a:r>
              <a:rPr lang="en-SG" i="1" dirty="0" err="1"/>
              <a:t>saith</a:t>
            </a:r>
            <a:r>
              <a:rPr lang="en-SG" i="1" dirty="0"/>
              <a:t> the LORD</a:t>
            </a:r>
            <a:r>
              <a:rPr lang="en-SG" i="1" dirty="0" smtClean="0"/>
              <a:t>.</a:t>
            </a:r>
          </a:p>
          <a:p>
            <a:pPr marL="457200" indent="-457200" algn="l">
              <a:buAutoNum type="arabicPeriod" startAt="5"/>
            </a:pPr>
            <a:r>
              <a:rPr lang="en-SG" dirty="0" smtClean="0"/>
              <a:t>Focus on your mission and finish strongly and strong.</a:t>
            </a:r>
          </a:p>
          <a:p>
            <a:pPr algn="l"/>
            <a:r>
              <a:rPr lang="en-SG" i="1" dirty="0"/>
              <a:t>       (2 Timothy </a:t>
            </a:r>
            <a:r>
              <a:rPr lang="en-SG" i="1" dirty="0" smtClean="0"/>
              <a:t>4:7,8) </a:t>
            </a:r>
            <a:r>
              <a:rPr lang="en-SG" i="1" u="sng" dirty="0" smtClean="0"/>
              <a:t> </a:t>
            </a:r>
            <a:r>
              <a:rPr lang="en-SG" i="1" u="sng" dirty="0"/>
              <a:t>I have fought a good fight, I have finished my course, I have kept the </a:t>
            </a:r>
            <a:r>
              <a:rPr lang="en-SG" i="1" u="sng" dirty="0" smtClean="0"/>
              <a:t>faith:</a:t>
            </a:r>
            <a:r>
              <a:rPr lang="en-SG" i="1" dirty="0" smtClean="0"/>
              <a:t> Henceforth there </a:t>
            </a:r>
            <a:r>
              <a:rPr lang="en-SG" i="1" u="sng" dirty="0"/>
              <a:t>is laid up for me a crown of righteousness</a:t>
            </a:r>
            <a:r>
              <a:rPr lang="en-SG" i="1" dirty="0"/>
              <a:t>, which the Lord, the </a:t>
            </a:r>
            <a:r>
              <a:rPr lang="en-SG" i="1" u="sng" dirty="0"/>
              <a:t>righteous </a:t>
            </a:r>
            <a:r>
              <a:rPr lang="en-SG" i="1" u="sng" dirty="0" smtClean="0"/>
              <a:t>Judge</a:t>
            </a:r>
            <a:r>
              <a:rPr lang="en-SG" i="1" u="sng" dirty="0"/>
              <a:t>, shall give me</a:t>
            </a:r>
            <a:r>
              <a:rPr lang="en-SG" i="1" dirty="0"/>
              <a:t> at that day: and not to me only, but unto all them also that love </a:t>
            </a:r>
            <a:r>
              <a:rPr lang="en-SG" i="1" dirty="0" smtClean="0"/>
              <a:t>His </a:t>
            </a:r>
            <a:r>
              <a:rPr lang="en-SG" i="1" dirty="0"/>
              <a:t>appearing.</a:t>
            </a:r>
          </a:p>
          <a:p>
            <a:pPr algn="l"/>
            <a:endParaRPr lang="en-SG" i="1" dirty="0"/>
          </a:p>
          <a:p>
            <a:pPr algn="l"/>
            <a:endParaRPr lang="en-SG" dirty="0"/>
          </a:p>
          <a:p>
            <a:pPr algn="l"/>
            <a:endParaRPr lang="en-SG" dirty="0"/>
          </a:p>
        </p:txBody>
      </p:sp>
    </p:spTree>
    <p:extLst>
      <p:ext uri="{BB962C8B-B14F-4D97-AF65-F5344CB8AC3E}">
        <p14:creationId xmlns:p14="http://schemas.microsoft.com/office/powerpoint/2010/main" val="2628971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startAt="8"/>
            </a:pPr>
            <a:r>
              <a:rPr lang="en-SG" u="sng" dirty="0" smtClean="0"/>
              <a:t>Prayer for discernment</a:t>
            </a:r>
            <a:r>
              <a:rPr lang="en-SG" dirty="0" smtClean="0"/>
              <a:t>:</a:t>
            </a:r>
          </a:p>
          <a:p>
            <a:pPr algn="l"/>
            <a:r>
              <a:rPr lang="en-SG" dirty="0"/>
              <a:t> </a:t>
            </a:r>
            <a:r>
              <a:rPr lang="en-SG" dirty="0" smtClean="0"/>
              <a:t>     </a:t>
            </a:r>
            <a:r>
              <a:rPr lang="en-SG" dirty="0"/>
              <a:t>(Proverbs </a:t>
            </a:r>
            <a:r>
              <a:rPr lang="en-SG" dirty="0" smtClean="0"/>
              <a:t>16:21)  </a:t>
            </a:r>
            <a:r>
              <a:rPr lang="en-SG" i="1" u="sng" dirty="0"/>
              <a:t>The wise in heart shall be called prudent</a:t>
            </a:r>
            <a:r>
              <a:rPr lang="en-SG" i="1" dirty="0"/>
              <a:t>: and the sweetness of the lips </a:t>
            </a:r>
            <a:r>
              <a:rPr lang="en-SG" i="1" dirty="0" smtClean="0"/>
              <a:t>increases </a:t>
            </a:r>
            <a:r>
              <a:rPr lang="en-SG" i="1" dirty="0"/>
              <a:t>learning</a:t>
            </a:r>
            <a:r>
              <a:rPr lang="en-SG" i="1" dirty="0" smtClean="0"/>
              <a:t>.</a:t>
            </a:r>
          </a:p>
          <a:p>
            <a:pPr algn="l"/>
            <a:r>
              <a:rPr lang="en-SG" i="1" dirty="0" smtClean="0"/>
              <a:t>Dear Lord, help me not to accept all critical words as true, nor to reject all words as lies.  Enable me to discern the false from the true.  Put a hedge of protection around my mind so that I reject the lies.  Allow my heart to accept constructive criticism that You may bring freedom to my life and change me to be like Christ.  For Jesus’ sake, Amen.</a:t>
            </a:r>
          </a:p>
          <a:p>
            <a:pPr algn="l"/>
            <a:endParaRPr lang="en-SG" i="1" dirty="0"/>
          </a:p>
          <a:p>
            <a:pPr algn="l"/>
            <a:r>
              <a:rPr lang="en-SG" i="1" dirty="0"/>
              <a:t>(Hebrews </a:t>
            </a:r>
            <a:r>
              <a:rPr lang="en-SG" i="1" dirty="0" smtClean="0"/>
              <a:t>12:11)  </a:t>
            </a:r>
            <a:r>
              <a:rPr lang="en-SG" i="1" dirty="0"/>
              <a:t>Now no chastening for the present </a:t>
            </a:r>
            <a:r>
              <a:rPr lang="en-SG" i="1" dirty="0" err="1"/>
              <a:t>seemeth</a:t>
            </a:r>
            <a:r>
              <a:rPr lang="en-SG" i="1" dirty="0"/>
              <a:t> to be joyous, but grievous: nevertheless afterward </a:t>
            </a:r>
            <a:r>
              <a:rPr lang="en-SG" i="1" u="sng" dirty="0"/>
              <a:t>it </a:t>
            </a:r>
            <a:r>
              <a:rPr lang="en-SG" i="1" u="sng" dirty="0" err="1"/>
              <a:t>yieldeth</a:t>
            </a:r>
            <a:r>
              <a:rPr lang="en-SG" i="1" u="sng" dirty="0"/>
              <a:t> the peaceable fruit of righteousness</a:t>
            </a:r>
            <a:r>
              <a:rPr lang="en-SG" i="1" dirty="0"/>
              <a:t> unto them which are exercised thereby.</a:t>
            </a:r>
          </a:p>
          <a:p>
            <a:pPr algn="l"/>
            <a:endParaRPr lang="en-SG" i="1" dirty="0" smtClean="0"/>
          </a:p>
          <a:p>
            <a:pPr algn="l"/>
            <a:r>
              <a:rPr lang="en-SG" dirty="0"/>
              <a:t> </a:t>
            </a:r>
            <a:r>
              <a:rPr lang="en-SG" dirty="0" smtClean="0"/>
              <a:t>     </a:t>
            </a:r>
            <a:endParaRPr lang="en-SG" dirty="0"/>
          </a:p>
        </p:txBody>
      </p:sp>
    </p:spTree>
    <p:extLst>
      <p:ext uri="{BB962C8B-B14F-4D97-AF65-F5344CB8AC3E}">
        <p14:creationId xmlns:p14="http://schemas.microsoft.com/office/powerpoint/2010/main" val="3171844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1008112"/>
          </a:xfrm>
        </p:spPr>
        <p:txBody>
          <a:bodyPr>
            <a:normAutofit/>
          </a:bodyPr>
          <a:lstStyle/>
          <a:p>
            <a:pPr algn="ctr"/>
            <a:r>
              <a:rPr lang="en-US" u="sng" dirty="0" smtClean="0">
                <a:solidFill>
                  <a:srgbClr val="FF0000"/>
                </a:solidFill>
              </a:rPr>
              <a:t>CRITICISM</a:t>
            </a:r>
            <a:endParaRPr lang="en-SG" u="sng" dirty="0">
              <a:solidFill>
                <a:srgbClr val="FF0000"/>
              </a:solidFill>
            </a:endParaRPr>
          </a:p>
        </p:txBody>
      </p:sp>
      <p:sp>
        <p:nvSpPr>
          <p:cNvPr id="3" name="Subtitle 2"/>
          <p:cNvSpPr>
            <a:spLocks noGrp="1"/>
          </p:cNvSpPr>
          <p:nvPr>
            <p:ph type="subTitle" idx="1"/>
          </p:nvPr>
        </p:nvSpPr>
        <p:spPr>
          <a:xfrm>
            <a:off x="1223493" y="1556792"/>
            <a:ext cx="9440213" cy="4752528"/>
          </a:xfrm>
        </p:spPr>
        <p:txBody>
          <a:bodyPr>
            <a:normAutofit/>
          </a:bodyPr>
          <a:lstStyle/>
          <a:p>
            <a:pPr algn="l"/>
            <a:r>
              <a:rPr lang="en-SG" sz="3200" b="1" i="1" dirty="0"/>
              <a:t>“</a:t>
            </a:r>
            <a:r>
              <a:rPr lang="en-SG" sz="3200" b="1" i="1" u="sng" dirty="0">
                <a:effectLst>
                  <a:outerShdw blurRad="38100" dist="38100" dir="2700000" algn="tl">
                    <a:srgbClr val="000000">
                      <a:alpha val="43137"/>
                    </a:srgbClr>
                  </a:outerShdw>
                </a:effectLst>
              </a:rPr>
              <a:t>Criticism is something I can avoid easily by saying nothing, doing nothing and being nothing</a:t>
            </a:r>
            <a:r>
              <a:rPr lang="en-SG" sz="3200" b="1" i="1" dirty="0"/>
              <a:t>.”</a:t>
            </a:r>
          </a:p>
          <a:p>
            <a:pPr algn="l"/>
            <a:endParaRPr lang="en-US" sz="3200" b="1" i="1" dirty="0"/>
          </a:p>
          <a:p>
            <a:pPr algn="l"/>
            <a:r>
              <a:rPr lang="en-SG" sz="3200" b="1" dirty="0">
                <a:effectLst>
                  <a:outerShdw blurRad="38100" dist="38100" dir="2700000" algn="tl">
                    <a:srgbClr val="000000">
                      <a:alpha val="43137"/>
                    </a:srgbClr>
                  </a:outerShdw>
                </a:effectLst>
              </a:rPr>
              <a:t>(</a:t>
            </a:r>
            <a:r>
              <a:rPr lang="en-SG" sz="3200" b="1" dirty="0" err="1">
                <a:effectLst>
                  <a:outerShdw blurRad="38100" dist="38100" dir="2700000" algn="tl">
                    <a:srgbClr val="000000">
                      <a:alpha val="43137"/>
                    </a:srgbClr>
                  </a:outerShdw>
                </a:effectLst>
              </a:rPr>
              <a:t>Num</a:t>
            </a:r>
            <a:r>
              <a:rPr lang="en-SG" sz="3200" b="1" dirty="0">
                <a:effectLst>
                  <a:outerShdw blurRad="38100" dist="38100" dir="2700000" algn="tl">
                    <a:srgbClr val="000000">
                      <a:alpha val="43137"/>
                    </a:srgbClr>
                  </a:outerShdw>
                </a:effectLst>
              </a:rPr>
              <a:t> 32:23) </a:t>
            </a:r>
            <a:r>
              <a:rPr lang="en-SG" sz="3200" b="1" i="1" dirty="0">
                <a:effectLst>
                  <a:outerShdw blurRad="38100" dist="38100" dir="2700000" algn="tl">
                    <a:srgbClr val="000000">
                      <a:alpha val="43137"/>
                    </a:srgbClr>
                  </a:outerShdw>
                </a:effectLst>
              </a:rPr>
              <a:t>“ But </a:t>
            </a:r>
            <a:r>
              <a:rPr lang="en-SG" sz="3200" b="1" i="1" u="sng" dirty="0">
                <a:effectLst>
                  <a:outerShdw blurRad="38100" dist="38100" dir="2700000" algn="tl">
                    <a:srgbClr val="000000">
                      <a:alpha val="43137"/>
                    </a:srgbClr>
                  </a:outerShdw>
                </a:effectLst>
              </a:rPr>
              <a:t>if ye will not do so, behold, ye have sinned against the LORD</a:t>
            </a:r>
            <a:r>
              <a:rPr lang="en-SG" sz="3200" b="1" i="1" dirty="0">
                <a:effectLst>
                  <a:outerShdw blurRad="38100" dist="38100" dir="2700000" algn="tl">
                    <a:srgbClr val="000000">
                      <a:alpha val="43137"/>
                    </a:srgbClr>
                  </a:outerShdw>
                </a:effectLst>
              </a:rPr>
              <a:t>: and be sure your sin will find you out.”</a:t>
            </a:r>
          </a:p>
          <a:p>
            <a:endParaRPr lang="en-SG" sz="3600" dirty="0"/>
          </a:p>
          <a:p>
            <a:pPr algn="l"/>
            <a:endParaRPr lang="en-SG" sz="3600" b="1" dirty="0"/>
          </a:p>
        </p:txBody>
      </p:sp>
    </p:spTree>
    <p:extLst>
      <p:ext uri="{BB962C8B-B14F-4D97-AF65-F5344CB8AC3E}">
        <p14:creationId xmlns:p14="http://schemas.microsoft.com/office/powerpoint/2010/main" val="2322071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514350" indent="-514350" algn="l">
              <a:buAutoNum type="romanUcPeriod"/>
            </a:pPr>
            <a:r>
              <a:rPr lang="en-SG" u="sng" dirty="0" smtClean="0"/>
              <a:t>Prayer to receive correction without being defensive</a:t>
            </a:r>
            <a:r>
              <a:rPr lang="en-SG" dirty="0" smtClean="0"/>
              <a:t>:</a:t>
            </a:r>
          </a:p>
          <a:p>
            <a:pPr algn="l"/>
            <a:r>
              <a:rPr lang="en-SG" dirty="0"/>
              <a:t>       (Proverbs </a:t>
            </a:r>
            <a:r>
              <a:rPr lang="en-SG" dirty="0" smtClean="0"/>
              <a:t>17:10)  </a:t>
            </a:r>
            <a:r>
              <a:rPr lang="en-SG" i="1" u="sng" dirty="0"/>
              <a:t>A reproof </a:t>
            </a:r>
            <a:r>
              <a:rPr lang="en-SG" i="1" u="sng" dirty="0" smtClean="0"/>
              <a:t>enters </a:t>
            </a:r>
            <a:r>
              <a:rPr lang="en-SG" i="1" u="sng" dirty="0"/>
              <a:t>more into a wise man</a:t>
            </a:r>
            <a:r>
              <a:rPr lang="en-SG" i="1" dirty="0"/>
              <a:t> than an hundred stripes into a fool.</a:t>
            </a:r>
          </a:p>
          <a:p>
            <a:pPr algn="l"/>
            <a:r>
              <a:rPr lang="en-SG" dirty="0" smtClean="0"/>
              <a:t>Dear Lord,  Thank you for convicting my heart of this offense ______________.  I admit that I am wrong.  You are teaching me something I need to know and to be.  Help me to confess to the one/s concerned.  Please continue to use others to put me on a correction course when I am off track in my attitudes or actions.  I desire to co-operate with You to transform me more and more into the character of Christ.</a:t>
            </a:r>
          </a:p>
          <a:p>
            <a:pPr algn="l"/>
            <a:r>
              <a:rPr lang="en-SG" dirty="0" smtClean="0"/>
              <a:t>In Jesus’ Precious Name I pray, Amen.</a:t>
            </a:r>
          </a:p>
          <a:p>
            <a:pPr algn="l"/>
            <a:endParaRPr lang="en-SG" dirty="0"/>
          </a:p>
          <a:p>
            <a:pPr algn="l"/>
            <a:r>
              <a:rPr lang="en-SG" dirty="0"/>
              <a:t>(Galatians </a:t>
            </a:r>
            <a:r>
              <a:rPr lang="en-SG" dirty="0" smtClean="0"/>
              <a:t>5:22,23)  </a:t>
            </a:r>
            <a:r>
              <a:rPr lang="en-SG" i="1" dirty="0"/>
              <a:t>But </a:t>
            </a:r>
            <a:r>
              <a:rPr lang="en-SG" i="1" u="sng" dirty="0"/>
              <a:t>the fruit of the Spirit is love</a:t>
            </a:r>
            <a:r>
              <a:rPr lang="en-SG" i="1" dirty="0"/>
              <a:t>, joy, peace, longsuffering, gentleness, goodness, </a:t>
            </a:r>
            <a:r>
              <a:rPr lang="en-SG" i="1" dirty="0" smtClean="0"/>
              <a:t>faith,  meekness</a:t>
            </a:r>
            <a:r>
              <a:rPr lang="en-SG" i="1" dirty="0"/>
              <a:t>, temperance: against such there is no law.</a:t>
            </a:r>
          </a:p>
          <a:p>
            <a:endParaRPr lang="en-SG" dirty="0"/>
          </a:p>
          <a:p>
            <a:pPr algn="l"/>
            <a:endParaRPr lang="en-SG" dirty="0"/>
          </a:p>
          <a:p>
            <a:pPr algn="l"/>
            <a:endParaRPr lang="en-SG" dirty="0" smtClean="0"/>
          </a:p>
        </p:txBody>
      </p:sp>
    </p:spTree>
    <p:extLst>
      <p:ext uri="{BB962C8B-B14F-4D97-AF65-F5344CB8AC3E}">
        <p14:creationId xmlns:p14="http://schemas.microsoft.com/office/powerpoint/2010/main" val="503298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107583"/>
            <a:ext cx="11397802" cy="5512158"/>
          </a:xfrm>
        </p:spPr>
        <p:txBody>
          <a:bodyPr>
            <a:normAutofit/>
          </a:bodyPr>
          <a:lstStyle/>
          <a:p>
            <a:pPr algn="l"/>
            <a:r>
              <a:rPr lang="en-SG" dirty="0" smtClean="0"/>
              <a:t>J.  </a:t>
            </a:r>
            <a:r>
              <a:rPr lang="en-SG" u="sng" dirty="0" smtClean="0"/>
              <a:t>Prayer to be dependent upon the Lord to determine my worth and value</a:t>
            </a:r>
            <a:endParaRPr lang="en-SG" dirty="0" smtClean="0"/>
          </a:p>
          <a:p>
            <a:pPr algn="l"/>
            <a:r>
              <a:rPr lang="en-SG" dirty="0"/>
              <a:t>    (Galatians </a:t>
            </a:r>
            <a:r>
              <a:rPr lang="en-SG" dirty="0" smtClean="0"/>
              <a:t>1:10)  </a:t>
            </a:r>
            <a:r>
              <a:rPr lang="en-SG" i="1" dirty="0"/>
              <a:t>For do I now persuade men, or God? or </a:t>
            </a:r>
            <a:r>
              <a:rPr lang="en-SG" i="1" u="sng" dirty="0"/>
              <a:t>do I seek to please men</a:t>
            </a:r>
            <a:r>
              <a:rPr lang="en-SG" i="1" dirty="0"/>
              <a:t>? for if I yet pleased men, I should not be the servant of Christ</a:t>
            </a:r>
            <a:r>
              <a:rPr lang="en-SG" dirty="0"/>
              <a:t>.</a:t>
            </a:r>
          </a:p>
          <a:p>
            <a:pPr algn="l"/>
            <a:r>
              <a:rPr lang="en-SG" dirty="0" smtClean="0"/>
              <a:t>Dear Lord,  Thank You for establishing my worth and value by dying for me and adopting me into Your family.  Because of Christ’s redemption, I am a new creation, a child of God, heir and joint-heir with Jesus, of infinite worth, deeply loved, completely forgiven, fully pleasing, totally accepted, absolutely complete and filled with His fullness, a designer original, one of a kind, really somebody and nobody just like me.  </a:t>
            </a:r>
          </a:p>
          <a:p>
            <a:pPr algn="l"/>
            <a:r>
              <a:rPr lang="en-SG" dirty="0" smtClean="0"/>
              <a:t>I will not live for the approval of people because I have Your approval and You are all I  need.  I do not have to prove anything, nor have anything to lose nor hide.  I know who I am in Christ and whose I am.  Thank You, Lord. Amen.</a:t>
            </a:r>
          </a:p>
          <a:p>
            <a:pPr algn="l"/>
            <a:endParaRPr lang="en-SG" dirty="0"/>
          </a:p>
          <a:p>
            <a:pPr algn="l"/>
            <a:r>
              <a:rPr lang="en-SG" dirty="0"/>
              <a:t>(Romans </a:t>
            </a:r>
            <a:r>
              <a:rPr lang="en-SG" dirty="0" smtClean="0"/>
              <a:t>5:1)  </a:t>
            </a:r>
            <a:r>
              <a:rPr lang="en-SG" i="1" dirty="0"/>
              <a:t>Therefore </a:t>
            </a:r>
            <a:r>
              <a:rPr lang="en-SG" i="1" u="sng" dirty="0"/>
              <a:t>being justified by faith, we have peace with God </a:t>
            </a:r>
            <a:r>
              <a:rPr lang="en-SG" i="1" dirty="0"/>
              <a:t>through our Lord Jesus Christ</a:t>
            </a:r>
            <a:r>
              <a:rPr lang="en-SG" i="1" dirty="0" smtClean="0"/>
              <a:t>: </a:t>
            </a:r>
            <a:endParaRPr lang="en-SG" i="1" dirty="0"/>
          </a:p>
          <a:p>
            <a:endParaRPr lang="en-SG" dirty="0"/>
          </a:p>
        </p:txBody>
      </p:sp>
    </p:spTree>
    <p:extLst>
      <p:ext uri="{BB962C8B-B14F-4D97-AF65-F5344CB8AC3E}">
        <p14:creationId xmlns:p14="http://schemas.microsoft.com/office/powerpoint/2010/main" val="2699936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III.  DISCERNMENT</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fontScale="92500" lnSpcReduction="20000"/>
          </a:bodyPr>
          <a:lstStyle/>
          <a:p>
            <a:pPr marL="457200" indent="-457200" algn="l">
              <a:buAutoNum type="alphaUcPeriod"/>
            </a:pPr>
            <a:r>
              <a:rPr lang="en-SG" u="sng" dirty="0" smtClean="0"/>
              <a:t>New Testament Greek words used:</a:t>
            </a:r>
          </a:p>
          <a:p>
            <a:pPr algn="l"/>
            <a:endParaRPr lang="en-SG" dirty="0" smtClean="0"/>
          </a:p>
          <a:p>
            <a:pPr marL="457200" indent="-457200" algn="l">
              <a:buAutoNum type="arabicPeriod"/>
            </a:pPr>
            <a:r>
              <a:rPr lang="en-SG" dirty="0" smtClean="0"/>
              <a:t>“</a:t>
            </a:r>
            <a:r>
              <a:rPr lang="en-SG" dirty="0" err="1" smtClean="0"/>
              <a:t>krino</a:t>
            </a:r>
            <a:r>
              <a:rPr lang="en-SG" dirty="0" smtClean="0"/>
              <a:t>” – to suspect, condemn and punish with no personal involvement</a:t>
            </a:r>
          </a:p>
          <a:p>
            <a:pPr algn="l"/>
            <a:r>
              <a:rPr lang="en-SG" dirty="0" smtClean="0"/>
              <a:t>       (Matthew 7:1)  </a:t>
            </a:r>
            <a:r>
              <a:rPr lang="en-SG" i="1" u="sng" dirty="0" smtClean="0"/>
              <a:t>Judge not, that ye be not judged</a:t>
            </a:r>
            <a:r>
              <a:rPr lang="en-SG" dirty="0" smtClean="0"/>
              <a:t>.  (Rom. 2:1-3; Lk. 7:43)</a:t>
            </a:r>
          </a:p>
          <a:p>
            <a:pPr marL="457200" indent="-457200" algn="l">
              <a:buAutoNum type="arabicPeriod" startAt="2"/>
            </a:pPr>
            <a:r>
              <a:rPr lang="en-SG" dirty="0" smtClean="0"/>
              <a:t>“</a:t>
            </a:r>
            <a:r>
              <a:rPr lang="en-SG" dirty="0" err="1" smtClean="0"/>
              <a:t>Diakrino</a:t>
            </a:r>
            <a:r>
              <a:rPr lang="en-SG" dirty="0" smtClean="0"/>
              <a:t>” – to distinguish, examine and weigh </a:t>
            </a:r>
          </a:p>
          <a:p>
            <a:pPr algn="l"/>
            <a:r>
              <a:rPr lang="en-SG" dirty="0"/>
              <a:t>       (1 Corinthians </a:t>
            </a:r>
            <a:r>
              <a:rPr lang="en-SG" dirty="0" smtClean="0"/>
              <a:t>4:3)  </a:t>
            </a:r>
            <a:r>
              <a:rPr lang="en-SG" i="1" dirty="0"/>
              <a:t>But with me it is a very small thing that </a:t>
            </a:r>
            <a:r>
              <a:rPr lang="en-SG" i="1" u="sng" dirty="0"/>
              <a:t>I should be judged </a:t>
            </a:r>
            <a:r>
              <a:rPr lang="en-SG" i="1" dirty="0"/>
              <a:t>of you, or of man's judgment: yea, </a:t>
            </a:r>
            <a:r>
              <a:rPr lang="en-SG" i="1" u="sng" dirty="0"/>
              <a:t>I judge not mine own self</a:t>
            </a:r>
            <a:r>
              <a:rPr lang="en-SG" dirty="0" smtClean="0"/>
              <a:t>.</a:t>
            </a:r>
          </a:p>
          <a:p>
            <a:pPr marL="457200" indent="-457200" algn="l">
              <a:buAutoNum type="arabicPeriod" startAt="3"/>
            </a:pPr>
            <a:r>
              <a:rPr lang="en-SG" dirty="0" smtClean="0"/>
              <a:t>“</a:t>
            </a:r>
            <a:r>
              <a:rPr lang="en-SG" dirty="0" err="1" smtClean="0"/>
              <a:t>Anakrino</a:t>
            </a:r>
            <a:r>
              <a:rPr lang="en-SG" dirty="0" smtClean="0"/>
              <a:t>” – to search out and investigate</a:t>
            </a:r>
          </a:p>
          <a:p>
            <a:pPr algn="l"/>
            <a:r>
              <a:rPr lang="en-SG" dirty="0"/>
              <a:t>       (1 Corinthians </a:t>
            </a:r>
            <a:r>
              <a:rPr lang="en-SG" dirty="0" smtClean="0"/>
              <a:t>11:31)  </a:t>
            </a:r>
            <a:r>
              <a:rPr lang="en-SG" i="1" dirty="0"/>
              <a:t>For if </a:t>
            </a:r>
            <a:r>
              <a:rPr lang="en-SG" i="1" u="sng" dirty="0"/>
              <a:t>we would judge ourselves</a:t>
            </a:r>
            <a:r>
              <a:rPr lang="en-SG" i="1" dirty="0"/>
              <a:t>, we should not be judged</a:t>
            </a:r>
            <a:r>
              <a:rPr lang="en-SG" dirty="0"/>
              <a:t>.</a:t>
            </a:r>
          </a:p>
          <a:p>
            <a:pPr marL="457200" indent="-457200" algn="l">
              <a:buAutoNum type="arabicPeriod" startAt="4"/>
            </a:pPr>
            <a:r>
              <a:rPr lang="en-SG" dirty="0" smtClean="0"/>
              <a:t>“</a:t>
            </a:r>
            <a:r>
              <a:rPr lang="en-SG" dirty="0" err="1" smtClean="0"/>
              <a:t>Dokimazzo</a:t>
            </a:r>
            <a:r>
              <a:rPr lang="en-SG" dirty="0" smtClean="0"/>
              <a:t>” – to prove, try and test (cf. 1 John 4:1)</a:t>
            </a:r>
          </a:p>
          <a:p>
            <a:pPr algn="l"/>
            <a:r>
              <a:rPr lang="en-SG" dirty="0"/>
              <a:t> </a:t>
            </a:r>
            <a:r>
              <a:rPr lang="en-SG" dirty="0" smtClean="0"/>
              <a:t>      </a:t>
            </a:r>
            <a:r>
              <a:rPr lang="en-SG" dirty="0"/>
              <a:t>(1 Thessalonians </a:t>
            </a:r>
            <a:r>
              <a:rPr lang="en-SG" dirty="0" smtClean="0"/>
              <a:t>5:21)  </a:t>
            </a:r>
            <a:r>
              <a:rPr lang="en-SG" i="1" u="sng" dirty="0"/>
              <a:t>Prove all things</a:t>
            </a:r>
            <a:r>
              <a:rPr lang="en-SG" i="1" dirty="0"/>
              <a:t>; hold fast that which is good</a:t>
            </a:r>
            <a:r>
              <a:rPr lang="en-SG" dirty="0"/>
              <a:t>.</a:t>
            </a:r>
          </a:p>
          <a:p>
            <a:endParaRPr lang="en-SG" dirty="0"/>
          </a:p>
          <a:p>
            <a:pPr algn="l"/>
            <a:endParaRPr lang="en-SG" dirty="0" smtClean="0"/>
          </a:p>
          <a:p>
            <a:pPr algn="l"/>
            <a:r>
              <a:rPr lang="en-SG" dirty="0"/>
              <a:t> </a:t>
            </a:r>
            <a:r>
              <a:rPr lang="en-SG" dirty="0" smtClean="0"/>
              <a:t>      </a:t>
            </a:r>
            <a:endParaRPr lang="en-SG" dirty="0"/>
          </a:p>
          <a:p>
            <a:pPr algn="l"/>
            <a:endParaRPr lang="en-SG" dirty="0" smtClean="0"/>
          </a:p>
          <a:p>
            <a:endParaRPr lang="en-SG" dirty="0"/>
          </a:p>
          <a:p>
            <a:pPr algn="l"/>
            <a:endParaRPr lang="en-SG" dirty="0"/>
          </a:p>
        </p:txBody>
      </p:sp>
    </p:spTree>
    <p:extLst>
      <p:ext uri="{BB962C8B-B14F-4D97-AF65-F5344CB8AC3E}">
        <p14:creationId xmlns:p14="http://schemas.microsoft.com/office/powerpoint/2010/main" val="4223653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III.  DISCERNMENT</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algn="l"/>
            <a:r>
              <a:rPr lang="en-SG" dirty="0" smtClean="0"/>
              <a:t>B.  </a:t>
            </a:r>
            <a:r>
              <a:rPr lang="en-SG" u="sng" dirty="0" smtClean="0"/>
              <a:t>Differences between Judgement and Discernment</a:t>
            </a:r>
            <a:r>
              <a:rPr lang="en-SG" dirty="0" smtClean="0"/>
              <a:t>:</a:t>
            </a:r>
          </a:p>
          <a:p>
            <a:pPr marL="457200" indent="-457200" algn="l">
              <a:buAutoNum type="arabicPeriod"/>
            </a:pPr>
            <a:r>
              <a:rPr lang="en-SG" u="sng" dirty="0" smtClean="0"/>
              <a:t>Judgement</a:t>
            </a:r>
            <a:r>
              <a:rPr lang="en-SG" dirty="0" smtClean="0"/>
              <a:t> accepts hearsay, surface problem and out of context (Rom. 14:13).</a:t>
            </a:r>
          </a:p>
          <a:p>
            <a:pPr algn="l"/>
            <a:r>
              <a:rPr lang="en-SG" dirty="0"/>
              <a:t>      (John </a:t>
            </a:r>
            <a:r>
              <a:rPr lang="en-SG" dirty="0" smtClean="0"/>
              <a:t>7:24)  </a:t>
            </a:r>
            <a:r>
              <a:rPr lang="en-SG" i="1" u="sng" dirty="0"/>
              <a:t>Judge not according to the appearance</a:t>
            </a:r>
            <a:r>
              <a:rPr lang="en-SG" i="1" dirty="0"/>
              <a:t>, but judge righteous judgment</a:t>
            </a:r>
            <a:r>
              <a:rPr lang="en-SG" dirty="0"/>
              <a:t>.</a:t>
            </a:r>
          </a:p>
          <a:p>
            <a:pPr algn="l"/>
            <a:r>
              <a:rPr lang="en-SG" dirty="0" smtClean="0"/>
              <a:t>      </a:t>
            </a:r>
            <a:r>
              <a:rPr lang="en-SG" u="sng" dirty="0" smtClean="0"/>
              <a:t>Discernment</a:t>
            </a:r>
            <a:r>
              <a:rPr lang="en-SG" dirty="0" smtClean="0"/>
              <a:t> clarifies and verifies facts and motives with first hand information.</a:t>
            </a:r>
          </a:p>
          <a:p>
            <a:pPr algn="l"/>
            <a:r>
              <a:rPr lang="en-SG" dirty="0"/>
              <a:t>       (1 Corinthians </a:t>
            </a:r>
            <a:r>
              <a:rPr lang="en-SG" dirty="0" smtClean="0"/>
              <a:t>2:15)  </a:t>
            </a:r>
            <a:r>
              <a:rPr lang="en-SG" i="1" dirty="0"/>
              <a:t>But </a:t>
            </a:r>
            <a:r>
              <a:rPr lang="en-SG" i="1" u="sng" dirty="0"/>
              <a:t>he that is spiritual </a:t>
            </a:r>
            <a:r>
              <a:rPr lang="en-SG" i="1" u="sng" dirty="0" smtClean="0"/>
              <a:t>judges </a:t>
            </a:r>
            <a:r>
              <a:rPr lang="en-SG" i="1" u="sng" dirty="0"/>
              <a:t>all things</a:t>
            </a:r>
            <a:r>
              <a:rPr lang="en-SG" i="1" dirty="0"/>
              <a:t>, yet he himself is judged of no man.</a:t>
            </a:r>
          </a:p>
          <a:p>
            <a:pPr marL="457200" indent="-457200" algn="l">
              <a:buAutoNum type="arabicPeriod" startAt="2"/>
            </a:pPr>
            <a:r>
              <a:rPr lang="en-SG" u="sng" dirty="0" smtClean="0"/>
              <a:t>Judgement</a:t>
            </a:r>
            <a:r>
              <a:rPr lang="en-SG" dirty="0" smtClean="0"/>
              <a:t> shares with unrelated people with gossip and malign.</a:t>
            </a:r>
          </a:p>
          <a:p>
            <a:pPr algn="l"/>
            <a:r>
              <a:rPr lang="en-SG" dirty="0"/>
              <a:t>       (Luke </a:t>
            </a:r>
            <a:r>
              <a:rPr lang="en-SG" dirty="0" smtClean="0"/>
              <a:t>6:37)  </a:t>
            </a:r>
            <a:r>
              <a:rPr lang="en-SG" i="1" u="sng" dirty="0"/>
              <a:t>Judge not, and ye shall not be judged</a:t>
            </a:r>
            <a:r>
              <a:rPr lang="en-SG" i="1" dirty="0"/>
              <a:t>: condemn not, and ye shall not be condemned: forgive, and ye shall be forgiven</a:t>
            </a:r>
            <a:r>
              <a:rPr lang="en-SG" dirty="0" smtClean="0"/>
              <a:t>:</a:t>
            </a:r>
          </a:p>
          <a:p>
            <a:pPr algn="l"/>
            <a:r>
              <a:rPr lang="en-SG" dirty="0"/>
              <a:t> </a:t>
            </a:r>
            <a:r>
              <a:rPr lang="en-SG" dirty="0" smtClean="0"/>
              <a:t>       </a:t>
            </a:r>
            <a:r>
              <a:rPr lang="en-SG" u="sng" dirty="0" smtClean="0"/>
              <a:t>Discernment</a:t>
            </a:r>
            <a:r>
              <a:rPr lang="en-SG" dirty="0" smtClean="0"/>
              <a:t> deals with the matter first and then to witnesses n church (Mt. 18:15-20)</a:t>
            </a:r>
            <a:endParaRPr lang="en-SG" dirty="0"/>
          </a:p>
          <a:p>
            <a:pPr algn="l"/>
            <a:r>
              <a:rPr lang="en-SG" dirty="0"/>
              <a:t>         (Matthew </a:t>
            </a:r>
            <a:r>
              <a:rPr lang="en-SG" dirty="0" smtClean="0"/>
              <a:t>18:15)  </a:t>
            </a:r>
            <a:r>
              <a:rPr lang="en-SG" i="1" dirty="0"/>
              <a:t>Moreover if thy brother shall trespass against thee, </a:t>
            </a:r>
            <a:r>
              <a:rPr lang="en-SG" i="1" u="sng" dirty="0"/>
              <a:t>go and tell him his fault between thee and him alone</a:t>
            </a:r>
            <a:r>
              <a:rPr lang="en-SG" i="1" dirty="0"/>
              <a:t>: if he shall hear thee, thou hast gained thy brother</a:t>
            </a:r>
            <a:r>
              <a:rPr lang="en-SG" dirty="0"/>
              <a:t>.</a:t>
            </a:r>
          </a:p>
          <a:p>
            <a:pPr algn="l"/>
            <a:endParaRPr lang="en-SG" dirty="0"/>
          </a:p>
        </p:txBody>
      </p:sp>
    </p:spTree>
    <p:extLst>
      <p:ext uri="{BB962C8B-B14F-4D97-AF65-F5344CB8AC3E}">
        <p14:creationId xmlns:p14="http://schemas.microsoft.com/office/powerpoint/2010/main" val="2862074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712881"/>
          </a:xfrm>
        </p:spPr>
        <p:txBody>
          <a:bodyPr>
            <a:normAutofit/>
          </a:bodyPr>
          <a:lstStyle/>
          <a:p>
            <a:pPr algn="ctr"/>
            <a:r>
              <a:rPr lang="en-US" sz="3600" u="sng" dirty="0" smtClean="0">
                <a:solidFill>
                  <a:srgbClr val="FF0000"/>
                </a:solidFill>
              </a:rPr>
              <a:t>III.  DISCERNMENT</a:t>
            </a:r>
            <a:endParaRPr lang="en-SG" sz="3600" u="sng" dirty="0">
              <a:solidFill>
                <a:srgbClr val="FF0000"/>
              </a:solidFill>
            </a:endParaRPr>
          </a:p>
        </p:txBody>
      </p:sp>
      <p:sp>
        <p:nvSpPr>
          <p:cNvPr id="3" name="Subtitle 2"/>
          <p:cNvSpPr>
            <a:spLocks noGrp="1"/>
          </p:cNvSpPr>
          <p:nvPr>
            <p:ph type="subTitle" idx="1"/>
          </p:nvPr>
        </p:nvSpPr>
        <p:spPr>
          <a:xfrm>
            <a:off x="437883" y="1030310"/>
            <a:ext cx="11397802" cy="5279010"/>
          </a:xfrm>
        </p:spPr>
        <p:txBody>
          <a:bodyPr>
            <a:normAutofit fontScale="92500" lnSpcReduction="10000"/>
          </a:bodyPr>
          <a:lstStyle/>
          <a:p>
            <a:pPr algn="l"/>
            <a:r>
              <a:rPr lang="en-SG" dirty="0" smtClean="0"/>
              <a:t>3.  </a:t>
            </a:r>
            <a:r>
              <a:rPr lang="en-SG" u="sng" dirty="0" smtClean="0"/>
              <a:t>Judgement</a:t>
            </a:r>
            <a:r>
              <a:rPr lang="en-SG" dirty="0" smtClean="0"/>
              <a:t> avoids personal self-examination by projecting hostilities to the offender.</a:t>
            </a:r>
          </a:p>
          <a:p>
            <a:pPr algn="l"/>
            <a:r>
              <a:rPr lang="en-SG" dirty="0"/>
              <a:t>      (Romans </a:t>
            </a:r>
            <a:r>
              <a:rPr lang="en-SG" dirty="0" smtClean="0"/>
              <a:t>2:1)  </a:t>
            </a:r>
            <a:r>
              <a:rPr lang="en-SG" i="1" dirty="0"/>
              <a:t>Therefore thou art inexcusable, O man, whosoever thou art that </a:t>
            </a:r>
            <a:r>
              <a:rPr lang="en-SG" i="1" dirty="0" err="1"/>
              <a:t>judgest</a:t>
            </a:r>
            <a:r>
              <a:rPr lang="en-SG" i="1" dirty="0"/>
              <a:t>: for wherein thou </a:t>
            </a:r>
            <a:r>
              <a:rPr lang="en-SG" i="1" dirty="0" err="1"/>
              <a:t>judgest</a:t>
            </a:r>
            <a:r>
              <a:rPr lang="en-SG" i="1" dirty="0"/>
              <a:t> another, </a:t>
            </a:r>
            <a:r>
              <a:rPr lang="en-SG" i="1" u="sng" dirty="0"/>
              <a:t>thou </a:t>
            </a:r>
            <a:r>
              <a:rPr lang="en-SG" i="1" u="sng" dirty="0" err="1"/>
              <a:t>condemnest</a:t>
            </a:r>
            <a:r>
              <a:rPr lang="en-SG" i="1" u="sng" dirty="0"/>
              <a:t> thyself; for thou that </a:t>
            </a:r>
            <a:r>
              <a:rPr lang="en-SG" i="1" u="sng" dirty="0" err="1"/>
              <a:t>judgest</a:t>
            </a:r>
            <a:r>
              <a:rPr lang="en-SG" i="1" u="sng" dirty="0"/>
              <a:t> </a:t>
            </a:r>
            <a:r>
              <a:rPr lang="en-SG" i="1" u="sng" dirty="0" err="1"/>
              <a:t>doest</a:t>
            </a:r>
            <a:r>
              <a:rPr lang="en-SG" i="1" u="sng" dirty="0"/>
              <a:t> the same things</a:t>
            </a:r>
            <a:r>
              <a:rPr lang="en-SG" i="1" u="sng" dirty="0" smtClean="0"/>
              <a:t>.</a:t>
            </a:r>
          </a:p>
          <a:p>
            <a:pPr algn="l"/>
            <a:r>
              <a:rPr lang="en-SG" dirty="0" smtClean="0"/>
              <a:t>       Discernment examines self, looks for comparable experience and speaks in humility.</a:t>
            </a:r>
          </a:p>
          <a:p>
            <a:pPr algn="l"/>
            <a:r>
              <a:rPr lang="en-SG" dirty="0"/>
              <a:t>        (Galatians </a:t>
            </a:r>
            <a:r>
              <a:rPr lang="en-SG" dirty="0" smtClean="0"/>
              <a:t>6:4)  </a:t>
            </a:r>
            <a:r>
              <a:rPr lang="en-SG" i="1" dirty="0"/>
              <a:t>But </a:t>
            </a:r>
            <a:r>
              <a:rPr lang="en-SG" i="1" u="sng" dirty="0"/>
              <a:t>let every man prove his own work</a:t>
            </a:r>
            <a:r>
              <a:rPr lang="en-SG" i="1" dirty="0"/>
              <a:t>, and then shall he have rejoicing in himself alone, and not in another</a:t>
            </a:r>
            <a:r>
              <a:rPr lang="en-SG" dirty="0"/>
              <a:t>.</a:t>
            </a:r>
          </a:p>
          <a:p>
            <a:pPr algn="l"/>
            <a:r>
              <a:rPr lang="en-SG" dirty="0" smtClean="0"/>
              <a:t>4.  Judgement differentiates not between sin and sinner and rejects both.</a:t>
            </a:r>
            <a:endParaRPr lang="en-SG" dirty="0"/>
          </a:p>
          <a:p>
            <a:pPr algn="l"/>
            <a:r>
              <a:rPr lang="en-SG" dirty="0"/>
              <a:t>     (Romans </a:t>
            </a:r>
            <a:r>
              <a:rPr lang="en-SG" dirty="0" smtClean="0"/>
              <a:t>14:10)  </a:t>
            </a:r>
            <a:r>
              <a:rPr lang="en-SG" i="1" dirty="0"/>
              <a:t>But why dost thou judge thy brother? or </a:t>
            </a:r>
            <a:r>
              <a:rPr lang="en-SG" i="1" u="sng" dirty="0"/>
              <a:t>why dost thou set at nought thy brother</a:t>
            </a:r>
            <a:r>
              <a:rPr lang="en-SG" i="1" dirty="0"/>
              <a:t>? for we shall all stand before the </a:t>
            </a:r>
            <a:r>
              <a:rPr lang="en-SG" i="1" dirty="0" smtClean="0"/>
              <a:t>Judgment Seat </a:t>
            </a:r>
            <a:r>
              <a:rPr lang="en-SG" i="1" dirty="0"/>
              <a:t>of Christ</a:t>
            </a:r>
            <a:r>
              <a:rPr lang="en-SG" dirty="0" smtClean="0"/>
              <a:t>.</a:t>
            </a:r>
          </a:p>
          <a:p>
            <a:pPr algn="l"/>
            <a:r>
              <a:rPr lang="en-SG" dirty="0"/>
              <a:t> </a:t>
            </a:r>
            <a:r>
              <a:rPr lang="en-SG" dirty="0" smtClean="0"/>
              <a:t>     Discernment hates sin but loves the sinner and is respectful and correcting </a:t>
            </a:r>
            <a:r>
              <a:rPr lang="en-SG" dirty="0"/>
              <a:t>when needed. </a:t>
            </a:r>
            <a:endParaRPr lang="en-SG" dirty="0" smtClean="0"/>
          </a:p>
          <a:p>
            <a:pPr algn="l"/>
            <a:r>
              <a:rPr lang="en-SG" dirty="0"/>
              <a:t> </a:t>
            </a:r>
            <a:r>
              <a:rPr lang="en-SG" dirty="0" smtClean="0"/>
              <a:t>     (</a:t>
            </a:r>
            <a:r>
              <a:rPr lang="en-SG" dirty="0"/>
              <a:t>John </a:t>
            </a:r>
            <a:r>
              <a:rPr lang="en-SG" dirty="0" smtClean="0"/>
              <a:t>8:11)  </a:t>
            </a:r>
            <a:r>
              <a:rPr lang="en-SG" i="1" dirty="0"/>
              <a:t>She said, No man, Lord. And Jesus said unto her, </a:t>
            </a:r>
            <a:r>
              <a:rPr lang="en-SG" i="1" u="sng" dirty="0"/>
              <a:t>Neither do I condemn thee: go, and sin no more.</a:t>
            </a:r>
          </a:p>
          <a:p>
            <a:pPr algn="l"/>
            <a:endParaRPr lang="en-SG" dirty="0" smtClean="0"/>
          </a:p>
          <a:p>
            <a:pPr algn="l"/>
            <a:r>
              <a:rPr lang="en-SG" dirty="0"/>
              <a:t> </a:t>
            </a:r>
            <a:r>
              <a:rPr lang="en-SG" dirty="0" smtClean="0"/>
              <a:t>     </a:t>
            </a:r>
            <a:endParaRPr lang="en-SG" dirty="0"/>
          </a:p>
          <a:p>
            <a:pPr algn="l"/>
            <a:endParaRPr lang="en-SG" dirty="0"/>
          </a:p>
        </p:txBody>
      </p:sp>
    </p:spTree>
    <p:extLst>
      <p:ext uri="{BB962C8B-B14F-4D97-AF65-F5344CB8AC3E}">
        <p14:creationId xmlns:p14="http://schemas.microsoft.com/office/powerpoint/2010/main" val="3528001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III.  DISCERNMENT</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algn="l"/>
            <a:r>
              <a:rPr lang="en-SG" dirty="0" smtClean="0"/>
              <a:t>5.   </a:t>
            </a:r>
            <a:r>
              <a:rPr lang="en-SG" u="sng" dirty="0" smtClean="0"/>
              <a:t>Judgement</a:t>
            </a:r>
            <a:r>
              <a:rPr lang="en-SG" dirty="0" smtClean="0"/>
              <a:t> reminds God &amp; offender of offense with no solution but emotional abuse.</a:t>
            </a:r>
          </a:p>
          <a:p>
            <a:pPr algn="l"/>
            <a:r>
              <a:rPr lang="en-SG" dirty="0" smtClean="0"/>
              <a:t>        </a:t>
            </a:r>
            <a:r>
              <a:rPr lang="en-SG" dirty="0"/>
              <a:t>(James </a:t>
            </a:r>
            <a:r>
              <a:rPr lang="en-SG" dirty="0" smtClean="0"/>
              <a:t>2:13)  </a:t>
            </a:r>
            <a:r>
              <a:rPr lang="en-SG" i="1" dirty="0"/>
              <a:t>For </a:t>
            </a:r>
            <a:r>
              <a:rPr lang="en-SG" i="1" u="sng" dirty="0"/>
              <a:t>he shall have judgment without mercy</a:t>
            </a:r>
            <a:r>
              <a:rPr lang="en-SG" i="1" dirty="0"/>
              <a:t>, that hath shewed no mercy; and mercy </a:t>
            </a:r>
            <a:r>
              <a:rPr lang="en-SG" i="1" dirty="0" smtClean="0"/>
              <a:t>rejoices </a:t>
            </a:r>
            <a:r>
              <a:rPr lang="en-SG" i="1" dirty="0"/>
              <a:t>against judgment</a:t>
            </a:r>
            <a:r>
              <a:rPr lang="en-SG" i="1" dirty="0" smtClean="0"/>
              <a:t>.</a:t>
            </a:r>
          </a:p>
          <a:p>
            <a:pPr algn="l"/>
            <a:r>
              <a:rPr lang="en-SG" i="1" dirty="0"/>
              <a:t> </a:t>
            </a:r>
            <a:r>
              <a:rPr lang="en-SG" i="1" dirty="0" smtClean="0"/>
              <a:t>      </a:t>
            </a:r>
            <a:r>
              <a:rPr lang="en-SG" dirty="0" smtClean="0"/>
              <a:t> </a:t>
            </a:r>
            <a:r>
              <a:rPr lang="en-SG" u="sng" dirty="0" smtClean="0"/>
              <a:t>Discernment</a:t>
            </a:r>
            <a:r>
              <a:rPr lang="en-SG" dirty="0" smtClean="0"/>
              <a:t> takes responsibility to restore and shares help, even with rebuke.</a:t>
            </a:r>
          </a:p>
          <a:p>
            <a:pPr algn="l"/>
            <a:r>
              <a:rPr lang="en-SG" i="1" dirty="0"/>
              <a:t> </a:t>
            </a:r>
            <a:r>
              <a:rPr lang="en-SG" i="1" dirty="0" smtClean="0"/>
              <a:t>        </a:t>
            </a:r>
            <a:r>
              <a:rPr lang="en-SG" dirty="0"/>
              <a:t>(Galatians </a:t>
            </a:r>
            <a:r>
              <a:rPr lang="en-SG" dirty="0" smtClean="0"/>
              <a:t>6:1</a:t>
            </a:r>
            <a:r>
              <a:rPr lang="en-SG" i="1" dirty="0" smtClean="0"/>
              <a:t>)  </a:t>
            </a:r>
            <a:r>
              <a:rPr lang="en-SG" i="1" dirty="0"/>
              <a:t>Brethren, if a man be overtaken in a fault, </a:t>
            </a:r>
            <a:r>
              <a:rPr lang="en-SG" i="1" u="sng" dirty="0"/>
              <a:t>ye which are spiritual, restore such an one in the spirit of meekness</a:t>
            </a:r>
            <a:r>
              <a:rPr lang="en-SG" i="1" dirty="0"/>
              <a:t>; considering thyself, lest thou also be tempted</a:t>
            </a:r>
            <a:r>
              <a:rPr lang="en-SG" i="1" dirty="0" smtClean="0"/>
              <a:t>.</a:t>
            </a:r>
          </a:p>
          <a:p>
            <a:pPr algn="l"/>
            <a:r>
              <a:rPr lang="en-SG" i="1" dirty="0" smtClean="0"/>
              <a:t>          </a:t>
            </a:r>
            <a:r>
              <a:rPr lang="en-SG" dirty="0"/>
              <a:t>(</a:t>
            </a:r>
            <a:r>
              <a:rPr lang="en-SG" dirty="0" smtClean="0"/>
              <a:t>Titus 1:13) </a:t>
            </a:r>
            <a:r>
              <a:rPr lang="en-SG" i="1" dirty="0" smtClean="0"/>
              <a:t>Wherefore </a:t>
            </a:r>
            <a:r>
              <a:rPr lang="en-SG" i="1" u="sng" dirty="0"/>
              <a:t>rebuke them sharply, that they may be sound in the faith</a:t>
            </a:r>
            <a:r>
              <a:rPr lang="en-SG" dirty="0"/>
              <a:t>;</a:t>
            </a:r>
          </a:p>
          <a:p>
            <a:pPr algn="l"/>
            <a:r>
              <a:rPr lang="en-SG" dirty="0"/>
              <a:t>           (2 Timothy </a:t>
            </a:r>
            <a:r>
              <a:rPr lang="en-SG" dirty="0" smtClean="0"/>
              <a:t>3:16,17)  </a:t>
            </a:r>
            <a:r>
              <a:rPr lang="en-SG" i="1" u="sng" dirty="0"/>
              <a:t>All </a:t>
            </a:r>
            <a:r>
              <a:rPr lang="en-SG" i="1" u="sng" dirty="0" smtClean="0"/>
              <a:t>Scripture </a:t>
            </a:r>
            <a:r>
              <a:rPr lang="en-SG" i="1" dirty="0"/>
              <a:t>is given by </a:t>
            </a:r>
            <a:r>
              <a:rPr lang="en-SG" i="1" dirty="0" smtClean="0"/>
              <a:t>Inspiration </a:t>
            </a:r>
            <a:r>
              <a:rPr lang="en-SG" i="1" dirty="0"/>
              <a:t>of God, and is </a:t>
            </a:r>
            <a:r>
              <a:rPr lang="en-SG" i="1" u="sng" dirty="0"/>
              <a:t>profitable for doctrine, for reproof, for correction, for instruction in </a:t>
            </a:r>
            <a:r>
              <a:rPr lang="en-SG" i="1" u="sng" dirty="0" smtClean="0"/>
              <a:t>righteousness</a:t>
            </a:r>
            <a:r>
              <a:rPr lang="en-SG" i="1" dirty="0" smtClean="0"/>
              <a:t>:  That </a:t>
            </a:r>
            <a:r>
              <a:rPr lang="en-SG" i="1" dirty="0"/>
              <a:t>the man of God may be </a:t>
            </a:r>
            <a:r>
              <a:rPr lang="en-SG" i="1" u="sng" dirty="0"/>
              <a:t>perfect, </a:t>
            </a:r>
            <a:r>
              <a:rPr lang="en-SG" i="1" u="sng" dirty="0" err="1"/>
              <a:t>throughly</a:t>
            </a:r>
            <a:r>
              <a:rPr lang="en-SG" i="1" u="sng" dirty="0"/>
              <a:t> furnished unto all good works</a:t>
            </a:r>
            <a:r>
              <a:rPr lang="en-SG" i="1" dirty="0"/>
              <a:t>.</a:t>
            </a:r>
          </a:p>
          <a:p>
            <a:pPr algn="l"/>
            <a:endParaRPr lang="en-SG" dirty="0" smtClean="0"/>
          </a:p>
          <a:p>
            <a:pPr algn="l"/>
            <a:endParaRPr lang="en-SG" i="1" dirty="0" smtClean="0"/>
          </a:p>
          <a:p>
            <a:pPr algn="l"/>
            <a:r>
              <a:rPr lang="en-SG" i="1" dirty="0"/>
              <a:t> </a:t>
            </a:r>
            <a:r>
              <a:rPr lang="en-SG" i="1" dirty="0" smtClean="0"/>
              <a:t>         </a:t>
            </a:r>
            <a:endParaRPr lang="en-SG" i="1" dirty="0"/>
          </a:p>
          <a:p>
            <a:endParaRPr lang="en-SG" dirty="0"/>
          </a:p>
          <a:p>
            <a:pPr algn="l"/>
            <a:endParaRPr lang="en-SG" i="1" dirty="0"/>
          </a:p>
          <a:p>
            <a:endParaRPr lang="en-SG" dirty="0"/>
          </a:p>
          <a:p>
            <a:pPr algn="l"/>
            <a:r>
              <a:rPr lang="en-SG" dirty="0" smtClean="0"/>
              <a:t> </a:t>
            </a:r>
            <a:endParaRPr lang="en-SG" dirty="0"/>
          </a:p>
        </p:txBody>
      </p:sp>
    </p:spTree>
    <p:extLst>
      <p:ext uri="{BB962C8B-B14F-4D97-AF65-F5344CB8AC3E}">
        <p14:creationId xmlns:p14="http://schemas.microsoft.com/office/powerpoint/2010/main" val="21951691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399245"/>
            <a:ext cx="8229600" cy="1017431"/>
          </a:xfrm>
        </p:spPr>
        <p:txBody>
          <a:bodyPr>
            <a:normAutofit/>
          </a:bodyPr>
          <a:lstStyle/>
          <a:p>
            <a:pPr algn="ctr" eaLnBrk="1" hangingPunct="1"/>
            <a:r>
              <a:rPr lang="en-US" altLang="en-US" sz="4000" dirty="0" smtClean="0"/>
              <a:t>IV.  </a:t>
            </a:r>
            <a:r>
              <a:rPr lang="en-US" altLang="en-US" sz="4000" u="sng" dirty="0" smtClean="0"/>
              <a:t>CONSTRUCTIVE CRITICISM</a:t>
            </a:r>
          </a:p>
        </p:txBody>
      </p:sp>
      <p:sp>
        <p:nvSpPr>
          <p:cNvPr id="25603" name="Rectangle 3"/>
          <p:cNvSpPr>
            <a:spLocks noGrp="1" noChangeArrowheads="1"/>
          </p:cNvSpPr>
          <p:nvPr>
            <p:ph idx="1"/>
          </p:nvPr>
        </p:nvSpPr>
        <p:spPr>
          <a:xfrm>
            <a:off x="361681" y="1416676"/>
            <a:ext cx="11396730" cy="5048518"/>
          </a:xfrm>
        </p:spPr>
        <p:txBody>
          <a:bodyPr>
            <a:normAutofit fontScale="92500" lnSpcReduction="10000"/>
          </a:bodyPr>
          <a:lstStyle/>
          <a:p>
            <a:pPr marL="609600" indent="-609600">
              <a:buFontTx/>
              <a:buAutoNum type="alphaUcPeriod"/>
            </a:pPr>
            <a:r>
              <a:rPr lang="en-US" altLang="en-US" u="sng" dirty="0" smtClean="0"/>
              <a:t>Censorious &amp; unloving criticism</a:t>
            </a:r>
          </a:p>
          <a:p>
            <a:pPr marL="0" indent="0">
              <a:buNone/>
            </a:pPr>
            <a:r>
              <a:rPr lang="en-US" altLang="en-US" dirty="0"/>
              <a:t> </a:t>
            </a:r>
            <a:r>
              <a:rPr lang="en-US" altLang="en-US" dirty="0" smtClean="0"/>
              <a:t> </a:t>
            </a:r>
            <a:r>
              <a:rPr lang="en-SG" altLang="en-US" dirty="0"/>
              <a:t>(Matthew </a:t>
            </a:r>
            <a:r>
              <a:rPr lang="en-SG" altLang="en-US" dirty="0" smtClean="0"/>
              <a:t>7:3,4)  </a:t>
            </a:r>
            <a:r>
              <a:rPr lang="en-SG" altLang="en-US" i="1" dirty="0"/>
              <a:t>And why </a:t>
            </a:r>
            <a:r>
              <a:rPr lang="en-SG" altLang="en-US" i="1" dirty="0" err="1"/>
              <a:t>beholdest</a:t>
            </a:r>
            <a:r>
              <a:rPr lang="en-SG" altLang="en-US" i="1" dirty="0"/>
              <a:t> thou the mote that is in thy brother's eye, but </a:t>
            </a:r>
            <a:r>
              <a:rPr lang="en-SG" altLang="en-US" i="1" dirty="0" err="1"/>
              <a:t>considerest</a:t>
            </a:r>
            <a:r>
              <a:rPr lang="en-SG" altLang="en-US" i="1" dirty="0"/>
              <a:t> not the beam that is in thine own </a:t>
            </a:r>
            <a:r>
              <a:rPr lang="en-SG" altLang="en-US" i="1" dirty="0" smtClean="0"/>
              <a:t>eye?  Or </a:t>
            </a:r>
            <a:r>
              <a:rPr lang="en-SG" altLang="en-US" i="1" dirty="0"/>
              <a:t>how wilt thou say to thy brother, </a:t>
            </a:r>
            <a:r>
              <a:rPr lang="en-SG" altLang="en-US" i="1" u="sng" dirty="0"/>
              <a:t>Let me pull out the mote out of thine eye; and, behold, a beam is in thine own eye</a:t>
            </a:r>
            <a:r>
              <a:rPr lang="en-SG" altLang="en-US" i="1" dirty="0"/>
              <a:t>?</a:t>
            </a:r>
          </a:p>
          <a:p>
            <a:pPr marL="514350" indent="-514350">
              <a:buAutoNum type="arabicPeriod"/>
            </a:pPr>
            <a:r>
              <a:rPr lang="en-US" altLang="en-US" dirty="0" smtClean="0"/>
              <a:t>Little faults in others are very large because the large faults in us are seen to be very little.</a:t>
            </a:r>
          </a:p>
          <a:p>
            <a:pPr marL="514350" indent="-514350">
              <a:buAutoNum type="arabicPeriod"/>
            </a:pPr>
            <a:r>
              <a:rPr lang="en-US" altLang="en-US" dirty="0" smtClean="0"/>
              <a:t>Underlying self-righteousness, pride, hypocrisy, exaggerations</a:t>
            </a:r>
          </a:p>
          <a:p>
            <a:pPr marL="514350" indent="-514350">
              <a:buAutoNum type="arabicPeriod"/>
            </a:pPr>
            <a:r>
              <a:rPr lang="en-US" altLang="en-US" dirty="0" smtClean="0"/>
              <a:t>Judging harshly and over conscience and freedom</a:t>
            </a:r>
          </a:p>
          <a:p>
            <a:pPr marL="514350" indent="-514350">
              <a:buAutoNum type="arabicPeriod"/>
            </a:pPr>
            <a:r>
              <a:rPr lang="en-US" altLang="en-US" dirty="0" smtClean="0"/>
              <a:t>To judge is to usurp a position between God and man  .</a:t>
            </a:r>
          </a:p>
          <a:p>
            <a:pPr marL="0" indent="0">
              <a:buNone/>
            </a:pPr>
            <a:r>
              <a:rPr lang="en-US" altLang="en-US" dirty="0" smtClean="0"/>
              <a:t>       </a:t>
            </a:r>
            <a:r>
              <a:rPr lang="en-SG" altLang="en-US" dirty="0"/>
              <a:t>(1 Corinthians </a:t>
            </a:r>
            <a:r>
              <a:rPr lang="en-SG" altLang="en-US" dirty="0" smtClean="0"/>
              <a:t>4:5)  </a:t>
            </a:r>
            <a:r>
              <a:rPr lang="en-SG" altLang="en-US" i="1" dirty="0"/>
              <a:t>Therefore </a:t>
            </a:r>
            <a:r>
              <a:rPr lang="en-SG" altLang="en-US" i="1" u="sng" dirty="0"/>
              <a:t>judge nothing before the time, until the Lord come</a:t>
            </a:r>
            <a:r>
              <a:rPr lang="en-SG" altLang="en-US" i="1" dirty="0"/>
              <a:t>, who both will bring to light the hidden things of darkness, and will make manifest the counsels of the hearts: and then shall every man have praise of God</a:t>
            </a:r>
            <a:r>
              <a:rPr lang="en-SG" altLang="en-US" dirty="0"/>
              <a:t>.</a:t>
            </a:r>
          </a:p>
          <a:p>
            <a:pPr marL="0" indent="0">
              <a:buNone/>
            </a:pPr>
            <a:endParaRPr lang="en-US" altLang="en-US" dirty="0" smtClean="0"/>
          </a:p>
          <a:p>
            <a:pPr marL="514350" indent="-514350">
              <a:buAutoNum type="arabicPeriod"/>
            </a:pPr>
            <a:endParaRPr lang="en-US" altLang="en-US" dirty="0" smtClean="0"/>
          </a:p>
        </p:txBody>
      </p:sp>
    </p:spTree>
    <p:extLst>
      <p:ext uri="{BB962C8B-B14F-4D97-AF65-F5344CB8AC3E}">
        <p14:creationId xmlns:p14="http://schemas.microsoft.com/office/powerpoint/2010/main" val="2448431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37882" y="296214"/>
            <a:ext cx="11230377" cy="5880749"/>
          </a:xfrm>
        </p:spPr>
        <p:txBody>
          <a:bodyPr>
            <a:noAutofit/>
          </a:bodyPr>
          <a:lstStyle/>
          <a:p>
            <a:pPr marL="0" indent="0">
              <a:buNone/>
            </a:pPr>
            <a:r>
              <a:rPr lang="en-US" altLang="en-US" sz="2400" dirty="0" smtClean="0"/>
              <a:t>B.  </a:t>
            </a:r>
            <a:r>
              <a:rPr lang="en-US" altLang="en-US" sz="2400" u="sng" dirty="0" smtClean="0"/>
              <a:t>Clear conscience before God &amp; man</a:t>
            </a:r>
            <a:r>
              <a:rPr lang="en-US" altLang="en-US" sz="2400" dirty="0"/>
              <a:t> </a:t>
            </a:r>
            <a:r>
              <a:rPr lang="en-US" altLang="en-US" sz="2400" dirty="0" smtClean="0"/>
              <a:t>(Acts 24:16)</a:t>
            </a:r>
          </a:p>
          <a:p>
            <a:pPr marL="609600" indent="-609600">
              <a:buNone/>
            </a:pPr>
            <a:r>
              <a:rPr lang="en-US" altLang="en-US" sz="2400" dirty="0" smtClean="0"/>
              <a:t>1.  Where am I failing</a:t>
            </a:r>
            <a:r>
              <a:rPr lang="en-US" altLang="en-US" sz="2400" dirty="0"/>
              <a:t> </a:t>
            </a:r>
            <a:r>
              <a:rPr lang="en-US" altLang="en-US" sz="2400" dirty="0" smtClean="0"/>
              <a:t>– own sins, reactions and feelings</a:t>
            </a:r>
          </a:p>
          <a:p>
            <a:pPr marL="609600" indent="-609600">
              <a:buNone/>
            </a:pPr>
            <a:r>
              <a:rPr lang="en-US" altLang="en-US" sz="2400" dirty="0"/>
              <a:t> </a:t>
            </a:r>
            <a:r>
              <a:rPr lang="en-US" altLang="en-US" sz="2400" dirty="0" smtClean="0"/>
              <a:t>          Bitterness &amp; unkindness (Eph. 4:31;32), pride (1 Cor. 10:12) </a:t>
            </a:r>
          </a:p>
          <a:p>
            <a:pPr marL="609600" indent="-609600">
              <a:buNone/>
            </a:pPr>
            <a:r>
              <a:rPr lang="en-US" altLang="en-US" sz="2400" dirty="0" smtClean="0"/>
              <a:t>      </a:t>
            </a:r>
            <a:r>
              <a:rPr lang="en-SG" altLang="en-US" sz="2400" dirty="0"/>
              <a:t>(Philippians </a:t>
            </a:r>
            <a:r>
              <a:rPr lang="en-SG" altLang="en-US" sz="2400" dirty="0" smtClean="0"/>
              <a:t>2:3)  </a:t>
            </a:r>
            <a:r>
              <a:rPr lang="en-SG" altLang="en-US" sz="2400" i="1" dirty="0"/>
              <a:t>Let nothing be done </a:t>
            </a:r>
            <a:r>
              <a:rPr lang="en-SG" altLang="en-US" sz="2400" i="1" u="sng" dirty="0"/>
              <a:t>through strife or vainglory</a:t>
            </a:r>
            <a:r>
              <a:rPr lang="en-SG" altLang="en-US" sz="2400" i="1" dirty="0"/>
              <a:t>; but in lowliness of mind let each esteem other better than themselves</a:t>
            </a:r>
            <a:r>
              <a:rPr lang="en-SG" altLang="en-US" sz="2400" i="1" dirty="0" smtClean="0"/>
              <a:t>.</a:t>
            </a:r>
            <a:endParaRPr lang="en-US" altLang="en-US" sz="2400" dirty="0" smtClean="0"/>
          </a:p>
          <a:p>
            <a:pPr marL="609600" indent="-609600">
              <a:buNone/>
            </a:pPr>
            <a:r>
              <a:rPr lang="en-US" altLang="en-US" sz="2400" dirty="0" smtClean="0"/>
              <a:t>2.  Confess &amp; accept forgiveness (1 John 1:9).</a:t>
            </a:r>
          </a:p>
          <a:p>
            <a:pPr marL="609600" indent="-609600">
              <a:buNone/>
            </a:pPr>
            <a:r>
              <a:rPr lang="en-US" altLang="en-US" sz="2400" dirty="0"/>
              <a:t> </a:t>
            </a:r>
            <a:r>
              <a:rPr lang="en-US" altLang="en-US" sz="2400" dirty="0" smtClean="0"/>
              <a:t>     </a:t>
            </a:r>
            <a:r>
              <a:rPr lang="en-SG" altLang="en-US" sz="2400" dirty="0"/>
              <a:t>(1 John </a:t>
            </a:r>
            <a:r>
              <a:rPr lang="en-SG" altLang="en-US" sz="2400" dirty="0" smtClean="0"/>
              <a:t>1:9)  </a:t>
            </a:r>
            <a:r>
              <a:rPr lang="en-SG" altLang="en-US" sz="2400" i="1" dirty="0"/>
              <a:t>If we confess our sins, </a:t>
            </a:r>
            <a:r>
              <a:rPr lang="en-SG" altLang="en-US" sz="2400" i="1" u="sng" dirty="0" smtClean="0"/>
              <a:t>He </a:t>
            </a:r>
            <a:r>
              <a:rPr lang="en-SG" altLang="en-US" sz="2400" i="1" u="sng" dirty="0"/>
              <a:t>is faithful and just to forgive us our sins</a:t>
            </a:r>
            <a:r>
              <a:rPr lang="en-SG" altLang="en-US" sz="2400" i="1" dirty="0"/>
              <a:t>, and to cleanse us from all unrighteousness</a:t>
            </a:r>
            <a:r>
              <a:rPr lang="en-SG" altLang="en-US" sz="2400" dirty="0" smtClean="0"/>
              <a:t>.</a:t>
            </a:r>
            <a:endParaRPr lang="en-US" altLang="en-US" sz="2400" dirty="0" smtClean="0"/>
          </a:p>
          <a:p>
            <a:pPr marL="609600" indent="-609600">
              <a:buNone/>
            </a:pPr>
            <a:r>
              <a:rPr lang="en-US" altLang="en-US" sz="2400" dirty="0" smtClean="0"/>
              <a:t>3.  Confess before man, “conscience” tank.</a:t>
            </a:r>
          </a:p>
          <a:p>
            <a:pPr marL="609600" indent="-609600">
              <a:buNone/>
            </a:pPr>
            <a:r>
              <a:rPr lang="en-US" altLang="en-US" sz="2400" dirty="0"/>
              <a:t> </a:t>
            </a:r>
            <a:r>
              <a:rPr lang="en-US" altLang="en-US" sz="2400" dirty="0" smtClean="0"/>
              <a:t>    </a:t>
            </a:r>
            <a:r>
              <a:rPr lang="en-SG" altLang="en-US" sz="2400" dirty="0"/>
              <a:t>(Matthew </a:t>
            </a:r>
            <a:r>
              <a:rPr lang="en-SG" altLang="en-US" sz="2400" dirty="0" smtClean="0"/>
              <a:t>5:24)  </a:t>
            </a:r>
            <a:r>
              <a:rPr lang="en-SG" altLang="en-US" sz="2400" i="1" dirty="0"/>
              <a:t>Leave there thy gift before the altar, and go thy way; </a:t>
            </a:r>
            <a:r>
              <a:rPr lang="en-SG" altLang="en-US" sz="2400" i="1" u="sng" dirty="0"/>
              <a:t>first be reconciled to thy brother</a:t>
            </a:r>
            <a:r>
              <a:rPr lang="en-SG" altLang="en-US" sz="2400" i="1" dirty="0"/>
              <a:t>, and then come and offer thy gift</a:t>
            </a:r>
            <a:r>
              <a:rPr lang="en-SG" altLang="en-US" sz="2400" i="1" dirty="0" smtClean="0"/>
              <a:t>.</a:t>
            </a:r>
          </a:p>
          <a:p>
            <a:pPr marL="609600" indent="-609600">
              <a:buNone/>
            </a:pPr>
            <a:r>
              <a:rPr lang="en-SG" altLang="en-US" sz="2400" i="1" dirty="0"/>
              <a:t>     (Acts </a:t>
            </a:r>
            <a:r>
              <a:rPr lang="en-SG" altLang="en-US" sz="2400" i="1" dirty="0" smtClean="0"/>
              <a:t>24:16)  </a:t>
            </a:r>
            <a:r>
              <a:rPr lang="en-SG" altLang="en-US" sz="2400" i="1" dirty="0"/>
              <a:t>And herein do I exercise myself, to have always </a:t>
            </a:r>
            <a:r>
              <a:rPr lang="en-SG" altLang="en-US" sz="2400" i="1" u="sng" dirty="0"/>
              <a:t>a conscience void of offence toward God, and toward men</a:t>
            </a:r>
            <a:r>
              <a:rPr lang="en-SG" altLang="en-US" sz="2400" i="1" u="sng" dirty="0" smtClean="0"/>
              <a:t>.</a:t>
            </a:r>
            <a:endParaRPr lang="en-SG" altLang="en-US" sz="2400" i="1" u="sng" dirty="0"/>
          </a:p>
          <a:p>
            <a:pPr marL="609600" indent="-609600">
              <a:buNone/>
            </a:pPr>
            <a:endParaRPr lang="en-US" altLang="en-US" dirty="0" smtClean="0"/>
          </a:p>
          <a:p>
            <a:pPr marL="609600" indent="-609600">
              <a:buNone/>
            </a:pPr>
            <a:r>
              <a:rPr lang="en-US" altLang="en-US" dirty="0"/>
              <a:t> </a:t>
            </a:r>
            <a:r>
              <a:rPr lang="en-US" altLang="en-US" dirty="0" smtClean="0"/>
              <a:t>    </a:t>
            </a:r>
          </a:p>
        </p:txBody>
      </p:sp>
    </p:spTree>
    <p:extLst>
      <p:ext uri="{BB962C8B-B14F-4D97-AF65-F5344CB8AC3E}">
        <p14:creationId xmlns:p14="http://schemas.microsoft.com/office/powerpoint/2010/main" val="1762152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50761" y="296214"/>
            <a:ext cx="11307649" cy="6323527"/>
          </a:xfrm>
        </p:spPr>
        <p:txBody>
          <a:bodyPr>
            <a:normAutofit/>
          </a:bodyPr>
          <a:lstStyle/>
          <a:p>
            <a:pPr marL="609600" indent="-609600">
              <a:buNone/>
              <a:defRPr/>
            </a:pPr>
            <a:r>
              <a:rPr lang="en-US" altLang="en-US" dirty="0" smtClean="0"/>
              <a:t>C.  </a:t>
            </a:r>
            <a:r>
              <a:rPr lang="en-US" altLang="en-US" u="sng" dirty="0" smtClean="0"/>
              <a:t>Ministry of the Holy Spirit</a:t>
            </a:r>
          </a:p>
          <a:p>
            <a:pPr marL="609600" indent="-609600">
              <a:buNone/>
              <a:defRPr/>
            </a:pPr>
            <a:r>
              <a:rPr lang="en-US" altLang="en-US" dirty="0" smtClean="0"/>
              <a:t>1.  Have a funeral service (Die daily, 1 Cor. 15:31).</a:t>
            </a:r>
          </a:p>
          <a:p>
            <a:pPr marL="609600" indent="-609600">
              <a:buNone/>
              <a:defRPr/>
            </a:pPr>
            <a:r>
              <a:rPr lang="en-US" altLang="en-US" dirty="0"/>
              <a:t> </a:t>
            </a:r>
            <a:r>
              <a:rPr lang="en-US" altLang="en-US" dirty="0" smtClean="0"/>
              <a:t>    Dying and yielding thoughts, actions and feelings.</a:t>
            </a:r>
          </a:p>
          <a:p>
            <a:pPr marL="609600" indent="-609600">
              <a:buAutoNum type="arabicPeriod" startAt="2"/>
              <a:defRPr/>
            </a:pPr>
            <a:r>
              <a:rPr lang="en-US" altLang="en-US" dirty="0" smtClean="0"/>
              <a:t>Yield members for righteousness.</a:t>
            </a:r>
          </a:p>
          <a:p>
            <a:pPr marL="0" indent="0">
              <a:buNone/>
              <a:defRPr/>
            </a:pPr>
            <a:r>
              <a:rPr lang="en-US" altLang="en-US" dirty="0"/>
              <a:t> </a:t>
            </a:r>
            <a:r>
              <a:rPr lang="en-US" altLang="en-US" dirty="0" smtClean="0"/>
              <a:t>      </a:t>
            </a:r>
            <a:r>
              <a:rPr lang="en-SG" altLang="en-US" dirty="0"/>
              <a:t>(Romans </a:t>
            </a:r>
            <a:r>
              <a:rPr lang="en-SG" altLang="en-US" dirty="0" smtClean="0"/>
              <a:t>6:13)  </a:t>
            </a:r>
            <a:r>
              <a:rPr lang="en-SG" altLang="en-US" i="1" dirty="0"/>
              <a:t>Neither yield ye your members as instruments of unrighteousness unto sin: but </a:t>
            </a:r>
            <a:r>
              <a:rPr lang="en-SG" altLang="en-US" i="1" u="sng" dirty="0"/>
              <a:t>yield yourselves unto God</a:t>
            </a:r>
            <a:r>
              <a:rPr lang="en-SG" altLang="en-US" i="1" dirty="0"/>
              <a:t>, as those that are alive from the dead, and </a:t>
            </a:r>
            <a:r>
              <a:rPr lang="en-SG" altLang="en-US" i="1" u="sng" dirty="0"/>
              <a:t>your members as instruments of righteousness</a:t>
            </a:r>
            <a:r>
              <a:rPr lang="en-SG" altLang="en-US" i="1" dirty="0"/>
              <a:t> unto God.</a:t>
            </a:r>
          </a:p>
          <a:p>
            <a:pPr marL="0" indent="0">
              <a:buNone/>
              <a:defRPr/>
            </a:pPr>
            <a:r>
              <a:rPr lang="en-US" altLang="en-US" dirty="0" smtClean="0"/>
              <a:t> 3.  Be filled (controlled) with His Spirit (Eph. 5:16).</a:t>
            </a:r>
          </a:p>
          <a:p>
            <a:pPr marL="609600" indent="-609600">
              <a:buNone/>
              <a:defRPr/>
            </a:pPr>
            <a:r>
              <a:rPr lang="en-US" altLang="en-US" dirty="0" smtClean="0"/>
              <a:t>      Spirit, rebuking (Heb. 12:5); comforting (Jn. 14:16), teaching (</a:t>
            </a:r>
            <a:r>
              <a:rPr lang="en-US" altLang="en-US" dirty="0" err="1" smtClean="0"/>
              <a:t>Jn</a:t>
            </a:r>
            <a:r>
              <a:rPr lang="en-US" altLang="en-US" dirty="0" smtClean="0"/>
              <a:t> 14:17), </a:t>
            </a:r>
          </a:p>
          <a:p>
            <a:pPr marL="609600" indent="-609600">
              <a:buNone/>
              <a:defRPr/>
            </a:pPr>
            <a:r>
              <a:rPr lang="en-US" altLang="en-US" dirty="0"/>
              <a:t> </a:t>
            </a:r>
            <a:r>
              <a:rPr lang="en-US" altLang="en-US" dirty="0" smtClean="0"/>
              <a:t>     producing fruit (Gal. 5:22,23).  Pray and go by faith.</a:t>
            </a:r>
          </a:p>
          <a:p>
            <a:pPr marL="609600" indent="-609600">
              <a:buNone/>
              <a:defRPr/>
            </a:pPr>
            <a:r>
              <a:rPr lang="en-US" altLang="en-US" dirty="0"/>
              <a:t> </a:t>
            </a:r>
            <a:r>
              <a:rPr lang="en-US" altLang="en-US" dirty="0" smtClean="0"/>
              <a:t>     </a:t>
            </a:r>
            <a:r>
              <a:rPr lang="en-SG" altLang="en-US" dirty="0"/>
              <a:t>(1 John </a:t>
            </a:r>
            <a:r>
              <a:rPr lang="en-SG" altLang="en-US" dirty="0" smtClean="0"/>
              <a:t>5:14)  </a:t>
            </a:r>
            <a:r>
              <a:rPr lang="en-SG" altLang="en-US" i="1" dirty="0"/>
              <a:t>And this is the confidence that we have in </a:t>
            </a:r>
            <a:r>
              <a:rPr lang="en-SG" altLang="en-US" i="1" dirty="0" smtClean="0"/>
              <a:t>Him</a:t>
            </a:r>
            <a:r>
              <a:rPr lang="en-SG" altLang="en-US" i="1" dirty="0"/>
              <a:t>, that, if we </a:t>
            </a:r>
            <a:r>
              <a:rPr lang="en-SG" altLang="en-US" i="1" u="sng" dirty="0"/>
              <a:t>ask any thing according to </a:t>
            </a:r>
            <a:r>
              <a:rPr lang="en-SG" altLang="en-US" i="1" u="sng" dirty="0" smtClean="0"/>
              <a:t>His </a:t>
            </a:r>
            <a:r>
              <a:rPr lang="en-SG" altLang="en-US" i="1" u="sng" dirty="0"/>
              <a:t>will, </a:t>
            </a:r>
            <a:r>
              <a:rPr lang="en-SG" altLang="en-US" i="1" u="sng" dirty="0" smtClean="0"/>
              <a:t>He hears </a:t>
            </a:r>
            <a:r>
              <a:rPr lang="en-SG" altLang="en-US" i="1" u="sng" dirty="0"/>
              <a:t>us</a:t>
            </a:r>
            <a:r>
              <a:rPr lang="en-SG" altLang="en-US" i="1" dirty="0"/>
              <a:t>:</a:t>
            </a:r>
          </a:p>
          <a:p>
            <a:pPr marL="609600" indent="-609600">
              <a:buNone/>
              <a:defRPr/>
            </a:pPr>
            <a:endParaRPr lang="en-US" altLang="en-US" dirty="0"/>
          </a:p>
          <a:p>
            <a:pPr eaLnBrk="1" hangingPunct="1">
              <a:defRPr/>
            </a:pPr>
            <a:endParaRPr lang="en-SG" dirty="0"/>
          </a:p>
          <a:p>
            <a:pPr marL="609600" indent="-609600">
              <a:buNone/>
              <a:defRPr/>
            </a:pPr>
            <a:endParaRPr lang="en-US" altLang="en-US" dirty="0" smtClean="0"/>
          </a:p>
        </p:txBody>
      </p:sp>
    </p:spTree>
    <p:extLst>
      <p:ext uri="{BB962C8B-B14F-4D97-AF65-F5344CB8AC3E}">
        <p14:creationId xmlns:p14="http://schemas.microsoft.com/office/powerpoint/2010/main" val="3118100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63639" y="489397"/>
            <a:ext cx="11281893" cy="5911403"/>
          </a:xfrm>
        </p:spPr>
        <p:txBody>
          <a:bodyPr>
            <a:noAutofit/>
          </a:bodyPr>
          <a:lstStyle/>
          <a:p>
            <a:pPr marL="609600" indent="-609600">
              <a:buClr>
                <a:schemeClr val="accent3"/>
              </a:buClr>
              <a:buNone/>
              <a:defRPr/>
            </a:pPr>
            <a:r>
              <a:rPr lang="en-US" altLang="en-US" dirty="0" smtClean="0"/>
              <a:t>D.   </a:t>
            </a:r>
            <a:r>
              <a:rPr lang="en-US" altLang="en-US" u="sng" dirty="0" smtClean="0"/>
              <a:t>Dealing with wrongs</a:t>
            </a:r>
          </a:p>
          <a:p>
            <a:pPr marL="609600" indent="-609600">
              <a:buClr>
                <a:schemeClr val="accent3"/>
              </a:buClr>
              <a:buNone/>
              <a:defRPr/>
            </a:pPr>
            <a:r>
              <a:rPr lang="en-US" altLang="en-US" dirty="0" smtClean="0"/>
              <a:t>1.  Pray through own anger.  Admit and release pain to God. (Ps. 4:4).</a:t>
            </a:r>
          </a:p>
          <a:p>
            <a:r>
              <a:rPr lang="en-US" altLang="en-US" dirty="0"/>
              <a:t> </a:t>
            </a:r>
            <a:r>
              <a:rPr lang="en-US" altLang="en-US" dirty="0" smtClean="0"/>
              <a:t>     </a:t>
            </a:r>
            <a:r>
              <a:rPr lang="en-SG" dirty="0"/>
              <a:t>(Psalms </a:t>
            </a:r>
            <a:r>
              <a:rPr lang="en-SG" dirty="0" smtClean="0"/>
              <a:t>4:4)  </a:t>
            </a:r>
            <a:r>
              <a:rPr lang="en-SG" i="1" u="sng" dirty="0"/>
              <a:t>Stand in awe, and sin n</a:t>
            </a:r>
            <a:r>
              <a:rPr lang="en-SG" i="1" dirty="0"/>
              <a:t>ot: commune with your own heart upon your bed, and be still. </a:t>
            </a:r>
            <a:r>
              <a:rPr lang="en-SG" i="1" dirty="0" smtClean="0"/>
              <a:t>Selah</a:t>
            </a:r>
            <a:endParaRPr lang="en-US" altLang="en-US" dirty="0" smtClean="0"/>
          </a:p>
          <a:p>
            <a:pPr marL="609600" indent="-609600">
              <a:buClr>
                <a:schemeClr val="accent3"/>
              </a:buClr>
              <a:buNone/>
              <a:defRPr/>
            </a:pPr>
            <a:r>
              <a:rPr lang="en-US" altLang="en-US" dirty="0" smtClean="0"/>
              <a:t>2.  Transform anger into powerful dialogue for His grace and insight.</a:t>
            </a:r>
          </a:p>
          <a:p>
            <a:pPr marL="609600" indent="-609600">
              <a:buClr>
                <a:schemeClr val="accent3"/>
              </a:buClr>
              <a:buNone/>
              <a:defRPr/>
            </a:pPr>
            <a:r>
              <a:rPr lang="en-US" altLang="en-US" dirty="0"/>
              <a:t> </a:t>
            </a:r>
            <a:r>
              <a:rPr lang="en-US" altLang="en-US" dirty="0" smtClean="0"/>
              <a:t>    </a:t>
            </a:r>
            <a:r>
              <a:rPr lang="en-SG" altLang="en-US" dirty="0" smtClean="0"/>
              <a:t>(Proverbs 3:5,6)  </a:t>
            </a:r>
            <a:r>
              <a:rPr lang="en-SG" altLang="en-US" i="1" u="sng" dirty="0"/>
              <a:t>Trust in the LORD with all thine heart</a:t>
            </a:r>
            <a:r>
              <a:rPr lang="en-SG" altLang="en-US" i="1" dirty="0"/>
              <a:t>; and </a:t>
            </a:r>
            <a:r>
              <a:rPr lang="en-SG" altLang="en-US" i="1" dirty="0" smtClean="0"/>
              <a:t>unto </a:t>
            </a:r>
            <a:r>
              <a:rPr lang="en-SG" altLang="en-US" i="1" dirty="0"/>
              <a:t>thine own </a:t>
            </a:r>
            <a:r>
              <a:rPr lang="en-SG" altLang="en-US" i="1" dirty="0" smtClean="0"/>
              <a:t>understanding.  </a:t>
            </a:r>
            <a:r>
              <a:rPr lang="en-SG" altLang="en-US" i="1" u="sng" dirty="0" smtClean="0"/>
              <a:t>In all thy ways acknowledge Him</a:t>
            </a:r>
            <a:r>
              <a:rPr lang="en-SG" altLang="en-US" i="1" dirty="0" smtClean="0"/>
              <a:t>, and He shall direct thy paths.</a:t>
            </a:r>
            <a:endParaRPr lang="en-US" altLang="en-US" i="1" dirty="0" smtClean="0"/>
          </a:p>
          <a:p>
            <a:pPr marL="609600" indent="-609600">
              <a:buClr>
                <a:schemeClr val="accent3"/>
              </a:buClr>
              <a:buNone/>
              <a:defRPr/>
            </a:pPr>
            <a:r>
              <a:rPr lang="en-US" altLang="en-US" dirty="0" smtClean="0"/>
              <a:t> 3.  Initiate contact</a:t>
            </a:r>
            <a:r>
              <a:rPr lang="en-US" altLang="en-US" dirty="0"/>
              <a:t> </a:t>
            </a:r>
            <a:r>
              <a:rPr lang="en-US" altLang="en-US" dirty="0" smtClean="0"/>
              <a:t>and approaches.</a:t>
            </a:r>
          </a:p>
          <a:p>
            <a:pPr marL="609600" indent="-609600">
              <a:buClr>
                <a:schemeClr val="accent3"/>
              </a:buClr>
              <a:buNone/>
              <a:defRPr/>
            </a:pPr>
            <a:r>
              <a:rPr lang="en-US" altLang="en-US" dirty="0" smtClean="0"/>
              <a:t> 4.  Begin with affirmation – bread of appreciation</a:t>
            </a:r>
          </a:p>
          <a:p>
            <a:pPr marL="609600" indent="-609600">
              <a:buClr>
                <a:schemeClr val="accent3"/>
              </a:buClr>
              <a:buNone/>
              <a:defRPr/>
            </a:pPr>
            <a:r>
              <a:rPr lang="en-US" altLang="en-US" dirty="0"/>
              <a:t> </a:t>
            </a:r>
            <a:r>
              <a:rPr lang="en-US" altLang="en-US" dirty="0" smtClean="0"/>
              <a:t>     “I am committed to this relationship.”</a:t>
            </a:r>
          </a:p>
          <a:p>
            <a:r>
              <a:rPr lang="en-US" altLang="en-US" dirty="0"/>
              <a:t> </a:t>
            </a:r>
            <a:r>
              <a:rPr lang="en-SG" dirty="0"/>
              <a:t>(Romans 12:18 </a:t>
            </a:r>
            <a:r>
              <a:rPr lang="en-SG" dirty="0" smtClean="0"/>
              <a:t>)  </a:t>
            </a:r>
            <a:r>
              <a:rPr lang="en-SG" i="1" dirty="0"/>
              <a:t>If it be possible, as much as </a:t>
            </a:r>
            <a:r>
              <a:rPr lang="en-SG" i="1" dirty="0" err="1"/>
              <a:t>lieth</a:t>
            </a:r>
            <a:r>
              <a:rPr lang="en-SG" i="1" dirty="0"/>
              <a:t> in you, </a:t>
            </a:r>
            <a:r>
              <a:rPr lang="en-SG" i="1" u="sng" dirty="0"/>
              <a:t>live peaceably with all men</a:t>
            </a:r>
            <a:r>
              <a:rPr lang="en-SG" i="1" dirty="0"/>
              <a:t>.</a:t>
            </a:r>
          </a:p>
          <a:p>
            <a:endParaRPr lang="en-SG" i="1" dirty="0"/>
          </a:p>
          <a:p>
            <a:pPr marL="609600" indent="-609600">
              <a:buClr>
                <a:schemeClr val="accent3"/>
              </a:buClr>
              <a:buNone/>
              <a:defRPr/>
            </a:pPr>
            <a:endParaRPr lang="en-US" altLang="en-US" dirty="0" smtClean="0"/>
          </a:p>
          <a:p>
            <a:pPr marL="609600" indent="-609600">
              <a:buClr>
                <a:schemeClr val="accent3"/>
              </a:buClr>
              <a:buNone/>
              <a:defRPr/>
            </a:pPr>
            <a:endParaRPr lang="en-US" altLang="en-US" dirty="0" smtClean="0"/>
          </a:p>
          <a:p>
            <a:pPr marL="609600" indent="-609600">
              <a:buClr>
                <a:schemeClr val="accent3"/>
              </a:buClr>
              <a:buNone/>
              <a:defRPr/>
            </a:pPr>
            <a:r>
              <a:rPr lang="en-US" altLang="en-US" dirty="0" smtClean="0"/>
              <a:t>     </a:t>
            </a:r>
          </a:p>
        </p:txBody>
      </p:sp>
    </p:spTree>
    <p:extLst>
      <p:ext uri="{BB962C8B-B14F-4D97-AF65-F5344CB8AC3E}">
        <p14:creationId xmlns:p14="http://schemas.microsoft.com/office/powerpoint/2010/main" val="297972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1008112"/>
          </a:xfrm>
        </p:spPr>
        <p:txBody>
          <a:bodyPr>
            <a:normAutofit/>
          </a:bodyPr>
          <a:lstStyle/>
          <a:p>
            <a:pPr algn="ctr"/>
            <a:r>
              <a:rPr lang="en-US" u="sng" dirty="0" smtClean="0">
                <a:solidFill>
                  <a:srgbClr val="FF0000"/>
                </a:solidFill>
              </a:rPr>
              <a:t>CRITICISM</a:t>
            </a:r>
            <a:endParaRPr lang="en-SG" u="sng" dirty="0">
              <a:solidFill>
                <a:srgbClr val="FF0000"/>
              </a:solidFill>
            </a:endParaRPr>
          </a:p>
        </p:txBody>
      </p:sp>
      <p:sp>
        <p:nvSpPr>
          <p:cNvPr id="3" name="Subtitle 2"/>
          <p:cNvSpPr>
            <a:spLocks noGrp="1"/>
          </p:cNvSpPr>
          <p:nvPr>
            <p:ph type="subTitle" idx="1"/>
          </p:nvPr>
        </p:nvSpPr>
        <p:spPr>
          <a:xfrm>
            <a:off x="1545465" y="1556792"/>
            <a:ext cx="8989453" cy="4752528"/>
          </a:xfrm>
        </p:spPr>
        <p:txBody>
          <a:bodyPr>
            <a:normAutofit/>
          </a:bodyPr>
          <a:lstStyle/>
          <a:p>
            <a:pPr algn="l"/>
            <a:r>
              <a:rPr lang="en-SG" sz="2800" b="1" dirty="0"/>
              <a:t>A.  </a:t>
            </a:r>
            <a:r>
              <a:rPr lang="en-SG" sz="2800" b="1" u="sng" dirty="0">
                <a:effectLst>
                  <a:outerShdw blurRad="38100" dist="38100" dir="2700000" algn="tl">
                    <a:srgbClr val="000000">
                      <a:alpha val="43137"/>
                    </a:srgbClr>
                  </a:outerShdw>
                </a:effectLst>
              </a:rPr>
              <a:t>Remember that our Saviour was criticized</a:t>
            </a:r>
            <a:r>
              <a:rPr lang="en-SG" sz="2800" b="1" dirty="0"/>
              <a:t>.  “He is </a:t>
            </a:r>
            <a:r>
              <a:rPr lang="en-SG" sz="2800" b="1" i="1" u="sng" dirty="0"/>
              <a:t>despised and rejected of men</a:t>
            </a:r>
            <a:r>
              <a:rPr lang="en-SG" sz="2800" b="1" dirty="0"/>
              <a:t>; a </a:t>
            </a:r>
            <a:r>
              <a:rPr lang="en-SG" sz="2800" b="1" i="1" u="sng" dirty="0"/>
              <a:t>man of sorrows</a:t>
            </a:r>
            <a:r>
              <a:rPr lang="en-SG" sz="2800" b="1" dirty="0"/>
              <a:t>, and </a:t>
            </a:r>
            <a:r>
              <a:rPr lang="en-SG" sz="2800" b="1" i="1" u="sng" dirty="0"/>
              <a:t>acquainted with grief</a:t>
            </a:r>
            <a:r>
              <a:rPr lang="en-SG" sz="2800" b="1" dirty="0"/>
              <a:t>: and we hid as it were our faces from </a:t>
            </a:r>
            <a:r>
              <a:rPr lang="en-SG" sz="2800" b="1" dirty="0" smtClean="0"/>
              <a:t>Him</a:t>
            </a:r>
            <a:r>
              <a:rPr lang="en-SG" sz="2800" b="1" dirty="0"/>
              <a:t>; </a:t>
            </a:r>
            <a:r>
              <a:rPr lang="en-SG" sz="2800" b="1" dirty="0" smtClean="0"/>
              <a:t>He </a:t>
            </a:r>
            <a:r>
              <a:rPr lang="en-SG" sz="2800" b="1" i="1" u="sng" dirty="0"/>
              <a:t>was despised</a:t>
            </a:r>
            <a:r>
              <a:rPr lang="en-SG" sz="2800" b="1" dirty="0"/>
              <a:t>, and we esteemed </a:t>
            </a:r>
            <a:r>
              <a:rPr lang="en-SG" sz="2800" b="1" dirty="0" smtClean="0"/>
              <a:t>Him </a:t>
            </a:r>
            <a:r>
              <a:rPr lang="en-SG" sz="2800" b="1" dirty="0"/>
              <a:t>not” (Isa. 53:3). </a:t>
            </a:r>
          </a:p>
          <a:p>
            <a:pPr marL="514350" indent="-514350" algn="l">
              <a:buAutoNum type="arabicPeriod"/>
            </a:pPr>
            <a:r>
              <a:rPr lang="en-SG" sz="2800" b="1" u="sng" dirty="0" smtClean="0"/>
              <a:t>Glutton</a:t>
            </a:r>
            <a:r>
              <a:rPr lang="en-SG" sz="2800" b="1" dirty="0" smtClean="0"/>
              <a:t>   </a:t>
            </a:r>
            <a:r>
              <a:rPr lang="en-SG" sz="2800" b="1" dirty="0"/>
              <a:t>Matt. 11:19        </a:t>
            </a:r>
            <a:endParaRPr lang="en-SG" sz="2800" b="1" dirty="0" smtClean="0"/>
          </a:p>
          <a:p>
            <a:pPr marL="514350" indent="-514350" algn="l">
              <a:buAutoNum type="arabicPeriod"/>
            </a:pPr>
            <a:r>
              <a:rPr lang="en-SG" sz="2800" b="1" u="sng" dirty="0" smtClean="0"/>
              <a:t>Associating </a:t>
            </a:r>
            <a:r>
              <a:rPr lang="en-SG" sz="2800" b="1" u="sng" dirty="0"/>
              <a:t>with sinners</a:t>
            </a:r>
            <a:r>
              <a:rPr lang="en-SG" sz="2800" b="1" dirty="0"/>
              <a:t>   Matt. 9:11</a:t>
            </a:r>
          </a:p>
          <a:p>
            <a:pPr marL="514350" indent="-514350" algn="l">
              <a:buAutoNum type="arabicPeriod" startAt="3"/>
            </a:pPr>
            <a:r>
              <a:rPr lang="en-SG" sz="2800" b="1" u="sng" dirty="0" smtClean="0"/>
              <a:t>Drunk </a:t>
            </a:r>
            <a:r>
              <a:rPr lang="en-SG" sz="2800" b="1" dirty="0" smtClean="0"/>
              <a:t>  </a:t>
            </a:r>
            <a:r>
              <a:rPr lang="en-SG" sz="2800" b="1" dirty="0"/>
              <a:t>Luke 7:34             </a:t>
            </a:r>
            <a:endParaRPr lang="en-SG" sz="2800" b="1" dirty="0" smtClean="0"/>
          </a:p>
          <a:p>
            <a:pPr algn="l"/>
            <a:r>
              <a:rPr lang="en-SG" sz="2800" b="1" dirty="0" smtClean="0"/>
              <a:t>4.   </a:t>
            </a:r>
            <a:r>
              <a:rPr lang="en-SG" sz="2800" b="1" u="sng" dirty="0"/>
              <a:t>Having a demon</a:t>
            </a:r>
            <a:r>
              <a:rPr lang="en-SG" sz="2800" b="1" dirty="0"/>
              <a:t>   Jn. 8:48</a:t>
            </a:r>
          </a:p>
          <a:p>
            <a:pPr algn="l"/>
            <a:endParaRPr lang="en-SG" dirty="0"/>
          </a:p>
        </p:txBody>
      </p:sp>
    </p:spTree>
    <p:extLst>
      <p:ext uri="{BB962C8B-B14F-4D97-AF65-F5344CB8AC3E}">
        <p14:creationId xmlns:p14="http://schemas.microsoft.com/office/powerpoint/2010/main" val="350531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229600" cy="6324600"/>
          </a:xfrm>
        </p:spPr>
        <p:txBody>
          <a:bodyPr>
            <a:normAutofit/>
          </a:bodyPr>
          <a:lstStyle/>
          <a:p>
            <a:pPr marL="0" indent="0" algn="ctr">
              <a:buNone/>
            </a:pPr>
            <a:r>
              <a:rPr lang="en-SG" dirty="0" smtClean="0"/>
              <a:t>“</a:t>
            </a:r>
            <a:r>
              <a:rPr lang="en-SG" u="sng" dirty="0" smtClean="0"/>
              <a:t>Releasing Anger” Prayer</a:t>
            </a:r>
          </a:p>
          <a:p>
            <a:pPr marL="0" indent="0" algn="ctr">
              <a:buNone/>
            </a:pPr>
            <a:r>
              <a:rPr lang="en-SG" dirty="0" smtClean="0"/>
              <a:t>Lord Jesus, thank you for loving me.</a:t>
            </a:r>
          </a:p>
          <a:p>
            <a:pPr marL="0" indent="0" algn="ctr">
              <a:buNone/>
            </a:pPr>
            <a:r>
              <a:rPr lang="en-SG" dirty="0" smtClean="0"/>
              <a:t>Thank You for caring for me.</a:t>
            </a:r>
          </a:p>
          <a:p>
            <a:pPr marL="0" indent="0" algn="ctr">
              <a:buNone/>
            </a:pPr>
            <a:r>
              <a:rPr lang="en-SG" dirty="0" smtClean="0"/>
              <a:t>Since You know everything, </a:t>
            </a:r>
          </a:p>
          <a:p>
            <a:pPr marL="0" indent="0" algn="ctr">
              <a:buNone/>
            </a:pPr>
            <a:r>
              <a:rPr lang="en-SG" dirty="0" smtClean="0"/>
              <a:t>You know the strong sense of</a:t>
            </a:r>
          </a:p>
          <a:p>
            <a:pPr marL="0" indent="0" algn="ctr">
              <a:buNone/>
            </a:pPr>
            <a:r>
              <a:rPr lang="en-SG" dirty="0" smtClean="0"/>
              <a:t>(hurt/injustice/fear/frustration)</a:t>
            </a:r>
          </a:p>
          <a:p>
            <a:pPr marL="0" indent="0" algn="ctr">
              <a:buNone/>
            </a:pPr>
            <a:r>
              <a:rPr lang="en-SG" dirty="0" smtClean="0"/>
              <a:t>I have felt about (name or situation).</a:t>
            </a:r>
          </a:p>
          <a:p>
            <a:pPr marL="0" indent="0" algn="ctr">
              <a:buNone/>
            </a:pPr>
            <a:r>
              <a:rPr lang="en-SG" dirty="0" smtClean="0"/>
              <a:t>Thank You for understanding my anger.</a:t>
            </a:r>
          </a:p>
          <a:p>
            <a:pPr marL="0" indent="0" algn="ctr">
              <a:buNone/>
            </a:pPr>
            <a:r>
              <a:rPr lang="en-SG" dirty="0" smtClean="0"/>
              <a:t>Right now, I release all of my anger to You.</a:t>
            </a:r>
          </a:p>
          <a:p>
            <a:pPr marL="0" indent="0" algn="ctr">
              <a:buNone/>
            </a:pPr>
            <a:r>
              <a:rPr lang="en-SG" dirty="0" smtClean="0"/>
              <a:t>Please forgive me and I trust my future to You.</a:t>
            </a:r>
          </a:p>
          <a:p>
            <a:pPr marL="0" indent="0" algn="ctr">
              <a:buNone/>
            </a:pPr>
            <a:r>
              <a:rPr lang="en-SG" dirty="0" smtClean="0"/>
              <a:t>In Jesus’ Name, I pray.  Amen.</a:t>
            </a:r>
          </a:p>
          <a:p>
            <a:pPr marL="0" indent="0">
              <a:buNone/>
            </a:pPr>
            <a:endParaRPr lang="en-SG" dirty="0" smtClean="0"/>
          </a:p>
          <a:p>
            <a:pPr marL="0" indent="0">
              <a:buNone/>
            </a:pPr>
            <a:endParaRPr lang="en-SG" dirty="0"/>
          </a:p>
          <a:p>
            <a:pPr marL="0" indent="0">
              <a:buNone/>
            </a:pPr>
            <a:endParaRPr lang="en-SG" u="sng" dirty="0"/>
          </a:p>
        </p:txBody>
      </p:sp>
    </p:spTree>
    <p:extLst>
      <p:ext uri="{BB962C8B-B14F-4D97-AF65-F5344CB8AC3E}">
        <p14:creationId xmlns:p14="http://schemas.microsoft.com/office/powerpoint/2010/main" val="26310210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63639" y="489397"/>
            <a:ext cx="11281893" cy="5911403"/>
          </a:xfrm>
        </p:spPr>
        <p:txBody>
          <a:bodyPr>
            <a:normAutofit/>
          </a:bodyPr>
          <a:lstStyle/>
          <a:p>
            <a:pPr marL="609600" indent="-609600">
              <a:buClr>
                <a:schemeClr val="accent3"/>
              </a:buClr>
              <a:buNone/>
              <a:defRPr/>
            </a:pPr>
            <a:r>
              <a:rPr lang="en-US" altLang="en-US" dirty="0" smtClean="0"/>
              <a:t>D.   </a:t>
            </a:r>
            <a:r>
              <a:rPr lang="en-US" altLang="en-US" u="sng" dirty="0" smtClean="0"/>
              <a:t>Dealing with wrongs</a:t>
            </a:r>
          </a:p>
          <a:p>
            <a:pPr marL="609600" indent="-609600">
              <a:buClr>
                <a:schemeClr val="accent3"/>
              </a:buClr>
              <a:buNone/>
              <a:defRPr/>
            </a:pPr>
            <a:r>
              <a:rPr lang="en-US" altLang="en-US" dirty="0"/>
              <a:t> </a:t>
            </a:r>
            <a:r>
              <a:rPr lang="en-US" altLang="en-US" dirty="0" smtClean="0"/>
              <a:t>5.  Make it safe to talk about almost anything (Prov. 25:11).</a:t>
            </a:r>
          </a:p>
          <a:p>
            <a:r>
              <a:rPr lang="en-US" altLang="en-US" dirty="0"/>
              <a:t> </a:t>
            </a:r>
            <a:r>
              <a:rPr lang="en-SG" dirty="0"/>
              <a:t>(Proverbs </a:t>
            </a:r>
            <a:r>
              <a:rPr lang="en-SG" dirty="0" smtClean="0"/>
              <a:t>25:11)  </a:t>
            </a:r>
            <a:r>
              <a:rPr lang="en-SG" i="1" u="sng" dirty="0"/>
              <a:t>A word fitly spoken is like apples of gold </a:t>
            </a:r>
            <a:r>
              <a:rPr lang="en-SG" i="1" dirty="0"/>
              <a:t>in pictures of silver</a:t>
            </a:r>
            <a:r>
              <a:rPr lang="en-SG" i="1" dirty="0" smtClean="0"/>
              <a:t>.</a:t>
            </a:r>
            <a:endParaRPr lang="en-US" altLang="en-US" dirty="0" smtClean="0"/>
          </a:p>
          <a:p>
            <a:pPr marL="609600" indent="-609600">
              <a:buClr>
                <a:schemeClr val="accent3"/>
              </a:buClr>
              <a:buNone/>
              <a:defRPr/>
            </a:pPr>
            <a:r>
              <a:rPr lang="en-US" altLang="en-US" dirty="0" smtClean="0"/>
              <a:t> 6.  Tell the problem you are having – meat of the matter</a:t>
            </a:r>
          </a:p>
          <a:p>
            <a:pPr marL="609600" indent="-609600">
              <a:buClr>
                <a:schemeClr val="accent3"/>
              </a:buClr>
              <a:buNone/>
              <a:defRPr/>
            </a:pPr>
            <a:r>
              <a:rPr lang="en-US" altLang="en-US" dirty="0" smtClean="0"/>
              <a:t>       Do not bring up the past.  Present the present issue.</a:t>
            </a:r>
          </a:p>
          <a:p>
            <a:r>
              <a:rPr lang="en-US" altLang="en-US" dirty="0"/>
              <a:t> </a:t>
            </a:r>
            <a:r>
              <a:rPr lang="en-SG" dirty="0"/>
              <a:t>(1 Corinthians </a:t>
            </a:r>
            <a:r>
              <a:rPr lang="en-SG" dirty="0" smtClean="0"/>
              <a:t>13:5)  </a:t>
            </a:r>
            <a:r>
              <a:rPr lang="en-SG" i="1" dirty="0"/>
              <a:t>Doth not behave itself unseemly, </a:t>
            </a:r>
            <a:r>
              <a:rPr lang="en-SG" i="1" dirty="0" err="1"/>
              <a:t>seeketh</a:t>
            </a:r>
            <a:r>
              <a:rPr lang="en-SG" i="1" dirty="0"/>
              <a:t> not her own, is not easily provoked, </a:t>
            </a:r>
            <a:r>
              <a:rPr lang="en-SG" i="1" u="sng" dirty="0" smtClean="0"/>
              <a:t>thinks </a:t>
            </a:r>
            <a:r>
              <a:rPr lang="en-SG" i="1" u="sng" dirty="0"/>
              <a:t>no evil</a:t>
            </a:r>
            <a:r>
              <a:rPr lang="en-SG" dirty="0" smtClean="0"/>
              <a:t>;</a:t>
            </a:r>
            <a:endParaRPr lang="en-US" altLang="en-US" dirty="0" smtClean="0"/>
          </a:p>
          <a:p>
            <a:pPr marL="609600" indent="-609600">
              <a:buClr>
                <a:schemeClr val="accent3"/>
              </a:buClr>
              <a:buNone/>
              <a:defRPr/>
            </a:pPr>
            <a:r>
              <a:rPr lang="en-US" altLang="en-US" dirty="0" smtClean="0"/>
              <a:t> 7.  Explain why you don’t understand.</a:t>
            </a:r>
          </a:p>
          <a:p>
            <a:pPr marL="609600" indent="-609600">
              <a:buClr>
                <a:schemeClr val="accent3"/>
              </a:buClr>
              <a:buNone/>
              <a:defRPr/>
            </a:pPr>
            <a:r>
              <a:rPr lang="en-US" altLang="en-US" dirty="0" smtClean="0"/>
              <a:t>       Use the “I” statement and make good eye contact.</a:t>
            </a:r>
          </a:p>
          <a:p>
            <a:r>
              <a:rPr lang="en-US" altLang="en-US" dirty="0"/>
              <a:t> </a:t>
            </a:r>
            <a:r>
              <a:rPr lang="en-SG" dirty="0"/>
              <a:t>(Proverbs </a:t>
            </a:r>
            <a:r>
              <a:rPr lang="en-SG" dirty="0" smtClean="0"/>
              <a:t>12:17)  </a:t>
            </a:r>
            <a:r>
              <a:rPr lang="en-SG" i="1" u="sng" dirty="0"/>
              <a:t>He that </a:t>
            </a:r>
            <a:r>
              <a:rPr lang="en-SG" i="1" u="sng" dirty="0" smtClean="0"/>
              <a:t>speaks </a:t>
            </a:r>
            <a:r>
              <a:rPr lang="en-SG" i="1" u="sng" dirty="0"/>
              <a:t>truth </a:t>
            </a:r>
            <a:r>
              <a:rPr lang="en-SG" i="1" u="sng" dirty="0" smtClean="0"/>
              <a:t>shows </a:t>
            </a:r>
            <a:r>
              <a:rPr lang="en-SG" i="1" u="sng" dirty="0"/>
              <a:t>forth righteousness</a:t>
            </a:r>
            <a:r>
              <a:rPr lang="en-SG" i="1" dirty="0"/>
              <a:t>: but a false witness deceit</a:t>
            </a:r>
            <a:r>
              <a:rPr lang="en-SG" dirty="0"/>
              <a:t>.</a:t>
            </a:r>
          </a:p>
          <a:p>
            <a:endParaRPr lang="en-SG" dirty="0"/>
          </a:p>
          <a:p>
            <a:pPr marL="609600" indent="-609600">
              <a:buClr>
                <a:schemeClr val="accent3"/>
              </a:buClr>
              <a:buNone/>
              <a:defRPr/>
            </a:pPr>
            <a:endParaRPr lang="en-US" altLang="en-US" dirty="0" smtClean="0"/>
          </a:p>
        </p:txBody>
      </p:sp>
    </p:spTree>
    <p:extLst>
      <p:ext uri="{BB962C8B-B14F-4D97-AF65-F5344CB8AC3E}">
        <p14:creationId xmlns:p14="http://schemas.microsoft.com/office/powerpoint/2010/main" val="884313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93183" y="218941"/>
            <a:ext cx="11668259" cy="6297769"/>
          </a:xfrm>
        </p:spPr>
        <p:txBody>
          <a:bodyPr>
            <a:normAutofit lnSpcReduction="10000"/>
          </a:bodyPr>
          <a:lstStyle/>
          <a:p>
            <a:pPr marL="609600" indent="-609600">
              <a:buAutoNum type="arabicPeriod" startAt="8"/>
            </a:pPr>
            <a:r>
              <a:rPr lang="en-US" altLang="en-US" dirty="0" smtClean="0"/>
              <a:t>Listen &amp; allow for response.</a:t>
            </a:r>
          </a:p>
          <a:p>
            <a:r>
              <a:rPr lang="en-US" altLang="en-US" dirty="0"/>
              <a:t> </a:t>
            </a:r>
            <a:r>
              <a:rPr lang="en-SG" dirty="0"/>
              <a:t>(James </a:t>
            </a:r>
            <a:r>
              <a:rPr lang="en-SG" dirty="0" smtClean="0"/>
              <a:t>1:19)  </a:t>
            </a:r>
            <a:r>
              <a:rPr lang="en-SG" i="1" dirty="0"/>
              <a:t>Wherefore, my beloved brethren, </a:t>
            </a:r>
            <a:r>
              <a:rPr lang="en-SG" i="1" u="sng" dirty="0"/>
              <a:t>let every man be swift to hear</a:t>
            </a:r>
            <a:r>
              <a:rPr lang="en-SG" i="1" dirty="0"/>
              <a:t>, </a:t>
            </a:r>
            <a:r>
              <a:rPr lang="en-SG" i="1" u="sng" dirty="0"/>
              <a:t>slow to speak</a:t>
            </a:r>
            <a:r>
              <a:rPr lang="en-SG" i="1" dirty="0"/>
              <a:t>, slow to wrath</a:t>
            </a:r>
            <a:r>
              <a:rPr lang="en-SG" dirty="0" smtClean="0"/>
              <a:t>:</a:t>
            </a:r>
            <a:endParaRPr lang="en-US" altLang="en-US" dirty="0" smtClean="0"/>
          </a:p>
          <a:p>
            <a:pPr marL="609600" indent="-609600">
              <a:buAutoNum type="arabicPeriod" startAt="9"/>
            </a:pPr>
            <a:r>
              <a:rPr lang="en-US" altLang="en-US" dirty="0" smtClean="0"/>
              <a:t>Be persuasive not abrasive. What you sow, you reap.</a:t>
            </a:r>
          </a:p>
          <a:p>
            <a:r>
              <a:rPr lang="en-US" altLang="en-US" dirty="0"/>
              <a:t> </a:t>
            </a:r>
            <a:r>
              <a:rPr lang="en-US" altLang="en-US" dirty="0" smtClean="0"/>
              <a:t>      </a:t>
            </a:r>
            <a:r>
              <a:rPr lang="en-SG" dirty="0"/>
              <a:t>(Proverbs </a:t>
            </a:r>
            <a:r>
              <a:rPr lang="en-SG" dirty="0" smtClean="0"/>
              <a:t>15:4)  </a:t>
            </a:r>
            <a:r>
              <a:rPr lang="en-SG" i="1" u="sng" dirty="0"/>
              <a:t>A wholesome tongue is a tree of life</a:t>
            </a:r>
            <a:r>
              <a:rPr lang="en-SG" i="1" dirty="0"/>
              <a:t>: but perverseness therein is a breach in the spirit</a:t>
            </a:r>
            <a:r>
              <a:rPr lang="en-SG" i="1" dirty="0" smtClean="0"/>
              <a:t>.</a:t>
            </a:r>
          </a:p>
          <a:p>
            <a:pPr marL="0" indent="0">
              <a:buNone/>
            </a:pPr>
            <a:r>
              <a:rPr lang="en-US" altLang="en-US" dirty="0" smtClean="0"/>
              <a:t>10.  Compromise </a:t>
            </a:r>
            <a:r>
              <a:rPr lang="en-US" altLang="en-US" dirty="0"/>
              <a:t>on opinions.  Value differences in goals and values.</a:t>
            </a:r>
          </a:p>
          <a:p>
            <a:r>
              <a:rPr lang="en-US" altLang="en-US" dirty="0"/>
              <a:t> </a:t>
            </a:r>
            <a:r>
              <a:rPr lang="en-SG" dirty="0"/>
              <a:t>(Job 32:17)  </a:t>
            </a:r>
            <a:r>
              <a:rPr lang="en-SG" i="1" dirty="0"/>
              <a:t>I said, </a:t>
            </a:r>
            <a:r>
              <a:rPr lang="en-SG" i="1" u="sng" dirty="0"/>
              <a:t>I will answer also my part</a:t>
            </a:r>
            <a:r>
              <a:rPr lang="en-SG" i="1" dirty="0"/>
              <a:t>, I also will shew mine </a:t>
            </a:r>
            <a:r>
              <a:rPr lang="en-SG" i="1" dirty="0" smtClean="0"/>
              <a:t>opinion</a:t>
            </a:r>
            <a:endParaRPr lang="en-US" altLang="en-US" i="1" dirty="0" smtClean="0"/>
          </a:p>
          <a:p>
            <a:pPr marL="0" indent="0">
              <a:buNone/>
            </a:pPr>
            <a:r>
              <a:rPr lang="en-US" altLang="en-US" dirty="0" smtClean="0"/>
              <a:t>11.  Establish repentance &amp; forgiveness.</a:t>
            </a:r>
          </a:p>
          <a:p>
            <a:pPr marL="0" indent="0">
              <a:buNone/>
            </a:pPr>
            <a:r>
              <a:rPr lang="en-US" altLang="en-US" dirty="0"/>
              <a:t> </a:t>
            </a:r>
            <a:r>
              <a:rPr lang="en-US" altLang="en-US" dirty="0" smtClean="0"/>
              <a:t>      </a:t>
            </a:r>
            <a:r>
              <a:rPr lang="en-SG" altLang="en-US" dirty="0"/>
              <a:t>(Colossians </a:t>
            </a:r>
            <a:r>
              <a:rPr lang="en-SG" altLang="en-US" dirty="0" smtClean="0"/>
              <a:t>3:13)  </a:t>
            </a:r>
            <a:r>
              <a:rPr lang="en-SG" altLang="en-US" i="1" u="sng" dirty="0"/>
              <a:t>Forbearing one another, and forgiving one another</a:t>
            </a:r>
            <a:r>
              <a:rPr lang="en-SG" altLang="en-US" i="1" dirty="0"/>
              <a:t>, if any man have a quarrel against any: even as Christ forgave you, so also do ye</a:t>
            </a:r>
            <a:r>
              <a:rPr lang="en-SG" altLang="en-US" i="1" dirty="0" smtClean="0"/>
              <a:t>.</a:t>
            </a:r>
          </a:p>
          <a:p>
            <a:pPr marL="514350" indent="-514350">
              <a:buAutoNum type="arabicPeriod" startAt="12"/>
            </a:pPr>
            <a:r>
              <a:rPr lang="en-SG" altLang="en-US" dirty="0" smtClean="0"/>
              <a:t>Offer apt acts and accountability that develop character and self-discipline.</a:t>
            </a:r>
          </a:p>
          <a:p>
            <a:r>
              <a:rPr lang="en-SG" altLang="en-US" dirty="0"/>
              <a:t> </a:t>
            </a:r>
            <a:r>
              <a:rPr lang="en-SG" altLang="en-US" dirty="0" smtClean="0"/>
              <a:t>     </a:t>
            </a:r>
            <a:r>
              <a:rPr lang="en-SG" dirty="0"/>
              <a:t>(Proverbs </a:t>
            </a:r>
            <a:r>
              <a:rPr lang="en-SG" dirty="0" smtClean="0"/>
              <a:t>9:9)  </a:t>
            </a:r>
            <a:r>
              <a:rPr lang="en-SG" i="1" u="sng" dirty="0"/>
              <a:t>Give instruction to a wise man, and he will be yet wiser</a:t>
            </a:r>
            <a:r>
              <a:rPr lang="en-SG" i="1" dirty="0"/>
              <a:t>: teach a just man, and he will increase in learning.</a:t>
            </a:r>
          </a:p>
          <a:p>
            <a:endParaRPr lang="en-SG" dirty="0"/>
          </a:p>
          <a:p>
            <a:pPr marL="0" indent="0">
              <a:buNone/>
            </a:pPr>
            <a:endParaRPr lang="en-US" altLang="en-US" dirty="0" smtClean="0"/>
          </a:p>
        </p:txBody>
      </p:sp>
    </p:spTree>
    <p:extLst>
      <p:ext uri="{BB962C8B-B14F-4D97-AF65-F5344CB8AC3E}">
        <p14:creationId xmlns:p14="http://schemas.microsoft.com/office/powerpoint/2010/main" val="1594201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93183" y="1"/>
            <a:ext cx="11668259" cy="6516710"/>
          </a:xfrm>
        </p:spPr>
        <p:txBody>
          <a:bodyPr>
            <a:noAutofit/>
          </a:bodyPr>
          <a:lstStyle/>
          <a:p>
            <a:pPr marL="0" indent="0">
              <a:buNone/>
            </a:pPr>
            <a:r>
              <a:rPr lang="en-US" altLang="en-US" sz="2600" dirty="0" smtClean="0"/>
              <a:t>13.  Pray &amp; affirm at closing – bread of appreciation. </a:t>
            </a:r>
            <a:r>
              <a:rPr lang="en-SG" sz="2600" dirty="0"/>
              <a:t>(Proverbs </a:t>
            </a:r>
            <a:r>
              <a:rPr lang="en-SG" sz="2600" dirty="0" smtClean="0"/>
              <a:t>17:17)  </a:t>
            </a:r>
            <a:r>
              <a:rPr lang="en-SG" sz="2600" i="1" dirty="0"/>
              <a:t>A </a:t>
            </a:r>
            <a:r>
              <a:rPr lang="en-SG" sz="2600" i="1" u="sng" dirty="0"/>
              <a:t>friend </a:t>
            </a:r>
            <a:r>
              <a:rPr lang="en-SG" sz="2600" i="1" u="sng" dirty="0" smtClean="0"/>
              <a:t>loves </a:t>
            </a:r>
            <a:r>
              <a:rPr lang="en-SG" sz="2600" i="1" u="sng" dirty="0"/>
              <a:t>at all times</a:t>
            </a:r>
            <a:r>
              <a:rPr lang="en-SG" sz="2600" i="1" dirty="0"/>
              <a:t>, and a brother is born for adversity</a:t>
            </a:r>
            <a:r>
              <a:rPr lang="en-SG" sz="2600" i="1" dirty="0" smtClean="0"/>
              <a:t>.</a:t>
            </a:r>
            <a:endParaRPr lang="en-US" altLang="en-US" sz="2600" i="1" dirty="0" smtClean="0"/>
          </a:p>
          <a:p>
            <a:pPr marL="609600" indent="-609600">
              <a:buAutoNum type="arabicPeriod" startAt="14"/>
            </a:pPr>
            <a:r>
              <a:rPr lang="en-US" altLang="en-US" sz="2600" dirty="0" smtClean="0"/>
              <a:t>Pass the blessings (Num. 6:22-26).</a:t>
            </a:r>
          </a:p>
          <a:p>
            <a:pPr marL="0" indent="0">
              <a:buNone/>
            </a:pPr>
            <a:r>
              <a:rPr lang="en-US" altLang="en-US" sz="2600" dirty="0"/>
              <a:t> </a:t>
            </a:r>
            <a:r>
              <a:rPr lang="en-US" altLang="en-US" sz="2600" dirty="0" smtClean="0"/>
              <a:t>15.  Learn to forgive … again and again, in the process of forgiveness.</a:t>
            </a:r>
          </a:p>
          <a:p>
            <a:pPr marL="0" indent="0">
              <a:buNone/>
            </a:pPr>
            <a:r>
              <a:rPr lang="en-US" altLang="en-US" sz="2600" dirty="0"/>
              <a:t> </a:t>
            </a:r>
            <a:r>
              <a:rPr lang="en-US" altLang="en-US" sz="2600" dirty="0" smtClean="0"/>
              <a:t>    </a:t>
            </a:r>
            <a:r>
              <a:rPr lang="en-SG" altLang="en-US" sz="2600" dirty="0"/>
              <a:t>(Luke </a:t>
            </a:r>
            <a:r>
              <a:rPr lang="en-SG" altLang="en-US" sz="2600" dirty="0" smtClean="0"/>
              <a:t>17:4)  </a:t>
            </a:r>
            <a:r>
              <a:rPr lang="en-SG" altLang="en-US" sz="2600" i="1" dirty="0"/>
              <a:t>And if he trespass against thee seven times in a day, and </a:t>
            </a:r>
            <a:r>
              <a:rPr lang="en-SG" altLang="en-US" sz="2600" i="1" u="sng" dirty="0"/>
              <a:t>seven times in a day turn again to thee, saying, I repent; thou shalt forgive him</a:t>
            </a:r>
            <a:r>
              <a:rPr lang="en-SG" altLang="en-US" sz="2600" u="sng" dirty="0"/>
              <a:t>.</a:t>
            </a:r>
          </a:p>
          <a:p>
            <a:pPr marL="0" indent="0">
              <a:buNone/>
            </a:pPr>
            <a:r>
              <a:rPr lang="en-US" altLang="en-US" sz="2600" dirty="0" smtClean="0"/>
              <a:t>   a.  Forbid recurring thoughts of the wrongs to enter into your mind.</a:t>
            </a:r>
          </a:p>
          <a:p>
            <a:r>
              <a:rPr lang="en-US" altLang="en-US" sz="2600" dirty="0"/>
              <a:t> </a:t>
            </a:r>
            <a:r>
              <a:rPr lang="en-US" altLang="en-US" sz="2600" dirty="0" smtClean="0"/>
              <a:t>       </a:t>
            </a:r>
            <a:r>
              <a:rPr lang="en-SG" sz="2600" dirty="0"/>
              <a:t>(1 Corinthians </a:t>
            </a:r>
            <a:r>
              <a:rPr lang="en-SG" sz="2600" dirty="0" smtClean="0"/>
              <a:t>13:5)  </a:t>
            </a:r>
            <a:r>
              <a:rPr lang="en-SG" sz="2600" i="1" u="sng" dirty="0" smtClean="0"/>
              <a:t>Love … thinks </a:t>
            </a:r>
            <a:r>
              <a:rPr lang="en-SG" sz="2600" i="1" u="sng" dirty="0"/>
              <a:t>no evil</a:t>
            </a:r>
            <a:r>
              <a:rPr lang="en-SG" sz="2600" dirty="0" smtClean="0"/>
              <a:t>;</a:t>
            </a:r>
          </a:p>
          <a:p>
            <a:pPr marL="0" indent="0">
              <a:buNone/>
            </a:pPr>
            <a:r>
              <a:rPr lang="en-SG" sz="2600" dirty="0" smtClean="0"/>
              <a:t>    b.  God understands and He will deal justly in His way and timing.</a:t>
            </a:r>
          </a:p>
          <a:p>
            <a:pPr marL="0" indent="0">
              <a:buNone/>
            </a:pPr>
            <a:r>
              <a:rPr lang="en-SG" sz="2600" dirty="0"/>
              <a:t>          (Romans </a:t>
            </a:r>
            <a:r>
              <a:rPr lang="en-SG" sz="2600" dirty="0" smtClean="0"/>
              <a:t>12:1 9)  </a:t>
            </a:r>
            <a:r>
              <a:rPr lang="en-SG" sz="2600" i="1" dirty="0"/>
              <a:t>Dearly beloved, avenge not yourselves, </a:t>
            </a:r>
            <a:r>
              <a:rPr lang="en-SG" sz="2600" i="1" dirty="0" smtClean="0"/>
              <a:t>… for </a:t>
            </a:r>
            <a:r>
              <a:rPr lang="en-SG" sz="2600" i="1" dirty="0"/>
              <a:t>it is written, </a:t>
            </a:r>
            <a:r>
              <a:rPr lang="en-SG" sz="2600" i="1" u="sng" dirty="0"/>
              <a:t>Vengeance is mine; I will repay, </a:t>
            </a:r>
            <a:r>
              <a:rPr lang="en-SG" sz="2600" i="1" u="sng" dirty="0" err="1"/>
              <a:t>saith</a:t>
            </a:r>
            <a:r>
              <a:rPr lang="en-SG" sz="2600" i="1" u="sng" dirty="0"/>
              <a:t> the Lord</a:t>
            </a:r>
            <a:r>
              <a:rPr lang="en-SG" sz="2600" dirty="0" smtClean="0"/>
              <a:t>.</a:t>
            </a:r>
          </a:p>
          <a:p>
            <a:pPr marL="0" indent="0">
              <a:buNone/>
            </a:pPr>
            <a:r>
              <a:rPr lang="en-SG" sz="2600" dirty="0"/>
              <a:t> </a:t>
            </a:r>
            <a:r>
              <a:rPr lang="en-SG" sz="2600" dirty="0" smtClean="0"/>
              <a:t>    c.  Pray, bless and do good.</a:t>
            </a:r>
          </a:p>
          <a:p>
            <a:r>
              <a:rPr lang="en-SG" sz="2600" dirty="0"/>
              <a:t> </a:t>
            </a:r>
            <a:r>
              <a:rPr lang="en-SG" sz="2600" dirty="0" smtClean="0"/>
              <a:t>         </a:t>
            </a:r>
            <a:r>
              <a:rPr lang="en-SG" sz="2600" dirty="0"/>
              <a:t>(Matthew </a:t>
            </a:r>
            <a:r>
              <a:rPr lang="en-SG" sz="2600" dirty="0" smtClean="0"/>
              <a:t>5:44)  </a:t>
            </a:r>
            <a:r>
              <a:rPr lang="en-SG" sz="2600" i="1" dirty="0"/>
              <a:t>But I say unto you, Love your enemies, </a:t>
            </a:r>
            <a:r>
              <a:rPr lang="en-SG" sz="2600" i="1" u="sng" dirty="0"/>
              <a:t>bless them that curse you, do good to them that hate you, and pray for them </a:t>
            </a:r>
            <a:r>
              <a:rPr lang="en-SG" sz="2600" i="1" dirty="0"/>
              <a:t>which despitefully use you, and persecute you</a:t>
            </a:r>
            <a:r>
              <a:rPr lang="en-SG" sz="2600" dirty="0"/>
              <a:t>;</a:t>
            </a:r>
          </a:p>
          <a:p>
            <a:endParaRPr lang="en-SG" dirty="0"/>
          </a:p>
          <a:p>
            <a:pPr marL="0" indent="0">
              <a:buNone/>
            </a:pPr>
            <a:endParaRPr lang="en-SG" dirty="0"/>
          </a:p>
          <a:p>
            <a:pPr marL="0" indent="0">
              <a:buNone/>
            </a:pPr>
            <a:endParaRPr lang="en-SG" dirty="0"/>
          </a:p>
          <a:p>
            <a:endParaRPr lang="en-SG" dirty="0"/>
          </a:p>
          <a:p>
            <a:pPr marL="0" indent="0">
              <a:buNone/>
            </a:pPr>
            <a:endParaRPr lang="en-US" altLang="en-US" dirty="0" smtClean="0"/>
          </a:p>
          <a:p>
            <a:pPr marL="609600" indent="-609600">
              <a:buNone/>
            </a:pPr>
            <a:r>
              <a:rPr lang="en-US" altLang="en-US" dirty="0" smtClean="0"/>
              <a:t>     </a:t>
            </a:r>
          </a:p>
        </p:txBody>
      </p:sp>
    </p:spTree>
    <p:extLst>
      <p:ext uri="{BB962C8B-B14F-4D97-AF65-F5344CB8AC3E}">
        <p14:creationId xmlns:p14="http://schemas.microsoft.com/office/powerpoint/2010/main" val="3583677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300316" y="238871"/>
            <a:ext cx="11062447" cy="6403975"/>
          </a:xfrm>
        </p:spPr>
        <p:txBody>
          <a:bodyPr/>
          <a:lstStyle/>
          <a:p>
            <a:pPr eaLnBrk="1" hangingPunct="1"/>
            <a:r>
              <a:rPr lang="en-SG" altLang="en-US" dirty="0" smtClean="0"/>
              <a:t>E.  </a:t>
            </a:r>
            <a:r>
              <a:rPr lang="en-SG" altLang="en-US" u="sng" dirty="0" smtClean="0"/>
              <a:t>The Appeal</a:t>
            </a:r>
            <a:endParaRPr lang="en-SG" altLang="en-US" dirty="0" smtClean="0"/>
          </a:p>
          <a:p>
            <a:pPr eaLnBrk="1" hangingPunct="1"/>
            <a:r>
              <a:rPr lang="en-SG" altLang="en-US" dirty="0" smtClean="0"/>
              <a:t>1.  </a:t>
            </a:r>
            <a:r>
              <a:rPr lang="en-SG" altLang="en-US" u="sng" dirty="0" smtClean="0"/>
              <a:t>The Personal</a:t>
            </a:r>
            <a:r>
              <a:rPr lang="en-SG" altLang="en-US" dirty="0" smtClean="0"/>
              <a:t> – affirm rather than attack.</a:t>
            </a:r>
          </a:p>
          <a:p>
            <a:pPr marL="0" indent="0" eaLnBrk="1" hangingPunct="1">
              <a:buNone/>
            </a:pPr>
            <a:r>
              <a:rPr lang="en-SG" altLang="en-US" dirty="0" smtClean="0"/>
              <a:t>        “I want you to know how much I value you.”</a:t>
            </a:r>
          </a:p>
          <a:p>
            <a:pPr marL="0" indent="0">
              <a:buNone/>
            </a:pPr>
            <a:r>
              <a:rPr lang="en-SG" altLang="en-US" dirty="0"/>
              <a:t>         (Ephesians </a:t>
            </a:r>
            <a:r>
              <a:rPr lang="en-SG" altLang="en-US" dirty="0" smtClean="0"/>
              <a:t>4:29)  </a:t>
            </a:r>
            <a:r>
              <a:rPr lang="en-SG" altLang="en-US" i="1" dirty="0"/>
              <a:t>Let no corrupt communication proceed out of your mouth, but that which is </a:t>
            </a:r>
            <a:r>
              <a:rPr lang="en-SG" altLang="en-US" i="1" u="sng" dirty="0"/>
              <a:t>good to the use of edifying</a:t>
            </a:r>
            <a:r>
              <a:rPr lang="en-SG" altLang="en-US" i="1" dirty="0"/>
              <a:t>, that it may minister grace unto the hearers</a:t>
            </a:r>
            <a:r>
              <a:rPr lang="en-SG" altLang="en-US" i="1" dirty="0" smtClean="0"/>
              <a:t>.</a:t>
            </a:r>
          </a:p>
          <a:p>
            <a:pPr marL="514350" indent="-514350">
              <a:buAutoNum type="arabicPeriod" startAt="2"/>
            </a:pPr>
            <a:r>
              <a:rPr lang="en-SG" altLang="en-US" u="sng" dirty="0" smtClean="0"/>
              <a:t>The Past</a:t>
            </a:r>
            <a:r>
              <a:rPr lang="en-SG" altLang="en-US" dirty="0" smtClean="0"/>
              <a:t> – Give a recent specific example and the personal impact.</a:t>
            </a:r>
          </a:p>
          <a:p>
            <a:pPr marL="0" indent="0">
              <a:buNone/>
            </a:pPr>
            <a:r>
              <a:rPr lang="en-SG" altLang="en-US" i="1" dirty="0"/>
              <a:t> </a:t>
            </a:r>
            <a:r>
              <a:rPr lang="en-SG" altLang="en-US" i="1" dirty="0" smtClean="0"/>
              <a:t>      “When you were drunk and vomited, I felt humiliated.”</a:t>
            </a:r>
          </a:p>
          <a:p>
            <a:r>
              <a:rPr lang="en-SG" altLang="en-US" i="1" dirty="0"/>
              <a:t> </a:t>
            </a:r>
            <a:r>
              <a:rPr lang="en-SG" altLang="en-US" i="1" dirty="0" smtClean="0"/>
              <a:t>       </a:t>
            </a:r>
            <a:r>
              <a:rPr lang="en-SG" dirty="0"/>
              <a:t>(Proverbs </a:t>
            </a:r>
            <a:r>
              <a:rPr lang="en-SG" dirty="0" smtClean="0"/>
              <a:t>12:17)  </a:t>
            </a:r>
            <a:r>
              <a:rPr lang="en-SG" i="1" u="sng" dirty="0"/>
              <a:t>He that </a:t>
            </a:r>
            <a:r>
              <a:rPr lang="en-SG" i="1" u="sng" dirty="0" smtClean="0"/>
              <a:t>speaks </a:t>
            </a:r>
            <a:r>
              <a:rPr lang="en-SG" i="1" u="sng" dirty="0"/>
              <a:t>truth </a:t>
            </a:r>
            <a:r>
              <a:rPr lang="en-SG" i="1" u="sng" dirty="0" smtClean="0"/>
              <a:t>shows </a:t>
            </a:r>
            <a:r>
              <a:rPr lang="en-SG" i="1" u="sng" dirty="0"/>
              <a:t>forth righteousness</a:t>
            </a:r>
            <a:r>
              <a:rPr lang="en-SG" i="1" dirty="0"/>
              <a:t>: but a false witness deceit</a:t>
            </a:r>
            <a:r>
              <a:rPr lang="en-SG" dirty="0"/>
              <a:t>.</a:t>
            </a:r>
          </a:p>
          <a:p>
            <a:r>
              <a:rPr lang="en-SG" altLang="en-US" i="1" dirty="0" smtClean="0"/>
              <a:t>           </a:t>
            </a:r>
            <a:r>
              <a:rPr lang="en-SG" dirty="0"/>
              <a:t>(Proverbs </a:t>
            </a:r>
            <a:r>
              <a:rPr lang="en-SG" dirty="0" smtClean="0"/>
              <a:t>17:27)  </a:t>
            </a:r>
            <a:r>
              <a:rPr lang="en-SG" i="1" u="sng" dirty="0"/>
              <a:t>He that hath knowledge </a:t>
            </a:r>
            <a:r>
              <a:rPr lang="en-SG" i="1" u="sng" dirty="0" smtClean="0"/>
              <a:t>spares </a:t>
            </a:r>
            <a:r>
              <a:rPr lang="en-SG" i="1" u="sng" dirty="0"/>
              <a:t>his words</a:t>
            </a:r>
            <a:r>
              <a:rPr lang="en-SG" i="1" dirty="0"/>
              <a:t>: and a man of understanding is of an excellent spirit</a:t>
            </a:r>
            <a:r>
              <a:rPr lang="en-SG" dirty="0"/>
              <a:t>.</a:t>
            </a:r>
          </a:p>
          <a:p>
            <a:endParaRPr lang="en-SG" dirty="0"/>
          </a:p>
          <a:p>
            <a:pPr marL="0" indent="0">
              <a:buNone/>
            </a:pPr>
            <a:endParaRPr lang="en-SG" altLang="en-US" i="1" dirty="0"/>
          </a:p>
          <a:p>
            <a:pPr marL="0" indent="0" eaLnBrk="1" hangingPunct="1">
              <a:buNone/>
            </a:pPr>
            <a:endParaRPr lang="en-SG" altLang="en-US" dirty="0" smtClean="0"/>
          </a:p>
        </p:txBody>
      </p:sp>
    </p:spTree>
    <p:extLst>
      <p:ext uri="{BB962C8B-B14F-4D97-AF65-F5344CB8AC3E}">
        <p14:creationId xmlns:p14="http://schemas.microsoft.com/office/powerpoint/2010/main" val="1462775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300316" y="238871"/>
            <a:ext cx="11062447" cy="6403975"/>
          </a:xfrm>
        </p:spPr>
        <p:txBody>
          <a:bodyPr>
            <a:noAutofit/>
          </a:bodyPr>
          <a:lstStyle/>
          <a:p>
            <a:pPr marL="0" indent="0" eaLnBrk="1" hangingPunct="1">
              <a:buNone/>
            </a:pPr>
            <a:r>
              <a:rPr lang="en-SG" altLang="en-US" dirty="0" smtClean="0"/>
              <a:t>E.  </a:t>
            </a:r>
            <a:r>
              <a:rPr lang="en-SG" altLang="en-US" u="sng" dirty="0" smtClean="0"/>
              <a:t>The Appeal</a:t>
            </a:r>
            <a:endParaRPr lang="en-SG" altLang="en-US" dirty="0" smtClean="0"/>
          </a:p>
          <a:p>
            <a:pPr marL="0" indent="0" eaLnBrk="1" hangingPunct="1">
              <a:buNone/>
            </a:pPr>
            <a:r>
              <a:rPr lang="en-SG" altLang="en-US" dirty="0" smtClean="0"/>
              <a:t>3.  </a:t>
            </a:r>
            <a:r>
              <a:rPr lang="en-SG" altLang="en-US" u="sng" dirty="0" smtClean="0"/>
              <a:t>The Pain</a:t>
            </a:r>
            <a:r>
              <a:rPr lang="en-SG" altLang="en-US" dirty="0" smtClean="0"/>
              <a:t> – Emphasize the pain by using the “I” statement.</a:t>
            </a:r>
          </a:p>
          <a:p>
            <a:pPr marL="0" indent="0" eaLnBrk="1" hangingPunct="1">
              <a:buNone/>
            </a:pPr>
            <a:r>
              <a:rPr lang="en-SG" altLang="en-US" dirty="0" smtClean="0"/>
              <a:t>        “I felt deeply hurt when you shouted at me.”</a:t>
            </a:r>
          </a:p>
          <a:p>
            <a:pPr marL="0" indent="0">
              <a:buNone/>
            </a:pPr>
            <a:r>
              <a:rPr lang="en-SG" altLang="en-US" dirty="0"/>
              <a:t>         (Proverbs </a:t>
            </a:r>
            <a:r>
              <a:rPr lang="en-SG" altLang="en-US" dirty="0" smtClean="0"/>
              <a:t>16:23)  </a:t>
            </a:r>
            <a:r>
              <a:rPr lang="en-SG" altLang="en-US" i="1" u="sng" dirty="0"/>
              <a:t>The heart of the wise </a:t>
            </a:r>
            <a:r>
              <a:rPr lang="en-SG" altLang="en-US" i="1" u="sng" dirty="0" smtClean="0"/>
              <a:t>teaches </a:t>
            </a:r>
            <a:r>
              <a:rPr lang="en-SG" altLang="en-US" i="1" u="sng" dirty="0"/>
              <a:t>his mouth</a:t>
            </a:r>
            <a:r>
              <a:rPr lang="en-SG" altLang="en-US" i="1" dirty="0"/>
              <a:t>, and </a:t>
            </a:r>
            <a:r>
              <a:rPr lang="en-SG" altLang="en-US" i="1" dirty="0" smtClean="0"/>
              <a:t>adds </a:t>
            </a:r>
            <a:r>
              <a:rPr lang="en-SG" altLang="en-US" i="1" dirty="0"/>
              <a:t>learning to his lips</a:t>
            </a:r>
            <a:r>
              <a:rPr lang="en-SG" altLang="en-US" i="1" dirty="0" smtClean="0"/>
              <a:t>.</a:t>
            </a:r>
          </a:p>
          <a:p>
            <a:pPr marL="514350" indent="-514350">
              <a:buAutoNum type="arabicPeriod" startAt="4"/>
            </a:pPr>
            <a:r>
              <a:rPr lang="en-SG" altLang="en-US" u="sng" dirty="0" smtClean="0"/>
              <a:t>The Plea</a:t>
            </a:r>
            <a:r>
              <a:rPr lang="en-SG" altLang="en-US" dirty="0" smtClean="0"/>
              <a:t> – Make a personal plea to receive help or treatment.</a:t>
            </a:r>
          </a:p>
          <a:p>
            <a:pPr marL="0" indent="0">
              <a:buNone/>
            </a:pPr>
            <a:r>
              <a:rPr lang="en-SG" altLang="en-US" i="1" dirty="0"/>
              <a:t> </a:t>
            </a:r>
            <a:r>
              <a:rPr lang="en-SG" altLang="en-US" i="1" dirty="0" smtClean="0"/>
              <a:t>      “I plead of you to get the help for this.”</a:t>
            </a:r>
          </a:p>
          <a:p>
            <a:pPr marL="0" indent="0">
              <a:buNone/>
            </a:pPr>
            <a:r>
              <a:rPr lang="en-SG" altLang="en-US" dirty="0" smtClean="0"/>
              <a:t>a. If help is refused, detail the consequences.  (Remove self.)</a:t>
            </a:r>
          </a:p>
          <a:p>
            <a:r>
              <a:rPr lang="en-SG" dirty="0"/>
              <a:t> </a:t>
            </a:r>
            <a:r>
              <a:rPr lang="en-SG" dirty="0" smtClean="0"/>
              <a:t>    </a:t>
            </a:r>
            <a:r>
              <a:rPr lang="en-SG" dirty="0"/>
              <a:t>(Proverbs </a:t>
            </a:r>
            <a:r>
              <a:rPr lang="en-SG" dirty="0" smtClean="0"/>
              <a:t>15:10</a:t>
            </a:r>
            <a:r>
              <a:rPr lang="en-SG" i="1" dirty="0" smtClean="0"/>
              <a:t>)  </a:t>
            </a:r>
            <a:r>
              <a:rPr lang="en-SG" i="1" u="sng" dirty="0"/>
              <a:t>Correction is grievous unto him that </a:t>
            </a:r>
            <a:r>
              <a:rPr lang="en-SG" i="1" u="sng" dirty="0" smtClean="0"/>
              <a:t>forsakes </a:t>
            </a:r>
            <a:r>
              <a:rPr lang="en-SG" i="1" u="sng" dirty="0"/>
              <a:t>the way</a:t>
            </a:r>
            <a:r>
              <a:rPr lang="en-SG" i="1" dirty="0"/>
              <a:t>: and he that </a:t>
            </a:r>
            <a:r>
              <a:rPr lang="en-SG" i="1" dirty="0" smtClean="0"/>
              <a:t>hates </a:t>
            </a:r>
            <a:r>
              <a:rPr lang="en-SG" i="1" dirty="0"/>
              <a:t>reproof shall die</a:t>
            </a:r>
            <a:r>
              <a:rPr lang="en-SG" dirty="0" smtClean="0"/>
              <a:t>.</a:t>
            </a:r>
          </a:p>
          <a:p>
            <a:r>
              <a:rPr lang="en-SG" dirty="0" smtClean="0"/>
              <a:t>    </a:t>
            </a:r>
            <a:r>
              <a:rPr lang="en-SG" dirty="0"/>
              <a:t>(Proverbs </a:t>
            </a:r>
            <a:r>
              <a:rPr lang="en-SG" dirty="0" smtClean="0"/>
              <a:t>22:24)  </a:t>
            </a:r>
            <a:r>
              <a:rPr lang="en-SG" i="1" u="sng" dirty="0"/>
              <a:t>Make no friendship with an angry man</a:t>
            </a:r>
            <a:r>
              <a:rPr lang="en-SG" i="1" dirty="0"/>
              <a:t>; and with a furious man thou shalt not go</a:t>
            </a:r>
            <a:r>
              <a:rPr lang="en-SG" dirty="0"/>
              <a:t>:</a:t>
            </a:r>
          </a:p>
          <a:p>
            <a:pPr marL="0" indent="0">
              <a:buNone/>
            </a:pPr>
            <a:r>
              <a:rPr lang="en-SG" dirty="0" smtClean="0"/>
              <a:t>b.  “</a:t>
            </a:r>
            <a:r>
              <a:rPr lang="en-SG" i="1" u="sng" dirty="0" smtClean="0"/>
              <a:t>I </a:t>
            </a:r>
            <a:r>
              <a:rPr lang="en-SG" i="1" u="sng" dirty="0"/>
              <a:t>appeal unto Caesar</a:t>
            </a:r>
            <a:r>
              <a:rPr lang="en-SG" dirty="0" smtClean="0"/>
              <a:t>.”  (Acts 25:11; cf. Matt. 18:16-17)</a:t>
            </a:r>
            <a:endParaRPr lang="en-SG" dirty="0"/>
          </a:p>
          <a:p>
            <a:pPr marL="0" indent="0">
              <a:buNone/>
            </a:pPr>
            <a:endParaRPr lang="en-SG" dirty="0"/>
          </a:p>
          <a:p>
            <a:endParaRPr lang="en-SG" dirty="0"/>
          </a:p>
          <a:p>
            <a:endParaRPr lang="en-SG" dirty="0"/>
          </a:p>
          <a:p>
            <a:r>
              <a:rPr lang="en-SG" dirty="0" smtClean="0"/>
              <a:t> </a:t>
            </a:r>
            <a:endParaRPr lang="en-SG" dirty="0"/>
          </a:p>
          <a:p>
            <a:endParaRPr lang="en-SG" dirty="0"/>
          </a:p>
          <a:p>
            <a:pPr marL="0" indent="0">
              <a:buNone/>
            </a:pPr>
            <a:endParaRPr lang="en-SG" altLang="en-US" i="1" dirty="0"/>
          </a:p>
          <a:p>
            <a:pPr marL="0" indent="0" eaLnBrk="1" hangingPunct="1">
              <a:buNone/>
            </a:pPr>
            <a:endParaRPr lang="en-SG" altLang="en-US" dirty="0" smtClean="0"/>
          </a:p>
          <a:p>
            <a:pPr marL="0" indent="0" eaLnBrk="1" hangingPunct="1">
              <a:buNone/>
            </a:pPr>
            <a:r>
              <a:rPr lang="en-SG" altLang="en-US" dirty="0"/>
              <a:t> </a:t>
            </a:r>
            <a:r>
              <a:rPr lang="en-SG" altLang="en-US" dirty="0" smtClean="0"/>
              <a:t>        </a:t>
            </a:r>
          </a:p>
        </p:txBody>
      </p:sp>
    </p:spTree>
    <p:extLst>
      <p:ext uri="{BB962C8B-B14F-4D97-AF65-F5344CB8AC3E}">
        <p14:creationId xmlns:p14="http://schemas.microsoft.com/office/powerpoint/2010/main" val="2679505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57577" y="193183"/>
            <a:ext cx="11629623" cy="6516710"/>
          </a:xfrm>
        </p:spPr>
        <p:txBody>
          <a:bodyPr/>
          <a:lstStyle/>
          <a:p>
            <a:pPr marL="0" indent="0" eaLnBrk="1">
              <a:buNone/>
            </a:pPr>
            <a:r>
              <a:rPr lang="en-US" altLang="en-US" dirty="0" smtClean="0"/>
              <a:t>F.  </a:t>
            </a:r>
            <a:r>
              <a:rPr lang="en-US" altLang="en-US" u="sng" dirty="0" smtClean="0"/>
              <a:t>Some Guidelines</a:t>
            </a:r>
            <a:endParaRPr lang="en-US" altLang="en-US" dirty="0"/>
          </a:p>
          <a:p>
            <a:pPr marL="0" indent="0" eaLnBrk="1">
              <a:buNone/>
            </a:pPr>
            <a:r>
              <a:rPr lang="en-US" altLang="en-US" dirty="0" smtClean="0"/>
              <a:t>1.  Check your Motive (to help, not to humiliate).</a:t>
            </a:r>
            <a:endParaRPr lang="en-SG" altLang="en-US" dirty="0" smtClean="0"/>
          </a:p>
          <a:p>
            <a:pPr marL="0" indent="0" eaLnBrk="1" hangingPunct="1">
              <a:buNone/>
            </a:pPr>
            <a:r>
              <a:rPr lang="en-US" altLang="en-US" dirty="0" smtClean="0"/>
              <a:t>Would I criticize this if it were not a personal matter?  Will the criticism make me look better? (Gal. 6:1)</a:t>
            </a:r>
            <a:endParaRPr lang="en-SG" altLang="en-US" dirty="0" smtClean="0"/>
          </a:p>
          <a:p>
            <a:pPr marL="0" indent="0" eaLnBrk="1" hangingPunct="1">
              <a:buNone/>
            </a:pPr>
            <a:r>
              <a:rPr lang="en-US" altLang="en-US" dirty="0" smtClean="0"/>
              <a:t>2.  Does this criticism bring pain or pleasure to me?</a:t>
            </a:r>
            <a:endParaRPr lang="en-SG" altLang="en-US" dirty="0" smtClean="0"/>
          </a:p>
          <a:p>
            <a:pPr marL="0" indent="0" eaLnBrk="1">
              <a:buNone/>
            </a:pPr>
            <a:r>
              <a:rPr lang="en-GB" altLang="en-US" dirty="0" smtClean="0"/>
              <a:t>3.  Make sure that the issue is worthy of criticism.  Continual petty criticism is the mark of a small mind (Prov. 12:17).  I have to be little to belittle.  Love does cover a multitude of sins (1 Peter 4:8).</a:t>
            </a:r>
            <a:endParaRPr lang="en-SG" altLang="en-US" dirty="0" smtClean="0"/>
          </a:p>
          <a:p>
            <a:r>
              <a:rPr lang="en-SG" dirty="0"/>
              <a:t>(Galatians </a:t>
            </a:r>
            <a:r>
              <a:rPr lang="en-SG" dirty="0" smtClean="0"/>
              <a:t>6:1)  </a:t>
            </a:r>
            <a:r>
              <a:rPr lang="en-SG" i="1" dirty="0"/>
              <a:t>Brethren, if a man be overtaken in a fault, ye which are spiritual, </a:t>
            </a:r>
            <a:r>
              <a:rPr lang="en-SG" i="1" u="sng" dirty="0"/>
              <a:t>restore such an one in the spirit of meekness</a:t>
            </a:r>
            <a:r>
              <a:rPr lang="en-SG" i="1" dirty="0"/>
              <a:t>; considering thyself, lest thou also be tempted.</a:t>
            </a:r>
          </a:p>
          <a:p>
            <a:r>
              <a:rPr lang="en-SG" dirty="0"/>
              <a:t>(Proverbs </a:t>
            </a:r>
            <a:r>
              <a:rPr lang="en-SG" dirty="0" smtClean="0"/>
              <a:t>12:17)  </a:t>
            </a:r>
            <a:r>
              <a:rPr lang="en-SG" i="1" dirty="0"/>
              <a:t>He that </a:t>
            </a:r>
            <a:r>
              <a:rPr lang="en-SG" i="1" u="sng" dirty="0" smtClean="0"/>
              <a:t>speaks </a:t>
            </a:r>
            <a:r>
              <a:rPr lang="en-SG" i="1" u="sng" dirty="0"/>
              <a:t>truth </a:t>
            </a:r>
            <a:r>
              <a:rPr lang="en-SG" i="1" u="sng" dirty="0" smtClean="0"/>
              <a:t>shows </a:t>
            </a:r>
            <a:r>
              <a:rPr lang="en-SG" i="1" u="sng" dirty="0"/>
              <a:t>forth righteousness</a:t>
            </a:r>
            <a:r>
              <a:rPr lang="en-SG" i="1" dirty="0"/>
              <a:t>: but a false witness deceit</a:t>
            </a:r>
            <a:r>
              <a:rPr lang="en-SG" dirty="0"/>
              <a:t>.</a:t>
            </a:r>
          </a:p>
          <a:p>
            <a:pPr marL="0" indent="0">
              <a:buNone/>
            </a:pPr>
            <a:endParaRPr lang="en-SG" dirty="0"/>
          </a:p>
          <a:p>
            <a:pPr eaLnBrk="1" hangingPunct="1"/>
            <a:endParaRPr lang="en-SG" altLang="en-US" dirty="0" smtClean="0"/>
          </a:p>
        </p:txBody>
      </p:sp>
    </p:spTree>
    <p:extLst>
      <p:ext uri="{BB962C8B-B14F-4D97-AF65-F5344CB8AC3E}">
        <p14:creationId xmlns:p14="http://schemas.microsoft.com/office/powerpoint/2010/main" val="10956987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6" y="180303"/>
            <a:ext cx="11727287" cy="6336405"/>
          </a:xfrm>
        </p:spPr>
        <p:txBody>
          <a:bodyPr>
            <a:normAutofit/>
          </a:bodyPr>
          <a:lstStyle/>
          <a:p>
            <a:pPr marL="0" indent="0">
              <a:buClr>
                <a:schemeClr val="accent3"/>
              </a:buClr>
              <a:buNone/>
              <a:defRPr/>
            </a:pPr>
            <a:r>
              <a:rPr lang="en-US" i="1" dirty="0" smtClean="0"/>
              <a:t>4.  Be </a:t>
            </a:r>
            <a:r>
              <a:rPr lang="en-US" i="1" dirty="0"/>
              <a:t>specific, one issue at a time.  Say exactly what I mean and provide examples to back up the </a:t>
            </a:r>
            <a:r>
              <a:rPr lang="en-US" i="1" dirty="0" smtClean="0"/>
              <a:t>case (Prov. 18:17).</a:t>
            </a:r>
            <a:endParaRPr lang="en-SG" i="1" dirty="0"/>
          </a:p>
          <a:p>
            <a:pPr marL="0" indent="0">
              <a:buClr>
                <a:schemeClr val="accent3"/>
              </a:buClr>
              <a:buNone/>
              <a:defRPr/>
            </a:pPr>
            <a:r>
              <a:rPr lang="en-US" i="1" dirty="0" smtClean="0"/>
              <a:t>5.  Don’t </a:t>
            </a:r>
            <a:r>
              <a:rPr lang="en-US" i="1" dirty="0"/>
              <a:t>undermine the person’s self-confidence.  No - “you always …”, “you never …” – detract from </a:t>
            </a:r>
            <a:r>
              <a:rPr lang="en-US" i="1" dirty="0" smtClean="0"/>
              <a:t>accuracy (Eph. 4:25).</a:t>
            </a:r>
            <a:endParaRPr lang="en-SG" i="1" dirty="0"/>
          </a:p>
          <a:p>
            <a:pPr marL="0" indent="0">
              <a:buClr>
                <a:schemeClr val="accent3"/>
              </a:buClr>
              <a:buNone/>
              <a:defRPr/>
            </a:pPr>
            <a:r>
              <a:rPr lang="en-US" i="1" dirty="0" smtClean="0"/>
              <a:t>6.  Don’t </a:t>
            </a:r>
            <a:r>
              <a:rPr lang="en-US" i="1" dirty="0"/>
              <a:t>compare one person with another.  Deal on an individual </a:t>
            </a:r>
            <a:r>
              <a:rPr lang="en-US" i="1" dirty="0" smtClean="0"/>
              <a:t>basis (1 Peter 2:17; Prov. 11:13).</a:t>
            </a:r>
            <a:endParaRPr lang="en-SG" i="1" dirty="0"/>
          </a:p>
          <a:p>
            <a:pPr marL="0" indent="0">
              <a:buClr>
                <a:schemeClr val="accent3"/>
              </a:buClr>
              <a:buNone/>
              <a:defRPr/>
            </a:pPr>
            <a:r>
              <a:rPr lang="en-US" i="1" dirty="0" smtClean="0"/>
              <a:t>7.  Be </a:t>
            </a:r>
            <a:r>
              <a:rPr lang="en-US" i="1" dirty="0"/>
              <a:t>creative or don’t confront.  Look beyond the problem to the </a:t>
            </a:r>
            <a:r>
              <a:rPr lang="en-US" i="1" dirty="0" smtClean="0"/>
              <a:t>solution</a:t>
            </a:r>
            <a:r>
              <a:rPr lang="en-US" i="1" dirty="0"/>
              <a:t> </a:t>
            </a:r>
            <a:r>
              <a:rPr lang="en-US" i="1" dirty="0" smtClean="0"/>
              <a:t>(James 1:19).</a:t>
            </a:r>
            <a:endParaRPr lang="en-SG" i="1" dirty="0"/>
          </a:p>
          <a:p>
            <a:pPr marL="0" indent="0">
              <a:buClr>
                <a:schemeClr val="accent3"/>
              </a:buClr>
              <a:buNone/>
              <a:defRPr/>
            </a:pPr>
            <a:r>
              <a:rPr lang="en-SG" dirty="0"/>
              <a:t>(Proverbs </a:t>
            </a:r>
            <a:r>
              <a:rPr lang="en-SG" dirty="0" smtClean="0"/>
              <a:t>18:17)  </a:t>
            </a:r>
            <a:r>
              <a:rPr lang="en-SG" i="1" u="sng" dirty="0"/>
              <a:t>He that is first in his own cause </a:t>
            </a:r>
            <a:r>
              <a:rPr lang="en-SG" i="1" u="sng" dirty="0" smtClean="0"/>
              <a:t>seems </a:t>
            </a:r>
            <a:r>
              <a:rPr lang="en-SG" i="1" u="sng" dirty="0"/>
              <a:t>just</a:t>
            </a:r>
            <a:r>
              <a:rPr lang="en-SG" i="1" dirty="0"/>
              <a:t>; but his neighbour </a:t>
            </a:r>
            <a:r>
              <a:rPr lang="en-SG" i="1" dirty="0" smtClean="0"/>
              <a:t>comes </a:t>
            </a:r>
            <a:r>
              <a:rPr lang="en-SG" i="1" dirty="0"/>
              <a:t>and </a:t>
            </a:r>
            <a:r>
              <a:rPr lang="en-SG" i="1" dirty="0" smtClean="0"/>
              <a:t>searches </a:t>
            </a:r>
            <a:r>
              <a:rPr lang="en-SG" i="1" dirty="0"/>
              <a:t>him</a:t>
            </a:r>
            <a:r>
              <a:rPr lang="en-SG" dirty="0"/>
              <a:t>.</a:t>
            </a:r>
          </a:p>
          <a:p>
            <a:pPr marL="0" indent="0">
              <a:buClr>
                <a:schemeClr val="accent3"/>
              </a:buClr>
              <a:buNone/>
              <a:defRPr/>
            </a:pPr>
            <a:r>
              <a:rPr lang="en-SG" dirty="0"/>
              <a:t>(Ephesians </a:t>
            </a:r>
            <a:r>
              <a:rPr lang="en-SG" dirty="0" smtClean="0"/>
              <a:t>4:25)  </a:t>
            </a:r>
            <a:r>
              <a:rPr lang="en-SG" i="1" dirty="0"/>
              <a:t>Wherefore </a:t>
            </a:r>
            <a:r>
              <a:rPr lang="en-SG" i="1" u="sng" dirty="0"/>
              <a:t>putting away lying, speak every man truth</a:t>
            </a:r>
            <a:r>
              <a:rPr lang="en-SG" i="1" dirty="0"/>
              <a:t> with his neighbour: for we are members one of another</a:t>
            </a:r>
            <a:r>
              <a:rPr lang="en-SG" dirty="0"/>
              <a:t>.</a:t>
            </a:r>
          </a:p>
          <a:p>
            <a:pPr marL="0" indent="0">
              <a:buClr>
                <a:schemeClr val="accent3"/>
              </a:buClr>
              <a:buNone/>
              <a:defRPr/>
            </a:pPr>
            <a:endParaRPr lang="en-SG" dirty="0"/>
          </a:p>
        </p:txBody>
      </p:sp>
    </p:spTree>
    <p:extLst>
      <p:ext uri="{BB962C8B-B14F-4D97-AF65-F5344CB8AC3E}">
        <p14:creationId xmlns:p14="http://schemas.microsoft.com/office/powerpoint/2010/main" val="506634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141667"/>
            <a:ext cx="11603863" cy="6426557"/>
          </a:xfrm>
        </p:spPr>
        <p:txBody>
          <a:bodyPr>
            <a:normAutofit/>
          </a:bodyPr>
          <a:lstStyle/>
          <a:p>
            <a:pPr marL="0" indent="0">
              <a:buClr>
                <a:schemeClr val="accent3"/>
              </a:buClr>
              <a:buNone/>
              <a:defRPr/>
            </a:pPr>
            <a:r>
              <a:rPr lang="en-US" dirty="0" smtClean="0"/>
              <a:t>8.  Attack </a:t>
            </a:r>
            <a:r>
              <a:rPr lang="en-US" dirty="0"/>
              <a:t>the problem, not the person.  Deal only with actions a person can </a:t>
            </a:r>
            <a:r>
              <a:rPr lang="en-US" dirty="0" smtClean="0"/>
              <a:t>change (1 Peter 2:17).</a:t>
            </a:r>
            <a:endParaRPr lang="en-SG" dirty="0"/>
          </a:p>
          <a:p>
            <a:pPr marL="0" indent="0">
              <a:buClr>
                <a:schemeClr val="accent3"/>
              </a:buClr>
              <a:buNone/>
              <a:defRPr/>
            </a:pPr>
            <a:r>
              <a:rPr lang="en-US" dirty="0" smtClean="0"/>
              <a:t>9.  Confront </a:t>
            </a:r>
            <a:r>
              <a:rPr lang="en-US" dirty="0"/>
              <a:t>when the time is right.  Too soon </a:t>
            </a:r>
            <a:r>
              <a:rPr lang="en-US" dirty="0" smtClean="0"/>
              <a:t>(emotional) or </a:t>
            </a:r>
            <a:r>
              <a:rPr lang="en-US" dirty="0"/>
              <a:t>too late (forgotten)? </a:t>
            </a:r>
            <a:r>
              <a:rPr lang="en-US" dirty="0" smtClean="0"/>
              <a:t>(Eccl. 3:1 – propose time and place.)</a:t>
            </a:r>
            <a:endParaRPr lang="en-SG" dirty="0"/>
          </a:p>
          <a:p>
            <a:pPr marL="0" indent="0">
              <a:buClr>
                <a:schemeClr val="accent3"/>
              </a:buClr>
              <a:buNone/>
              <a:defRPr/>
            </a:pPr>
            <a:r>
              <a:rPr lang="en-US" dirty="0" smtClean="0"/>
              <a:t>10.  Look </a:t>
            </a:r>
            <a:r>
              <a:rPr lang="en-US" dirty="0"/>
              <a:t>at myself before looking at others.  Be always conscious of own shortcomings and of </a:t>
            </a:r>
            <a:r>
              <a:rPr lang="en-US" dirty="0" smtClean="0"/>
              <a:t>lessons (Mt. 7:1-5). </a:t>
            </a:r>
            <a:endParaRPr lang="en-SG" dirty="0"/>
          </a:p>
          <a:p>
            <a:pPr marL="0" indent="0">
              <a:buClr>
                <a:schemeClr val="accent3"/>
              </a:buClr>
              <a:buNone/>
              <a:defRPr/>
            </a:pPr>
            <a:r>
              <a:rPr lang="en-US" dirty="0" smtClean="0"/>
              <a:t>11.  Present </a:t>
            </a:r>
            <a:r>
              <a:rPr lang="en-US" dirty="0"/>
              <a:t>criticism as suggestions or questions, if </a:t>
            </a:r>
            <a:r>
              <a:rPr lang="en-US" dirty="0" smtClean="0"/>
              <a:t>possible (Prov. 15:31).  </a:t>
            </a:r>
            <a:endParaRPr lang="en-SG" dirty="0"/>
          </a:p>
          <a:p>
            <a:pPr marL="514350" indent="-514350">
              <a:buClr>
                <a:schemeClr val="accent3"/>
              </a:buClr>
              <a:buAutoNum type="arabicPeriod" startAt="12"/>
              <a:defRPr/>
            </a:pPr>
            <a:r>
              <a:rPr lang="en-US" dirty="0" smtClean="0"/>
              <a:t>End </a:t>
            </a:r>
            <a:r>
              <a:rPr lang="en-US" dirty="0"/>
              <a:t>confrontation with encouragement.  Sandwich the criticism between praise at the beginning and encouragement at the end: compliment – confront – compliment (2 Tim. 3:16,17; blessings Num. 6:22-26</a:t>
            </a:r>
            <a:r>
              <a:rPr lang="en-US" dirty="0" smtClean="0"/>
              <a:t>).</a:t>
            </a:r>
          </a:p>
          <a:p>
            <a:pPr marL="514350" indent="-514350">
              <a:buClr>
                <a:schemeClr val="accent3"/>
              </a:buClr>
              <a:buAutoNum type="arabicPeriod" startAt="12"/>
              <a:defRPr/>
            </a:pPr>
            <a:r>
              <a:rPr lang="en-US" dirty="0" smtClean="0"/>
              <a:t>If refusal, remove self from abusive situation (Prov. 22:24; 17:17) and appeal to higher authority (Matt. 18:16-17; Acts 25:11).  Value and protect sanctified conscience (Acts 24:16).</a:t>
            </a:r>
            <a:endParaRPr lang="en-SG" dirty="0"/>
          </a:p>
          <a:p>
            <a:pPr marL="274320" indent="-274320">
              <a:buClr>
                <a:schemeClr val="accent3"/>
              </a:buClr>
              <a:buFont typeface="Wingdings 2"/>
              <a:buChar char=""/>
              <a:defRPr/>
            </a:pPr>
            <a:endParaRPr lang="en-SG" dirty="0"/>
          </a:p>
        </p:txBody>
      </p:sp>
    </p:spTree>
    <p:extLst>
      <p:ext uri="{BB962C8B-B14F-4D97-AF65-F5344CB8AC3E}">
        <p14:creationId xmlns:p14="http://schemas.microsoft.com/office/powerpoint/2010/main" val="1188829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a:pPr>
            <a:r>
              <a:rPr lang="en-SG" sz="2600" u="sng" dirty="0" smtClean="0"/>
              <a:t>The choice to forgive</a:t>
            </a:r>
          </a:p>
          <a:p>
            <a:pPr algn="l"/>
            <a:r>
              <a:rPr lang="en-SG" sz="2600" dirty="0"/>
              <a:t>      (Luke </a:t>
            </a:r>
            <a:r>
              <a:rPr lang="en-SG" sz="2600" dirty="0" smtClean="0"/>
              <a:t>17:3,4)  </a:t>
            </a:r>
            <a:r>
              <a:rPr lang="en-SG" sz="2600" i="1" dirty="0"/>
              <a:t>Take heed to yourselves: If thy brother trespass against thee, rebuke him; and </a:t>
            </a:r>
            <a:r>
              <a:rPr lang="en-SG" sz="2600" i="1" u="sng" dirty="0"/>
              <a:t>if he repent, forgive </a:t>
            </a:r>
            <a:r>
              <a:rPr lang="en-SG" sz="2600" i="1" u="sng" dirty="0" smtClean="0"/>
              <a:t>him</a:t>
            </a:r>
            <a:r>
              <a:rPr lang="en-SG" sz="2600" i="1" dirty="0" smtClean="0"/>
              <a:t>.  And </a:t>
            </a:r>
            <a:r>
              <a:rPr lang="en-SG" sz="2600" i="1" dirty="0"/>
              <a:t>if he trespass against thee seven times in a day, and seven times in a day turn again to thee, saying, I repent; thou shalt forgive him</a:t>
            </a:r>
            <a:r>
              <a:rPr lang="en-SG" sz="2600" i="1" dirty="0" smtClean="0"/>
              <a:t>.</a:t>
            </a:r>
          </a:p>
          <a:p>
            <a:pPr algn="l"/>
            <a:r>
              <a:rPr lang="en-SG" sz="2600" dirty="0" smtClean="0"/>
              <a:t>1.  Forgiveness is dismissing a debt owed to you.  Jesus expressed the heart.</a:t>
            </a:r>
          </a:p>
          <a:p>
            <a:pPr algn="l"/>
            <a:r>
              <a:rPr lang="en-SG" sz="2600" dirty="0"/>
              <a:t> </a:t>
            </a:r>
            <a:r>
              <a:rPr lang="en-SG" sz="2600" dirty="0" smtClean="0"/>
              <a:t>     (Matthew 5:44)  </a:t>
            </a:r>
            <a:r>
              <a:rPr lang="en-SG" sz="2600" i="1" dirty="0" smtClean="0"/>
              <a:t>But I say unto you, Love your enemies, bless them that curse you, </a:t>
            </a:r>
            <a:r>
              <a:rPr lang="en-SG" sz="2600" i="1" u="sng" dirty="0" smtClean="0"/>
              <a:t>do good to them that hate you</a:t>
            </a:r>
            <a:r>
              <a:rPr lang="en-SG" sz="2600" i="1" dirty="0" smtClean="0"/>
              <a:t>, and pray for them which despitefully use you, and persecute you;</a:t>
            </a:r>
          </a:p>
          <a:p>
            <a:pPr marL="514350" indent="-514350" algn="l">
              <a:buAutoNum type="arabicPeriod" startAt="2"/>
            </a:pPr>
            <a:r>
              <a:rPr lang="en-SG" sz="2600" dirty="0" smtClean="0"/>
              <a:t>It is releasing a demand on unmet expectation or an unjust treatment.</a:t>
            </a:r>
          </a:p>
          <a:p>
            <a:pPr algn="l"/>
            <a:r>
              <a:rPr lang="en-SG" sz="2600" dirty="0" smtClean="0"/>
              <a:t>       (Matthew 5:39)  </a:t>
            </a:r>
            <a:r>
              <a:rPr lang="en-SG" sz="2600" i="1" dirty="0" smtClean="0"/>
              <a:t>But I say unto you, That ye resist not evil: but </a:t>
            </a:r>
            <a:r>
              <a:rPr lang="en-SG" sz="2600" i="1" u="sng" dirty="0" smtClean="0"/>
              <a:t>whosoever shall smite thee on thy right cheek, turn to him the other also</a:t>
            </a:r>
            <a:r>
              <a:rPr lang="en-SG" sz="2600" dirty="0" smtClean="0"/>
              <a:t>.</a:t>
            </a:r>
          </a:p>
          <a:p>
            <a:endParaRPr lang="en-SG" sz="2800" dirty="0"/>
          </a:p>
          <a:p>
            <a:pPr algn="l"/>
            <a:endParaRPr lang="en-SG" sz="2800" dirty="0"/>
          </a:p>
          <a:p>
            <a:pPr algn="l"/>
            <a:endParaRPr lang="en-SG" sz="2600" dirty="0"/>
          </a:p>
          <a:p>
            <a:pPr algn="l"/>
            <a:r>
              <a:rPr lang="en-SG" dirty="0" smtClean="0"/>
              <a:t>    </a:t>
            </a:r>
            <a:endParaRPr lang="en-SG" dirty="0"/>
          </a:p>
        </p:txBody>
      </p:sp>
    </p:spTree>
    <p:extLst>
      <p:ext uri="{BB962C8B-B14F-4D97-AF65-F5344CB8AC3E}">
        <p14:creationId xmlns:p14="http://schemas.microsoft.com/office/powerpoint/2010/main" val="1090088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1008112"/>
          </a:xfrm>
        </p:spPr>
        <p:txBody>
          <a:bodyPr>
            <a:normAutofit/>
          </a:bodyPr>
          <a:lstStyle/>
          <a:p>
            <a:pPr algn="ctr"/>
            <a:r>
              <a:rPr lang="en-US" u="sng" dirty="0" smtClean="0">
                <a:solidFill>
                  <a:srgbClr val="FF0000"/>
                </a:solidFill>
              </a:rPr>
              <a:t>CRITICISM</a:t>
            </a:r>
            <a:endParaRPr lang="en-SG" u="sng" dirty="0">
              <a:solidFill>
                <a:srgbClr val="FF0000"/>
              </a:solidFill>
            </a:endParaRPr>
          </a:p>
        </p:txBody>
      </p:sp>
      <p:sp>
        <p:nvSpPr>
          <p:cNvPr id="3" name="Subtitle 2"/>
          <p:cNvSpPr>
            <a:spLocks noGrp="1"/>
          </p:cNvSpPr>
          <p:nvPr>
            <p:ph type="subTitle" idx="1"/>
          </p:nvPr>
        </p:nvSpPr>
        <p:spPr>
          <a:xfrm>
            <a:off x="564776" y="1290918"/>
            <a:ext cx="11214847" cy="5018402"/>
          </a:xfrm>
        </p:spPr>
        <p:txBody>
          <a:bodyPr>
            <a:normAutofit/>
          </a:bodyPr>
          <a:lstStyle/>
          <a:p>
            <a:pPr algn="l"/>
            <a:r>
              <a:rPr lang="en-SG" sz="2800" b="1" dirty="0" smtClean="0"/>
              <a:t>B</a:t>
            </a:r>
            <a:r>
              <a:rPr lang="en-SG" sz="2800" b="1" u="sng" dirty="0" smtClean="0"/>
              <a:t>.  JESUS’ POWER OF REDEMPTIVE REJECTION</a:t>
            </a:r>
          </a:p>
          <a:p>
            <a:pPr algn="l"/>
            <a:endParaRPr lang="en-SG" sz="2800" b="1" dirty="0"/>
          </a:p>
          <a:p>
            <a:pPr algn="l"/>
            <a:r>
              <a:rPr lang="en-SG" sz="2800" dirty="0"/>
              <a:t>(1 Peter </a:t>
            </a:r>
            <a:r>
              <a:rPr lang="en-SG" sz="2800" dirty="0" smtClean="0"/>
              <a:t>2:23,24)  </a:t>
            </a:r>
            <a:r>
              <a:rPr lang="en-SG" sz="2800" i="1" dirty="0"/>
              <a:t>Who, when H</a:t>
            </a:r>
            <a:r>
              <a:rPr lang="en-SG" sz="2800" i="1" dirty="0" smtClean="0"/>
              <a:t>e </a:t>
            </a:r>
            <a:r>
              <a:rPr lang="en-SG" sz="2800" i="1" dirty="0"/>
              <a:t>was reviled, reviled not again; </a:t>
            </a:r>
            <a:r>
              <a:rPr lang="en-SG" sz="2800" i="1" u="sng" dirty="0"/>
              <a:t>when </a:t>
            </a:r>
            <a:r>
              <a:rPr lang="en-SG" sz="2800" i="1" u="sng" dirty="0" smtClean="0"/>
              <a:t>He </a:t>
            </a:r>
            <a:r>
              <a:rPr lang="en-SG" sz="2800" i="1" u="sng" dirty="0"/>
              <a:t>suffered, </a:t>
            </a:r>
            <a:r>
              <a:rPr lang="en-SG" sz="2800" i="1" u="sng" dirty="0" smtClean="0"/>
              <a:t>He </a:t>
            </a:r>
            <a:r>
              <a:rPr lang="en-SG" sz="2800" i="1" u="sng" dirty="0"/>
              <a:t>threatened not; but committed </a:t>
            </a:r>
            <a:r>
              <a:rPr lang="en-SG" sz="2800" i="1" u="sng" dirty="0" smtClean="0"/>
              <a:t>Himself </a:t>
            </a:r>
            <a:r>
              <a:rPr lang="en-SG" sz="2800" i="1" u="sng" dirty="0"/>
              <a:t>to </a:t>
            </a:r>
            <a:r>
              <a:rPr lang="en-SG" sz="2800" i="1" u="sng" dirty="0" smtClean="0"/>
              <a:t>Him </a:t>
            </a:r>
            <a:r>
              <a:rPr lang="en-SG" sz="2800" i="1" u="sng" dirty="0"/>
              <a:t>that </a:t>
            </a:r>
            <a:r>
              <a:rPr lang="en-SG" sz="2800" i="1" u="sng" dirty="0" smtClean="0"/>
              <a:t>judges </a:t>
            </a:r>
            <a:r>
              <a:rPr lang="en-SG" sz="2800" i="1" u="sng" dirty="0"/>
              <a:t>righteously</a:t>
            </a:r>
            <a:r>
              <a:rPr lang="en-SG" sz="2800" dirty="0"/>
              <a:t>:</a:t>
            </a:r>
          </a:p>
          <a:p>
            <a:pPr algn="l"/>
            <a:r>
              <a:rPr lang="en-SG" sz="2800" i="1" u="sng" dirty="0" smtClean="0"/>
              <a:t>Who His </a:t>
            </a:r>
            <a:r>
              <a:rPr lang="en-SG" sz="2800" i="1" u="sng" dirty="0"/>
              <a:t>own self bare our sins in </a:t>
            </a:r>
            <a:r>
              <a:rPr lang="en-SG" sz="2800" i="1" u="sng" dirty="0" smtClean="0"/>
              <a:t>His </a:t>
            </a:r>
            <a:r>
              <a:rPr lang="en-SG" sz="2800" i="1" u="sng" dirty="0"/>
              <a:t>own body </a:t>
            </a:r>
            <a:r>
              <a:rPr lang="en-SG" sz="2800" i="1" dirty="0"/>
              <a:t>on the tree, that we, being dead to sins, should live unto righteousness: by whose stripes ye were </a:t>
            </a:r>
            <a:r>
              <a:rPr lang="en-SG" sz="2800" i="1" dirty="0" smtClean="0"/>
              <a:t>healed</a:t>
            </a:r>
          </a:p>
          <a:p>
            <a:pPr algn="l"/>
            <a:endParaRPr lang="en-SG" sz="2800" i="1" dirty="0"/>
          </a:p>
          <a:p>
            <a:pPr algn="l"/>
            <a:r>
              <a:rPr lang="en-SG" dirty="0" smtClean="0"/>
              <a:t> “</a:t>
            </a:r>
            <a:r>
              <a:rPr lang="en-SG" sz="2800" i="1" dirty="0" smtClean="0"/>
              <a:t>Father, I put my life and heart into Your wise and purposeful Hands.  I trust You and entrust myself to You.  I know You will judge this situation justly in Your way and timing.  Amen.”</a:t>
            </a:r>
            <a:endParaRPr lang="en-SG" sz="2800" i="1" dirty="0"/>
          </a:p>
          <a:p>
            <a:pPr algn="l"/>
            <a:endParaRPr lang="en-SG" dirty="0"/>
          </a:p>
        </p:txBody>
      </p:sp>
    </p:spTree>
    <p:extLst>
      <p:ext uri="{BB962C8B-B14F-4D97-AF65-F5344CB8AC3E}">
        <p14:creationId xmlns:p14="http://schemas.microsoft.com/office/powerpoint/2010/main" val="1704169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2"/>
            </a:pPr>
            <a:r>
              <a:rPr lang="en-SG" u="sng" dirty="0" smtClean="0"/>
              <a:t>Two types of forgiveness</a:t>
            </a:r>
          </a:p>
          <a:p>
            <a:pPr algn="l"/>
            <a:r>
              <a:rPr lang="en-SG" dirty="0"/>
              <a:t> </a:t>
            </a:r>
            <a:r>
              <a:rPr lang="en-SG" dirty="0" smtClean="0"/>
              <a:t>1.  </a:t>
            </a:r>
            <a:r>
              <a:rPr lang="en-SG" u="sng" dirty="0" smtClean="0"/>
              <a:t>Decisional</a:t>
            </a:r>
            <a:r>
              <a:rPr lang="en-SG" dirty="0" smtClean="0"/>
              <a:t> – may occur at any point with changed thoughts or actions.</a:t>
            </a:r>
          </a:p>
          <a:p>
            <a:pPr algn="l"/>
            <a:r>
              <a:rPr lang="en-SG" dirty="0"/>
              <a:t> </a:t>
            </a:r>
            <a:r>
              <a:rPr lang="en-SG" dirty="0" smtClean="0"/>
              <a:t>a.  It could begin by the sovereign touch of God.</a:t>
            </a:r>
          </a:p>
          <a:p>
            <a:pPr algn="l"/>
            <a:r>
              <a:rPr lang="en-SG" dirty="0"/>
              <a:t> </a:t>
            </a:r>
            <a:r>
              <a:rPr lang="en-SG" dirty="0" smtClean="0"/>
              <a:t>b.  Negative behaviour (avoidance or revenge) is under control. (Mt. 18:23-35)</a:t>
            </a:r>
          </a:p>
          <a:p>
            <a:pPr algn="l"/>
            <a:r>
              <a:rPr lang="en-SG" dirty="0"/>
              <a:t>       (Matthew </a:t>
            </a:r>
            <a:r>
              <a:rPr lang="en-SG" dirty="0" smtClean="0"/>
              <a:t>6:12)  </a:t>
            </a:r>
            <a:r>
              <a:rPr lang="en-SG" i="1" u="sng" dirty="0"/>
              <a:t>And forgive us our debts, as we forgive our debtors</a:t>
            </a:r>
            <a:r>
              <a:rPr lang="en-SG" i="1" u="sng" dirty="0" smtClean="0"/>
              <a:t>.</a:t>
            </a:r>
          </a:p>
          <a:p>
            <a:pPr marL="457200" indent="-457200" algn="l">
              <a:buAutoNum type="arabicPeriod" startAt="2"/>
            </a:pPr>
            <a:r>
              <a:rPr lang="en-SG" u="sng" dirty="0" smtClean="0"/>
              <a:t>Emotional replacement </a:t>
            </a:r>
            <a:r>
              <a:rPr lang="en-SG" dirty="0" smtClean="0"/>
              <a:t>– of </a:t>
            </a:r>
            <a:r>
              <a:rPr lang="en-SG" dirty="0" err="1" smtClean="0"/>
              <a:t>unforgiveness</a:t>
            </a:r>
            <a:r>
              <a:rPr lang="en-SG" dirty="0" smtClean="0"/>
              <a:t> with forgiving emotions.</a:t>
            </a:r>
          </a:p>
          <a:p>
            <a:pPr algn="l"/>
            <a:r>
              <a:rPr lang="en-SG" dirty="0" smtClean="0"/>
              <a:t>a.  Emotions include thoughts, memories, associations, neuro-chemicals, hormones.</a:t>
            </a:r>
          </a:p>
          <a:p>
            <a:pPr marL="457200" indent="-457200" algn="l">
              <a:buAutoNum type="alphaLcPeriod" startAt="2"/>
            </a:pPr>
            <a:r>
              <a:rPr lang="en-SG" dirty="0" smtClean="0"/>
              <a:t>It is a process where the positives like empathy and hope overpowers negatives.</a:t>
            </a:r>
          </a:p>
          <a:p>
            <a:pPr algn="l"/>
            <a:r>
              <a:rPr lang="en-SG" dirty="0"/>
              <a:t>       (Luke </a:t>
            </a:r>
            <a:r>
              <a:rPr lang="en-SG" dirty="0" smtClean="0"/>
              <a:t>15:23)  </a:t>
            </a:r>
            <a:r>
              <a:rPr lang="en-SG" i="1" u="sng" dirty="0"/>
              <a:t>And bring hither the fatted calf, and kill it; and let us eat, and be merry</a:t>
            </a:r>
            <a:r>
              <a:rPr lang="en-SG" dirty="0"/>
              <a:t>:</a:t>
            </a:r>
          </a:p>
          <a:p>
            <a:pPr algn="l"/>
            <a:endParaRPr lang="en-SG" dirty="0"/>
          </a:p>
          <a:p>
            <a:pPr algn="l"/>
            <a:endParaRPr lang="en-SG" dirty="0" smtClean="0"/>
          </a:p>
          <a:p>
            <a:pPr algn="l"/>
            <a:endParaRPr lang="en-SG" dirty="0"/>
          </a:p>
        </p:txBody>
      </p:sp>
    </p:spTree>
    <p:extLst>
      <p:ext uri="{BB962C8B-B14F-4D97-AF65-F5344CB8AC3E}">
        <p14:creationId xmlns:p14="http://schemas.microsoft.com/office/powerpoint/2010/main" val="4747536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3"/>
            </a:pPr>
            <a:r>
              <a:rPr lang="en-SG" u="sng" dirty="0" smtClean="0"/>
              <a:t>What it is not</a:t>
            </a:r>
            <a:r>
              <a:rPr lang="en-SG" dirty="0" smtClean="0"/>
              <a:t>  (John 8:11)  </a:t>
            </a:r>
            <a:r>
              <a:rPr lang="en-SG" i="1" dirty="0"/>
              <a:t>She said, No man, Lord. And Jesus said unto her, </a:t>
            </a:r>
            <a:r>
              <a:rPr lang="en-SG" i="1" u="sng" dirty="0"/>
              <a:t>Neither do I condemn thee: go, and sin no more</a:t>
            </a:r>
            <a:r>
              <a:rPr lang="en-SG" u="sng" dirty="0"/>
              <a:t>.</a:t>
            </a:r>
          </a:p>
          <a:p>
            <a:pPr marL="457200" indent="-457200" algn="l">
              <a:buAutoNum type="arabicPeriod"/>
            </a:pPr>
            <a:r>
              <a:rPr lang="en-SG" dirty="0" smtClean="0"/>
              <a:t>It is not circumventing God’s justice.  He will judge in His way and timing.</a:t>
            </a:r>
          </a:p>
          <a:p>
            <a:pPr marL="457200" indent="-457200" algn="l">
              <a:buAutoNum type="arabicPeriod"/>
            </a:pPr>
            <a:r>
              <a:rPr lang="en-SG" dirty="0" smtClean="0"/>
              <a:t>It is not excusing bad acts but it is forgiving and leaving the consequences  to God.</a:t>
            </a:r>
          </a:p>
          <a:p>
            <a:pPr marL="457200" indent="-457200" algn="l">
              <a:buAutoNum type="arabicPeriod" startAt="3"/>
            </a:pPr>
            <a:r>
              <a:rPr lang="en-GB" dirty="0" smtClean="0"/>
              <a:t>Forgiveness </a:t>
            </a:r>
            <a:r>
              <a:rPr lang="en-GB" dirty="0"/>
              <a:t>does not </a:t>
            </a:r>
            <a:r>
              <a:rPr lang="en-GB" dirty="0" smtClean="0"/>
              <a:t>erase, deny or ignore </a:t>
            </a:r>
            <a:r>
              <a:rPr lang="en-GB" dirty="0"/>
              <a:t>a sin. </a:t>
            </a:r>
          </a:p>
          <a:p>
            <a:pPr marL="457200" indent="-457200" algn="l">
              <a:buAutoNum type="alphaLcPeriod"/>
            </a:pPr>
            <a:r>
              <a:rPr lang="en-GB" dirty="0" smtClean="0"/>
              <a:t>It </a:t>
            </a:r>
            <a:r>
              <a:rPr lang="en-GB" dirty="0"/>
              <a:t>does not change the nature of the sin to somehow turn a wrong into a right. </a:t>
            </a:r>
            <a:endParaRPr lang="en-SG" dirty="0"/>
          </a:p>
          <a:p>
            <a:pPr marL="457200" indent="-457200" algn="l">
              <a:buAutoNum type="alphaLcPeriod"/>
            </a:pPr>
            <a:r>
              <a:rPr lang="en-GB" dirty="0" smtClean="0"/>
              <a:t>It </a:t>
            </a:r>
            <a:r>
              <a:rPr lang="en-GB" dirty="0"/>
              <a:t>does change the power of the past to control the present and the </a:t>
            </a:r>
            <a:r>
              <a:rPr lang="en-GB" dirty="0" smtClean="0"/>
              <a:t>future.</a:t>
            </a:r>
          </a:p>
          <a:p>
            <a:pPr marL="457200" indent="-457200" algn="l">
              <a:buAutoNum type="arabicPeriod" startAt="4"/>
            </a:pPr>
            <a:r>
              <a:rPr lang="en-GB" dirty="0" smtClean="0"/>
              <a:t>It is not similar to reconciliation</a:t>
            </a:r>
          </a:p>
          <a:p>
            <a:pPr marL="457200" indent="-457200" algn="l">
              <a:buAutoNum type="alphaLcPeriod"/>
            </a:pPr>
            <a:r>
              <a:rPr lang="en-GB" dirty="0" smtClean="0"/>
              <a:t>Forgiveness </a:t>
            </a:r>
            <a:r>
              <a:rPr lang="en-GB" dirty="0"/>
              <a:t>means that you’re no longer torturing yourself over what happened. It’s for YOU, not the other person</a:t>
            </a:r>
            <a:r>
              <a:rPr lang="en-GB" dirty="0" smtClean="0"/>
              <a:t>.</a:t>
            </a:r>
          </a:p>
          <a:p>
            <a:pPr marL="457200" indent="-457200" algn="l">
              <a:buAutoNum type="alphaLcPeriod"/>
            </a:pPr>
            <a:r>
              <a:rPr lang="en-GB" dirty="0" smtClean="0"/>
              <a:t>Reconciliation is a restored relationship based on restored trust, required repentance and earned changed behaviour.</a:t>
            </a:r>
            <a:endParaRPr lang="en-SG" dirty="0"/>
          </a:p>
          <a:p>
            <a:pPr algn="l"/>
            <a:endParaRPr lang="en-SG" dirty="0"/>
          </a:p>
        </p:txBody>
      </p:sp>
    </p:spTree>
    <p:extLst>
      <p:ext uri="{BB962C8B-B14F-4D97-AF65-F5344CB8AC3E}">
        <p14:creationId xmlns:p14="http://schemas.microsoft.com/office/powerpoint/2010/main" val="23475632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4"/>
            </a:pPr>
            <a:r>
              <a:rPr lang="en-SG" u="sng" dirty="0" smtClean="0"/>
              <a:t>Divine Forgiveness</a:t>
            </a:r>
          </a:p>
          <a:p>
            <a:pPr marL="457200" indent="-457200" algn="l">
              <a:buAutoNum type="arabicPeriod"/>
            </a:pPr>
            <a:r>
              <a:rPr lang="en-SG" dirty="0" smtClean="0"/>
              <a:t>It is the fact that God in His mercy and grace, chooses to release you from the penalty, power and one day from the presence of sin.</a:t>
            </a:r>
          </a:p>
          <a:p>
            <a:pPr algn="l"/>
            <a:r>
              <a:rPr lang="en-SG" dirty="0"/>
              <a:t>      (Psalms </a:t>
            </a:r>
            <a:r>
              <a:rPr lang="en-SG" dirty="0" smtClean="0"/>
              <a:t>103:8,10)  </a:t>
            </a:r>
            <a:r>
              <a:rPr lang="en-SG" i="1" dirty="0"/>
              <a:t>The LORD is </a:t>
            </a:r>
            <a:r>
              <a:rPr lang="en-SG" i="1" u="sng" dirty="0"/>
              <a:t>merciful and gracious</a:t>
            </a:r>
            <a:r>
              <a:rPr lang="en-SG" i="1" dirty="0"/>
              <a:t>, slow to anger, and plenteous in mercy…. </a:t>
            </a:r>
            <a:r>
              <a:rPr lang="en-SG" i="1" dirty="0" smtClean="0"/>
              <a:t>He </a:t>
            </a:r>
            <a:r>
              <a:rPr lang="en-SG" i="1" dirty="0"/>
              <a:t>hath </a:t>
            </a:r>
            <a:r>
              <a:rPr lang="en-SG" i="1" u="sng" dirty="0"/>
              <a:t>not dealt with us after our sins</a:t>
            </a:r>
            <a:r>
              <a:rPr lang="en-SG" i="1" dirty="0"/>
              <a:t>; nor rewarded us according to our iniquities</a:t>
            </a:r>
            <a:r>
              <a:rPr lang="en-SG" i="1" dirty="0" smtClean="0"/>
              <a:t>.</a:t>
            </a:r>
          </a:p>
          <a:p>
            <a:pPr marL="457200" indent="-457200" algn="l">
              <a:buAutoNum type="arabicPeriod" startAt="2"/>
            </a:pPr>
            <a:r>
              <a:rPr lang="en-SG" dirty="0" smtClean="0"/>
              <a:t>It is extended by Jesus Christ who died as payment for our sins.</a:t>
            </a:r>
          </a:p>
          <a:p>
            <a:pPr algn="l"/>
            <a:r>
              <a:rPr lang="en-SG" i="1" dirty="0"/>
              <a:t>       (1 Peter </a:t>
            </a:r>
            <a:r>
              <a:rPr lang="en-SG" i="1" dirty="0" smtClean="0"/>
              <a:t>2:24)  </a:t>
            </a:r>
            <a:r>
              <a:rPr lang="en-SG" i="1" dirty="0"/>
              <a:t>Who </a:t>
            </a:r>
            <a:r>
              <a:rPr lang="en-SG" i="1" u="sng" dirty="0" smtClean="0"/>
              <a:t>His </a:t>
            </a:r>
            <a:r>
              <a:rPr lang="en-SG" i="1" u="sng" dirty="0"/>
              <a:t>own self bare our sins in </a:t>
            </a:r>
            <a:r>
              <a:rPr lang="en-SG" i="1" u="sng" dirty="0" smtClean="0"/>
              <a:t>His </a:t>
            </a:r>
            <a:r>
              <a:rPr lang="en-SG" i="1" u="sng" dirty="0"/>
              <a:t>own body</a:t>
            </a:r>
            <a:r>
              <a:rPr lang="en-SG" i="1" dirty="0"/>
              <a:t> on the tree, that we, being dead to sins, should live unto righteousness: by whose stripes ye were healed.</a:t>
            </a:r>
          </a:p>
          <a:p>
            <a:pPr marL="457200" indent="-457200" algn="l">
              <a:buAutoNum type="arabicPeriod" startAt="3"/>
            </a:pPr>
            <a:r>
              <a:rPr lang="en-SG" dirty="0" smtClean="0"/>
              <a:t>It is an extension of God’s Grace and you are the expression of that grace in forgiving.</a:t>
            </a:r>
          </a:p>
          <a:p>
            <a:pPr algn="l"/>
            <a:r>
              <a:rPr lang="en-SG" i="1" dirty="0"/>
              <a:t>       (Ephesians </a:t>
            </a:r>
            <a:r>
              <a:rPr lang="en-SG" i="1" dirty="0" smtClean="0"/>
              <a:t>4:32)  </a:t>
            </a:r>
            <a:r>
              <a:rPr lang="en-SG" i="1" dirty="0"/>
              <a:t>And be ye kind one to another, </a:t>
            </a:r>
            <a:r>
              <a:rPr lang="en-SG" i="1" dirty="0" err="1"/>
              <a:t>tenderhearted</a:t>
            </a:r>
            <a:r>
              <a:rPr lang="en-SG" i="1" dirty="0"/>
              <a:t>, </a:t>
            </a:r>
            <a:r>
              <a:rPr lang="en-SG" i="1" u="sng" dirty="0"/>
              <a:t>forgiving one another, even as God for Christ's sake hath forgiven you.</a:t>
            </a:r>
          </a:p>
          <a:p>
            <a:pPr algn="l"/>
            <a:endParaRPr lang="en-SG" i="1" dirty="0"/>
          </a:p>
          <a:p>
            <a:pPr algn="l"/>
            <a:endParaRPr lang="en-SG" dirty="0"/>
          </a:p>
          <a:p>
            <a:pPr algn="l"/>
            <a:endParaRPr lang="en-SG" dirty="0"/>
          </a:p>
        </p:txBody>
      </p:sp>
    </p:spTree>
    <p:extLst>
      <p:ext uri="{BB962C8B-B14F-4D97-AF65-F5344CB8AC3E}">
        <p14:creationId xmlns:p14="http://schemas.microsoft.com/office/powerpoint/2010/main" val="24896296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883" y="215153"/>
            <a:ext cx="11397802" cy="6094167"/>
          </a:xfrm>
        </p:spPr>
        <p:txBody>
          <a:bodyPr>
            <a:normAutofit/>
          </a:bodyPr>
          <a:lstStyle/>
          <a:p>
            <a:r>
              <a:rPr lang="en-SG" u="sng" dirty="0" smtClean="0"/>
              <a:t>PRAYER OF PEACE FROM GOD</a:t>
            </a:r>
          </a:p>
          <a:p>
            <a:pPr algn="l"/>
            <a:endParaRPr lang="en-SG" u="sng" dirty="0"/>
          </a:p>
          <a:p>
            <a:r>
              <a:rPr lang="en-SG" dirty="0" smtClean="0"/>
              <a:t>Lord Jesus, I need You.</a:t>
            </a:r>
          </a:p>
          <a:p>
            <a:r>
              <a:rPr lang="en-SG" dirty="0" smtClean="0"/>
              <a:t>I admit that I have sinned.</a:t>
            </a:r>
          </a:p>
          <a:p>
            <a:r>
              <a:rPr lang="en-SG" dirty="0" smtClean="0"/>
              <a:t>I understand that the punishment for me sin is death and to be spiritually separated from You.  Yet, because of Your great love, Your desire is to save me.  I believe that You paid for my sins on the cruel cross.  Lord Jesus, thank You for dying for my sins and taking the punishment for me.  </a:t>
            </a:r>
          </a:p>
          <a:p>
            <a:r>
              <a:rPr lang="en-SG" dirty="0" smtClean="0"/>
              <a:t>Right now, I ask You to forgive me and come into my life to be my Saviour and Lord.  Please give me Your power to practise forgiveness and to love those who have wounded me.  Begin healing the hurts in my life with Your love and </a:t>
            </a:r>
            <a:r>
              <a:rPr lang="en-SG" dirty="0"/>
              <a:t>p</a:t>
            </a:r>
            <a:r>
              <a:rPr lang="en-SG" dirty="0" smtClean="0"/>
              <a:t>lease take control of my life and make me the person You created me to be.  </a:t>
            </a:r>
          </a:p>
          <a:p>
            <a:r>
              <a:rPr lang="en-SG" dirty="0" smtClean="0"/>
              <a:t>Thank You for hearing my prayer and for Your unconditional and unchanging love and thank You for Your forgiveness and peace.</a:t>
            </a:r>
          </a:p>
          <a:p>
            <a:r>
              <a:rPr lang="en-SG" dirty="0" smtClean="0"/>
              <a:t>In Your Holy Name, I pray. Amen.</a:t>
            </a:r>
          </a:p>
          <a:p>
            <a:pPr algn="l"/>
            <a:endParaRPr lang="en-SG" dirty="0" smtClean="0"/>
          </a:p>
          <a:p>
            <a:pPr algn="l"/>
            <a:endParaRPr lang="en-SG" dirty="0" smtClean="0"/>
          </a:p>
        </p:txBody>
      </p:sp>
    </p:spTree>
    <p:extLst>
      <p:ext uri="{BB962C8B-B14F-4D97-AF65-F5344CB8AC3E}">
        <p14:creationId xmlns:p14="http://schemas.microsoft.com/office/powerpoint/2010/main" val="34497014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lnSpcReduction="10000"/>
          </a:bodyPr>
          <a:lstStyle/>
          <a:p>
            <a:pPr marL="457200" indent="-457200" algn="l">
              <a:buAutoNum type="alphaUcPeriod" startAt="5"/>
            </a:pPr>
            <a:r>
              <a:rPr lang="en-SG" u="sng" dirty="0" smtClean="0"/>
              <a:t>Bible Example of Human Forgiveness</a:t>
            </a:r>
            <a:r>
              <a:rPr lang="en-SG" dirty="0" smtClean="0"/>
              <a:t> (Gen. 45:5-8)</a:t>
            </a:r>
          </a:p>
          <a:p>
            <a:pPr algn="l"/>
            <a:r>
              <a:rPr lang="en-SG" dirty="0"/>
              <a:t>(Genesis </a:t>
            </a:r>
            <a:r>
              <a:rPr lang="en-SG" dirty="0" smtClean="0"/>
              <a:t>45:5-8)  </a:t>
            </a:r>
            <a:r>
              <a:rPr lang="en-SG" i="1" dirty="0"/>
              <a:t>Now therefore </a:t>
            </a:r>
            <a:r>
              <a:rPr lang="en-SG" i="1" u="sng" dirty="0"/>
              <a:t>be </a:t>
            </a:r>
            <a:r>
              <a:rPr lang="en-SG" i="1" u="sng" dirty="0" smtClean="0"/>
              <a:t>not </a:t>
            </a:r>
            <a:r>
              <a:rPr lang="en-SG" i="1" u="sng" dirty="0"/>
              <a:t>grieved, nor angry with yourselves</a:t>
            </a:r>
            <a:r>
              <a:rPr lang="en-SG" i="1" dirty="0"/>
              <a:t>, that ye sold me hither: for </a:t>
            </a:r>
            <a:r>
              <a:rPr lang="en-SG" i="1" u="sng" dirty="0"/>
              <a:t>God did send me</a:t>
            </a:r>
            <a:r>
              <a:rPr lang="en-SG" i="1" dirty="0"/>
              <a:t> before you to preserve </a:t>
            </a:r>
            <a:r>
              <a:rPr lang="en-SG" i="1" dirty="0" smtClean="0"/>
              <a:t>life.  For </a:t>
            </a:r>
            <a:r>
              <a:rPr lang="en-SG" i="1" dirty="0"/>
              <a:t>these two years hath the famine been in the land: and yet there are five years, in the which there shall neither be earing nor </a:t>
            </a:r>
            <a:r>
              <a:rPr lang="en-SG" i="1" dirty="0" smtClean="0"/>
              <a:t>harvest.  And </a:t>
            </a:r>
            <a:r>
              <a:rPr lang="en-SG" i="1" u="sng" dirty="0"/>
              <a:t>God sent me</a:t>
            </a:r>
            <a:r>
              <a:rPr lang="en-SG" i="1" dirty="0"/>
              <a:t> before you to preserve you a posterity in the earth, and </a:t>
            </a:r>
            <a:r>
              <a:rPr lang="en-SG" i="1" u="sng" dirty="0"/>
              <a:t>to save your lives by a great </a:t>
            </a:r>
            <a:r>
              <a:rPr lang="en-SG" i="1" u="sng" dirty="0" smtClean="0"/>
              <a:t>deliverance</a:t>
            </a:r>
            <a:r>
              <a:rPr lang="en-SG" i="1" dirty="0" smtClean="0"/>
              <a:t>. So </a:t>
            </a:r>
            <a:r>
              <a:rPr lang="en-SG" i="1" dirty="0"/>
              <a:t>now it was not you that sent me hither, but God: and </a:t>
            </a:r>
            <a:r>
              <a:rPr lang="en-SG" i="1" u="sng" dirty="0"/>
              <a:t>H</a:t>
            </a:r>
            <a:r>
              <a:rPr lang="en-SG" i="1" u="sng" dirty="0" smtClean="0"/>
              <a:t>e </a:t>
            </a:r>
            <a:r>
              <a:rPr lang="en-SG" i="1" u="sng" dirty="0"/>
              <a:t>hath made me </a:t>
            </a:r>
            <a:r>
              <a:rPr lang="en-SG" i="1" dirty="0"/>
              <a:t>a father to Pharaoh, and lord of all his house, and a ruler throughout all the land of Egypt</a:t>
            </a:r>
            <a:r>
              <a:rPr lang="en-SG" dirty="0"/>
              <a:t>.</a:t>
            </a:r>
          </a:p>
          <a:p>
            <a:pPr algn="l"/>
            <a:r>
              <a:rPr lang="en-SG" dirty="0" smtClean="0"/>
              <a:t>1.  “</a:t>
            </a:r>
            <a:r>
              <a:rPr lang="en-SG" i="1" u="sng" dirty="0"/>
              <a:t>B</a:t>
            </a:r>
            <a:r>
              <a:rPr lang="en-SG" i="1" u="sng" dirty="0" smtClean="0"/>
              <a:t>e </a:t>
            </a:r>
            <a:r>
              <a:rPr lang="en-SG" i="1" u="sng" dirty="0"/>
              <a:t>not grieved, nor angry with </a:t>
            </a:r>
            <a:r>
              <a:rPr lang="en-SG" i="1" u="sng" dirty="0" smtClean="0"/>
              <a:t>yourselves”</a:t>
            </a:r>
            <a:r>
              <a:rPr lang="en-SG" dirty="0" smtClean="0"/>
              <a:t> – intrapersonal emotional </a:t>
            </a:r>
            <a:r>
              <a:rPr lang="en-SG" dirty="0" err="1" smtClean="0"/>
              <a:t>unforgiveness</a:t>
            </a:r>
            <a:endParaRPr lang="en-SG" dirty="0"/>
          </a:p>
          <a:p>
            <a:pPr marL="457200" indent="-457200" algn="l">
              <a:buAutoNum type="arabicPeriod" startAt="2"/>
            </a:pPr>
            <a:r>
              <a:rPr lang="en-SG" dirty="0" smtClean="0"/>
              <a:t>“</a:t>
            </a:r>
            <a:r>
              <a:rPr lang="en-SG" i="1" u="sng" dirty="0"/>
              <a:t>God sent </a:t>
            </a:r>
            <a:r>
              <a:rPr lang="en-SG" i="1" u="sng" dirty="0" smtClean="0"/>
              <a:t>me</a:t>
            </a:r>
            <a:r>
              <a:rPr lang="en-SG" i="1" dirty="0" smtClean="0"/>
              <a:t>”</a:t>
            </a:r>
            <a:r>
              <a:rPr lang="en-SG" dirty="0" smtClean="0"/>
              <a:t> – God is in control and nothing is out of control.  He has His purpose.</a:t>
            </a:r>
          </a:p>
          <a:p>
            <a:pPr marL="457200" indent="-457200" algn="l">
              <a:buAutoNum type="arabicPeriod" startAt="2"/>
            </a:pPr>
            <a:r>
              <a:rPr lang="en-SG" dirty="0" smtClean="0"/>
              <a:t>“</a:t>
            </a:r>
            <a:r>
              <a:rPr lang="en-SG" i="1" u="sng" dirty="0"/>
              <a:t>He hath made </a:t>
            </a:r>
            <a:r>
              <a:rPr lang="en-SG" i="1" u="sng" dirty="0" smtClean="0"/>
              <a:t>me”</a:t>
            </a:r>
            <a:r>
              <a:rPr lang="en-SG" dirty="0" smtClean="0"/>
              <a:t> – His purpose is to make you like Jesus (Rom. 8:28,29). </a:t>
            </a:r>
          </a:p>
          <a:p>
            <a:pPr marL="457200" indent="-457200" algn="l">
              <a:buAutoNum type="arabicPeriod" startAt="2"/>
            </a:pPr>
            <a:r>
              <a:rPr lang="en-SG" dirty="0" smtClean="0"/>
              <a:t>“</a:t>
            </a:r>
            <a:r>
              <a:rPr lang="en-SG" i="1" u="sng" dirty="0" smtClean="0"/>
              <a:t>To </a:t>
            </a:r>
            <a:r>
              <a:rPr lang="en-SG" i="1" u="sng" dirty="0"/>
              <a:t>save your lives by a great </a:t>
            </a:r>
            <a:r>
              <a:rPr lang="en-SG" i="1" u="sng" dirty="0" smtClean="0"/>
              <a:t>deliverance”</a:t>
            </a:r>
            <a:r>
              <a:rPr lang="en-SG" dirty="0" smtClean="0"/>
              <a:t> – for salvation (</a:t>
            </a:r>
            <a:r>
              <a:rPr lang="en-SG" dirty="0" err="1" smtClean="0"/>
              <a:t>Pil</a:t>
            </a:r>
            <a:r>
              <a:rPr lang="en-SG" dirty="0" smtClean="0"/>
              <a:t>. 1:18; 2 Cor. 1:4)</a:t>
            </a:r>
          </a:p>
          <a:p>
            <a:pPr marL="457200" indent="-457200" algn="l">
              <a:buAutoNum type="arabicPeriod" startAt="2"/>
            </a:pPr>
            <a:r>
              <a:rPr lang="en-SG" dirty="0" smtClean="0"/>
              <a:t>Trust the Spirit for regeneration, revival, sanctification, strength and grace (Acts 4).</a:t>
            </a:r>
            <a:endParaRPr lang="en-SG" dirty="0"/>
          </a:p>
        </p:txBody>
      </p:sp>
    </p:spTree>
    <p:extLst>
      <p:ext uri="{BB962C8B-B14F-4D97-AF65-F5344CB8AC3E}">
        <p14:creationId xmlns:p14="http://schemas.microsoft.com/office/powerpoint/2010/main" val="30290701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618184"/>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927847"/>
            <a:ext cx="11397802" cy="5381473"/>
          </a:xfrm>
        </p:spPr>
        <p:txBody>
          <a:bodyPr>
            <a:normAutofit lnSpcReduction="10000"/>
          </a:bodyPr>
          <a:lstStyle/>
          <a:p>
            <a:pPr marL="457200" indent="-457200" algn="l">
              <a:buAutoNum type="alphaUcPeriod" startAt="6"/>
            </a:pPr>
            <a:r>
              <a:rPr lang="en-SG" u="sng" dirty="0" smtClean="0"/>
              <a:t>Stages of Forgiveness </a:t>
            </a:r>
            <a:r>
              <a:rPr lang="en-SG" dirty="0" smtClean="0"/>
              <a:t>– the gift of “grudge-free” living</a:t>
            </a:r>
          </a:p>
          <a:p>
            <a:pPr algn="l"/>
            <a:r>
              <a:rPr lang="en-SG" dirty="0"/>
              <a:t> (Leviticus </a:t>
            </a:r>
            <a:r>
              <a:rPr lang="en-SG" dirty="0" smtClean="0"/>
              <a:t>19:18)  </a:t>
            </a:r>
            <a:r>
              <a:rPr lang="en-SG" i="1" u="sng" dirty="0"/>
              <a:t>Thou shalt not avenge, nor bear any grudge</a:t>
            </a:r>
            <a:r>
              <a:rPr lang="en-SG" i="1" dirty="0"/>
              <a:t> against the children of thy people, but thou shalt love thy neighbour as thyself: I am the LORD</a:t>
            </a:r>
            <a:r>
              <a:rPr lang="en-SG" dirty="0"/>
              <a:t>.</a:t>
            </a:r>
          </a:p>
          <a:p>
            <a:pPr marL="457200" indent="-457200" algn="l">
              <a:buAutoNum type="arabicPeriod"/>
            </a:pPr>
            <a:r>
              <a:rPr lang="en-SG" dirty="0" smtClean="0"/>
              <a:t>Face the offense and the pain that is so personal, unfair and deep.</a:t>
            </a:r>
          </a:p>
          <a:p>
            <a:pPr marL="457200" indent="-457200" algn="l">
              <a:buAutoNum type="alphaLcPeriod"/>
            </a:pPr>
            <a:r>
              <a:rPr lang="en-SG" dirty="0" smtClean="0"/>
              <a:t>Do not minimize the offense by thinking it is okay and leave it alone.</a:t>
            </a:r>
          </a:p>
          <a:p>
            <a:pPr algn="l"/>
            <a:r>
              <a:rPr lang="en-SG" dirty="0"/>
              <a:t> (Ephesians </a:t>
            </a:r>
            <a:r>
              <a:rPr lang="en-SG" dirty="0" smtClean="0"/>
              <a:t>5:11)  </a:t>
            </a:r>
            <a:r>
              <a:rPr lang="en-SG" i="1" dirty="0"/>
              <a:t>And have no fellowship with the unfruitful works of darkness, but rather </a:t>
            </a:r>
            <a:r>
              <a:rPr lang="en-SG" i="1" u="sng" dirty="0"/>
              <a:t>reprove them</a:t>
            </a:r>
            <a:r>
              <a:rPr lang="en-SG" i="1" dirty="0" smtClean="0"/>
              <a:t>.</a:t>
            </a:r>
          </a:p>
          <a:p>
            <a:pPr marL="457200" indent="-457200" algn="l">
              <a:buAutoNum type="alphaLcPeriod" startAt="2"/>
            </a:pPr>
            <a:r>
              <a:rPr lang="en-SG" dirty="0" smtClean="0"/>
              <a:t>Do not excuse his behaviour by thinking he does not mean to hurt me.</a:t>
            </a:r>
          </a:p>
          <a:p>
            <a:pPr algn="l"/>
            <a:r>
              <a:rPr lang="en-SG" dirty="0"/>
              <a:t>(Proverbs </a:t>
            </a:r>
            <a:r>
              <a:rPr lang="en-SG" dirty="0" smtClean="0"/>
              <a:t>24:24)  </a:t>
            </a:r>
            <a:r>
              <a:rPr lang="en-SG" i="1" dirty="0"/>
              <a:t>He that </a:t>
            </a:r>
            <a:r>
              <a:rPr lang="en-SG" i="1" dirty="0" err="1"/>
              <a:t>saith</a:t>
            </a:r>
            <a:r>
              <a:rPr lang="en-SG" i="1" dirty="0"/>
              <a:t> unto the wicked, Thou art righteous; him shall the people curse, </a:t>
            </a:r>
            <a:r>
              <a:rPr lang="en-SG" i="1" u="sng" dirty="0"/>
              <a:t>nations shall abhor him</a:t>
            </a:r>
            <a:r>
              <a:rPr lang="en-SG" dirty="0" smtClean="0"/>
              <a:t>:</a:t>
            </a:r>
          </a:p>
          <a:p>
            <a:pPr marL="457200" indent="-457200" algn="l">
              <a:buAutoNum type="alphaLcPeriod" startAt="3"/>
            </a:pPr>
            <a:r>
              <a:rPr lang="en-SG" dirty="0" smtClean="0"/>
              <a:t>Do not assume that quick forgiveness is full one until the gravity and the impact be felt.</a:t>
            </a:r>
          </a:p>
          <a:p>
            <a:pPr algn="l"/>
            <a:r>
              <a:rPr lang="en-SG" dirty="0"/>
              <a:t>(Psalms </a:t>
            </a:r>
            <a:r>
              <a:rPr lang="en-SG" dirty="0" smtClean="0"/>
              <a:t>51:6)  </a:t>
            </a:r>
            <a:r>
              <a:rPr lang="en-SG" i="1" dirty="0"/>
              <a:t>Behold, </a:t>
            </a:r>
            <a:r>
              <a:rPr lang="en-SG" i="1" u="sng" dirty="0" smtClean="0"/>
              <a:t>Thou </a:t>
            </a:r>
            <a:r>
              <a:rPr lang="en-SG" i="1" u="sng" dirty="0" err="1"/>
              <a:t>desirest</a:t>
            </a:r>
            <a:r>
              <a:rPr lang="en-SG" i="1" u="sng" dirty="0"/>
              <a:t> truth in the inward parts</a:t>
            </a:r>
            <a:r>
              <a:rPr lang="en-SG" i="1" dirty="0"/>
              <a:t>: and in the hidden part </a:t>
            </a:r>
            <a:r>
              <a:rPr lang="en-SG" i="1" dirty="0" smtClean="0"/>
              <a:t>Thou </a:t>
            </a:r>
            <a:r>
              <a:rPr lang="en-SG" i="1" dirty="0"/>
              <a:t>shalt make me to know wisdom.</a:t>
            </a:r>
          </a:p>
          <a:p>
            <a:pPr algn="l"/>
            <a:endParaRPr lang="en-SG" dirty="0"/>
          </a:p>
          <a:p>
            <a:endParaRPr lang="en-SG" dirty="0"/>
          </a:p>
          <a:p>
            <a:pPr algn="l"/>
            <a:endParaRPr lang="en-SG" dirty="0"/>
          </a:p>
          <a:p>
            <a:pPr algn="l"/>
            <a:endParaRPr lang="en-SG" dirty="0"/>
          </a:p>
        </p:txBody>
      </p:sp>
    </p:spTree>
    <p:extLst>
      <p:ext uri="{BB962C8B-B14F-4D97-AF65-F5344CB8AC3E}">
        <p14:creationId xmlns:p14="http://schemas.microsoft.com/office/powerpoint/2010/main" val="38876068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6"/>
            </a:pPr>
            <a:r>
              <a:rPr lang="en-SG" u="sng" dirty="0" smtClean="0"/>
              <a:t>Stages of Forgiveness</a:t>
            </a:r>
            <a:endParaRPr lang="en-SG" dirty="0" smtClean="0"/>
          </a:p>
          <a:p>
            <a:pPr marL="457200" indent="-457200" algn="l">
              <a:buAutoNum type="arabicPeriod" startAt="2"/>
            </a:pPr>
            <a:r>
              <a:rPr lang="en-SG" dirty="0" smtClean="0"/>
              <a:t>Feel the offense that destroy commitment and intimacy to then give healing</a:t>
            </a:r>
          </a:p>
          <a:p>
            <a:pPr algn="l"/>
            <a:r>
              <a:rPr lang="en-SG" dirty="0"/>
              <a:t>(Ecclesiastes </a:t>
            </a:r>
            <a:r>
              <a:rPr lang="en-SG" dirty="0" smtClean="0"/>
              <a:t>3:8</a:t>
            </a:r>
            <a:r>
              <a:rPr lang="en-SG" i="1" dirty="0" smtClean="0"/>
              <a:t>)  </a:t>
            </a:r>
            <a:r>
              <a:rPr lang="en-SG" i="1" u="sng" dirty="0"/>
              <a:t>A time to love, and a time to hate</a:t>
            </a:r>
            <a:r>
              <a:rPr lang="en-SG" i="1" dirty="0"/>
              <a:t>; a time of war, and a time of peace</a:t>
            </a:r>
            <a:r>
              <a:rPr lang="en-SG" dirty="0"/>
              <a:t>.</a:t>
            </a:r>
          </a:p>
          <a:p>
            <a:pPr marL="457200" indent="-457200" algn="l">
              <a:buAutoNum type="alphaLcPeriod"/>
            </a:pPr>
            <a:r>
              <a:rPr lang="en-SG" dirty="0" smtClean="0"/>
              <a:t>Failure to feel mean denying the pain that he is under pressure and it is okay.</a:t>
            </a:r>
          </a:p>
          <a:p>
            <a:pPr algn="l"/>
            <a:r>
              <a:rPr lang="en-SG" dirty="0"/>
              <a:t>(Psalms </a:t>
            </a:r>
            <a:r>
              <a:rPr lang="en-SG" dirty="0" smtClean="0"/>
              <a:t>34:18)  </a:t>
            </a:r>
            <a:r>
              <a:rPr lang="en-SG" i="1" u="sng" dirty="0"/>
              <a:t>The LORD is nigh unto them that are of a broken heart</a:t>
            </a:r>
            <a:r>
              <a:rPr lang="en-SG" i="1" dirty="0"/>
              <a:t>; and </a:t>
            </a:r>
            <a:r>
              <a:rPr lang="en-SG" i="1" dirty="0" err="1"/>
              <a:t>saveth</a:t>
            </a:r>
            <a:r>
              <a:rPr lang="en-SG" i="1" dirty="0"/>
              <a:t> such as be of a contrite spirit</a:t>
            </a:r>
            <a:r>
              <a:rPr lang="en-SG" i="1" dirty="0" smtClean="0"/>
              <a:t>.</a:t>
            </a:r>
          </a:p>
          <a:p>
            <a:pPr marL="457200" indent="-457200" algn="l">
              <a:buAutoNum type="alphaLcPeriod" startAt="2"/>
            </a:pPr>
            <a:r>
              <a:rPr lang="en-SG" dirty="0" smtClean="0"/>
              <a:t>Carrying false guilt of hating what was done.  You need to hate the sin, not the sinner.</a:t>
            </a:r>
          </a:p>
          <a:p>
            <a:pPr algn="l"/>
            <a:r>
              <a:rPr lang="en-SG" dirty="0"/>
              <a:t>(Proverbs </a:t>
            </a:r>
            <a:r>
              <a:rPr lang="en-SG" dirty="0" smtClean="0"/>
              <a:t>8:13)  </a:t>
            </a:r>
            <a:r>
              <a:rPr lang="en-SG" i="1" u="sng" dirty="0"/>
              <a:t>The fear of the LORD is to hate evil</a:t>
            </a:r>
            <a:r>
              <a:rPr lang="en-SG" i="1" dirty="0"/>
              <a:t>: pride, and </a:t>
            </a:r>
            <a:r>
              <a:rPr lang="en-SG" i="1" dirty="0" err="1"/>
              <a:t>arrogancy</a:t>
            </a:r>
            <a:r>
              <a:rPr lang="en-SG" i="1" dirty="0"/>
              <a:t>, and the evil way, and the </a:t>
            </a:r>
            <a:r>
              <a:rPr lang="en-SG" i="1" dirty="0" err="1"/>
              <a:t>froward</a:t>
            </a:r>
            <a:r>
              <a:rPr lang="en-SG" i="1" dirty="0"/>
              <a:t> mouth, do I hate</a:t>
            </a:r>
            <a:r>
              <a:rPr lang="en-SG" dirty="0"/>
              <a:t>.</a:t>
            </a:r>
          </a:p>
          <a:p>
            <a:pPr algn="l"/>
            <a:endParaRPr lang="en-SG" dirty="0"/>
          </a:p>
          <a:p>
            <a:endParaRPr lang="en-SG" dirty="0"/>
          </a:p>
          <a:p>
            <a:pPr algn="l"/>
            <a:endParaRPr lang="en-SG" dirty="0" smtClean="0"/>
          </a:p>
          <a:p>
            <a:pPr marL="457200" indent="-457200" algn="l">
              <a:buAutoNum type="alphaLcPeriod"/>
            </a:pPr>
            <a:endParaRPr lang="en-SG" dirty="0"/>
          </a:p>
        </p:txBody>
      </p:sp>
    </p:spTree>
    <p:extLst>
      <p:ext uri="{BB962C8B-B14F-4D97-AF65-F5344CB8AC3E}">
        <p14:creationId xmlns:p14="http://schemas.microsoft.com/office/powerpoint/2010/main" val="27828259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fontScale="92500" lnSpcReduction="10000"/>
          </a:bodyPr>
          <a:lstStyle/>
          <a:p>
            <a:pPr marL="457200" indent="-457200" algn="l">
              <a:buAutoNum type="arabicPeriod" startAt="4"/>
            </a:pPr>
            <a:r>
              <a:rPr lang="en-SG" dirty="0" smtClean="0"/>
              <a:t>Forgive the Offender, drawing from the heart and power of God</a:t>
            </a:r>
          </a:p>
          <a:p>
            <a:pPr algn="l"/>
            <a:r>
              <a:rPr lang="en-SG" dirty="0" smtClean="0"/>
              <a:t>a.  Don’t feel like it?  It is an act of will in obedience to the Lord.</a:t>
            </a:r>
          </a:p>
          <a:p>
            <a:pPr algn="l"/>
            <a:r>
              <a:rPr lang="en-SG" dirty="0"/>
              <a:t>(Mark </a:t>
            </a:r>
            <a:r>
              <a:rPr lang="en-SG" dirty="0" smtClean="0"/>
              <a:t>11:25)  </a:t>
            </a:r>
            <a:r>
              <a:rPr lang="en-SG" i="1" dirty="0"/>
              <a:t>And when ye stand praying, </a:t>
            </a:r>
            <a:r>
              <a:rPr lang="en-SG" i="1" u="sng" dirty="0"/>
              <a:t>forgive, if ye have ought against any</a:t>
            </a:r>
            <a:r>
              <a:rPr lang="en-SG" i="1" dirty="0"/>
              <a:t>: that your Father also which is in heaven may forgive you your trespasses</a:t>
            </a:r>
            <a:r>
              <a:rPr lang="en-SG" dirty="0"/>
              <a:t>.</a:t>
            </a:r>
          </a:p>
          <a:p>
            <a:pPr algn="l"/>
            <a:r>
              <a:rPr lang="en-SG" dirty="0" smtClean="0"/>
              <a:t>b.  No power to forgive?  God’s power in you is strong enough.</a:t>
            </a:r>
          </a:p>
          <a:p>
            <a:pPr algn="l"/>
            <a:r>
              <a:rPr lang="en-SG" dirty="0"/>
              <a:t>(2 Peter </a:t>
            </a:r>
            <a:r>
              <a:rPr lang="en-SG" dirty="0" smtClean="0"/>
              <a:t>1:3)  </a:t>
            </a:r>
            <a:r>
              <a:rPr lang="en-SG" i="1" u="sng" dirty="0"/>
              <a:t>According as </a:t>
            </a:r>
            <a:r>
              <a:rPr lang="en-SG" i="1" u="sng" dirty="0" smtClean="0"/>
              <a:t>His </a:t>
            </a:r>
            <a:r>
              <a:rPr lang="en-SG" i="1" u="sng" dirty="0"/>
              <a:t>divine power hath given unto us all things </a:t>
            </a:r>
            <a:r>
              <a:rPr lang="en-SG" i="1" dirty="0"/>
              <a:t>that pertain unto life and godliness, through the knowledge of </a:t>
            </a:r>
            <a:r>
              <a:rPr lang="en-SG" i="1" dirty="0" smtClean="0"/>
              <a:t>Him </a:t>
            </a:r>
            <a:r>
              <a:rPr lang="en-SG" i="1" dirty="0"/>
              <a:t>that hath called us to glory and virtue</a:t>
            </a:r>
            <a:r>
              <a:rPr lang="en-SG" dirty="0"/>
              <a:t>:</a:t>
            </a:r>
          </a:p>
          <a:p>
            <a:pPr algn="l"/>
            <a:r>
              <a:rPr lang="en-SG" dirty="0" smtClean="0"/>
              <a:t>c.  Not fair!  He must pay.  God will deal in His way and timing.</a:t>
            </a:r>
          </a:p>
          <a:p>
            <a:pPr algn="l"/>
            <a:r>
              <a:rPr lang="en-SG" dirty="0"/>
              <a:t>(Romans </a:t>
            </a:r>
            <a:r>
              <a:rPr lang="en-SG" dirty="0" smtClean="0"/>
              <a:t>12:19)  </a:t>
            </a:r>
            <a:r>
              <a:rPr lang="en-SG" i="1" dirty="0"/>
              <a:t>Dearly beloved, avenge not yourselves, but rather give place unto wrath: for it is written, </a:t>
            </a:r>
            <a:r>
              <a:rPr lang="en-SG" i="1" u="sng" dirty="0"/>
              <a:t>Vengeance is mine; I will repay, </a:t>
            </a:r>
            <a:r>
              <a:rPr lang="en-SG" i="1" u="sng" dirty="0" err="1"/>
              <a:t>saith</a:t>
            </a:r>
            <a:r>
              <a:rPr lang="en-SG" i="1" u="sng" dirty="0"/>
              <a:t> the Lord</a:t>
            </a:r>
            <a:r>
              <a:rPr lang="en-SG" i="1" dirty="0" smtClean="0"/>
              <a:t>.</a:t>
            </a:r>
          </a:p>
          <a:p>
            <a:pPr algn="l"/>
            <a:r>
              <a:rPr lang="en-SG" dirty="0" smtClean="0"/>
              <a:t>d.  Can’t keep on forgiving?  You can’t control others but you can respond in forgiveness.</a:t>
            </a:r>
          </a:p>
          <a:p>
            <a:pPr algn="l"/>
            <a:r>
              <a:rPr lang="en-SG" dirty="0"/>
              <a:t>(Matthew </a:t>
            </a:r>
            <a:r>
              <a:rPr lang="en-SG" dirty="0" smtClean="0"/>
              <a:t>18:21,22)  </a:t>
            </a:r>
            <a:r>
              <a:rPr lang="en-SG" i="1" dirty="0"/>
              <a:t>Then came Peter to him, and said, Lord, how oft shall my brother sin against me, and I forgive him? till seven </a:t>
            </a:r>
            <a:r>
              <a:rPr lang="en-SG" i="1" dirty="0" smtClean="0"/>
              <a:t>times?  Jesus </a:t>
            </a:r>
            <a:r>
              <a:rPr lang="en-SG" i="1" dirty="0" err="1"/>
              <a:t>saith</a:t>
            </a:r>
            <a:r>
              <a:rPr lang="en-SG" i="1" dirty="0"/>
              <a:t> unto him, I say not unto thee, Until seven times: but, </a:t>
            </a:r>
            <a:r>
              <a:rPr lang="en-SG" i="1" u="sng" dirty="0"/>
              <a:t>Until seventy times seven</a:t>
            </a:r>
            <a:r>
              <a:rPr lang="en-SG" dirty="0"/>
              <a:t>.</a:t>
            </a:r>
          </a:p>
          <a:p>
            <a:pPr algn="l"/>
            <a:endParaRPr lang="en-SG" dirty="0"/>
          </a:p>
          <a:p>
            <a:pPr algn="l"/>
            <a:endParaRPr lang="en-SG" dirty="0"/>
          </a:p>
        </p:txBody>
      </p:sp>
    </p:spTree>
    <p:extLst>
      <p:ext uri="{BB962C8B-B14F-4D97-AF65-F5344CB8AC3E}">
        <p14:creationId xmlns:p14="http://schemas.microsoft.com/office/powerpoint/2010/main" val="1841130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IV.  FORGIVENESS – FREEDOM TO LET GO!</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6"/>
            </a:pPr>
            <a:r>
              <a:rPr lang="en-SG" u="sng" dirty="0" smtClean="0"/>
              <a:t>Stages of Forgiveness</a:t>
            </a:r>
          </a:p>
          <a:p>
            <a:pPr marL="457200" indent="-457200" algn="l">
              <a:buAutoNum type="arabicPeriod" startAt="5"/>
            </a:pPr>
            <a:r>
              <a:rPr lang="en-SG" dirty="0" smtClean="0"/>
              <a:t>Honest evaluation needed for reconciliation though there may not be restoration</a:t>
            </a:r>
          </a:p>
          <a:p>
            <a:pPr marL="457200" indent="-457200" algn="l">
              <a:buAutoNum type="alphaLcPeriod"/>
            </a:pPr>
            <a:r>
              <a:rPr lang="en-SG" dirty="0" smtClean="0"/>
              <a:t>Detoxify by sharing your heart and pain and by noticing repentance of offender.</a:t>
            </a:r>
          </a:p>
          <a:p>
            <a:pPr algn="l"/>
            <a:r>
              <a:rPr lang="en-SG" dirty="0"/>
              <a:t>(2 Corinthians </a:t>
            </a:r>
            <a:r>
              <a:rPr lang="en-SG" dirty="0" smtClean="0"/>
              <a:t>7:10)  </a:t>
            </a:r>
            <a:r>
              <a:rPr lang="en-SG" i="1" dirty="0"/>
              <a:t>For </a:t>
            </a:r>
            <a:r>
              <a:rPr lang="en-SG" i="1" u="sng" dirty="0"/>
              <a:t>godly sorrow </a:t>
            </a:r>
            <a:r>
              <a:rPr lang="en-SG" i="1" u="sng" dirty="0" smtClean="0"/>
              <a:t>works </a:t>
            </a:r>
            <a:r>
              <a:rPr lang="en-SG" i="1" u="sng" dirty="0"/>
              <a:t>repentance to salvation </a:t>
            </a:r>
            <a:r>
              <a:rPr lang="en-SG" i="1" dirty="0"/>
              <a:t>not to be repented of: but the sorrow of the world </a:t>
            </a:r>
            <a:r>
              <a:rPr lang="en-SG" i="1" dirty="0" smtClean="0"/>
              <a:t>works </a:t>
            </a:r>
            <a:r>
              <a:rPr lang="en-SG" i="1" dirty="0"/>
              <a:t>death</a:t>
            </a:r>
            <a:r>
              <a:rPr lang="en-SG" i="1" dirty="0" smtClean="0"/>
              <a:t>.</a:t>
            </a:r>
          </a:p>
          <a:p>
            <a:pPr marL="457200" indent="-457200" algn="l">
              <a:buAutoNum type="alphaLcPeriod" startAt="2"/>
            </a:pPr>
            <a:r>
              <a:rPr lang="en-SG" i="1" dirty="0" smtClean="0"/>
              <a:t>Set </a:t>
            </a:r>
            <a:r>
              <a:rPr lang="en-SG" dirty="0" smtClean="0"/>
              <a:t>appropriate boundaries with accountability and discipline.</a:t>
            </a:r>
            <a:endParaRPr lang="en-SG" i="1" dirty="0"/>
          </a:p>
          <a:p>
            <a:pPr algn="l"/>
            <a:r>
              <a:rPr lang="en-SG" dirty="0"/>
              <a:t>(Proverbs </a:t>
            </a:r>
            <a:r>
              <a:rPr lang="en-SG" dirty="0" smtClean="0"/>
              <a:t>10:17)  </a:t>
            </a:r>
            <a:r>
              <a:rPr lang="en-SG" i="1" u="sng" dirty="0"/>
              <a:t>He is in the way of life that </a:t>
            </a:r>
            <a:r>
              <a:rPr lang="en-SG" i="1" u="sng" dirty="0" smtClean="0"/>
              <a:t>keeps </a:t>
            </a:r>
            <a:r>
              <a:rPr lang="en-SG" i="1" u="sng" dirty="0"/>
              <a:t>instruction</a:t>
            </a:r>
            <a:r>
              <a:rPr lang="en-SG" i="1" dirty="0"/>
              <a:t>: but he that </a:t>
            </a:r>
            <a:r>
              <a:rPr lang="en-SG" i="1" dirty="0" smtClean="0"/>
              <a:t>refuses </a:t>
            </a:r>
            <a:r>
              <a:rPr lang="en-SG" i="1" dirty="0"/>
              <a:t>reproof </a:t>
            </a:r>
            <a:r>
              <a:rPr lang="en-SG" i="1" dirty="0" smtClean="0"/>
              <a:t>errs.</a:t>
            </a:r>
            <a:endParaRPr lang="en-SG" i="1" dirty="0"/>
          </a:p>
          <a:p>
            <a:pPr marL="457200" indent="-457200" algn="l">
              <a:buAutoNum type="alphaLcPeriod" startAt="3"/>
            </a:pPr>
            <a:r>
              <a:rPr lang="en-SG" dirty="0" smtClean="0"/>
              <a:t>Do not rush because trust has been broken n time is needed for proof of faithfulness.</a:t>
            </a:r>
          </a:p>
          <a:p>
            <a:pPr algn="l"/>
            <a:r>
              <a:rPr lang="en-SG" dirty="0"/>
              <a:t>(Proverbs </a:t>
            </a:r>
            <a:r>
              <a:rPr lang="en-SG" dirty="0" smtClean="0"/>
              <a:t>4:23)  </a:t>
            </a:r>
            <a:r>
              <a:rPr lang="en-SG" i="1" u="sng" dirty="0"/>
              <a:t>Keep thy heart with all diligence</a:t>
            </a:r>
            <a:r>
              <a:rPr lang="en-SG" i="1" dirty="0"/>
              <a:t>; for out of it are the issues of life</a:t>
            </a:r>
            <a:r>
              <a:rPr lang="en-SG" dirty="0"/>
              <a:t>.</a:t>
            </a:r>
          </a:p>
          <a:p>
            <a:pPr algn="l"/>
            <a:endParaRPr lang="en-SG" dirty="0"/>
          </a:p>
        </p:txBody>
      </p:sp>
    </p:spTree>
    <p:extLst>
      <p:ext uri="{BB962C8B-B14F-4D97-AF65-F5344CB8AC3E}">
        <p14:creationId xmlns:p14="http://schemas.microsoft.com/office/powerpoint/2010/main" val="40419736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300316" y="238871"/>
            <a:ext cx="11062447" cy="6403975"/>
          </a:xfrm>
        </p:spPr>
        <p:txBody>
          <a:bodyPr/>
          <a:lstStyle/>
          <a:p>
            <a:pPr marL="0" indent="0" algn="ctr" eaLnBrk="1" hangingPunct="1">
              <a:buNone/>
            </a:pPr>
            <a:r>
              <a:rPr lang="en-SG" altLang="en-US" u="sng" dirty="0" smtClean="0"/>
              <a:t>PRAYER TO FORGIVE</a:t>
            </a:r>
          </a:p>
          <a:p>
            <a:pPr marL="0" indent="0" eaLnBrk="1" hangingPunct="1">
              <a:buNone/>
            </a:pPr>
            <a:r>
              <a:rPr lang="en-SG" altLang="en-US" dirty="0" smtClean="0"/>
              <a:t>Lord Jesus, thank You for caring when I hurt so much.  You know the pain I am feeling because of _______________(list the offenses).  Right now, I release all that pain into Your wise and loving Hands.</a:t>
            </a:r>
          </a:p>
          <a:p>
            <a:pPr marL="0" indent="0" eaLnBrk="1" hangingPunct="1">
              <a:buNone/>
            </a:pPr>
            <a:r>
              <a:rPr lang="en-SG" altLang="en-US" dirty="0" smtClean="0"/>
              <a:t>Thank You Lord for dying on the Cross for me and extending Your forgiveness to me.  As an act of my will and in obedience to Your command to forgive, I choose to forgive ______________(name).</a:t>
            </a:r>
          </a:p>
          <a:p>
            <a:pPr marL="0" indent="0" eaLnBrk="1" hangingPunct="1">
              <a:buNone/>
            </a:pPr>
            <a:r>
              <a:rPr lang="en-SG" altLang="en-US" dirty="0" smtClean="0"/>
              <a:t>Right now I take _________ off my emotional life and place ________ into Your Almighty and Sovereign Hands.  I reject all bitterness and refuse all thoughts of revenge.  I trust that in Your time and in Your own way, You will deal justly and graciously as You so desire.  </a:t>
            </a:r>
          </a:p>
          <a:p>
            <a:pPr marL="0" indent="0" eaLnBrk="1" hangingPunct="1">
              <a:buNone/>
            </a:pPr>
            <a:r>
              <a:rPr lang="en-SG" altLang="en-US" dirty="0" smtClean="0"/>
              <a:t>And Lord, thanks so very much for giving me Your power to forgive so that I can be set free and be free indeed.  In Your Precious Name, I pray.  </a:t>
            </a:r>
            <a:r>
              <a:rPr lang="en-SG" altLang="en-US" smtClean="0"/>
              <a:t>Amen.</a:t>
            </a:r>
            <a:endParaRPr lang="en-SG" altLang="en-US" dirty="0" smtClean="0"/>
          </a:p>
          <a:p>
            <a:pPr marL="0" indent="0" eaLnBrk="1" hangingPunct="1">
              <a:buNone/>
            </a:pPr>
            <a:r>
              <a:rPr lang="en-SG" altLang="en-US" dirty="0"/>
              <a:t> </a:t>
            </a:r>
            <a:r>
              <a:rPr lang="en-SG" altLang="en-US" dirty="0" smtClean="0"/>
              <a:t>        </a:t>
            </a:r>
          </a:p>
        </p:txBody>
      </p:sp>
    </p:spTree>
    <p:extLst>
      <p:ext uri="{BB962C8B-B14F-4D97-AF65-F5344CB8AC3E}">
        <p14:creationId xmlns:p14="http://schemas.microsoft.com/office/powerpoint/2010/main" val="106536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1008112"/>
          </a:xfrm>
        </p:spPr>
        <p:txBody>
          <a:bodyPr>
            <a:normAutofit/>
          </a:bodyPr>
          <a:lstStyle/>
          <a:p>
            <a:pPr algn="ctr"/>
            <a:r>
              <a:rPr lang="en-US" u="sng" dirty="0" smtClean="0">
                <a:solidFill>
                  <a:srgbClr val="FF0000"/>
                </a:solidFill>
              </a:rPr>
              <a:t>I.  CRITICISM</a:t>
            </a:r>
            <a:endParaRPr lang="en-SG" u="sng" dirty="0">
              <a:solidFill>
                <a:srgbClr val="FF0000"/>
              </a:solidFill>
            </a:endParaRPr>
          </a:p>
        </p:txBody>
      </p:sp>
      <p:sp>
        <p:nvSpPr>
          <p:cNvPr id="3" name="Subtitle 2"/>
          <p:cNvSpPr>
            <a:spLocks noGrp="1"/>
          </p:cNvSpPr>
          <p:nvPr>
            <p:ph type="subTitle" idx="1"/>
          </p:nvPr>
        </p:nvSpPr>
        <p:spPr>
          <a:xfrm>
            <a:off x="1841679" y="1595428"/>
            <a:ext cx="8834907" cy="4752528"/>
          </a:xfrm>
        </p:spPr>
        <p:txBody>
          <a:bodyPr/>
          <a:lstStyle/>
          <a:p>
            <a:pPr algn="l"/>
            <a:r>
              <a:rPr lang="en-SG" sz="2800" b="1" dirty="0"/>
              <a:t>C</a:t>
            </a:r>
            <a:r>
              <a:rPr lang="en-SG" sz="2800" b="1" dirty="0" smtClean="0"/>
              <a:t>.  </a:t>
            </a:r>
            <a:r>
              <a:rPr lang="en-SG" sz="2800" b="1" u="sng" dirty="0">
                <a:effectLst>
                  <a:outerShdw blurRad="38100" dist="38100" dir="2700000" algn="tl">
                    <a:srgbClr val="000000">
                      <a:alpha val="43137"/>
                    </a:srgbClr>
                  </a:outerShdw>
                </a:effectLst>
              </a:rPr>
              <a:t>Remember that the servant is not greater than the Master</a:t>
            </a:r>
            <a:r>
              <a:rPr lang="en-SG" sz="2800" b="1" dirty="0">
                <a:effectLst>
                  <a:outerShdw blurRad="38100" dist="38100" dir="2700000" algn="tl">
                    <a:srgbClr val="000000">
                      <a:alpha val="43137"/>
                    </a:srgbClr>
                  </a:outerShdw>
                </a:effectLst>
              </a:rPr>
              <a:t>. </a:t>
            </a:r>
            <a:r>
              <a:rPr lang="en-SG" sz="2800" b="1" dirty="0"/>
              <a:t>“The servant is not greater than his lord. </a:t>
            </a:r>
            <a:r>
              <a:rPr lang="en-SG" sz="2800" b="1" i="1" u="sng" dirty="0"/>
              <a:t>If they have persecuted Me, they will also persecute you</a:t>
            </a:r>
            <a:r>
              <a:rPr lang="en-SG" sz="2800" b="1" dirty="0"/>
              <a:t>; if they have kept My saying, they will keep yours also” (John 15:30).</a:t>
            </a:r>
          </a:p>
          <a:p>
            <a:pPr algn="l"/>
            <a:r>
              <a:rPr lang="en-SG" sz="2800" b="1" dirty="0"/>
              <a:t>C.   </a:t>
            </a:r>
            <a:r>
              <a:rPr lang="en-SG" sz="2800" b="1" u="sng" dirty="0">
                <a:effectLst>
                  <a:outerShdw blurRad="38100" dist="38100" dir="2700000" algn="tl">
                    <a:srgbClr val="000000">
                      <a:alpha val="43137"/>
                    </a:srgbClr>
                  </a:outerShdw>
                </a:effectLst>
              </a:rPr>
              <a:t>When possible, avoid people who belittle people </a:t>
            </a:r>
            <a:r>
              <a:rPr lang="en-SG" sz="2800" b="1" dirty="0"/>
              <a:t>(Psalm 1:1;  1 Cor. 15:33).</a:t>
            </a:r>
          </a:p>
          <a:p>
            <a:pPr algn="l"/>
            <a:r>
              <a:rPr lang="en-SG" sz="2800" b="1" dirty="0"/>
              <a:t>D.   </a:t>
            </a:r>
            <a:r>
              <a:rPr lang="en-SG" sz="2800" b="1" u="sng" dirty="0">
                <a:effectLst>
                  <a:outerShdw blurRad="38100" dist="38100" dir="2700000" algn="tl">
                    <a:srgbClr val="000000">
                      <a:alpha val="43137"/>
                    </a:srgbClr>
                  </a:outerShdw>
                </a:effectLst>
              </a:rPr>
              <a:t>Find a person with a gift of encouragement to receive healing</a:t>
            </a:r>
            <a:r>
              <a:rPr lang="en-SG" b="1" u="sng" dirty="0">
                <a:effectLst>
                  <a:outerShdw blurRad="38100" dist="38100" dir="2700000" algn="tl">
                    <a:srgbClr val="000000">
                      <a:alpha val="43137"/>
                    </a:srgbClr>
                  </a:outerShdw>
                </a:effectLst>
              </a:rPr>
              <a:t> </a:t>
            </a:r>
            <a:r>
              <a:rPr lang="en-SG" b="1" dirty="0" smtClean="0"/>
              <a:t>(2 </a:t>
            </a:r>
            <a:r>
              <a:rPr lang="en-SG" b="1" dirty="0"/>
              <a:t>T</a:t>
            </a:r>
            <a:r>
              <a:rPr lang="en-SG" b="1" dirty="0" smtClean="0"/>
              <a:t>im. 2:22)</a:t>
            </a:r>
            <a:endParaRPr lang="en-SG" b="1" dirty="0"/>
          </a:p>
          <a:p>
            <a:endParaRPr lang="en-SG" dirty="0"/>
          </a:p>
        </p:txBody>
      </p:sp>
    </p:spTree>
    <p:extLst>
      <p:ext uri="{BB962C8B-B14F-4D97-AF65-F5344CB8AC3E}">
        <p14:creationId xmlns:p14="http://schemas.microsoft.com/office/powerpoint/2010/main" val="41656351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V.  REPENTANCE </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algn="l"/>
            <a:r>
              <a:rPr lang="en-SG" dirty="0" smtClean="0"/>
              <a:t>A.   </a:t>
            </a:r>
            <a:r>
              <a:rPr lang="en-SG" u="sng" dirty="0"/>
              <a:t>Wrong responses </a:t>
            </a:r>
            <a:endParaRPr lang="en-SG" dirty="0"/>
          </a:p>
          <a:p>
            <a:pPr algn="l"/>
            <a:r>
              <a:rPr lang="en-SG" dirty="0" smtClean="0"/>
              <a:t>1.  Rejection </a:t>
            </a:r>
            <a:r>
              <a:rPr lang="en-SG" dirty="0"/>
              <a:t>or Denial </a:t>
            </a:r>
          </a:p>
          <a:p>
            <a:pPr algn="l"/>
            <a:r>
              <a:rPr lang="en-SG" dirty="0" smtClean="0"/>
              <a:t>a.   </a:t>
            </a:r>
            <a:r>
              <a:rPr lang="en-SG" dirty="0"/>
              <a:t>Blatant denial or a rationalisation that redefines the action or scapegoats the victim</a:t>
            </a:r>
          </a:p>
          <a:p>
            <a:pPr algn="l"/>
            <a:r>
              <a:rPr lang="en-SG" dirty="0" smtClean="0"/>
              <a:t>b.  </a:t>
            </a:r>
            <a:r>
              <a:rPr lang="en-SG" dirty="0"/>
              <a:t>They could not understand other pain so they could not imagine that they have to apologise or make things right by making restitution.</a:t>
            </a:r>
          </a:p>
          <a:p>
            <a:pPr marL="457200" indent="-457200" algn="l">
              <a:buAutoNum type="alphaLcPeriod" startAt="3"/>
            </a:pPr>
            <a:r>
              <a:rPr lang="en-SG" dirty="0" smtClean="0"/>
              <a:t>Blinded </a:t>
            </a:r>
            <a:r>
              <a:rPr lang="en-SG" dirty="0"/>
              <a:t>by pride and self-deception </a:t>
            </a:r>
          </a:p>
          <a:p>
            <a:pPr algn="l"/>
            <a:endParaRPr lang="en-SG" dirty="0" smtClean="0"/>
          </a:p>
          <a:p>
            <a:pPr algn="l"/>
            <a:r>
              <a:rPr lang="en-SG" dirty="0"/>
              <a:t>(Malachi </a:t>
            </a:r>
            <a:r>
              <a:rPr lang="en-SG" dirty="0" smtClean="0"/>
              <a:t>2:17</a:t>
            </a:r>
            <a:r>
              <a:rPr lang="en-SG" i="1" dirty="0" smtClean="0"/>
              <a:t>)  </a:t>
            </a:r>
            <a:r>
              <a:rPr lang="en-SG" i="1" u="sng" dirty="0"/>
              <a:t>Ye have wearied the LORD with your words</a:t>
            </a:r>
            <a:r>
              <a:rPr lang="en-SG" i="1" dirty="0"/>
              <a:t>. Yet ye say, Wherein have we wearied him? When ye say, Every one that doeth evil is good in the sight of the LORD, and he </a:t>
            </a:r>
            <a:r>
              <a:rPr lang="en-SG" i="1" dirty="0" err="1"/>
              <a:t>delighteth</a:t>
            </a:r>
            <a:r>
              <a:rPr lang="en-SG" i="1" dirty="0"/>
              <a:t> in them; or, Where is the God of judgment?</a:t>
            </a:r>
          </a:p>
          <a:p>
            <a:pPr algn="l"/>
            <a:endParaRPr lang="en-SG" dirty="0"/>
          </a:p>
        </p:txBody>
      </p:sp>
    </p:spTree>
    <p:extLst>
      <p:ext uri="{BB962C8B-B14F-4D97-AF65-F5344CB8AC3E}">
        <p14:creationId xmlns:p14="http://schemas.microsoft.com/office/powerpoint/2010/main" val="18896757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V.  REPENTANCE </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a:pPr>
            <a:r>
              <a:rPr lang="en-SG" u="sng" dirty="0" smtClean="0"/>
              <a:t>Wrong </a:t>
            </a:r>
            <a:r>
              <a:rPr lang="en-SG" u="sng" dirty="0"/>
              <a:t>responses </a:t>
            </a:r>
            <a:endParaRPr lang="en-SG" u="sng" dirty="0" smtClean="0"/>
          </a:p>
          <a:p>
            <a:pPr algn="l"/>
            <a:r>
              <a:rPr lang="en-GB" dirty="0"/>
              <a:t>2</a:t>
            </a:r>
            <a:r>
              <a:rPr lang="en-GB" dirty="0" smtClean="0"/>
              <a:t>.  </a:t>
            </a:r>
            <a:r>
              <a:rPr lang="en-GB" dirty="0"/>
              <a:t>Evasion</a:t>
            </a:r>
            <a:endParaRPr lang="en-SG" dirty="0"/>
          </a:p>
          <a:p>
            <a:pPr algn="l"/>
            <a:r>
              <a:rPr lang="en-GB" dirty="0"/>
              <a:t>a</a:t>
            </a:r>
            <a:r>
              <a:rPr lang="en-GB" dirty="0" smtClean="0"/>
              <a:t>. </a:t>
            </a:r>
            <a:r>
              <a:rPr lang="en-GB" dirty="0"/>
              <a:t>Occurs in form of excuses but denies that any intention is involved.  They play games and blame that both are victims of the circumstances.</a:t>
            </a:r>
            <a:endParaRPr lang="en-SG" dirty="0"/>
          </a:p>
          <a:p>
            <a:pPr algn="l"/>
            <a:r>
              <a:rPr lang="en-GB" dirty="0"/>
              <a:t>b</a:t>
            </a:r>
            <a:r>
              <a:rPr lang="en-GB" dirty="0" smtClean="0"/>
              <a:t>. </a:t>
            </a:r>
            <a:r>
              <a:rPr lang="en-GB" dirty="0"/>
              <a:t>They can subtly manipulate and play hurt, arousing self-pity and shift the blame, focusing on the ugliness of others.</a:t>
            </a:r>
            <a:endParaRPr lang="en-SG" dirty="0"/>
          </a:p>
          <a:p>
            <a:r>
              <a:rPr lang="en-GB" dirty="0"/>
              <a:t>c</a:t>
            </a:r>
            <a:r>
              <a:rPr lang="en-GB" dirty="0" smtClean="0"/>
              <a:t>. </a:t>
            </a:r>
            <a:r>
              <a:rPr lang="en-GB" dirty="0"/>
              <a:t>They are contented with a simple and general admission of wrongs without feeling godly sorrow about the nature of the sin and about the moral and values of the issues involved. </a:t>
            </a:r>
            <a:endParaRPr lang="en-SG" dirty="0"/>
          </a:p>
          <a:p>
            <a:pPr algn="l"/>
            <a:r>
              <a:rPr lang="en-GB" dirty="0"/>
              <a:t>d</a:t>
            </a:r>
            <a:r>
              <a:rPr lang="en-GB" dirty="0" smtClean="0"/>
              <a:t>. </a:t>
            </a:r>
            <a:r>
              <a:rPr lang="en-GB" dirty="0"/>
              <a:t>Pharaoh (Exodus 9:27) and King Saul (1Sam 15:24; 26:21) both made empty apology but no heart change.</a:t>
            </a:r>
            <a:endParaRPr lang="en-SG" dirty="0"/>
          </a:p>
          <a:p>
            <a:pPr algn="l"/>
            <a:r>
              <a:rPr lang="en-SG" dirty="0"/>
              <a:t>(Exodus </a:t>
            </a:r>
            <a:r>
              <a:rPr lang="en-SG" dirty="0" smtClean="0"/>
              <a:t>9:27)  </a:t>
            </a:r>
            <a:r>
              <a:rPr lang="en-SG" i="1" dirty="0"/>
              <a:t>And Pharaoh sent, and called for Moses and Aaron, and said unto them</a:t>
            </a:r>
            <a:r>
              <a:rPr lang="en-SG" i="1" u="sng" dirty="0"/>
              <a:t>, I have sinned this time</a:t>
            </a:r>
            <a:r>
              <a:rPr lang="en-SG" i="1" dirty="0"/>
              <a:t>: the LORD is righteous, and I and my people are wicked</a:t>
            </a:r>
            <a:r>
              <a:rPr lang="en-SG" dirty="0"/>
              <a:t>.</a:t>
            </a:r>
          </a:p>
          <a:p>
            <a:pPr algn="l"/>
            <a:endParaRPr lang="en-SG" dirty="0"/>
          </a:p>
        </p:txBody>
      </p:sp>
    </p:spTree>
    <p:extLst>
      <p:ext uri="{BB962C8B-B14F-4D97-AF65-F5344CB8AC3E}">
        <p14:creationId xmlns:p14="http://schemas.microsoft.com/office/powerpoint/2010/main" val="7184880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658525"/>
          </a:xfrm>
        </p:spPr>
        <p:txBody>
          <a:bodyPr>
            <a:normAutofit/>
          </a:bodyPr>
          <a:lstStyle/>
          <a:p>
            <a:pPr algn="ctr"/>
            <a:r>
              <a:rPr lang="en-US" sz="3600" u="sng" dirty="0" smtClean="0">
                <a:solidFill>
                  <a:srgbClr val="FF0000"/>
                </a:solidFill>
              </a:rPr>
              <a:t>V.  REPENTANCE </a:t>
            </a:r>
            <a:endParaRPr lang="en-SG" sz="3600" u="sng" dirty="0">
              <a:solidFill>
                <a:srgbClr val="FF0000"/>
              </a:solidFill>
            </a:endParaRPr>
          </a:p>
        </p:txBody>
      </p:sp>
      <p:sp>
        <p:nvSpPr>
          <p:cNvPr id="3" name="Subtitle 2"/>
          <p:cNvSpPr>
            <a:spLocks noGrp="1"/>
          </p:cNvSpPr>
          <p:nvPr>
            <p:ph type="subTitle" idx="1"/>
          </p:nvPr>
        </p:nvSpPr>
        <p:spPr>
          <a:xfrm>
            <a:off x="437883" y="968188"/>
            <a:ext cx="11397802" cy="5341132"/>
          </a:xfrm>
        </p:spPr>
        <p:txBody>
          <a:bodyPr>
            <a:normAutofit/>
          </a:bodyPr>
          <a:lstStyle/>
          <a:p>
            <a:pPr algn="l"/>
            <a:r>
              <a:rPr lang="en-SG" dirty="0" smtClean="0"/>
              <a:t>A.   </a:t>
            </a:r>
            <a:r>
              <a:rPr lang="en-SG" u="sng" dirty="0"/>
              <a:t>Wrong responses </a:t>
            </a:r>
          </a:p>
          <a:p>
            <a:pPr algn="l"/>
            <a:r>
              <a:rPr lang="en-SG" dirty="0"/>
              <a:t>3. </a:t>
            </a:r>
            <a:r>
              <a:rPr lang="en-SG" dirty="0" smtClean="0"/>
              <a:t> Regret </a:t>
            </a:r>
            <a:r>
              <a:rPr lang="en-SG" dirty="0"/>
              <a:t>- worldly sorrow (2 Cor. </a:t>
            </a:r>
            <a:r>
              <a:rPr lang="en-SG" dirty="0" smtClean="0"/>
              <a:t>7:10)</a:t>
            </a:r>
            <a:endParaRPr lang="en-SG" dirty="0"/>
          </a:p>
          <a:p>
            <a:pPr algn="l"/>
            <a:r>
              <a:rPr lang="en-SG" dirty="0" smtClean="0"/>
              <a:t>a.  </a:t>
            </a:r>
            <a:r>
              <a:rPr lang="en-SG" dirty="0"/>
              <a:t>Cheap regret: I am sorry but not sorry enough to quit.</a:t>
            </a:r>
          </a:p>
          <a:p>
            <a:pPr algn="l"/>
            <a:r>
              <a:rPr lang="en-SG" dirty="0" smtClean="0"/>
              <a:t>b.  </a:t>
            </a:r>
            <a:r>
              <a:rPr lang="en-SG" dirty="0"/>
              <a:t>They focus on consequences, caught and terrified of the potential and permanent loss and not on the deep pain of others.</a:t>
            </a:r>
          </a:p>
          <a:p>
            <a:pPr algn="l"/>
            <a:r>
              <a:rPr lang="en-SG" dirty="0" smtClean="0"/>
              <a:t>c.   </a:t>
            </a:r>
            <a:r>
              <a:rPr lang="en-SG" dirty="0"/>
              <a:t>Then when it becomes manageable, all the words and promises vanish. </a:t>
            </a:r>
          </a:p>
          <a:p>
            <a:pPr algn="l"/>
            <a:r>
              <a:rPr lang="en-SG" dirty="0" smtClean="0"/>
              <a:t>d.  A </a:t>
            </a:r>
            <a:r>
              <a:rPr lang="en-SG" dirty="0"/>
              <a:t>less obvious variation: emotional despair which leads to wallowing in self-pity. </a:t>
            </a:r>
          </a:p>
          <a:p>
            <a:pPr algn="l"/>
            <a:r>
              <a:rPr lang="en-SG" dirty="0" smtClean="0"/>
              <a:t>e.   </a:t>
            </a:r>
            <a:r>
              <a:rPr lang="en-SG" dirty="0"/>
              <a:t>False confessions cause relationships chaos.</a:t>
            </a:r>
          </a:p>
          <a:p>
            <a:pPr algn="l"/>
            <a:r>
              <a:rPr lang="en-SG" dirty="0"/>
              <a:t>(Hebrews </a:t>
            </a:r>
            <a:r>
              <a:rPr lang="en-SG" dirty="0" smtClean="0"/>
              <a:t>12:16,17)  </a:t>
            </a:r>
            <a:r>
              <a:rPr lang="en-SG" i="1" dirty="0"/>
              <a:t>Lest there be any fornicator, or profane person, as Esau, who for one morsel of meat sold his </a:t>
            </a:r>
            <a:r>
              <a:rPr lang="en-SG" i="1" dirty="0" err="1" smtClean="0"/>
              <a:t>birthright</a:t>
            </a:r>
            <a:r>
              <a:rPr lang="en-SG" i="1" dirty="0" smtClean="0"/>
              <a:t>.  For </a:t>
            </a:r>
            <a:r>
              <a:rPr lang="en-SG" i="1" dirty="0"/>
              <a:t>ye know how that afterward, when he would have inherited the blessing, </a:t>
            </a:r>
            <a:r>
              <a:rPr lang="en-SG" i="1" u="sng" dirty="0"/>
              <a:t>he was rejected: for he found no place of repentance, though he sought it carefully with tears</a:t>
            </a:r>
            <a:r>
              <a:rPr lang="en-SG" i="1" dirty="0"/>
              <a:t>.</a:t>
            </a:r>
          </a:p>
          <a:p>
            <a:pPr algn="l"/>
            <a:endParaRPr lang="en-SG" dirty="0"/>
          </a:p>
        </p:txBody>
      </p:sp>
    </p:spTree>
    <p:extLst>
      <p:ext uri="{BB962C8B-B14F-4D97-AF65-F5344CB8AC3E}">
        <p14:creationId xmlns:p14="http://schemas.microsoft.com/office/powerpoint/2010/main" val="9920737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V.  REPENTANCE </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algn="l"/>
            <a:r>
              <a:rPr lang="en-SG" dirty="0"/>
              <a:t>B</a:t>
            </a:r>
            <a:r>
              <a:rPr lang="en-SG" dirty="0" smtClean="0"/>
              <a:t>.   </a:t>
            </a:r>
            <a:r>
              <a:rPr lang="en-SG" u="sng" dirty="0" smtClean="0"/>
              <a:t>Right Response</a:t>
            </a:r>
            <a:endParaRPr lang="en-SG" u="sng" dirty="0"/>
          </a:p>
          <a:p>
            <a:pPr algn="l"/>
            <a:r>
              <a:rPr lang="en-SG" dirty="0" smtClean="0"/>
              <a:t>1.  </a:t>
            </a:r>
            <a:r>
              <a:rPr lang="en-SG" dirty="0"/>
              <a:t>Involves deep-seated heart change, a fundamental change of mind and perspective, a turning and reversal of direction </a:t>
            </a:r>
          </a:p>
          <a:p>
            <a:pPr algn="l"/>
            <a:r>
              <a:rPr lang="en-SG" dirty="0" smtClean="0"/>
              <a:t>a.  </a:t>
            </a:r>
            <a:r>
              <a:rPr lang="en-SG" dirty="0"/>
              <a:t>It </a:t>
            </a:r>
            <a:r>
              <a:rPr lang="en-SG" dirty="0" err="1"/>
              <a:t>centers</a:t>
            </a:r>
            <a:r>
              <a:rPr lang="en-SG" dirty="0"/>
              <a:t> on God, not just other people.  It drives us to God to see what and how He sees sin and forces us to do business with Him (Psalm 51:2-4).</a:t>
            </a:r>
          </a:p>
          <a:p>
            <a:pPr algn="l"/>
            <a:r>
              <a:rPr lang="en-SG" dirty="0" smtClean="0"/>
              <a:t>b.  It </a:t>
            </a:r>
            <a:r>
              <a:rPr lang="en-SG" dirty="0"/>
              <a:t>focus on that particular sin, hateful to God and not just consequences (cf. Matt. 27:5).</a:t>
            </a:r>
          </a:p>
          <a:p>
            <a:pPr algn="l"/>
            <a:r>
              <a:rPr lang="en-SG" dirty="0" smtClean="0"/>
              <a:t>c.  It </a:t>
            </a:r>
            <a:r>
              <a:rPr lang="en-SG" dirty="0"/>
              <a:t>commits to radical, concrete and core character change and not just shame. </a:t>
            </a:r>
          </a:p>
          <a:p>
            <a:pPr algn="l"/>
            <a:endParaRPr lang="en-SG" dirty="0"/>
          </a:p>
          <a:p>
            <a:pPr algn="l"/>
            <a:r>
              <a:rPr lang="en-SG" dirty="0"/>
              <a:t>(Psalms </a:t>
            </a:r>
            <a:r>
              <a:rPr lang="en-SG" dirty="0" smtClean="0"/>
              <a:t>51:2,3)  </a:t>
            </a:r>
            <a:r>
              <a:rPr lang="en-SG" i="1" dirty="0" smtClean="0"/>
              <a:t>Wash </a:t>
            </a:r>
            <a:r>
              <a:rPr lang="en-SG" i="1" dirty="0"/>
              <a:t>me </a:t>
            </a:r>
            <a:r>
              <a:rPr lang="en-SG" i="1" dirty="0" err="1"/>
              <a:t>throughly</a:t>
            </a:r>
            <a:r>
              <a:rPr lang="en-SG" i="1" dirty="0"/>
              <a:t> from mine iniquity, and cleanse me from my </a:t>
            </a:r>
            <a:r>
              <a:rPr lang="en-SG" i="1" dirty="0" smtClean="0"/>
              <a:t>sin.  For </a:t>
            </a:r>
            <a:r>
              <a:rPr lang="en-SG" i="1" dirty="0"/>
              <a:t>I acknowledge my transgressions: and </a:t>
            </a:r>
            <a:r>
              <a:rPr lang="en-SG" i="1" u="sng" dirty="0"/>
              <a:t>my sin is ever before me</a:t>
            </a:r>
            <a:r>
              <a:rPr lang="en-SG" i="1" dirty="0"/>
              <a:t>.</a:t>
            </a:r>
          </a:p>
          <a:p>
            <a:pPr algn="l"/>
            <a:endParaRPr lang="en-SG" dirty="0"/>
          </a:p>
        </p:txBody>
      </p:sp>
    </p:spTree>
    <p:extLst>
      <p:ext uri="{BB962C8B-B14F-4D97-AF65-F5344CB8AC3E}">
        <p14:creationId xmlns:p14="http://schemas.microsoft.com/office/powerpoint/2010/main" val="15637833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618184"/>
          </a:xfrm>
        </p:spPr>
        <p:txBody>
          <a:bodyPr>
            <a:normAutofit/>
          </a:bodyPr>
          <a:lstStyle/>
          <a:p>
            <a:pPr algn="ctr"/>
            <a:r>
              <a:rPr lang="en-US" sz="3600" u="sng" dirty="0" smtClean="0">
                <a:solidFill>
                  <a:srgbClr val="FF0000"/>
                </a:solidFill>
              </a:rPr>
              <a:t>V.  REPENTANCE </a:t>
            </a:r>
            <a:endParaRPr lang="en-SG" sz="3600" u="sng" dirty="0">
              <a:solidFill>
                <a:srgbClr val="FF0000"/>
              </a:solidFill>
            </a:endParaRPr>
          </a:p>
        </p:txBody>
      </p:sp>
      <p:sp>
        <p:nvSpPr>
          <p:cNvPr id="3" name="Subtitle 2"/>
          <p:cNvSpPr>
            <a:spLocks noGrp="1"/>
          </p:cNvSpPr>
          <p:nvPr>
            <p:ph type="subTitle" idx="1"/>
          </p:nvPr>
        </p:nvSpPr>
        <p:spPr>
          <a:xfrm>
            <a:off x="437883" y="927848"/>
            <a:ext cx="11397802" cy="5381472"/>
          </a:xfrm>
        </p:spPr>
        <p:txBody>
          <a:bodyPr>
            <a:normAutofit/>
          </a:bodyPr>
          <a:lstStyle/>
          <a:p>
            <a:pPr algn="l"/>
            <a:r>
              <a:rPr lang="en-SG" dirty="0"/>
              <a:t>B</a:t>
            </a:r>
            <a:r>
              <a:rPr lang="en-SG" dirty="0" smtClean="0"/>
              <a:t>.   </a:t>
            </a:r>
            <a:r>
              <a:rPr lang="en-SG" u="sng" dirty="0" smtClean="0"/>
              <a:t>Right Response</a:t>
            </a:r>
            <a:endParaRPr lang="en-SG" u="sng" dirty="0"/>
          </a:p>
          <a:p>
            <a:pPr algn="l"/>
            <a:r>
              <a:rPr lang="en-SG" dirty="0" smtClean="0"/>
              <a:t>2. </a:t>
            </a:r>
            <a:r>
              <a:rPr lang="en-GB" dirty="0"/>
              <a:t>The process and components </a:t>
            </a:r>
            <a:endParaRPr lang="en-SG" dirty="0"/>
          </a:p>
          <a:p>
            <a:pPr algn="l"/>
            <a:r>
              <a:rPr lang="en-GB" dirty="0"/>
              <a:t>a</a:t>
            </a:r>
            <a:r>
              <a:rPr lang="en-GB" dirty="0" smtClean="0"/>
              <a:t>.  Remorse </a:t>
            </a:r>
            <a:r>
              <a:rPr lang="en-GB" dirty="0"/>
              <a:t>- the owning of the particular sin, leading to brokenness with a change of mind (Luke 15:17), a change of heart (Isa. 6:5 - purifying) and a change of emotions (Psalm 51:17).</a:t>
            </a:r>
            <a:endParaRPr lang="en-SG" dirty="0"/>
          </a:p>
          <a:p>
            <a:pPr algn="l"/>
            <a:r>
              <a:rPr lang="en-GB" dirty="0"/>
              <a:t>b</a:t>
            </a:r>
            <a:r>
              <a:rPr lang="en-GB" dirty="0" smtClean="0"/>
              <a:t>.  Reversal </a:t>
            </a:r>
            <a:r>
              <a:rPr lang="en-GB" dirty="0"/>
              <a:t>- renouncing of that sin and a reversal of behaviour with visible change and tangible actions.</a:t>
            </a:r>
            <a:endParaRPr lang="en-SG" dirty="0"/>
          </a:p>
          <a:p>
            <a:pPr algn="l"/>
            <a:r>
              <a:rPr lang="en-GB" dirty="0"/>
              <a:t>c</a:t>
            </a:r>
            <a:r>
              <a:rPr lang="en-GB" dirty="0" smtClean="0"/>
              <a:t>.   Request </a:t>
            </a:r>
            <a:r>
              <a:rPr lang="en-GB" dirty="0"/>
              <a:t>- confess guilt of particular sin and ask for forgiveness, direct and specific, no “if” or “but” or “maybe”. (Prov. 28:13)</a:t>
            </a:r>
            <a:endParaRPr lang="en-SG" dirty="0"/>
          </a:p>
          <a:p>
            <a:pPr algn="l"/>
            <a:r>
              <a:rPr lang="en-GB" dirty="0"/>
              <a:t>d</a:t>
            </a:r>
            <a:r>
              <a:rPr lang="en-GB" dirty="0" smtClean="0"/>
              <a:t>.  Restitution </a:t>
            </a:r>
            <a:r>
              <a:rPr lang="en-GB" dirty="0"/>
              <a:t>- the repayment of loss with specific acts, financial or public confession (Luke 19:8-9).  It does not cancel consequences (2 Sam. 12:13-18; Num. 14:20-23)</a:t>
            </a:r>
            <a:endParaRPr lang="en-SG" dirty="0"/>
          </a:p>
          <a:p>
            <a:pPr algn="l"/>
            <a:r>
              <a:rPr lang="en-GB" dirty="0"/>
              <a:t>e</a:t>
            </a:r>
            <a:r>
              <a:rPr lang="en-GB" smtClean="0"/>
              <a:t>.  Rehabilitation </a:t>
            </a:r>
            <a:r>
              <a:rPr lang="en-GB" dirty="0"/>
              <a:t>- rebuilding of character with fundamental change by counselling, support and accountability group.</a:t>
            </a:r>
            <a:endParaRPr lang="en-SG" dirty="0"/>
          </a:p>
          <a:p>
            <a:pPr algn="l"/>
            <a:endParaRPr lang="en-SG" dirty="0"/>
          </a:p>
          <a:p>
            <a:pPr algn="l"/>
            <a:endParaRPr lang="en-SG" dirty="0"/>
          </a:p>
        </p:txBody>
      </p:sp>
    </p:spTree>
    <p:extLst>
      <p:ext uri="{BB962C8B-B14F-4D97-AF65-F5344CB8AC3E}">
        <p14:creationId xmlns:p14="http://schemas.microsoft.com/office/powerpoint/2010/main" val="6368783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094704" y="228600"/>
            <a:ext cx="10174309" cy="6019800"/>
          </a:xfrm>
        </p:spPr>
        <p:txBody>
          <a:bodyPr>
            <a:normAutofit/>
          </a:bodyPr>
          <a:lstStyle/>
          <a:p>
            <a:pPr marL="0" indent="0" algn="ctr">
              <a:buNone/>
              <a:defRPr/>
            </a:pPr>
            <a:r>
              <a:rPr lang="en-SG" altLang="en-US" sz="2400" u="sng" dirty="0"/>
              <a:t>ASKING FOR FORGIVENESS</a:t>
            </a:r>
            <a:endParaRPr lang="en-US" altLang="en-US" sz="2400" u="sng" dirty="0"/>
          </a:p>
          <a:p>
            <a:pPr>
              <a:defRPr/>
            </a:pPr>
            <a:r>
              <a:rPr lang="en-GB" sz="2400" dirty="0"/>
              <a:t>I know now that I hurt you very deeply in _____ (name the offence). I have violated your trust.  I am truly sorry for what I did.  I have sinned against God and you.  I am asking God to forgive me and I hope that you can forgive me too.</a:t>
            </a:r>
            <a:endParaRPr lang="en-SG" sz="2400" dirty="0"/>
          </a:p>
          <a:p>
            <a:pPr>
              <a:defRPr/>
            </a:pPr>
            <a:r>
              <a:rPr lang="en-GB" sz="2400" dirty="0"/>
              <a:t>(1) I regret that I have damaged your respect and honour.  I feel that I should make up for what I have done.  These are my actions for restitution: </a:t>
            </a:r>
            <a:r>
              <a:rPr lang="en-SG" sz="2400" dirty="0"/>
              <a:t> </a:t>
            </a:r>
            <a:r>
              <a:rPr lang="en-GB" sz="2400" dirty="0"/>
              <a:t>(a) ____ (b) ____ (</a:t>
            </a:r>
            <a:r>
              <a:rPr lang="en-GB" sz="2400" dirty="0" err="1"/>
              <a:t>eg</a:t>
            </a:r>
            <a:r>
              <a:rPr lang="en-GB" sz="2400" dirty="0"/>
              <a:t>. private or public correction, no bribery).  Can you give me a suggestion?</a:t>
            </a:r>
            <a:endParaRPr lang="en-SG" sz="2400" dirty="0"/>
          </a:p>
          <a:p>
            <a:pPr>
              <a:defRPr/>
            </a:pPr>
            <a:r>
              <a:rPr lang="en-GB" sz="2400" dirty="0"/>
              <a:t>(2) I know that my ___ (name of offence) behaviour is very painful to you.  I do not ever want to do that again. I want to rebuild your trust and respect in me. </a:t>
            </a:r>
            <a:endParaRPr lang="en-SG" sz="2400" dirty="0"/>
          </a:p>
          <a:p>
            <a:pPr>
              <a:defRPr/>
            </a:pPr>
            <a:r>
              <a:rPr lang="en-GB" sz="2400" dirty="0"/>
              <a:t>(a) These are the positive actions I will take (</a:t>
            </a:r>
            <a:r>
              <a:rPr lang="en-GB" sz="2400" dirty="0" err="1"/>
              <a:t>i</a:t>
            </a:r>
            <a:r>
              <a:rPr lang="en-GB" sz="2400" dirty="0"/>
              <a:t>) __ (ii) ___.  Do you have any other ideas?</a:t>
            </a:r>
            <a:endParaRPr lang="en-SG" sz="2400" dirty="0"/>
          </a:p>
          <a:p>
            <a:pPr>
              <a:defRPr/>
            </a:pPr>
            <a:r>
              <a:rPr lang="en-GB" sz="2400" dirty="0"/>
              <a:t>(b) Please pray for me and hold me accountable.  </a:t>
            </a:r>
          </a:p>
          <a:p>
            <a:pPr marL="0" indent="0">
              <a:buNone/>
              <a:defRPr/>
            </a:pPr>
            <a:r>
              <a:rPr lang="en-GB" sz="2400" dirty="0"/>
              <a:t>    You and two more friends to sign  ____, </a:t>
            </a:r>
            <a:r>
              <a:rPr lang="en-GB" sz="2400" dirty="0" smtClean="0"/>
              <a:t>____.______.</a:t>
            </a:r>
            <a:endParaRPr lang="en-SG" sz="2400" dirty="0"/>
          </a:p>
          <a:p>
            <a:pPr marL="0" indent="0">
              <a:buNone/>
              <a:defRPr/>
            </a:pPr>
            <a:endParaRPr lang="en-SG" altLang="en-US" sz="2400" u="sng" dirty="0"/>
          </a:p>
        </p:txBody>
      </p:sp>
    </p:spTree>
    <p:extLst>
      <p:ext uri="{BB962C8B-B14F-4D97-AF65-F5344CB8AC3E}">
        <p14:creationId xmlns:p14="http://schemas.microsoft.com/office/powerpoint/2010/main" val="32130948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a:pPr>
            <a:r>
              <a:rPr lang="en-SG" u="sng" dirty="0" smtClean="0"/>
              <a:t>Definition</a:t>
            </a:r>
            <a:r>
              <a:rPr lang="en-SG" dirty="0" smtClean="0"/>
              <a:t>:</a:t>
            </a:r>
          </a:p>
          <a:p>
            <a:pPr marL="457200" indent="-457200" algn="l">
              <a:buAutoNum type="arabicPeriod"/>
            </a:pPr>
            <a:r>
              <a:rPr lang="en-SG" dirty="0" smtClean="0"/>
              <a:t>It is an act of settling or harmonizing differences, especially resolving differences between one another.</a:t>
            </a:r>
          </a:p>
          <a:p>
            <a:pPr marL="457200" indent="-457200" algn="l">
              <a:buAutoNum type="arabicPeriod"/>
            </a:pPr>
            <a:r>
              <a:rPr lang="en-SG" dirty="0" smtClean="0"/>
              <a:t>The relationship may not be salvaged or restored, even after forgiveness.</a:t>
            </a:r>
          </a:p>
          <a:p>
            <a:pPr marL="457200" indent="-457200" algn="l">
              <a:buAutoNum type="arabicPeriod"/>
            </a:pPr>
            <a:r>
              <a:rPr lang="en-SG" dirty="0" smtClean="0"/>
              <a:t>The spirit of reconciliation reflects the heart of God.</a:t>
            </a:r>
          </a:p>
          <a:p>
            <a:pPr marL="457200" indent="-457200" algn="l">
              <a:buAutoNum type="arabicPeriod"/>
            </a:pPr>
            <a:r>
              <a:rPr lang="en-SG" dirty="0" smtClean="0"/>
              <a:t>Jesus Christ became our sacrifice for sin, settling our debt and reconciling us to God.  </a:t>
            </a:r>
            <a:endParaRPr lang="en-SG" dirty="0"/>
          </a:p>
          <a:p>
            <a:pPr algn="l"/>
            <a:endParaRPr lang="en-SG" dirty="0"/>
          </a:p>
          <a:p>
            <a:pPr algn="l"/>
            <a:r>
              <a:rPr lang="en-SG" dirty="0"/>
              <a:t>(2 Corinthians </a:t>
            </a:r>
            <a:r>
              <a:rPr lang="en-SG" dirty="0" smtClean="0"/>
              <a:t>5:18)  </a:t>
            </a:r>
            <a:r>
              <a:rPr lang="en-SG" i="1" dirty="0"/>
              <a:t>And all things are of God, who hath reconciled us to himself by Jesus Christ, and hath </a:t>
            </a:r>
            <a:r>
              <a:rPr lang="en-SG" i="1" u="sng" dirty="0"/>
              <a:t>given to us the ministry of reconciliation</a:t>
            </a:r>
            <a:r>
              <a:rPr lang="en-SG" i="1" dirty="0"/>
              <a:t>;</a:t>
            </a:r>
          </a:p>
          <a:p>
            <a:pPr algn="l"/>
            <a:endParaRPr lang="en-SG" i="1" dirty="0"/>
          </a:p>
          <a:p>
            <a:pPr algn="l"/>
            <a:endParaRPr lang="en-SG" dirty="0"/>
          </a:p>
        </p:txBody>
      </p:sp>
    </p:spTree>
    <p:extLst>
      <p:ext uri="{BB962C8B-B14F-4D97-AF65-F5344CB8AC3E}">
        <p14:creationId xmlns:p14="http://schemas.microsoft.com/office/powerpoint/2010/main" val="28028206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549"/>
            <a:ext cx="10515600" cy="5597414"/>
          </a:xfrm>
        </p:spPr>
        <p:txBody>
          <a:bodyPr>
            <a:normAutofit lnSpcReduction="10000"/>
          </a:bodyPr>
          <a:lstStyle/>
          <a:p>
            <a:r>
              <a:rPr lang="en-SG" dirty="0"/>
              <a:t>4</a:t>
            </a:r>
            <a:r>
              <a:rPr lang="en-SG" dirty="0" smtClean="0"/>
              <a:t>.  Reconciliation can be seen in four ways (by Gary Collins)</a:t>
            </a:r>
          </a:p>
          <a:p>
            <a:r>
              <a:rPr lang="en-SG" dirty="0"/>
              <a:t> </a:t>
            </a:r>
            <a:r>
              <a:rPr lang="en-SG" dirty="0" smtClean="0"/>
              <a:t>    a.  “</a:t>
            </a:r>
            <a:r>
              <a:rPr lang="en-SG" dirty="0" err="1" smtClean="0"/>
              <a:t>Katallasso</a:t>
            </a:r>
            <a:r>
              <a:rPr lang="en-SG" dirty="0" smtClean="0"/>
              <a:t>” (1 Cor. 7:10) – to change from enmity to friendship.</a:t>
            </a:r>
          </a:p>
          <a:p>
            <a:r>
              <a:rPr lang="en-SG" dirty="0"/>
              <a:t> </a:t>
            </a:r>
            <a:r>
              <a:rPr lang="en-SG" dirty="0" smtClean="0"/>
              <a:t>    b.  “</a:t>
            </a:r>
            <a:r>
              <a:rPr lang="en-SG" dirty="0" err="1" smtClean="0"/>
              <a:t>Apokatallasso</a:t>
            </a:r>
            <a:r>
              <a:rPr lang="en-SG" dirty="0" smtClean="0"/>
              <a:t>” (Col. 1:20) – all enmity to peace is removed.</a:t>
            </a:r>
          </a:p>
          <a:p>
            <a:r>
              <a:rPr lang="en-SG" dirty="0"/>
              <a:t> </a:t>
            </a:r>
            <a:r>
              <a:rPr lang="en-SG" dirty="0" smtClean="0"/>
              <a:t>    c.  “</a:t>
            </a:r>
            <a:r>
              <a:rPr lang="en-SG" dirty="0" err="1" smtClean="0"/>
              <a:t>Diallassomai</a:t>
            </a:r>
            <a:r>
              <a:rPr lang="en-SG" dirty="0" smtClean="0"/>
              <a:t>” (Matt. 5:24) – to exchange mutual hostility to mutual concession.</a:t>
            </a:r>
          </a:p>
          <a:p>
            <a:r>
              <a:rPr lang="en-SG" dirty="0"/>
              <a:t> </a:t>
            </a:r>
            <a:r>
              <a:rPr lang="en-SG" dirty="0" smtClean="0"/>
              <a:t>    d.  “</a:t>
            </a:r>
            <a:r>
              <a:rPr lang="en-SG" dirty="0" err="1" smtClean="0"/>
              <a:t>Katallage</a:t>
            </a:r>
            <a:r>
              <a:rPr lang="en-SG" dirty="0" smtClean="0"/>
              <a:t>” – a change on one, induced by the action of another.  This refers of our reconciliation of man to God through the atonement of Christ (Rom. 5:11; 2 Cor. 5:17-21).</a:t>
            </a:r>
          </a:p>
          <a:p>
            <a:r>
              <a:rPr lang="en-SG" dirty="0"/>
              <a:t> </a:t>
            </a:r>
            <a:r>
              <a:rPr lang="en-SG" dirty="0" smtClean="0"/>
              <a:t>   e.  Reconciliation requires both to be accountable and trustworthy.  It is entails risk of time, effort, emotional energy, ego, fear of being taken advantage of and making self vulnerable to future hurt.  It is not desirable if it is not emotionally and physically healthy or safe or there is no visible and sustainable change of behaviour.  </a:t>
            </a:r>
            <a:endParaRPr lang="en-SG" dirty="0"/>
          </a:p>
        </p:txBody>
      </p:sp>
    </p:spTree>
    <p:extLst>
      <p:ext uri="{BB962C8B-B14F-4D97-AF65-F5344CB8AC3E}">
        <p14:creationId xmlns:p14="http://schemas.microsoft.com/office/powerpoint/2010/main" val="7995390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2"/>
            </a:pPr>
            <a:r>
              <a:rPr lang="en-SG" u="sng" dirty="0" smtClean="0"/>
              <a:t>Reconciliation and Restoration</a:t>
            </a:r>
          </a:p>
          <a:p>
            <a:pPr marL="457200" indent="-457200" algn="l">
              <a:buAutoNum type="arabicPeriod"/>
            </a:pPr>
            <a:r>
              <a:rPr lang="en-SG" dirty="0" smtClean="0"/>
              <a:t>Most of the time God desires that we be reconciled with one another.</a:t>
            </a:r>
          </a:p>
          <a:p>
            <a:pPr marL="457200" indent="-457200" algn="l">
              <a:buAutoNum type="arabicPeriod"/>
            </a:pPr>
            <a:r>
              <a:rPr lang="en-SG" dirty="0" smtClean="0"/>
              <a:t>At other times, God considers restoration to be unwise because of adultery and abuse.</a:t>
            </a:r>
          </a:p>
          <a:p>
            <a:pPr algn="l"/>
            <a:r>
              <a:rPr lang="en-SG" dirty="0"/>
              <a:t>       (1 Corinthians </a:t>
            </a:r>
            <a:r>
              <a:rPr lang="en-SG" dirty="0" smtClean="0"/>
              <a:t>15:33)  </a:t>
            </a:r>
            <a:r>
              <a:rPr lang="en-SG" i="1" dirty="0"/>
              <a:t>Be not deceived: </a:t>
            </a:r>
            <a:r>
              <a:rPr lang="en-SG" i="1" u="sng" dirty="0"/>
              <a:t>evil communications corrupt good manners</a:t>
            </a:r>
            <a:r>
              <a:rPr lang="en-SG" dirty="0"/>
              <a:t>.</a:t>
            </a:r>
          </a:p>
          <a:p>
            <a:pPr algn="l"/>
            <a:r>
              <a:rPr lang="en-SG" dirty="0"/>
              <a:t>(1 Corinthians </a:t>
            </a:r>
            <a:r>
              <a:rPr lang="en-SG" dirty="0" smtClean="0"/>
              <a:t>6:9,10)  </a:t>
            </a:r>
            <a:r>
              <a:rPr lang="en-SG" i="1" dirty="0"/>
              <a:t>Know ye not that the unrighteous shall not inherit the kingdom of God? Be not deceived: </a:t>
            </a:r>
            <a:r>
              <a:rPr lang="en-SG" i="1" u="sng" dirty="0"/>
              <a:t>neither fornicators, nor idolaters, nor adulterers, nor effeminate, nor abusers of themselves with </a:t>
            </a:r>
            <a:r>
              <a:rPr lang="en-SG" i="1" u="sng" dirty="0" smtClean="0"/>
              <a:t>mankind,  Nor </a:t>
            </a:r>
            <a:r>
              <a:rPr lang="en-SG" i="1" u="sng" dirty="0"/>
              <a:t>thieves, nor covetous, nor drunkards, nor </a:t>
            </a:r>
            <a:r>
              <a:rPr lang="en-SG" i="1" u="sng" dirty="0" err="1"/>
              <a:t>revilers</a:t>
            </a:r>
            <a:r>
              <a:rPr lang="en-SG" i="1" u="sng" dirty="0"/>
              <a:t>, nor </a:t>
            </a:r>
            <a:r>
              <a:rPr lang="en-SG" i="1" u="sng" dirty="0" err="1"/>
              <a:t>extortioner</a:t>
            </a:r>
            <a:r>
              <a:rPr lang="en-SG" i="1" dirty="0" err="1"/>
              <a:t>s</a:t>
            </a:r>
            <a:r>
              <a:rPr lang="en-SG" i="1" dirty="0"/>
              <a:t>, shall inherit the kingdom of God.</a:t>
            </a:r>
          </a:p>
          <a:p>
            <a:pPr algn="l"/>
            <a:r>
              <a:rPr lang="en-SG" dirty="0" smtClean="0"/>
              <a:t> 3.  It is not desirable if there be emotional or physically harm with no change in behaviour. </a:t>
            </a:r>
          </a:p>
          <a:p>
            <a:pPr algn="l"/>
            <a:r>
              <a:rPr lang="en-SG" dirty="0"/>
              <a:t>(Proverbs </a:t>
            </a:r>
            <a:r>
              <a:rPr lang="en-SG" dirty="0" smtClean="0"/>
              <a:t>22:24)  </a:t>
            </a:r>
            <a:r>
              <a:rPr lang="en-SG" i="1" u="sng" dirty="0"/>
              <a:t>Make no friendship with an angry man</a:t>
            </a:r>
            <a:r>
              <a:rPr lang="en-SG" i="1" dirty="0"/>
              <a:t>; and with a furious man thou shalt not go</a:t>
            </a:r>
            <a:r>
              <a:rPr lang="en-SG" i="1" dirty="0" smtClean="0"/>
              <a:t>: (cf. fools, Prov. 26;4,5; disorderly n unfruitful life, 2Cor.3:6; Eph. 5:11).</a:t>
            </a:r>
            <a:endParaRPr lang="en-SG" i="1" dirty="0"/>
          </a:p>
          <a:p>
            <a:endParaRPr lang="en-SG" dirty="0"/>
          </a:p>
          <a:p>
            <a:pPr algn="l"/>
            <a:endParaRPr lang="en-SG" dirty="0"/>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31683451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1094704"/>
            <a:ext cx="11397802" cy="5537916"/>
          </a:xfrm>
        </p:spPr>
        <p:txBody>
          <a:bodyPr>
            <a:normAutofit/>
          </a:bodyPr>
          <a:lstStyle/>
          <a:p>
            <a:pPr algn="l"/>
            <a:r>
              <a:rPr lang="en-SG" dirty="0"/>
              <a:t>B</a:t>
            </a:r>
            <a:r>
              <a:rPr lang="en-SG" dirty="0" smtClean="0"/>
              <a:t>.   </a:t>
            </a:r>
            <a:r>
              <a:rPr lang="en-SG" u="sng" dirty="0" smtClean="0"/>
              <a:t>Reconciliation and Restoration</a:t>
            </a:r>
            <a:endParaRPr lang="en-SG" u="sng" dirty="0"/>
          </a:p>
          <a:p>
            <a:pPr marL="457200" indent="-457200" algn="l">
              <a:buAutoNum type="arabicPeriod" startAt="4"/>
            </a:pPr>
            <a:r>
              <a:rPr lang="en-SG" dirty="0" smtClean="0"/>
              <a:t>Former relationships may be unhealthy, unbalanced and dishonouring.  Relationships need new changes to be healthy.</a:t>
            </a:r>
          </a:p>
          <a:p>
            <a:pPr algn="l"/>
            <a:r>
              <a:rPr lang="en-SG" dirty="0"/>
              <a:t>(Ephesians </a:t>
            </a:r>
            <a:r>
              <a:rPr lang="en-SG" dirty="0" smtClean="0"/>
              <a:t>4:22-24)  </a:t>
            </a:r>
            <a:r>
              <a:rPr lang="en-SG" i="1" dirty="0"/>
              <a:t>That ye </a:t>
            </a:r>
            <a:r>
              <a:rPr lang="en-SG" i="1" u="sng" dirty="0"/>
              <a:t>put off </a:t>
            </a:r>
            <a:r>
              <a:rPr lang="en-SG" i="1" dirty="0"/>
              <a:t>concerning the former conversation the old man, which is corrupt according to the deceitful </a:t>
            </a:r>
            <a:r>
              <a:rPr lang="en-SG" i="1" dirty="0" smtClean="0"/>
              <a:t>lusts;  And </a:t>
            </a:r>
            <a:r>
              <a:rPr lang="en-SG" i="1" dirty="0"/>
              <a:t>be renewed in the spirit of your </a:t>
            </a:r>
            <a:r>
              <a:rPr lang="en-SG" i="1" dirty="0" smtClean="0"/>
              <a:t>mind;  And </a:t>
            </a:r>
            <a:r>
              <a:rPr lang="en-SG" i="1" dirty="0"/>
              <a:t>that ye </a:t>
            </a:r>
            <a:r>
              <a:rPr lang="en-SG" i="1" u="sng" dirty="0"/>
              <a:t>put on the new man</a:t>
            </a:r>
            <a:r>
              <a:rPr lang="en-SG" i="1" dirty="0"/>
              <a:t>, which after God is created in righteousness and true holiness.</a:t>
            </a:r>
          </a:p>
          <a:p>
            <a:pPr algn="l"/>
            <a:r>
              <a:rPr lang="en-SG" dirty="0" smtClean="0"/>
              <a:t>5.  Reconciliation does not mean the relationships be the same as it was before because there have changes, by design or default (</a:t>
            </a:r>
            <a:r>
              <a:rPr lang="en-SG" dirty="0" err="1" smtClean="0"/>
              <a:t>eg</a:t>
            </a:r>
            <a:r>
              <a:rPr lang="en-SG" dirty="0" smtClean="0"/>
              <a:t>. divorce, remarriage, separation, abuse).</a:t>
            </a:r>
            <a:endParaRPr lang="en-SG" dirty="0"/>
          </a:p>
          <a:p>
            <a:pPr algn="l"/>
            <a:r>
              <a:rPr lang="en-SG" dirty="0"/>
              <a:t>(1 Corinthians </a:t>
            </a:r>
            <a:r>
              <a:rPr lang="en-SG" dirty="0" smtClean="0"/>
              <a:t>7:15)  </a:t>
            </a:r>
            <a:r>
              <a:rPr lang="en-SG" i="1" u="sng" dirty="0"/>
              <a:t>But if the unbelieving depart, let him depart</a:t>
            </a:r>
            <a:r>
              <a:rPr lang="en-SG" i="1" dirty="0"/>
              <a:t>. A brother or a sister is not under bondage in such cases: but God hath called us to peace</a:t>
            </a:r>
            <a:r>
              <a:rPr lang="en-SG" dirty="0"/>
              <a:t>.</a:t>
            </a:r>
          </a:p>
          <a:p>
            <a:pPr algn="l"/>
            <a:r>
              <a:rPr lang="en-SG" dirty="0" smtClean="0"/>
              <a:t>6.  Reconciliation entails risk of time, effort, emotional energy, ego, fear of being taken advantage of and making self vulnerable to hurt again.  </a:t>
            </a:r>
            <a:r>
              <a:rPr lang="en-SG" dirty="0"/>
              <a:t>G</a:t>
            </a:r>
            <a:r>
              <a:rPr lang="en-SG" dirty="0" smtClean="0"/>
              <a:t>aps in personality, purpose and priorities are difficult to bridge (Amos3:3; Acts 15:39, Paul and Barnabas disagreed). </a:t>
            </a:r>
            <a:endParaRPr lang="en-SG" dirty="0"/>
          </a:p>
        </p:txBody>
      </p:sp>
    </p:spTree>
    <p:extLst>
      <p:ext uri="{BB962C8B-B14F-4D97-AF65-F5344CB8AC3E}">
        <p14:creationId xmlns:p14="http://schemas.microsoft.com/office/powerpoint/2010/main" val="2791547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a:pPr>
            <a:r>
              <a:rPr lang="en-SG" u="sng" dirty="0" smtClean="0"/>
              <a:t>Pass the “Trial of Bitter waters</a:t>
            </a:r>
            <a:r>
              <a:rPr lang="en-SG" dirty="0" smtClean="0"/>
              <a:t>”  (cf. Number 5:11-31)</a:t>
            </a:r>
          </a:p>
          <a:p>
            <a:pPr algn="l"/>
            <a:r>
              <a:rPr lang="en-SG" dirty="0"/>
              <a:t> </a:t>
            </a:r>
            <a:r>
              <a:rPr lang="en-SG" dirty="0" smtClean="0"/>
              <a:t>  </a:t>
            </a:r>
            <a:r>
              <a:rPr lang="en-SG" i="1" dirty="0"/>
              <a:t>(Numbers </a:t>
            </a:r>
            <a:r>
              <a:rPr lang="en-SG" i="1" dirty="0" smtClean="0"/>
              <a:t>5:19)  </a:t>
            </a:r>
            <a:r>
              <a:rPr lang="en-SG" i="1" dirty="0"/>
              <a:t>And the priest shall charge her by an oath, and say unto the woman, If no man have lain with thee, </a:t>
            </a:r>
            <a:r>
              <a:rPr lang="en-SG" i="1" dirty="0" smtClean="0"/>
              <a:t>… </a:t>
            </a:r>
            <a:r>
              <a:rPr lang="en-SG" i="1" u="sng" dirty="0" smtClean="0"/>
              <a:t>be </a:t>
            </a:r>
            <a:r>
              <a:rPr lang="en-SG" i="1" u="sng" dirty="0"/>
              <a:t>thou free from this bitter water</a:t>
            </a:r>
            <a:r>
              <a:rPr lang="en-SG" i="1" dirty="0"/>
              <a:t> that </a:t>
            </a:r>
            <a:r>
              <a:rPr lang="en-SG" i="1" dirty="0" smtClean="0"/>
              <a:t>causes </a:t>
            </a:r>
            <a:r>
              <a:rPr lang="en-SG" i="1" dirty="0"/>
              <a:t>the curse</a:t>
            </a:r>
            <a:r>
              <a:rPr lang="en-SG" dirty="0"/>
              <a:t>:</a:t>
            </a:r>
          </a:p>
          <a:p>
            <a:pPr marL="457200" indent="-457200" algn="l">
              <a:buAutoNum type="arabicPeriod"/>
            </a:pPr>
            <a:r>
              <a:rPr lang="en-SG" dirty="0" smtClean="0"/>
              <a:t>Thank God for the lesson He is </a:t>
            </a:r>
            <a:r>
              <a:rPr lang="en-SG" dirty="0" smtClean="0"/>
              <a:t>going </a:t>
            </a:r>
            <a:r>
              <a:rPr lang="en-SG" dirty="0" smtClean="0"/>
              <a:t>to teach you.</a:t>
            </a:r>
          </a:p>
          <a:p>
            <a:pPr algn="l"/>
            <a:r>
              <a:rPr lang="en-SG" dirty="0" smtClean="0"/>
              <a:t>       (1 Thessalonians 5:18</a:t>
            </a:r>
            <a:r>
              <a:rPr lang="en-SG" u="sng" dirty="0" smtClean="0"/>
              <a:t>)  </a:t>
            </a:r>
            <a:r>
              <a:rPr lang="en-SG" i="1" u="sng" dirty="0" smtClean="0"/>
              <a:t>In every thing give thanks</a:t>
            </a:r>
            <a:r>
              <a:rPr lang="en-SG" i="1" dirty="0" smtClean="0"/>
              <a:t>: for this is the will of God in Christ Jesus concerning you.</a:t>
            </a:r>
          </a:p>
          <a:p>
            <a:pPr marL="457200" indent="-457200" algn="l">
              <a:buAutoNum type="arabicPeriod" startAt="2"/>
            </a:pPr>
            <a:r>
              <a:rPr lang="en-SG" dirty="0" smtClean="0"/>
              <a:t>It causes others to step back and watch.</a:t>
            </a:r>
          </a:p>
          <a:p>
            <a:pPr algn="l"/>
            <a:r>
              <a:rPr lang="en-SG" i="1" dirty="0"/>
              <a:t> </a:t>
            </a:r>
            <a:r>
              <a:rPr lang="en-SG" i="1" dirty="0" smtClean="0"/>
              <a:t>      </a:t>
            </a:r>
            <a:r>
              <a:rPr lang="en-SG" dirty="0"/>
              <a:t>(</a:t>
            </a:r>
            <a:r>
              <a:rPr lang="en-SG" dirty="0" smtClean="0"/>
              <a:t>Ps. 38:11)  </a:t>
            </a:r>
            <a:r>
              <a:rPr lang="en-SG" i="1" dirty="0"/>
              <a:t>My lovers and my friends </a:t>
            </a:r>
            <a:r>
              <a:rPr lang="en-SG" i="1" u="sng" dirty="0"/>
              <a:t>stand aloof from my sore; and my kinsmen stand afar off</a:t>
            </a:r>
            <a:r>
              <a:rPr lang="en-SG" dirty="0"/>
              <a:t>.</a:t>
            </a:r>
          </a:p>
          <a:p>
            <a:pPr marL="457200" indent="-457200" algn="l">
              <a:buAutoNum type="arabicPeriod" startAt="3"/>
            </a:pPr>
            <a:r>
              <a:rPr lang="en-SG" dirty="0" smtClean="0"/>
              <a:t>Bitterness may prove that the critics may be right.</a:t>
            </a:r>
          </a:p>
          <a:p>
            <a:pPr algn="l"/>
            <a:r>
              <a:rPr lang="en-SG" dirty="0"/>
              <a:t>        (Proverbs </a:t>
            </a:r>
            <a:r>
              <a:rPr lang="en-SG" dirty="0" smtClean="0"/>
              <a:t>26:2)  </a:t>
            </a:r>
            <a:r>
              <a:rPr lang="en-SG" i="1" dirty="0"/>
              <a:t>As the bird by wandering, as the swallow by flying, so </a:t>
            </a:r>
            <a:r>
              <a:rPr lang="en-SG" i="1" u="sng" dirty="0"/>
              <a:t>the curse causeless shall not come</a:t>
            </a:r>
            <a:r>
              <a:rPr lang="en-SG" dirty="0" smtClean="0"/>
              <a:t>.</a:t>
            </a:r>
          </a:p>
          <a:p>
            <a:pPr algn="l"/>
            <a:endParaRPr lang="en-SG" sz="6500" dirty="0"/>
          </a:p>
          <a:p>
            <a:pPr algn="l"/>
            <a:endParaRPr lang="en-SG" sz="3400" dirty="0" smtClean="0"/>
          </a:p>
          <a:p>
            <a:pPr algn="l"/>
            <a:endParaRPr lang="en-SG" i="1" dirty="0"/>
          </a:p>
          <a:p>
            <a:endParaRPr lang="en-SG" dirty="0"/>
          </a:p>
          <a:p>
            <a:pPr algn="l"/>
            <a:endParaRPr lang="en-SG" dirty="0"/>
          </a:p>
          <a:p>
            <a:pPr algn="l"/>
            <a:r>
              <a:rPr lang="en-SG" dirty="0" smtClean="0"/>
              <a:t> </a:t>
            </a:r>
          </a:p>
          <a:p>
            <a:pPr algn="l"/>
            <a:r>
              <a:rPr lang="en-SG" dirty="0"/>
              <a:t> </a:t>
            </a:r>
            <a:r>
              <a:rPr lang="en-SG" dirty="0" smtClean="0"/>
              <a:t>      </a:t>
            </a:r>
            <a:endParaRPr lang="en-SG" dirty="0"/>
          </a:p>
        </p:txBody>
      </p:sp>
    </p:spTree>
    <p:extLst>
      <p:ext uri="{BB962C8B-B14F-4D97-AF65-F5344CB8AC3E}">
        <p14:creationId xmlns:p14="http://schemas.microsoft.com/office/powerpoint/2010/main" val="24469594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584092"/>
          </a:xfrm>
        </p:spPr>
        <p:txBody>
          <a:bodyPr>
            <a:normAutofit fontScale="90000"/>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862885"/>
            <a:ext cx="11397802" cy="5446435"/>
          </a:xfrm>
        </p:spPr>
        <p:txBody>
          <a:bodyPr>
            <a:normAutofit/>
          </a:bodyPr>
          <a:lstStyle/>
          <a:p>
            <a:pPr marL="457200" indent="-457200" algn="l">
              <a:buAutoNum type="alphaUcPeriod" startAt="3"/>
            </a:pPr>
            <a:r>
              <a:rPr lang="en-SG" u="sng" dirty="0" smtClean="0"/>
              <a:t>Bible Example</a:t>
            </a:r>
            <a:r>
              <a:rPr lang="en-SG" dirty="0" smtClean="0"/>
              <a:t>:  The Prodigal Son (Luke 15:11-24)</a:t>
            </a:r>
          </a:p>
          <a:p>
            <a:pPr algn="l"/>
            <a:r>
              <a:rPr lang="en-SG" dirty="0" smtClean="0"/>
              <a:t>1.  </a:t>
            </a:r>
            <a:r>
              <a:rPr lang="en-SG" dirty="0"/>
              <a:t>Request - </a:t>
            </a:r>
            <a:r>
              <a:rPr lang="en-SG" dirty="0" smtClean="0"/>
              <a:t>(:12)  </a:t>
            </a:r>
            <a:r>
              <a:rPr lang="en-SG" i="1" dirty="0" smtClean="0"/>
              <a:t>Father</a:t>
            </a:r>
            <a:r>
              <a:rPr lang="en-SG" i="1" dirty="0"/>
              <a:t>, </a:t>
            </a:r>
            <a:r>
              <a:rPr lang="en-SG" i="1" u="sng" dirty="0"/>
              <a:t>give me the portion </a:t>
            </a:r>
            <a:r>
              <a:rPr lang="en-SG" i="1" dirty="0"/>
              <a:t>of goods that </a:t>
            </a:r>
            <a:r>
              <a:rPr lang="en-SG" i="1" dirty="0" smtClean="0"/>
              <a:t>falls </a:t>
            </a:r>
            <a:r>
              <a:rPr lang="en-SG" i="1" dirty="0"/>
              <a:t>to </a:t>
            </a:r>
            <a:r>
              <a:rPr lang="en-SG" i="1" dirty="0" smtClean="0"/>
              <a:t>me</a:t>
            </a:r>
            <a:r>
              <a:rPr lang="en-SG" dirty="0" smtClean="0"/>
              <a:t>. </a:t>
            </a:r>
            <a:endParaRPr lang="en-SG" dirty="0"/>
          </a:p>
          <a:p>
            <a:pPr algn="l"/>
            <a:r>
              <a:rPr lang="en-SG" dirty="0" smtClean="0"/>
              <a:t>2.  </a:t>
            </a:r>
            <a:r>
              <a:rPr lang="en-SG" dirty="0"/>
              <a:t>Rebellion - </a:t>
            </a:r>
            <a:r>
              <a:rPr lang="en-SG" dirty="0" smtClean="0"/>
              <a:t>(:13)  </a:t>
            </a:r>
            <a:r>
              <a:rPr lang="en-SG" i="1" dirty="0" smtClean="0"/>
              <a:t>there </a:t>
            </a:r>
            <a:r>
              <a:rPr lang="en-SG" i="1" u="sng" dirty="0"/>
              <a:t>wasted his substance </a:t>
            </a:r>
            <a:r>
              <a:rPr lang="en-SG" i="1" dirty="0"/>
              <a:t>with riotous living</a:t>
            </a:r>
            <a:r>
              <a:rPr lang="en-SG" dirty="0"/>
              <a:t>.</a:t>
            </a:r>
          </a:p>
          <a:p>
            <a:pPr algn="l"/>
            <a:r>
              <a:rPr lang="en-SG" dirty="0" smtClean="0"/>
              <a:t>3.  Repercussion </a:t>
            </a:r>
            <a:r>
              <a:rPr lang="en-SG" dirty="0"/>
              <a:t>- </a:t>
            </a:r>
            <a:r>
              <a:rPr lang="en-SG" dirty="0" smtClean="0"/>
              <a:t>(:14)  </a:t>
            </a:r>
            <a:r>
              <a:rPr lang="en-SG" i="1" u="sng" dirty="0"/>
              <a:t>he began to be in want</a:t>
            </a:r>
            <a:r>
              <a:rPr lang="en-SG" dirty="0"/>
              <a:t>.</a:t>
            </a:r>
          </a:p>
          <a:p>
            <a:pPr algn="l"/>
            <a:r>
              <a:rPr lang="en-SG" dirty="0" smtClean="0"/>
              <a:t>4.  Rejection - (:16)  </a:t>
            </a:r>
            <a:r>
              <a:rPr lang="en-SG" i="1" u="sng" dirty="0" smtClean="0"/>
              <a:t>no </a:t>
            </a:r>
            <a:r>
              <a:rPr lang="en-SG" i="1" u="sng" dirty="0"/>
              <a:t>man gave </a:t>
            </a:r>
            <a:r>
              <a:rPr lang="en-SG" i="1" dirty="0"/>
              <a:t>unto him</a:t>
            </a:r>
            <a:r>
              <a:rPr lang="en-SG" dirty="0"/>
              <a:t>.</a:t>
            </a:r>
          </a:p>
          <a:p>
            <a:pPr algn="l"/>
            <a:r>
              <a:rPr lang="en-SG" dirty="0" smtClean="0"/>
              <a:t>5.  </a:t>
            </a:r>
            <a:r>
              <a:rPr lang="en-SG" dirty="0"/>
              <a:t>Realization - </a:t>
            </a:r>
            <a:r>
              <a:rPr lang="en-SG" dirty="0" smtClean="0"/>
              <a:t>(:17)  </a:t>
            </a:r>
            <a:r>
              <a:rPr lang="en-SG" i="1" u="sng" dirty="0" smtClean="0"/>
              <a:t>he </a:t>
            </a:r>
            <a:r>
              <a:rPr lang="en-SG" i="1" u="sng" dirty="0"/>
              <a:t>came to himself</a:t>
            </a:r>
            <a:r>
              <a:rPr lang="en-SG" dirty="0"/>
              <a:t>, </a:t>
            </a:r>
          </a:p>
          <a:p>
            <a:pPr marL="457200" indent="-457200" algn="l">
              <a:buAutoNum type="arabicPeriod" startAt="6"/>
            </a:pPr>
            <a:r>
              <a:rPr lang="en-SG" dirty="0" smtClean="0"/>
              <a:t>Resolution </a:t>
            </a:r>
            <a:r>
              <a:rPr lang="en-SG" dirty="0"/>
              <a:t>- </a:t>
            </a:r>
            <a:r>
              <a:rPr lang="en-SG" dirty="0" smtClean="0"/>
              <a:t>(:18)  </a:t>
            </a:r>
            <a:r>
              <a:rPr lang="en-SG" i="1" dirty="0"/>
              <a:t>I will </a:t>
            </a:r>
            <a:r>
              <a:rPr lang="en-SG" i="1" u="sng" dirty="0"/>
              <a:t>arise and go to my father</a:t>
            </a:r>
            <a:r>
              <a:rPr lang="en-SG" dirty="0"/>
              <a:t>, </a:t>
            </a:r>
            <a:endParaRPr lang="en-SG" dirty="0" smtClean="0"/>
          </a:p>
          <a:p>
            <a:pPr marL="457200" indent="-457200" algn="l">
              <a:buAutoNum type="arabicPeriod" startAt="6"/>
            </a:pPr>
            <a:r>
              <a:rPr lang="en-SG" dirty="0"/>
              <a:t>Repentance - </a:t>
            </a:r>
            <a:r>
              <a:rPr lang="en-SG" dirty="0" smtClean="0"/>
              <a:t>(:21)  </a:t>
            </a:r>
            <a:r>
              <a:rPr lang="en-SG" i="1" u="sng" dirty="0" smtClean="0"/>
              <a:t>I </a:t>
            </a:r>
            <a:r>
              <a:rPr lang="en-SG" i="1" u="sng" dirty="0"/>
              <a:t>have sinned </a:t>
            </a:r>
            <a:r>
              <a:rPr lang="en-SG" i="1" dirty="0"/>
              <a:t>against heaven, and in thy sight</a:t>
            </a:r>
            <a:r>
              <a:rPr lang="en-SG" dirty="0"/>
              <a:t>, </a:t>
            </a:r>
          </a:p>
          <a:p>
            <a:pPr marL="457200" indent="-457200" algn="l">
              <a:buAutoNum type="arabicPeriod" startAt="6"/>
            </a:pPr>
            <a:r>
              <a:rPr lang="en-SG" dirty="0"/>
              <a:t>Reconciliation - </a:t>
            </a:r>
            <a:r>
              <a:rPr lang="en-SG" dirty="0" smtClean="0"/>
              <a:t>(:22)  </a:t>
            </a:r>
            <a:r>
              <a:rPr lang="en-SG" i="1" u="sng" dirty="0" smtClean="0"/>
              <a:t>Bring </a:t>
            </a:r>
            <a:r>
              <a:rPr lang="en-SG" i="1" u="sng" dirty="0"/>
              <a:t>forth the best robe</a:t>
            </a:r>
            <a:r>
              <a:rPr lang="en-SG" i="1" dirty="0"/>
              <a:t>, and put it on him</a:t>
            </a:r>
            <a:r>
              <a:rPr lang="en-SG" dirty="0"/>
              <a:t>; </a:t>
            </a:r>
          </a:p>
          <a:p>
            <a:pPr algn="l"/>
            <a:r>
              <a:rPr lang="en-SG" dirty="0" smtClean="0"/>
              <a:t>9.   Redemption </a:t>
            </a:r>
            <a:r>
              <a:rPr lang="en-SG" dirty="0"/>
              <a:t>- </a:t>
            </a:r>
            <a:r>
              <a:rPr lang="en-SG" dirty="0" smtClean="0"/>
              <a:t>(:23)  </a:t>
            </a:r>
            <a:r>
              <a:rPr lang="en-SG" i="1" u="sng" dirty="0" smtClean="0"/>
              <a:t>bring </a:t>
            </a:r>
            <a:r>
              <a:rPr lang="en-SG" i="1" u="sng" dirty="0"/>
              <a:t>hither the fatted calf</a:t>
            </a:r>
            <a:r>
              <a:rPr lang="en-SG" i="1" dirty="0"/>
              <a:t>, and kill it</a:t>
            </a:r>
            <a:r>
              <a:rPr lang="en-SG" dirty="0"/>
              <a:t>; </a:t>
            </a:r>
          </a:p>
          <a:p>
            <a:pPr algn="l"/>
            <a:r>
              <a:rPr lang="en-SG" dirty="0" smtClean="0"/>
              <a:t>10.  </a:t>
            </a:r>
            <a:r>
              <a:rPr lang="en-SG" dirty="0"/>
              <a:t>Rejoicing -  </a:t>
            </a:r>
            <a:r>
              <a:rPr lang="en-SG" dirty="0" smtClean="0"/>
              <a:t>(:24)  </a:t>
            </a:r>
            <a:r>
              <a:rPr lang="en-SG" i="1" u="sng" dirty="0" smtClean="0"/>
              <a:t>And </a:t>
            </a:r>
            <a:r>
              <a:rPr lang="en-SG" i="1" u="sng" dirty="0"/>
              <a:t>they began to be merry</a:t>
            </a:r>
            <a:r>
              <a:rPr lang="en-SG" dirty="0"/>
              <a:t>.</a:t>
            </a:r>
          </a:p>
          <a:p>
            <a:pPr algn="l"/>
            <a:endParaRPr lang="en-SG" dirty="0"/>
          </a:p>
          <a:p>
            <a:pPr algn="l"/>
            <a:endParaRPr lang="en-SG" dirty="0"/>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34493611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584092"/>
          </a:xfrm>
        </p:spPr>
        <p:txBody>
          <a:bodyPr>
            <a:normAutofit fontScale="90000"/>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888642"/>
            <a:ext cx="11397802" cy="5420678"/>
          </a:xfrm>
        </p:spPr>
        <p:txBody>
          <a:bodyPr>
            <a:normAutofit/>
          </a:bodyPr>
          <a:lstStyle/>
          <a:p>
            <a:pPr algn="l"/>
            <a:r>
              <a:rPr lang="en-SG" dirty="0" smtClean="0"/>
              <a:t>D.  </a:t>
            </a:r>
            <a:r>
              <a:rPr lang="en-SG" u="sng" dirty="0" smtClean="0"/>
              <a:t>Deepest Needs </a:t>
            </a:r>
            <a:endParaRPr lang="en-SG" u="sng" dirty="0"/>
          </a:p>
          <a:p>
            <a:pPr marL="457200" indent="-457200" algn="l">
              <a:buAutoNum type="arabicPeriod"/>
            </a:pPr>
            <a:r>
              <a:rPr lang="en-SG" dirty="0" smtClean="0"/>
              <a:t>God has created us with inner needs that He only can meet.  </a:t>
            </a:r>
          </a:p>
          <a:p>
            <a:pPr marL="457200" indent="-457200" algn="l">
              <a:buAutoNum type="arabicPeriod"/>
            </a:pPr>
            <a:r>
              <a:rPr lang="en-SG" dirty="0" smtClean="0"/>
              <a:t>He meets certain needs by Himself and at other times, He will use others as an extension of His compassion and care.  </a:t>
            </a:r>
          </a:p>
          <a:p>
            <a:pPr marL="457200" indent="-457200" algn="l">
              <a:buAutoNum type="arabicPeriod"/>
            </a:pPr>
            <a:r>
              <a:rPr lang="en-SG" dirty="0" smtClean="0"/>
              <a:t>However we must never demand from people that which God will provide.</a:t>
            </a:r>
          </a:p>
          <a:p>
            <a:pPr marL="457200" indent="-457200" algn="l">
              <a:buAutoNum type="arabicPeriod"/>
            </a:pPr>
            <a:r>
              <a:rPr lang="en-SG" u="sng" dirty="0" smtClean="0"/>
              <a:t>Love</a:t>
            </a:r>
            <a:r>
              <a:rPr lang="en-SG" dirty="0" smtClean="0"/>
              <a:t> – to know someone is unconditionally committed to our best interest.</a:t>
            </a:r>
          </a:p>
          <a:p>
            <a:pPr algn="l"/>
            <a:r>
              <a:rPr lang="en-SG" dirty="0"/>
              <a:t>       (Jeremiah </a:t>
            </a:r>
            <a:r>
              <a:rPr lang="en-SG" dirty="0" smtClean="0"/>
              <a:t>31:3)  </a:t>
            </a:r>
            <a:r>
              <a:rPr lang="en-SG" i="1" dirty="0"/>
              <a:t>The LORD hath appeared of old unto me, saying, Yea, </a:t>
            </a:r>
            <a:r>
              <a:rPr lang="en-SG" i="1" u="sng" dirty="0"/>
              <a:t>I have loved thee with an everlasting love</a:t>
            </a:r>
            <a:r>
              <a:rPr lang="en-SG" i="1" dirty="0"/>
              <a:t>: therefore with lovingkindness have I drawn thee</a:t>
            </a:r>
            <a:r>
              <a:rPr lang="en-SG" dirty="0"/>
              <a:t>.</a:t>
            </a:r>
          </a:p>
          <a:p>
            <a:pPr algn="l"/>
            <a:r>
              <a:rPr lang="en-SG" dirty="0" smtClean="0"/>
              <a:t>        </a:t>
            </a:r>
            <a:r>
              <a:rPr lang="en-SG" dirty="0"/>
              <a:t>(John </a:t>
            </a:r>
            <a:r>
              <a:rPr lang="en-SG" dirty="0" smtClean="0"/>
              <a:t>15:12)  </a:t>
            </a:r>
            <a:r>
              <a:rPr lang="en-SG" i="1" dirty="0"/>
              <a:t>This is my commandment, That </a:t>
            </a:r>
            <a:r>
              <a:rPr lang="en-SG" i="1" u="sng" dirty="0"/>
              <a:t>ye love one another, as I have loved you</a:t>
            </a:r>
            <a:r>
              <a:rPr lang="en-SG" dirty="0"/>
              <a:t>.</a:t>
            </a:r>
          </a:p>
          <a:p>
            <a:pPr marL="457200" indent="-457200" algn="l">
              <a:buAutoNum type="arabicPeriod" startAt="5"/>
            </a:pPr>
            <a:r>
              <a:rPr lang="en-SG" u="sng" dirty="0" smtClean="0"/>
              <a:t>Security</a:t>
            </a:r>
            <a:r>
              <a:rPr lang="en-SG" dirty="0" smtClean="0"/>
              <a:t> – to know the sense of belonging and acceptance.</a:t>
            </a:r>
          </a:p>
          <a:p>
            <a:pPr algn="l"/>
            <a:r>
              <a:rPr lang="en-SG" dirty="0"/>
              <a:t> </a:t>
            </a:r>
            <a:r>
              <a:rPr lang="en-SG" dirty="0" smtClean="0"/>
              <a:t>      </a:t>
            </a:r>
            <a:r>
              <a:rPr lang="en-SG" dirty="0"/>
              <a:t>(Deuteronomy </a:t>
            </a:r>
            <a:r>
              <a:rPr lang="en-SG" dirty="0" smtClean="0"/>
              <a:t>31:8)  </a:t>
            </a:r>
            <a:r>
              <a:rPr lang="en-SG" i="1" dirty="0"/>
              <a:t>And the LORD, </a:t>
            </a:r>
            <a:r>
              <a:rPr lang="en-SG" i="1" dirty="0" smtClean="0"/>
              <a:t>He </a:t>
            </a:r>
            <a:r>
              <a:rPr lang="en-SG" i="1" dirty="0"/>
              <a:t>it is that </a:t>
            </a:r>
            <a:r>
              <a:rPr lang="en-SG" i="1" u="sng" dirty="0"/>
              <a:t>doth go before thee; </a:t>
            </a:r>
            <a:r>
              <a:rPr lang="en-SG" i="1" u="sng" dirty="0" smtClean="0"/>
              <a:t>He </a:t>
            </a:r>
            <a:r>
              <a:rPr lang="en-SG" i="1" u="sng" dirty="0"/>
              <a:t>will be with thee, </a:t>
            </a:r>
            <a:r>
              <a:rPr lang="en-SG" i="1" u="sng" dirty="0" smtClean="0"/>
              <a:t>He </a:t>
            </a:r>
            <a:r>
              <a:rPr lang="en-SG" i="1" u="sng" dirty="0"/>
              <a:t>will not fail thee, neither forsake thee</a:t>
            </a:r>
            <a:r>
              <a:rPr lang="en-SG" i="1" dirty="0"/>
              <a:t>: fear not, neither be dismayed.</a:t>
            </a:r>
          </a:p>
          <a:p>
            <a:endParaRPr lang="en-SG" dirty="0"/>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9712623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584092"/>
          </a:xfrm>
        </p:spPr>
        <p:txBody>
          <a:bodyPr>
            <a:normAutofit fontScale="90000"/>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888642"/>
            <a:ext cx="11397802" cy="5420678"/>
          </a:xfrm>
        </p:spPr>
        <p:txBody>
          <a:bodyPr>
            <a:normAutofit/>
          </a:bodyPr>
          <a:lstStyle/>
          <a:p>
            <a:pPr algn="l"/>
            <a:r>
              <a:rPr lang="en-SG" dirty="0" smtClean="0"/>
              <a:t>D.  </a:t>
            </a:r>
            <a:r>
              <a:rPr lang="en-SG" u="sng" dirty="0" smtClean="0"/>
              <a:t>Deepest Needs </a:t>
            </a:r>
            <a:endParaRPr lang="en-SG" u="sng" dirty="0"/>
          </a:p>
          <a:p>
            <a:pPr marL="457200" indent="-457200" algn="l">
              <a:buAutoNum type="arabicPeriod" startAt="6"/>
            </a:pPr>
            <a:r>
              <a:rPr lang="en-SG" u="sng" dirty="0" smtClean="0"/>
              <a:t>Significance</a:t>
            </a:r>
            <a:r>
              <a:rPr lang="en-SG" dirty="0" smtClean="0"/>
              <a:t> – to know our lives have meaning and purpose</a:t>
            </a:r>
          </a:p>
          <a:p>
            <a:pPr algn="l"/>
            <a:r>
              <a:rPr lang="en-SG" dirty="0"/>
              <a:t>       (Jeremiah </a:t>
            </a:r>
            <a:r>
              <a:rPr lang="en-SG" dirty="0" smtClean="0"/>
              <a:t>29:11)  </a:t>
            </a:r>
            <a:r>
              <a:rPr lang="en-SG" i="1" dirty="0"/>
              <a:t>For I know the thoughts that I think toward you, </a:t>
            </a:r>
            <a:r>
              <a:rPr lang="en-SG" i="1" dirty="0" err="1"/>
              <a:t>saith</a:t>
            </a:r>
            <a:r>
              <a:rPr lang="en-SG" i="1" dirty="0"/>
              <a:t> the LORD, </a:t>
            </a:r>
            <a:r>
              <a:rPr lang="en-SG" i="1" u="sng" dirty="0"/>
              <a:t>thoughts of peace, and not of evil, to give you an expected end.</a:t>
            </a:r>
          </a:p>
          <a:p>
            <a:pPr marL="457200" indent="-457200" algn="l">
              <a:buAutoNum type="arabicPeriod" startAt="7"/>
            </a:pPr>
            <a:r>
              <a:rPr lang="en-SG" u="sng" dirty="0" smtClean="0"/>
              <a:t>Strength and Sustenance </a:t>
            </a:r>
            <a:r>
              <a:rPr lang="en-SG" dirty="0" smtClean="0"/>
              <a:t>– to know that God provides the strength to fulfil His purpose</a:t>
            </a:r>
          </a:p>
          <a:p>
            <a:pPr algn="l"/>
            <a:r>
              <a:rPr lang="en-SG" dirty="0"/>
              <a:t> </a:t>
            </a:r>
            <a:r>
              <a:rPr lang="en-SG" dirty="0" smtClean="0"/>
              <a:t>      </a:t>
            </a:r>
            <a:r>
              <a:rPr lang="en-SG" dirty="0"/>
              <a:t>(Philippians </a:t>
            </a:r>
            <a:r>
              <a:rPr lang="en-SG" dirty="0" smtClean="0"/>
              <a:t>4:13)  </a:t>
            </a:r>
            <a:r>
              <a:rPr lang="en-SG" i="1" dirty="0"/>
              <a:t>I can do all things through </a:t>
            </a:r>
            <a:r>
              <a:rPr lang="en-SG" i="1" u="sng" dirty="0"/>
              <a:t>Christ </a:t>
            </a:r>
            <a:r>
              <a:rPr lang="en-SG" i="1" u="sng" dirty="0" smtClean="0"/>
              <a:t>who strengthens </a:t>
            </a:r>
            <a:r>
              <a:rPr lang="en-SG" i="1" u="sng" dirty="0"/>
              <a:t>me</a:t>
            </a:r>
            <a:r>
              <a:rPr lang="en-SG" dirty="0"/>
              <a:t>.</a:t>
            </a:r>
          </a:p>
          <a:p>
            <a:pPr algn="l"/>
            <a:r>
              <a:rPr lang="en-SG" dirty="0"/>
              <a:t>(2 Timothy </a:t>
            </a:r>
            <a:r>
              <a:rPr lang="en-SG" dirty="0" smtClean="0"/>
              <a:t>4:17)  </a:t>
            </a:r>
            <a:r>
              <a:rPr lang="en-SG" i="1" dirty="0"/>
              <a:t>Notwithstanding </a:t>
            </a:r>
            <a:r>
              <a:rPr lang="en-SG" i="1" u="sng" dirty="0"/>
              <a:t>the Lord stood with me, and strengthened </a:t>
            </a:r>
            <a:r>
              <a:rPr lang="en-SG" i="1" u="sng" dirty="0" smtClean="0"/>
              <a:t>me</a:t>
            </a:r>
            <a:endParaRPr lang="en-SG" i="1" u="sng" dirty="0"/>
          </a:p>
          <a:p>
            <a:pPr marL="457200" indent="-457200" algn="l">
              <a:buAutoNum type="arabicPeriod" startAt="8"/>
            </a:pPr>
            <a:r>
              <a:rPr lang="en-SG" u="sng" dirty="0" smtClean="0"/>
              <a:t>Satisfaction</a:t>
            </a:r>
            <a:r>
              <a:rPr lang="en-SG" dirty="0" smtClean="0"/>
              <a:t> – to know His rest, shalom and serenity</a:t>
            </a:r>
          </a:p>
          <a:p>
            <a:pPr algn="l"/>
            <a:r>
              <a:rPr lang="en-SG" dirty="0"/>
              <a:t>      (Psalms </a:t>
            </a:r>
            <a:r>
              <a:rPr lang="en-SG" dirty="0" smtClean="0"/>
              <a:t>16:11)  </a:t>
            </a:r>
            <a:r>
              <a:rPr lang="en-SG" i="1" dirty="0"/>
              <a:t>Thou wilt shew me the path of life: </a:t>
            </a:r>
            <a:r>
              <a:rPr lang="en-SG" i="1" u="sng" dirty="0"/>
              <a:t>in </a:t>
            </a:r>
            <a:r>
              <a:rPr lang="en-SG" i="1" u="sng" dirty="0" smtClean="0"/>
              <a:t>Thy </a:t>
            </a:r>
            <a:r>
              <a:rPr lang="en-SG" i="1" u="sng" dirty="0"/>
              <a:t>presence is </a:t>
            </a:r>
            <a:r>
              <a:rPr lang="en-SG" i="1" u="sng" dirty="0" err="1"/>
              <a:t>fulness</a:t>
            </a:r>
            <a:r>
              <a:rPr lang="en-SG" i="1" u="sng" dirty="0"/>
              <a:t> of joy;</a:t>
            </a:r>
            <a:r>
              <a:rPr lang="en-SG" i="1" dirty="0"/>
              <a:t> </a:t>
            </a:r>
            <a:r>
              <a:rPr lang="en-SG" i="1" u="sng" dirty="0"/>
              <a:t>at </a:t>
            </a:r>
            <a:r>
              <a:rPr lang="en-SG" i="1" u="sng" dirty="0" smtClean="0"/>
              <a:t>Thy </a:t>
            </a:r>
            <a:r>
              <a:rPr lang="en-SG" i="1" u="sng" dirty="0"/>
              <a:t>right hand there are pleasures for evermore</a:t>
            </a:r>
            <a:r>
              <a:rPr lang="en-SG" u="sng" dirty="0"/>
              <a:t>.</a:t>
            </a:r>
          </a:p>
          <a:p>
            <a:pPr algn="l"/>
            <a:r>
              <a:rPr lang="en-SG" dirty="0"/>
              <a:t>      (Matthew </a:t>
            </a:r>
            <a:r>
              <a:rPr lang="en-SG" dirty="0" smtClean="0"/>
              <a:t>11:28)  </a:t>
            </a:r>
            <a:r>
              <a:rPr lang="en-SG" i="1" u="sng" dirty="0"/>
              <a:t>Come unto </a:t>
            </a:r>
            <a:r>
              <a:rPr lang="en-SG" i="1" u="sng" dirty="0" smtClean="0"/>
              <a:t>Me</a:t>
            </a:r>
            <a:r>
              <a:rPr lang="en-SG" i="1" dirty="0"/>
              <a:t>, all ye that labour and are heavy laden, and </a:t>
            </a:r>
            <a:r>
              <a:rPr lang="en-SG" i="1" u="sng" dirty="0"/>
              <a:t>I will give you rest.</a:t>
            </a:r>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7997680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584092"/>
          </a:xfrm>
        </p:spPr>
        <p:txBody>
          <a:bodyPr>
            <a:normAutofit fontScale="90000"/>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888642"/>
            <a:ext cx="11397802" cy="5420678"/>
          </a:xfrm>
        </p:spPr>
        <p:txBody>
          <a:bodyPr>
            <a:normAutofit/>
          </a:bodyPr>
          <a:lstStyle/>
          <a:p>
            <a:pPr algn="l"/>
            <a:r>
              <a:rPr lang="en-SG" dirty="0" smtClean="0"/>
              <a:t>9.   </a:t>
            </a:r>
            <a:r>
              <a:rPr lang="en-SG" u="sng" dirty="0" smtClean="0"/>
              <a:t>Prayer </a:t>
            </a:r>
            <a:r>
              <a:rPr lang="en-SG" u="sng" dirty="0"/>
              <a:t>to be dependent upon the Lord to determine my worth and value</a:t>
            </a:r>
            <a:endParaRPr lang="en-SG" dirty="0"/>
          </a:p>
          <a:p>
            <a:pPr algn="l"/>
            <a:r>
              <a:rPr lang="en-SG" dirty="0"/>
              <a:t>    (Galatians 1:10)  </a:t>
            </a:r>
            <a:r>
              <a:rPr lang="en-SG" i="1" dirty="0"/>
              <a:t>For do I now persuade men, or God? or </a:t>
            </a:r>
            <a:r>
              <a:rPr lang="en-SG" i="1" u="sng" dirty="0"/>
              <a:t>do I seek to please men</a:t>
            </a:r>
            <a:r>
              <a:rPr lang="en-SG" i="1" dirty="0"/>
              <a:t>? for if I yet pleased men, I should not be the servant of Christ</a:t>
            </a:r>
            <a:r>
              <a:rPr lang="en-SG" dirty="0"/>
              <a:t>.</a:t>
            </a:r>
          </a:p>
          <a:p>
            <a:pPr algn="l"/>
            <a:r>
              <a:rPr lang="en-SG" dirty="0"/>
              <a:t>Dear Lord,  Thank You for establishing my worth and value by dying for me and adopting me into Your family.  </a:t>
            </a:r>
            <a:endParaRPr lang="en-SG" dirty="0" smtClean="0"/>
          </a:p>
          <a:p>
            <a:pPr algn="l"/>
            <a:r>
              <a:rPr lang="en-SG" dirty="0" smtClean="0"/>
              <a:t>Because </a:t>
            </a:r>
            <a:r>
              <a:rPr lang="en-SG" dirty="0"/>
              <a:t>of Christ’s redemption, I am a new creation, a child of God, heir and joint-heir with Jesus, of infinite worth, deeply loved, completely forgiven, fully pleasing, totally accepted, absolutely complete and filled with His fullness, a designer original, one of a kind, really somebody and nobody just like me.  </a:t>
            </a:r>
            <a:endParaRPr lang="en-SG" dirty="0" smtClean="0"/>
          </a:p>
          <a:p>
            <a:pPr algn="l"/>
            <a:r>
              <a:rPr lang="en-SG" dirty="0" smtClean="0"/>
              <a:t>I </a:t>
            </a:r>
            <a:r>
              <a:rPr lang="en-SG" dirty="0"/>
              <a:t>will not live for the approval of people because I have Your approval and You are all I  need.  I do not have to prove anything, nor have anything to lose nor hide.  I know who I am in Christ and whose I am.  </a:t>
            </a:r>
            <a:endParaRPr lang="en-SG" dirty="0" smtClean="0"/>
          </a:p>
          <a:p>
            <a:pPr algn="l"/>
            <a:r>
              <a:rPr lang="en-SG" dirty="0" smtClean="0"/>
              <a:t>Thank </a:t>
            </a:r>
            <a:r>
              <a:rPr lang="en-SG" dirty="0"/>
              <a:t>You, Lord. Amen.</a:t>
            </a:r>
          </a:p>
          <a:p>
            <a:pPr algn="l"/>
            <a:endParaRPr lang="en-SG" dirty="0"/>
          </a:p>
          <a:p>
            <a:pPr algn="l"/>
            <a:endParaRPr lang="en-SG" dirty="0"/>
          </a:p>
        </p:txBody>
      </p:sp>
    </p:spTree>
    <p:extLst>
      <p:ext uri="{BB962C8B-B14F-4D97-AF65-F5344CB8AC3E}">
        <p14:creationId xmlns:p14="http://schemas.microsoft.com/office/powerpoint/2010/main" val="21425082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584092"/>
          </a:xfrm>
        </p:spPr>
        <p:txBody>
          <a:bodyPr>
            <a:normAutofit fontScale="90000"/>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888642"/>
            <a:ext cx="11397802" cy="5420678"/>
          </a:xfrm>
        </p:spPr>
        <p:txBody>
          <a:bodyPr>
            <a:normAutofit lnSpcReduction="10000"/>
          </a:bodyPr>
          <a:lstStyle/>
          <a:p>
            <a:pPr marL="457200" indent="-457200" algn="l">
              <a:buAutoNum type="alphaUcPeriod" startAt="5"/>
            </a:pPr>
            <a:r>
              <a:rPr lang="en-SG" u="sng" dirty="0" smtClean="0"/>
              <a:t>Steps to take</a:t>
            </a:r>
          </a:p>
          <a:p>
            <a:pPr marL="457200" indent="-457200" algn="l">
              <a:buAutoNum type="arabicPeriod"/>
            </a:pPr>
            <a:r>
              <a:rPr lang="en-SG" u="sng" dirty="0" smtClean="0"/>
              <a:t>Prepare your heart</a:t>
            </a:r>
            <a:r>
              <a:rPr lang="en-SG" dirty="0" smtClean="0"/>
              <a:t>.</a:t>
            </a:r>
          </a:p>
          <a:p>
            <a:pPr algn="l"/>
            <a:r>
              <a:rPr lang="en-SG" dirty="0"/>
              <a:t> </a:t>
            </a:r>
            <a:r>
              <a:rPr lang="en-SG" dirty="0" smtClean="0"/>
              <a:t>      </a:t>
            </a:r>
            <a:r>
              <a:rPr lang="en-SG" dirty="0"/>
              <a:t> (Colossians </a:t>
            </a:r>
            <a:r>
              <a:rPr lang="en-SG" dirty="0" smtClean="0"/>
              <a:t>3:15)  </a:t>
            </a:r>
            <a:r>
              <a:rPr lang="en-SG" i="1" dirty="0"/>
              <a:t>And </a:t>
            </a:r>
            <a:r>
              <a:rPr lang="en-SG" i="1" u="sng" dirty="0"/>
              <a:t>let the peace of God rule in your hearts</a:t>
            </a:r>
            <a:r>
              <a:rPr lang="en-SG" i="1" dirty="0"/>
              <a:t>, to the which also ye are called in one body; and be ye thankful</a:t>
            </a:r>
            <a:r>
              <a:rPr lang="en-SG" dirty="0"/>
              <a:t>.</a:t>
            </a:r>
          </a:p>
          <a:p>
            <a:pPr marL="457200" indent="-457200" algn="l">
              <a:buAutoNum type="alphaLcPeriod"/>
            </a:pPr>
            <a:r>
              <a:rPr lang="en-SG" dirty="0" smtClean="0"/>
              <a:t>Be willing to learn and grow as God directs.</a:t>
            </a:r>
          </a:p>
          <a:p>
            <a:pPr marL="457200" indent="-457200" algn="l">
              <a:buAutoNum type="alphaLcPeriod"/>
            </a:pPr>
            <a:r>
              <a:rPr lang="en-SG" dirty="0" smtClean="0"/>
              <a:t>Be willing to open with feelings and weaknesses.</a:t>
            </a:r>
          </a:p>
          <a:p>
            <a:pPr marL="457200" indent="-457200" algn="l">
              <a:buAutoNum type="alphaLcPeriod"/>
            </a:pPr>
            <a:r>
              <a:rPr lang="en-SG" dirty="0" smtClean="0"/>
              <a:t>Be humble and be willing to pray that God’s will be done.</a:t>
            </a:r>
          </a:p>
          <a:p>
            <a:pPr marL="457200" indent="-457200" algn="l">
              <a:buAutoNum type="arabicPeriod" startAt="2"/>
            </a:pPr>
            <a:r>
              <a:rPr lang="en-SG" u="sng" dirty="0" smtClean="0"/>
              <a:t>Recognise the ground rules of communication</a:t>
            </a:r>
            <a:r>
              <a:rPr lang="en-SG" dirty="0" smtClean="0"/>
              <a:t>.</a:t>
            </a:r>
          </a:p>
          <a:p>
            <a:pPr algn="l"/>
            <a:r>
              <a:rPr lang="en-SG" dirty="0"/>
              <a:t>       (Ephesians </a:t>
            </a:r>
            <a:r>
              <a:rPr lang="en-SG" dirty="0" smtClean="0"/>
              <a:t>4:2)  </a:t>
            </a:r>
            <a:r>
              <a:rPr lang="en-SG" i="1" u="sng" dirty="0"/>
              <a:t>With all lowliness and meekness</a:t>
            </a:r>
            <a:r>
              <a:rPr lang="en-SG" i="1" dirty="0"/>
              <a:t>, with longsuffering, forbearing one another in love</a:t>
            </a:r>
            <a:r>
              <a:rPr lang="en-SG" i="1" dirty="0" smtClean="0"/>
              <a:t>;</a:t>
            </a:r>
          </a:p>
          <a:p>
            <a:pPr marL="457200" indent="-457200" algn="l">
              <a:buAutoNum type="alphaLcPeriod"/>
            </a:pPr>
            <a:r>
              <a:rPr lang="en-SG" dirty="0" smtClean="0"/>
              <a:t>Offer acceptance and listen without interruption.</a:t>
            </a:r>
          </a:p>
          <a:p>
            <a:pPr marL="457200" indent="-457200" algn="l">
              <a:buAutoNum type="alphaLcPeriod"/>
            </a:pPr>
            <a:r>
              <a:rPr lang="en-SG" dirty="0" smtClean="0"/>
              <a:t>Confront the problem and not the person with verbalized feelings.</a:t>
            </a:r>
          </a:p>
          <a:p>
            <a:pPr marL="457200" indent="-457200" algn="l">
              <a:buAutoNum type="alphaLcPeriod"/>
            </a:pPr>
            <a:r>
              <a:rPr lang="en-SG" dirty="0" smtClean="0"/>
              <a:t>Aim for mutual understanding and respect.</a:t>
            </a:r>
            <a:endParaRPr lang="en-SG" dirty="0"/>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12004583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584092"/>
          </a:xfrm>
        </p:spPr>
        <p:txBody>
          <a:bodyPr>
            <a:normAutofit fontScale="90000"/>
          </a:bodyPr>
          <a:lstStyle/>
          <a:p>
            <a:pPr algn="ctr"/>
            <a:r>
              <a:rPr lang="en-US" sz="3600" u="sng" dirty="0" smtClean="0">
                <a:solidFill>
                  <a:srgbClr val="FF0000"/>
                </a:solidFill>
              </a:rPr>
              <a:t>VI.  RECONCILIATION </a:t>
            </a:r>
            <a:endParaRPr lang="en-SG" sz="3600" u="sng" dirty="0">
              <a:solidFill>
                <a:srgbClr val="FF0000"/>
              </a:solidFill>
            </a:endParaRPr>
          </a:p>
        </p:txBody>
      </p:sp>
      <p:sp>
        <p:nvSpPr>
          <p:cNvPr id="3" name="Subtitle 2"/>
          <p:cNvSpPr>
            <a:spLocks noGrp="1"/>
          </p:cNvSpPr>
          <p:nvPr>
            <p:ph type="subTitle" idx="1"/>
          </p:nvPr>
        </p:nvSpPr>
        <p:spPr>
          <a:xfrm>
            <a:off x="437883" y="888642"/>
            <a:ext cx="11397802" cy="5420678"/>
          </a:xfrm>
        </p:spPr>
        <p:txBody>
          <a:bodyPr>
            <a:normAutofit/>
          </a:bodyPr>
          <a:lstStyle/>
          <a:p>
            <a:pPr marL="457200" indent="-457200" algn="l">
              <a:buAutoNum type="arabicPeriod" startAt="3"/>
            </a:pPr>
            <a:r>
              <a:rPr lang="en-SG" u="sng" dirty="0" smtClean="0"/>
              <a:t>Apologize and seek for forgiveness for the hurtful words</a:t>
            </a:r>
            <a:r>
              <a:rPr lang="en-SG" dirty="0" smtClean="0"/>
              <a:t>.</a:t>
            </a:r>
          </a:p>
          <a:p>
            <a:pPr algn="l"/>
            <a:r>
              <a:rPr lang="en-SG" dirty="0"/>
              <a:t>       (Proverbs </a:t>
            </a:r>
            <a:r>
              <a:rPr lang="en-SG" dirty="0" smtClean="0"/>
              <a:t>6:2,3)  </a:t>
            </a:r>
            <a:r>
              <a:rPr lang="en-SG" i="1" u="sng" dirty="0"/>
              <a:t>Thou art snared with the words of thy mouth</a:t>
            </a:r>
            <a:r>
              <a:rPr lang="en-SG" i="1" dirty="0"/>
              <a:t>, thou art taken with the words of thy </a:t>
            </a:r>
            <a:r>
              <a:rPr lang="en-SG" i="1" dirty="0" smtClean="0"/>
              <a:t>mouth.  Do </a:t>
            </a:r>
            <a:r>
              <a:rPr lang="en-SG" i="1" dirty="0"/>
              <a:t>this now, my son, and deliver thyself, when thou art come into the hand of thy friend; </a:t>
            </a:r>
            <a:r>
              <a:rPr lang="en-SG" i="1" u="sng" dirty="0"/>
              <a:t>go, humble thyself, and make sure thy friend</a:t>
            </a:r>
            <a:r>
              <a:rPr lang="en-SG" dirty="0"/>
              <a:t>.</a:t>
            </a:r>
          </a:p>
          <a:p>
            <a:pPr marL="457200" indent="-457200" algn="l">
              <a:buAutoNum type="alphaLcPeriod"/>
            </a:pPr>
            <a:r>
              <a:rPr lang="en-SG" dirty="0" smtClean="0"/>
              <a:t>I realize that I have been wrong in my attitude of _____________ (pride, resentment)</a:t>
            </a:r>
          </a:p>
          <a:p>
            <a:pPr marL="457200" indent="-457200" algn="l">
              <a:buAutoNum type="alphaLcPeriod"/>
            </a:pPr>
            <a:r>
              <a:rPr lang="en-SG" dirty="0" smtClean="0"/>
              <a:t>I am sorry that I have been thinking only from my own point of view.</a:t>
            </a:r>
          </a:p>
          <a:p>
            <a:pPr marL="457200" indent="-457200" algn="l">
              <a:buAutoNum type="arabicPeriod" startAt="4"/>
            </a:pPr>
            <a:r>
              <a:rPr lang="en-SG" u="sng" dirty="0" smtClean="0"/>
              <a:t>Die to personal rights to defend self and to reliance on self</a:t>
            </a:r>
            <a:r>
              <a:rPr lang="en-SG" dirty="0" smtClean="0"/>
              <a:t>.</a:t>
            </a:r>
          </a:p>
          <a:p>
            <a:pPr algn="l"/>
            <a:r>
              <a:rPr lang="en-SG" dirty="0"/>
              <a:t>      (Galatians </a:t>
            </a:r>
            <a:r>
              <a:rPr lang="en-SG" dirty="0" smtClean="0"/>
              <a:t>2:20)  </a:t>
            </a:r>
            <a:r>
              <a:rPr lang="en-SG" i="1" u="sng" dirty="0"/>
              <a:t>I am crucified with Christ</a:t>
            </a:r>
            <a:r>
              <a:rPr lang="en-SG" i="1" dirty="0"/>
              <a:t>: nevertheless I live; yet not I, but </a:t>
            </a:r>
            <a:r>
              <a:rPr lang="en-SG" i="1" u="sng" dirty="0"/>
              <a:t>Christ </a:t>
            </a:r>
            <a:r>
              <a:rPr lang="en-SG" i="1" u="sng" dirty="0" err="1"/>
              <a:t>liveth</a:t>
            </a:r>
            <a:r>
              <a:rPr lang="en-SG" i="1" u="sng" dirty="0"/>
              <a:t> in me:</a:t>
            </a:r>
            <a:r>
              <a:rPr lang="en-SG" i="1" dirty="0"/>
              <a:t> and the life which I now live in the flesh I live by the faith of the Son of God, who loved me, and gave </a:t>
            </a:r>
            <a:r>
              <a:rPr lang="en-SG" i="1" dirty="0" smtClean="0"/>
              <a:t>Himself </a:t>
            </a:r>
            <a:r>
              <a:rPr lang="en-SG" i="1" dirty="0"/>
              <a:t>for me</a:t>
            </a:r>
            <a:r>
              <a:rPr lang="en-SG" dirty="0" smtClean="0"/>
              <a:t>.</a:t>
            </a:r>
          </a:p>
          <a:p>
            <a:pPr algn="l"/>
            <a:r>
              <a:rPr lang="en-SG" dirty="0"/>
              <a:t>(Psalms </a:t>
            </a:r>
            <a:r>
              <a:rPr lang="en-SG" dirty="0" smtClean="0"/>
              <a:t>28:7)  </a:t>
            </a:r>
            <a:r>
              <a:rPr lang="en-SG" i="1" dirty="0"/>
              <a:t>The LORD is my strength and my shield; </a:t>
            </a:r>
            <a:r>
              <a:rPr lang="en-SG" i="1" u="sng" dirty="0"/>
              <a:t>my heart trusted in </a:t>
            </a:r>
            <a:r>
              <a:rPr lang="en-SG" i="1" u="sng" dirty="0" smtClean="0"/>
              <a:t>Him</a:t>
            </a:r>
            <a:r>
              <a:rPr lang="en-SG" i="1" u="sng" dirty="0"/>
              <a:t>, and I am helped</a:t>
            </a:r>
            <a:r>
              <a:rPr lang="en-SG" i="1" dirty="0"/>
              <a:t>: therefore my heart greatly </a:t>
            </a:r>
            <a:r>
              <a:rPr lang="en-SG" i="1" dirty="0" err="1"/>
              <a:t>rejoiceth</a:t>
            </a:r>
            <a:r>
              <a:rPr lang="en-SG" i="1" dirty="0"/>
              <a:t>; and with my song will I praise </a:t>
            </a:r>
            <a:r>
              <a:rPr lang="en-SG" i="1" dirty="0" smtClean="0"/>
              <a:t>Him</a:t>
            </a:r>
            <a:r>
              <a:rPr lang="en-SG" i="1" dirty="0"/>
              <a:t>.</a:t>
            </a:r>
          </a:p>
          <a:p>
            <a:pPr algn="l"/>
            <a:endParaRPr lang="en-SG" dirty="0"/>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8400919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883" y="257577"/>
            <a:ext cx="11397802" cy="6051743"/>
          </a:xfrm>
        </p:spPr>
        <p:txBody>
          <a:bodyPr>
            <a:normAutofit/>
          </a:bodyPr>
          <a:lstStyle/>
          <a:p>
            <a:pPr marL="457200" indent="-457200" algn="l">
              <a:buAutoNum type="arabicPeriod" startAt="5"/>
            </a:pPr>
            <a:r>
              <a:rPr lang="en-SG" u="sng" dirty="0" smtClean="0"/>
              <a:t>Be kind and gentle, trusting God to work in hearts</a:t>
            </a:r>
            <a:r>
              <a:rPr lang="en-SG" dirty="0" smtClean="0"/>
              <a:t>.</a:t>
            </a:r>
          </a:p>
          <a:p>
            <a:pPr algn="l"/>
            <a:r>
              <a:rPr lang="en-SG" dirty="0"/>
              <a:t>       (2 Timothy </a:t>
            </a:r>
            <a:r>
              <a:rPr lang="en-SG" dirty="0" smtClean="0"/>
              <a:t>2:24,25)  </a:t>
            </a:r>
            <a:r>
              <a:rPr lang="en-SG" i="1" dirty="0"/>
              <a:t>And the servant of the Lord must not strive; but </a:t>
            </a:r>
            <a:r>
              <a:rPr lang="en-SG" i="1" u="sng" dirty="0"/>
              <a:t>be gentle </a:t>
            </a:r>
            <a:r>
              <a:rPr lang="en-SG" i="1" dirty="0"/>
              <a:t>unto all men, </a:t>
            </a:r>
            <a:r>
              <a:rPr lang="en-SG" i="1" u="sng" dirty="0"/>
              <a:t>apt to teach, </a:t>
            </a:r>
            <a:r>
              <a:rPr lang="en-SG" i="1" u="sng" dirty="0" smtClean="0"/>
              <a:t>patient</a:t>
            </a:r>
            <a:r>
              <a:rPr lang="en-SG" i="1" dirty="0" smtClean="0"/>
              <a:t>, In </a:t>
            </a:r>
            <a:r>
              <a:rPr lang="en-SG" i="1" dirty="0"/>
              <a:t>meekness instructing those that oppose themselves; </a:t>
            </a:r>
            <a:r>
              <a:rPr lang="en-SG" i="1" u="sng" dirty="0"/>
              <a:t>if God peradventure will give them repentance to the acknowledging of the truth</a:t>
            </a:r>
            <a:r>
              <a:rPr lang="en-SG" u="sng" dirty="0"/>
              <a:t>;</a:t>
            </a:r>
          </a:p>
          <a:p>
            <a:pPr marL="457200" indent="-457200" algn="l">
              <a:buAutoNum type="alphaLcPeriod"/>
            </a:pPr>
            <a:r>
              <a:rPr lang="en-SG" dirty="0" smtClean="0"/>
              <a:t>Do not harbour resentment or make excuses for self.</a:t>
            </a:r>
          </a:p>
          <a:p>
            <a:pPr marL="457200" indent="-457200" algn="l">
              <a:buAutoNum type="alphaLcPeriod"/>
            </a:pPr>
            <a:r>
              <a:rPr lang="en-SG" dirty="0" smtClean="0"/>
              <a:t>Do not be drawn into </a:t>
            </a:r>
            <a:r>
              <a:rPr lang="en-SG" dirty="0"/>
              <a:t>a</a:t>
            </a:r>
            <a:r>
              <a:rPr lang="en-SG" dirty="0" smtClean="0"/>
              <a:t>rguments nor fail to pray.</a:t>
            </a:r>
          </a:p>
          <a:p>
            <a:pPr marL="457200" indent="-457200" algn="l">
              <a:buAutoNum type="alphaLcPeriod"/>
            </a:pPr>
            <a:r>
              <a:rPr lang="en-SG" dirty="0" smtClean="0"/>
              <a:t>Do not have expectations of immediate acceptance or of faithful changes.</a:t>
            </a:r>
            <a:endParaRPr lang="en-SG" dirty="0"/>
          </a:p>
          <a:p>
            <a:pPr marL="457200" indent="-457200" algn="l">
              <a:buAutoNum type="arabicPeriod" startAt="6"/>
            </a:pPr>
            <a:r>
              <a:rPr lang="en-SG" u="sng" dirty="0" smtClean="0"/>
              <a:t>Recognise that there is a process of detoxification that takes time, effort and emotions</a:t>
            </a:r>
            <a:r>
              <a:rPr lang="en-SG" dirty="0" smtClean="0"/>
              <a:t>.</a:t>
            </a:r>
          </a:p>
          <a:p>
            <a:pPr marL="457200" indent="-457200" algn="l">
              <a:buAutoNum type="alphaLcPeriod"/>
            </a:pPr>
            <a:r>
              <a:rPr lang="en-SG" dirty="0" smtClean="0"/>
              <a:t>There must be the willingness of both to mutually trust and work towards it.</a:t>
            </a:r>
          </a:p>
          <a:p>
            <a:pPr marL="457200" indent="-457200" algn="l">
              <a:buAutoNum type="alphaLcPeriod"/>
            </a:pPr>
            <a:r>
              <a:rPr lang="en-SG" dirty="0" smtClean="0"/>
              <a:t>There must be a move from stone-walling back to contempt; from contempt back to defensiveness; from defensiveness to criticism; and from criticism to normalcy.</a:t>
            </a:r>
          </a:p>
          <a:p>
            <a:pPr marL="457200" indent="-457200" algn="l">
              <a:buAutoNum type="alphaLcPeriod"/>
            </a:pPr>
            <a:r>
              <a:rPr lang="en-SG" dirty="0" smtClean="0"/>
              <a:t>Set appropriate boundaries with accountability and discipline.</a:t>
            </a:r>
          </a:p>
          <a:p>
            <a:pPr algn="l"/>
            <a:r>
              <a:rPr lang="en-SG" dirty="0"/>
              <a:t>(Proverbs </a:t>
            </a:r>
            <a:r>
              <a:rPr lang="en-SG" dirty="0" smtClean="0"/>
              <a:t>10:17)  </a:t>
            </a:r>
            <a:r>
              <a:rPr lang="en-SG" i="1" u="sng" dirty="0"/>
              <a:t>He is in the way of life that </a:t>
            </a:r>
            <a:r>
              <a:rPr lang="en-SG" i="1" u="sng" dirty="0" smtClean="0"/>
              <a:t>keeps </a:t>
            </a:r>
            <a:r>
              <a:rPr lang="en-SG" i="1" u="sng" dirty="0"/>
              <a:t>instruction</a:t>
            </a:r>
            <a:r>
              <a:rPr lang="en-SG" i="1" dirty="0"/>
              <a:t>: but he that </a:t>
            </a:r>
            <a:r>
              <a:rPr lang="en-SG" i="1" dirty="0" smtClean="0"/>
              <a:t>refuses </a:t>
            </a:r>
            <a:r>
              <a:rPr lang="en-SG" i="1" dirty="0"/>
              <a:t>reproof </a:t>
            </a:r>
            <a:r>
              <a:rPr lang="en-SG" i="1" dirty="0" smtClean="0"/>
              <a:t>errs.</a:t>
            </a:r>
            <a:endParaRPr lang="en-SG" i="1" dirty="0"/>
          </a:p>
          <a:p>
            <a:pPr algn="l"/>
            <a:endParaRPr lang="en-SG" dirty="0"/>
          </a:p>
        </p:txBody>
      </p:sp>
    </p:spTree>
    <p:extLst>
      <p:ext uri="{BB962C8B-B14F-4D97-AF65-F5344CB8AC3E}">
        <p14:creationId xmlns:p14="http://schemas.microsoft.com/office/powerpoint/2010/main" val="30166677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A0C7A71-7C45-4FCA-B894-D2C29994C56A}"/>
              </a:ext>
            </a:extLst>
          </p:cNvPr>
          <p:cNvPicPr>
            <a:picLocks noChangeAspect="1"/>
          </p:cNvPicPr>
          <p:nvPr/>
        </p:nvPicPr>
        <p:blipFill>
          <a:blip r:embed="rId2"/>
          <a:stretch>
            <a:fillRect/>
          </a:stretch>
        </p:blipFill>
        <p:spPr>
          <a:xfrm>
            <a:off x="3546668" y="-109868"/>
            <a:ext cx="5345405" cy="7216296"/>
          </a:xfrm>
          <a:prstGeom prst="rect">
            <a:avLst/>
          </a:prstGeom>
        </p:spPr>
      </p:pic>
    </p:spTree>
    <p:extLst>
      <p:ext uri="{BB962C8B-B14F-4D97-AF65-F5344CB8AC3E}">
        <p14:creationId xmlns:p14="http://schemas.microsoft.com/office/powerpoint/2010/main" val="20602001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883" y="296214"/>
            <a:ext cx="11397802" cy="6013106"/>
          </a:xfrm>
        </p:spPr>
        <p:txBody>
          <a:bodyPr>
            <a:normAutofit/>
          </a:bodyPr>
          <a:lstStyle/>
          <a:p>
            <a:pPr marL="457200" indent="-457200" algn="l">
              <a:buAutoNum type="arabicPeriod" startAt="7"/>
            </a:pPr>
            <a:r>
              <a:rPr lang="en-SG" u="sng" dirty="0" smtClean="0"/>
              <a:t>Enlist a mediator if necessary</a:t>
            </a:r>
            <a:r>
              <a:rPr lang="en-SG" dirty="0" smtClean="0"/>
              <a:t>.</a:t>
            </a:r>
          </a:p>
          <a:p>
            <a:pPr algn="l"/>
            <a:r>
              <a:rPr lang="en-SG" i="1" dirty="0"/>
              <a:t>       (Matthew </a:t>
            </a:r>
            <a:r>
              <a:rPr lang="en-SG" i="1" dirty="0" smtClean="0"/>
              <a:t>18:16)  </a:t>
            </a:r>
            <a:r>
              <a:rPr lang="en-SG" i="1" dirty="0"/>
              <a:t>But if he will not hear thee, then </a:t>
            </a:r>
            <a:r>
              <a:rPr lang="en-SG" i="1" u="sng" dirty="0"/>
              <a:t>take with thee one or two more</a:t>
            </a:r>
            <a:r>
              <a:rPr lang="en-SG" i="1" dirty="0"/>
              <a:t>, that in the mouth of two or three witnesses every word may be established.</a:t>
            </a:r>
          </a:p>
          <a:p>
            <a:pPr marL="457200" indent="-457200" algn="l">
              <a:buAutoNum type="alphaLcPeriod"/>
            </a:pPr>
            <a:r>
              <a:rPr lang="en-SG" dirty="0" smtClean="0"/>
              <a:t>Seek a person whom both can trust and respect.</a:t>
            </a:r>
          </a:p>
          <a:p>
            <a:pPr marL="457200" indent="-457200" algn="l">
              <a:buAutoNum type="alphaLcPeriod"/>
            </a:pPr>
            <a:r>
              <a:rPr lang="en-SG" dirty="0" smtClean="0"/>
              <a:t>Seek a person with objective and mature perspectives.</a:t>
            </a:r>
          </a:p>
          <a:p>
            <a:pPr marL="457200" indent="-457200" algn="l">
              <a:buAutoNum type="arabicPeriod" startAt="8"/>
            </a:pPr>
            <a:r>
              <a:rPr lang="en-SG" u="sng" dirty="0" smtClean="0"/>
              <a:t>Do not hold yourself responsible for the outcome</a:t>
            </a:r>
            <a:r>
              <a:rPr lang="en-SG" dirty="0"/>
              <a:t> </a:t>
            </a:r>
            <a:r>
              <a:rPr lang="en-SG" dirty="0" smtClean="0"/>
              <a:t>(</a:t>
            </a:r>
            <a:r>
              <a:rPr lang="en-SG" smtClean="0"/>
              <a:t>healthy expectation).</a:t>
            </a:r>
            <a:endParaRPr lang="en-SG" dirty="0" smtClean="0"/>
          </a:p>
          <a:p>
            <a:pPr algn="l"/>
            <a:r>
              <a:rPr lang="en-SG" dirty="0" smtClean="0"/>
              <a:t>a.  You cannot force response and when it is refused, do not feel guilty.  </a:t>
            </a:r>
          </a:p>
          <a:p>
            <a:pPr marL="457200" indent="-457200" algn="l">
              <a:buAutoNum type="alphaLcPeriod" startAt="2"/>
            </a:pPr>
            <a:r>
              <a:rPr lang="en-SG" dirty="0" smtClean="0"/>
              <a:t>Something good can come out of it when God builds your spiritual growth.</a:t>
            </a:r>
          </a:p>
          <a:p>
            <a:pPr marL="457200" indent="-457200" algn="l">
              <a:buAutoNum type="alphaLcPeriod" startAt="2"/>
            </a:pPr>
            <a:r>
              <a:rPr lang="en-SG" dirty="0" smtClean="0"/>
              <a:t>Pray, bless and do good to the one who refuses.</a:t>
            </a:r>
          </a:p>
          <a:p>
            <a:pPr algn="l"/>
            <a:r>
              <a:rPr lang="en-SG" dirty="0"/>
              <a:t>      (Romans </a:t>
            </a:r>
            <a:r>
              <a:rPr lang="en-SG" dirty="0" smtClean="0"/>
              <a:t>12:19)  </a:t>
            </a:r>
            <a:r>
              <a:rPr lang="en-SG" i="1" dirty="0"/>
              <a:t>Dearly beloved, avenge not yourselves, but rather give place unto wrath: for it is written, </a:t>
            </a:r>
            <a:r>
              <a:rPr lang="en-SG" i="1" u="sng" dirty="0"/>
              <a:t>Vengeance is mine; I will repay</a:t>
            </a:r>
            <a:r>
              <a:rPr lang="en-SG" i="1" dirty="0"/>
              <a:t>, </a:t>
            </a:r>
            <a:r>
              <a:rPr lang="en-SG" i="1" dirty="0" err="1"/>
              <a:t>saith</a:t>
            </a:r>
            <a:r>
              <a:rPr lang="en-SG" i="1" dirty="0"/>
              <a:t> the Lord</a:t>
            </a:r>
            <a:r>
              <a:rPr lang="en-SG" dirty="0" smtClean="0"/>
              <a:t>.</a:t>
            </a:r>
          </a:p>
          <a:p>
            <a:pPr algn="l"/>
            <a:r>
              <a:rPr lang="en-SG" dirty="0"/>
              <a:t> </a:t>
            </a:r>
            <a:r>
              <a:rPr lang="en-SG" dirty="0" smtClean="0"/>
              <a:t>      </a:t>
            </a:r>
            <a:r>
              <a:rPr lang="en-SG" dirty="0"/>
              <a:t>(Matthew </a:t>
            </a:r>
            <a:r>
              <a:rPr lang="en-SG" dirty="0" smtClean="0"/>
              <a:t>5:44)  </a:t>
            </a:r>
            <a:r>
              <a:rPr lang="en-SG" i="1" dirty="0"/>
              <a:t>But I say unto you, Love your enemies, </a:t>
            </a:r>
            <a:r>
              <a:rPr lang="en-SG" i="1" u="sng" dirty="0"/>
              <a:t>bless them that curse you, do good to them that hate you</a:t>
            </a:r>
            <a:r>
              <a:rPr lang="en-SG" i="1" dirty="0"/>
              <a:t>, and pray for them which despitefully use you, and persecute you;</a:t>
            </a:r>
          </a:p>
          <a:p>
            <a:endParaRPr lang="en-SG" dirty="0"/>
          </a:p>
          <a:p>
            <a:pPr algn="l"/>
            <a:endParaRPr lang="en-SG" dirty="0"/>
          </a:p>
          <a:p>
            <a:pPr algn="l"/>
            <a:endParaRPr lang="en-SG" dirty="0"/>
          </a:p>
          <a:p>
            <a:pPr algn="l"/>
            <a:endParaRPr lang="en-SG" dirty="0"/>
          </a:p>
          <a:p>
            <a:pPr algn="l"/>
            <a:endParaRPr lang="en-SG" dirty="0"/>
          </a:p>
        </p:txBody>
      </p:sp>
    </p:spTree>
    <p:extLst>
      <p:ext uri="{BB962C8B-B14F-4D97-AF65-F5344CB8AC3E}">
        <p14:creationId xmlns:p14="http://schemas.microsoft.com/office/powerpoint/2010/main" val="14023166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EB871D-0E6A-4E63-A469-84F446DF1402}"/>
              </a:ext>
            </a:extLst>
          </p:cNvPr>
          <p:cNvSpPr>
            <a:spLocks noGrp="1"/>
          </p:cNvSpPr>
          <p:nvPr>
            <p:ph idx="1"/>
          </p:nvPr>
        </p:nvSpPr>
        <p:spPr>
          <a:xfrm>
            <a:off x="707012" y="87437"/>
            <a:ext cx="10624008" cy="4351338"/>
          </a:xfrm>
        </p:spPr>
        <p:txBody>
          <a:bodyPr>
            <a:noAutofit/>
          </a:bodyPr>
          <a:lstStyle/>
          <a:p>
            <a:pPr marL="442913" indent="-442913">
              <a:lnSpc>
                <a:spcPct val="100000"/>
              </a:lnSpc>
              <a:spcBef>
                <a:spcPts val="0"/>
              </a:spcBef>
              <a:spcAft>
                <a:spcPts val="600"/>
              </a:spcAft>
              <a:buAutoNum type="arabicPeriod"/>
            </a:pPr>
            <a:r>
              <a:rPr lang="en-US" sz="2600" b="1" dirty="0"/>
              <a:t>PLACATOR</a:t>
            </a:r>
            <a:r>
              <a:rPr lang="en-US" sz="2600" dirty="0"/>
              <a:t> – The </a:t>
            </a:r>
            <a:r>
              <a:rPr lang="en-US" sz="2600" dirty="0" err="1"/>
              <a:t>placator</a:t>
            </a:r>
            <a:r>
              <a:rPr lang="en-US" sz="2600" dirty="0"/>
              <a:t> will do anything to satisfy the protests of an upset member of the family. </a:t>
            </a:r>
          </a:p>
          <a:p>
            <a:pPr marL="442913" indent="-442913">
              <a:lnSpc>
                <a:spcPct val="100000"/>
              </a:lnSpc>
              <a:spcBef>
                <a:spcPts val="0"/>
              </a:spcBef>
              <a:spcAft>
                <a:spcPts val="600"/>
              </a:spcAft>
              <a:buAutoNum type="arabicPeriod"/>
            </a:pPr>
            <a:r>
              <a:rPr lang="en-US" sz="2600" b="1" dirty="0"/>
              <a:t>MARTYR</a:t>
            </a:r>
            <a:r>
              <a:rPr lang="en-US" sz="2600" dirty="0"/>
              <a:t> – The martyr will pay any personal price to keep peace in the family. The martyr will always assume responsibility for a problem, even if not responsible for that problem.</a:t>
            </a:r>
          </a:p>
          <a:p>
            <a:pPr marL="442913" indent="-442913">
              <a:lnSpc>
                <a:spcPct val="100000"/>
              </a:lnSpc>
              <a:spcBef>
                <a:spcPts val="0"/>
              </a:spcBef>
              <a:spcAft>
                <a:spcPts val="600"/>
              </a:spcAft>
              <a:buAutoNum type="arabicPeriod"/>
            </a:pPr>
            <a:r>
              <a:rPr lang="en-US" sz="2600" b="1" dirty="0"/>
              <a:t>RESCUER</a:t>
            </a:r>
            <a:r>
              <a:rPr lang="en-US" sz="2600" dirty="0"/>
              <a:t> – The rescuer will do anything to salvage a situation. They will even excuse family dysfunctions. As an example, the rescuer will always excuse Daddy's physical or sexual abuse by saying that Daddy has had a bad life and should be understood. </a:t>
            </a:r>
          </a:p>
          <a:p>
            <a:pPr marL="442913" indent="-442913">
              <a:lnSpc>
                <a:spcPct val="100000"/>
              </a:lnSpc>
              <a:spcBef>
                <a:spcPts val="0"/>
              </a:spcBef>
              <a:spcAft>
                <a:spcPts val="600"/>
              </a:spcAft>
              <a:buAutoNum type="arabicPeriod"/>
            </a:pPr>
            <a:r>
              <a:rPr lang="en-US" sz="2600" b="1" dirty="0"/>
              <a:t>PERSECUTOR</a:t>
            </a:r>
            <a:r>
              <a:rPr lang="en-US" sz="2600" dirty="0"/>
              <a:t> – The persecutor is a master of blaming everyone for a family problem. However, they will never blame themselves. The spirit of Adam is clearly a part of their character. They are unpleasant people to be around and almost impossible to appease. </a:t>
            </a:r>
          </a:p>
          <a:p>
            <a:pPr marL="442913" indent="-442913">
              <a:lnSpc>
                <a:spcPct val="100000"/>
              </a:lnSpc>
              <a:spcBef>
                <a:spcPts val="0"/>
              </a:spcBef>
              <a:spcAft>
                <a:spcPts val="600"/>
              </a:spcAft>
              <a:buAutoNum type="arabicPeriod" startAt="5"/>
            </a:pPr>
            <a:r>
              <a:rPr lang="en-US" sz="2600" b="1" dirty="0"/>
              <a:t>VICTIM</a:t>
            </a:r>
            <a:r>
              <a:rPr lang="en-US" sz="2600" dirty="0"/>
              <a:t> – The victim accepts the persecution of the persecutor. This person may not be the real victim. The real victim often does not see himself or herself as the victim. </a:t>
            </a:r>
            <a:r>
              <a:rPr lang="en-US" sz="2600" dirty="0" smtClean="0"/>
              <a:t>  (from Chris Creech’s “</a:t>
            </a:r>
            <a:r>
              <a:rPr lang="en-US" sz="2600" smtClean="0"/>
              <a:t>The Antidote”)</a:t>
            </a:r>
            <a:endParaRPr lang="en-US" sz="2600" dirty="0"/>
          </a:p>
        </p:txBody>
      </p:sp>
    </p:spTree>
    <p:extLst>
      <p:ext uri="{BB962C8B-B14F-4D97-AF65-F5344CB8AC3E}">
        <p14:creationId xmlns:p14="http://schemas.microsoft.com/office/powerpoint/2010/main" val="129469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Autofit/>
          </a:bodyPr>
          <a:lstStyle/>
          <a:p>
            <a:pPr marL="457200" indent="-457200" algn="l">
              <a:buAutoNum type="alphaUcPeriod"/>
            </a:pPr>
            <a:r>
              <a:rPr lang="en-SG" u="sng" dirty="0" smtClean="0"/>
              <a:t>Pass the “Trial of Bitter waters</a:t>
            </a:r>
            <a:r>
              <a:rPr lang="en-SG" dirty="0" smtClean="0"/>
              <a:t>”  (cf. Number 5:11-31)</a:t>
            </a:r>
          </a:p>
          <a:p>
            <a:pPr algn="l"/>
            <a:r>
              <a:rPr lang="en-SG" dirty="0"/>
              <a:t> </a:t>
            </a:r>
            <a:r>
              <a:rPr lang="en-SG" dirty="0" smtClean="0"/>
              <a:t>5.  Bitterness may defile you and others too.</a:t>
            </a:r>
          </a:p>
          <a:p>
            <a:pPr algn="l"/>
            <a:r>
              <a:rPr lang="en-SG" dirty="0"/>
              <a:t> </a:t>
            </a:r>
            <a:r>
              <a:rPr lang="en-SG" dirty="0" smtClean="0"/>
              <a:t>     </a:t>
            </a:r>
            <a:r>
              <a:rPr lang="en-SG" i="1" dirty="0"/>
              <a:t>(Hebrews </a:t>
            </a:r>
            <a:r>
              <a:rPr lang="en-SG" i="1" dirty="0" smtClean="0"/>
              <a:t>12:15)  </a:t>
            </a:r>
            <a:r>
              <a:rPr lang="en-SG" i="1" dirty="0"/>
              <a:t>Looking diligently lest any man fail of the grace of God; lest any root </a:t>
            </a:r>
            <a:r>
              <a:rPr lang="en-SG" i="1" dirty="0" smtClean="0"/>
              <a:t>  of </a:t>
            </a:r>
            <a:r>
              <a:rPr lang="en-SG" i="1" u="sng" dirty="0"/>
              <a:t>bitterness springing up trouble you</a:t>
            </a:r>
            <a:r>
              <a:rPr lang="en-SG" i="1" dirty="0"/>
              <a:t>, and thereby many be defiled</a:t>
            </a:r>
            <a:r>
              <a:rPr lang="en-SG" dirty="0"/>
              <a:t>;</a:t>
            </a:r>
          </a:p>
          <a:p>
            <a:pPr marL="457200" indent="-457200" algn="l">
              <a:buAutoNum type="arabicPeriod" startAt="6"/>
            </a:pPr>
            <a:r>
              <a:rPr lang="en-SG" dirty="0" smtClean="0"/>
              <a:t>Rewards will be cleansing, freedom and fruitfulness.</a:t>
            </a:r>
          </a:p>
          <a:p>
            <a:pPr algn="l"/>
            <a:r>
              <a:rPr lang="en-SG" dirty="0"/>
              <a:t>       (Numbers </a:t>
            </a:r>
            <a:r>
              <a:rPr lang="en-SG" dirty="0" smtClean="0"/>
              <a:t>5:28)  </a:t>
            </a:r>
            <a:r>
              <a:rPr lang="en-SG" i="1" dirty="0"/>
              <a:t>And if the woman be not defiled, but </a:t>
            </a:r>
            <a:r>
              <a:rPr lang="en-SG" dirty="0"/>
              <a:t>be clean; then she shall be free, and shall conceive seed</a:t>
            </a:r>
            <a:r>
              <a:rPr lang="en-SG" dirty="0" smtClean="0"/>
              <a:t>.</a:t>
            </a:r>
          </a:p>
          <a:p>
            <a:pPr marL="457200" indent="-457200" algn="l">
              <a:buAutoNum type="arabicPeriod" startAt="7"/>
            </a:pPr>
            <a:r>
              <a:rPr lang="en-SG" dirty="0" smtClean="0"/>
              <a:t>God says to rejoice when you are falsely accused.</a:t>
            </a:r>
          </a:p>
          <a:p>
            <a:pPr algn="l"/>
            <a:r>
              <a:rPr lang="en-SG" dirty="0"/>
              <a:t>       (Matthew </a:t>
            </a:r>
            <a:r>
              <a:rPr lang="en-SG" dirty="0" smtClean="0"/>
              <a:t>5:12)  </a:t>
            </a:r>
            <a:r>
              <a:rPr lang="en-SG" i="1" u="sng" dirty="0"/>
              <a:t>Rejoice, and be exceeding glad</a:t>
            </a:r>
            <a:r>
              <a:rPr lang="en-SG" i="1" dirty="0"/>
              <a:t>: for great is your reward in heaven: for so persecuted they the prophets which were before you</a:t>
            </a:r>
            <a:r>
              <a:rPr lang="en-SG" dirty="0"/>
              <a:t>.</a:t>
            </a:r>
          </a:p>
          <a:p>
            <a:pPr algn="l"/>
            <a:endParaRPr lang="en-SG" dirty="0"/>
          </a:p>
          <a:p>
            <a:pPr algn="l"/>
            <a:endParaRPr lang="en-SG" dirty="0"/>
          </a:p>
          <a:p>
            <a:pPr algn="l"/>
            <a:endParaRPr lang="en-SG" dirty="0"/>
          </a:p>
          <a:p>
            <a:endParaRPr lang="en-SG" dirty="0"/>
          </a:p>
          <a:p>
            <a:pPr algn="l"/>
            <a:r>
              <a:rPr lang="en-SG" dirty="0" smtClean="0"/>
              <a:t> </a:t>
            </a:r>
          </a:p>
          <a:p>
            <a:pPr algn="l"/>
            <a:r>
              <a:rPr lang="en-SG" dirty="0"/>
              <a:t> </a:t>
            </a:r>
            <a:r>
              <a:rPr lang="en-SG" dirty="0" smtClean="0"/>
              <a:t>      </a:t>
            </a:r>
            <a:endParaRPr lang="en-SG" dirty="0"/>
          </a:p>
        </p:txBody>
      </p:sp>
    </p:spTree>
    <p:extLst>
      <p:ext uri="{BB962C8B-B14F-4D97-AF65-F5344CB8AC3E}">
        <p14:creationId xmlns:p14="http://schemas.microsoft.com/office/powerpoint/2010/main" val="5610649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fontScale="90000"/>
          </a:bodyPr>
          <a:lstStyle/>
          <a:p>
            <a:pPr algn="ctr"/>
            <a:r>
              <a:rPr lang="en-US" sz="3600" u="sng" dirty="0" smtClean="0">
                <a:solidFill>
                  <a:srgbClr val="FF0000"/>
                </a:solidFill>
              </a:rPr>
              <a:t>ASSIGNMENT </a:t>
            </a:r>
            <a:br>
              <a:rPr lang="en-US" sz="3600" u="sng" dirty="0" smtClean="0">
                <a:solidFill>
                  <a:srgbClr val="FF0000"/>
                </a:solidFill>
              </a:rPr>
            </a:br>
            <a:r>
              <a:rPr lang="en-US" sz="3600" u="sng" dirty="0" smtClean="0">
                <a:solidFill>
                  <a:srgbClr val="FF0000"/>
                </a:solidFill>
              </a:rPr>
              <a:t>COMMITMENT TO OBEDIENCE (Acts 9:1-18) </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lnSpcReduction="10000"/>
          </a:bodyPr>
          <a:lstStyle/>
          <a:p>
            <a:pPr marL="457200" indent="-457200" algn="l">
              <a:buAutoNum type="arabicPeriod"/>
            </a:pPr>
            <a:r>
              <a:rPr lang="en-SG" dirty="0" smtClean="0"/>
              <a:t>Why was Ananias reluctant to visit Paul?</a:t>
            </a:r>
          </a:p>
          <a:p>
            <a:pPr marL="457200" indent="-457200" algn="l">
              <a:buAutoNum type="arabicPeriod"/>
            </a:pPr>
            <a:r>
              <a:rPr lang="en-SG" dirty="0" smtClean="0"/>
              <a:t>Whose understanding and plan for the future did he need to trust (Prov. 3:5-7)?</a:t>
            </a:r>
          </a:p>
          <a:p>
            <a:pPr marL="457200" indent="-457200" algn="l">
              <a:buAutoNum type="arabicPeriod"/>
            </a:pPr>
            <a:r>
              <a:rPr lang="en-SG" dirty="0" smtClean="0"/>
              <a:t>How did he refer to Saul in his dialogue with the Lord?</a:t>
            </a:r>
          </a:p>
          <a:p>
            <a:pPr marL="457200" indent="-457200" algn="l">
              <a:buAutoNum type="arabicPeriod"/>
            </a:pPr>
            <a:r>
              <a:rPr lang="en-SG" dirty="0" smtClean="0"/>
              <a:t>How did he address Saul when he visited Saul?</a:t>
            </a:r>
          </a:p>
          <a:p>
            <a:pPr marL="457200" indent="-457200" algn="l">
              <a:buAutoNum type="arabicPeriod"/>
            </a:pPr>
            <a:r>
              <a:rPr lang="en-SG" dirty="0" smtClean="0"/>
              <a:t>What did he do for Saul?</a:t>
            </a:r>
          </a:p>
          <a:p>
            <a:pPr marL="457200" indent="-457200" algn="l">
              <a:buAutoNum type="arabicPeriod"/>
            </a:pPr>
            <a:r>
              <a:rPr lang="en-SG" dirty="0" smtClean="0"/>
              <a:t>Did his obedience cause him to suffer (cf. Acts 21:10-14; 27-36)?</a:t>
            </a:r>
          </a:p>
          <a:p>
            <a:pPr marL="457200" indent="-457200" algn="l">
              <a:buAutoNum type="arabicPeriod"/>
            </a:pPr>
            <a:r>
              <a:rPr lang="en-SG" dirty="0" smtClean="0"/>
              <a:t>Was he a failure or success in God’s eyes?  Why?</a:t>
            </a:r>
          </a:p>
          <a:p>
            <a:pPr marL="457200" indent="-457200" algn="l">
              <a:buAutoNum type="arabicPeriod"/>
            </a:pPr>
            <a:r>
              <a:rPr lang="en-SG" dirty="0" smtClean="0"/>
              <a:t>In what ways was the visit used to further God’s kingdom on earth?</a:t>
            </a:r>
          </a:p>
          <a:p>
            <a:pPr marL="457200" indent="-457200" algn="l">
              <a:buAutoNum type="arabicPeriod"/>
            </a:pPr>
            <a:r>
              <a:rPr lang="en-SG" dirty="0" smtClean="0"/>
              <a:t>What do you think would happen if you make a commitment to follow God’s leading, regardless of how the other party acts or reacts?</a:t>
            </a:r>
          </a:p>
          <a:p>
            <a:pPr marL="457200" indent="-457200" algn="l">
              <a:buAutoNum type="arabicPeriod"/>
            </a:pPr>
            <a:r>
              <a:rPr lang="en-SG" dirty="0" smtClean="0"/>
              <a:t>Do you have confidence that your future – whether prosperity or hardship – is in God’s loving, wise and almighty Hands (cf. Gen. 45:1-8; Rom. </a:t>
            </a:r>
            <a:r>
              <a:rPr lang="en-SG" smtClean="0"/>
              <a:t>8:28,29)?</a:t>
            </a:r>
          </a:p>
          <a:p>
            <a:pPr marL="457200" indent="-457200" algn="l">
              <a:buAutoNum type="arabicPeriod"/>
            </a:pPr>
            <a:endParaRPr lang="en-SG" dirty="0"/>
          </a:p>
          <a:p>
            <a:pPr algn="l"/>
            <a:endParaRPr lang="en-SG" dirty="0"/>
          </a:p>
          <a:p>
            <a:pPr algn="l"/>
            <a:endParaRPr lang="en-SG" dirty="0"/>
          </a:p>
        </p:txBody>
      </p:sp>
    </p:spTree>
    <p:extLst>
      <p:ext uri="{BB962C8B-B14F-4D97-AF65-F5344CB8AC3E}">
        <p14:creationId xmlns:p14="http://schemas.microsoft.com/office/powerpoint/2010/main" val="16040718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1D87A4CD-A627-494F-9542-8D7D9B987BA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72754" y1="34545" x2="72754" y2="34545"/>
                        <a14:foregroundMark x1="64970" y1="49231" x2="64970" y2="49231"/>
                        <a14:foregroundMark x1="74102" y1="37063" x2="74102" y2="37063"/>
                        <a14:foregroundMark x1="75150" y1="35245" x2="75150" y2="35245"/>
                      </a14:backgroundRemoval>
                    </a14:imgEffect>
                  </a14:imgLayer>
                </a14:imgProps>
              </a:ext>
            </a:extLst>
          </a:blip>
          <a:stretch>
            <a:fillRect/>
          </a:stretch>
        </p:blipFill>
        <p:spPr>
          <a:xfrm>
            <a:off x="5158857" y="1375763"/>
            <a:ext cx="2158521" cy="2310392"/>
          </a:xfrm>
          <a:prstGeom prst="rect">
            <a:avLst/>
          </a:prstGeom>
        </p:spPr>
      </p:pic>
      <p:sp>
        <p:nvSpPr>
          <p:cNvPr id="5" name="Rectangle: Rounded Corners 4">
            <a:extLst>
              <a:ext uri="{FF2B5EF4-FFF2-40B4-BE49-F238E27FC236}">
                <a16:creationId xmlns="" xmlns:a16="http://schemas.microsoft.com/office/drawing/2014/main" id="{BA217BD6-271A-48BD-AB03-C7041572BCA2}"/>
              </a:ext>
            </a:extLst>
          </p:cNvPr>
          <p:cNvSpPr/>
          <p:nvPr/>
        </p:nvSpPr>
        <p:spPr>
          <a:xfrm>
            <a:off x="2992214" y="3835582"/>
            <a:ext cx="5873113" cy="1627858"/>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1798" lvl="1" defTabSz="514350">
              <a:lnSpc>
                <a:spcPct val="120000"/>
              </a:lnSpc>
              <a:defRPr/>
            </a:pPr>
            <a:r>
              <a:rPr lang="en-SG" sz="2475" dirty="0">
                <a:solidFill>
                  <a:prstClr val="black"/>
                </a:solidFill>
                <a:latin typeface="Calibri" panose="020F0502020204030204"/>
              </a:rPr>
              <a:t>Email: </a:t>
            </a:r>
            <a:r>
              <a:rPr lang="en-SG" sz="2475" dirty="0">
                <a:solidFill>
                  <a:prstClr val="black"/>
                </a:solidFill>
                <a:latin typeface="Calibri" panose="020F0502020204030204"/>
                <a:hlinkClick r:id="rId4">
                  <a:extLst>
                    <a:ext uri="{A12FA001-AC4F-418D-AE19-62706E023703}">
                      <ahyp:hlinkClr xmlns="" xmlns:ahyp="http://schemas.microsoft.com/office/drawing/2018/hyperlinkcolor" val="tx"/>
                    </a:ext>
                  </a:extLst>
                </a:hlinkClick>
              </a:rPr>
              <a:t>gohsengfong@hotmail.com</a:t>
            </a:r>
            <a:endParaRPr lang="en-SG" sz="2475" dirty="0">
              <a:solidFill>
                <a:prstClr val="black"/>
              </a:solidFill>
              <a:latin typeface="Calibri" panose="020F0502020204030204"/>
            </a:endParaRPr>
          </a:p>
          <a:p>
            <a:pPr marL="101798" lvl="1" defTabSz="514350">
              <a:lnSpc>
                <a:spcPct val="120000"/>
              </a:lnSpc>
              <a:defRPr/>
            </a:pPr>
            <a:r>
              <a:rPr lang="en-SG" sz="2475" dirty="0">
                <a:solidFill>
                  <a:prstClr val="black"/>
                </a:solidFill>
                <a:latin typeface="Calibri" panose="020F0502020204030204"/>
              </a:rPr>
              <a:t>WhatsApp: </a:t>
            </a:r>
            <a:r>
              <a:rPr lang="en-SG" sz="2475" dirty="0">
                <a:solidFill>
                  <a:srgbClr val="5B9BD5">
                    <a:lumMod val="75000"/>
                  </a:srgbClr>
                </a:solidFill>
                <a:latin typeface="Calibri" panose="020F0502020204030204"/>
              </a:rPr>
              <a:t>+65-98207783</a:t>
            </a:r>
          </a:p>
          <a:p>
            <a:pPr marL="101798" lvl="1" defTabSz="514350">
              <a:lnSpc>
                <a:spcPct val="120000"/>
              </a:lnSpc>
              <a:defRPr/>
            </a:pPr>
            <a:r>
              <a:rPr lang="en-SG" sz="2475" dirty="0">
                <a:solidFill>
                  <a:prstClr val="black"/>
                </a:solidFill>
                <a:latin typeface="Calibri" panose="020F0502020204030204"/>
              </a:rPr>
              <a:t>Website: </a:t>
            </a:r>
            <a:r>
              <a:rPr lang="en-SG" sz="2475" dirty="0">
                <a:solidFill>
                  <a:prstClr val="black"/>
                </a:solidFill>
                <a:latin typeface="Calibri" panose="020F0502020204030204"/>
                <a:hlinkClick r:id="rId5">
                  <a:extLst>
                    <a:ext uri="{A12FA001-AC4F-418D-AE19-62706E023703}">
                      <ahyp:hlinkClr xmlns="" xmlns:ahyp="http://schemas.microsoft.com/office/drawing/2018/hyperlinkcolor" val="tx"/>
                    </a:ext>
                  </a:extLst>
                </a:hlinkClick>
              </a:rPr>
              <a:t>www.FaithAtWorkFellowship.org</a:t>
            </a:r>
            <a:endParaRPr lang="en-SG" dirty="0">
              <a:solidFill>
                <a:prstClr val="black"/>
              </a:solidFill>
              <a:latin typeface="Calibri" panose="020F0502020204030204"/>
            </a:endParaRPr>
          </a:p>
        </p:txBody>
      </p:sp>
    </p:spTree>
    <p:extLst>
      <p:ext uri="{BB962C8B-B14F-4D97-AF65-F5344CB8AC3E}">
        <p14:creationId xmlns:p14="http://schemas.microsoft.com/office/powerpoint/2010/main" val="31393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2"/>
            </a:pPr>
            <a:r>
              <a:rPr lang="en-SG" u="sng" dirty="0" smtClean="0"/>
              <a:t>Trace the criticism to the real source</a:t>
            </a:r>
            <a:r>
              <a:rPr lang="en-SG" dirty="0" smtClean="0"/>
              <a:t>.</a:t>
            </a:r>
          </a:p>
          <a:p>
            <a:pPr algn="l"/>
            <a:r>
              <a:rPr lang="en-SG" dirty="0"/>
              <a:t> </a:t>
            </a:r>
            <a:r>
              <a:rPr lang="en-SG" dirty="0" smtClean="0"/>
              <a:t>      </a:t>
            </a:r>
            <a:r>
              <a:rPr lang="en-SG" dirty="0"/>
              <a:t>(Proverbs </a:t>
            </a:r>
            <a:r>
              <a:rPr lang="en-SG" dirty="0" smtClean="0"/>
              <a:t>14:15)  </a:t>
            </a:r>
            <a:r>
              <a:rPr lang="en-SG" i="1" dirty="0"/>
              <a:t>The simple believeth every word: but </a:t>
            </a:r>
            <a:r>
              <a:rPr lang="en-SG" i="1" u="sng" dirty="0"/>
              <a:t>the prudent man </a:t>
            </a:r>
            <a:r>
              <a:rPr lang="en-SG" i="1" u="sng" dirty="0" smtClean="0"/>
              <a:t>looks </a:t>
            </a:r>
            <a:r>
              <a:rPr lang="en-SG" i="1" u="sng" dirty="0"/>
              <a:t>well to his going</a:t>
            </a:r>
            <a:r>
              <a:rPr lang="en-SG" i="1" u="sng" dirty="0" smtClean="0"/>
              <a:t>.</a:t>
            </a:r>
          </a:p>
          <a:p>
            <a:pPr marL="457200" indent="-457200" algn="l">
              <a:buAutoNum type="arabicPeriod"/>
            </a:pPr>
            <a:r>
              <a:rPr lang="en-SG" dirty="0" smtClean="0"/>
              <a:t>Vocal critics are usually spokespeople for the silent ones.</a:t>
            </a:r>
          </a:p>
          <a:p>
            <a:pPr algn="l"/>
            <a:r>
              <a:rPr lang="en-SG" dirty="0"/>
              <a:t> </a:t>
            </a:r>
            <a:r>
              <a:rPr lang="en-SG" dirty="0" smtClean="0"/>
              <a:t>      </a:t>
            </a:r>
            <a:r>
              <a:rPr lang="en-SG" dirty="0"/>
              <a:t>(Proverbs </a:t>
            </a:r>
            <a:r>
              <a:rPr lang="en-SG" dirty="0" smtClean="0"/>
              <a:t>16:28)  </a:t>
            </a:r>
            <a:r>
              <a:rPr lang="en-SG" i="1" dirty="0"/>
              <a:t>A </a:t>
            </a:r>
            <a:r>
              <a:rPr lang="en-SG" i="1" dirty="0" err="1"/>
              <a:t>froward</a:t>
            </a:r>
            <a:r>
              <a:rPr lang="en-SG" i="1" dirty="0"/>
              <a:t> man </a:t>
            </a:r>
            <a:r>
              <a:rPr lang="en-SG" i="1" dirty="0" smtClean="0"/>
              <a:t>sows </a:t>
            </a:r>
            <a:r>
              <a:rPr lang="en-SG" i="1" dirty="0"/>
              <a:t>strife: and </a:t>
            </a:r>
            <a:r>
              <a:rPr lang="en-SG" i="1" u="sng" dirty="0"/>
              <a:t>a whisperer </a:t>
            </a:r>
            <a:r>
              <a:rPr lang="en-SG" i="1" u="sng" dirty="0" smtClean="0"/>
              <a:t>separates </a:t>
            </a:r>
            <a:r>
              <a:rPr lang="en-SG" i="1" u="sng" dirty="0"/>
              <a:t>chief friends</a:t>
            </a:r>
            <a:r>
              <a:rPr lang="en-SG" dirty="0"/>
              <a:t>.</a:t>
            </a:r>
          </a:p>
          <a:p>
            <a:pPr marL="457200" indent="-457200" algn="l">
              <a:buAutoNum type="arabicPeriod" startAt="2"/>
            </a:pPr>
            <a:r>
              <a:rPr lang="en-SG" dirty="0" smtClean="0"/>
              <a:t>Get the actual words from those who spoke them.</a:t>
            </a:r>
          </a:p>
          <a:p>
            <a:pPr algn="l"/>
            <a:r>
              <a:rPr lang="en-SG" dirty="0"/>
              <a:t>       (Matthew </a:t>
            </a:r>
            <a:r>
              <a:rPr lang="en-SG" dirty="0" smtClean="0"/>
              <a:t>18:15)  </a:t>
            </a:r>
            <a:r>
              <a:rPr lang="en-SG" i="1" dirty="0"/>
              <a:t>Moreover if thy brother shall trespass against thee</a:t>
            </a:r>
            <a:r>
              <a:rPr lang="en-SG" i="1" u="sng" dirty="0"/>
              <a:t>, go and tell him his fault between thee and him alone</a:t>
            </a:r>
            <a:r>
              <a:rPr lang="en-SG" i="1" dirty="0"/>
              <a:t>: if he shall hear thee, thou hast gained thy brother</a:t>
            </a:r>
            <a:r>
              <a:rPr lang="en-SG" dirty="0"/>
              <a:t>.</a:t>
            </a:r>
          </a:p>
          <a:p>
            <a:pPr marL="457200" indent="-457200" algn="l">
              <a:buAutoNum type="arabicPeriod" startAt="3"/>
            </a:pPr>
            <a:r>
              <a:rPr lang="en-SG" dirty="0" smtClean="0"/>
              <a:t>Are they criticising:  </a:t>
            </a:r>
          </a:p>
          <a:p>
            <a:pPr algn="l"/>
            <a:r>
              <a:rPr lang="en-SG" dirty="0"/>
              <a:t> </a:t>
            </a:r>
            <a:r>
              <a:rPr lang="en-SG" dirty="0" smtClean="0"/>
              <a:t>      a.  Message content, delivery or emphasis           b.  Your appearance and use of time</a:t>
            </a:r>
          </a:p>
          <a:p>
            <a:pPr algn="l"/>
            <a:r>
              <a:rPr lang="en-SG" dirty="0"/>
              <a:t> </a:t>
            </a:r>
            <a:r>
              <a:rPr lang="en-SG" dirty="0" smtClean="0"/>
              <a:t>      c.  Faults in family and financial decisions             d.  Your leadership, attitude &amp; counsel</a:t>
            </a:r>
            <a:endParaRPr lang="en-SG" dirty="0"/>
          </a:p>
          <a:p>
            <a:pPr algn="l"/>
            <a:endParaRPr lang="en-SG" dirty="0"/>
          </a:p>
          <a:p>
            <a:endParaRPr lang="en-SG" dirty="0"/>
          </a:p>
          <a:p>
            <a:pPr algn="l"/>
            <a:endParaRPr lang="en-SG" dirty="0"/>
          </a:p>
        </p:txBody>
      </p:sp>
    </p:spTree>
    <p:extLst>
      <p:ext uri="{BB962C8B-B14F-4D97-AF65-F5344CB8AC3E}">
        <p14:creationId xmlns:p14="http://schemas.microsoft.com/office/powerpoint/2010/main" val="3518119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88640"/>
            <a:ext cx="7851648" cy="815912"/>
          </a:xfrm>
        </p:spPr>
        <p:txBody>
          <a:bodyPr>
            <a:normAutofit/>
          </a:bodyPr>
          <a:lstStyle/>
          <a:p>
            <a:pPr algn="ctr"/>
            <a:r>
              <a:rPr lang="en-US" sz="3600" u="sng" dirty="0" smtClean="0">
                <a:solidFill>
                  <a:srgbClr val="FF0000"/>
                </a:solidFill>
              </a:rPr>
              <a:t>II.  STEPS TAKEN FACING CRITICISM</a:t>
            </a:r>
            <a:endParaRPr lang="en-SG" sz="3600" u="sng" dirty="0">
              <a:solidFill>
                <a:srgbClr val="FF0000"/>
              </a:solidFill>
            </a:endParaRPr>
          </a:p>
        </p:txBody>
      </p:sp>
      <p:sp>
        <p:nvSpPr>
          <p:cNvPr id="3" name="Subtitle 2"/>
          <p:cNvSpPr>
            <a:spLocks noGrp="1"/>
          </p:cNvSpPr>
          <p:nvPr>
            <p:ph type="subTitle" idx="1"/>
          </p:nvPr>
        </p:nvSpPr>
        <p:spPr>
          <a:xfrm>
            <a:off x="437883" y="1236372"/>
            <a:ext cx="11397802" cy="5072948"/>
          </a:xfrm>
        </p:spPr>
        <p:txBody>
          <a:bodyPr>
            <a:normAutofit/>
          </a:bodyPr>
          <a:lstStyle/>
          <a:p>
            <a:pPr marL="457200" indent="-457200" algn="l">
              <a:buAutoNum type="alphaUcPeriod" startAt="2"/>
            </a:pPr>
            <a:r>
              <a:rPr lang="en-SG" u="sng" dirty="0" smtClean="0"/>
              <a:t>Trace the criticism to the real source</a:t>
            </a:r>
            <a:r>
              <a:rPr lang="en-SG" dirty="0" smtClean="0"/>
              <a:t>.</a:t>
            </a:r>
          </a:p>
          <a:p>
            <a:pPr algn="l"/>
            <a:r>
              <a:rPr lang="en-SG" dirty="0"/>
              <a:t> </a:t>
            </a:r>
            <a:r>
              <a:rPr lang="en-SG" dirty="0" smtClean="0"/>
              <a:t>4.  Know the motivational gifts and view the criticism through the gifts:</a:t>
            </a:r>
          </a:p>
          <a:p>
            <a:pPr algn="l"/>
            <a:r>
              <a:rPr lang="en-SG" dirty="0"/>
              <a:t> </a:t>
            </a:r>
            <a:r>
              <a:rPr lang="en-SG" dirty="0" smtClean="0"/>
              <a:t>      Server?  Teacher?  Exhorter?  Giver?  Ruler?  Mercy?  Discerner?  </a:t>
            </a:r>
          </a:p>
          <a:p>
            <a:pPr algn="l"/>
            <a:r>
              <a:rPr lang="en-SG" dirty="0"/>
              <a:t> </a:t>
            </a:r>
            <a:r>
              <a:rPr lang="en-SG" dirty="0" smtClean="0"/>
              <a:t>      </a:t>
            </a:r>
            <a:r>
              <a:rPr lang="en-SG" i="1" dirty="0"/>
              <a:t>(Romans </a:t>
            </a:r>
            <a:r>
              <a:rPr lang="en-SG" i="1" dirty="0" smtClean="0"/>
              <a:t>12:7,8)  </a:t>
            </a:r>
            <a:r>
              <a:rPr lang="en-SG" i="1" u="sng" dirty="0"/>
              <a:t>Or ministry, let us wait on our ministering</a:t>
            </a:r>
            <a:r>
              <a:rPr lang="en-SG" i="1" dirty="0"/>
              <a:t>: or he that </a:t>
            </a:r>
            <a:r>
              <a:rPr lang="en-SG" i="1" dirty="0" smtClean="0"/>
              <a:t>teaches, </a:t>
            </a:r>
            <a:r>
              <a:rPr lang="en-SG" i="1" dirty="0"/>
              <a:t>on </a:t>
            </a:r>
            <a:r>
              <a:rPr lang="en-SG" i="1" dirty="0" smtClean="0"/>
              <a:t>teaching;  Or </a:t>
            </a:r>
            <a:r>
              <a:rPr lang="en-SG" i="1" dirty="0"/>
              <a:t>he that </a:t>
            </a:r>
            <a:r>
              <a:rPr lang="en-SG" i="1" dirty="0" smtClean="0"/>
              <a:t>exhorts, </a:t>
            </a:r>
            <a:r>
              <a:rPr lang="en-SG" i="1" dirty="0"/>
              <a:t>on exhortation: he that </a:t>
            </a:r>
            <a:r>
              <a:rPr lang="en-SG" i="1" dirty="0" smtClean="0"/>
              <a:t>gives, </a:t>
            </a:r>
            <a:r>
              <a:rPr lang="en-SG" i="1" dirty="0"/>
              <a:t>let him do it with simplicity; he that </a:t>
            </a:r>
            <a:r>
              <a:rPr lang="en-SG" i="1" dirty="0" smtClean="0"/>
              <a:t>rules, </a:t>
            </a:r>
            <a:r>
              <a:rPr lang="en-SG" i="1" dirty="0"/>
              <a:t>with diligence; he that </a:t>
            </a:r>
            <a:r>
              <a:rPr lang="en-SG" i="1" dirty="0" smtClean="0"/>
              <a:t>shows </a:t>
            </a:r>
            <a:r>
              <a:rPr lang="en-SG" i="1" dirty="0"/>
              <a:t>mercy, with cheerfulness</a:t>
            </a:r>
            <a:r>
              <a:rPr lang="en-SG" dirty="0" smtClean="0"/>
              <a:t>.</a:t>
            </a:r>
          </a:p>
          <a:p>
            <a:pPr marL="457200" indent="-457200" algn="l">
              <a:buAutoNum type="arabicPeriod" startAt="5"/>
            </a:pPr>
            <a:r>
              <a:rPr lang="en-SG" dirty="0" smtClean="0"/>
              <a:t>Discern the motivation behind the criticisms.</a:t>
            </a:r>
          </a:p>
          <a:p>
            <a:pPr algn="l"/>
            <a:r>
              <a:rPr lang="en-SG" dirty="0"/>
              <a:t>       (Psalms </a:t>
            </a:r>
            <a:r>
              <a:rPr lang="en-SG" dirty="0" smtClean="0"/>
              <a:t>55:21)  </a:t>
            </a:r>
            <a:r>
              <a:rPr lang="en-SG" i="1" dirty="0"/>
              <a:t>The words of his mouth were smoother than butter, but </a:t>
            </a:r>
            <a:r>
              <a:rPr lang="en-SG" u="sng" dirty="0"/>
              <a:t>war was in his heart</a:t>
            </a:r>
            <a:r>
              <a:rPr lang="en-SG" i="1" dirty="0"/>
              <a:t>: his words were softer than oil, yet were they drawn swords</a:t>
            </a:r>
            <a:r>
              <a:rPr lang="en-SG" dirty="0" smtClean="0"/>
              <a:t>.</a:t>
            </a:r>
          </a:p>
          <a:p>
            <a:pPr algn="l"/>
            <a:r>
              <a:rPr lang="en-SG" dirty="0"/>
              <a:t> </a:t>
            </a:r>
            <a:r>
              <a:rPr lang="en-SG" dirty="0" smtClean="0"/>
              <a:t>       a.  Desire to improve you, your message or ministry</a:t>
            </a:r>
          </a:p>
          <a:p>
            <a:pPr algn="l"/>
            <a:r>
              <a:rPr lang="en-SG" dirty="0"/>
              <a:t> </a:t>
            </a:r>
            <a:r>
              <a:rPr lang="en-SG" dirty="0" smtClean="0"/>
              <a:t>       b.  Desire for his own comfort, care and control</a:t>
            </a:r>
          </a:p>
          <a:p>
            <a:pPr algn="l"/>
            <a:r>
              <a:rPr lang="en-SG" dirty="0"/>
              <a:t> </a:t>
            </a:r>
            <a:r>
              <a:rPr lang="en-SG" dirty="0" smtClean="0"/>
              <a:t>       c.  Taking up personal offenses or others</a:t>
            </a:r>
            <a:r>
              <a:rPr lang="en-SG" smtClean="0"/>
              <a:t>’ offenses</a:t>
            </a:r>
            <a:endParaRPr lang="en-SG" dirty="0"/>
          </a:p>
          <a:p>
            <a:pPr algn="l"/>
            <a:endParaRPr lang="en-SG" dirty="0"/>
          </a:p>
          <a:p>
            <a:endParaRPr lang="en-SG" dirty="0"/>
          </a:p>
          <a:p>
            <a:pPr algn="l"/>
            <a:endParaRPr lang="en-SG" dirty="0"/>
          </a:p>
          <a:p>
            <a:endParaRPr lang="en-SG" dirty="0"/>
          </a:p>
          <a:p>
            <a:pPr algn="l"/>
            <a:endParaRPr lang="en-SG" dirty="0"/>
          </a:p>
        </p:txBody>
      </p:sp>
    </p:spTree>
    <p:extLst>
      <p:ext uri="{BB962C8B-B14F-4D97-AF65-F5344CB8AC3E}">
        <p14:creationId xmlns:p14="http://schemas.microsoft.com/office/powerpoint/2010/main" val="2071881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9157</TotalTime>
  <Words>11187</Words>
  <Application>Microsoft Office PowerPoint</Application>
  <PresentationFormat>Widescreen</PresentationFormat>
  <Paragraphs>689</Paragraphs>
  <Slides>71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Calibri</vt:lpstr>
      <vt:lpstr>Calibri Light</vt:lpstr>
      <vt:lpstr>Wingdings 2</vt:lpstr>
      <vt:lpstr>Office Theme</vt:lpstr>
      <vt:lpstr>CRITICISM  AND RESOLUTION</vt:lpstr>
      <vt:lpstr>CRITICISM</vt:lpstr>
      <vt:lpstr>CRITICISM</vt:lpstr>
      <vt:lpstr>CRITICISM</vt:lpstr>
      <vt:lpstr>I.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  STEPS TAKEN FACING CRITICISM</vt:lpstr>
      <vt:lpstr>III.  DISCERNMENT</vt:lpstr>
      <vt:lpstr>III.  DISCERNMENT</vt:lpstr>
      <vt:lpstr>III.  DISCERNMENT</vt:lpstr>
      <vt:lpstr>III.  DISCERNMENT</vt:lpstr>
      <vt:lpstr>IV.  CONSTRUCTIVE CRITICISM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IV.  FORGIVENESS – FREEDOM TO LET GO!</vt:lpstr>
      <vt:lpstr>IV.  FORGIVENESS – FREEDOM TO LET GO!</vt:lpstr>
      <vt:lpstr>IV.  FORGIVENESS – FREEDOM TO LET GO!</vt:lpstr>
      <vt:lpstr>IV.  FORGIVENESS – FREEDOM TO LET GO!</vt:lpstr>
      <vt:lpstr>PowerPoint Presentation</vt:lpstr>
      <vt:lpstr>IV.  FORGIVENESS – FREEDOM TO LET GO!</vt:lpstr>
      <vt:lpstr>IV.  FORGIVENESS – FREEDOM TO LET GO!</vt:lpstr>
      <vt:lpstr>IV.  FORGIVENESS – FREEDOM TO LET GO!</vt:lpstr>
      <vt:lpstr>IV.  FORGIVENESS – FREEDOM TO LET GO!</vt:lpstr>
      <vt:lpstr>IV.  FORGIVENESS – FREEDOM TO LET GO!</vt:lpstr>
      <vt:lpstr>PowerPoint Presentation</vt:lpstr>
      <vt:lpstr>V.  REPENTANCE </vt:lpstr>
      <vt:lpstr>V.  REPENTANCE </vt:lpstr>
      <vt:lpstr>V.  REPENTANCE </vt:lpstr>
      <vt:lpstr>V.  REPENTANCE </vt:lpstr>
      <vt:lpstr>V.  REPENTANCE </vt:lpstr>
      <vt:lpstr>PowerPoint Presentation</vt:lpstr>
      <vt:lpstr>VI.  RECONCILIATION </vt:lpstr>
      <vt:lpstr>PowerPoint Presentation</vt:lpstr>
      <vt:lpstr>VI.  RECONCILIATION </vt:lpstr>
      <vt:lpstr>VI.  RECONCILIATION </vt:lpstr>
      <vt:lpstr>VI.  RECONCILIATION </vt:lpstr>
      <vt:lpstr>VI.  RECONCILIATION </vt:lpstr>
      <vt:lpstr>VI.  RECONCILIATION </vt:lpstr>
      <vt:lpstr>VI.  RECONCILIATION </vt:lpstr>
      <vt:lpstr>VI.  RECONCILIATION </vt:lpstr>
      <vt:lpstr>VI.  RECONCILIATION </vt:lpstr>
      <vt:lpstr>PowerPoint Presentation</vt:lpstr>
      <vt:lpstr>PowerPoint Presentation</vt:lpstr>
      <vt:lpstr>PowerPoint Presentation</vt:lpstr>
      <vt:lpstr>PowerPoint Presentation</vt:lpstr>
      <vt:lpstr>ASSIGNMENT  COMMITMENT TO OBEDIENCE (Acts 9:1-18)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Goh Seng Fong</dc:creator>
  <cp:lastModifiedBy>Goh Seng Fong</cp:lastModifiedBy>
  <cp:revision>207</cp:revision>
  <dcterms:created xsi:type="dcterms:W3CDTF">2021-07-10T08:46:16Z</dcterms:created>
  <dcterms:modified xsi:type="dcterms:W3CDTF">2021-09-20T08:29:25Z</dcterms:modified>
</cp:coreProperties>
</file>