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71" r:id="rId4"/>
    <p:sldId id="257" r:id="rId5"/>
    <p:sldId id="258" r:id="rId6"/>
    <p:sldId id="264" r:id="rId7"/>
    <p:sldId id="266" r:id="rId8"/>
    <p:sldId id="265" r:id="rId9"/>
    <p:sldId id="259" r:id="rId10"/>
    <p:sldId id="263" r:id="rId11"/>
    <p:sldId id="262" r:id="rId12"/>
    <p:sldId id="267" r:id="rId13"/>
    <p:sldId id="268" r:id="rId14"/>
    <p:sldId id="269"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4FA4-830D-404F-82C6-50111067B2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B18F7F1B-4577-4512-A4C4-A185D5D19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62F972DC-3D95-4AB6-A683-8BEBC3B8B61C}"/>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5" name="Footer Placeholder 4">
            <a:extLst>
              <a:ext uri="{FF2B5EF4-FFF2-40B4-BE49-F238E27FC236}">
                <a16:creationId xmlns:a16="http://schemas.microsoft.com/office/drawing/2014/main" id="{18C53F83-29AF-4537-83B0-57F0F0708672}"/>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72412FB9-2283-411B-BFB1-7ECD000D8CA1}"/>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1962054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F15D-A8EB-46F2-8C96-89B2BA198B7F}"/>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B7A3AEF2-5B34-4794-AC75-8C49A0CEE4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D94DF1B-CFED-4BCD-A048-7A7D71F729A8}"/>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5" name="Footer Placeholder 4">
            <a:extLst>
              <a:ext uri="{FF2B5EF4-FFF2-40B4-BE49-F238E27FC236}">
                <a16:creationId xmlns:a16="http://schemas.microsoft.com/office/drawing/2014/main" id="{CA0B4320-8CDD-4F00-8ABA-D9167B11CB5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CBAFBD3-43F0-4B82-8940-45CE61482CA4}"/>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2525479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73421-6B68-4811-B553-18A7685730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1E0C3991-35CF-41E6-9D1F-BC874A7993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1AD4D298-5F2A-484F-9BC1-074D3CFB46A4}"/>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5" name="Footer Placeholder 4">
            <a:extLst>
              <a:ext uri="{FF2B5EF4-FFF2-40B4-BE49-F238E27FC236}">
                <a16:creationId xmlns:a16="http://schemas.microsoft.com/office/drawing/2014/main" id="{505F04B8-E22C-4274-95AF-43881165F1B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F3E9CAA-C0F1-4B39-91B1-F4F2EFF7956D}"/>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157183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6EFB-A860-4DFC-8F5A-6EB1C5051141}"/>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63322532-A8F0-4B34-982B-81408BC113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D287E63-516A-465C-8D57-0F59752921A3}"/>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5" name="Footer Placeholder 4">
            <a:extLst>
              <a:ext uri="{FF2B5EF4-FFF2-40B4-BE49-F238E27FC236}">
                <a16:creationId xmlns:a16="http://schemas.microsoft.com/office/drawing/2014/main" id="{EEB0A553-32E5-431B-815C-6A6F3CF52DC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7E7B89C0-4A41-4A06-8BDC-B52FBAA6A5E2}"/>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40888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8E2E4-06FC-4CF7-911C-2E689B2410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606F8E29-5006-41CF-BCB0-51C3CB3640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2FBC34-7B18-4636-8C12-1A2658284124}"/>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5" name="Footer Placeholder 4">
            <a:extLst>
              <a:ext uri="{FF2B5EF4-FFF2-40B4-BE49-F238E27FC236}">
                <a16:creationId xmlns:a16="http://schemas.microsoft.com/office/drawing/2014/main" id="{301F4513-D268-4778-9B66-1339C38BCD72}"/>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5083945-9502-4E7D-9A0E-E9F1F25EAB03}"/>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278526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0075-A2AC-4D05-9256-66357511AFFE}"/>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06933AAE-8E51-4275-A1A7-CA87EBFC0B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199A6001-792A-4581-96C1-410C3B4F8F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ADFB68E5-B1BA-40DD-8807-E612B8C4CE0F}"/>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6" name="Footer Placeholder 5">
            <a:extLst>
              <a:ext uri="{FF2B5EF4-FFF2-40B4-BE49-F238E27FC236}">
                <a16:creationId xmlns:a16="http://schemas.microsoft.com/office/drawing/2014/main" id="{DD14E36D-B6F7-486A-A946-BD08390DA03C}"/>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C676607B-8D1F-49E8-A239-1436FF8C365A}"/>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235747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CFDBF-7361-4707-B793-3CCDBFAFD7AF}"/>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3BAC3121-6F38-4164-B270-EB432EEEC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6FE9CE-637D-4747-90EA-86A4D0B39F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14C68B4B-5498-43B9-88E6-327DCB2C38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ACEAD0-8343-465E-806D-4B5C26A93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8E4BD12-7D82-44A4-BF55-0AE9C1A95967}"/>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8" name="Footer Placeholder 7">
            <a:extLst>
              <a:ext uri="{FF2B5EF4-FFF2-40B4-BE49-F238E27FC236}">
                <a16:creationId xmlns:a16="http://schemas.microsoft.com/office/drawing/2014/main" id="{74745703-17B8-40CF-B6D8-24B20FEA1DBB}"/>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B81B0D71-9028-49DA-974F-374E116AB006}"/>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73743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EFB0-8504-4F6E-AB53-D887C85B4D50}"/>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A02EA3F2-DD78-48A9-AE5D-32CB15CCD8AF}"/>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4" name="Footer Placeholder 3">
            <a:extLst>
              <a:ext uri="{FF2B5EF4-FFF2-40B4-BE49-F238E27FC236}">
                <a16:creationId xmlns:a16="http://schemas.microsoft.com/office/drawing/2014/main" id="{60B711CB-6BEE-44C4-973E-E2E2607B7E6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19848ABF-0D73-47FF-AA5E-998C6F61ECF0}"/>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2115518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3C807E-40BA-4FC0-814D-3867D2E702B7}"/>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3" name="Footer Placeholder 2">
            <a:extLst>
              <a:ext uri="{FF2B5EF4-FFF2-40B4-BE49-F238E27FC236}">
                <a16:creationId xmlns:a16="http://schemas.microsoft.com/office/drawing/2014/main" id="{A7D74589-949D-4097-A8D2-1BA8D1975A6C}"/>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C5BD50A2-AFC9-4343-9052-B42E8F843E00}"/>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46152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C7C80-242E-4CF7-A06D-7C23D324E2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5D5638D6-C97E-4B99-9324-82795BD831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4FC332F6-1D58-404C-94B0-153E42DA3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67AFA-1988-4084-9932-D7418C1E17B2}"/>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6" name="Footer Placeholder 5">
            <a:extLst>
              <a:ext uri="{FF2B5EF4-FFF2-40B4-BE49-F238E27FC236}">
                <a16:creationId xmlns:a16="http://schemas.microsoft.com/office/drawing/2014/main" id="{1DAB46C4-8BB7-47A1-B04E-39D63CEB6913}"/>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FF541080-234B-4914-89E7-69D91559EF06}"/>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159111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F8872-AA48-4CDE-9BB5-A74533C6BB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A02C79EC-19A3-402C-9D82-1B6A82363B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F8965699-CCA8-42E3-9D5F-3CACEDC1CB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3AAC8-AEBD-470D-89E4-71DDA40AC6FC}"/>
              </a:ext>
            </a:extLst>
          </p:cNvPr>
          <p:cNvSpPr>
            <a:spLocks noGrp="1"/>
          </p:cNvSpPr>
          <p:nvPr>
            <p:ph type="dt" sz="half" idx="10"/>
          </p:nvPr>
        </p:nvSpPr>
        <p:spPr/>
        <p:txBody>
          <a:bodyPr/>
          <a:lstStyle/>
          <a:p>
            <a:fld id="{A52EF29D-AF99-488E-BC1F-F9B90BB6ED4A}" type="datetimeFigureOut">
              <a:rPr lang="en-SG" smtClean="0"/>
              <a:t>6/8/2023</a:t>
            </a:fld>
            <a:endParaRPr lang="en-SG"/>
          </a:p>
        </p:txBody>
      </p:sp>
      <p:sp>
        <p:nvSpPr>
          <p:cNvPr id="6" name="Footer Placeholder 5">
            <a:extLst>
              <a:ext uri="{FF2B5EF4-FFF2-40B4-BE49-F238E27FC236}">
                <a16:creationId xmlns:a16="http://schemas.microsoft.com/office/drawing/2014/main" id="{9E10AAE2-723F-4AA9-98AF-6B1B13F2D0A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EE4425F5-B1F1-412C-BAC2-E3F19911918B}"/>
              </a:ext>
            </a:extLst>
          </p:cNvPr>
          <p:cNvSpPr>
            <a:spLocks noGrp="1"/>
          </p:cNvSpPr>
          <p:nvPr>
            <p:ph type="sldNum" sz="quarter" idx="12"/>
          </p:nvPr>
        </p:nvSpPr>
        <p:spPr/>
        <p:txBody>
          <a:bodyPr/>
          <a:lstStyle/>
          <a:p>
            <a:fld id="{21205BB6-0FF0-4B69-9E73-271370F83488}" type="slidenum">
              <a:rPr lang="en-SG" smtClean="0"/>
              <a:t>‹#›</a:t>
            </a:fld>
            <a:endParaRPr lang="en-SG"/>
          </a:p>
        </p:txBody>
      </p:sp>
    </p:spTree>
    <p:extLst>
      <p:ext uri="{BB962C8B-B14F-4D97-AF65-F5344CB8AC3E}">
        <p14:creationId xmlns:p14="http://schemas.microsoft.com/office/powerpoint/2010/main" val="285122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8C7E5C-CEEE-4756-BD3B-ACD9729438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6D41127B-27D0-4C2C-AC26-D2495838C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6683D167-10F6-4B09-951A-F1EAA0EDD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EF29D-AF99-488E-BC1F-F9B90BB6ED4A}" type="datetimeFigureOut">
              <a:rPr lang="en-SG" smtClean="0"/>
              <a:t>6/8/2023</a:t>
            </a:fld>
            <a:endParaRPr lang="en-SG"/>
          </a:p>
        </p:txBody>
      </p:sp>
      <p:sp>
        <p:nvSpPr>
          <p:cNvPr id="5" name="Footer Placeholder 4">
            <a:extLst>
              <a:ext uri="{FF2B5EF4-FFF2-40B4-BE49-F238E27FC236}">
                <a16:creationId xmlns:a16="http://schemas.microsoft.com/office/drawing/2014/main" id="{8C0CF6CB-EEA5-4ADC-B6A9-674530B159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F2491681-9BAE-48EB-88B0-E9EF21A57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05BB6-0FF0-4B69-9E73-271370F83488}" type="slidenum">
              <a:rPr lang="en-SG" smtClean="0"/>
              <a:t>‹#›</a:t>
            </a:fld>
            <a:endParaRPr lang="en-SG"/>
          </a:p>
        </p:txBody>
      </p:sp>
    </p:spTree>
    <p:extLst>
      <p:ext uri="{BB962C8B-B14F-4D97-AF65-F5344CB8AC3E}">
        <p14:creationId xmlns:p14="http://schemas.microsoft.com/office/powerpoint/2010/main" val="3957401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todayonline.com/singapore/do-you-have-favourite-child"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todayonline.com/singapore/do-you-have-favourite-chil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Jacob&amp;#39;s Journey to Haran and Back – Headwaters Christian Resources">
            <a:extLst>
              <a:ext uri="{FF2B5EF4-FFF2-40B4-BE49-F238E27FC236}">
                <a16:creationId xmlns:a16="http://schemas.microsoft.com/office/drawing/2014/main" id="{B3F594AD-2575-4CE5-B1F1-A826175ACC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802" y="208806"/>
            <a:ext cx="5048250" cy="6286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46B2BD2-868D-46EA-B33A-A4183A88EB56}"/>
              </a:ext>
            </a:extLst>
          </p:cNvPr>
          <p:cNvSpPr txBox="1"/>
          <p:nvPr/>
        </p:nvSpPr>
        <p:spPr>
          <a:xfrm>
            <a:off x="5834876" y="6249085"/>
            <a:ext cx="6094140" cy="246221"/>
          </a:xfrm>
          <a:prstGeom prst="rect">
            <a:avLst/>
          </a:prstGeom>
          <a:noFill/>
        </p:spPr>
        <p:txBody>
          <a:bodyPr wrap="square">
            <a:spAutoFit/>
          </a:bodyPr>
          <a:lstStyle/>
          <a:p>
            <a:r>
              <a:rPr lang="en-SG" sz="1000" dirty="0"/>
              <a:t>Source: https://headwatersresources.org/map-of-jacobs-journey-to-haran-and-back/</a:t>
            </a:r>
          </a:p>
        </p:txBody>
      </p:sp>
      <p:sp>
        <p:nvSpPr>
          <p:cNvPr id="3" name="TextBox 2">
            <a:extLst>
              <a:ext uri="{FF2B5EF4-FFF2-40B4-BE49-F238E27FC236}">
                <a16:creationId xmlns:a16="http://schemas.microsoft.com/office/drawing/2014/main" id="{9B232097-913E-4067-B412-584350A2821F}"/>
              </a:ext>
            </a:extLst>
          </p:cNvPr>
          <p:cNvSpPr txBox="1"/>
          <p:nvPr/>
        </p:nvSpPr>
        <p:spPr>
          <a:xfrm>
            <a:off x="4327318" y="5338233"/>
            <a:ext cx="1337734" cy="276999"/>
          </a:xfrm>
          <a:prstGeom prst="rect">
            <a:avLst/>
          </a:prstGeom>
          <a:noFill/>
        </p:spPr>
        <p:txBody>
          <a:bodyPr wrap="square" rtlCol="0">
            <a:spAutoFit/>
          </a:bodyPr>
          <a:lstStyle/>
          <a:p>
            <a:r>
              <a:rPr lang="en-SG" sz="1200" dirty="0" err="1"/>
              <a:t>Jebus</a:t>
            </a:r>
            <a:r>
              <a:rPr lang="en-SG" sz="1200" dirty="0"/>
              <a:t> = Jerusalem</a:t>
            </a:r>
          </a:p>
        </p:txBody>
      </p:sp>
      <p:sp>
        <p:nvSpPr>
          <p:cNvPr id="2" name="TextBox 1">
            <a:extLst>
              <a:ext uri="{FF2B5EF4-FFF2-40B4-BE49-F238E27FC236}">
                <a16:creationId xmlns:a16="http://schemas.microsoft.com/office/drawing/2014/main" id="{55EABCC3-2E2F-6B81-C9AF-319BF197D58A}"/>
              </a:ext>
            </a:extLst>
          </p:cNvPr>
          <p:cNvSpPr txBox="1"/>
          <p:nvPr/>
        </p:nvSpPr>
        <p:spPr>
          <a:xfrm>
            <a:off x="5926667" y="699911"/>
            <a:ext cx="6002349" cy="1077218"/>
          </a:xfrm>
          <a:prstGeom prst="rect">
            <a:avLst/>
          </a:prstGeom>
          <a:noFill/>
        </p:spPr>
        <p:txBody>
          <a:bodyPr wrap="square" rtlCol="0">
            <a:spAutoFit/>
          </a:bodyPr>
          <a:lstStyle/>
          <a:p>
            <a:r>
              <a:rPr lang="en-SG" sz="3200" dirty="0"/>
              <a:t>Jacob’s journey to Haran (part of Turkey today) and back</a:t>
            </a:r>
          </a:p>
        </p:txBody>
      </p:sp>
    </p:spTree>
    <p:extLst>
      <p:ext uri="{BB962C8B-B14F-4D97-AF65-F5344CB8AC3E}">
        <p14:creationId xmlns:p14="http://schemas.microsoft.com/office/powerpoint/2010/main" val="1408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C13D78-85B1-4B33-B5E2-41F801FEDB60}"/>
              </a:ext>
            </a:extLst>
          </p:cNvPr>
          <p:cNvSpPr txBox="1"/>
          <p:nvPr/>
        </p:nvSpPr>
        <p:spPr>
          <a:xfrm>
            <a:off x="0" y="137362"/>
            <a:ext cx="12099073" cy="4093428"/>
          </a:xfrm>
          <a:prstGeom prst="rect">
            <a:avLst/>
          </a:prstGeom>
          <a:noFill/>
        </p:spPr>
        <p:txBody>
          <a:bodyPr wrap="square">
            <a:spAutoFit/>
          </a:bodyPr>
          <a:lstStyle/>
          <a:p>
            <a:pPr algn="l"/>
            <a:r>
              <a:rPr lang="en-US" sz="2800" b="0" i="0" dirty="0" err="1">
                <a:solidFill>
                  <a:srgbClr val="000000"/>
                </a:solidFill>
                <a:effectLst/>
              </a:rPr>
              <a:t>Ms</a:t>
            </a:r>
            <a:r>
              <a:rPr lang="en-US" sz="2800" b="0" i="0" dirty="0">
                <a:solidFill>
                  <a:srgbClr val="000000"/>
                </a:solidFill>
                <a:effectLst/>
              </a:rPr>
              <a:t> </a:t>
            </a:r>
            <a:r>
              <a:rPr lang="en-US" sz="2800" b="0" i="0" dirty="0" err="1">
                <a:solidFill>
                  <a:srgbClr val="000000"/>
                </a:solidFill>
                <a:effectLst/>
              </a:rPr>
              <a:t>Swanie</a:t>
            </a:r>
            <a:r>
              <a:rPr lang="en-US" sz="2800" b="0" i="0" dirty="0">
                <a:solidFill>
                  <a:srgbClr val="000000"/>
                </a:solidFill>
                <a:effectLst/>
              </a:rPr>
              <a:t> Khoo, a marriage and family therapist at Relationship Matters explained that parental </a:t>
            </a:r>
            <a:r>
              <a:rPr lang="en-US" sz="2800" b="0" i="0" dirty="0" err="1">
                <a:solidFill>
                  <a:srgbClr val="000000"/>
                </a:solidFill>
                <a:effectLst/>
              </a:rPr>
              <a:t>favouritism</a:t>
            </a:r>
            <a:r>
              <a:rPr lang="en-US" sz="2800" b="0" i="0" dirty="0">
                <a:solidFill>
                  <a:srgbClr val="000000"/>
                </a:solidFill>
                <a:effectLst/>
              </a:rPr>
              <a:t> can have detrimental and long-lasting effects on children.</a:t>
            </a:r>
          </a:p>
          <a:p>
            <a:pPr algn="l"/>
            <a:endParaRPr lang="en-US" sz="2800" b="0" i="0" dirty="0">
              <a:solidFill>
                <a:srgbClr val="000000"/>
              </a:solidFill>
              <a:effectLst/>
            </a:endParaRPr>
          </a:p>
          <a:p>
            <a:pPr algn="l"/>
            <a:r>
              <a:rPr lang="en-US" sz="2800" b="0" i="0" dirty="0">
                <a:solidFill>
                  <a:srgbClr val="000000"/>
                </a:solidFill>
                <a:effectLst/>
              </a:rPr>
              <a:t>Issues of </a:t>
            </a:r>
            <a:r>
              <a:rPr lang="en-US" sz="2800" b="0" i="0" dirty="0" err="1">
                <a:solidFill>
                  <a:srgbClr val="000000"/>
                </a:solidFill>
                <a:effectLst/>
              </a:rPr>
              <a:t>favouritism</a:t>
            </a:r>
            <a:r>
              <a:rPr lang="en-US" sz="2800" b="0" i="0" dirty="0">
                <a:solidFill>
                  <a:srgbClr val="000000"/>
                </a:solidFill>
                <a:effectLst/>
              </a:rPr>
              <a:t> do not go away if they are unaddressed. Many adults remember how they were </a:t>
            </a:r>
            <a:r>
              <a:rPr lang="en-US" sz="2800" b="0" i="0" dirty="0" err="1">
                <a:solidFill>
                  <a:srgbClr val="000000"/>
                </a:solidFill>
                <a:effectLst/>
              </a:rPr>
              <a:t>unfavoured</a:t>
            </a:r>
            <a:r>
              <a:rPr lang="en-US" sz="2800" b="0" i="0" dirty="0">
                <a:solidFill>
                  <a:srgbClr val="000000"/>
                </a:solidFill>
                <a:effectLst/>
              </a:rPr>
              <a:t> when they were children. This affects their sense of self and their relationships in adult life. Also, having been </a:t>
            </a:r>
            <a:r>
              <a:rPr lang="en-US" sz="2800" b="0" i="0" dirty="0" err="1">
                <a:solidFill>
                  <a:srgbClr val="000000"/>
                </a:solidFill>
                <a:effectLst/>
              </a:rPr>
              <a:t>unfavoured</a:t>
            </a:r>
            <a:r>
              <a:rPr lang="en-US" sz="2800" b="0" i="0" dirty="0">
                <a:solidFill>
                  <a:srgbClr val="000000"/>
                </a:solidFill>
                <a:effectLst/>
              </a:rPr>
              <a:t> as a child can create a strong desire to fight back.</a:t>
            </a:r>
          </a:p>
          <a:p>
            <a:endParaRPr lang="en-SG" dirty="0"/>
          </a:p>
          <a:p>
            <a:r>
              <a:rPr lang="en-SG" dirty="0"/>
              <a:t>(Source: </a:t>
            </a:r>
            <a:r>
              <a:rPr lang="en-SG" dirty="0">
                <a:hlinkClick r:id="rId2"/>
              </a:rPr>
              <a:t>https://www.todayonline.com/singapore/do-you-have-favourite-child</a:t>
            </a:r>
            <a:r>
              <a:rPr lang="en-SG" dirty="0"/>
              <a:t>)</a:t>
            </a:r>
          </a:p>
        </p:txBody>
      </p:sp>
      <p:pic>
        <p:nvPicPr>
          <p:cNvPr id="4098" name="Picture 2" descr="How to make sure we treat our children fairly | RNZ">
            <a:extLst>
              <a:ext uri="{FF2B5EF4-FFF2-40B4-BE49-F238E27FC236}">
                <a16:creationId xmlns:a16="http://schemas.microsoft.com/office/drawing/2014/main" id="{F5DE171C-8DD5-492A-AAC1-DC06DDAAE9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76982"/>
            <a:ext cx="4081346" cy="25436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D4098B3-DC72-4B09-A175-72AAB3F90851}"/>
              </a:ext>
            </a:extLst>
          </p:cNvPr>
          <p:cNvSpPr txBox="1"/>
          <p:nvPr/>
        </p:nvSpPr>
        <p:spPr>
          <a:xfrm>
            <a:off x="4466062" y="6320528"/>
            <a:ext cx="6122018" cy="400110"/>
          </a:xfrm>
          <a:prstGeom prst="rect">
            <a:avLst/>
          </a:prstGeom>
          <a:noFill/>
        </p:spPr>
        <p:txBody>
          <a:bodyPr wrap="square">
            <a:spAutoFit/>
          </a:bodyPr>
          <a:lstStyle/>
          <a:p>
            <a:r>
              <a:rPr lang="en-SG" sz="1000" dirty="0"/>
              <a:t>Source: https://www.rnz.co.nz/programmes/are-we-there-yet/story/2018762908/how-to-make-sure-we-treat-our-children-fairly</a:t>
            </a:r>
          </a:p>
        </p:txBody>
      </p:sp>
    </p:spTree>
    <p:extLst>
      <p:ext uri="{BB962C8B-B14F-4D97-AF65-F5344CB8AC3E}">
        <p14:creationId xmlns:p14="http://schemas.microsoft.com/office/powerpoint/2010/main" val="347778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B306B1-ECF2-4FFE-B2B5-FF5DB433DEAC}"/>
              </a:ext>
            </a:extLst>
          </p:cNvPr>
          <p:cNvSpPr txBox="1"/>
          <p:nvPr/>
        </p:nvSpPr>
        <p:spPr>
          <a:xfrm>
            <a:off x="0" y="223024"/>
            <a:ext cx="12192000" cy="4955203"/>
          </a:xfrm>
          <a:prstGeom prst="rect">
            <a:avLst/>
          </a:prstGeom>
          <a:noFill/>
        </p:spPr>
        <p:txBody>
          <a:bodyPr wrap="square" rtlCol="0">
            <a:spAutoFit/>
          </a:bodyPr>
          <a:lstStyle/>
          <a:p>
            <a:r>
              <a:rPr lang="en-SG" sz="2800" dirty="0"/>
              <a:t>Deal with the issue:</a:t>
            </a:r>
          </a:p>
          <a:p>
            <a:endParaRPr lang="en-SG" sz="2800" dirty="0"/>
          </a:p>
          <a:p>
            <a:pPr algn="l"/>
            <a:r>
              <a:rPr lang="en-US" sz="2800" b="0" i="0" dirty="0">
                <a:solidFill>
                  <a:srgbClr val="000000"/>
                </a:solidFill>
                <a:effectLst/>
              </a:rPr>
              <a:t>“Take a step back and evaluate your emotions underlying those actions that may have </a:t>
            </a:r>
            <a:r>
              <a:rPr lang="en-US" sz="2800" b="0" i="0" dirty="0" err="1">
                <a:solidFill>
                  <a:srgbClr val="000000"/>
                </a:solidFill>
                <a:effectLst/>
              </a:rPr>
              <a:t>favoured</a:t>
            </a:r>
            <a:r>
              <a:rPr lang="en-US" sz="2800" b="0" i="0" dirty="0">
                <a:solidFill>
                  <a:srgbClr val="000000"/>
                </a:solidFill>
                <a:effectLst/>
              </a:rPr>
              <a:t> one child over the other, and make repair – </a:t>
            </a:r>
            <a:r>
              <a:rPr lang="en-US" sz="2800" b="0" i="0" dirty="0" err="1">
                <a:solidFill>
                  <a:srgbClr val="000000"/>
                </a:solidFill>
                <a:effectLst/>
              </a:rPr>
              <a:t>apologise</a:t>
            </a:r>
            <a:r>
              <a:rPr lang="en-US" sz="2800" b="0" i="0" dirty="0">
                <a:solidFill>
                  <a:srgbClr val="000000"/>
                </a:solidFill>
                <a:effectLst/>
              </a:rPr>
              <a:t> and acknowledge how you have caused hurt, and make changes,” said </a:t>
            </a:r>
            <a:r>
              <a:rPr lang="en-US" sz="2800" b="0" i="0" dirty="0" err="1">
                <a:solidFill>
                  <a:srgbClr val="000000"/>
                </a:solidFill>
                <a:effectLst/>
              </a:rPr>
              <a:t>Ms</a:t>
            </a:r>
            <a:r>
              <a:rPr lang="en-US" sz="2800" b="0" i="0" dirty="0">
                <a:solidFill>
                  <a:srgbClr val="000000"/>
                </a:solidFill>
                <a:effectLst/>
              </a:rPr>
              <a:t> Khoo.</a:t>
            </a:r>
          </a:p>
          <a:p>
            <a:pPr algn="l"/>
            <a:endParaRPr lang="en-US" sz="2800" b="0" i="0" dirty="0">
              <a:solidFill>
                <a:srgbClr val="000000"/>
              </a:solidFill>
              <a:effectLst/>
            </a:endParaRPr>
          </a:p>
          <a:p>
            <a:pPr algn="l"/>
            <a:r>
              <a:rPr lang="en-US" sz="2800" b="0" i="0" dirty="0">
                <a:solidFill>
                  <a:srgbClr val="000000"/>
                </a:solidFill>
                <a:effectLst/>
              </a:rPr>
              <a:t>“Do not just let it slip or get defensive. Instead, address the issue and give an ear to what your child has brought up and talk about the issues. When issues are not dealt with, they could cause further resentment in the relationships,” </a:t>
            </a:r>
            <a:r>
              <a:rPr lang="en-US" sz="2800" dirty="0" err="1">
                <a:solidFill>
                  <a:srgbClr val="000000"/>
                </a:solidFill>
              </a:rPr>
              <a:t>Ms</a:t>
            </a:r>
            <a:r>
              <a:rPr lang="en-US" sz="2800" dirty="0">
                <a:solidFill>
                  <a:srgbClr val="000000"/>
                </a:solidFill>
              </a:rPr>
              <a:t> Khoo </a:t>
            </a:r>
            <a:r>
              <a:rPr lang="en-US" sz="2800" b="0" i="0" dirty="0">
                <a:solidFill>
                  <a:srgbClr val="000000"/>
                </a:solidFill>
                <a:effectLst/>
              </a:rPr>
              <a:t>added.</a:t>
            </a:r>
          </a:p>
          <a:p>
            <a:endParaRPr lang="en-SG" dirty="0"/>
          </a:p>
          <a:p>
            <a:endParaRPr lang="en-SG" dirty="0"/>
          </a:p>
        </p:txBody>
      </p:sp>
      <p:sp>
        <p:nvSpPr>
          <p:cNvPr id="3" name="TextBox 2">
            <a:extLst>
              <a:ext uri="{FF2B5EF4-FFF2-40B4-BE49-F238E27FC236}">
                <a16:creationId xmlns:a16="http://schemas.microsoft.com/office/drawing/2014/main" id="{A5AD40A1-C143-4E4C-AE14-5355C2AD8036}"/>
              </a:ext>
            </a:extLst>
          </p:cNvPr>
          <p:cNvSpPr txBox="1"/>
          <p:nvPr/>
        </p:nvSpPr>
        <p:spPr>
          <a:xfrm>
            <a:off x="434898" y="6122020"/>
            <a:ext cx="9511990" cy="369332"/>
          </a:xfrm>
          <a:prstGeom prst="rect">
            <a:avLst/>
          </a:prstGeom>
          <a:noFill/>
        </p:spPr>
        <p:txBody>
          <a:bodyPr wrap="square" rtlCol="0">
            <a:spAutoFit/>
          </a:bodyPr>
          <a:lstStyle/>
          <a:p>
            <a:r>
              <a:rPr lang="en-SG"/>
              <a:t>Source: </a:t>
            </a:r>
            <a:r>
              <a:rPr lang="en-SG">
                <a:hlinkClick r:id="rId2"/>
              </a:rPr>
              <a:t>https://www.todayonline.com/singapore/do-you-have-favourite-child</a:t>
            </a:r>
            <a:endParaRPr lang="en-SG" dirty="0"/>
          </a:p>
        </p:txBody>
      </p:sp>
    </p:spTree>
    <p:extLst>
      <p:ext uri="{BB962C8B-B14F-4D97-AF65-F5344CB8AC3E}">
        <p14:creationId xmlns:p14="http://schemas.microsoft.com/office/powerpoint/2010/main" val="325536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B64D79-D5C0-45B5-B5FB-9FFF0D6E5260}"/>
              </a:ext>
            </a:extLst>
          </p:cNvPr>
          <p:cNvSpPr txBox="1"/>
          <p:nvPr/>
        </p:nvSpPr>
        <p:spPr>
          <a:xfrm>
            <a:off x="0" y="0"/>
            <a:ext cx="12192000" cy="5693866"/>
          </a:xfrm>
          <a:prstGeom prst="rect">
            <a:avLst/>
          </a:prstGeom>
          <a:noFill/>
        </p:spPr>
        <p:txBody>
          <a:bodyPr wrap="square">
            <a:spAutoFit/>
          </a:bodyPr>
          <a:lstStyle/>
          <a:p>
            <a:r>
              <a:rPr lang="en-US" sz="2800" i="0" dirty="0" err="1">
                <a:solidFill>
                  <a:srgbClr val="414141"/>
                </a:solidFill>
                <a:effectLst/>
                <a:latin typeface="Roboto" panose="020B0604020202020204" pitchFamily="2" charset="0"/>
              </a:rPr>
              <a:t>Favouritism</a:t>
            </a:r>
            <a:r>
              <a:rPr lang="en-US" sz="2800" i="0" dirty="0">
                <a:solidFill>
                  <a:srgbClr val="414141"/>
                </a:solidFill>
                <a:effectLst/>
                <a:latin typeface="Roboto" panose="020B0604020202020204" pitchFamily="2" charset="0"/>
              </a:rPr>
              <a:t> at the workplace:</a:t>
            </a:r>
          </a:p>
          <a:p>
            <a:endParaRPr lang="en-US" sz="2800" dirty="0">
              <a:solidFill>
                <a:srgbClr val="414141"/>
              </a:solidFill>
              <a:latin typeface="Roboto" panose="020B0604020202020204" pitchFamily="2" charset="0"/>
            </a:endParaRPr>
          </a:p>
          <a:p>
            <a:r>
              <a:rPr lang="en-US" sz="2800" b="0" i="0" dirty="0">
                <a:solidFill>
                  <a:srgbClr val="414141"/>
                </a:solidFill>
                <a:effectLst/>
                <a:latin typeface="Roboto" panose="020B0604020202020204" pitchFamily="2" charset="0"/>
              </a:rPr>
              <a:t>“</a:t>
            </a:r>
            <a:r>
              <a:rPr lang="en-US" sz="2800" b="0" i="0" dirty="0">
                <a:solidFill>
                  <a:srgbClr val="0070C0"/>
                </a:solidFill>
                <a:effectLst/>
                <a:latin typeface="Roboto" panose="020B0604020202020204" pitchFamily="2" charset="0"/>
              </a:rPr>
              <a:t>Ling was an exceptional employee </a:t>
            </a:r>
            <a:r>
              <a:rPr lang="en-US" sz="2800" b="0" i="0" dirty="0">
                <a:solidFill>
                  <a:srgbClr val="414141"/>
                </a:solidFill>
                <a:effectLst/>
                <a:latin typeface="Roboto" panose="020B0604020202020204" pitchFamily="2" charset="0"/>
              </a:rPr>
              <a:t>in the sales team of a banking corporation in Singapore. Her boss, Ivy, had enjoyed their first conversation and from the start had decided that Ling was extremely bright. </a:t>
            </a:r>
          </a:p>
          <a:p>
            <a:endParaRPr lang="en-US" sz="2800" dirty="0">
              <a:solidFill>
                <a:srgbClr val="414141"/>
              </a:solidFill>
              <a:latin typeface="Roboto" panose="020B0604020202020204" pitchFamily="2" charset="0"/>
            </a:endParaRPr>
          </a:p>
          <a:p>
            <a:r>
              <a:rPr lang="en-US" sz="2800" b="0" i="0" dirty="0">
                <a:solidFill>
                  <a:srgbClr val="414141"/>
                </a:solidFill>
                <a:effectLst/>
                <a:latin typeface="Roboto" panose="020B0604020202020204" pitchFamily="2" charset="0"/>
              </a:rPr>
              <a:t>Ivy gave Ling more work than the others on the team because she felt that Ling was more able to cope. </a:t>
            </a:r>
          </a:p>
          <a:p>
            <a:endParaRPr lang="en-US" sz="2800" dirty="0">
              <a:solidFill>
                <a:srgbClr val="414141"/>
              </a:solidFill>
              <a:latin typeface="Roboto" panose="020B0604020202020204" pitchFamily="2" charset="0"/>
            </a:endParaRPr>
          </a:p>
          <a:p>
            <a:r>
              <a:rPr lang="en-US" sz="2800" b="0" i="0" dirty="0">
                <a:solidFill>
                  <a:srgbClr val="414141"/>
                </a:solidFill>
                <a:effectLst/>
                <a:latin typeface="Roboto" panose="020B0604020202020204" pitchFamily="2" charset="0"/>
              </a:rPr>
              <a:t>At the same time, </a:t>
            </a:r>
            <a:r>
              <a:rPr lang="en-US" sz="2800" b="0" i="0" dirty="0">
                <a:solidFill>
                  <a:srgbClr val="0070C0"/>
                </a:solidFill>
                <a:effectLst/>
                <a:latin typeface="Roboto" panose="020B0604020202020204" pitchFamily="2" charset="0"/>
              </a:rPr>
              <a:t>Ling was showered with praise </a:t>
            </a:r>
            <a:r>
              <a:rPr lang="en-US" sz="2800" b="0" i="0" dirty="0">
                <a:solidFill>
                  <a:srgbClr val="414141"/>
                </a:solidFill>
                <a:effectLst/>
                <a:latin typeface="Roboto" panose="020B0604020202020204" pitchFamily="2" charset="0"/>
              </a:rPr>
              <a:t>for her achievements and attitude. Other members of the team felt cheated and became despondent towards Ling. Ling herself felt uncomfortable, as well as unfairly overworked.” </a:t>
            </a:r>
            <a:endParaRPr lang="en-SG" sz="2800" dirty="0"/>
          </a:p>
        </p:txBody>
      </p:sp>
      <p:sp>
        <p:nvSpPr>
          <p:cNvPr id="4" name="TextBox 3">
            <a:extLst>
              <a:ext uri="{FF2B5EF4-FFF2-40B4-BE49-F238E27FC236}">
                <a16:creationId xmlns:a16="http://schemas.microsoft.com/office/drawing/2014/main" id="{AE4BF2B0-4FFF-4F3A-A69B-9D67234E41CC}"/>
              </a:ext>
            </a:extLst>
          </p:cNvPr>
          <p:cNvSpPr txBox="1"/>
          <p:nvPr/>
        </p:nvSpPr>
        <p:spPr>
          <a:xfrm>
            <a:off x="434897" y="6122020"/>
            <a:ext cx="9523141" cy="369332"/>
          </a:xfrm>
          <a:prstGeom prst="rect">
            <a:avLst/>
          </a:prstGeom>
          <a:noFill/>
        </p:spPr>
        <p:txBody>
          <a:bodyPr wrap="square" rtlCol="0">
            <a:spAutoFit/>
          </a:bodyPr>
          <a:lstStyle/>
          <a:p>
            <a:r>
              <a:rPr lang="en-SG"/>
              <a:t>https://www.onrec.com/news/news-archive/workplace-favouritism-an-issue-for-singapore</a:t>
            </a:r>
            <a:endParaRPr lang="en-SG" dirty="0"/>
          </a:p>
        </p:txBody>
      </p:sp>
    </p:spTree>
    <p:extLst>
      <p:ext uri="{BB962C8B-B14F-4D97-AF65-F5344CB8AC3E}">
        <p14:creationId xmlns:p14="http://schemas.microsoft.com/office/powerpoint/2010/main" val="1499159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9CD5DE-7206-4F3F-B114-465AB0B2D047}"/>
              </a:ext>
            </a:extLst>
          </p:cNvPr>
          <p:cNvSpPr txBox="1"/>
          <p:nvPr/>
        </p:nvSpPr>
        <p:spPr>
          <a:xfrm>
            <a:off x="0" y="144966"/>
            <a:ext cx="12192000" cy="4832092"/>
          </a:xfrm>
          <a:prstGeom prst="rect">
            <a:avLst/>
          </a:prstGeom>
          <a:noFill/>
        </p:spPr>
        <p:txBody>
          <a:bodyPr wrap="square">
            <a:spAutoFit/>
          </a:bodyPr>
          <a:lstStyle/>
          <a:p>
            <a:r>
              <a:rPr lang="en-US" sz="2800" b="0" i="0" dirty="0">
                <a:solidFill>
                  <a:srgbClr val="414141"/>
                </a:solidFill>
                <a:effectLst/>
                <a:latin typeface="Roboto" panose="020B0604020202020204" pitchFamily="2" charset="0"/>
              </a:rPr>
              <a:t>“The end result was that </a:t>
            </a:r>
            <a:r>
              <a:rPr lang="en-US" sz="2800" b="0" i="0" dirty="0">
                <a:solidFill>
                  <a:srgbClr val="0070C0"/>
                </a:solidFill>
                <a:effectLst/>
                <a:latin typeface="Roboto" panose="020B0604020202020204" pitchFamily="2" charset="0"/>
              </a:rPr>
              <a:t>the performance of the other members of the team declined along with morale and Ling ultimately gave her notice and took her exceptional skills elsewhere. </a:t>
            </a:r>
          </a:p>
          <a:p>
            <a:endParaRPr lang="en-US" sz="2800" dirty="0">
              <a:solidFill>
                <a:srgbClr val="414141"/>
              </a:solidFill>
              <a:latin typeface="Roboto" panose="020B0604020202020204" pitchFamily="2" charset="0"/>
            </a:endParaRPr>
          </a:p>
          <a:p>
            <a:r>
              <a:rPr lang="en-US" sz="2800" b="0" i="0" dirty="0">
                <a:solidFill>
                  <a:srgbClr val="414141"/>
                </a:solidFill>
                <a:effectLst/>
                <a:latin typeface="Roboto" panose="020B0604020202020204" pitchFamily="2" charset="0"/>
              </a:rPr>
              <a:t>Overall, a costly situation resulting in not only losing a good staff, but also declining morale within the organization.” </a:t>
            </a:r>
          </a:p>
          <a:p>
            <a:endParaRPr lang="en-US" sz="2800" dirty="0">
              <a:solidFill>
                <a:srgbClr val="414141"/>
              </a:solidFill>
              <a:latin typeface="Roboto" panose="020B0604020202020204" pitchFamily="2" charset="0"/>
            </a:endParaRPr>
          </a:p>
          <a:p>
            <a:r>
              <a:rPr lang="en-US" sz="2800" dirty="0">
                <a:solidFill>
                  <a:srgbClr val="414141"/>
                </a:solidFill>
                <a:latin typeface="Roboto" panose="020B0604020202020204" pitchFamily="2" charset="0"/>
              </a:rPr>
              <a:t>[Self-reflection: Don’t overload your good staff with work. Also, may not be a good idea to praise the good staff in front of the other staff. Just point out the good performance without attributing to any particular staff. Encourage the other staff to do better without putting them down.]</a:t>
            </a:r>
            <a:endParaRPr lang="en-SG" sz="2800" dirty="0"/>
          </a:p>
        </p:txBody>
      </p:sp>
      <p:sp>
        <p:nvSpPr>
          <p:cNvPr id="4" name="TextBox 3">
            <a:extLst>
              <a:ext uri="{FF2B5EF4-FFF2-40B4-BE49-F238E27FC236}">
                <a16:creationId xmlns:a16="http://schemas.microsoft.com/office/drawing/2014/main" id="{06A2D1A3-0444-4EFC-A0EB-03B6F81AAFCF}"/>
              </a:ext>
            </a:extLst>
          </p:cNvPr>
          <p:cNvSpPr txBox="1"/>
          <p:nvPr/>
        </p:nvSpPr>
        <p:spPr>
          <a:xfrm>
            <a:off x="434897" y="6122020"/>
            <a:ext cx="9924585" cy="369332"/>
          </a:xfrm>
          <a:prstGeom prst="rect">
            <a:avLst/>
          </a:prstGeom>
          <a:noFill/>
        </p:spPr>
        <p:txBody>
          <a:bodyPr wrap="square" rtlCol="0">
            <a:spAutoFit/>
          </a:bodyPr>
          <a:lstStyle/>
          <a:p>
            <a:r>
              <a:rPr lang="en-SG"/>
              <a:t>https://www.onrec.com/news/news-archive/workplace-favouritism-an-issue-for-singapore</a:t>
            </a:r>
            <a:endParaRPr lang="en-SG" dirty="0"/>
          </a:p>
        </p:txBody>
      </p:sp>
    </p:spTree>
    <p:extLst>
      <p:ext uri="{BB962C8B-B14F-4D97-AF65-F5344CB8AC3E}">
        <p14:creationId xmlns:p14="http://schemas.microsoft.com/office/powerpoint/2010/main" val="104869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C7F346-E851-5F9E-D539-E930A542D9B2}"/>
              </a:ext>
            </a:extLst>
          </p:cNvPr>
          <p:cNvSpPr txBox="1"/>
          <p:nvPr/>
        </p:nvSpPr>
        <p:spPr>
          <a:xfrm>
            <a:off x="262467" y="270933"/>
            <a:ext cx="11760200" cy="1815882"/>
          </a:xfrm>
          <a:prstGeom prst="rect">
            <a:avLst/>
          </a:prstGeom>
          <a:noFill/>
        </p:spPr>
        <p:txBody>
          <a:bodyPr wrap="square" rtlCol="0">
            <a:spAutoFit/>
          </a:bodyPr>
          <a:lstStyle/>
          <a:p>
            <a:r>
              <a:rPr lang="en-SG" sz="2800" dirty="0"/>
              <a:t>(9) Sharing in a group of 2 to 4 persons</a:t>
            </a:r>
          </a:p>
          <a:p>
            <a:endParaRPr lang="en-SG" sz="2800" dirty="0"/>
          </a:p>
          <a:p>
            <a:pPr marL="971550" lvl="1" indent="-514350">
              <a:buAutoNum type="alphaLcParenBoth"/>
            </a:pPr>
            <a:r>
              <a:rPr lang="en-SG" sz="2800" dirty="0"/>
              <a:t>Your observation of favouritism in the family or workplace.</a:t>
            </a:r>
          </a:p>
          <a:p>
            <a:pPr marL="971550" lvl="1" indent="-514350">
              <a:buAutoNum type="alphaLcParenBoth"/>
            </a:pPr>
            <a:r>
              <a:rPr lang="en-SG" sz="2800" dirty="0"/>
              <a:t>How to overcome favouritism. </a:t>
            </a:r>
          </a:p>
        </p:txBody>
      </p:sp>
    </p:spTree>
    <p:extLst>
      <p:ext uri="{BB962C8B-B14F-4D97-AF65-F5344CB8AC3E}">
        <p14:creationId xmlns:p14="http://schemas.microsoft.com/office/powerpoint/2010/main" val="173553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109499-5204-4BA3-B2DC-8C20174B583E}"/>
              </a:ext>
            </a:extLst>
          </p:cNvPr>
          <p:cNvSpPr>
            <a:spLocks noGrp="1"/>
          </p:cNvSpPr>
          <p:nvPr>
            <p:ph type="title"/>
          </p:nvPr>
        </p:nvSpPr>
        <p:spPr>
          <a:xfrm>
            <a:off x="6322740" y="175554"/>
            <a:ext cx="5031059" cy="1325563"/>
          </a:xfrm>
        </p:spPr>
        <p:txBody>
          <a:bodyPr/>
          <a:lstStyle/>
          <a:p>
            <a:pPr algn="ctr"/>
            <a:r>
              <a:rPr lang="en-SG" b="1" dirty="0"/>
              <a:t>AdSS18- Joseph and his brothers</a:t>
            </a:r>
          </a:p>
        </p:txBody>
      </p:sp>
      <p:sp>
        <p:nvSpPr>
          <p:cNvPr id="6" name="Content Placeholder 5">
            <a:extLst>
              <a:ext uri="{FF2B5EF4-FFF2-40B4-BE49-F238E27FC236}">
                <a16:creationId xmlns:a16="http://schemas.microsoft.com/office/drawing/2014/main" id="{B7A50019-960E-4D44-AD65-B45FD5C962DB}"/>
              </a:ext>
            </a:extLst>
          </p:cNvPr>
          <p:cNvSpPr>
            <a:spLocks noGrp="1"/>
          </p:cNvSpPr>
          <p:nvPr>
            <p:ph idx="1"/>
          </p:nvPr>
        </p:nvSpPr>
        <p:spPr>
          <a:xfrm>
            <a:off x="6211228" y="1825625"/>
            <a:ext cx="5142571" cy="4351338"/>
          </a:xfrm>
        </p:spPr>
        <p:txBody>
          <a:bodyPr/>
          <a:lstStyle/>
          <a:p>
            <a:pPr marL="514350" indent="-514350">
              <a:buAutoNum type="arabicParenBoth"/>
            </a:pPr>
            <a:r>
              <a:rPr lang="en-SG" dirty="0"/>
              <a:t>Background: Jacob and family moved from Shechem to Bethel and finally settled in Hebron (Gen 35:27).</a:t>
            </a:r>
          </a:p>
          <a:p>
            <a:pPr marL="514350" indent="-514350">
              <a:buAutoNum type="arabicParenBoth"/>
            </a:pPr>
            <a:endParaRPr lang="en-SG" dirty="0"/>
          </a:p>
          <a:p>
            <a:pPr marL="514350" indent="-514350">
              <a:buAutoNum type="arabicParenBoth"/>
            </a:pPr>
            <a:r>
              <a:rPr lang="en-SG" dirty="0"/>
              <a:t>Joseph (Gen 37:1-14)</a:t>
            </a:r>
          </a:p>
        </p:txBody>
      </p:sp>
      <p:pic>
        <p:nvPicPr>
          <p:cNvPr id="1032" name="Picture 8" descr="Leading God&amp;#39;s People God&amp;#39;s Way Lesson 5 – The Law of Process. - ppt download">
            <a:extLst>
              <a:ext uri="{FF2B5EF4-FFF2-40B4-BE49-F238E27FC236}">
                <a16:creationId xmlns:a16="http://schemas.microsoft.com/office/drawing/2014/main" id="{230D7B7C-7E2D-4245-9B57-BA2C30432E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26" r="20471"/>
          <a:stretch/>
        </p:blipFill>
        <p:spPr bwMode="auto">
          <a:xfrm>
            <a:off x="40888" y="0"/>
            <a:ext cx="605511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29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ayeshev: The Reality of Dreams">
            <a:extLst>
              <a:ext uri="{FF2B5EF4-FFF2-40B4-BE49-F238E27FC236}">
                <a16:creationId xmlns:a16="http://schemas.microsoft.com/office/drawing/2014/main" id="{6D0E285A-6D1A-51CB-1C41-3804AF8CDB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58" y="204719"/>
            <a:ext cx="8545285" cy="64890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07CD0BB-A744-B668-B43C-1DE027C848A0}"/>
              </a:ext>
            </a:extLst>
          </p:cNvPr>
          <p:cNvSpPr txBox="1"/>
          <p:nvPr/>
        </p:nvSpPr>
        <p:spPr>
          <a:xfrm>
            <a:off x="8893628" y="204719"/>
            <a:ext cx="3113314" cy="4832092"/>
          </a:xfrm>
          <a:prstGeom prst="rect">
            <a:avLst/>
          </a:prstGeom>
          <a:noFill/>
        </p:spPr>
        <p:txBody>
          <a:bodyPr wrap="square" rtlCol="0">
            <a:spAutoFit/>
          </a:bodyPr>
          <a:lstStyle/>
          <a:p>
            <a:r>
              <a:rPr lang="en-SG" sz="2800" dirty="0"/>
              <a:t>“your sheaves gathered around mine and bowed down to it.”                                     </a:t>
            </a:r>
          </a:p>
          <a:p>
            <a:r>
              <a:rPr lang="en-SG" sz="2800" dirty="0"/>
              <a:t>                 Gen 37:7</a:t>
            </a:r>
          </a:p>
          <a:p>
            <a:endParaRPr lang="en-SG" sz="2800" dirty="0"/>
          </a:p>
          <a:p>
            <a:r>
              <a:rPr lang="en-SG" sz="2800" dirty="0"/>
              <a:t>“”the sun and moon and eleven stars were bowing down to me.”                                      </a:t>
            </a:r>
          </a:p>
          <a:p>
            <a:r>
              <a:rPr lang="en-SG" sz="2800" dirty="0"/>
              <a:t>                  Gen 37:9</a:t>
            </a:r>
          </a:p>
        </p:txBody>
      </p:sp>
      <p:sp>
        <p:nvSpPr>
          <p:cNvPr id="4" name="TextBox 3">
            <a:extLst>
              <a:ext uri="{FF2B5EF4-FFF2-40B4-BE49-F238E27FC236}">
                <a16:creationId xmlns:a16="http://schemas.microsoft.com/office/drawing/2014/main" id="{7896E2A8-F533-3BB9-7EC8-3D89F531045F}"/>
              </a:ext>
            </a:extLst>
          </p:cNvPr>
          <p:cNvSpPr txBox="1"/>
          <p:nvPr/>
        </p:nvSpPr>
        <p:spPr>
          <a:xfrm>
            <a:off x="8730343" y="6416795"/>
            <a:ext cx="3026229" cy="276999"/>
          </a:xfrm>
          <a:prstGeom prst="rect">
            <a:avLst/>
          </a:prstGeom>
          <a:noFill/>
        </p:spPr>
        <p:txBody>
          <a:bodyPr wrap="square">
            <a:spAutoFit/>
          </a:bodyPr>
          <a:lstStyle/>
          <a:p>
            <a:r>
              <a:rPr lang="en-SG" sz="1200" dirty="0"/>
              <a:t>https://ravkooktorah.org/joseph-dream.jpg</a:t>
            </a:r>
          </a:p>
        </p:txBody>
      </p:sp>
    </p:spTree>
    <p:extLst>
      <p:ext uri="{BB962C8B-B14F-4D97-AF65-F5344CB8AC3E}">
        <p14:creationId xmlns:p14="http://schemas.microsoft.com/office/powerpoint/2010/main" val="99671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343C85-A0E2-462C-8E38-E4117166D667}"/>
              </a:ext>
            </a:extLst>
          </p:cNvPr>
          <p:cNvSpPr txBox="1"/>
          <p:nvPr/>
        </p:nvSpPr>
        <p:spPr>
          <a:xfrm>
            <a:off x="9891132" y="0"/>
            <a:ext cx="2174488" cy="6370975"/>
          </a:xfrm>
          <a:prstGeom prst="rect">
            <a:avLst/>
          </a:prstGeom>
          <a:noFill/>
        </p:spPr>
        <p:txBody>
          <a:bodyPr wrap="square">
            <a:spAutoFit/>
          </a:bodyPr>
          <a:lstStyle/>
          <a:p>
            <a:pPr algn="l"/>
            <a:r>
              <a:rPr lang="en-US" sz="2400" b="0" i="0" dirty="0">
                <a:solidFill>
                  <a:srgbClr val="0A0A0A"/>
                </a:solidFill>
                <a:effectLst/>
                <a:latin typeface="Arial" panose="020B0604020202020204" pitchFamily="34" charset="0"/>
              </a:rPr>
              <a:t>From their home in the Valley of Hebron, Shechem was about 50 miles, and Dothan was another 15 miles north. (65 miles= 105 km. Approx. the distance from Tuas to Changi </a:t>
            </a:r>
            <a:r>
              <a:rPr lang="en-US" sz="2400" b="0" i="0">
                <a:solidFill>
                  <a:srgbClr val="0A0A0A"/>
                </a:solidFill>
                <a:effectLst/>
                <a:latin typeface="Arial" panose="020B0604020202020204" pitchFamily="34" charset="0"/>
              </a:rPr>
              <a:t>and back to Tuas.)</a:t>
            </a:r>
            <a:endParaRPr lang="en-US" sz="2400" b="1" i="0" dirty="0">
              <a:solidFill>
                <a:srgbClr val="0A0A0A"/>
              </a:solidFill>
              <a:effectLst/>
              <a:latin typeface="Arial" panose="020B0604020202020204" pitchFamily="34" charset="0"/>
            </a:endParaRPr>
          </a:p>
        </p:txBody>
      </p:sp>
      <p:pic>
        <p:nvPicPr>
          <p:cNvPr id="2054" name="Picture 6">
            <a:extLst>
              <a:ext uri="{FF2B5EF4-FFF2-40B4-BE49-F238E27FC236}">
                <a16:creationId xmlns:a16="http://schemas.microsoft.com/office/drawing/2014/main" id="{D3C19E42-F5A2-453B-879E-2646C0E0B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53600" cy="65627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0E24CFF-5FA8-43A3-A9B9-4D1158E03E7C}"/>
              </a:ext>
            </a:extLst>
          </p:cNvPr>
          <p:cNvSpPr txBox="1"/>
          <p:nvPr/>
        </p:nvSpPr>
        <p:spPr>
          <a:xfrm>
            <a:off x="2890954" y="6008727"/>
            <a:ext cx="6138746" cy="553998"/>
          </a:xfrm>
          <a:prstGeom prst="rect">
            <a:avLst/>
          </a:prstGeom>
          <a:noFill/>
        </p:spPr>
        <p:txBody>
          <a:bodyPr wrap="square">
            <a:spAutoFit/>
          </a:bodyPr>
          <a:lstStyle/>
          <a:p>
            <a:r>
              <a:rPr lang="en-SG" sz="1000" dirty="0"/>
              <a:t>Source: https://mlgahbuenlkv.i.optimole.com/4dIftL4-bWFsouR7/w:auto/h:auto/q:90/https://biblestudydaily.org/wp-content/uploads/2021/01/Route-of-Joseph-Gen-37.png</a:t>
            </a:r>
          </a:p>
        </p:txBody>
      </p:sp>
    </p:spTree>
    <p:extLst>
      <p:ext uri="{BB962C8B-B14F-4D97-AF65-F5344CB8AC3E}">
        <p14:creationId xmlns:p14="http://schemas.microsoft.com/office/powerpoint/2010/main" val="264919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4544D3-A335-4B1E-9B26-BC2A0F3E4186}"/>
              </a:ext>
            </a:extLst>
          </p:cNvPr>
          <p:cNvSpPr txBox="1"/>
          <p:nvPr/>
        </p:nvSpPr>
        <p:spPr>
          <a:xfrm>
            <a:off x="59473" y="95435"/>
            <a:ext cx="12192000" cy="2123658"/>
          </a:xfrm>
          <a:prstGeom prst="rect">
            <a:avLst/>
          </a:prstGeom>
          <a:noFill/>
        </p:spPr>
        <p:txBody>
          <a:bodyPr wrap="square" rtlCol="0">
            <a:spAutoFit/>
          </a:bodyPr>
          <a:lstStyle/>
          <a:p>
            <a:r>
              <a:rPr lang="en-SG" sz="2800" dirty="0"/>
              <a:t>(3) Video: 1:14:00-1:16:57</a:t>
            </a:r>
          </a:p>
          <a:p>
            <a:r>
              <a:rPr lang="en-SG" sz="2800" dirty="0"/>
              <a:t>(Viewers are cautioned on the inaccurate parts of the video)</a:t>
            </a:r>
          </a:p>
          <a:p>
            <a:r>
              <a:rPr lang="en-SG" sz="1000" dirty="0"/>
              <a:t>Source: Abraham, Sarah, Isaac, Jacob, Joseph (movie)</a:t>
            </a:r>
          </a:p>
          <a:p>
            <a:endParaRPr lang="en-SG" sz="1000" dirty="0"/>
          </a:p>
          <a:p>
            <a:endParaRPr lang="en-SG" sz="2800" dirty="0"/>
          </a:p>
          <a:p>
            <a:r>
              <a:rPr lang="en-SG" sz="2800" dirty="0"/>
              <a:t>(4) Comments:</a:t>
            </a:r>
          </a:p>
        </p:txBody>
      </p:sp>
      <p:sp>
        <p:nvSpPr>
          <p:cNvPr id="3" name="TextBox 2">
            <a:extLst>
              <a:ext uri="{FF2B5EF4-FFF2-40B4-BE49-F238E27FC236}">
                <a16:creationId xmlns:a16="http://schemas.microsoft.com/office/drawing/2014/main" id="{18080AB6-B8CF-4A44-A7F5-43A6E7A29873}"/>
              </a:ext>
            </a:extLst>
          </p:cNvPr>
          <p:cNvSpPr txBox="1"/>
          <p:nvPr/>
        </p:nvSpPr>
        <p:spPr>
          <a:xfrm>
            <a:off x="390293" y="2306733"/>
            <a:ext cx="2118731" cy="1631216"/>
          </a:xfrm>
          <a:prstGeom prst="rect">
            <a:avLst/>
          </a:prstGeom>
          <a:noFill/>
          <a:ln>
            <a:solidFill>
              <a:schemeClr val="tx1"/>
            </a:solidFill>
          </a:ln>
        </p:spPr>
        <p:txBody>
          <a:bodyPr wrap="square" rtlCol="0">
            <a:spAutoFit/>
          </a:bodyPr>
          <a:lstStyle/>
          <a:p>
            <a:pPr algn="ctr"/>
            <a:r>
              <a:rPr lang="en-SG" sz="2800" dirty="0"/>
              <a:t>Favouritism</a:t>
            </a:r>
          </a:p>
          <a:p>
            <a:endParaRPr lang="en-SG" dirty="0"/>
          </a:p>
          <a:p>
            <a:endParaRPr lang="en-SG" dirty="0"/>
          </a:p>
          <a:p>
            <a:endParaRPr lang="en-SG" dirty="0"/>
          </a:p>
          <a:p>
            <a:endParaRPr lang="en-SG" dirty="0"/>
          </a:p>
        </p:txBody>
      </p:sp>
      <p:sp>
        <p:nvSpPr>
          <p:cNvPr id="4" name="TextBox 3">
            <a:extLst>
              <a:ext uri="{FF2B5EF4-FFF2-40B4-BE49-F238E27FC236}">
                <a16:creationId xmlns:a16="http://schemas.microsoft.com/office/drawing/2014/main" id="{51B2A684-426D-4227-A2FA-F2A23E6BFF5D}"/>
              </a:ext>
            </a:extLst>
          </p:cNvPr>
          <p:cNvSpPr txBox="1"/>
          <p:nvPr/>
        </p:nvSpPr>
        <p:spPr>
          <a:xfrm>
            <a:off x="3969834" y="2306733"/>
            <a:ext cx="2118731" cy="1508105"/>
          </a:xfrm>
          <a:prstGeom prst="rect">
            <a:avLst/>
          </a:prstGeom>
          <a:noFill/>
          <a:ln>
            <a:solidFill>
              <a:schemeClr val="tx1"/>
            </a:solidFill>
          </a:ln>
        </p:spPr>
        <p:txBody>
          <a:bodyPr wrap="square" rtlCol="0">
            <a:spAutoFit/>
          </a:bodyPr>
          <a:lstStyle/>
          <a:p>
            <a:pPr algn="ctr"/>
            <a:r>
              <a:rPr lang="en-SG" sz="2800" dirty="0"/>
              <a:t>Jealousy and Hatred</a:t>
            </a:r>
            <a:endParaRPr lang="en-SG" dirty="0"/>
          </a:p>
          <a:p>
            <a:endParaRPr lang="en-SG" dirty="0"/>
          </a:p>
          <a:p>
            <a:endParaRPr lang="en-SG" dirty="0"/>
          </a:p>
        </p:txBody>
      </p:sp>
      <p:sp>
        <p:nvSpPr>
          <p:cNvPr id="5" name="TextBox 4">
            <a:extLst>
              <a:ext uri="{FF2B5EF4-FFF2-40B4-BE49-F238E27FC236}">
                <a16:creationId xmlns:a16="http://schemas.microsoft.com/office/drawing/2014/main" id="{FEDBF5B5-D0C9-408B-8515-83BAD8D989AC}"/>
              </a:ext>
            </a:extLst>
          </p:cNvPr>
          <p:cNvSpPr txBox="1"/>
          <p:nvPr/>
        </p:nvSpPr>
        <p:spPr>
          <a:xfrm>
            <a:off x="7724078" y="2306733"/>
            <a:ext cx="2118731" cy="1631216"/>
          </a:xfrm>
          <a:prstGeom prst="rect">
            <a:avLst/>
          </a:prstGeom>
          <a:noFill/>
          <a:ln>
            <a:solidFill>
              <a:schemeClr val="tx1"/>
            </a:solidFill>
          </a:ln>
        </p:spPr>
        <p:txBody>
          <a:bodyPr wrap="square" rtlCol="0">
            <a:spAutoFit/>
          </a:bodyPr>
          <a:lstStyle/>
          <a:p>
            <a:pPr algn="ctr"/>
            <a:r>
              <a:rPr lang="en-SG" sz="2800" dirty="0"/>
              <a:t>Violence</a:t>
            </a:r>
          </a:p>
          <a:p>
            <a:endParaRPr lang="en-SG" dirty="0"/>
          </a:p>
          <a:p>
            <a:endParaRPr lang="en-SG" dirty="0"/>
          </a:p>
          <a:p>
            <a:endParaRPr lang="en-SG" dirty="0"/>
          </a:p>
          <a:p>
            <a:endParaRPr lang="en-SG" dirty="0"/>
          </a:p>
        </p:txBody>
      </p:sp>
      <p:cxnSp>
        <p:nvCxnSpPr>
          <p:cNvPr id="7" name="Straight Arrow Connector 6">
            <a:extLst>
              <a:ext uri="{FF2B5EF4-FFF2-40B4-BE49-F238E27FC236}">
                <a16:creationId xmlns:a16="http://schemas.microsoft.com/office/drawing/2014/main" id="{EDBC4782-819C-425D-A3CA-F9C8A88C5446}"/>
              </a:ext>
            </a:extLst>
          </p:cNvPr>
          <p:cNvCxnSpPr/>
          <p:nvPr/>
        </p:nvCxnSpPr>
        <p:spPr>
          <a:xfrm>
            <a:off x="2509024" y="3122341"/>
            <a:ext cx="146081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BA6E502C-9A3C-40FC-BA30-4CECADB46D46}"/>
              </a:ext>
            </a:extLst>
          </p:cNvPr>
          <p:cNvCxnSpPr/>
          <p:nvPr/>
        </p:nvCxnSpPr>
        <p:spPr>
          <a:xfrm>
            <a:off x="6096000" y="3122341"/>
            <a:ext cx="16280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55E2CDB6-1386-4D90-8B33-4E59BCEB81EB}"/>
              </a:ext>
            </a:extLst>
          </p:cNvPr>
          <p:cNvSpPr txBox="1"/>
          <p:nvPr/>
        </p:nvSpPr>
        <p:spPr>
          <a:xfrm>
            <a:off x="59473" y="4215161"/>
            <a:ext cx="11753386" cy="2246769"/>
          </a:xfrm>
          <a:prstGeom prst="rect">
            <a:avLst/>
          </a:prstGeom>
          <a:noFill/>
        </p:spPr>
        <p:txBody>
          <a:bodyPr wrap="square" rtlCol="0">
            <a:spAutoFit/>
          </a:bodyPr>
          <a:lstStyle/>
          <a:p>
            <a:pPr marL="342900" indent="-342900">
              <a:buAutoNum type="alphaLcParenBoth"/>
            </a:pPr>
            <a:r>
              <a:rPr lang="en-SG" sz="2800" dirty="0"/>
              <a:t> Isaac favoured Esau, Rebekah favoured Jacob.</a:t>
            </a:r>
          </a:p>
          <a:p>
            <a:pPr marL="342900" indent="-342900">
              <a:buAutoNum type="alphaLcParenBoth"/>
            </a:pPr>
            <a:endParaRPr lang="en-SG" sz="2800" dirty="0"/>
          </a:p>
          <a:p>
            <a:pPr marL="342900" indent="-342900">
              <a:buAutoNum type="alphaLcParenBoth"/>
            </a:pPr>
            <a:r>
              <a:rPr lang="en-SG" sz="2800" dirty="0"/>
              <a:t> Jacob favoured Rachel and not Leah.</a:t>
            </a:r>
          </a:p>
          <a:p>
            <a:pPr marL="342900" indent="-342900">
              <a:buAutoNum type="alphaLcParenBoth"/>
            </a:pPr>
            <a:endParaRPr lang="en-SG" sz="2800" dirty="0"/>
          </a:p>
          <a:p>
            <a:pPr marL="342900" indent="-342900">
              <a:buAutoNum type="alphaLcParenBoth"/>
            </a:pPr>
            <a:r>
              <a:rPr lang="en-SG" sz="2800" dirty="0"/>
              <a:t> Jacob favoured Joseph among the sons.</a:t>
            </a:r>
          </a:p>
        </p:txBody>
      </p:sp>
    </p:spTree>
    <p:extLst>
      <p:ext uri="{BB962C8B-B14F-4D97-AF65-F5344CB8AC3E}">
        <p14:creationId xmlns:p14="http://schemas.microsoft.com/office/powerpoint/2010/main" val="346240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256938-4847-40C7-8C7A-9C01CDE0D8A7}"/>
              </a:ext>
            </a:extLst>
          </p:cNvPr>
          <p:cNvSpPr txBox="1"/>
          <p:nvPr/>
        </p:nvSpPr>
        <p:spPr>
          <a:xfrm>
            <a:off x="0" y="267629"/>
            <a:ext cx="12192000" cy="1969770"/>
          </a:xfrm>
          <a:prstGeom prst="rect">
            <a:avLst/>
          </a:prstGeom>
          <a:noFill/>
        </p:spPr>
        <p:txBody>
          <a:bodyPr wrap="square" rtlCol="0">
            <a:spAutoFit/>
          </a:bodyPr>
          <a:lstStyle/>
          <a:p>
            <a:r>
              <a:rPr lang="en-SG" sz="2800" dirty="0"/>
              <a:t>(5) The brothers threw Joseph into a pit. (Gen 37:15-36)</a:t>
            </a:r>
          </a:p>
          <a:p>
            <a:endParaRPr lang="en-SG" sz="2800" dirty="0"/>
          </a:p>
          <a:p>
            <a:r>
              <a:rPr lang="en-SG" sz="2800" dirty="0"/>
              <a:t>(6) Video: 1:16:57- 1:20:09</a:t>
            </a:r>
          </a:p>
          <a:p>
            <a:r>
              <a:rPr lang="en-SG" sz="2800" dirty="0"/>
              <a:t>(Viewers are cautioned on the inaccurate parts of the video)</a:t>
            </a:r>
          </a:p>
          <a:p>
            <a:r>
              <a:rPr lang="en-SG" sz="1000" dirty="0"/>
              <a:t>Source: Abraham, Sarah, Isaac, Jacob, Joseph (movie)</a:t>
            </a:r>
          </a:p>
        </p:txBody>
      </p:sp>
      <p:pic>
        <p:nvPicPr>
          <p:cNvPr id="3074" name="Picture 2" descr="Scriptures on faith: &quot;But if you show favoritism, you sin and are convicted  by the law as lawbreakers&quot; James 2:9 — Steemit">
            <a:extLst>
              <a:ext uri="{FF2B5EF4-FFF2-40B4-BE49-F238E27FC236}">
                <a16:creationId xmlns:a16="http://schemas.microsoft.com/office/drawing/2014/main" id="{6F582AC0-94CB-D7CE-3F7A-79F3DA3C48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4599" y="2320017"/>
            <a:ext cx="5701142" cy="427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102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AEFC17-3A1A-4533-AB33-DF44C1233CA6}"/>
              </a:ext>
            </a:extLst>
          </p:cNvPr>
          <p:cNvSpPr txBox="1"/>
          <p:nvPr/>
        </p:nvSpPr>
        <p:spPr>
          <a:xfrm>
            <a:off x="0" y="1"/>
            <a:ext cx="12192000" cy="6555641"/>
          </a:xfrm>
          <a:prstGeom prst="rect">
            <a:avLst/>
          </a:prstGeom>
          <a:noFill/>
        </p:spPr>
        <p:txBody>
          <a:bodyPr wrap="square">
            <a:spAutoFit/>
          </a:bodyPr>
          <a:lstStyle/>
          <a:p>
            <a:endParaRPr lang="en-SG" sz="2800" dirty="0"/>
          </a:p>
          <a:p>
            <a:r>
              <a:rPr lang="en-SG" sz="2800" dirty="0"/>
              <a:t>(7) Comments:</a:t>
            </a:r>
          </a:p>
          <a:p>
            <a:endParaRPr lang="en-SG" sz="2800" dirty="0"/>
          </a:p>
          <a:p>
            <a:pPr marL="342900" indent="-342900">
              <a:buAutoNum type="alphaLcParenBoth"/>
            </a:pPr>
            <a:r>
              <a:rPr lang="en-SG" sz="2400" dirty="0"/>
              <a:t>Why did the brothers want to kill Joseph?</a:t>
            </a:r>
          </a:p>
          <a:p>
            <a:endParaRPr lang="en-SG" sz="2400" dirty="0"/>
          </a:p>
          <a:p>
            <a:r>
              <a:rPr lang="en-SG" sz="2400" dirty="0"/>
              <a:t>Ans: The brothers were </a:t>
            </a:r>
            <a:r>
              <a:rPr lang="en-SG" sz="2400" u="sng" dirty="0"/>
              <a:t>jealous </a:t>
            </a:r>
            <a:r>
              <a:rPr lang="en-SG" sz="2400" dirty="0"/>
              <a:t>of Joseph because Joseph was </a:t>
            </a:r>
            <a:r>
              <a:rPr lang="en-SG" sz="2400" u="sng" dirty="0"/>
              <a:t>Jacob’s favourite son</a:t>
            </a:r>
            <a:r>
              <a:rPr lang="en-SG" sz="2400" dirty="0"/>
              <a:t>. The brothers also hated Joseph who told them of his dreams that his brothers and parents would one day bow down to honour Joseph.</a:t>
            </a:r>
          </a:p>
          <a:p>
            <a:endParaRPr lang="en-SG" sz="2400" dirty="0"/>
          </a:p>
          <a:p>
            <a:r>
              <a:rPr lang="en-SG" sz="2400" dirty="0"/>
              <a:t>[Self reflection- Were we the victims of favouritism or were we the favoured? </a:t>
            </a:r>
          </a:p>
          <a:p>
            <a:r>
              <a:rPr lang="en-SG" sz="2400" dirty="0"/>
              <a:t>                            Do we practice favouritism in the family? </a:t>
            </a:r>
          </a:p>
          <a:p>
            <a:r>
              <a:rPr lang="en-SG" sz="2400" dirty="0"/>
              <a:t>                            Do we practice favouritism at the workplace?</a:t>
            </a:r>
          </a:p>
          <a:p>
            <a:r>
              <a:rPr lang="en-SG" sz="2400" dirty="0"/>
              <a:t>                            When you were young, were you jealous and hateful of your sibling who was </a:t>
            </a:r>
          </a:p>
          <a:p>
            <a:r>
              <a:rPr lang="en-SG" sz="2400" dirty="0"/>
              <a:t>                            the favourite?</a:t>
            </a:r>
          </a:p>
          <a:p>
            <a:r>
              <a:rPr lang="en-SG" sz="2400" dirty="0"/>
              <a:t>                            Were you jealous and hateful of your colleague who was the  </a:t>
            </a:r>
          </a:p>
          <a:p>
            <a:r>
              <a:rPr lang="en-SG" sz="2400" dirty="0"/>
              <a:t>                            favourite?</a:t>
            </a:r>
          </a:p>
          <a:p>
            <a:r>
              <a:rPr lang="en-SG" sz="2400" dirty="0"/>
              <a:t>                           </a:t>
            </a:r>
            <a:r>
              <a:rPr lang="en-SG" sz="2400" u="sng" dirty="0"/>
              <a:t> Favouritism leads to jealousy and hatred.</a:t>
            </a:r>
            <a:r>
              <a:rPr lang="en-SG" sz="2400" dirty="0"/>
              <a:t>]</a:t>
            </a:r>
          </a:p>
        </p:txBody>
      </p:sp>
    </p:spTree>
    <p:extLst>
      <p:ext uri="{BB962C8B-B14F-4D97-AF65-F5344CB8AC3E}">
        <p14:creationId xmlns:p14="http://schemas.microsoft.com/office/powerpoint/2010/main" val="371718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98C26F-1D22-42A6-85F9-DA3B6E320CE5}"/>
              </a:ext>
            </a:extLst>
          </p:cNvPr>
          <p:cNvSpPr txBox="1"/>
          <p:nvPr/>
        </p:nvSpPr>
        <p:spPr>
          <a:xfrm>
            <a:off x="0" y="133815"/>
            <a:ext cx="12192000" cy="5262979"/>
          </a:xfrm>
          <a:prstGeom prst="rect">
            <a:avLst/>
          </a:prstGeom>
          <a:noFill/>
        </p:spPr>
        <p:txBody>
          <a:bodyPr wrap="square">
            <a:spAutoFit/>
          </a:bodyPr>
          <a:lstStyle/>
          <a:p>
            <a:r>
              <a:rPr lang="en-SG" sz="2800" dirty="0"/>
              <a:t>(b) Why did the brothers not kill Joseph?</a:t>
            </a:r>
          </a:p>
          <a:p>
            <a:r>
              <a:rPr lang="en-SG" sz="2800" dirty="0"/>
              <a:t>Ans: The brothers were persuaded by Reuben not to kill their own brother, Joseph, but to just throw Joseph into a pit. (Gen 37:22)</a:t>
            </a:r>
          </a:p>
          <a:p>
            <a:endParaRPr lang="en-SG" sz="2800" dirty="0"/>
          </a:p>
          <a:p>
            <a:r>
              <a:rPr lang="en-SG" sz="2800" dirty="0"/>
              <a:t>(c) The brothers sold Joseph as a slave to the Ishmaelites. (Gen 37:28)</a:t>
            </a:r>
          </a:p>
          <a:p>
            <a:endParaRPr lang="en-SG" sz="2800" dirty="0"/>
          </a:p>
          <a:p>
            <a:r>
              <a:rPr lang="en-SG" sz="2800" dirty="0"/>
              <a:t>(d) The brothers went back to Jacob to tell him that Joseph had been devoured by a wild animal by showing Joseph’s bloodied coat. (Gen 37:32)</a:t>
            </a:r>
          </a:p>
          <a:p>
            <a:endParaRPr lang="en-SG" sz="2800" dirty="0"/>
          </a:p>
          <a:p>
            <a:r>
              <a:rPr lang="en-SG" sz="2800" dirty="0"/>
              <a:t>(e) Jacob was very sad and refused to be comforted. (Gen 37:35)</a:t>
            </a:r>
          </a:p>
          <a:p>
            <a:endParaRPr lang="en-SG" sz="2800" dirty="0"/>
          </a:p>
          <a:p>
            <a:r>
              <a:rPr lang="en-SG" sz="2800" dirty="0"/>
              <a:t>[Self-reflection: No parent could be comforted if their child met with a fatality.]</a:t>
            </a:r>
          </a:p>
        </p:txBody>
      </p:sp>
    </p:spTree>
    <p:extLst>
      <p:ext uri="{BB962C8B-B14F-4D97-AF65-F5344CB8AC3E}">
        <p14:creationId xmlns:p14="http://schemas.microsoft.com/office/powerpoint/2010/main" val="315325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C2E3E7-9C87-489D-8C1C-53A1DF7C7C44}"/>
              </a:ext>
            </a:extLst>
          </p:cNvPr>
          <p:cNvSpPr txBox="1"/>
          <p:nvPr/>
        </p:nvSpPr>
        <p:spPr>
          <a:xfrm>
            <a:off x="0" y="301083"/>
            <a:ext cx="12192000" cy="3539430"/>
          </a:xfrm>
          <a:prstGeom prst="rect">
            <a:avLst/>
          </a:prstGeom>
          <a:noFill/>
        </p:spPr>
        <p:txBody>
          <a:bodyPr wrap="square" rtlCol="0">
            <a:spAutoFit/>
          </a:bodyPr>
          <a:lstStyle/>
          <a:p>
            <a:r>
              <a:rPr lang="en-SG" sz="2800" b="1" dirty="0"/>
              <a:t>(8) Spiritual Lesson:</a:t>
            </a:r>
          </a:p>
          <a:p>
            <a:endParaRPr lang="en-SG" sz="2800" b="1" dirty="0"/>
          </a:p>
          <a:p>
            <a:pPr marL="457200" indent="-457200">
              <a:buAutoNum type="alphaLcParenBoth"/>
            </a:pPr>
            <a:r>
              <a:rPr lang="en-US" sz="2800" b="0" i="0" dirty="0">
                <a:solidFill>
                  <a:srgbClr val="000000"/>
                </a:solidFill>
                <a:effectLst/>
              </a:rPr>
              <a:t>TODAY. </a:t>
            </a:r>
            <a:r>
              <a:rPr lang="en-SG" sz="2800" b="0" i="0" dirty="0">
                <a:solidFill>
                  <a:srgbClr val="000000"/>
                </a:solidFill>
                <a:effectLst/>
              </a:rPr>
              <a:t>Published</a:t>
            </a:r>
            <a:r>
              <a:rPr lang="en-SG" sz="2800" b="1" i="0" dirty="0">
                <a:solidFill>
                  <a:srgbClr val="000000"/>
                </a:solidFill>
                <a:effectLst/>
              </a:rPr>
              <a:t> </a:t>
            </a:r>
            <a:r>
              <a:rPr lang="en-SG" sz="2800" i="0" dirty="0">
                <a:solidFill>
                  <a:srgbClr val="000000"/>
                </a:solidFill>
                <a:effectLst/>
              </a:rPr>
              <a:t>December 16, 2017. </a:t>
            </a:r>
            <a:r>
              <a:rPr lang="en-US" sz="2800" b="0" i="0" dirty="0">
                <a:solidFill>
                  <a:srgbClr val="000000"/>
                </a:solidFill>
                <a:effectLst/>
              </a:rPr>
              <a:t>SINGAPORE</a:t>
            </a:r>
          </a:p>
          <a:p>
            <a:r>
              <a:rPr lang="en-US" sz="2800" dirty="0">
                <a:solidFill>
                  <a:srgbClr val="000000"/>
                </a:solidFill>
              </a:rPr>
              <a:t>P</a:t>
            </a:r>
            <a:r>
              <a:rPr lang="en-US" sz="2800" b="0" i="0" dirty="0">
                <a:solidFill>
                  <a:srgbClr val="000000"/>
                </a:solidFill>
                <a:effectLst/>
              </a:rPr>
              <a:t>arents are sometimes guilty of </a:t>
            </a:r>
            <a:r>
              <a:rPr lang="en-US" sz="2800" b="0" i="0" dirty="0" err="1">
                <a:solidFill>
                  <a:srgbClr val="000000"/>
                </a:solidFill>
                <a:effectLst/>
              </a:rPr>
              <a:t>practising</a:t>
            </a:r>
            <a:r>
              <a:rPr lang="en-US" sz="2800" b="0" i="0" dirty="0">
                <a:solidFill>
                  <a:srgbClr val="000000"/>
                </a:solidFill>
                <a:effectLst/>
              </a:rPr>
              <a:t> </a:t>
            </a:r>
            <a:r>
              <a:rPr lang="en-US" sz="2800" b="0" i="0" dirty="0" err="1">
                <a:solidFill>
                  <a:srgbClr val="000000"/>
                </a:solidFill>
                <a:effectLst/>
              </a:rPr>
              <a:t>favouritism</a:t>
            </a:r>
            <a:r>
              <a:rPr lang="en-US" sz="2800" b="0" i="0" dirty="0">
                <a:solidFill>
                  <a:srgbClr val="000000"/>
                </a:solidFill>
                <a:effectLst/>
              </a:rPr>
              <a:t> with their own children too. </a:t>
            </a:r>
            <a:r>
              <a:rPr lang="en-US" sz="2800" dirty="0">
                <a:solidFill>
                  <a:srgbClr val="000000"/>
                </a:solidFill>
              </a:rPr>
              <a:t>This</a:t>
            </a:r>
            <a:r>
              <a:rPr lang="en-US" sz="2800" b="0" i="0" dirty="0">
                <a:solidFill>
                  <a:srgbClr val="000000"/>
                </a:solidFill>
                <a:effectLst/>
              </a:rPr>
              <a:t> could range from just siding with one particular child in arguments, to as serious as punishing one child more than the others, for no obvious reason whatsoever.</a:t>
            </a:r>
          </a:p>
          <a:p>
            <a:r>
              <a:rPr lang="en-US" sz="2800" b="0" i="0" dirty="0">
                <a:solidFill>
                  <a:srgbClr val="000000"/>
                </a:solidFill>
                <a:effectLst/>
              </a:rPr>
              <a:t> </a:t>
            </a:r>
            <a:endParaRPr lang="en-SG" sz="2800" dirty="0"/>
          </a:p>
        </p:txBody>
      </p:sp>
      <p:pic>
        <p:nvPicPr>
          <p:cNvPr id="3" name="Picture 2" descr="It Turns Out Parents Do Have A Favourite Child, Studies Say!">
            <a:extLst>
              <a:ext uri="{FF2B5EF4-FFF2-40B4-BE49-F238E27FC236}">
                <a16:creationId xmlns:a16="http://schemas.microsoft.com/office/drawing/2014/main" id="{CD1DCE4E-0E15-4343-AF21-4AFF445EC7B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0" y="3376446"/>
            <a:ext cx="6322818" cy="34815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7817DF6-ECB8-41FB-9915-2ED5B9521664}"/>
              </a:ext>
            </a:extLst>
          </p:cNvPr>
          <p:cNvSpPr txBox="1"/>
          <p:nvPr/>
        </p:nvSpPr>
        <p:spPr>
          <a:xfrm>
            <a:off x="7136781" y="5697826"/>
            <a:ext cx="6177774" cy="246221"/>
          </a:xfrm>
          <a:prstGeom prst="rect">
            <a:avLst/>
          </a:prstGeom>
          <a:noFill/>
        </p:spPr>
        <p:txBody>
          <a:bodyPr wrap="square">
            <a:spAutoFit/>
          </a:bodyPr>
          <a:lstStyle/>
          <a:p>
            <a:r>
              <a:rPr lang="en-SG" sz="1000" dirty="0"/>
              <a:t>Source: https://sg.theasianparent.com/studies-reveal-parents-favourite-child</a:t>
            </a:r>
          </a:p>
        </p:txBody>
      </p:sp>
    </p:spTree>
    <p:extLst>
      <p:ext uri="{BB962C8B-B14F-4D97-AF65-F5344CB8AC3E}">
        <p14:creationId xmlns:p14="http://schemas.microsoft.com/office/powerpoint/2010/main" val="1815305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1116</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Roboto</vt:lpstr>
      <vt:lpstr>Office Theme</vt:lpstr>
      <vt:lpstr>PowerPoint Presentation</vt:lpstr>
      <vt:lpstr>AdSS18- Joseph and his brothers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AdSS18- Joseph and his brothers</dc:title>
  <dc:creator>Charlene Tan</dc:creator>
  <cp:lastModifiedBy>User</cp:lastModifiedBy>
  <cp:revision>45</cp:revision>
  <cp:lastPrinted>2022-05-14T07:55:38Z</cp:lastPrinted>
  <dcterms:created xsi:type="dcterms:W3CDTF">2022-01-28T06:55:22Z</dcterms:created>
  <dcterms:modified xsi:type="dcterms:W3CDTF">2023-08-06T06:08:31Z</dcterms:modified>
</cp:coreProperties>
</file>