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4" r:id="rId10"/>
    <p:sldId id="263" r:id="rId11"/>
    <p:sldId id="265" r:id="rId12"/>
    <p:sldId id="271" r:id="rId13"/>
    <p:sldId id="267" r:id="rId14"/>
    <p:sldId id="266"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44" autoAdjust="0"/>
    <p:restoredTop sz="94660"/>
  </p:normalViewPr>
  <p:slideViewPr>
    <p:cSldViewPr snapToGrid="0">
      <p:cViewPr varScale="1">
        <p:scale>
          <a:sx n="68" d="100"/>
          <a:sy n="68" d="100"/>
        </p:scale>
        <p:origin x="163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4E25B-9ECE-45E5-B50C-B83D9B20AB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A4695BB6-89CD-470D-BE5E-8B66E57981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A817EC33-FB7D-455B-AD21-190DDE584084}"/>
              </a:ext>
            </a:extLst>
          </p:cNvPr>
          <p:cNvSpPr>
            <a:spLocks noGrp="1"/>
          </p:cNvSpPr>
          <p:nvPr>
            <p:ph type="dt" sz="half" idx="10"/>
          </p:nvPr>
        </p:nvSpPr>
        <p:spPr/>
        <p:txBody>
          <a:bodyPr/>
          <a:lstStyle/>
          <a:p>
            <a:fld id="{E0CFD0C6-5895-4C20-A547-3EDE19FF77E7}" type="datetimeFigureOut">
              <a:rPr lang="en-SG" smtClean="0"/>
              <a:t>6/8/2023</a:t>
            </a:fld>
            <a:endParaRPr lang="en-SG"/>
          </a:p>
        </p:txBody>
      </p:sp>
      <p:sp>
        <p:nvSpPr>
          <p:cNvPr id="5" name="Footer Placeholder 4">
            <a:extLst>
              <a:ext uri="{FF2B5EF4-FFF2-40B4-BE49-F238E27FC236}">
                <a16:creationId xmlns:a16="http://schemas.microsoft.com/office/drawing/2014/main" id="{548E68A8-5EAB-4EDC-868F-FB832DD0EFAA}"/>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B1E5DFAF-D190-4F74-9E54-E82ECA5868F6}"/>
              </a:ext>
            </a:extLst>
          </p:cNvPr>
          <p:cNvSpPr>
            <a:spLocks noGrp="1"/>
          </p:cNvSpPr>
          <p:nvPr>
            <p:ph type="sldNum" sz="quarter" idx="12"/>
          </p:nvPr>
        </p:nvSpPr>
        <p:spPr/>
        <p:txBody>
          <a:bodyPr/>
          <a:lstStyle/>
          <a:p>
            <a:fld id="{F6586E80-216D-4274-B07D-654DE95DCF9A}" type="slidenum">
              <a:rPr lang="en-SG" smtClean="0"/>
              <a:t>‹#›</a:t>
            </a:fld>
            <a:endParaRPr lang="en-SG"/>
          </a:p>
        </p:txBody>
      </p:sp>
    </p:spTree>
    <p:extLst>
      <p:ext uri="{BB962C8B-B14F-4D97-AF65-F5344CB8AC3E}">
        <p14:creationId xmlns:p14="http://schemas.microsoft.com/office/powerpoint/2010/main" val="380293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D661E-D49F-4672-994E-E81AADA0EC47}"/>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6F70A943-B1C9-4B5A-A2D9-FCFF3B58EC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3EF68496-B99A-47DC-8F74-256E5DF038D5}"/>
              </a:ext>
            </a:extLst>
          </p:cNvPr>
          <p:cNvSpPr>
            <a:spLocks noGrp="1"/>
          </p:cNvSpPr>
          <p:nvPr>
            <p:ph type="dt" sz="half" idx="10"/>
          </p:nvPr>
        </p:nvSpPr>
        <p:spPr/>
        <p:txBody>
          <a:bodyPr/>
          <a:lstStyle/>
          <a:p>
            <a:fld id="{E0CFD0C6-5895-4C20-A547-3EDE19FF77E7}" type="datetimeFigureOut">
              <a:rPr lang="en-SG" smtClean="0"/>
              <a:t>6/8/2023</a:t>
            </a:fld>
            <a:endParaRPr lang="en-SG"/>
          </a:p>
        </p:txBody>
      </p:sp>
      <p:sp>
        <p:nvSpPr>
          <p:cNvPr id="5" name="Footer Placeholder 4">
            <a:extLst>
              <a:ext uri="{FF2B5EF4-FFF2-40B4-BE49-F238E27FC236}">
                <a16:creationId xmlns:a16="http://schemas.microsoft.com/office/drawing/2014/main" id="{546F7256-5DC6-464C-9E20-D8F7247794E0}"/>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D4C14828-380C-4B37-9AD5-AE33605CC139}"/>
              </a:ext>
            </a:extLst>
          </p:cNvPr>
          <p:cNvSpPr>
            <a:spLocks noGrp="1"/>
          </p:cNvSpPr>
          <p:nvPr>
            <p:ph type="sldNum" sz="quarter" idx="12"/>
          </p:nvPr>
        </p:nvSpPr>
        <p:spPr/>
        <p:txBody>
          <a:bodyPr/>
          <a:lstStyle/>
          <a:p>
            <a:fld id="{F6586E80-216D-4274-B07D-654DE95DCF9A}" type="slidenum">
              <a:rPr lang="en-SG" smtClean="0"/>
              <a:t>‹#›</a:t>
            </a:fld>
            <a:endParaRPr lang="en-SG"/>
          </a:p>
        </p:txBody>
      </p:sp>
    </p:spTree>
    <p:extLst>
      <p:ext uri="{BB962C8B-B14F-4D97-AF65-F5344CB8AC3E}">
        <p14:creationId xmlns:p14="http://schemas.microsoft.com/office/powerpoint/2010/main" val="411394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DA4F10-61EF-4841-87DC-8B0BB84B4E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7D7C5AF9-4A4F-4253-AAC8-17D174E725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D1E07EA-29F5-4872-B8E6-A0A6BC39AFD3}"/>
              </a:ext>
            </a:extLst>
          </p:cNvPr>
          <p:cNvSpPr>
            <a:spLocks noGrp="1"/>
          </p:cNvSpPr>
          <p:nvPr>
            <p:ph type="dt" sz="half" idx="10"/>
          </p:nvPr>
        </p:nvSpPr>
        <p:spPr/>
        <p:txBody>
          <a:bodyPr/>
          <a:lstStyle/>
          <a:p>
            <a:fld id="{E0CFD0C6-5895-4C20-A547-3EDE19FF77E7}" type="datetimeFigureOut">
              <a:rPr lang="en-SG" smtClean="0"/>
              <a:t>6/8/2023</a:t>
            </a:fld>
            <a:endParaRPr lang="en-SG"/>
          </a:p>
        </p:txBody>
      </p:sp>
      <p:sp>
        <p:nvSpPr>
          <p:cNvPr id="5" name="Footer Placeholder 4">
            <a:extLst>
              <a:ext uri="{FF2B5EF4-FFF2-40B4-BE49-F238E27FC236}">
                <a16:creationId xmlns:a16="http://schemas.microsoft.com/office/drawing/2014/main" id="{39F806B6-84CB-4BBC-AEFA-4CA8578DD10E}"/>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132DCE2C-790C-4A97-8B91-C5428AB048BF}"/>
              </a:ext>
            </a:extLst>
          </p:cNvPr>
          <p:cNvSpPr>
            <a:spLocks noGrp="1"/>
          </p:cNvSpPr>
          <p:nvPr>
            <p:ph type="sldNum" sz="quarter" idx="12"/>
          </p:nvPr>
        </p:nvSpPr>
        <p:spPr/>
        <p:txBody>
          <a:bodyPr/>
          <a:lstStyle/>
          <a:p>
            <a:fld id="{F6586E80-216D-4274-B07D-654DE95DCF9A}" type="slidenum">
              <a:rPr lang="en-SG" smtClean="0"/>
              <a:t>‹#›</a:t>
            </a:fld>
            <a:endParaRPr lang="en-SG"/>
          </a:p>
        </p:txBody>
      </p:sp>
    </p:spTree>
    <p:extLst>
      <p:ext uri="{BB962C8B-B14F-4D97-AF65-F5344CB8AC3E}">
        <p14:creationId xmlns:p14="http://schemas.microsoft.com/office/powerpoint/2010/main" val="148182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A3AC2-4BFC-4A7F-B694-2454DEFC16F7}"/>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19CAF388-4BD9-4C7B-BDBB-23AF0C6E9B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86ACAD2A-83A6-4D45-9BDE-FFDBA6234165}"/>
              </a:ext>
            </a:extLst>
          </p:cNvPr>
          <p:cNvSpPr>
            <a:spLocks noGrp="1"/>
          </p:cNvSpPr>
          <p:nvPr>
            <p:ph type="dt" sz="half" idx="10"/>
          </p:nvPr>
        </p:nvSpPr>
        <p:spPr/>
        <p:txBody>
          <a:bodyPr/>
          <a:lstStyle/>
          <a:p>
            <a:fld id="{E0CFD0C6-5895-4C20-A547-3EDE19FF77E7}" type="datetimeFigureOut">
              <a:rPr lang="en-SG" smtClean="0"/>
              <a:t>6/8/2023</a:t>
            </a:fld>
            <a:endParaRPr lang="en-SG"/>
          </a:p>
        </p:txBody>
      </p:sp>
      <p:sp>
        <p:nvSpPr>
          <p:cNvPr id="5" name="Footer Placeholder 4">
            <a:extLst>
              <a:ext uri="{FF2B5EF4-FFF2-40B4-BE49-F238E27FC236}">
                <a16:creationId xmlns:a16="http://schemas.microsoft.com/office/drawing/2014/main" id="{0DE0FF09-6ADA-47C0-9C7B-8046A6A35397}"/>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34806678-CFBF-4608-BBE6-262C03711EEF}"/>
              </a:ext>
            </a:extLst>
          </p:cNvPr>
          <p:cNvSpPr>
            <a:spLocks noGrp="1"/>
          </p:cNvSpPr>
          <p:nvPr>
            <p:ph type="sldNum" sz="quarter" idx="12"/>
          </p:nvPr>
        </p:nvSpPr>
        <p:spPr/>
        <p:txBody>
          <a:bodyPr/>
          <a:lstStyle/>
          <a:p>
            <a:fld id="{F6586E80-216D-4274-B07D-654DE95DCF9A}" type="slidenum">
              <a:rPr lang="en-SG" smtClean="0"/>
              <a:t>‹#›</a:t>
            </a:fld>
            <a:endParaRPr lang="en-SG"/>
          </a:p>
        </p:txBody>
      </p:sp>
    </p:spTree>
    <p:extLst>
      <p:ext uri="{BB962C8B-B14F-4D97-AF65-F5344CB8AC3E}">
        <p14:creationId xmlns:p14="http://schemas.microsoft.com/office/powerpoint/2010/main" val="826134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A4D92-41D5-4801-94C1-9EDD8CBECA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5967F19D-486E-4C46-B594-D10EB34BEC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35181-DB3B-42E2-A7DA-9E0E9B2B183A}"/>
              </a:ext>
            </a:extLst>
          </p:cNvPr>
          <p:cNvSpPr>
            <a:spLocks noGrp="1"/>
          </p:cNvSpPr>
          <p:nvPr>
            <p:ph type="dt" sz="half" idx="10"/>
          </p:nvPr>
        </p:nvSpPr>
        <p:spPr/>
        <p:txBody>
          <a:bodyPr/>
          <a:lstStyle/>
          <a:p>
            <a:fld id="{E0CFD0C6-5895-4C20-A547-3EDE19FF77E7}" type="datetimeFigureOut">
              <a:rPr lang="en-SG" smtClean="0"/>
              <a:t>6/8/2023</a:t>
            </a:fld>
            <a:endParaRPr lang="en-SG"/>
          </a:p>
        </p:txBody>
      </p:sp>
      <p:sp>
        <p:nvSpPr>
          <p:cNvPr id="5" name="Footer Placeholder 4">
            <a:extLst>
              <a:ext uri="{FF2B5EF4-FFF2-40B4-BE49-F238E27FC236}">
                <a16:creationId xmlns:a16="http://schemas.microsoft.com/office/drawing/2014/main" id="{3A053504-F5F5-410F-A9B0-A5EEAE121984}"/>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9F05C430-183E-4F90-B925-87101E011B17}"/>
              </a:ext>
            </a:extLst>
          </p:cNvPr>
          <p:cNvSpPr>
            <a:spLocks noGrp="1"/>
          </p:cNvSpPr>
          <p:nvPr>
            <p:ph type="sldNum" sz="quarter" idx="12"/>
          </p:nvPr>
        </p:nvSpPr>
        <p:spPr/>
        <p:txBody>
          <a:bodyPr/>
          <a:lstStyle/>
          <a:p>
            <a:fld id="{F6586E80-216D-4274-B07D-654DE95DCF9A}" type="slidenum">
              <a:rPr lang="en-SG" smtClean="0"/>
              <a:t>‹#›</a:t>
            </a:fld>
            <a:endParaRPr lang="en-SG"/>
          </a:p>
        </p:txBody>
      </p:sp>
    </p:spTree>
    <p:extLst>
      <p:ext uri="{BB962C8B-B14F-4D97-AF65-F5344CB8AC3E}">
        <p14:creationId xmlns:p14="http://schemas.microsoft.com/office/powerpoint/2010/main" val="214091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424B-30E6-4139-A643-6F3F63D07A01}"/>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7A43A96B-3BBA-4430-907F-C769D8EAD0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47C22C5D-0182-4E58-B1CE-B78BE85942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0201D22C-029A-43FD-A9FA-DE8A6A9E3AE6}"/>
              </a:ext>
            </a:extLst>
          </p:cNvPr>
          <p:cNvSpPr>
            <a:spLocks noGrp="1"/>
          </p:cNvSpPr>
          <p:nvPr>
            <p:ph type="dt" sz="half" idx="10"/>
          </p:nvPr>
        </p:nvSpPr>
        <p:spPr/>
        <p:txBody>
          <a:bodyPr/>
          <a:lstStyle/>
          <a:p>
            <a:fld id="{E0CFD0C6-5895-4C20-A547-3EDE19FF77E7}" type="datetimeFigureOut">
              <a:rPr lang="en-SG" smtClean="0"/>
              <a:t>6/8/2023</a:t>
            </a:fld>
            <a:endParaRPr lang="en-SG"/>
          </a:p>
        </p:txBody>
      </p:sp>
      <p:sp>
        <p:nvSpPr>
          <p:cNvPr id="6" name="Footer Placeholder 5">
            <a:extLst>
              <a:ext uri="{FF2B5EF4-FFF2-40B4-BE49-F238E27FC236}">
                <a16:creationId xmlns:a16="http://schemas.microsoft.com/office/drawing/2014/main" id="{2C27B62C-9D19-4DC3-A92F-1DC10AABB5F3}"/>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930C0208-FE4F-4850-8ED1-60F1B13CC415}"/>
              </a:ext>
            </a:extLst>
          </p:cNvPr>
          <p:cNvSpPr>
            <a:spLocks noGrp="1"/>
          </p:cNvSpPr>
          <p:nvPr>
            <p:ph type="sldNum" sz="quarter" idx="12"/>
          </p:nvPr>
        </p:nvSpPr>
        <p:spPr/>
        <p:txBody>
          <a:bodyPr/>
          <a:lstStyle/>
          <a:p>
            <a:fld id="{F6586E80-216D-4274-B07D-654DE95DCF9A}" type="slidenum">
              <a:rPr lang="en-SG" smtClean="0"/>
              <a:t>‹#›</a:t>
            </a:fld>
            <a:endParaRPr lang="en-SG"/>
          </a:p>
        </p:txBody>
      </p:sp>
    </p:spTree>
    <p:extLst>
      <p:ext uri="{BB962C8B-B14F-4D97-AF65-F5344CB8AC3E}">
        <p14:creationId xmlns:p14="http://schemas.microsoft.com/office/powerpoint/2010/main" val="3546437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45C84-BFE5-4568-A253-065BBF815843}"/>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25A8E25F-013D-449F-94C5-C5B42162F2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4A0469-0CED-4D7E-8AC5-96F0262A87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40751381-83B5-490A-8632-3A4186EA85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369565-6EA6-490F-8E05-34E1E1FF93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6A24276C-5D22-4787-8C8F-D696FC0BC6EA}"/>
              </a:ext>
            </a:extLst>
          </p:cNvPr>
          <p:cNvSpPr>
            <a:spLocks noGrp="1"/>
          </p:cNvSpPr>
          <p:nvPr>
            <p:ph type="dt" sz="half" idx="10"/>
          </p:nvPr>
        </p:nvSpPr>
        <p:spPr/>
        <p:txBody>
          <a:bodyPr/>
          <a:lstStyle/>
          <a:p>
            <a:fld id="{E0CFD0C6-5895-4C20-A547-3EDE19FF77E7}" type="datetimeFigureOut">
              <a:rPr lang="en-SG" smtClean="0"/>
              <a:t>6/8/2023</a:t>
            </a:fld>
            <a:endParaRPr lang="en-SG"/>
          </a:p>
        </p:txBody>
      </p:sp>
      <p:sp>
        <p:nvSpPr>
          <p:cNvPr id="8" name="Footer Placeholder 7">
            <a:extLst>
              <a:ext uri="{FF2B5EF4-FFF2-40B4-BE49-F238E27FC236}">
                <a16:creationId xmlns:a16="http://schemas.microsoft.com/office/drawing/2014/main" id="{558CBE5A-2521-4DB6-96D8-589F4EB828FD}"/>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B2BEEC32-97DD-4DA9-A0E7-80EC71EC7C1C}"/>
              </a:ext>
            </a:extLst>
          </p:cNvPr>
          <p:cNvSpPr>
            <a:spLocks noGrp="1"/>
          </p:cNvSpPr>
          <p:nvPr>
            <p:ph type="sldNum" sz="quarter" idx="12"/>
          </p:nvPr>
        </p:nvSpPr>
        <p:spPr/>
        <p:txBody>
          <a:bodyPr/>
          <a:lstStyle/>
          <a:p>
            <a:fld id="{F6586E80-216D-4274-B07D-654DE95DCF9A}" type="slidenum">
              <a:rPr lang="en-SG" smtClean="0"/>
              <a:t>‹#›</a:t>
            </a:fld>
            <a:endParaRPr lang="en-SG"/>
          </a:p>
        </p:txBody>
      </p:sp>
    </p:spTree>
    <p:extLst>
      <p:ext uri="{BB962C8B-B14F-4D97-AF65-F5344CB8AC3E}">
        <p14:creationId xmlns:p14="http://schemas.microsoft.com/office/powerpoint/2010/main" val="2411388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276B-E4FA-4079-817F-2581AA9A5A2A}"/>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DDD878CC-76A0-4B1F-91C0-1FE11E635F72}"/>
              </a:ext>
            </a:extLst>
          </p:cNvPr>
          <p:cNvSpPr>
            <a:spLocks noGrp="1"/>
          </p:cNvSpPr>
          <p:nvPr>
            <p:ph type="dt" sz="half" idx="10"/>
          </p:nvPr>
        </p:nvSpPr>
        <p:spPr/>
        <p:txBody>
          <a:bodyPr/>
          <a:lstStyle/>
          <a:p>
            <a:fld id="{E0CFD0C6-5895-4C20-A547-3EDE19FF77E7}" type="datetimeFigureOut">
              <a:rPr lang="en-SG" smtClean="0"/>
              <a:t>6/8/2023</a:t>
            </a:fld>
            <a:endParaRPr lang="en-SG"/>
          </a:p>
        </p:txBody>
      </p:sp>
      <p:sp>
        <p:nvSpPr>
          <p:cNvPr id="4" name="Footer Placeholder 3">
            <a:extLst>
              <a:ext uri="{FF2B5EF4-FFF2-40B4-BE49-F238E27FC236}">
                <a16:creationId xmlns:a16="http://schemas.microsoft.com/office/drawing/2014/main" id="{55258BCC-0D62-42BC-811B-BB46DA30FA87}"/>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A75F663A-E069-4B08-9FB5-A6ADE9426ACF}"/>
              </a:ext>
            </a:extLst>
          </p:cNvPr>
          <p:cNvSpPr>
            <a:spLocks noGrp="1"/>
          </p:cNvSpPr>
          <p:nvPr>
            <p:ph type="sldNum" sz="quarter" idx="12"/>
          </p:nvPr>
        </p:nvSpPr>
        <p:spPr/>
        <p:txBody>
          <a:bodyPr/>
          <a:lstStyle/>
          <a:p>
            <a:fld id="{F6586E80-216D-4274-B07D-654DE95DCF9A}" type="slidenum">
              <a:rPr lang="en-SG" smtClean="0"/>
              <a:t>‹#›</a:t>
            </a:fld>
            <a:endParaRPr lang="en-SG"/>
          </a:p>
        </p:txBody>
      </p:sp>
    </p:spTree>
    <p:extLst>
      <p:ext uri="{BB962C8B-B14F-4D97-AF65-F5344CB8AC3E}">
        <p14:creationId xmlns:p14="http://schemas.microsoft.com/office/powerpoint/2010/main" val="1485228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57D153-3681-4D39-BF2D-E0708ED7CA04}"/>
              </a:ext>
            </a:extLst>
          </p:cNvPr>
          <p:cNvSpPr>
            <a:spLocks noGrp="1"/>
          </p:cNvSpPr>
          <p:nvPr>
            <p:ph type="dt" sz="half" idx="10"/>
          </p:nvPr>
        </p:nvSpPr>
        <p:spPr/>
        <p:txBody>
          <a:bodyPr/>
          <a:lstStyle/>
          <a:p>
            <a:fld id="{E0CFD0C6-5895-4C20-A547-3EDE19FF77E7}" type="datetimeFigureOut">
              <a:rPr lang="en-SG" smtClean="0"/>
              <a:t>6/8/2023</a:t>
            </a:fld>
            <a:endParaRPr lang="en-SG"/>
          </a:p>
        </p:txBody>
      </p:sp>
      <p:sp>
        <p:nvSpPr>
          <p:cNvPr id="3" name="Footer Placeholder 2">
            <a:extLst>
              <a:ext uri="{FF2B5EF4-FFF2-40B4-BE49-F238E27FC236}">
                <a16:creationId xmlns:a16="http://schemas.microsoft.com/office/drawing/2014/main" id="{5A503C8A-CC43-49DE-9124-E0F5073B5B43}"/>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5E6273B1-E007-42A1-ADDA-65E5178E4421}"/>
              </a:ext>
            </a:extLst>
          </p:cNvPr>
          <p:cNvSpPr>
            <a:spLocks noGrp="1"/>
          </p:cNvSpPr>
          <p:nvPr>
            <p:ph type="sldNum" sz="quarter" idx="12"/>
          </p:nvPr>
        </p:nvSpPr>
        <p:spPr/>
        <p:txBody>
          <a:bodyPr/>
          <a:lstStyle/>
          <a:p>
            <a:fld id="{F6586E80-216D-4274-B07D-654DE95DCF9A}" type="slidenum">
              <a:rPr lang="en-SG" smtClean="0"/>
              <a:t>‹#›</a:t>
            </a:fld>
            <a:endParaRPr lang="en-SG"/>
          </a:p>
        </p:txBody>
      </p:sp>
    </p:spTree>
    <p:extLst>
      <p:ext uri="{BB962C8B-B14F-4D97-AF65-F5344CB8AC3E}">
        <p14:creationId xmlns:p14="http://schemas.microsoft.com/office/powerpoint/2010/main" val="111140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8FD3E-AEEF-42B9-AD38-4014D4F2F3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89810D28-0D14-46A9-82D0-2F819A59E5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FA95375D-F304-43DC-98C2-0B0AD1B4E0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4DCABB-8C04-4DA5-87C2-F92C4F5287D1}"/>
              </a:ext>
            </a:extLst>
          </p:cNvPr>
          <p:cNvSpPr>
            <a:spLocks noGrp="1"/>
          </p:cNvSpPr>
          <p:nvPr>
            <p:ph type="dt" sz="half" idx="10"/>
          </p:nvPr>
        </p:nvSpPr>
        <p:spPr/>
        <p:txBody>
          <a:bodyPr/>
          <a:lstStyle/>
          <a:p>
            <a:fld id="{E0CFD0C6-5895-4C20-A547-3EDE19FF77E7}" type="datetimeFigureOut">
              <a:rPr lang="en-SG" smtClean="0"/>
              <a:t>6/8/2023</a:t>
            </a:fld>
            <a:endParaRPr lang="en-SG"/>
          </a:p>
        </p:txBody>
      </p:sp>
      <p:sp>
        <p:nvSpPr>
          <p:cNvPr id="6" name="Footer Placeholder 5">
            <a:extLst>
              <a:ext uri="{FF2B5EF4-FFF2-40B4-BE49-F238E27FC236}">
                <a16:creationId xmlns:a16="http://schemas.microsoft.com/office/drawing/2014/main" id="{D2CA6B66-CB1B-4144-B3F0-36DC7983F6A7}"/>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2EE5E8FB-F62B-4C90-9A94-7C0954A13996}"/>
              </a:ext>
            </a:extLst>
          </p:cNvPr>
          <p:cNvSpPr>
            <a:spLocks noGrp="1"/>
          </p:cNvSpPr>
          <p:nvPr>
            <p:ph type="sldNum" sz="quarter" idx="12"/>
          </p:nvPr>
        </p:nvSpPr>
        <p:spPr/>
        <p:txBody>
          <a:bodyPr/>
          <a:lstStyle/>
          <a:p>
            <a:fld id="{F6586E80-216D-4274-B07D-654DE95DCF9A}" type="slidenum">
              <a:rPr lang="en-SG" smtClean="0"/>
              <a:t>‹#›</a:t>
            </a:fld>
            <a:endParaRPr lang="en-SG"/>
          </a:p>
        </p:txBody>
      </p:sp>
    </p:spTree>
    <p:extLst>
      <p:ext uri="{BB962C8B-B14F-4D97-AF65-F5344CB8AC3E}">
        <p14:creationId xmlns:p14="http://schemas.microsoft.com/office/powerpoint/2010/main" val="3780605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DB4C8-2649-4474-B142-9C8B210E0E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75CF6FEA-974A-4884-BA83-15FE1914AE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D556D79F-0417-4D1A-8364-90A2FF6876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E5A15-F3A3-418A-88CE-7B17924216D3}"/>
              </a:ext>
            </a:extLst>
          </p:cNvPr>
          <p:cNvSpPr>
            <a:spLocks noGrp="1"/>
          </p:cNvSpPr>
          <p:nvPr>
            <p:ph type="dt" sz="half" idx="10"/>
          </p:nvPr>
        </p:nvSpPr>
        <p:spPr/>
        <p:txBody>
          <a:bodyPr/>
          <a:lstStyle/>
          <a:p>
            <a:fld id="{E0CFD0C6-5895-4C20-A547-3EDE19FF77E7}" type="datetimeFigureOut">
              <a:rPr lang="en-SG" smtClean="0"/>
              <a:t>6/8/2023</a:t>
            </a:fld>
            <a:endParaRPr lang="en-SG"/>
          </a:p>
        </p:txBody>
      </p:sp>
      <p:sp>
        <p:nvSpPr>
          <p:cNvPr id="6" name="Footer Placeholder 5">
            <a:extLst>
              <a:ext uri="{FF2B5EF4-FFF2-40B4-BE49-F238E27FC236}">
                <a16:creationId xmlns:a16="http://schemas.microsoft.com/office/drawing/2014/main" id="{0FB0C71E-2AF2-4E0D-A0FF-40C1D07F9882}"/>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E9FE5E28-0611-4179-B49F-BC946B9EB91E}"/>
              </a:ext>
            </a:extLst>
          </p:cNvPr>
          <p:cNvSpPr>
            <a:spLocks noGrp="1"/>
          </p:cNvSpPr>
          <p:nvPr>
            <p:ph type="sldNum" sz="quarter" idx="12"/>
          </p:nvPr>
        </p:nvSpPr>
        <p:spPr/>
        <p:txBody>
          <a:bodyPr/>
          <a:lstStyle/>
          <a:p>
            <a:fld id="{F6586E80-216D-4274-B07D-654DE95DCF9A}" type="slidenum">
              <a:rPr lang="en-SG" smtClean="0"/>
              <a:t>‹#›</a:t>
            </a:fld>
            <a:endParaRPr lang="en-SG"/>
          </a:p>
        </p:txBody>
      </p:sp>
    </p:spTree>
    <p:extLst>
      <p:ext uri="{BB962C8B-B14F-4D97-AF65-F5344CB8AC3E}">
        <p14:creationId xmlns:p14="http://schemas.microsoft.com/office/powerpoint/2010/main" val="3697243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CB4462-FBD5-4380-934F-068FFB12A6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E2AA03C0-A231-4551-BAC7-456D776E74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C0D608DE-30B9-44BA-BBB5-B8791124C9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FD0C6-5895-4C20-A547-3EDE19FF77E7}" type="datetimeFigureOut">
              <a:rPr lang="en-SG" smtClean="0"/>
              <a:t>6/8/2023</a:t>
            </a:fld>
            <a:endParaRPr lang="en-SG"/>
          </a:p>
        </p:txBody>
      </p:sp>
      <p:sp>
        <p:nvSpPr>
          <p:cNvPr id="5" name="Footer Placeholder 4">
            <a:extLst>
              <a:ext uri="{FF2B5EF4-FFF2-40B4-BE49-F238E27FC236}">
                <a16:creationId xmlns:a16="http://schemas.microsoft.com/office/drawing/2014/main" id="{552C3E28-3EE9-46A0-96EF-110A7D9CED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C2597743-C3E7-406C-9134-47C58EE335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86E80-216D-4274-B07D-654DE95DCF9A}" type="slidenum">
              <a:rPr lang="en-SG" smtClean="0"/>
              <a:t>‹#›</a:t>
            </a:fld>
            <a:endParaRPr lang="en-SG"/>
          </a:p>
        </p:txBody>
      </p:sp>
    </p:spTree>
    <p:extLst>
      <p:ext uri="{BB962C8B-B14F-4D97-AF65-F5344CB8AC3E}">
        <p14:creationId xmlns:p14="http://schemas.microsoft.com/office/powerpoint/2010/main" val="2364739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studytools.com/genesis/37-4.html" TargetMode="External"/><Relationship Id="rId2" Type="http://schemas.openxmlformats.org/officeDocument/2006/relationships/hyperlink" Target="https://www.biblestudytools.com/genesis/37-3.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30CB49-84D8-4B1D-A8C5-0D4203BF9C0D}"/>
              </a:ext>
            </a:extLst>
          </p:cNvPr>
          <p:cNvSpPr>
            <a:spLocks noGrp="1"/>
          </p:cNvSpPr>
          <p:nvPr>
            <p:ph type="title"/>
          </p:nvPr>
        </p:nvSpPr>
        <p:spPr>
          <a:xfrm>
            <a:off x="838200" y="186706"/>
            <a:ext cx="10515600" cy="1084534"/>
          </a:xfrm>
        </p:spPr>
        <p:txBody>
          <a:bodyPr/>
          <a:lstStyle/>
          <a:p>
            <a:pPr algn="ctr"/>
            <a:r>
              <a:rPr lang="en-SG" b="1" dirty="0"/>
              <a:t>AdSS20- Joseph imprisoned</a:t>
            </a:r>
          </a:p>
        </p:txBody>
      </p:sp>
      <p:sp>
        <p:nvSpPr>
          <p:cNvPr id="5" name="Content Placeholder 4">
            <a:extLst>
              <a:ext uri="{FF2B5EF4-FFF2-40B4-BE49-F238E27FC236}">
                <a16:creationId xmlns:a16="http://schemas.microsoft.com/office/drawing/2014/main" id="{75128FAC-4FFB-4AEA-9978-CDEFC16C4CA0}"/>
              </a:ext>
            </a:extLst>
          </p:cNvPr>
          <p:cNvSpPr>
            <a:spLocks noGrp="1"/>
          </p:cNvSpPr>
          <p:nvPr>
            <p:ph idx="1"/>
          </p:nvPr>
        </p:nvSpPr>
        <p:spPr>
          <a:xfrm>
            <a:off x="7984272" y="1393902"/>
            <a:ext cx="3369527" cy="4783061"/>
          </a:xfrm>
        </p:spPr>
        <p:txBody>
          <a:bodyPr/>
          <a:lstStyle/>
          <a:p>
            <a:pPr marL="514350" indent="-514350">
              <a:buAutoNum type="arabicParenBoth"/>
            </a:pPr>
            <a:r>
              <a:rPr lang="en-SG" dirty="0"/>
              <a:t>Background: </a:t>
            </a:r>
          </a:p>
          <a:p>
            <a:r>
              <a:rPr lang="en-SG" dirty="0"/>
              <a:t>Due to Potiphar’s wife, Joseph was framed for wanting to sleep with her.</a:t>
            </a:r>
          </a:p>
          <a:p>
            <a:r>
              <a:rPr lang="en-SG" dirty="0"/>
              <a:t> Joseph was thrown into prison. </a:t>
            </a:r>
          </a:p>
        </p:txBody>
      </p:sp>
      <p:pic>
        <p:nvPicPr>
          <p:cNvPr id="1026" name="Picture 2" descr="Joseph in Egypt: favored by God, despite all tribulations by Isabelle  Esling | by isabelleesling | Medium">
            <a:extLst>
              <a:ext uri="{FF2B5EF4-FFF2-40B4-BE49-F238E27FC236}">
                <a16:creationId xmlns:a16="http://schemas.microsoft.com/office/drawing/2014/main" id="{CD5A1F96-C291-4979-AE33-02095D49E5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73393"/>
            <a:ext cx="7984272" cy="565178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B1E75D6C-68AB-4CF6-8A2C-B4F2D1A57295}"/>
              </a:ext>
            </a:extLst>
          </p:cNvPr>
          <p:cNvSpPr txBox="1"/>
          <p:nvPr/>
        </p:nvSpPr>
        <p:spPr>
          <a:xfrm>
            <a:off x="8303010" y="6271184"/>
            <a:ext cx="3369527" cy="553998"/>
          </a:xfrm>
          <a:prstGeom prst="rect">
            <a:avLst/>
          </a:prstGeom>
          <a:noFill/>
        </p:spPr>
        <p:txBody>
          <a:bodyPr wrap="square">
            <a:spAutoFit/>
          </a:bodyPr>
          <a:lstStyle/>
          <a:p>
            <a:r>
              <a:rPr lang="en-SG" sz="1000" dirty="0"/>
              <a:t>Source: https://medium.com/@isabelleesling/joseph-in-egypt-favored-by-god-despite-all-tribulations-by-isabelle-esling-7cbe69983d86</a:t>
            </a:r>
          </a:p>
        </p:txBody>
      </p:sp>
    </p:spTree>
    <p:extLst>
      <p:ext uri="{BB962C8B-B14F-4D97-AF65-F5344CB8AC3E}">
        <p14:creationId xmlns:p14="http://schemas.microsoft.com/office/powerpoint/2010/main" val="4262150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1D9E3A-B7B7-40BB-A356-A6F52035022F}"/>
              </a:ext>
            </a:extLst>
          </p:cNvPr>
          <p:cNvSpPr txBox="1"/>
          <p:nvPr/>
        </p:nvSpPr>
        <p:spPr>
          <a:xfrm>
            <a:off x="0" y="234176"/>
            <a:ext cx="12192000" cy="523220"/>
          </a:xfrm>
          <a:prstGeom prst="rect">
            <a:avLst/>
          </a:prstGeom>
          <a:noFill/>
        </p:spPr>
        <p:txBody>
          <a:bodyPr wrap="square" rtlCol="0">
            <a:spAutoFit/>
          </a:bodyPr>
          <a:lstStyle/>
          <a:p>
            <a:r>
              <a:rPr lang="en-SG" sz="2800" dirty="0"/>
              <a:t>(10) Pharoah’s dream and Joseph’s interpretation</a:t>
            </a:r>
          </a:p>
        </p:txBody>
      </p:sp>
      <p:graphicFrame>
        <p:nvGraphicFramePr>
          <p:cNvPr id="4" name="Table 7">
            <a:extLst>
              <a:ext uri="{FF2B5EF4-FFF2-40B4-BE49-F238E27FC236}">
                <a16:creationId xmlns:a16="http://schemas.microsoft.com/office/drawing/2014/main" id="{CD30BAE7-851F-4EE1-A247-6A525941613B}"/>
              </a:ext>
            </a:extLst>
          </p:cNvPr>
          <p:cNvGraphicFramePr>
            <a:graphicFrameLocks noGrp="1"/>
          </p:cNvGraphicFramePr>
          <p:nvPr>
            <p:extLst>
              <p:ext uri="{D42A27DB-BD31-4B8C-83A1-F6EECF244321}">
                <p14:modId xmlns:p14="http://schemas.microsoft.com/office/powerpoint/2010/main" val="2740023920"/>
              </p:ext>
            </p:extLst>
          </p:nvPr>
        </p:nvGraphicFramePr>
        <p:xfrm>
          <a:off x="0" y="757396"/>
          <a:ext cx="12192000" cy="6100604"/>
        </p:xfrm>
        <a:graphic>
          <a:graphicData uri="http://schemas.openxmlformats.org/drawingml/2006/table">
            <a:tbl>
              <a:tblPr firstRow="1" bandRow="1">
                <a:tableStyleId>{5C22544A-7EE6-4342-B048-85BDC9FD1C3A}</a:tableStyleId>
              </a:tblPr>
              <a:tblGrid>
                <a:gridCol w="3813717">
                  <a:extLst>
                    <a:ext uri="{9D8B030D-6E8A-4147-A177-3AD203B41FA5}">
                      <a16:colId xmlns:a16="http://schemas.microsoft.com/office/drawing/2014/main" val="4285262269"/>
                    </a:ext>
                  </a:extLst>
                </a:gridCol>
                <a:gridCol w="3679903">
                  <a:extLst>
                    <a:ext uri="{9D8B030D-6E8A-4147-A177-3AD203B41FA5}">
                      <a16:colId xmlns:a16="http://schemas.microsoft.com/office/drawing/2014/main" val="866623688"/>
                    </a:ext>
                  </a:extLst>
                </a:gridCol>
                <a:gridCol w="4698380">
                  <a:extLst>
                    <a:ext uri="{9D8B030D-6E8A-4147-A177-3AD203B41FA5}">
                      <a16:colId xmlns:a16="http://schemas.microsoft.com/office/drawing/2014/main" val="119308994"/>
                    </a:ext>
                  </a:extLst>
                </a:gridCol>
              </a:tblGrid>
              <a:tr h="749525">
                <a:tc>
                  <a:txBody>
                    <a:bodyPr/>
                    <a:lstStyle/>
                    <a:p>
                      <a:r>
                        <a:rPr lang="en-SG" sz="2800" dirty="0"/>
                        <a:t>Pharoah’s 1</a:t>
                      </a:r>
                      <a:r>
                        <a:rPr lang="en-SG" sz="2800" baseline="30000" dirty="0"/>
                        <a:t>st</a:t>
                      </a:r>
                      <a:r>
                        <a:rPr lang="en-SG" sz="2800" dirty="0"/>
                        <a:t> dream</a:t>
                      </a:r>
                    </a:p>
                  </a:txBody>
                  <a:tcPr/>
                </a:tc>
                <a:tc>
                  <a:txBody>
                    <a:bodyPr/>
                    <a:lstStyle/>
                    <a:p>
                      <a:r>
                        <a:rPr lang="en-SG" sz="2800" dirty="0"/>
                        <a:t>Pharoah’s 2</a:t>
                      </a:r>
                      <a:r>
                        <a:rPr lang="en-SG" sz="2800" baseline="30000" dirty="0"/>
                        <a:t>nd</a:t>
                      </a:r>
                      <a:r>
                        <a:rPr lang="en-SG" sz="2800" dirty="0"/>
                        <a:t> dream</a:t>
                      </a:r>
                    </a:p>
                  </a:txBody>
                  <a:tcPr/>
                </a:tc>
                <a:tc>
                  <a:txBody>
                    <a:bodyPr/>
                    <a:lstStyle/>
                    <a:p>
                      <a:r>
                        <a:rPr lang="en-SG" sz="2800" dirty="0"/>
                        <a:t>Joseph’s interpretation</a:t>
                      </a:r>
                    </a:p>
                  </a:txBody>
                  <a:tcPr/>
                </a:tc>
                <a:extLst>
                  <a:ext uri="{0D108BD9-81ED-4DB2-BD59-A6C34878D82A}">
                    <a16:rowId xmlns:a16="http://schemas.microsoft.com/office/drawing/2014/main" val="860741902"/>
                  </a:ext>
                </a:extLst>
              </a:tr>
              <a:tr h="5351079">
                <a:tc>
                  <a:txBody>
                    <a:bodyPr/>
                    <a:lstStyle/>
                    <a:p>
                      <a:pPr marL="342900" indent="-342900">
                        <a:buAutoNum type="alphaLcParenBoth"/>
                      </a:pPr>
                      <a:r>
                        <a:rPr lang="en-SG" sz="2800" dirty="0"/>
                        <a:t> 7 fat cows feeding in the meadow.</a:t>
                      </a:r>
                    </a:p>
                    <a:p>
                      <a:pPr marL="342900" indent="-342900">
                        <a:buAutoNum type="alphaLcParenBoth"/>
                      </a:pPr>
                      <a:endParaRPr lang="en-SG" sz="2800" dirty="0"/>
                    </a:p>
                    <a:p>
                      <a:pPr marL="342900" indent="-342900">
                        <a:buAutoNum type="alphaLcParenBoth"/>
                      </a:pPr>
                      <a:r>
                        <a:rPr lang="en-SG" sz="2800" dirty="0"/>
                        <a:t> Then, 7 thin and scrawny cows came and ate up the 7 fat cows.</a:t>
                      </a:r>
                    </a:p>
                    <a:p>
                      <a:pPr marL="342900" indent="-342900">
                        <a:buAutoNum type="alphaLcParenBoth"/>
                      </a:pPr>
                      <a:endParaRPr lang="en-SG" sz="2800" dirty="0"/>
                    </a:p>
                    <a:p>
                      <a:pPr marL="342900" indent="-342900">
                        <a:buAutoNum type="alphaLcParenBoth"/>
                      </a:pPr>
                      <a:r>
                        <a:rPr lang="en-SG" sz="2800" dirty="0"/>
                        <a:t> After eating, the 7 thin cows looked just as thin as before.</a:t>
                      </a:r>
                    </a:p>
                  </a:txBody>
                  <a:tcPr/>
                </a:tc>
                <a:tc>
                  <a:txBody>
                    <a:bodyPr/>
                    <a:lstStyle/>
                    <a:p>
                      <a:pPr marL="342900" indent="-342900">
                        <a:buAutoNum type="alphaLcParenBoth"/>
                      </a:pPr>
                      <a:r>
                        <a:rPr lang="en-SG" sz="2800" dirty="0"/>
                        <a:t> 7 heads of good grain growing on a stalk.</a:t>
                      </a:r>
                    </a:p>
                    <a:p>
                      <a:pPr marL="0" indent="0">
                        <a:buNone/>
                      </a:pPr>
                      <a:endParaRPr lang="en-SG" sz="2800" dirty="0"/>
                    </a:p>
                    <a:p>
                      <a:pPr marL="342900" indent="-342900">
                        <a:buAutoNum type="alphaLcParenBoth"/>
                      </a:pPr>
                      <a:r>
                        <a:rPr lang="en-SG" sz="2800" dirty="0"/>
                        <a:t>Then, sprouted 7 withered and thin grains.</a:t>
                      </a:r>
                    </a:p>
                    <a:p>
                      <a:pPr marL="342900" indent="-342900">
                        <a:buAutoNum type="alphaLcParenBoth"/>
                      </a:pPr>
                      <a:endParaRPr lang="en-SG" sz="2800" dirty="0"/>
                    </a:p>
                    <a:p>
                      <a:pPr marL="342900" indent="-342900">
                        <a:buAutoNum type="alphaLcParenBoth"/>
                      </a:pPr>
                      <a:r>
                        <a:rPr lang="en-SG" sz="2800" dirty="0"/>
                        <a:t>The 7 thin grains swallowed up the 7 good grains.</a:t>
                      </a:r>
                    </a:p>
                  </a:txBody>
                  <a:tcPr/>
                </a:tc>
                <a:tc>
                  <a:txBody>
                    <a:bodyPr/>
                    <a:lstStyle/>
                    <a:p>
                      <a:pPr marL="342900" indent="-342900">
                        <a:buAutoNum type="alphaLcParenBoth"/>
                      </a:pPr>
                      <a:r>
                        <a:rPr lang="en-SG" sz="2800" dirty="0"/>
                        <a:t> The 2 dreams were the same.</a:t>
                      </a:r>
                    </a:p>
                    <a:p>
                      <a:pPr marL="342900" indent="-342900">
                        <a:buAutoNum type="alphaLcParenBoth"/>
                      </a:pPr>
                      <a:endParaRPr lang="en-SG" sz="2800" dirty="0"/>
                    </a:p>
                    <a:p>
                      <a:pPr marL="342900" indent="-342900">
                        <a:buAutoNum type="alphaLcParenBoth"/>
                      </a:pPr>
                      <a:r>
                        <a:rPr lang="en-SG" sz="2800" dirty="0"/>
                        <a:t> 7 good cows = 7 good grains = 7 good years.</a:t>
                      </a:r>
                    </a:p>
                    <a:p>
                      <a:pPr marL="342900" indent="-342900">
                        <a:buAutoNum type="alphaLcParenBoth"/>
                      </a:pPr>
                      <a:endParaRPr lang="en-SG" sz="2800" dirty="0"/>
                    </a:p>
                    <a:p>
                      <a:pPr marL="342900" indent="-342900">
                        <a:buAutoNum type="alphaLcParenBoth"/>
                      </a:pPr>
                      <a:r>
                        <a:rPr lang="en-SG" sz="2800" dirty="0"/>
                        <a:t> 7 thin cows = 7 thin grains = 7 years of famine.</a:t>
                      </a:r>
                    </a:p>
                    <a:p>
                      <a:pPr marL="342900" indent="-342900">
                        <a:buAutoNum type="alphaLcParenBoth"/>
                      </a:pPr>
                      <a:endParaRPr lang="en-SG" sz="2800" dirty="0"/>
                    </a:p>
                    <a:p>
                      <a:pPr marL="342900" indent="-342900">
                        <a:buAutoNum type="alphaLcParenBoth"/>
                      </a:pPr>
                      <a:r>
                        <a:rPr lang="en-SG" sz="2800" dirty="0"/>
                        <a:t>In summary, there would be 7 years of plenty followed by 7 years of famine.</a:t>
                      </a:r>
                    </a:p>
                  </a:txBody>
                  <a:tcPr/>
                </a:tc>
                <a:extLst>
                  <a:ext uri="{0D108BD9-81ED-4DB2-BD59-A6C34878D82A}">
                    <a16:rowId xmlns:a16="http://schemas.microsoft.com/office/drawing/2014/main" val="3041106969"/>
                  </a:ext>
                </a:extLst>
              </a:tr>
            </a:tbl>
          </a:graphicData>
        </a:graphic>
      </p:graphicFrame>
    </p:spTree>
    <p:extLst>
      <p:ext uri="{BB962C8B-B14F-4D97-AF65-F5344CB8AC3E}">
        <p14:creationId xmlns:p14="http://schemas.microsoft.com/office/powerpoint/2010/main" val="312010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FFD141-E537-4271-81A3-BC0EF6E68603}"/>
              </a:ext>
            </a:extLst>
          </p:cNvPr>
          <p:cNvSpPr txBox="1"/>
          <p:nvPr/>
        </p:nvSpPr>
        <p:spPr>
          <a:xfrm>
            <a:off x="111513" y="245326"/>
            <a:ext cx="12192000" cy="5416868"/>
          </a:xfrm>
          <a:prstGeom prst="rect">
            <a:avLst/>
          </a:prstGeom>
          <a:noFill/>
        </p:spPr>
        <p:txBody>
          <a:bodyPr wrap="square" rtlCol="0">
            <a:spAutoFit/>
          </a:bodyPr>
          <a:lstStyle/>
          <a:p>
            <a:r>
              <a:rPr lang="en-SG" sz="2800" dirty="0"/>
              <a:t>(11) Watch video: 1:27:58 – 1:31:45</a:t>
            </a:r>
          </a:p>
          <a:p>
            <a:r>
              <a:rPr lang="en-SG" sz="2800" dirty="0"/>
              <a:t>(Viewers are cautioned on the inaccurate parts of the video)</a:t>
            </a:r>
          </a:p>
          <a:p>
            <a:r>
              <a:rPr lang="en-SG" sz="1000" dirty="0"/>
              <a:t>(Source: Abraham, Sarah, Isaac, Jacob, Joseph, the movie)</a:t>
            </a:r>
          </a:p>
          <a:p>
            <a:endParaRPr lang="en-SG" sz="1000" dirty="0"/>
          </a:p>
          <a:p>
            <a:endParaRPr lang="en-SG" sz="2800" dirty="0"/>
          </a:p>
          <a:p>
            <a:r>
              <a:rPr lang="en-SG" sz="2800" dirty="0"/>
              <a:t>(12) Comments</a:t>
            </a:r>
          </a:p>
          <a:p>
            <a:endParaRPr lang="en-SG" sz="2800" dirty="0"/>
          </a:p>
          <a:p>
            <a:pPr marL="514350" indent="-514350">
              <a:buAutoNum type="alphaLcParenBoth"/>
            </a:pPr>
            <a:r>
              <a:rPr lang="en-SG" sz="2800" dirty="0"/>
              <a:t>Through his imprisonment, Joseph was connected to the Pharoah because of his ability to interpret dreams.</a:t>
            </a:r>
          </a:p>
          <a:p>
            <a:pPr marL="514350" indent="-514350">
              <a:buAutoNum type="alphaLcParenBoth"/>
            </a:pPr>
            <a:endParaRPr lang="en-SG" sz="2800" dirty="0"/>
          </a:p>
          <a:p>
            <a:pPr marL="514350" indent="-514350">
              <a:buAutoNum type="alphaLcParenBoth"/>
            </a:pPr>
            <a:r>
              <a:rPr lang="en-SG" sz="2800" dirty="0"/>
              <a:t>This divine ability to interpret dreams was God’s blessing. Joseph was faithful and obedient to God despite being falsely accused and imprisoned.</a:t>
            </a:r>
          </a:p>
          <a:p>
            <a:pPr marL="514350" indent="-514350">
              <a:buAutoNum type="alphaLcParenBoth"/>
            </a:pPr>
            <a:endParaRPr lang="en-SG" sz="2800" dirty="0"/>
          </a:p>
          <a:p>
            <a:endParaRPr lang="en-SG" dirty="0"/>
          </a:p>
        </p:txBody>
      </p:sp>
    </p:spTree>
    <p:extLst>
      <p:ext uri="{BB962C8B-B14F-4D97-AF65-F5344CB8AC3E}">
        <p14:creationId xmlns:p14="http://schemas.microsoft.com/office/powerpoint/2010/main" val="2861584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B973EC-8660-BFE8-B9E6-E81C04CF1E65}"/>
              </a:ext>
            </a:extLst>
          </p:cNvPr>
          <p:cNvSpPr txBox="1"/>
          <p:nvPr/>
        </p:nvSpPr>
        <p:spPr>
          <a:xfrm>
            <a:off x="0" y="426472"/>
            <a:ext cx="12192000" cy="3970318"/>
          </a:xfrm>
          <a:prstGeom prst="rect">
            <a:avLst/>
          </a:prstGeom>
          <a:noFill/>
        </p:spPr>
        <p:txBody>
          <a:bodyPr wrap="square" rtlCol="0">
            <a:spAutoFit/>
          </a:bodyPr>
          <a:lstStyle/>
          <a:p>
            <a:r>
              <a:rPr lang="en-SG" sz="2800" dirty="0"/>
              <a:t>(c) God’s objective was for Joseph to save Jacob and family from famine in Canaan. </a:t>
            </a:r>
          </a:p>
          <a:p>
            <a:endParaRPr lang="en-SG" sz="2800" dirty="0"/>
          </a:p>
          <a:p>
            <a:pPr marL="914400" lvl="1" indent="-457200">
              <a:buFont typeface="Arial" panose="020B0604020202020204" pitchFamily="34" charset="0"/>
              <a:buChar char="•"/>
            </a:pPr>
            <a:r>
              <a:rPr lang="en-SG" sz="2800" dirty="0"/>
              <a:t>In training Joseph as prime minister of Egypt, God sets a series of setbacks for Joseph. </a:t>
            </a:r>
          </a:p>
          <a:p>
            <a:pPr marL="1371600" lvl="2" indent="-457200">
              <a:buFont typeface="Arial" panose="020B0604020202020204" pitchFamily="34" charset="0"/>
              <a:buChar char="•"/>
            </a:pPr>
            <a:r>
              <a:rPr lang="en-SG" sz="2800" dirty="0"/>
              <a:t>Consider setbacks in Abraham’s life, Jacob’s life, Moses’ life</a:t>
            </a:r>
          </a:p>
          <a:p>
            <a:pPr marL="914400" lvl="1" indent="-457200">
              <a:buFont typeface="Arial" panose="020B0604020202020204" pitchFamily="34" charset="0"/>
              <a:buChar char="•"/>
            </a:pPr>
            <a:endParaRPr lang="en-SG" sz="2800" dirty="0"/>
          </a:p>
          <a:p>
            <a:pPr marL="914400" lvl="1" indent="-457200">
              <a:buFont typeface="Arial" panose="020B0604020202020204" pitchFamily="34" charset="0"/>
              <a:buChar char="•"/>
            </a:pPr>
            <a:r>
              <a:rPr lang="en-SG" sz="2800" dirty="0"/>
              <a:t>Ultimately through Joseph’s imprisonment, he was connected with Pharoah. </a:t>
            </a:r>
          </a:p>
          <a:p>
            <a:pPr marL="914400" lvl="1" indent="-457200">
              <a:buFont typeface="Arial" panose="020B0604020202020204" pitchFamily="34" charset="0"/>
              <a:buChar char="•"/>
            </a:pPr>
            <a:endParaRPr lang="en-SG" sz="2800" dirty="0"/>
          </a:p>
          <a:p>
            <a:pPr marL="914400" lvl="1" indent="-457200">
              <a:buFont typeface="Arial" panose="020B0604020202020204" pitchFamily="34" charset="0"/>
              <a:buChar char="•"/>
            </a:pPr>
            <a:r>
              <a:rPr lang="en-SG" sz="2800" dirty="0"/>
              <a:t>Joseph became Prime Minister of Egypt and saved Jacob and family.</a:t>
            </a:r>
          </a:p>
        </p:txBody>
      </p:sp>
    </p:spTree>
    <p:extLst>
      <p:ext uri="{BB962C8B-B14F-4D97-AF65-F5344CB8AC3E}">
        <p14:creationId xmlns:p14="http://schemas.microsoft.com/office/powerpoint/2010/main" val="1446235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28029A-198A-4C1A-9F31-C0746B776709}"/>
              </a:ext>
            </a:extLst>
          </p:cNvPr>
          <p:cNvSpPr txBox="1"/>
          <p:nvPr/>
        </p:nvSpPr>
        <p:spPr>
          <a:xfrm>
            <a:off x="211873" y="1062635"/>
            <a:ext cx="1791984" cy="1569660"/>
          </a:xfrm>
          <a:prstGeom prst="rect">
            <a:avLst/>
          </a:prstGeom>
          <a:noFill/>
          <a:ln>
            <a:solidFill>
              <a:schemeClr val="tx1"/>
            </a:solidFill>
          </a:ln>
        </p:spPr>
        <p:txBody>
          <a:bodyPr wrap="square" rtlCol="0">
            <a:spAutoFit/>
          </a:bodyPr>
          <a:lstStyle/>
          <a:p>
            <a:r>
              <a:rPr lang="en-SG" sz="2400" dirty="0"/>
              <a:t>17-year old Joseph went to look for his brothers</a:t>
            </a:r>
          </a:p>
        </p:txBody>
      </p:sp>
      <p:sp>
        <p:nvSpPr>
          <p:cNvPr id="4" name="TextBox 3">
            <a:extLst>
              <a:ext uri="{FF2B5EF4-FFF2-40B4-BE49-F238E27FC236}">
                <a16:creationId xmlns:a16="http://schemas.microsoft.com/office/drawing/2014/main" id="{54462DB1-29AD-49B6-B430-020AF3694041}"/>
              </a:ext>
            </a:extLst>
          </p:cNvPr>
          <p:cNvSpPr txBox="1"/>
          <p:nvPr/>
        </p:nvSpPr>
        <p:spPr>
          <a:xfrm>
            <a:off x="2142851" y="2008198"/>
            <a:ext cx="1637564" cy="1938992"/>
          </a:xfrm>
          <a:prstGeom prst="rect">
            <a:avLst/>
          </a:prstGeom>
          <a:noFill/>
          <a:ln>
            <a:solidFill>
              <a:schemeClr val="tx1"/>
            </a:solidFill>
          </a:ln>
        </p:spPr>
        <p:txBody>
          <a:bodyPr wrap="square" rtlCol="0">
            <a:spAutoFit/>
          </a:bodyPr>
          <a:lstStyle/>
          <a:p>
            <a:r>
              <a:rPr lang="en-SG" sz="2400" dirty="0"/>
              <a:t>The brothers threw Joseph into a pit</a:t>
            </a:r>
          </a:p>
        </p:txBody>
      </p:sp>
      <p:sp>
        <p:nvSpPr>
          <p:cNvPr id="5" name="TextBox 4">
            <a:extLst>
              <a:ext uri="{FF2B5EF4-FFF2-40B4-BE49-F238E27FC236}">
                <a16:creationId xmlns:a16="http://schemas.microsoft.com/office/drawing/2014/main" id="{4BA8467D-357A-4E24-9257-A25AE3DDAEA4}"/>
              </a:ext>
            </a:extLst>
          </p:cNvPr>
          <p:cNvSpPr txBox="1"/>
          <p:nvPr/>
        </p:nvSpPr>
        <p:spPr>
          <a:xfrm>
            <a:off x="3908312" y="3159116"/>
            <a:ext cx="1442621" cy="1200329"/>
          </a:xfrm>
          <a:prstGeom prst="rect">
            <a:avLst/>
          </a:prstGeom>
          <a:noFill/>
          <a:ln>
            <a:solidFill>
              <a:schemeClr val="tx1"/>
            </a:solidFill>
          </a:ln>
        </p:spPr>
        <p:txBody>
          <a:bodyPr wrap="square" rtlCol="0">
            <a:spAutoFit/>
          </a:bodyPr>
          <a:lstStyle/>
          <a:p>
            <a:r>
              <a:rPr lang="en-SG" sz="2400" dirty="0"/>
              <a:t>Joseph was sold as a slave</a:t>
            </a:r>
          </a:p>
        </p:txBody>
      </p:sp>
      <p:sp>
        <p:nvSpPr>
          <p:cNvPr id="6" name="TextBox 5">
            <a:extLst>
              <a:ext uri="{FF2B5EF4-FFF2-40B4-BE49-F238E27FC236}">
                <a16:creationId xmlns:a16="http://schemas.microsoft.com/office/drawing/2014/main" id="{941F78A5-9CD2-4660-8D9F-74D2AF2CD43A}"/>
              </a:ext>
            </a:extLst>
          </p:cNvPr>
          <p:cNvSpPr txBox="1"/>
          <p:nvPr/>
        </p:nvSpPr>
        <p:spPr>
          <a:xfrm>
            <a:off x="5809619" y="2176269"/>
            <a:ext cx="1637564" cy="1569660"/>
          </a:xfrm>
          <a:prstGeom prst="rect">
            <a:avLst/>
          </a:prstGeom>
          <a:noFill/>
          <a:ln>
            <a:solidFill>
              <a:schemeClr val="tx1"/>
            </a:solidFill>
          </a:ln>
        </p:spPr>
        <p:txBody>
          <a:bodyPr wrap="square" rtlCol="0">
            <a:spAutoFit/>
          </a:bodyPr>
          <a:lstStyle/>
          <a:p>
            <a:r>
              <a:rPr lang="en-SG" sz="2400" dirty="0"/>
              <a:t>As a slave, Joseph was favoured by Potiphar</a:t>
            </a:r>
          </a:p>
        </p:txBody>
      </p:sp>
      <p:sp>
        <p:nvSpPr>
          <p:cNvPr id="7" name="TextBox 6">
            <a:extLst>
              <a:ext uri="{FF2B5EF4-FFF2-40B4-BE49-F238E27FC236}">
                <a16:creationId xmlns:a16="http://schemas.microsoft.com/office/drawing/2014/main" id="{082B2964-24E3-4A5A-8E69-2A6D6BC126DE}"/>
              </a:ext>
            </a:extLst>
          </p:cNvPr>
          <p:cNvSpPr txBox="1"/>
          <p:nvPr/>
        </p:nvSpPr>
        <p:spPr>
          <a:xfrm>
            <a:off x="6570409" y="4059363"/>
            <a:ext cx="1304693" cy="1938992"/>
          </a:xfrm>
          <a:prstGeom prst="rect">
            <a:avLst/>
          </a:prstGeom>
          <a:noFill/>
          <a:ln>
            <a:solidFill>
              <a:schemeClr val="tx1"/>
            </a:solidFill>
          </a:ln>
        </p:spPr>
        <p:txBody>
          <a:bodyPr wrap="square" rtlCol="0">
            <a:spAutoFit/>
          </a:bodyPr>
          <a:lstStyle/>
          <a:p>
            <a:r>
              <a:rPr lang="en-SG" sz="2400" dirty="0"/>
              <a:t>Joseph was thrown into prison</a:t>
            </a:r>
          </a:p>
        </p:txBody>
      </p:sp>
      <p:sp>
        <p:nvSpPr>
          <p:cNvPr id="8" name="TextBox 7">
            <a:extLst>
              <a:ext uri="{FF2B5EF4-FFF2-40B4-BE49-F238E27FC236}">
                <a16:creationId xmlns:a16="http://schemas.microsoft.com/office/drawing/2014/main" id="{8A7BBF8F-A8B5-41B2-832D-5C6F5122F4E3}"/>
              </a:ext>
            </a:extLst>
          </p:cNvPr>
          <p:cNvSpPr txBox="1"/>
          <p:nvPr/>
        </p:nvSpPr>
        <p:spPr>
          <a:xfrm>
            <a:off x="8080917" y="5028859"/>
            <a:ext cx="1248936" cy="1569660"/>
          </a:xfrm>
          <a:prstGeom prst="rect">
            <a:avLst/>
          </a:prstGeom>
          <a:noFill/>
          <a:ln>
            <a:solidFill>
              <a:schemeClr val="tx1"/>
            </a:solidFill>
          </a:ln>
        </p:spPr>
        <p:txBody>
          <a:bodyPr wrap="square" rtlCol="0">
            <a:spAutoFit/>
          </a:bodyPr>
          <a:lstStyle/>
          <a:p>
            <a:r>
              <a:rPr lang="en-SG" sz="2400" dirty="0"/>
              <a:t>The butler forgot Joseph</a:t>
            </a:r>
          </a:p>
        </p:txBody>
      </p:sp>
      <p:sp>
        <p:nvSpPr>
          <p:cNvPr id="9" name="TextBox 8">
            <a:extLst>
              <a:ext uri="{FF2B5EF4-FFF2-40B4-BE49-F238E27FC236}">
                <a16:creationId xmlns:a16="http://schemas.microsoft.com/office/drawing/2014/main" id="{3717264A-9BA1-42B4-A44A-729FB6C21B14}"/>
              </a:ext>
            </a:extLst>
          </p:cNvPr>
          <p:cNvSpPr txBox="1"/>
          <p:nvPr/>
        </p:nvSpPr>
        <p:spPr>
          <a:xfrm>
            <a:off x="8736271" y="2783298"/>
            <a:ext cx="1797425" cy="1569660"/>
          </a:xfrm>
          <a:prstGeom prst="rect">
            <a:avLst/>
          </a:prstGeom>
          <a:noFill/>
          <a:ln>
            <a:solidFill>
              <a:schemeClr val="tx1"/>
            </a:solidFill>
          </a:ln>
        </p:spPr>
        <p:txBody>
          <a:bodyPr wrap="square" rtlCol="0">
            <a:spAutoFit/>
          </a:bodyPr>
          <a:lstStyle/>
          <a:p>
            <a:r>
              <a:rPr lang="en-SG" sz="2400" dirty="0"/>
              <a:t>Joseph interpreted Pharoah’s dream</a:t>
            </a:r>
          </a:p>
        </p:txBody>
      </p:sp>
      <p:cxnSp>
        <p:nvCxnSpPr>
          <p:cNvPr id="11" name="Connector: Curved 10">
            <a:extLst>
              <a:ext uri="{FF2B5EF4-FFF2-40B4-BE49-F238E27FC236}">
                <a16:creationId xmlns:a16="http://schemas.microsoft.com/office/drawing/2014/main" id="{D9776CD0-59B0-4941-AAF6-B21B35AE3F20}"/>
              </a:ext>
            </a:extLst>
          </p:cNvPr>
          <p:cNvCxnSpPr>
            <a:cxnSpLocks/>
          </p:cNvCxnSpPr>
          <p:nvPr/>
        </p:nvCxnSpPr>
        <p:spPr>
          <a:xfrm rot="16200000" flipH="1">
            <a:off x="1988621" y="1469291"/>
            <a:ext cx="564027" cy="464633"/>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3" name="Connector: Curved 12">
            <a:extLst>
              <a:ext uri="{FF2B5EF4-FFF2-40B4-BE49-F238E27FC236}">
                <a16:creationId xmlns:a16="http://schemas.microsoft.com/office/drawing/2014/main" id="{22F2FA1B-C0B5-4C6D-B243-BA5FFD846139}"/>
              </a:ext>
            </a:extLst>
          </p:cNvPr>
          <p:cNvCxnSpPr>
            <a:cxnSpLocks/>
          </p:cNvCxnSpPr>
          <p:nvPr/>
        </p:nvCxnSpPr>
        <p:spPr>
          <a:xfrm>
            <a:off x="3786215" y="2799517"/>
            <a:ext cx="401445" cy="323165"/>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5" name="Connector: Curved 14">
            <a:extLst>
              <a:ext uri="{FF2B5EF4-FFF2-40B4-BE49-F238E27FC236}">
                <a16:creationId xmlns:a16="http://schemas.microsoft.com/office/drawing/2014/main" id="{0F0CA31B-0243-43E8-B500-9C1A9BA39577}"/>
              </a:ext>
            </a:extLst>
          </p:cNvPr>
          <p:cNvCxnSpPr>
            <a:cxnSpLocks/>
            <a:stCxn id="5" idx="3"/>
          </p:cNvCxnSpPr>
          <p:nvPr/>
        </p:nvCxnSpPr>
        <p:spPr>
          <a:xfrm flipV="1">
            <a:off x="5350933" y="3429000"/>
            <a:ext cx="458686" cy="330281"/>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7" name="Connector: Curved 16">
            <a:extLst>
              <a:ext uri="{FF2B5EF4-FFF2-40B4-BE49-F238E27FC236}">
                <a16:creationId xmlns:a16="http://schemas.microsoft.com/office/drawing/2014/main" id="{1E9D664F-D29F-4577-ABD4-49F37E3274AA}"/>
              </a:ext>
            </a:extLst>
          </p:cNvPr>
          <p:cNvCxnSpPr>
            <a:cxnSpLocks/>
          </p:cNvCxnSpPr>
          <p:nvPr/>
        </p:nvCxnSpPr>
        <p:spPr>
          <a:xfrm rot="16200000" flipH="1">
            <a:off x="6531940" y="3797749"/>
            <a:ext cx="300084" cy="223147"/>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9" name="Connector: Curved 18">
            <a:extLst>
              <a:ext uri="{FF2B5EF4-FFF2-40B4-BE49-F238E27FC236}">
                <a16:creationId xmlns:a16="http://schemas.microsoft.com/office/drawing/2014/main" id="{0B57113B-BE5D-41B4-849B-3E3F413DC0A2}"/>
              </a:ext>
            </a:extLst>
          </p:cNvPr>
          <p:cNvCxnSpPr/>
          <p:nvPr/>
        </p:nvCxnSpPr>
        <p:spPr>
          <a:xfrm rot="16200000" flipH="1">
            <a:off x="7786861" y="4537799"/>
            <a:ext cx="588112" cy="394009"/>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21" name="Connector: Curved 20">
            <a:extLst>
              <a:ext uri="{FF2B5EF4-FFF2-40B4-BE49-F238E27FC236}">
                <a16:creationId xmlns:a16="http://schemas.microsoft.com/office/drawing/2014/main" id="{7F1C7D79-965A-4A2C-8CFB-6BFA25BD7CC9}"/>
              </a:ext>
            </a:extLst>
          </p:cNvPr>
          <p:cNvCxnSpPr>
            <a:cxnSpLocks/>
            <a:endCxn id="9" idx="2"/>
          </p:cNvCxnSpPr>
          <p:nvPr/>
        </p:nvCxnSpPr>
        <p:spPr>
          <a:xfrm rot="5400000" flipH="1" flipV="1">
            <a:off x="8961089" y="4354965"/>
            <a:ext cx="675902" cy="671888"/>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3" name="Connector: Curved 22">
            <a:extLst>
              <a:ext uri="{FF2B5EF4-FFF2-40B4-BE49-F238E27FC236}">
                <a16:creationId xmlns:a16="http://schemas.microsoft.com/office/drawing/2014/main" id="{56A8A77C-7A49-418B-865B-AE7D29DFD645}"/>
              </a:ext>
            </a:extLst>
          </p:cNvPr>
          <p:cNvCxnSpPr>
            <a:cxnSpLocks/>
          </p:cNvCxnSpPr>
          <p:nvPr/>
        </p:nvCxnSpPr>
        <p:spPr>
          <a:xfrm rot="5400000" flipH="1" flipV="1">
            <a:off x="10410515" y="2755477"/>
            <a:ext cx="931535" cy="685173"/>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0B8A533B-6380-4BC8-A4EC-F67068372F11}"/>
              </a:ext>
            </a:extLst>
          </p:cNvPr>
          <p:cNvSpPr txBox="1"/>
          <p:nvPr/>
        </p:nvSpPr>
        <p:spPr>
          <a:xfrm>
            <a:off x="9979378" y="324428"/>
            <a:ext cx="1736009" cy="2308324"/>
          </a:xfrm>
          <a:prstGeom prst="rect">
            <a:avLst/>
          </a:prstGeom>
          <a:noFill/>
          <a:ln>
            <a:solidFill>
              <a:schemeClr val="tx1"/>
            </a:solidFill>
          </a:ln>
        </p:spPr>
        <p:txBody>
          <a:bodyPr wrap="square" rtlCol="0">
            <a:spAutoFit/>
          </a:bodyPr>
          <a:lstStyle/>
          <a:p>
            <a:r>
              <a:rPr lang="en-SG" sz="2400" dirty="0"/>
              <a:t>Joseph, at 30 years old, became Prime Minister of Egypt</a:t>
            </a:r>
          </a:p>
        </p:txBody>
      </p:sp>
      <p:sp>
        <p:nvSpPr>
          <p:cNvPr id="12" name="TextBox 11">
            <a:extLst>
              <a:ext uri="{FF2B5EF4-FFF2-40B4-BE49-F238E27FC236}">
                <a16:creationId xmlns:a16="http://schemas.microsoft.com/office/drawing/2014/main" id="{8E982A22-0AFD-BACB-22F7-B2040C449EB8}"/>
              </a:ext>
            </a:extLst>
          </p:cNvPr>
          <p:cNvSpPr txBox="1"/>
          <p:nvPr/>
        </p:nvSpPr>
        <p:spPr>
          <a:xfrm>
            <a:off x="211872" y="236996"/>
            <a:ext cx="3965018" cy="523220"/>
          </a:xfrm>
          <a:prstGeom prst="rect">
            <a:avLst/>
          </a:prstGeom>
          <a:noFill/>
        </p:spPr>
        <p:txBody>
          <a:bodyPr wrap="square" rtlCol="0">
            <a:spAutoFit/>
          </a:bodyPr>
          <a:lstStyle/>
          <a:p>
            <a:r>
              <a:rPr lang="en-SG" sz="2800" dirty="0"/>
              <a:t>(d) Joseph’s difficult life</a:t>
            </a:r>
          </a:p>
        </p:txBody>
      </p:sp>
    </p:spTree>
    <p:extLst>
      <p:ext uri="{BB962C8B-B14F-4D97-AF65-F5344CB8AC3E}">
        <p14:creationId xmlns:p14="http://schemas.microsoft.com/office/powerpoint/2010/main" val="843221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7109B9-23CB-4449-B4EE-6814FA2906E1}"/>
              </a:ext>
            </a:extLst>
          </p:cNvPr>
          <p:cNvSpPr txBox="1"/>
          <p:nvPr/>
        </p:nvSpPr>
        <p:spPr>
          <a:xfrm>
            <a:off x="0" y="178420"/>
            <a:ext cx="12192000" cy="6986528"/>
          </a:xfrm>
          <a:prstGeom prst="rect">
            <a:avLst/>
          </a:prstGeom>
          <a:noFill/>
        </p:spPr>
        <p:txBody>
          <a:bodyPr wrap="square" rtlCol="0">
            <a:spAutoFit/>
          </a:bodyPr>
          <a:lstStyle/>
          <a:p>
            <a:r>
              <a:rPr lang="en-SG" sz="2800" b="1" dirty="0"/>
              <a:t>(13) Spiritual Lessons:</a:t>
            </a:r>
          </a:p>
          <a:p>
            <a:endParaRPr lang="en-SG" sz="2800" dirty="0"/>
          </a:p>
          <a:p>
            <a:pPr marL="342900" indent="-342900">
              <a:buAutoNum type="alphaLcParenBoth"/>
            </a:pPr>
            <a:r>
              <a:rPr lang="en-SG" sz="2800" dirty="0"/>
              <a:t>Setbacks in our lives may be God’s:</a:t>
            </a:r>
          </a:p>
          <a:p>
            <a:pPr marL="914400" lvl="1" indent="-457200">
              <a:buFont typeface="Arial" panose="020B0604020202020204" pitchFamily="34" charset="0"/>
              <a:buChar char="•"/>
            </a:pPr>
            <a:r>
              <a:rPr lang="en-SG" sz="2800" dirty="0"/>
              <a:t> opening of a new opportunity, </a:t>
            </a:r>
            <a:r>
              <a:rPr lang="en-SG" sz="2800" dirty="0" err="1"/>
              <a:t>eg.</a:t>
            </a:r>
            <a:r>
              <a:rPr lang="en-SG" sz="2800" dirty="0"/>
              <a:t> new job. </a:t>
            </a:r>
          </a:p>
          <a:p>
            <a:pPr marL="914400" lvl="1" indent="-457200">
              <a:buFont typeface="Arial" panose="020B0604020202020204" pitchFamily="34" charset="0"/>
              <a:buChar char="•"/>
            </a:pPr>
            <a:r>
              <a:rPr lang="en-SG" sz="2800" dirty="0"/>
              <a:t>strengthening of our faith in Him.</a:t>
            </a:r>
          </a:p>
          <a:p>
            <a:pPr marL="914400" lvl="1" indent="-457200">
              <a:buFont typeface="Arial" panose="020B0604020202020204" pitchFamily="34" charset="0"/>
              <a:buChar char="•"/>
            </a:pPr>
            <a:r>
              <a:rPr lang="en-SG" sz="2800" dirty="0"/>
              <a:t>Punishment of us for our sin.</a:t>
            </a:r>
          </a:p>
          <a:p>
            <a:pPr lvl="1"/>
            <a:endParaRPr lang="en-SG" sz="2800" dirty="0"/>
          </a:p>
          <a:p>
            <a:pPr marL="914400" lvl="1" indent="-457200">
              <a:buFont typeface="Arial" panose="020B0604020202020204" pitchFamily="34" charset="0"/>
              <a:buChar char="•"/>
            </a:pPr>
            <a:r>
              <a:rPr lang="en-SG" sz="2800" dirty="0"/>
              <a:t>Look at how Joseph’s imprisonment led him to the butler and then to Pharoah. </a:t>
            </a:r>
          </a:p>
          <a:p>
            <a:pPr marL="342900" indent="-342900">
              <a:buAutoNum type="alphaLcParenBoth"/>
            </a:pPr>
            <a:endParaRPr lang="en-SG" sz="2800" i="1" dirty="0"/>
          </a:p>
          <a:p>
            <a:r>
              <a:rPr lang="en-SG" sz="2800" i="1" dirty="0"/>
              <a:t>           “Man’s goings are of the LORD; how can a man then understand his own 	way?” </a:t>
            </a:r>
            <a:r>
              <a:rPr lang="en-SG" sz="2800" dirty="0"/>
              <a:t>(Proverbs 20:24)</a:t>
            </a:r>
          </a:p>
          <a:p>
            <a:endParaRPr lang="en-SG" sz="2800" dirty="0"/>
          </a:p>
          <a:p>
            <a:r>
              <a:rPr lang="en-SG" sz="2800" dirty="0"/>
              <a:t>(b) My 2 personal setbacks and restoration.</a:t>
            </a:r>
          </a:p>
          <a:p>
            <a:pPr marL="342900" indent="-342900">
              <a:buAutoNum type="alphaLcParenBoth"/>
            </a:pPr>
            <a:endParaRPr lang="en-SG" sz="2800" dirty="0"/>
          </a:p>
          <a:p>
            <a:pPr marL="342900" indent="-342900">
              <a:buAutoNum type="alphaLcParenBoth"/>
            </a:pPr>
            <a:endParaRPr lang="en-SG" sz="2800" dirty="0"/>
          </a:p>
        </p:txBody>
      </p:sp>
    </p:spTree>
    <p:extLst>
      <p:ext uri="{BB962C8B-B14F-4D97-AF65-F5344CB8AC3E}">
        <p14:creationId xmlns:p14="http://schemas.microsoft.com/office/powerpoint/2010/main" val="3260954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A976CC-7549-4229-8EFA-BAF1CB29A348}"/>
              </a:ext>
            </a:extLst>
          </p:cNvPr>
          <p:cNvSpPr txBox="1"/>
          <p:nvPr/>
        </p:nvSpPr>
        <p:spPr>
          <a:xfrm>
            <a:off x="0" y="206830"/>
            <a:ext cx="12192000" cy="3108543"/>
          </a:xfrm>
          <a:prstGeom prst="rect">
            <a:avLst/>
          </a:prstGeom>
          <a:noFill/>
        </p:spPr>
        <p:txBody>
          <a:bodyPr wrap="square">
            <a:spAutoFit/>
          </a:bodyPr>
          <a:lstStyle/>
          <a:p>
            <a:r>
              <a:rPr lang="en-SG" sz="2800" dirty="0"/>
              <a:t>(c) So continue to be faithful to God and serve wherever God places you. And when   </a:t>
            </a:r>
          </a:p>
          <a:p>
            <a:r>
              <a:rPr lang="en-SG" sz="2800"/>
              <a:t>      God </a:t>
            </a:r>
            <a:r>
              <a:rPr lang="en-SG" sz="2800" dirty="0"/>
              <a:t>has blessed you, remember to give God the glory!</a:t>
            </a:r>
          </a:p>
          <a:p>
            <a:pPr marL="342900" indent="-342900">
              <a:buAutoNum type="alphaLcParenBoth"/>
            </a:pPr>
            <a:endParaRPr lang="en-SG" sz="2800" dirty="0"/>
          </a:p>
          <a:p>
            <a:r>
              <a:rPr lang="en-SG" sz="2800" dirty="0"/>
              <a:t>	When questioned by Pharoah whether Joseph could interpret dreams, 	Joseph said,</a:t>
            </a:r>
          </a:p>
          <a:p>
            <a:r>
              <a:rPr lang="en-SG" sz="2800" dirty="0"/>
              <a:t> </a:t>
            </a:r>
          </a:p>
          <a:p>
            <a:r>
              <a:rPr lang="en-SG" sz="2800" i="1" dirty="0"/>
              <a:t>	“It is not me: God shall give Pharoah an answer of peace.” </a:t>
            </a:r>
            <a:r>
              <a:rPr lang="en-SG" sz="2800" dirty="0"/>
              <a:t>(Gen 41:16)</a:t>
            </a:r>
          </a:p>
        </p:txBody>
      </p:sp>
    </p:spTree>
    <p:extLst>
      <p:ext uri="{BB962C8B-B14F-4D97-AF65-F5344CB8AC3E}">
        <p14:creationId xmlns:p14="http://schemas.microsoft.com/office/powerpoint/2010/main" val="1003975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1EB9CD-1DEE-2D99-9AFB-10A0900E7286}"/>
              </a:ext>
            </a:extLst>
          </p:cNvPr>
          <p:cNvSpPr txBox="1"/>
          <p:nvPr/>
        </p:nvSpPr>
        <p:spPr>
          <a:xfrm>
            <a:off x="0" y="301925"/>
            <a:ext cx="12192000" cy="1384995"/>
          </a:xfrm>
          <a:prstGeom prst="rect">
            <a:avLst/>
          </a:prstGeom>
          <a:noFill/>
        </p:spPr>
        <p:txBody>
          <a:bodyPr wrap="square" rtlCol="0">
            <a:spAutoFit/>
          </a:bodyPr>
          <a:lstStyle/>
          <a:p>
            <a:r>
              <a:rPr lang="en-SG" sz="2800" dirty="0"/>
              <a:t>In groups of 2 to 4 persons:</a:t>
            </a:r>
          </a:p>
          <a:p>
            <a:endParaRPr lang="en-SG" sz="2800" dirty="0"/>
          </a:p>
          <a:p>
            <a:r>
              <a:rPr lang="en-SG" sz="2800" dirty="0"/>
              <a:t>(a) Share how setbacks in your life turned to good and to give God the glory.</a:t>
            </a:r>
          </a:p>
        </p:txBody>
      </p:sp>
    </p:spTree>
    <p:extLst>
      <p:ext uri="{BB962C8B-B14F-4D97-AF65-F5344CB8AC3E}">
        <p14:creationId xmlns:p14="http://schemas.microsoft.com/office/powerpoint/2010/main" val="950887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017620-F2F5-CE65-1630-A139EFAA3565}"/>
              </a:ext>
            </a:extLst>
          </p:cNvPr>
          <p:cNvSpPr txBox="1"/>
          <p:nvPr/>
        </p:nvSpPr>
        <p:spPr>
          <a:xfrm>
            <a:off x="463668" y="3051865"/>
            <a:ext cx="11419218" cy="2677656"/>
          </a:xfrm>
          <a:prstGeom prst="rect">
            <a:avLst/>
          </a:prstGeom>
          <a:noFill/>
        </p:spPr>
        <p:txBody>
          <a:bodyPr wrap="square">
            <a:spAutoFit/>
          </a:bodyPr>
          <a:lstStyle/>
          <a:p>
            <a:r>
              <a:rPr lang="en-US" sz="2800" b="1" i="0" dirty="0">
                <a:solidFill>
                  <a:srgbClr val="000000"/>
                </a:solidFill>
                <a:effectLst/>
                <a:latin typeface="ui-sans-serif"/>
              </a:rPr>
              <a:t>Matthew Henry Concise Commentary on Genesis 37:3,4:</a:t>
            </a:r>
          </a:p>
          <a:p>
            <a:r>
              <a:rPr lang="en-US" sz="2800" b="0" i="0" dirty="0">
                <a:solidFill>
                  <a:srgbClr val="000000"/>
                </a:solidFill>
                <a:effectLst/>
                <a:latin typeface="ui-sans-serif"/>
              </a:rPr>
              <a:t>But Jacob made known his love, by dressing Joseph finer than the rest of his children. </a:t>
            </a:r>
            <a:r>
              <a:rPr lang="en-US" sz="2800" b="0" i="0" dirty="0">
                <a:solidFill>
                  <a:schemeClr val="accent1"/>
                </a:solidFill>
                <a:effectLst/>
                <a:latin typeface="ui-sans-serif"/>
              </a:rPr>
              <a:t>It is wrong for parents to make a difference between one child and another,</a:t>
            </a:r>
            <a:r>
              <a:rPr lang="en-US" sz="2800" b="0" i="0" dirty="0">
                <a:solidFill>
                  <a:srgbClr val="000000"/>
                </a:solidFill>
                <a:effectLst/>
                <a:latin typeface="ui-sans-serif"/>
              </a:rPr>
              <a:t> unless there is great cause for it, by the children's dutifulness, or </a:t>
            </a:r>
            <a:r>
              <a:rPr lang="en-US" sz="2800" b="0" i="0" dirty="0" err="1">
                <a:solidFill>
                  <a:srgbClr val="000000"/>
                </a:solidFill>
                <a:effectLst/>
                <a:latin typeface="ui-sans-serif"/>
              </a:rPr>
              <a:t>undutifulness</a:t>
            </a:r>
            <a:r>
              <a:rPr lang="en-US" sz="2800" b="0" i="0" dirty="0">
                <a:solidFill>
                  <a:srgbClr val="000000"/>
                </a:solidFill>
                <a:effectLst/>
                <a:latin typeface="ui-sans-serif"/>
              </a:rPr>
              <a:t>. When parents make a difference, children soon notice it, and it leads to quarrels in families.</a:t>
            </a:r>
            <a:endParaRPr lang="en-SG" sz="2800" dirty="0"/>
          </a:p>
        </p:txBody>
      </p:sp>
      <p:sp>
        <p:nvSpPr>
          <p:cNvPr id="5" name="TextBox 4">
            <a:extLst>
              <a:ext uri="{FF2B5EF4-FFF2-40B4-BE49-F238E27FC236}">
                <a16:creationId xmlns:a16="http://schemas.microsoft.com/office/drawing/2014/main" id="{820F3D2D-055B-46D0-2A56-EFFEEE1D076B}"/>
              </a:ext>
            </a:extLst>
          </p:cNvPr>
          <p:cNvSpPr txBox="1"/>
          <p:nvPr/>
        </p:nvSpPr>
        <p:spPr>
          <a:xfrm>
            <a:off x="511114" y="421113"/>
            <a:ext cx="11324327" cy="2246769"/>
          </a:xfrm>
          <a:prstGeom prst="rect">
            <a:avLst/>
          </a:prstGeom>
          <a:noFill/>
        </p:spPr>
        <p:txBody>
          <a:bodyPr wrap="square">
            <a:spAutoFit/>
          </a:bodyPr>
          <a:lstStyle/>
          <a:p>
            <a:pPr algn="l"/>
            <a:r>
              <a:rPr lang="en-US" sz="2800" b="1" i="0" dirty="0">
                <a:solidFill>
                  <a:srgbClr val="000000"/>
                </a:solidFill>
                <a:effectLst/>
                <a:latin typeface="ui-sans-serif"/>
                <a:hlinkClick r:id="rId2"/>
              </a:rPr>
              <a:t>Genesis 37:3,4:</a:t>
            </a:r>
          </a:p>
          <a:p>
            <a:pPr algn="l"/>
            <a:r>
              <a:rPr lang="en-US" sz="2800" b="1" i="0" dirty="0">
                <a:solidFill>
                  <a:srgbClr val="000000"/>
                </a:solidFill>
                <a:effectLst/>
                <a:latin typeface="ui-sans-serif"/>
                <a:hlinkClick r:id="rId2"/>
              </a:rPr>
              <a:t>3 </a:t>
            </a:r>
            <a:r>
              <a:rPr lang="en-US" sz="2800" b="0" i="0" dirty="0">
                <a:solidFill>
                  <a:srgbClr val="000000"/>
                </a:solidFill>
                <a:effectLst/>
                <a:latin typeface="ui-sans-serif"/>
              </a:rPr>
              <a:t>Now Israel loved Joseph more than any of his other sons, because he had been born to him in his old age; and he made an ornate robe for him.</a:t>
            </a:r>
          </a:p>
          <a:p>
            <a:pPr algn="l"/>
            <a:r>
              <a:rPr lang="en-US" sz="2800" b="1" i="0" dirty="0">
                <a:solidFill>
                  <a:srgbClr val="000000"/>
                </a:solidFill>
                <a:effectLst/>
                <a:latin typeface="ui-sans-serif"/>
                <a:hlinkClick r:id="rId3"/>
              </a:rPr>
              <a:t>4 </a:t>
            </a:r>
            <a:r>
              <a:rPr lang="en-US" sz="2800" b="0" i="0" dirty="0">
                <a:solidFill>
                  <a:srgbClr val="000000"/>
                </a:solidFill>
                <a:effectLst/>
                <a:latin typeface="ui-sans-serif"/>
              </a:rPr>
              <a:t>When his brothers saw that their father loved him more than any of them, they hated him and could not speak a kind word to him.</a:t>
            </a:r>
          </a:p>
        </p:txBody>
      </p:sp>
    </p:spTree>
    <p:extLst>
      <p:ext uri="{BB962C8B-B14F-4D97-AF65-F5344CB8AC3E}">
        <p14:creationId xmlns:p14="http://schemas.microsoft.com/office/powerpoint/2010/main" val="2613535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5DC12C-BCD5-4B61-97E6-CF54B9E84B1E}"/>
              </a:ext>
            </a:extLst>
          </p:cNvPr>
          <p:cNvSpPr txBox="1"/>
          <p:nvPr/>
        </p:nvSpPr>
        <p:spPr>
          <a:xfrm>
            <a:off x="5564459" y="267629"/>
            <a:ext cx="6627541" cy="800219"/>
          </a:xfrm>
          <a:prstGeom prst="rect">
            <a:avLst/>
          </a:prstGeom>
          <a:noFill/>
        </p:spPr>
        <p:txBody>
          <a:bodyPr wrap="square" rtlCol="0">
            <a:spAutoFit/>
          </a:bodyPr>
          <a:lstStyle/>
          <a:p>
            <a:r>
              <a:rPr lang="en-SG" sz="2800" dirty="0"/>
              <a:t>(2) The King’s butler and baker (Gen 40:1-4)</a:t>
            </a:r>
          </a:p>
          <a:p>
            <a:endParaRPr lang="en-SG" dirty="0"/>
          </a:p>
        </p:txBody>
      </p:sp>
      <p:pic>
        <p:nvPicPr>
          <p:cNvPr id="2050" name="Picture 2" descr="Joseph in prison | Simla Chandigarh Diocese">
            <a:extLst>
              <a:ext uri="{FF2B5EF4-FFF2-40B4-BE49-F238E27FC236}">
                <a16:creationId xmlns:a16="http://schemas.microsoft.com/office/drawing/2014/main" id="{99C0A67F-4EA9-4111-9108-D996C8833A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64098" cy="688476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F1E2EB2-B5AA-4C48-A48C-3BC7AE81662E}"/>
              </a:ext>
            </a:extLst>
          </p:cNvPr>
          <p:cNvSpPr txBox="1"/>
          <p:nvPr/>
        </p:nvSpPr>
        <p:spPr>
          <a:xfrm>
            <a:off x="5648093" y="6344150"/>
            <a:ext cx="6122018" cy="246221"/>
          </a:xfrm>
          <a:prstGeom prst="rect">
            <a:avLst/>
          </a:prstGeom>
          <a:noFill/>
        </p:spPr>
        <p:txBody>
          <a:bodyPr wrap="square">
            <a:spAutoFit/>
          </a:bodyPr>
          <a:lstStyle/>
          <a:p>
            <a:r>
              <a:rPr lang="en-SG" sz="1000" dirty="0"/>
              <a:t>Source: https://simlachandigarhdiocese.wordpress.com/tag/joseph-in-prison/</a:t>
            </a:r>
          </a:p>
        </p:txBody>
      </p:sp>
    </p:spTree>
    <p:extLst>
      <p:ext uri="{BB962C8B-B14F-4D97-AF65-F5344CB8AC3E}">
        <p14:creationId xmlns:p14="http://schemas.microsoft.com/office/powerpoint/2010/main" val="4124658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A83D25-0B38-4609-A001-02368D477B0B}"/>
              </a:ext>
            </a:extLst>
          </p:cNvPr>
          <p:cNvSpPr txBox="1"/>
          <p:nvPr/>
        </p:nvSpPr>
        <p:spPr>
          <a:xfrm>
            <a:off x="114301" y="266958"/>
            <a:ext cx="6094140" cy="523220"/>
          </a:xfrm>
          <a:prstGeom prst="rect">
            <a:avLst/>
          </a:prstGeom>
          <a:noFill/>
        </p:spPr>
        <p:txBody>
          <a:bodyPr wrap="square">
            <a:spAutoFit/>
          </a:bodyPr>
          <a:lstStyle/>
          <a:p>
            <a:r>
              <a:rPr lang="en-SG" sz="2800" dirty="0"/>
              <a:t>(3) The butler’s dream (Gen 40:9-15)</a:t>
            </a:r>
          </a:p>
        </p:txBody>
      </p:sp>
      <p:pic>
        <p:nvPicPr>
          <p:cNvPr id="3074" name="Picture 2" descr="Life of Joseph Series: 4. Joseph With the Butler and Baker | Bible Fun For  Kids">
            <a:extLst>
              <a:ext uri="{FF2B5EF4-FFF2-40B4-BE49-F238E27FC236}">
                <a16:creationId xmlns:a16="http://schemas.microsoft.com/office/drawing/2014/main" id="{3948976A-3EE0-476C-85D4-E349791D4D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827247"/>
            <a:ext cx="6724184" cy="588784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75A54E3-8D64-4633-8385-76CAE5C0BC6B}"/>
              </a:ext>
            </a:extLst>
          </p:cNvPr>
          <p:cNvSpPr txBox="1"/>
          <p:nvPr/>
        </p:nvSpPr>
        <p:spPr>
          <a:xfrm>
            <a:off x="451625" y="6583680"/>
            <a:ext cx="4990170" cy="246221"/>
          </a:xfrm>
          <a:prstGeom prst="rect">
            <a:avLst/>
          </a:prstGeom>
          <a:noFill/>
        </p:spPr>
        <p:txBody>
          <a:bodyPr wrap="square">
            <a:spAutoFit/>
          </a:bodyPr>
          <a:lstStyle/>
          <a:p>
            <a:r>
              <a:rPr lang="en-SG" sz="1000" dirty="0"/>
              <a:t>Source: https://www.biblefunforkids.com/2019/09/life-of-joseph-series-4-joseph-with.html</a:t>
            </a:r>
          </a:p>
        </p:txBody>
      </p:sp>
      <p:graphicFrame>
        <p:nvGraphicFramePr>
          <p:cNvPr id="7" name="Table 7">
            <a:extLst>
              <a:ext uri="{FF2B5EF4-FFF2-40B4-BE49-F238E27FC236}">
                <a16:creationId xmlns:a16="http://schemas.microsoft.com/office/drawing/2014/main" id="{37C43A25-75C2-4AFE-B2E8-7476B4A81D21}"/>
              </a:ext>
            </a:extLst>
          </p:cNvPr>
          <p:cNvGraphicFramePr>
            <a:graphicFrameLocks noGrp="1"/>
          </p:cNvGraphicFramePr>
          <p:nvPr>
            <p:extLst>
              <p:ext uri="{D42A27DB-BD31-4B8C-83A1-F6EECF244321}">
                <p14:modId xmlns:p14="http://schemas.microsoft.com/office/powerpoint/2010/main" val="2658521288"/>
              </p:ext>
            </p:extLst>
          </p:nvPr>
        </p:nvGraphicFramePr>
        <p:xfrm>
          <a:off x="6096000" y="0"/>
          <a:ext cx="6095999" cy="6583680"/>
        </p:xfrm>
        <a:graphic>
          <a:graphicData uri="http://schemas.openxmlformats.org/drawingml/2006/table">
            <a:tbl>
              <a:tblPr firstRow="1" bandRow="1">
                <a:tableStyleId>{5C22544A-7EE6-4342-B048-85BDC9FD1C3A}</a:tableStyleId>
              </a:tblPr>
              <a:tblGrid>
                <a:gridCol w="3531393">
                  <a:extLst>
                    <a:ext uri="{9D8B030D-6E8A-4147-A177-3AD203B41FA5}">
                      <a16:colId xmlns:a16="http://schemas.microsoft.com/office/drawing/2014/main" val="4285262269"/>
                    </a:ext>
                  </a:extLst>
                </a:gridCol>
                <a:gridCol w="2564606">
                  <a:extLst>
                    <a:ext uri="{9D8B030D-6E8A-4147-A177-3AD203B41FA5}">
                      <a16:colId xmlns:a16="http://schemas.microsoft.com/office/drawing/2014/main" val="866623688"/>
                    </a:ext>
                  </a:extLst>
                </a:gridCol>
              </a:tblGrid>
              <a:tr h="334804">
                <a:tc>
                  <a:txBody>
                    <a:bodyPr/>
                    <a:lstStyle/>
                    <a:p>
                      <a:r>
                        <a:rPr lang="en-SG" sz="2800" dirty="0"/>
                        <a:t>The dream</a:t>
                      </a:r>
                    </a:p>
                  </a:txBody>
                  <a:tcPr/>
                </a:tc>
                <a:tc>
                  <a:txBody>
                    <a:bodyPr/>
                    <a:lstStyle/>
                    <a:p>
                      <a:r>
                        <a:rPr lang="en-SG" sz="2800" dirty="0"/>
                        <a:t>The interpretation</a:t>
                      </a:r>
                    </a:p>
                  </a:txBody>
                  <a:tcPr/>
                </a:tc>
                <a:extLst>
                  <a:ext uri="{0D108BD9-81ED-4DB2-BD59-A6C34878D82A}">
                    <a16:rowId xmlns:a16="http://schemas.microsoft.com/office/drawing/2014/main" val="860741902"/>
                  </a:ext>
                </a:extLst>
              </a:tr>
              <a:tr h="334804">
                <a:tc>
                  <a:txBody>
                    <a:bodyPr/>
                    <a:lstStyle/>
                    <a:p>
                      <a:pPr marL="342900" indent="-342900">
                        <a:buAutoNum type="alphaLcParenBoth"/>
                      </a:pPr>
                      <a:r>
                        <a:rPr lang="en-SG" sz="2800" dirty="0"/>
                        <a:t>The butler saw a vine.</a:t>
                      </a:r>
                    </a:p>
                    <a:p>
                      <a:pPr marL="342900" indent="-342900">
                        <a:buAutoNum type="alphaLcParenBoth"/>
                      </a:pPr>
                      <a:endParaRPr lang="en-SG" sz="2800" dirty="0"/>
                    </a:p>
                    <a:p>
                      <a:pPr marL="342900" indent="-342900">
                        <a:buAutoNum type="alphaLcParenBoth"/>
                      </a:pPr>
                      <a:r>
                        <a:rPr lang="en-SG" sz="2800" dirty="0"/>
                        <a:t>On the vine were 3 branches.</a:t>
                      </a:r>
                    </a:p>
                    <a:p>
                      <a:pPr marL="342900" indent="-342900">
                        <a:buAutoNum type="alphaLcParenBoth"/>
                      </a:pPr>
                      <a:endParaRPr lang="en-SG" sz="2800" dirty="0"/>
                    </a:p>
                    <a:p>
                      <a:pPr marL="342900" indent="-342900">
                        <a:buAutoNum type="alphaLcParenBoth"/>
                      </a:pPr>
                      <a:r>
                        <a:rPr lang="en-SG" sz="2800" dirty="0"/>
                        <a:t>It budded, blossomed and ripened into grapes.</a:t>
                      </a:r>
                    </a:p>
                    <a:p>
                      <a:pPr marL="342900" indent="-342900">
                        <a:buAutoNum type="alphaLcParenBoth"/>
                      </a:pPr>
                      <a:endParaRPr lang="en-SG" sz="2800" dirty="0"/>
                    </a:p>
                    <a:p>
                      <a:pPr marL="342900" indent="-342900">
                        <a:buAutoNum type="alphaLcParenBoth"/>
                      </a:pPr>
                      <a:r>
                        <a:rPr lang="en-SG" sz="2800" dirty="0"/>
                        <a:t>The butler squeezed the grapes into the Pharoah’s cup.</a:t>
                      </a:r>
                    </a:p>
                  </a:txBody>
                  <a:tcPr/>
                </a:tc>
                <a:tc>
                  <a:txBody>
                    <a:bodyPr/>
                    <a:lstStyle/>
                    <a:p>
                      <a:pPr marL="342900" indent="-342900">
                        <a:buAutoNum type="alphaLcParenBoth"/>
                      </a:pPr>
                      <a:r>
                        <a:rPr lang="en-SG" sz="2800" dirty="0"/>
                        <a:t>3 branches = 3 days</a:t>
                      </a:r>
                    </a:p>
                    <a:p>
                      <a:pPr marL="342900" indent="-342900">
                        <a:buAutoNum type="alphaLcParenBoth"/>
                      </a:pPr>
                      <a:endParaRPr lang="en-SG" sz="2800" dirty="0"/>
                    </a:p>
                    <a:p>
                      <a:pPr marL="342900" indent="-342900">
                        <a:buAutoNum type="alphaLcParenBoth"/>
                      </a:pPr>
                      <a:r>
                        <a:rPr lang="en-SG" sz="2800" dirty="0"/>
                        <a:t>Within 3 days, Pharoah would restore the butler to his former position.</a:t>
                      </a:r>
                    </a:p>
                  </a:txBody>
                  <a:tcPr/>
                </a:tc>
                <a:extLst>
                  <a:ext uri="{0D108BD9-81ED-4DB2-BD59-A6C34878D82A}">
                    <a16:rowId xmlns:a16="http://schemas.microsoft.com/office/drawing/2014/main" val="3041106969"/>
                  </a:ext>
                </a:extLst>
              </a:tr>
            </a:tbl>
          </a:graphicData>
        </a:graphic>
      </p:graphicFrame>
    </p:spTree>
    <p:extLst>
      <p:ext uri="{BB962C8B-B14F-4D97-AF65-F5344CB8AC3E}">
        <p14:creationId xmlns:p14="http://schemas.microsoft.com/office/powerpoint/2010/main" val="3506645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FE130B-2C7D-417F-B7DC-C08AF31442C3}"/>
              </a:ext>
            </a:extLst>
          </p:cNvPr>
          <p:cNvSpPr txBox="1"/>
          <p:nvPr/>
        </p:nvSpPr>
        <p:spPr>
          <a:xfrm>
            <a:off x="0" y="156117"/>
            <a:ext cx="6096000" cy="523220"/>
          </a:xfrm>
          <a:prstGeom prst="rect">
            <a:avLst/>
          </a:prstGeom>
          <a:noFill/>
        </p:spPr>
        <p:txBody>
          <a:bodyPr wrap="square" rtlCol="0">
            <a:spAutoFit/>
          </a:bodyPr>
          <a:lstStyle/>
          <a:p>
            <a:r>
              <a:rPr lang="en-SG" sz="2800" dirty="0"/>
              <a:t>(4) The baker’s dream (Gen 40: 16-19)</a:t>
            </a:r>
          </a:p>
        </p:txBody>
      </p:sp>
      <p:pic>
        <p:nvPicPr>
          <p:cNvPr id="4098" name="Picture 2" descr="The baker's dream stock image | Look and Learn">
            <a:extLst>
              <a:ext uri="{FF2B5EF4-FFF2-40B4-BE49-F238E27FC236}">
                <a16:creationId xmlns:a16="http://schemas.microsoft.com/office/drawing/2014/main" id="{6C0A7BA9-5660-4935-885B-320D8A7E78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87" y="826468"/>
            <a:ext cx="6226097" cy="603494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CF4B388-86B5-4AB3-B770-51D808036476}"/>
              </a:ext>
            </a:extLst>
          </p:cNvPr>
          <p:cNvSpPr txBox="1"/>
          <p:nvPr/>
        </p:nvSpPr>
        <p:spPr>
          <a:xfrm>
            <a:off x="1471961" y="826468"/>
            <a:ext cx="4624039" cy="246221"/>
          </a:xfrm>
          <a:prstGeom prst="rect">
            <a:avLst/>
          </a:prstGeom>
          <a:noFill/>
        </p:spPr>
        <p:txBody>
          <a:bodyPr wrap="square">
            <a:spAutoFit/>
          </a:bodyPr>
          <a:lstStyle/>
          <a:p>
            <a:r>
              <a:rPr lang="en-SG" sz="1000" dirty="0"/>
              <a:t>Source: https://www.lookandlearn.com/history-images/A005712/The-bakers-dream</a:t>
            </a:r>
          </a:p>
        </p:txBody>
      </p:sp>
      <p:graphicFrame>
        <p:nvGraphicFramePr>
          <p:cNvPr id="6" name="Table 7">
            <a:extLst>
              <a:ext uri="{FF2B5EF4-FFF2-40B4-BE49-F238E27FC236}">
                <a16:creationId xmlns:a16="http://schemas.microsoft.com/office/drawing/2014/main" id="{2620F450-415D-43F4-9F1D-2C3F1ADB7397}"/>
              </a:ext>
            </a:extLst>
          </p:cNvPr>
          <p:cNvGraphicFramePr>
            <a:graphicFrameLocks noGrp="1"/>
          </p:cNvGraphicFramePr>
          <p:nvPr>
            <p:extLst>
              <p:ext uri="{D42A27DB-BD31-4B8C-83A1-F6EECF244321}">
                <p14:modId xmlns:p14="http://schemas.microsoft.com/office/powerpoint/2010/main" val="4259522373"/>
              </p:ext>
            </p:extLst>
          </p:nvPr>
        </p:nvGraphicFramePr>
        <p:xfrm>
          <a:off x="6322740" y="11151"/>
          <a:ext cx="5869260" cy="7010400"/>
        </p:xfrm>
        <a:graphic>
          <a:graphicData uri="http://schemas.openxmlformats.org/drawingml/2006/table">
            <a:tbl>
              <a:tblPr firstRow="1" bandRow="1">
                <a:tableStyleId>{5C22544A-7EE6-4342-B048-85BDC9FD1C3A}</a:tableStyleId>
              </a:tblPr>
              <a:tblGrid>
                <a:gridCol w="3077738">
                  <a:extLst>
                    <a:ext uri="{9D8B030D-6E8A-4147-A177-3AD203B41FA5}">
                      <a16:colId xmlns:a16="http://schemas.microsoft.com/office/drawing/2014/main" val="4285262269"/>
                    </a:ext>
                  </a:extLst>
                </a:gridCol>
                <a:gridCol w="2791522">
                  <a:extLst>
                    <a:ext uri="{9D8B030D-6E8A-4147-A177-3AD203B41FA5}">
                      <a16:colId xmlns:a16="http://schemas.microsoft.com/office/drawing/2014/main" val="866623688"/>
                    </a:ext>
                  </a:extLst>
                </a:gridCol>
              </a:tblGrid>
              <a:tr h="894279">
                <a:tc>
                  <a:txBody>
                    <a:bodyPr/>
                    <a:lstStyle/>
                    <a:p>
                      <a:r>
                        <a:rPr lang="en-SG" sz="2800" dirty="0"/>
                        <a:t>The dream</a:t>
                      </a:r>
                    </a:p>
                  </a:txBody>
                  <a:tcPr/>
                </a:tc>
                <a:tc>
                  <a:txBody>
                    <a:bodyPr/>
                    <a:lstStyle/>
                    <a:p>
                      <a:r>
                        <a:rPr lang="en-SG" sz="2800" dirty="0"/>
                        <a:t>The interpretation</a:t>
                      </a:r>
                    </a:p>
                  </a:txBody>
                  <a:tcPr/>
                </a:tc>
                <a:extLst>
                  <a:ext uri="{0D108BD9-81ED-4DB2-BD59-A6C34878D82A}">
                    <a16:rowId xmlns:a16="http://schemas.microsoft.com/office/drawing/2014/main" val="860741902"/>
                  </a:ext>
                </a:extLst>
              </a:tr>
              <a:tr h="5740697">
                <a:tc>
                  <a:txBody>
                    <a:bodyPr/>
                    <a:lstStyle/>
                    <a:p>
                      <a:pPr marL="342900" indent="-342900">
                        <a:buAutoNum type="alphaLcParenBoth"/>
                      </a:pPr>
                      <a:r>
                        <a:rPr lang="en-SG" sz="2800" dirty="0"/>
                        <a:t>On the baker’s head were 3 baskets of bread.</a:t>
                      </a:r>
                    </a:p>
                    <a:p>
                      <a:pPr marL="342900" indent="-342900">
                        <a:buAutoNum type="alphaLcParenBoth"/>
                      </a:pPr>
                      <a:endParaRPr lang="en-SG" sz="2800" dirty="0"/>
                    </a:p>
                    <a:p>
                      <a:pPr marL="342900" indent="-342900">
                        <a:buAutoNum type="alphaLcParenBoth"/>
                      </a:pPr>
                      <a:r>
                        <a:rPr lang="en-SG" sz="2800" dirty="0"/>
                        <a:t> In the top basket were all kinds of baked food for Pharoah.</a:t>
                      </a:r>
                    </a:p>
                    <a:p>
                      <a:pPr marL="342900" indent="-342900">
                        <a:buAutoNum type="alphaLcParenBoth"/>
                      </a:pPr>
                      <a:endParaRPr lang="en-SG" sz="2800" dirty="0"/>
                    </a:p>
                    <a:p>
                      <a:pPr marL="342900" indent="-342900">
                        <a:buAutoNum type="alphaLcParenBoth"/>
                      </a:pPr>
                      <a:r>
                        <a:rPr lang="en-SG" sz="2800" dirty="0"/>
                        <a:t>The birds were eating them out of the basket on the baker’s head.</a:t>
                      </a:r>
                    </a:p>
                  </a:txBody>
                  <a:tcPr/>
                </a:tc>
                <a:tc>
                  <a:txBody>
                    <a:bodyPr/>
                    <a:lstStyle/>
                    <a:p>
                      <a:pPr marL="342900" indent="-342900">
                        <a:buAutoNum type="alphaLcParenBoth"/>
                      </a:pPr>
                      <a:r>
                        <a:rPr lang="en-SG" sz="2800" dirty="0"/>
                        <a:t>3 baskets = 3 days</a:t>
                      </a:r>
                    </a:p>
                    <a:p>
                      <a:pPr marL="342900" indent="-342900">
                        <a:buAutoNum type="alphaLcParenBoth"/>
                      </a:pPr>
                      <a:endParaRPr lang="en-SG" sz="2800" dirty="0"/>
                    </a:p>
                    <a:p>
                      <a:pPr marL="342900" indent="-342900">
                        <a:buAutoNum type="alphaLcParenBoth"/>
                      </a:pPr>
                      <a:r>
                        <a:rPr lang="en-SG" sz="2800" dirty="0"/>
                        <a:t> Within 3 days, Pharoah shall lift off the baker’s head and hang him on a tree. </a:t>
                      </a:r>
                    </a:p>
                    <a:p>
                      <a:pPr marL="342900" indent="-342900">
                        <a:buAutoNum type="alphaLcParenBoth"/>
                      </a:pPr>
                      <a:endParaRPr lang="en-SG" sz="2800" dirty="0"/>
                    </a:p>
                    <a:p>
                      <a:pPr marL="342900" indent="-342900">
                        <a:buAutoNum type="alphaLcParenBoth"/>
                      </a:pPr>
                      <a:r>
                        <a:rPr lang="en-SG" sz="2800" dirty="0"/>
                        <a:t>The birds shall eat away his flesh.</a:t>
                      </a:r>
                    </a:p>
                    <a:p>
                      <a:pPr marL="342900" indent="-342900">
                        <a:buAutoNum type="alphaLcParenBoth"/>
                      </a:pPr>
                      <a:endParaRPr lang="en-SG" sz="2800" dirty="0"/>
                    </a:p>
                  </a:txBody>
                  <a:tcPr/>
                </a:tc>
                <a:extLst>
                  <a:ext uri="{0D108BD9-81ED-4DB2-BD59-A6C34878D82A}">
                    <a16:rowId xmlns:a16="http://schemas.microsoft.com/office/drawing/2014/main" val="3041106969"/>
                  </a:ext>
                </a:extLst>
              </a:tr>
            </a:tbl>
          </a:graphicData>
        </a:graphic>
      </p:graphicFrame>
    </p:spTree>
    <p:extLst>
      <p:ext uri="{BB962C8B-B14F-4D97-AF65-F5344CB8AC3E}">
        <p14:creationId xmlns:p14="http://schemas.microsoft.com/office/powerpoint/2010/main" val="1663166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FFC138-F01F-4E57-A8FE-7FFFC87806A0}"/>
              </a:ext>
            </a:extLst>
          </p:cNvPr>
          <p:cNvSpPr txBox="1"/>
          <p:nvPr/>
        </p:nvSpPr>
        <p:spPr>
          <a:xfrm>
            <a:off x="0" y="267629"/>
            <a:ext cx="12192000" cy="2800767"/>
          </a:xfrm>
          <a:prstGeom prst="rect">
            <a:avLst/>
          </a:prstGeom>
          <a:noFill/>
        </p:spPr>
        <p:txBody>
          <a:bodyPr wrap="square" rtlCol="0">
            <a:spAutoFit/>
          </a:bodyPr>
          <a:lstStyle/>
          <a:p>
            <a:r>
              <a:rPr lang="en-SG" sz="2800" dirty="0"/>
              <a:t>(5) Pharoah fulfilled Joseph’s interpretation of the 2 dreams:</a:t>
            </a:r>
          </a:p>
          <a:p>
            <a:pPr marL="742950" lvl="1" indent="-285750">
              <a:buFont typeface="Arial" panose="020B0604020202020204" pitchFamily="34" charset="0"/>
              <a:buChar char="•"/>
            </a:pPr>
            <a:r>
              <a:rPr lang="en-SG" sz="2800" dirty="0"/>
              <a:t>Restoring the butler to his former position.</a:t>
            </a:r>
          </a:p>
          <a:p>
            <a:pPr marL="742950" lvl="1" indent="-285750">
              <a:buFont typeface="Arial" panose="020B0604020202020204" pitchFamily="34" charset="0"/>
              <a:buChar char="•"/>
            </a:pPr>
            <a:r>
              <a:rPr lang="en-SG" sz="2800" dirty="0"/>
              <a:t>Executing the baker</a:t>
            </a:r>
          </a:p>
          <a:p>
            <a:pPr marL="742950" lvl="1" indent="-285750">
              <a:buFont typeface="Arial" panose="020B0604020202020204" pitchFamily="34" charset="0"/>
              <a:buChar char="•"/>
            </a:pPr>
            <a:endParaRPr lang="en-SG" sz="2800" dirty="0"/>
          </a:p>
          <a:p>
            <a:r>
              <a:rPr lang="en-SG" sz="2800" dirty="0"/>
              <a:t>(6) After being restored by Pharoah, the butler forgot Joseph</a:t>
            </a:r>
            <a:r>
              <a:rPr lang="en-SG" dirty="0"/>
              <a:t>.</a:t>
            </a:r>
          </a:p>
          <a:p>
            <a:endParaRPr lang="en-SG" dirty="0"/>
          </a:p>
          <a:p>
            <a:r>
              <a:rPr lang="en-SG" dirty="0"/>
              <a:t> </a:t>
            </a:r>
          </a:p>
        </p:txBody>
      </p:sp>
    </p:spTree>
    <p:extLst>
      <p:ext uri="{BB962C8B-B14F-4D97-AF65-F5344CB8AC3E}">
        <p14:creationId xmlns:p14="http://schemas.microsoft.com/office/powerpoint/2010/main" val="134669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91016A-5673-4613-A656-7A52EF3633AB}"/>
              </a:ext>
            </a:extLst>
          </p:cNvPr>
          <p:cNvSpPr txBox="1"/>
          <p:nvPr/>
        </p:nvSpPr>
        <p:spPr>
          <a:xfrm>
            <a:off x="0" y="167268"/>
            <a:ext cx="12043317" cy="6678751"/>
          </a:xfrm>
          <a:prstGeom prst="rect">
            <a:avLst/>
          </a:prstGeom>
          <a:noFill/>
        </p:spPr>
        <p:txBody>
          <a:bodyPr wrap="square">
            <a:spAutoFit/>
          </a:bodyPr>
          <a:lstStyle/>
          <a:p>
            <a:r>
              <a:rPr lang="en-SG" sz="2800" b="1" dirty="0"/>
              <a:t>(7) Spiritual Lessons:</a:t>
            </a:r>
          </a:p>
          <a:p>
            <a:endParaRPr lang="en-SG" sz="2800" dirty="0"/>
          </a:p>
          <a:p>
            <a:pPr marL="342900" indent="-342900">
              <a:buAutoNum type="alphaLcParenBoth"/>
            </a:pPr>
            <a:r>
              <a:rPr lang="en-SG" sz="2800" dirty="0"/>
              <a:t>Despite being thrown into prison, God was with Joseph. He was put in-charge of all the prisoners. God may also be with us in whatever low position we occupy. And we will be blessed in our work.</a:t>
            </a:r>
          </a:p>
          <a:p>
            <a:pPr marL="342900" indent="-342900">
              <a:buAutoNum type="alphaLcParenBoth"/>
            </a:pPr>
            <a:endParaRPr lang="en-SG" sz="2800" dirty="0"/>
          </a:p>
          <a:p>
            <a:pPr marL="342900" indent="-342900">
              <a:buAutoNum type="alphaLcParenBoth"/>
            </a:pPr>
            <a:r>
              <a:rPr lang="en-SG" sz="2800" dirty="0"/>
              <a:t>Joseph did not blame God for being thrown into jail on a false charge. He continued to be faithful to God. In the same way, there will be setbacks in our lives. We must bear the setbacks and continue to be faithful.</a:t>
            </a:r>
          </a:p>
          <a:p>
            <a:pPr marL="342900" indent="-342900">
              <a:buAutoNum type="alphaLcParenBoth"/>
            </a:pPr>
            <a:endParaRPr lang="en-SG" sz="2800" dirty="0"/>
          </a:p>
          <a:p>
            <a:pPr marL="342900" indent="-342900">
              <a:buAutoNum type="alphaLcParenBoth"/>
            </a:pPr>
            <a:r>
              <a:rPr lang="en-SG" sz="2800" dirty="0"/>
              <a:t>In prison, he continued to do good as a faithful servant of God. He assisted in the interpretation of the butler and baker’s dreams. This led to the important connection with Pharoah later. Where we are able to help others, we should do so too. We will never know how God will bless us for helping others later.</a:t>
            </a:r>
          </a:p>
          <a:p>
            <a:pPr marL="342900" indent="-342900">
              <a:buAutoNum type="alphaLcParenBoth"/>
            </a:pPr>
            <a:endParaRPr lang="en-SG" dirty="0"/>
          </a:p>
          <a:p>
            <a:r>
              <a:rPr lang="en-SG" dirty="0"/>
              <a:t>  </a:t>
            </a:r>
          </a:p>
        </p:txBody>
      </p:sp>
    </p:spTree>
    <p:extLst>
      <p:ext uri="{BB962C8B-B14F-4D97-AF65-F5344CB8AC3E}">
        <p14:creationId xmlns:p14="http://schemas.microsoft.com/office/powerpoint/2010/main" val="891147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0C5558-F33D-41DA-9386-7601D7C159A0}"/>
              </a:ext>
            </a:extLst>
          </p:cNvPr>
          <p:cNvSpPr txBox="1"/>
          <p:nvPr/>
        </p:nvSpPr>
        <p:spPr>
          <a:xfrm>
            <a:off x="0" y="111512"/>
            <a:ext cx="12192000" cy="3108543"/>
          </a:xfrm>
          <a:prstGeom prst="rect">
            <a:avLst/>
          </a:prstGeom>
          <a:noFill/>
        </p:spPr>
        <p:txBody>
          <a:bodyPr wrap="square" rtlCol="0">
            <a:spAutoFit/>
          </a:bodyPr>
          <a:lstStyle/>
          <a:p>
            <a:r>
              <a:rPr lang="en-SG" sz="2800" dirty="0"/>
              <a:t>(d) The butler forgot Joseph – Isn’t this true in the world? People may forget us after we’ve done good for them. But God doesn’t forget. Since God remembers us, that is good enough for us. </a:t>
            </a:r>
          </a:p>
          <a:p>
            <a:endParaRPr lang="en-SG" sz="2800" dirty="0"/>
          </a:p>
          <a:p>
            <a:r>
              <a:rPr lang="en-SG" sz="2800" dirty="0"/>
              <a:t>(8) Pharoah’s dream. (Gen 41:1-14)</a:t>
            </a:r>
          </a:p>
          <a:p>
            <a:endParaRPr lang="en-SG" sz="2800" dirty="0"/>
          </a:p>
          <a:p>
            <a:r>
              <a:rPr lang="en-SG" sz="2800" dirty="0"/>
              <a:t>(9) Joseph’s reply to Pharoah. (Gen 41:15-16)</a:t>
            </a:r>
          </a:p>
        </p:txBody>
      </p:sp>
    </p:spTree>
    <p:extLst>
      <p:ext uri="{BB962C8B-B14F-4D97-AF65-F5344CB8AC3E}">
        <p14:creationId xmlns:p14="http://schemas.microsoft.com/office/powerpoint/2010/main" val="2975848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enesis 59 – Joseph interprets Pharaoh&amp;#39;s Dream | Exeraunao">
            <a:extLst>
              <a:ext uri="{FF2B5EF4-FFF2-40B4-BE49-F238E27FC236}">
                <a16:creationId xmlns:a16="http://schemas.microsoft.com/office/drawing/2014/main" id="{B87BF48B-86EE-4096-B5E8-764561EFC2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7232" y="0"/>
            <a:ext cx="6592887"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FBF126B-ACA3-4847-AD43-71CF76C9C54E}"/>
              </a:ext>
            </a:extLst>
          </p:cNvPr>
          <p:cNvSpPr txBox="1"/>
          <p:nvPr/>
        </p:nvSpPr>
        <p:spPr>
          <a:xfrm>
            <a:off x="2578719" y="6611779"/>
            <a:ext cx="5037563" cy="246221"/>
          </a:xfrm>
          <a:prstGeom prst="rect">
            <a:avLst/>
          </a:prstGeom>
          <a:noFill/>
        </p:spPr>
        <p:txBody>
          <a:bodyPr wrap="square">
            <a:spAutoFit/>
          </a:bodyPr>
          <a:lstStyle/>
          <a:p>
            <a:r>
              <a:rPr lang="en-SG" sz="1000" dirty="0"/>
              <a:t>Source: https://exeraunao.com/2015/06/26/genesis-59-joseph-interprets-pharaohs-dream/</a:t>
            </a:r>
          </a:p>
        </p:txBody>
      </p:sp>
      <p:sp>
        <p:nvSpPr>
          <p:cNvPr id="4" name="TextBox 3">
            <a:extLst>
              <a:ext uri="{FF2B5EF4-FFF2-40B4-BE49-F238E27FC236}">
                <a16:creationId xmlns:a16="http://schemas.microsoft.com/office/drawing/2014/main" id="{080943F7-BA98-4362-A3B3-5235904ED633}"/>
              </a:ext>
            </a:extLst>
          </p:cNvPr>
          <p:cNvSpPr txBox="1"/>
          <p:nvPr/>
        </p:nvSpPr>
        <p:spPr>
          <a:xfrm>
            <a:off x="8132956" y="2598234"/>
            <a:ext cx="4059044" cy="584775"/>
          </a:xfrm>
          <a:prstGeom prst="rect">
            <a:avLst/>
          </a:prstGeom>
          <a:noFill/>
        </p:spPr>
        <p:txBody>
          <a:bodyPr wrap="square" rtlCol="0">
            <a:spAutoFit/>
          </a:bodyPr>
          <a:lstStyle/>
          <a:p>
            <a:r>
              <a:rPr lang="en-SG" sz="3200" dirty="0"/>
              <a:t>Pharoah’s 2 dreams</a:t>
            </a:r>
          </a:p>
        </p:txBody>
      </p:sp>
    </p:spTree>
    <p:extLst>
      <p:ext uri="{BB962C8B-B14F-4D97-AF65-F5344CB8AC3E}">
        <p14:creationId xmlns:p14="http://schemas.microsoft.com/office/powerpoint/2010/main" val="2175335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1206</Words>
  <Application>Microsoft Office PowerPoint</Application>
  <PresentationFormat>Widescreen</PresentationFormat>
  <Paragraphs>132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ui-sans-serif</vt:lpstr>
      <vt:lpstr>Arial</vt:lpstr>
      <vt:lpstr>Calibri</vt:lpstr>
      <vt:lpstr>Calibri Light</vt:lpstr>
      <vt:lpstr>Office Theme</vt:lpstr>
      <vt:lpstr>AdSS20- Joseph imprisoned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AdSS20- Joseph imprisoned</dc:title>
  <dc:creator>Charlene Tan</dc:creator>
  <cp:lastModifiedBy>Charlene Tan</cp:lastModifiedBy>
  <cp:revision>46</cp:revision>
  <dcterms:created xsi:type="dcterms:W3CDTF">2022-02-13T03:45:50Z</dcterms:created>
  <dcterms:modified xsi:type="dcterms:W3CDTF">2023-08-06T08:04:40Z</dcterms:modified>
</cp:coreProperties>
</file>