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AD47F-17BB-4627-8C16-4105410B9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9A0D7-F678-48C8-A5FF-EC1D41058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042C5-FD54-4DDD-B4C2-A7EEEB94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CE27-00D7-4D7F-A50C-9730B927EE56}" type="datetimeFigureOut">
              <a:rPr lang="en-SG" smtClean="0"/>
              <a:t>6/8/2023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8CF20-7868-459E-AFF1-4C3C8143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0C161-5396-482E-9149-66B2C3C4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1E2F-510C-485C-9A70-6DDFD7891B3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605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834C-B73F-4BBA-B366-9FF88768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9196C-6613-4E07-9DF6-58C2F939B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DD628-4841-4284-B360-E3E91A21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CE27-00D7-4D7F-A50C-9730B927EE56}" type="datetimeFigureOut">
              <a:rPr lang="en-SG" smtClean="0"/>
              <a:t>6/8/2023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8A090-0325-49B2-BB93-5E1BE812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ACBAB-6344-422E-919D-539B4650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1E2F-510C-485C-9A70-6DDFD7891B3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222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A551F-B30B-460B-AF50-B21EA1E2A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6BFFB-DB87-43C2-8B3C-7D938E885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EE083-33BE-424A-A668-70B7E1E1D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CE27-00D7-4D7F-A50C-9730B927EE56}" type="datetimeFigureOut">
              <a:rPr lang="en-SG" smtClean="0"/>
              <a:t>6/8/2023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264EC-F8A3-4216-8785-33609F5C4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4791A-B6C1-4F9D-BBBF-87CC706A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1E2F-510C-485C-9A70-6DDFD7891B3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26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B604-0C50-4D91-B0B8-C1C10440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DAC9F-9F0F-43C9-8450-C25A58553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F0AD0-BDDD-4A8E-B932-ED7593163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CE27-00D7-4D7F-A50C-9730B927EE56}" type="datetimeFigureOut">
              <a:rPr lang="en-SG" smtClean="0"/>
              <a:t>6/8/2023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AA761-331A-4F6E-B6BF-BA8D8BE3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B1065-435E-4C5E-A3CF-3DB4AFBFC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1E2F-510C-485C-9A70-6DDFD7891B3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83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0AD6D-4080-416C-ADD1-4EC1112C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46370-3189-4890-9CB1-47D7C3E3A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910FD-4961-4ABB-97C6-B8201A800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CE27-00D7-4D7F-A50C-9730B927EE56}" type="datetimeFigureOut">
              <a:rPr lang="en-SG" smtClean="0"/>
              <a:t>6/8/2023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0426E-BD21-414B-B1B8-E87132B1A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12677-6BBC-4DA4-8A90-31A602D7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1E2F-510C-485C-9A70-6DDFD7891B3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175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4DEC-507F-4510-A9EF-90076FAB5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502AE-5470-45F4-AA12-AD60157F8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E0EEC-2DA6-49C3-9215-46F6D16A8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30035-E25C-4754-B694-EAC4F1D64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CE27-00D7-4D7F-A50C-9730B927EE56}" type="datetimeFigureOut">
              <a:rPr lang="en-SG" smtClean="0"/>
              <a:t>6/8/2023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60DB2-86B4-4046-83CD-9263116C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CF323-4E11-4C23-9B8B-DABC8F3B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1E2F-510C-485C-9A70-6DDFD7891B3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0976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AADB-F840-456F-8581-8434BAE82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1BF59-1193-4E44-B0AD-93C6CF271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63AE6-78EB-428E-8077-81BAA4E56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CC351-C740-4025-B136-9BB7A6C29F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16237-7A6A-4678-AB49-521739341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0C278E-D03D-4403-9EB5-155E134F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CE27-00D7-4D7F-A50C-9730B927EE56}" type="datetimeFigureOut">
              <a:rPr lang="en-SG" smtClean="0"/>
              <a:t>6/8/2023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026F4-28A9-4393-8F3E-4AD6F90A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6CE913-11B4-442E-97CC-2EEACA63F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1E2F-510C-485C-9A70-6DDFD7891B3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4709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21D5-E101-4EA3-88D9-E46FDC41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D202E-36E4-4602-89F6-563B9524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CE27-00D7-4D7F-A50C-9730B927EE56}" type="datetimeFigureOut">
              <a:rPr lang="en-SG" smtClean="0"/>
              <a:t>6/8/2023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D1D89-6B54-4815-AF58-E28D502CD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15B7-6F97-4E65-A109-59E230BF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1E2F-510C-485C-9A70-6DDFD7891B3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908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BF0F6-C784-48CA-974D-BAB1D0BB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CE27-00D7-4D7F-A50C-9730B927EE56}" type="datetimeFigureOut">
              <a:rPr lang="en-SG" smtClean="0"/>
              <a:t>6/8/2023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D1D86-C904-465B-930C-DE6E7D64F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17A35-6367-4EEB-B9C0-D8C69377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1E2F-510C-485C-9A70-6DDFD7891B3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9196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0630-5C71-4CFE-B4EB-EC198AECE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40CAE-10C2-4A63-A141-1499BDD82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93D6F-5860-4F8E-B893-3346F9459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0F393-4EC3-4FA6-9C81-1619BD16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CE27-00D7-4D7F-A50C-9730B927EE56}" type="datetimeFigureOut">
              <a:rPr lang="en-SG" smtClean="0"/>
              <a:t>6/8/2023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FABF7-69ED-44E3-8748-22C7C35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4F101-E2AB-48C4-A471-6536F2C1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1E2F-510C-485C-9A70-6DDFD7891B3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508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C669-95CD-497D-9A53-CC86BD8E9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9620A9-A9CA-4C0F-9AAF-62A6AFC0C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BA84B-59B5-4CFB-9263-87C00E9BF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23F2D-8690-485D-873D-1B7D5E2B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CE27-00D7-4D7F-A50C-9730B927EE56}" type="datetimeFigureOut">
              <a:rPr lang="en-SG" smtClean="0"/>
              <a:t>6/8/2023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B0DA9-0786-4DF5-8672-590D0E54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0640A-5F49-44FA-9B77-EBFC60C0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1E2F-510C-485C-9A70-6DDFD7891B3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664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78C850-0E41-4DDD-AD59-9C8F2598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69AA1-6E03-48D3-828F-240BCD4F0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15B30-62C1-4B89-A589-D0655FEA8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8CE27-00D7-4D7F-A50C-9730B927EE56}" type="datetimeFigureOut">
              <a:rPr lang="en-SG" smtClean="0"/>
              <a:t>6/8/2023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82842-AF67-4451-BD74-C494C1893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869FB-D610-445B-A712-EA4F1EA2F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51E2F-510C-485C-9A70-6DDFD7891B3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4087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hub.com/genesis/45-7.htm" TargetMode="External"/><Relationship Id="rId2" Type="http://schemas.openxmlformats.org/officeDocument/2006/relationships/hyperlink" Target="https://biblehub.com/genesis/45-5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iblehub.com/genesis/45-8.ht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B8127D-4D4A-40E4-B633-6952B85B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223"/>
            <a:ext cx="10515600" cy="1325563"/>
          </a:xfrm>
        </p:spPr>
        <p:txBody>
          <a:bodyPr/>
          <a:lstStyle/>
          <a:p>
            <a:pPr algn="ctr"/>
            <a:r>
              <a:rPr lang="en-SG" b="1" dirty="0"/>
              <a:t>AdSS22-Joseph and brothers were reunited</a:t>
            </a:r>
          </a:p>
        </p:txBody>
      </p:sp>
      <p:pic>
        <p:nvPicPr>
          <p:cNvPr id="1026" name="Picture 2" descr="Josephs Servants Find Hidden Goblet Stock Photo - Download Image Now -  iStock">
            <a:extLst>
              <a:ext uri="{FF2B5EF4-FFF2-40B4-BE49-F238E27FC236}">
                <a16:creationId xmlns:a16="http://schemas.microsoft.com/office/drawing/2014/main" id="{6CE9EBFD-2805-43EF-8D29-C2933B7AB5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5127"/>
            <a:ext cx="6902605" cy="554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20E39E-7382-4466-94B9-22DCD465E645}"/>
              </a:ext>
            </a:extLst>
          </p:cNvPr>
          <p:cNvSpPr txBox="1"/>
          <p:nvPr/>
        </p:nvSpPr>
        <p:spPr>
          <a:xfrm>
            <a:off x="6902605" y="1315127"/>
            <a:ext cx="52893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SG" sz="2800" dirty="0"/>
              <a:t>Background: Joseph invited his brothers including Benjamin for a feast. The brothers did not recognise Joseph.</a:t>
            </a:r>
          </a:p>
          <a:p>
            <a:pPr marL="342900" indent="-342900">
              <a:buAutoNum type="arabicParenBoth"/>
            </a:pPr>
            <a:endParaRPr lang="en-SG" sz="2800" dirty="0"/>
          </a:p>
          <a:p>
            <a:pPr marL="342900" indent="-342900">
              <a:buAutoNum type="arabicParenBoth"/>
            </a:pPr>
            <a:r>
              <a:rPr lang="en-SG" sz="2800" dirty="0"/>
              <a:t>The brothers prepared to go back to Canaan with the food from Egypt.</a:t>
            </a:r>
          </a:p>
          <a:p>
            <a:pPr marL="342900" indent="-342900">
              <a:buAutoNum type="arabicParenBoth"/>
            </a:pPr>
            <a:endParaRPr lang="en-SG" sz="2800" dirty="0"/>
          </a:p>
          <a:p>
            <a:pPr marL="342900" indent="-342900">
              <a:buAutoNum type="arabicParenBoth"/>
            </a:pPr>
            <a:r>
              <a:rPr lang="en-SG" sz="2800" dirty="0"/>
              <a:t>Joseph instructed his servant to put his silver cup into Benjamin’s sack. (Gen 44:2-13)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4ED05B-0A5C-41CB-A93F-FC14F4862617}"/>
              </a:ext>
            </a:extLst>
          </p:cNvPr>
          <p:cNvSpPr txBox="1"/>
          <p:nvPr/>
        </p:nvSpPr>
        <p:spPr>
          <a:xfrm>
            <a:off x="1307480" y="6572751"/>
            <a:ext cx="62279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000" dirty="0"/>
              <a:t>Source: https://www.biblefunforkids.com/2019/11/life-of-joseph-series-9-benjamin-has.html</a:t>
            </a:r>
          </a:p>
        </p:txBody>
      </p:sp>
    </p:spTree>
    <p:extLst>
      <p:ext uri="{BB962C8B-B14F-4D97-AF65-F5344CB8AC3E}">
        <p14:creationId xmlns:p14="http://schemas.microsoft.com/office/powerpoint/2010/main" val="310005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814611-8933-4289-A06C-501F5F4CB000}"/>
              </a:ext>
            </a:extLst>
          </p:cNvPr>
          <p:cNvSpPr txBox="1"/>
          <p:nvPr/>
        </p:nvSpPr>
        <p:spPr>
          <a:xfrm>
            <a:off x="0" y="100362"/>
            <a:ext cx="12192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/>
              <a:t>(d) If answer to (c) is “Yes, we have sinned”, then we have to:</a:t>
            </a:r>
          </a:p>
          <a:p>
            <a:endParaRPr lang="en-SG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800" dirty="0"/>
              <a:t>Repent,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800" dirty="0"/>
              <a:t>Seek forgiveness,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800" dirty="0"/>
              <a:t>Turn away from our sin.</a:t>
            </a:r>
          </a:p>
          <a:p>
            <a:endParaRPr lang="en-SG" sz="2800" dirty="0"/>
          </a:p>
          <a:p>
            <a:r>
              <a:rPr lang="en-SG" sz="2800" dirty="0"/>
              <a:t>God, our loving heavenly Father, will surely forgive us. </a:t>
            </a:r>
          </a:p>
          <a:p>
            <a:endParaRPr lang="en-SG" sz="2800" dirty="0"/>
          </a:p>
          <a:p>
            <a:r>
              <a:rPr lang="en-SG" sz="2800" dirty="0"/>
              <a:t>We may have to bear with the trouble due to our own sin. But, we know that God has forgiven us and will deliver us ultimately. </a:t>
            </a:r>
          </a:p>
        </p:txBody>
      </p:sp>
    </p:spTree>
    <p:extLst>
      <p:ext uri="{BB962C8B-B14F-4D97-AF65-F5344CB8AC3E}">
        <p14:creationId xmlns:p14="http://schemas.microsoft.com/office/powerpoint/2010/main" val="17459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968A4D-5CDF-4ED2-83E0-8418F54733C5}"/>
              </a:ext>
            </a:extLst>
          </p:cNvPr>
          <p:cNvSpPr txBox="1"/>
          <p:nvPr/>
        </p:nvSpPr>
        <p:spPr>
          <a:xfrm>
            <a:off x="6969512" y="122663"/>
            <a:ext cx="512956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/>
              <a:t>(d) If answer to (c) is “No, we have not sinned”, then we have the peace that God will deliver us from our troubles according to His will. </a:t>
            </a:r>
          </a:p>
          <a:p>
            <a:endParaRPr lang="en-SG" sz="2800" dirty="0"/>
          </a:p>
          <a:p>
            <a:r>
              <a:rPr lang="en-SG" sz="2800" dirty="0"/>
              <a:t>God’s answer may be to:</a:t>
            </a:r>
          </a:p>
          <a:p>
            <a:endParaRPr lang="en-SG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dirty="0"/>
              <a:t>Grant deliverance, 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dirty="0"/>
              <a:t>Postpone deliverance </a:t>
            </a:r>
          </a:p>
          <a:p>
            <a:endParaRPr lang="en-SG" sz="2800" dirty="0"/>
          </a:p>
          <a:p>
            <a:r>
              <a:rPr lang="en-SG" sz="2800" dirty="0"/>
              <a:t>Either way, God’s way is the best for us. He is our loving heavenly Father.</a:t>
            </a:r>
          </a:p>
        </p:txBody>
      </p:sp>
      <p:pic>
        <p:nvPicPr>
          <p:cNvPr id="7170" name="Picture 2" descr="God as Our Loving Heavenly Father">
            <a:extLst>
              <a:ext uri="{FF2B5EF4-FFF2-40B4-BE49-F238E27FC236}">
                <a16:creationId xmlns:a16="http://schemas.microsoft.com/office/drawing/2014/main" id="{A6570A05-DD85-4C0F-9B0B-E5523E592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907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8A9083-1453-2B44-C21C-03475A0E7E1F}"/>
              </a:ext>
            </a:extLst>
          </p:cNvPr>
          <p:cNvSpPr txBox="1"/>
          <p:nvPr/>
        </p:nvSpPr>
        <p:spPr>
          <a:xfrm>
            <a:off x="0" y="338667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In groups of 2 to 4 persons:</a:t>
            </a:r>
          </a:p>
          <a:p>
            <a:endParaRPr lang="en-SG" sz="2800" dirty="0"/>
          </a:p>
          <a:p>
            <a:pPr marL="514350" indent="-514350">
              <a:buAutoNum type="alphaLcParenBoth"/>
            </a:pPr>
            <a:r>
              <a:rPr lang="en-SG" sz="2800" dirty="0"/>
              <a:t>Share how God is faithful in delivering us from trouble.</a:t>
            </a:r>
          </a:p>
          <a:p>
            <a:pPr marL="514350" indent="-514350">
              <a:buAutoNum type="alphaLcParenBoth"/>
            </a:pPr>
            <a:endParaRPr lang="en-SG" sz="2800" dirty="0"/>
          </a:p>
          <a:p>
            <a:pPr marL="514350" indent="-514350">
              <a:buAutoNum type="alphaLcParenBoth"/>
            </a:pPr>
            <a:r>
              <a:rPr lang="en-SG" sz="2800" dirty="0"/>
              <a:t>Read Psalm 18:20-24 – God rewards those who keep </a:t>
            </a:r>
            <a:r>
              <a:rPr lang="en-SG" sz="2800"/>
              <a:t>away from sin.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303206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94733-69F5-46B0-8DC5-A27A9E3C86FC}"/>
              </a:ext>
            </a:extLst>
          </p:cNvPr>
          <p:cNvSpPr txBox="1"/>
          <p:nvPr/>
        </p:nvSpPr>
        <p:spPr>
          <a:xfrm>
            <a:off x="5687122" y="278780"/>
            <a:ext cx="65048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(4) Joseph wanted to detain Benjamin. (Gen 44:15-17)</a:t>
            </a:r>
          </a:p>
          <a:p>
            <a:endParaRPr lang="en-SG" sz="2800" dirty="0"/>
          </a:p>
          <a:p>
            <a:r>
              <a:rPr lang="en-SG" sz="2800" dirty="0"/>
              <a:t>(5) Judah pleaded with Joseph to release Benjamin. (Gen 44:27-34)</a:t>
            </a:r>
          </a:p>
          <a:p>
            <a:endParaRPr lang="en-SG" sz="2800" dirty="0"/>
          </a:p>
          <a:p>
            <a:r>
              <a:rPr lang="en-SG" sz="2800" dirty="0"/>
              <a:t>(6) Joseph could no longer control himself and wept aloud. (Gen 45:1-15)</a:t>
            </a:r>
          </a:p>
        </p:txBody>
      </p:sp>
      <p:pic>
        <p:nvPicPr>
          <p:cNvPr id="2050" name="Picture 2" descr="Judah Pleads for Benjamin">
            <a:extLst>
              <a:ext uri="{FF2B5EF4-FFF2-40B4-BE49-F238E27FC236}">
                <a16:creationId xmlns:a16="http://schemas.microsoft.com/office/drawing/2014/main" id="{DF409F16-3585-4FA4-9624-E7A768147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32"/>
            <a:ext cx="5687122" cy="682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4BE0B9-2EA6-4E82-BA84-E8507191490C}"/>
              </a:ext>
            </a:extLst>
          </p:cNvPr>
          <p:cNvSpPr txBox="1"/>
          <p:nvPr/>
        </p:nvSpPr>
        <p:spPr>
          <a:xfrm>
            <a:off x="5687122" y="6332999"/>
            <a:ext cx="60941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000" dirty="0"/>
              <a:t>Source: https://www.goodsalt.com/details/stdas0494.html</a:t>
            </a:r>
          </a:p>
        </p:txBody>
      </p:sp>
    </p:spTree>
    <p:extLst>
      <p:ext uri="{BB962C8B-B14F-4D97-AF65-F5344CB8AC3E}">
        <p14:creationId xmlns:p14="http://schemas.microsoft.com/office/powerpoint/2010/main" val="362764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h - Joseph Made Himself Known to His Brothers 45: 1-15 · The Teaching  Ministry of Jay Mack">
            <a:extLst>
              <a:ext uri="{FF2B5EF4-FFF2-40B4-BE49-F238E27FC236}">
                <a16:creationId xmlns:a16="http://schemas.microsoft.com/office/drawing/2014/main" id="{034FE56A-5EC6-476E-8587-DCC75EC45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434" cy="609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E30587-834C-49E5-AF3B-2377D82D6B3E}"/>
              </a:ext>
            </a:extLst>
          </p:cNvPr>
          <p:cNvSpPr txBox="1"/>
          <p:nvPr/>
        </p:nvSpPr>
        <p:spPr>
          <a:xfrm>
            <a:off x="4945566" y="6099717"/>
            <a:ext cx="60997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000" dirty="0"/>
              <a:t>Source: https://jaymack.net/kh-joseph-made-himself-known-to-his-brothers-45-1-15/</a:t>
            </a:r>
          </a:p>
        </p:txBody>
      </p:sp>
    </p:spTree>
    <p:extLst>
      <p:ext uri="{BB962C8B-B14F-4D97-AF65-F5344CB8AC3E}">
        <p14:creationId xmlns:p14="http://schemas.microsoft.com/office/powerpoint/2010/main" val="344952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7B72C8-BFD9-4E81-9624-C093B769BD83}"/>
              </a:ext>
            </a:extLst>
          </p:cNvPr>
          <p:cNvSpPr txBox="1"/>
          <p:nvPr/>
        </p:nvSpPr>
        <p:spPr>
          <a:xfrm>
            <a:off x="0" y="211873"/>
            <a:ext cx="12192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(7) Comment:</a:t>
            </a:r>
          </a:p>
          <a:p>
            <a:endParaRPr lang="en-SG" sz="2800" dirty="0"/>
          </a:p>
          <a:p>
            <a:r>
              <a:rPr lang="en-SG" sz="2800" dirty="0"/>
              <a:t>(a) Genesis 45:</a:t>
            </a:r>
          </a:p>
          <a:p>
            <a:endParaRPr lang="en-SG" sz="2800" dirty="0"/>
          </a:p>
          <a:p>
            <a:r>
              <a:rPr lang="en-US" sz="2800" b="1" i="0" u="none" strike="noStrike" dirty="0">
                <a:solidFill>
                  <a:srgbClr val="008AE6"/>
                </a:solidFill>
                <a:effectLst/>
                <a:latin typeface="Roboto" panose="02000000000000000000" pitchFamily="2" charset="0"/>
                <a:hlinkClick r:id="rId2"/>
              </a:rPr>
              <a:t>“5</a:t>
            </a:r>
            <a:r>
              <a:rPr lang="en-US" sz="28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Now therefore be not grieved, nor angry with yourselves, that ye sold me hither: for God did send me before you to preserve life. ”</a:t>
            </a:r>
          </a:p>
          <a:p>
            <a:endParaRPr lang="en-US" sz="2800" u="none" strike="noStrike" dirty="0">
              <a:solidFill>
                <a:srgbClr val="001320"/>
              </a:solidFill>
              <a:latin typeface="Roboto" panose="02000000000000000000" pitchFamily="2" charset="0"/>
              <a:hlinkClick r:id="rId3"/>
            </a:endParaRPr>
          </a:p>
          <a:p>
            <a:r>
              <a:rPr lang="en-US" sz="2800" b="1" i="0" u="none" strike="noStrike" dirty="0">
                <a:solidFill>
                  <a:srgbClr val="008AE6"/>
                </a:solidFill>
                <a:effectLst/>
                <a:latin typeface="Roboto" panose="02000000000000000000" pitchFamily="2" charset="0"/>
                <a:hlinkClick r:id="rId3"/>
              </a:rPr>
              <a:t>“7</a:t>
            </a:r>
            <a:r>
              <a:rPr lang="en-US" sz="28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And God sent me before you to preserve you a posterity in the earth, and to save your lives by a great deliverance. ”</a:t>
            </a:r>
          </a:p>
          <a:p>
            <a:endParaRPr lang="en-US" sz="2800" u="none" strike="noStrike" dirty="0">
              <a:solidFill>
                <a:srgbClr val="001320"/>
              </a:solidFill>
              <a:latin typeface="Roboto" panose="02000000000000000000" pitchFamily="2" charset="0"/>
              <a:hlinkClick r:id="rId4"/>
            </a:endParaRPr>
          </a:p>
          <a:p>
            <a:r>
              <a:rPr lang="en-US" sz="2800" b="1" i="0" u="none" strike="noStrike" dirty="0">
                <a:solidFill>
                  <a:srgbClr val="008AE6"/>
                </a:solidFill>
                <a:effectLst/>
                <a:latin typeface="Roboto" panose="02000000000000000000" pitchFamily="2" charset="0"/>
                <a:hlinkClick r:id="rId4"/>
              </a:rPr>
              <a:t>“8</a:t>
            </a:r>
            <a:r>
              <a:rPr lang="en-US" sz="28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So now </a:t>
            </a:r>
            <a:r>
              <a:rPr lang="en-US" sz="2800" b="0" i="1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it was</a:t>
            </a:r>
            <a:r>
              <a:rPr lang="en-US" sz="28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 not you </a:t>
            </a:r>
            <a:r>
              <a:rPr lang="en-US" sz="2800" b="0" i="1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that</a:t>
            </a:r>
            <a:r>
              <a:rPr lang="en-US" sz="2800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 sent me hither, but God: and he hath made me a father to Pharaoh, and lord of all his house, and a ruler throughout all the land of Egypt.”</a:t>
            </a:r>
            <a:endParaRPr lang="en-SG" sz="2800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6781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5C2A8C-22EA-43F2-A895-2463E7B574CB}"/>
              </a:ext>
            </a:extLst>
          </p:cNvPr>
          <p:cNvSpPr txBox="1"/>
          <p:nvPr/>
        </p:nvSpPr>
        <p:spPr>
          <a:xfrm>
            <a:off x="0" y="345688"/>
            <a:ext cx="12192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(b) God fore-ordained the events such that Joseph would be in Egypt to become the Prime Minister and to save his family. </a:t>
            </a:r>
          </a:p>
          <a:p>
            <a:endParaRPr lang="en-SG" sz="2800" dirty="0"/>
          </a:p>
          <a:p>
            <a:r>
              <a:rPr lang="en-SG" sz="2800" dirty="0"/>
              <a:t>(8) Joseph sent his brothers back to Canaan to bring Jacob and the whole family to Egypt. (Gen 45:27-28)</a:t>
            </a:r>
          </a:p>
          <a:p>
            <a:endParaRPr lang="en-SG" sz="2800" dirty="0"/>
          </a:p>
          <a:p>
            <a:r>
              <a:rPr lang="en-SG" sz="2800" dirty="0"/>
              <a:t>(9) Watch video: 1:38:58-1:45:40</a:t>
            </a:r>
          </a:p>
          <a:p>
            <a:r>
              <a:rPr lang="en-SG" sz="2800" dirty="0"/>
              <a:t>(Viewers are cautioned on the inaccurate parts of the video)</a:t>
            </a:r>
          </a:p>
          <a:p>
            <a:r>
              <a:rPr lang="en-SG" sz="1000" dirty="0"/>
              <a:t>(Source: Abraham, Sarah, Isaac, Jacob, Joseph)</a:t>
            </a:r>
          </a:p>
          <a:p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71222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3A4A27-5E8F-4379-81D7-A1C80471F201}"/>
              </a:ext>
            </a:extLst>
          </p:cNvPr>
          <p:cNvSpPr txBox="1"/>
          <p:nvPr/>
        </p:nvSpPr>
        <p:spPr>
          <a:xfrm>
            <a:off x="0" y="100361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/>
              <a:t>(10) Spiritual Lessons:</a:t>
            </a:r>
          </a:p>
          <a:p>
            <a:endParaRPr lang="en-SG" sz="2800" dirty="0"/>
          </a:p>
          <a:p>
            <a:r>
              <a:rPr lang="en-SG" sz="2800" dirty="0"/>
              <a:t>(a) God is in control and fore-ordains events and circumstances in our lives including troubles</a:t>
            </a:r>
            <a:r>
              <a:rPr lang="en-SG" dirty="0"/>
              <a:t>.</a:t>
            </a:r>
          </a:p>
        </p:txBody>
      </p:sp>
      <p:pic>
        <p:nvPicPr>
          <p:cNvPr id="4098" name="Picture 2" descr="Underground Shepherd with Jerry Bryant - Is God really control in your life?  When you let God control your life you&amp;#39;re able to rest and stop striving,  which means that you experience">
            <a:extLst>
              <a:ext uri="{FF2B5EF4-FFF2-40B4-BE49-F238E27FC236}">
                <a16:creationId xmlns:a16="http://schemas.microsoft.com/office/drawing/2014/main" id="{122B0952-3E8E-45E8-B218-4E1C7D713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62976"/>
            <a:ext cx="8151541" cy="480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39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21F504-450B-4D05-B664-880D3AEBC0C9}"/>
              </a:ext>
            </a:extLst>
          </p:cNvPr>
          <p:cNvSpPr txBox="1"/>
          <p:nvPr/>
        </p:nvSpPr>
        <p:spPr>
          <a:xfrm>
            <a:off x="6340416" y="0"/>
            <a:ext cx="585158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dirty="0"/>
              <a:t>When we are in trouble, it is hard to bear. </a:t>
            </a:r>
          </a:p>
          <a:p>
            <a:endParaRPr lang="en-SG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dirty="0"/>
              <a:t>But He will hear you  in your prayer because the troubles are from Him to build up our faith.</a:t>
            </a:r>
          </a:p>
          <a:p>
            <a:endParaRPr lang="en-SG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dirty="0"/>
              <a:t>Abraham, Isaac, Jacob and Joseph were afflicted with numerous troubles. </a:t>
            </a:r>
          </a:p>
          <a:p>
            <a:endParaRPr lang="en-SG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dirty="0"/>
              <a:t>They continued to have faith in God and were delivered.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SG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dirty="0"/>
              <a:t>Despite our troubles, we must have faith.</a:t>
            </a:r>
          </a:p>
        </p:txBody>
      </p:sp>
      <p:pic>
        <p:nvPicPr>
          <p:cNvPr id="5124" name="Picture 4" descr="Our Help in Times of Trouble (Psalm 121:2) - Your Daily Bible Verse - May 4  - Daily Devotional">
            <a:extLst>
              <a:ext uri="{FF2B5EF4-FFF2-40B4-BE49-F238E27FC236}">
                <a16:creationId xmlns:a16="http://schemas.microsoft.com/office/drawing/2014/main" id="{9AD62009-B121-4447-8160-5F110F6E2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40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877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886A41-E880-4EE2-83BA-858B9FBCDCE9}"/>
              </a:ext>
            </a:extLst>
          </p:cNvPr>
          <p:cNvSpPr txBox="1"/>
          <p:nvPr/>
        </p:nvSpPr>
        <p:spPr>
          <a:xfrm>
            <a:off x="7610476" y="211873"/>
            <a:ext cx="45815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/>
              <a:t>(b) Repent and turn away from sin</a:t>
            </a:r>
            <a:r>
              <a:rPr lang="en-SG" dirty="0"/>
              <a:t>.</a:t>
            </a:r>
          </a:p>
          <a:p>
            <a:endParaRPr lang="en-S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2800" dirty="0"/>
              <a:t> If we sin, God will deal with us because of our sin. </a:t>
            </a:r>
            <a:r>
              <a:rPr lang="en-SG" sz="2800" dirty="0" err="1"/>
              <a:t>Eg.</a:t>
            </a:r>
            <a:r>
              <a:rPr lang="en-SG" sz="2800" dirty="0"/>
              <a:t> Jonah, David, Solomon.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sz="2800" dirty="0"/>
          </a:p>
        </p:txBody>
      </p:sp>
      <p:pic>
        <p:nvPicPr>
          <p:cNvPr id="6146" name="Picture 2" descr="caramelmuscleman on Twitter: &amp;quot;We have an option to change (repent) with our  desire when dealing with human re-occurring sins. The issue is sin like a  same sex marriage contract certifies that you">
            <a:extLst>
              <a:ext uri="{FF2B5EF4-FFF2-40B4-BE49-F238E27FC236}">
                <a16:creationId xmlns:a16="http://schemas.microsoft.com/office/drawing/2014/main" id="{DB2DF4B9-3BC6-487C-A3C4-1855EB486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10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61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8174A2-11CC-4191-8C8D-4CB43021556E}"/>
              </a:ext>
            </a:extLst>
          </p:cNvPr>
          <p:cNvSpPr txBox="1"/>
          <p:nvPr/>
        </p:nvSpPr>
        <p:spPr>
          <a:xfrm>
            <a:off x="0" y="122663"/>
            <a:ext cx="121920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dirty="0"/>
              <a:t>(c) When we are in trouble, we have to do some soul-searching: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dirty="0"/>
              <a:t>Have we sinned, for example: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SG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dirty="0"/>
              <a:t>Have we behaved badly towards others,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dirty="0"/>
              <a:t>Have we been selfish,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dirty="0"/>
              <a:t>Have we been covetous,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dirty="0"/>
              <a:t>Have we been gossipy,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dirty="0"/>
              <a:t>Have we been envious or jealous of another,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dirty="0"/>
              <a:t>Have we lusted in our hearts,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dirty="0"/>
              <a:t>Have we been proud and boastful,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dirty="0"/>
              <a:t>Have we character-assassinated another person,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dirty="0"/>
              <a:t>Have we lied (albeit harmless),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dirty="0"/>
              <a:t>Have we been unforgiving,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2800" dirty="0"/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3145941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714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Office Theme</vt:lpstr>
      <vt:lpstr>AdSS22-Joseph and brothers were reunited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AdSS22-Joseph and brothers were reunited</dc:title>
  <dc:creator>Charlene Tan</dc:creator>
  <cp:lastModifiedBy>Charlene Tan</cp:lastModifiedBy>
  <cp:revision>31</cp:revision>
  <dcterms:created xsi:type="dcterms:W3CDTF">2022-02-26T05:45:31Z</dcterms:created>
  <dcterms:modified xsi:type="dcterms:W3CDTF">2023-08-06T08:42:07Z</dcterms:modified>
</cp:coreProperties>
</file>