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41F97-BAE7-4127-A86F-3423089A85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8CFA0E-AEFF-4689-9510-23661236E4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7C6C3-F6AC-48AB-86C3-0F5B4DCDC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6172-B768-4A07-8D64-E622D32E14E7}" type="datetimeFigureOut">
              <a:rPr lang="en-SG" smtClean="0"/>
              <a:t>19/8/2023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B5A7A-A769-4F1B-8460-88F5B38EC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31B2D-3426-4DD8-AA57-4051CD131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D0FC-1804-434B-996E-0E194D6C342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0146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527B3-9464-43D0-BE4E-D59446EDB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FA203A-DA4C-4524-B98D-CE57876AC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2CC1A-769D-43BC-AFDF-1C6FC41BD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6172-B768-4A07-8D64-E622D32E14E7}" type="datetimeFigureOut">
              <a:rPr lang="en-SG" smtClean="0"/>
              <a:t>19/8/2023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61CBF-7148-4616-B2D0-834C8DCCE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FE53C-A236-4611-9B7D-E0C2B3AC1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D0FC-1804-434B-996E-0E194D6C342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6586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476FD3-8E7C-4418-B0B0-629E71F0B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FF93E-2A20-456A-87F5-F276C64BD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28426-706A-423B-A6DD-1EC025BEA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6172-B768-4A07-8D64-E622D32E14E7}" type="datetimeFigureOut">
              <a:rPr lang="en-SG" smtClean="0"/>
              <a:t>19/8/2023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C6AD8-41C6-4CBA-832A-EA05839D2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7066E-C2C9-4F04-B0B5-FBCDEBF88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D0FC-1804-434B-996E-0E194D6C342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817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F0F35-0F31-4A73-AA06-59AC794CA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708EA-FA82-4BE8-AF8B-2974DFEFE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B01BD-0EDD-429F-B6AA-4B2C44B35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6172-B768-4A07-8D64-E622D32E14E7}" type="datetimeFigureOut">
              <a:rPr lang="en-SG" smtClean="0"/>
              <a:t>19/8/2023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45F6E-83D5-44B4-AB3C-F73B84488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6D4CF-E8E3-4A87-94D4-B70D380DB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D0FC-1804-434B-996E-0E194D6C342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4875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36EAF-3E97-4383-9346-4878F8867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77CD3-7669-4559-82C9-9192E0A8F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A7482-06C5-4405-95EB-11033CF9D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6172-B768-4A07-8D64-E622D32E14E7}" type="datetimeFigureOut">
              <a:rPr lang="en-SG" smtClean="0"/>
              <a:t>19/8/2023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C43A5-7BA0-4D19-905F-B378053A3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E3BE2-CCAE-49EB-ACC0-73353119A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D0FC-1804-434B-996E-0E194D6C342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2579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DD389-542E-4ABC-86B8-C01BF58A4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93173-E009-4534-97BD-229A6A2C79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5FB2FD-0108-4604-B89B-60017CA34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69E8BB-417B-461B-8C5A-B37BB5992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6172-B768-4A07-8D64-E622D32E14E7}" type="datetimeFigureOut">
              <a:rPr lang="en-SG" smtClean="0"/>
              <a:t>19/8/2023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CB5E45-3F4B-4FC7-93BC-B8ADB1701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8A8C3B-75B9-4961-A520-C61BAEC34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D0FC-1804-434B-996E-0E194D6C342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98817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0942E-B88F-4F44-9E09-5FE81255D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E7A94-6EF3-4447-8000-A47C4A4D2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C3A239-3CA1-4D00-8A26-EF6D179EC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8AA1CE-4020-4496-91A9-389BE5822E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BB778E-BF0E-483C-9DDC-DE3FF1D3E6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6F1C36-E0AE-4351-BB97-A02802610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6172-B768-4A07-8D64-E622D32E14E7}" type="datetimeFigureOut">
              <a:rPr lang="en-SG" smtClean="0"/>
              <a:t>19/8/2023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32B32F-D962-46B0-B50E-3D64418F8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05E9FD-7290-4C6C-9C21-DE36663FF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D0FC-1804-434B-996E-0E194D6C342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9951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7DC1A-FB6C-42EC-80A5-83B9C945F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E59CBA-6AD9-41F4-8819-5FC902778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6172-B768-4A07-8D64-E622D32E14E7}" type="datetimeFigureOut">
              <a:rPr lang="en-SG" smtClean="0"/>
              <a:t>19/8/2023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2A958C-2ABB-43C8-9C9B-F7265F7EA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64C75A-F008-44AF-9169-B8491A8B1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D0FC-1804-434B-996E-0E194D6C342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16891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7895E0-D4B4-46E4-A089-6B823E849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6172-B768-4A07-8D64-E622D32E14E7}" type="datetimeFigureOut">
              <a:rPr lang="en-SG" smtClean="0"/>
              <a:t>19/8/2023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AF45EC-2E14-4D85-B742-3E9FBE74E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9ED0A5-D90C-4E2D-A182-5147E46E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D0FC-1804-434B-996E-0E194D6C342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67217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569AA-9A25-4F82-A765-4A33E835D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5BD86-C1F5-4EB8-B96E-8354AA30F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E4CCC7-567A-41A0-B405-62B1FBEAE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E8CB02-DC1A-4DE9-AC04-C8EA1B33B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6172-B768-4A07-8D64-E622D32E14E7}" type="datetimeFigureOut">
              <a:rPr lang="en-SG" smtClean="0"/>
              <a:t>19/8/2023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17E529-AF66-42EE-ADE3-D5753E28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13323-48D8-44BB-BA69-4F94D645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D0FC-1804-434B-996E-0E194D6C342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5562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92FA3-E1BE-4230-B7F9-9BD7B02EE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097E05-32AE-43FC-90EC-F24D769E25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C99D74-5860-4223-A29D-117EBDFA4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1B3B3-7DF8-4678-BBAE-74ED0A56F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6172-B768-4A07-8D64-E622D32E14E7}" type="datetimeFigureOut">
              <a:rPr lang="en-SG" smtClean="0"/>
              <a:t>19/8/2023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7CC64-08A8-4472-A977-4D34125CF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7C020A-4FDE-44EF-93F6-C95E128FC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D0FC-1804-434B-996E-0E194D6C342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3207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A61C55-4AD1-49C8-8C73-33E505544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E0853-8F1A-4952-9E45-3C056AA94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D1556-0670-407D-9460-3656E925D5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36172-B768-4A07-8D64-E622D32E14E7}" type="datetimeFigureOut">
              <a:rPr lang="en-SG" smtClean="0"/>
              <a:t>19/8/2023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23259-1092-4A3B-B2EB-278913FEBE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FD4F0-9FCA-411F-8549-189FD65076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9D0FC-1804-434B-996E-0E194D6C342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3859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ehub.com/genesis/50-20.htm" TargetMode="External"/><Relationship Id="rId2" Type="http://schemas.openxmlformats.org/officeDocument/2006/relationships/hyperlink" Target="https://biblehub.com/genesis/50-19.ht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D8E25B-C621-4B2D-A89E-AB9CA18DF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4963"/>
          </a:xfrm>
        </p:spPr>
        <p:txBody>
          <a:bodyPr>
            <a:normAutofit/>
          </a:bodyPr>
          <a:lstStyle/>
          <a:p>
            <a:pPr algn="ctr"/>
            <a:r>
              <a:rPr lang="en-SG" sz="4000" b="1" dirty="0"/>
              <a:t>AdSS24- You thought evil, but God meant good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0EE6E9-EC91-46DC-97F5-DC64906C9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088"/>
            <a:ext cx="10515600" cy="4916875"/>
          </a:xfrm>
        </p:spPr>
        <p:txBody>
          <a:bodyPr/>
          <a:lstStyle/>
          <a:p>
            <a:pPr marL="514350" indent="-514350">
              <a:buAutoNum type="arabicParenBoth"/>
            </a:pPr>
            <a:r>
              <a:rPr lang="en-SG" dirty="0"/>
              <a:t>Background: Jacob reunited with Joseph in Egypt</a:t>
            </a:r>
          </a:p>
          <a:p>
            <a:pPr marL="514350" indent="-514350">
              <a:buAutoNum type="arabicParenBoth"/>
            </a:pPr>
            <a:r>
              <a:rPr lang="en-SG" dirty="0"/>
              <a:t>Jacob promoted to glory. (Gen 49:33)</a:t>
            </a:r>
          </a:p>
        </p:txBody>
      </p:sp>
      <p:pic>
        <p:nvPicPr>
          <p:cNvPr id="1026" name="Picture 2" descr="JACOB'S DEATH – pilgrimwatch.com">
            <a:extLst>
              <a:ext uri="{FF2B5EF4-FFF2-40B4-BE49-F238E27FC236}">
                <a16:creationId xmlns:a16="http://schemas.microsoft.com/office/drawing/2014/main" id="{03DC31C2-CAD5-4866-8AB0-FFD8A351B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361934"/>
            <a:ext cx="6869152" cy="4472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A75D6E6-981C-4FDF-B252-1C3D33122AC3}"/>
              </a:ext>
            </a:extLst>
          </p:cNvPr>
          <p:cNvSpPr txBox="1"/>
          <p:nvPr/>
        </p:nvSpPr>
        <p:spPr>
          <a:xfrm>
            <a:off x="6949997" y="6565101"/>
            <a:ext cx="284077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https://pilgrimwatch.com/jacobs-death/</a:t>
            </a:r>
          </a:p>
        </p:txBody>
      </p:sp>
    </p:spTree>
    <p:extLst>
      <p:ext uri="{BB962C8B-B14F-4D97-AF65-F5344CB8AC3E}">
        <p14:creationId xmlns:p14="http://schemas.microsoft.com/office/powerpoint/2010/main" val="1929961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133320-0C0F-4F95-B312-AE49A6EBE000}"/>
              </a:ext>
            </a:extLst>
          </p:cNvPr>
          <p:cNvSpPr txBox="1"/>
          <p:nvPr/>
        </p:nvSpPr>
        <p:spPr>
          <a:xfrm>
            <a:off x="0" y="256478"/>
            <a:ext cx="12110224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b="1" dirty="0"/>
              <a:t>(9) Spiritual Lessons:</a:t>
            </a:r>
          </a:p>
          <a:p>
            <a:endParaRPr lang="en-SG" sz="2800" dirty="0"/>
          </a:p>
          <a:p>
            <a:pPr marL="342900" indent="-342900">
              <a:buAutoNum type="alphaLcParenBoth"/>
            </a:pPr>
            <a:r>
              <a:rPr lang="en-SG" sz="2800" dirty="0"/>
              <a:t> Our lives: Contemplate  whether “Ye thought evil, but God meant good” applies to our lives.</a:t>
            </a:r>
          </a:p>
          <a:p>
            <a:endParaRPr lang="en-SG" sz="2800" dirty="0"/>
          </a:p>
          <a:p>
            <a:r>
              <a:rPr lang="en-SG" sz="2800" dirty="0"/>
              <a:t>      We are bullied, oppressed                          leads to a good outcome.</a:t>
            </a:r>
          </a:p>
          <a:p>
            <a:pPr marL="342900" indent="-342900">
              <a:buAutoNum type="alphaLcParenBoth"/>
            </a:pPr>
            <a:endParaRPr lang="en-SG" sz="2800" dirty="0"/>
          </a:p>
          <a:p>
            <a:pPr marL="342900" indent="-342900">
              <a:buAutoNum type="alphaLcParenBoth"/>
            </a:pPr>
            <a:r>
              <a:rPr lang="en-SG" sz="2800" dirty="0"/>
              <a:t> We should not be fearful because God is in control even of the difficult circumstances.</a:t>
            </a:r>
          </a:p>
          <a:p>
            <a:pPr marL="342900" indent="-342900">
              <a:buAutoNum type="alphaLcParenBoth"/>
            </a:pPr>
            <a:endParaRPr lang="en-SG" sz="2800" dirty="0"/>
          </a:p>
          <a:p>
            <a:pPr marL="342900" indent="-342900">
              <a:buAutoNum type="alphaLcParenBoth"/>
            </a:pPr>
            <a:r>
              <a:rPr lang="en-SG" sz="2800" dirty="0"/>
              <a:t> Personal sharing:</a:t>
            </a:r>
          </a:p>
          <a:p>
            <a:pPr marL="342900" indent="-342900">
              <a:buAutoNum type="alphaLcParenBoth"/>
            </a:pPr>
            <a:endParaRPr lang="en-SG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SG" sz="2800" dirty="0"/>
              <a:t>Job S1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SG" sz="2800" dirty="0"/>
              <a:t>Job S2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SG" sz="2800" dirty="0"/>
          </a:p>
          <a:p>
            <a:pPr marL="342900" indent="-342900">
              <a:buAutoNum type="alphaLcParenBoth"/>
            </a:pPr>
            <a:endParaRPr lang="en-SG" dirty="0"/>
          </a:p>
          <a:p>
            <a:pPr marL="342900" indent="-342900">
              <a:buAutoNum type="alphaLcParenBoth"/>
            </a:pPr>
            <a:endParaRPr lang="en-SG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0FAF8DE-C3A6-41A9-B3DE-0C4AAA8FE1A1}"/>
              </a:ext>
            </a:extLst>
          </p:cNvPr>
          <p:cNvCxnSpPr/>
          <p:nvPr/>
        </p:nvCxnSpPr>
        <p:spPr>
          <a:xfrm>
            <a:off x="4460488" y="2642839"/>
            <a:ext cx="18176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695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C2A871-989E-4569-82EC-8290AFF77136}"/>
              </a:ext>
            </a:extLst>
          </p:cNvPr>
          <p:cNvSpPr txBox="1"/>
          <p:nvPr/>
        </p:nvSpPr>
        <p:spPr>
          <a:xfrm>
            <a:off x="0" y="144966"/>
            <a:ext cx="11073161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2800" dirty="0"/>
              <a:t>(d) Our part:</a:t>
            </a:r>
          </a:p>
          <a:p>
            <a:endParaRPr lang="en-SG" sz="2800" dirty="0"/>
          </a:p>
          <a:p>
            <a:pPr marL="1314450" lvl="2" indent="-400050">
              <a:buAutoNum type="romanLcParenBoth"/>
            </a:pPr>
            <a:r>
              <a:rPr lang="en-SG" sz="2800" dirty="0"/>
              <a:t>  Close walk with God in prayer and reading the Word.</a:t>
            </a:r>
          </a:p>
          <a:p>
            <a:pPr marL="400050" indent="-400050">
              <a:buAutoNum type="romanLcParenBoth"/>
            </a:pPr>
            <a:endParaRPr lang="en-SG" sz="2800" dirty="0"/>
          </a:p>
          <a:p>
            <a:r>
              <a:rPr lang="en-SG" sz="2800" dirty="0"/>
              <a:t>	(ii)   Do things which please God. </a:t>
            </a:r>
          </a:p>
          <a:p>
            <a:pPr marL="400050" indent="-400050">
              <a:buAutoNum type="romanLcParenBoth"/>
            </a:pPr>
            <a:endParaRPr lang="en-SG" sz="2800" dirty="0"/>
          </a:p>
          <a:p>
            <a:r>
              <a:rPr lang="en-SG" sz="2800" dirty="0"/>
              <a:t>	(iii)   Flee from sin.</a:t>
            </a:r>
          </a:p>
          <a:p>
            <a:pPr marL="400050" indent="-400050">
              <a:buAutoNum type="romanLcParenBoth"/>
            </a:pPr>
            <a:endParaRPr lang="en-SG" sz="2800" dirty="0"/>
          </a:p>
          <a:p>
            <a:r>
              <a:rPr lang="en-SG" sz="2800" dirty="0"/>
              <a:t>	(iv</a:t>
            </a:r>
            <a:r>
              <a:rPr lang="en-SG" sz="2800"/>
              <a:t>)   Don’t </a:t>
            </a:r>
            <a:r>
              <a:rPr lang="en-SG" sz="2800" dirty="0"/>
              <a:t>take revenge.</a:t>
            </a:r>
          </a:p>
          <a:p>
            <a:r>
              <a:rPr lang="en-SG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4760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0BCCE9-EDDD-1B1D-93A3-B01BCCDEAB9E}"/>
              </a:ext>
            </a:extLst>
          </p:cNvPr>
          <p:cNvSpPr txBox="1"/>
          <p:nvPr/>
        </p:nvSpPr>
        <p:spPr>
          <a:xfrm>
            <a:off x="0" y="496711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>
                <a:latin typeface="Arial" panose="020B0604020202020204" pitchFamily="34" charset="0"/>
                <a:cs typeface="Arial" panose="020B0604020202020204" pitchFamily="34" charset="0"/>
              </a:rPr>
              <a:t>In groups of 2 to 4 persons:</a:t>
            </a:r>
          </a:p>
          <a:p>
            <a:endParaRPr lang="en-SG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SG" sz="2800" dirty="0">
                <a:latin typeface="Arial" panose="020B0604020202020204" pitchFamily="34" charset="0"/>
                <a:cs typeface="Arial" panose="020B0604020202020204" pitchFamily="34" charset="0"/>
              </a:rPr>
              <a:t>(a)  Share your observation of how others caused you trouble but God led you to a good outcome</a:t>
            </a:r>
            <a:r>
              <a:rPr lang="en-S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4797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454DF94-FC6B-4FC0-8AA5-B494720EF721}"/>
              </a:ext>
            </a:extLst>
          </p:cNvPr>
          <p:cNvSpPr txBox="1"/>
          <p:nvPr/>
        </p:nvSpPr>
        <p:spPr>
          <a:xfrm>
            <a:off x="0" y="278780"/>
            <a:ext cx="1219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(3) Fear of Joseph’s brothers. (Gen 50:14-21)</a:t>
            </a:r>
          </a:p>
          <a:p>
            <a:endParaRPr lang="en-SG" sz="2800" dirty="0"/>
          </a:p>
          <a:p>
            <a:r>
              <a:rPr lang="en-SG" sz="2800" u="sng" dirty="0"/>
              <a:t>Gen 50:</a:t>
            </a:r>
          </a:p>
          <a:p>
            <a:endParaRPr lang="en-SG" sz="2800" dirty="0"/>
          </a:p>
          <a:p>
            <a:r>
              <a:rPr lang="en-SG" sz="2800" dirty="0"/>
              <a:t> </a:t>
            </a:r>
            <a:r>
              <a:rPr lang="en-US" sz="2800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</a:t>
            </a:r>
            <a:r>
              <a:rPr lang="en-US" sz="2800" b="0" i="0" dirty="0">
                <a:solidFill>
                  <a:srgbClr val="001320"/>
                </a:solidFill>
                <a:effectLst/>
                <a:latin typeface="Roboto" panose="02000000000000000000" pitchFamily="2" charset="0"/>
                <a:hlinkClick r:id="rId2"/>
              </a:rPr>
              <a:t>”</a:t>
            </a:r>
            <a:r>
              <a:rPr lang="en-US" sz="2800" b="1" i="0" u="none" strike="noStrike" dirty="0">
                <a:solidFill>
                  <a:srgbClr val="008AE6"/>
                </a:solidFill>
                <a:effectLst/>
                <a:latin typeface="Roboto" panose="02000000000000000000" pitchFamily="2" charset="0"/>
                <a:hlinkClick r:id="rId2"/>
              </a:rPr>
              <a:t>19</a:t>
            </a:r>
            <a:r>
              <a:rPr lang="en-US" sz="2800" b="1" i="0" u="none" strike="noStrike" dirty="0">
                <a:solidFill>
                  <a:srgbClr val="008AE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800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And Joseph said unto them, Fear not: for </a:t>
            </a:r>
            <a:r>
              <a:rPr lang="en-US" sz="2800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am</a:t>
            </a:r>
            <a:r>
              <a:rPr lang="en-US" sz="2800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I in the place of God?” </a:t>
            </a:r>
          </a:p>
          <a:p>
            <a:endParaRPr lang="en-US" sz="2800" u="none" strike="noStrike" dirty="0">
              <a:solidFill>
                <a:srgbClr val="001320"/>
              </a:solidFill>
              <a:latin typeface="Roboto" panose="02000000000000000000" pitchFamily="2" charset="0"/>
              <a:hlinkClick r:id="rId3"/>
            </a:endParaRPr>
          </a:p>
          <a:p>
            <a:r>
              <a:rPr lang="en-US" sz="2800" b="1" i="0" u="none" strike="noStrike" dirty="0">
                <a:solidFill>
                  <a:srgbClr val="008AE6"/>
                </a:solidFill>
                <a:effectLst/>
                <a:latin typeface="Roboto" panose="02000000000000000000" pitchFamily="2" charset="0"/>
                <a:hlinkClick r:id="rId3"/>
              </a:rPr>
              <a:t>“20</a:t>
            </a:r>
            <a:r>
              <a:rPr lang="en-US" sz="2800" b="1" i="0" u="none" strike="noStrike" dirty="0">
                <a:solidFill>
                  <a:srgbClr val="008AE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800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But as for you, </a:t>
            </a:r>
            <a:r>
              <a:rPr lang="en-US" sz="2800" b="1" i="0" u="sng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ye thought evil against me; </a:t>
            </a:r>
            <a:r>
              <a:rPr lang="en-US" sz="2800" b="1" i="1" u="sng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but</a:t>
            </a:r>
            <a:r>
              <a:rPr lang="en-US" sz="2800" b="1" i="0" u="sng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God meant it unto good, </a:t>
            </a:r>
            <a:r>
              <a:rPr lang="en-US" sz="2800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to bring to pass, as </a:t>
            </a:r>
            <a:r>
              <a:rPr lang="en-US" sz="2800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it is</a:t>
            </a:r>
            <a:r>
              <a:rPr lang="en-US" sz="2800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this day, to save much people alive.”</a:t>
            </a:r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726908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What can we learn from the life of Joseph? - Biblword.net">
            <a:extLst>
              <a:ext uri="{FF2B5EF4-FFF2-40B4-BE49-F238E27FC236}">
                <a16:creationId xmlns:a16="http://schemas.microsoft.com/office/drawing/2014/main" id="{DA680FF9-9E86-482E-A925-26EFBF7DD1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" b="62"/>
          <a:stretch/>
        </p:blipFill>
        <p:spPr bwMode="auto">
          <a:xfrm>
            <a:off x="1" y="-1"/>
            <a:ext cx="11217886" cy="648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847B655-44F4-4939-A867-94E91A5EEE71}"/>
              </a:ext>
            </a:extLst>
          </p:cNvPr>
          <p:cNvSpPr txBox="1"/>
          <p:nvPr/>
        </p:nvSpPr>
        <p:spPr>
          <a:xfrm>
            <a:off x="6484435" y="6489563"/>
            <a:ext cx="490096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https://www.biblword.net/what-can-we-learn-from-the-life-of-joseph/</a:t>
            </a:r>
          </a:p>
        </p:txBody>
      </p:sp>
    </p:spTree>
    <p:extLst>
      <p:ext uri="{BB962C8B-B14F-4D97-AF65-F5344CB8AC3E}">
        <p14:creationId xmlns:p14="http://schemas.microsoft.com/office/powerpoint/2010/main" val="2397769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2E5607-ADE9-41D0-A752-FA0ABE7DF20F}"/>
              </a:ext>
            </a:extLst>
          </p:cNvPr>
          <p:cNvSpPr txBox="1"/>
          <p:nvPr/>
        </p:nvSpPr>
        <p:spPr>
          <a:xfrm>
            <a:off x="7504771" y="301083"/>
            <a:ext cx="4687228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(4) Comments:</a:t>
            </a:r>
          </a:p>
          <a:p>
            <a:endParaRPr lang="en-SG" sz="2800" dirty="0"/>
          </a:p>
          <a:p>
            <a:pPr marL="342900" indent="-342900">
              <a:buAutoNum type="alphaLcParenBoth"/>
            </a:pPr>
            <a:r>
              <a:rPr lang="en-SG" sz="2800" dirty="0"/>
              <a:t>Joseph never intended to use his power against his brothers.</a:t>
            </a:r>
          </a:p>
          <a:p>
            <a:pPr marL="342900" indent="-342900">
              <a:buAutoNum type="alphaLcParenBoth"/>
            </a:pPr>
            <a:endParaRPr lang="en-SG" sz="2800" dirty="0"/>
          </a:p>
          <a:p>
            <a:pPr marL="342900" indent="-342900">
              <a:buAutoNum type="alphaLcParenBoth"/>
            </a:pPr>
            <a:r>
              <a:rPr lang="en-SG" sz="2800" dirty="0"/>
              <a:t>Joseph was conscious that God was the one who judged and avenged, not him.</a:t>
            </a:r>
          </a:p>
          <a:p>
            <a:endParaRPr lang="en-US" sz="2800" b="0" i="0" dirty="0">
              <a:solidFill>
                <a:srgbClr val="001320"/>
              </a:solidFill>
              <a:effectLst/>
              <a:latin typeface="Roboto" panose="02000000000000000000" pitchFamily="2" charset="0"/>
            </a:endParaRPr>
          </a:p>
          <a:p>
            <a:pPr algn="ctr"/>
            <a:r>
              <a:rPr lang="en-US" sz="2800" dirty="0">
                <a:solidFill>
                  <a:srgbClr val="001320"/>
                </a:solidFill>
                <a:latin typeface="Roboto" panose="02000000000000000000" pitchFamily="2" charset="0"/>
              </a:rPr>
              <a:t>“</a:t>
            </a:r>
            <a:r>
              <a:rPr lang="en-US" sz="2800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Fear not: for </a:t>
            </a:r>
            <a:r>
              <a:rPr lang="en-US" sz="2800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am</a:t>
            </a:r>
            <a:r>
              <a:rPr lang="en-US" sz="2800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I in the place of God?” </a:t>
            </a:r>
          </a:p>
          <a:p>
            <a:endParaRPr lang="en-US" sz="2800" dirty="0">
              <a:solidFill>
                <a:srgbClr val="001320"/>
              </a:solidFill>
              <a:latin typeface="Roboto" panose="02000000000000000000" pitchFamily="2" charset="0"/>
            </a:endParaRPr>
          </a:p>
          <a:p>
            <a:r>
              <a:rPr lang="en-US" sz="2800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                       (Gen 50:19)</a:t>
            </a:r>
            <a:endParaRPr lang="en-SG" sz="2800" dirty="0"/>
          </a:p>
          <a:p>
            <a:endParaRPr lang="en-SG" dirty="0"/>
          </a:p>
        </p:txBody>
      </p:sp>
      <p:pic>
        <p:nvPicPr>
          <p:cNvPr id="4098" name="Picture 2" descr="God is our Judge - The Attributes of God - Daily Devotions with Jon Dyer">
            <a:extLst>
              <a:ext uri="{FF2B5EF4-FFF2-40B4-BE49-F238E27FC236}">
                <a16:creationId xmlns:a16="http://schemas.microsoft.com/office/drawing/2014/main" id="{672D4918-92F4-458A-9078-690123D5D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87865"/>
            <a:ext cx="7539184" cy="495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45D4884-E3FC-44E4-9D45-2A9DA060248D}"/>
              </a:ext>
            </a:extLst>
          </p:cNvPr>
          <p:cNvSpPr txBox="1"/>
          <p:nvPr/>
        </p:nvSpPr>
        <p:spPr>
          <a:xfrm>
            <a:off x="1819216" y="5663925"/>
            <a:ext cx="335372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https://www.jtdyer.com/god-is-our-judge/</a:t>
            </a:r>
          </a:p>
        </p:txBody>
      </p:sp>
    </p:spTree>
    <p:extLst>
      <p:ext uri="{BB962C8B-B14F-4D97-AF65-F5344CB8AC3E}">
        <p14:creationId xmlns:p14="http://schemas.microsoft.com/office/powerpoint/2010/main" val="3551014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3A95195-DB76-4348-9927-04336B950819}"/>
              </a:ext>
            </a:extLst>
          </p:cNvPr>
          <p:cNvSpPr txBox="1"/>
          <p:nvPr/>
        </p:nvSpPr>
        <p:spPr>
          <a:xfrm>
            <a:off x="0" y="312234"/>
            <a:ext cx="1219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(c) Joseph understood that God ruled over all circumstances including </a:t>
            </a:r>
            <a:r>
              <a:rPr lang="en-SG" sz="2800" i="1" dirty="0"/>
              <a:t>evil </a:t>
            </a:r>
            <a:r>
              <a:rPr lang="en-SG" sz="2800" dirty="0"/>
              <a:t>ones. </a:t>
            </a:r>
          </a:p>
          <a:p>
            <a:endParaRPr lang="en-SG" sz="2800" dirty="0"/>
          </a:p>
          <a:p>
            <a:r>
              <a:rPr lang="en-SG" sz="2800" dirty="0"/>
              <a:t>(d) He saw that his brothers intended evil to come upon him by throwing him into a pit and selling him to slave traders.</a:t>
            </a:r>
          </a:p>
          <a:p>
            <a:endParaRPr lang="en-SG" sz="2800" dirty="0"/>
          </a:p>
          <a:p>
            <a:r>
              <a:rPr lang="en-SG" sz="2800" dirty="0"/>
              <a:t>(e) But God ruled over the event for good for Joseph to go ahead to Egypt and subsequently become Prime Minister to save Jacob and family from famine. </a:t>
            </a:r>
          </a:p>
          <a:p>
            <a:endParaRPr lang="en-SG" sz="2800" dirty="0"/>
          </a:p>
          <a:p>
            <a:pPr algn="ctr"/>
            <a:r>
              <a:rPr lang="en-SG" sz="2800" dirty="0"/>
              <a:t> “</a:t>
            </a:r>
            <a:r>
              <a:rPr lang="en-US" sz="2800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ye thought evil against me; </a:t>
            </a:r>
            <a:r>
              <a:rPr lang="en-US" sz="2800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but</a:t>
            </a:r>
            <a:r>
              <a:rPr lang="en-US" sz="2800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God meant it unto good” (Gen 50:20)</a:t>
            </a:r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979674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Послушайте, какой мне приснился сон» — рассказ об Иосифе и его братьях |  Подражайте их вере | Bible illustrations, Bible pictures, Bible images">
            <a:extLst>
              <a:ext uri="{FF2B5EF4-FFF2-40B4-BE49-F238E27FC236}">
                <a16:creationId xmlns:a16="http://schemas.microsoft.com/office/drawing/2014/main" id="{657639C8-ACE4-40B5-B8A6-CD3F5DDC7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85" y="2254636"/>
            <a:ext cx="2949730" cy="228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Joseph Sold as a Slave Stock Photo - Alamy">
            <a:extLst>
              <a:ext uri="{FF2B5EF4-FFF2-40B4-BE49-F238E27FC236}">
                <a16:creationId xmlns:a16="http://schemas.microsoft.com/office/drawing/2014/main" id="{310E55B2-C0E1-4CB5-A382-5658F331D8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75"/>
          <a:stretch/>
        </p:blipFill>
        <p:spPr bwMode="auto">
          <a:xfrm>
            <a:off x="3781116" y="2254636"/>
            <a:ext cx="3098163" cy="228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5A2ADED1-F45B-410D-B1B8-3D90E599B52D}"/>
              </a:ext>
            </a:extLst>
          </p:cNvPr>
          <p:cNvSpPr/>
          <p:nvPr/>
        </p:nvSpPr>
        <p:spPr>
          <a:xfrm>
            <a:off x="379142" y="100362"/>
            <a:ext cx="11385395" cy="657921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9C555F4-59D2-4281-A7C0-4A135C1FA9BA}"/>
              </a:ext>
            </a:extLst>
          </p:cNvPr>
          <p:cNvSpPr/>
          <p:nvPr/>
        </p:nvSpPr>
        <p:spPr>
          <a:xfrm>
            <a:off x="379142" y="702527"/>
            <a:ext cx="6724185" cy="539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44070E-E624-4839-B91B-6DC847941B2E}"/>
              </a:ext>
            </a:extLst>
          </p:cNvPr>
          <p:cNvSpPr txBox="1"/>
          <p:nvPr/>
        </p:nvSpPr>
        <p:spPr>
          <a:xfrm>
            <a:off x="2698594" y="4932325"/>
            <a:ext cx="2040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dirty="0"/>
              <a:t>“Ye thought evil”</a:t>
            </a:r>
          </a:p>
        </p:txBody>
      </p:sp>
      <p:pic>
        <p:nvPicPr>
          <p:cNvPr id="5126" name="Picture 6" descr="Joseph | Lesson 6 in Character by Character">
            <a:extLst>
              <a:ext uri="{FF2B5EF4-FFF2-40B4-BE49-F238E27FC236}">
                <a16:creationId xmlns:a16="http://schemas.microsoft.com/office/drawing/2014/main" id="{7D5EE013-4A79-41A6-8D36-C0D7F4067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556" y="1874946"/>
            <a:ext cx="3736752" cy="279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2DA6B48-BA31-42E6-AE4F-F7B648323418}"/>
              </a:ext>
            </a:extLst>
          </p:cNvPr>
          <p:cNvSpPr txBox="1"/>
          <p:nvPr/>
        </p:nvSpPr>
        <p:spPr>
          <a:xfrm>
            <a:off x="6096000" y="5478432"/>
            <a:ext cx="4170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“God meant it unto good”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CBC480F-4065-4DA5-8167-B440EEE04864}"/>
              </a:ext>
            </a:extLst>
          </p:cNvPr>
          <p:cNvSpPr/>
          <p:nvPr/>
        </p:nvSpPr>
        <p:spPr>
          <a:xfrm>
            <a:off x="6933935" y="3012814"/>
            <a:ext cx="631621" cy="52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84F1BD-07E9-40E2-88C1-4C0463A0508D}"/>
              </a:ext>
            </a:extLst>
          </p:cNvPr>
          <p:cNvSpPr txBox="1"/>
          <p:nvPr/>
        </p:nvSpPr>
        <p:spPr>
          <a:xfrm>
            <a:off x="379142" y="4489317"/>
            <a:ext cx="363899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https://www.pinterest.com/pin/367113807100173155/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583166-C6DF-4E59-9B61-517975B4BD93}"/>
              </a:ext>
            </a:extLst>
          </p:cNvPr>
          <p:cNvSpPr txBox="1"/>
          <p:nvPr/>
        </p:nvSpPr>
        <p:spPr>
          <a:xfrm>
            <a:off x="3381608" y="2033132"/>
            <a:ext cx="445769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https://www.alamy.com/joseph-sold-as-a-slave-image184217172.html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CE6B3E-9634-4F47-9CB5-CD87C5752587}"/>
              </a:ext>
            </a:extLst>
          </p:cNvPr>
          <p:cNvSpPr txBox="1"/>
          <p:nvPr/>
        </p:nvSpPr>
        <p:spPr>
          <a:xfrm>
            <a:off x="7506978" y="4597605"/>
            <a:ext cx="388686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http://ubdavid.org/bible/characters1/characters1-6.html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A5697A-DA3F-4232-976A-9A3CAF0EB4DE}"/>
              </a:ext>
            </a:extLst>
          </p:cNvPr>
          <p:cNvSpPr txBox="1"/>
          <p:nvPr/>
        </p:nvSpPr>
        <p:spPr>
          <a:xfrm>
            <a:off x="144966" y="100362"/>
            <a:ext cx="2787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(5) Joseph</a:t>
            </a:r>
          </a:p>
        </p:txBody>
      </p:sp>
    </p:spTree>
    <p:extLst>
      <p:ext uri="{BB962C8B-B14F-4D97-AF65-F5344CB8AC3E}">
        <p14:creationId xmlns:p14="http://schemas.microsoft.com/office/powerpoint/2010/main" val="2901799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51178B27-2F92-41AD-AB05-6EEB35E2DC9E}"/>
              </a:ext>
            </a:extLst>
          </p:cNvPr>
          <p:cNvSpPr/>
          <p:nvPr/>
        </p:nvSpPr>
        <p:spPr>
          <a:xfrm>
            <a:off x="446049" y="122663"/>
            <a:ext cx="11608419" cy="6735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5D8D019-4BB3-49D7-8786-491039892532}"/>
              </a:ext>
            </a:extLst>
          </p:cNvPr>
          <p:cNvSpPr/>
          <p:nvPr/>
        </p:nvSpPr>
        <p:spPr>
          <a:xfrm>
            <a:off x="446049" y="1154829"/>
            <a:ext cx="5623289" cy="44765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6146" name="Picture 2" descr="The Bible Says What?! How does the Torah tackle slavery? | Jewish News">
            <a:extLst>
              <a:ext uri="{FF2B5EF4-FFF2-40B4-BE49-F238E27FC236}">
                <a16:creationId xmlns:a16="http://schemas.microsoft.com/office/drawing/2014/main" id="{6319CCE1-C9F1-4C0A-9CAF-7CCEB5459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494" y="2040673"/>
            <a:ext cx="4133132" cy="257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Leaving Egypt to Cross the (metaphorical) Seas | The Jewish Press -  JewishPress.com | Melanie Phillips | 20 Nisan 5779 – April 25, 2019 |  JewishPress.com">
            <a:extLst>
              <a:ext uri="{FF2B5EF4-FFF2-40B4-BE49-F238E27FC236}">
                <a16:creationId xmlns:a16="http://schemas.microsoft.com/office/drawing/2014/main" id="{28E29483-C0B8-4057-B271-21A3C7EC0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663" y="1545110"/>
            <a:ext cx="4823843" cy="356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00E585C-6228-4231-B915-2FC731A408D7}"/>
              </a:ext>
            </a:extLst>
          </p:cNvPr>
          <p:cNvSpPr txBox="1"/>
          <p:nvPr/>
        </p:nvSpPr>
        <p:spPr>
          <a:xfrm>
            <a:off x="2520174" y="4616604"/>
            <a:ext cx="2074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dirty="0"/>
              <a:t>“Ye thought evil”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FF2AB3-D00A-484B-B332-DE79A1A5D105}"/>
              </a:ext>
            </a:extLst>
          </p:cNvPr>
          <p:cNvSpPr txBox="1"/>
          <p:nvPr/>
        </p:nvSpPr>
        <p:spPr>
          <a:xfrm>
            <a:off x="4791307" y="5723473"/>
            <a:ext cx="4170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“God meant it unto good”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8C5BF6F-D9F8-4CD3-AC15-46B4BB32C964}"/>
              </a:ext>
            </a:extLst>
          </p:cNvPr>
          <p:cNvSpPr/>
          <p:nvPr/>
        </p:nvSpPr>
        <p:spPr>
          <a:xfrm>
            <a:off x="5437717" y="3089332"/>
            <a:ext cx="631621" cy="52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8559A9-08EA-41DA-9FAB-0B48010E6C60}"/>
              </a:ext>
            </a:extLst>
          </p:cNvPr>
          <p:cNvSpPr txBox="1"/>
          <p:nvPr/>
        </p:nvSpPr>
        <p:spPr>
          <a:xfrm>
            <a:off x="6131988" y="5029865"/>
            <a:ext cx="60941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https://www.jewishpress.com/indepth/opinions/leaving-egypt-to-cross-the-metaphorical-seas/2019/04/25/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0EAFC6-9380-4719-AAEC-E2FDDC3F244E}"/>
              </a:ext>
            </a:extLst>
          </p:cNvPr>
          <p:cNvSpPr txBox="1"/>
          <p:nvPr/>
        </p:nvSpPr>
        <p:spPr>
          <a:xfrm>
            <a:off x="1037063" y="2023493"/>
            <a:ext cx="549755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https://www.jewishnews.co.uk/the-bible-says-what-how-does-the-torah-tackles-slavery/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2E3FCC-30F8-475E-9D21-97A162857288}"/>
              </a:ext>
            </a:extLst>
          </p:cNvPr>
          <p:cNvSpPr txBox="1"/>
          <p:nvPr/>
        </p:nvSpPr>
        <p:spPr>
          <a:xfrm>
            <a:off x="200722" y="200722"/>
            <a:ext cx="2174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(6) Slavery in Egypt</a:t>
            </a:r>
          </a:p>
        </p:txBody>
      </p:sp>
    </p:spTree>
    <p:extLst>
      <p:ext uri="{BB962C8B-B14F-4D97-AF65-F5344CB8AC3E}">
        <p14:creationId xmlns:p14="http://schemas.microsoft.com/office/powerpoint/2010/main" val="3809975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EA0148B6-30AE-44A2-A324-B1E85ED34B90}"/>
              </a:ext>
            </a:extLst>
          </p:cNvPr>
          <p:cNvSpPr/>
          <p:nvPr/>
        </p:nvSpPr>
        <p:spPr>
          <a:xfrm>
            <a:off x="635620" y="1"/>
            <a:ext cx="11556380" cy="685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026" name="Picture 2" descr="From Trials to Triumph – Jesus&amp;amp;#39; Footprints">
            <a:extLst>
              <a:ext uri="{FF2B5EF4-FFF2-40B4-BE49-F238E27FC236}">
                <a16:creationId xmlns:a16="http://schemas.microsoft.com/office/drawing/2014/main" id="{88C06846-9E0E-47CE-8474-6A9BC2BE5B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599" y="1908484"/>
            <a:ext cx="3943005" cy="2953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4A19AA1A-6435-4533-B035-CA6FBADA499C}"/>
              </a:ext>
            </a:extLst>
          </p:cNvPr>
          <p:cNvSpPr/>
          <p:nvPr/>
        </p:nvSpPr>
        <p:spPr>
          <a:xfrm>
            <a:off x="635620" y="1237786"/>
            <a:ext cx="5772961" cy="46166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0E47D6-56EA-4450-A1C2-9C1D237DDB1B}"/>
              </a:ext>
            </a:extLst>
          </p:cNvPr>
          <p:cNvSpPr txBox="1"/>
          <p:nvPr/>
        </p:nvSpPr>
        <p:spPr>
          <a:xfrm>
            <a:off x="1581706" y="1688259"/>
            <a:ext cx="474763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https://jesusfootprints.wordpress.com/2015/09/19/from-trials-to-triumph/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3D13C6-1B9E-4FB5-A029-71F1D7AD0A60}"/>
              </a:ext>
            </a:extLst>
          </p:cNvPr>
          <p:cNvSpPr txBox="1"/>
          <p:nvPr/>
        </p:nvSpPr>
        <p:spPr>
          <a:xfrm>
            <a:off x="2624427" y="4861932"/>
            <a:ext cx="2014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dirty="0"/>
              <a:t>“Ye thought evil”</a:t>
            </a:r>
          </a:p>
        </p:txBody>
      </p:sp>
      <p:pic>
        <p:nvPicPr>
          <p:cNvPr id="1028" name="Picture 4" descr="St. Paul's 2nd Journey | Map, Paul's missionary journeys, Missionary">
            <a:extLst>
              <a:ext uri="{FF2B5EF4-FFF2-40B4-BE49-F238E27FC236}">
                <a16:creationId xmlns:a16="http://schemas.microsoft.com/office/drawing/2014/main" id="{9FB5DAFE-88CF-40FD-8D75-8AB8DA564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581" y="1193181"/>
            <a:ext cx="4653289" cy="423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5B012064-C128-466D-B96D-5E423A140143}"/>
              </a:ext>
            </a:extLst>
          </p:cNvPr>
          <p:cNvSpPr/>
          <p:nvPr/>
        </p:nvSpPr>
        <p:spPr>
          <a:xfrm>
            <a:off x="5618473" y="3007958"/>
            <a:ext cx="631621" cy="52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4F2481-2B00-4D26-A35B-FE650F1520ED}"/>
              </a:ext>
            </a:extLst>
          </p:cNvPr>
          <p:cNvSpPr txBox="1"/>
          <p:nvPr/>
        </p:nvSpPr>
        <p:spPr>
          <a:xfrm>
            <a:off x="4757853" y="5931076"/>
            <a:ext cx="4170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“God meant it unto good”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F6E805-CC78-471E-B00C-8A663EEC7B20}"/>
              </a:ext>
            </a:extLst>
          </p:cNvPr>
          <p:cNvSpPr txBox="1"/>
          <p:nvPr/>
        </p:nvSpPr>
        <p:spPr>
          <a:xfrm>
            <a:off x="6283712" y="880499"/>
            <a:ext cx="609971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https://www.pinterest.com/pin/205124957998103547/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9F7C3C-4173-4372-8272-69D89178A5F9}"/>
              </a:ext>
            </a:extLst>
          </p:cNvPr>
          <p:cNvSpPr txBox="1"/>
          <p:nvPr/>
        </p:nvSpPr>
        <p:spPr>
          <a:xfrm>
            <a:off x="0" y="133815"/>
            <a:ext cx="2999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(7) Apostle Paul</a:t>
            </a:r>
          </a:p>
        </p:txBody>
      </p:sp>
    </p:spTree>
    <p:extLst>
      <p:ext uri="{BB962C8B-B14F-4D97-AF65-F5344CB8AC3E}">
        <p14:creationId xmlns:p14="http://schemas.microsoft.com/office/powerpoint/2010/main" val="2374936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enesis 50:20 - You intended to harm me, but God intended it fo...">
            <a:extLst>
              <a:ext uri="{FF2B5EF4-FFF2-40B4-BE49-F238E27FC236}">
                <a16:creationId xmlns:a16="http://schemas.microsoft.com/office/drawing/2014/main" id="{CABB8A39-5EFF-4EE4-99A0-E857CBF94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310" y="1527717"/>
            <a:ext cx="5140822" cy="324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929033E0-3F99-49B8-94B0-A7657DD2991E}"/>
              </a:ext>
            </a:extLst>
          </p:cNvPr>
          <p:cNvSpPr/>
          <p:nvPr/>
        </p:nvSpPr>
        <p:spPr>
          <a:xfrm>
            <a:off x="0" y="1"/>
            <a:ext cx="12021015" cy="67687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3" name="Picture 2" descr="464 Jesus Carrying Cross Stock Photos, Pictures &amp; Royalty-Free Images -  iStock">
            <a:extLst>
              <a:ext uri="{FF2B5EF4-FFF2-40B4-BE49-F238E27FC236}">
                <a16:creationId xmlns:a16="http://schemas.microsoft.com/office/drawing/2014/main" id="{99877E70-456D-4F9C-980A-12C33FBE7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08" y="1908078"/>
            <a:ext cx="3950447" cy="2619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4664DED-ACE2-477D-B820-7287A48C0A3F}"/>
              </a:ext>
            </a:extLst>
          </p:cNvPr>
          <p:cNvSpPr/>
          <p:nvPr/>
        </p:nvSpPr>
        <p:spPr>
          <a:xfrm>
            <a:off x="0" y="1137424"/>
            <a:ext cx="5229922" cy="41259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3BF8EC8-189C-4EF5-B6D7-93B7DBDA0739}"/>
              </a:ext>
            </a:extLst>
          </p:cNvPr>
          <p:cNvSpPr/>
          <p:nvPr/>
        </p:nvSpPr>
        <p:spPr>
          <a:xfrm>
            <a:off x="4780624" y="2861176"/>
            <a:ext cx="973405" cy="5678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86C943-5BD5-4638-86E3-A927B54D10A9}"/>
              </a:ext>
            </a:extLst>
          </p:cNvPr>
          <p:cNvSpPr txBox="1"/>
          <p:nvPr/>
        </p:nvSpPr>
        <p:spPr>
          <a:xfrm>
            <a:off x="1717287" y="4527396"/>
            <a:ext cx="2185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dirty="0"/>
              <a:t>“Ye thought evil”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8BECEA-DAF5-4EF1-A462-03FC9613F2B4}"/>
              </a:ext>
            </a:extLst>
          </p:cNvPr>
          <p:cNvSpPr txBox="1"/>
          <p:nvPr/>
        </p:nvSpPr>
        <p:spPr>
          <a:xfrm>
            <a:off x="4111082" y="5657344"/>
            <a:ext cx="4170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“God meant it unto good”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9C9008-E8C8-4F21-8D34-227BAEADADFC}"/>
              </a:ext>
            </a:extLst>
          </p:cNvPr>
          <p:cNvSpPr txBox="1"/>
          <p:nvPr/>
        </p:nvSpPr>
        <p:spPr>
          <a:xfrm>
            <a:off x="744808" y="1629968"/>
            <a:ext cx="475939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https://www.istockphoto.com/hk/search/2/image?phrase=jesus+carrying+cross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100CBE-9E99-4B5B-8918-391F37A46BE2}"/>
              </a:ext>
            </a:extLst>
          </p:cNvPr>
          <p:cNvSpPr txBox="1"/>
          <p:nvPr/>
        </p:nvSpPr>
        <p:spPr>
          <a:xfrm>
            <a:off x="6326069" y="1207623"/>
            <a:ext cx="369887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https://www.biblestudytools.com/genesis/50-20.html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945526-9D72-4816-B81D-8843B5CE08CE}"/>
              </a:ext>
            </a:extLst>
          </p:cNvPr>
          <p:cNvSpPr txBox="1"/>
          <p:nvPr/>
        </p:nvSpPr>
        <p:spPr>
          <a:xfrm>
            <a:off x="0" y="133815"/>
            <a:ext cx="2999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(8) Jesus Christ</a:t>
            </a:r>
          </a:p>
        </p:txBody>
      </p:sp>
    </p:spTree>
    <p:extLst>
      <p:ext uri="{BB962C8B-B14F-4D97-AF65-F5344CB8AC3E}">
        <p14:creationId xmlns:p14="http://schemas.microsoft.com/office/powerpoint/2010/main" val="2400636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623</Words>
  <Application>Microsoft Office PowerPoint</Application>
  <PresentationFormat>Widescreen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Roboto</vt:lpstr>
      <vt:lpstr>Office Theme</vt:lpstr>
      <vt:lpstr>AdSS24- You thought evil, but God meant good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AdSS24- You thought evil, but God meant good</dc:title>
  <dc:creator>Charlene Tan</dc:creator>
  <cp:lastModifiedBy>Charlene Tan</cp:lastModifiedBy>
  <cp:revision>33</cp:revision>
  <dcterms:created xsi:type="dcterms:W3CDTF">2022-03-03T03:14:19Z</dcterms:created>
  <dcterms:modified xsi:type="dcterms:W3CDTF">2023-08-19T01:34:18Z</dcterms:modified>
</cp:coreProperties>
</file>